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300" r:id="rId3"/>
    <p:sldId id="301" r:id="rId4"/>
    <p:sldId id="295" r:id="rId5"/>
    <p:sldId id="303" r:id="rId6"/>
    <p:sldId id="302" r:id="rId7"/>
    <p:sldId id="292" r:id="rId8"/>
    <p:sldId id="294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7F2"/>
    <a:srgbClr val="FF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5" autoAdjust="0"/>
    <p:restoredTop sz="89415" autoAdjust="0"/>
  </p:normalViewPr>
  <p:slideViewPr>
    <p:cSldViewPr snapToGrid="0">
      <p:cViewPr varScale="1">
        <p:scale>
          <a:sx n="76" d="100"/>
          <a:sy n="76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5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2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4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4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0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9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schemeClr val="tx1"/>
                </a:solidFill>
              </a:rPr>
              <a:t>2. </a:t>
            </a:r>
            <a:r>
              <a:rPr lang="ko-KR" altLang="en-US" sz="2800" b="1" i="1" kern="0" dirty="0">
                <a:solidFill>
                  <a:schemeClr val="tx1"/>
                </a:solidFill>
              </a:rPr>
              <a:t>문제 제기</a:t>
            </a:r>
            <a:r>
              <a:rPr lang="en-US" altLang="ko-KR" sz="2800" b="1" i="1" kern="0" dirty="0">
                <a:solidFill>
                  <a:schemeClr val="tx1"/>
                </a:solidFill>
              </a:rPr>
              <a:t>(1)</a:t>
            </a:r>
            <a:endParaRPr lang="en-US" altLang="ko-KR" sz="2000" b="1" i="1" kern="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3" y="1268118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70000"/>
              </a:lnSpc>
              <a:buClr>
                <a:schemeClr val="dk1"/>
              </a:buClr>
              <a:buSzPts val="2040"/>
            </a:pPr>
            <a:r>
              <a:rPr lang="en-US" altLang="ko-KR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1. </a:t>
            </a:r>
            <a:r>
              <a:rPr lang="ko-KR" altLang="en-US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일상 속 감염병 및 예방 가이드</a:t>
            </a:r>
            <a:endParaRPr lang="ko-KR" altLang="en-US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Google Shape;144;p9">
            <a:extLst>
              <a:ext uri="{FF2B5EF4-FFF2-40B4-BE49-F238E27FC236}">
                <a16:creationId xmlns:a16="http://schemas.microsoft.com/office/drawing/2014/main" id="{D4D58523-D031-49EE-B082-8AC9B1AEF86C}"/>
              </a:ext>
            </a:extLst>
          </p:cNvPr>
          <p:cNvSpPr txBox="1">
            <a:spLocks/>
          </p:cNvSpPr>
          <p:nvPr/>
        </p:nvSpPr>
        <p:spPr>
          <a:xfrm>
            <a:off x="1286528" y="1886591"/>
            <a:ext cx="8095861" cy="5285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Clr>
                <a:schemeClr val="dk1"/>
              </a:buClr>
              <a:buSzPts val="2040"/>
              <a:buFont typeface="Arial" panose="020B0604020202020204" pitchFamily="34" charset="0"/>
              <a:buNone/>
            </a:pPr>
            <a:endParaRPr lang="en-US" altLang="ko-KR" sz="204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2" name="Google Shape;143;p9">
            <a:extLst>
              <a:ext uri="{FF2B5EF4-FFF2-40B4-BE49-F238E27FC236}">
                <a16:creationId xmlns:a16="http://schemas.microsoft.com/office/drawing/2014/main" id="{82E68090-E54C-47CB-912A-AF9B9D6262C5}"/>
              </a:ext>
            </a:extLst>
          </p:cNvPr>
          <p:cNvSpPr txBox="1">
            <a:spLocks/>
          </p:cNvSpPr>
          <p:nvPr/>
        </p:nvSpPr>
        <p:spPr>
          <a:xfrm>
            <a:off x="1347177" y="1572353"/>
            <a:ext cx="9144000" cy="3058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4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5400"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2-1. </a:t>
            </a:r>
            <a:r>
              <a:rPr lang="ko-KR" altLang="en-US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감염병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연령별 차이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BA7D5D-1D43-4D22-B36C-A1D3EE85C2B5}"/>
              </a:ext>
            </a:extLst>
          </p:cNvPr>
          <p:cNvSpPr/>
          <p:nvPr/>
        </p:nvSpPr>
        <p:spPr>
          <a:xfrm>
            <a:off x="1286528" y="1488110"/>
            <a:ext cx="3760602" cy="398481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38AD61-9B25-431A-B688-B0760C58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55" y="2002911"/>
            <a:ext cx="3105858" cy="28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C24F3C-750C-4C49-B903-BBB42173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913" y="2038282"/>
            <a:ext cx="3122527" cy="28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97E4DE-E961-4D08-A348-08BA8F70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56" y="2029930"/>
            <a:ext cx="2870456" cy="274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4DA7C-222B-4E79-8A75-10A50F609FAA}"/>
              </a:ext>
            </a:extLst>
          </p:cNvPr>
          <p:cNvSpPr txBox="1"/>
          <p:nvPr/>
        </p:nvSpPr>
        <p:spPr>
          <a:xfrm>
            <a:off x="1903445" y="4972999"/>
            <a:ext cx="144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수두 </a:t>
            </a:r>
            <a:endParaRPr lang="en-US" altLang="ko-KR" dirty="0"/>
          </a:p>
          <a:p>
            <a:pPr algn="ctr"/>
            <a:r>
              <a:rPr lang="en-US" altLang="ko-KR" dirty="0"/>
              <a:t> 0-9</a:t>
            </a:r>
            <a:r>
              <a:rPr lang="ko-KR" altLang="en-US" dirty="0"/>
              <a:t>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4A2FF-0EB6-4B13-8FA1-2720FCCE7077}"/>
              </a:ext>
            </a:extLst>
          </p:cNvPr>
          <p:cNvSpPr txBox="1"/>
          <p:nvPr/>
        </p:nvSpPr>
        <p:spPr>
          <a:xfrm>
            <a:off x="8165624" y="5042151"/>
            <a:ext cx="214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쯔쯔가무시증</a:t>
            </a:r>
            <a:endParaRPr lang="en-US" altLang="ko-KR" dirty="0"/>
          </a:p>
          <a:p>
            <a:pPr algn="ctr"/>
            <a:r>
              <a:rPr lang="en-US" altLang="ko-KR" dirty="0"/>
              <a:t>60</a:t>
            </a:r>
            <a:r>
              <a:rPr lang="ko-KR" altLang="en-US" dirty="0"/>
              <a:t>세 이상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AC0E6E-9E73-4DB3-8A60-5F742ADAB571}"/>
              </a:ext>
            </a:extLst>
          </p:cNvPr>
          <p:cNvSpPr txBox="1"/>
          <p:nvPr/>
        </p:nvSpPr>
        <p:spPr>
          <a:xfrm>
            <a:off x="4756648" y="5083929"/>
            <a:ext cx="232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형 간염 </a:t>
            </a:r>
            <a:endParaRPr lang="en-US" altLang="ko-KR" dirty="0"/>
          </a:p>
          <a:p>
            <a:pPr algn="ctr"/>
            <a:r>
              <a:rPr lang="en-US" altLang="ko-KR" dirty="0"/>
              <a:t> 30~50</a:t>
            </a:r>
            <a:r>
              <a:rPr lang="ko-KR" altLang="en-US" dirty="0"/>
              <a:t>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13139-04A6-4262-84E7-EE4ECAEFAEE8}"/>
              </a:ext>
            </a:extLst>
          </p:cNvPr>
          <p:cNvSpPr txBox="1"/>
          <p:nvPr/>
        </p:nvSpPr>
        <p:spPr>
          <a:xfrm>
            <a:off x="2763297" y="5730260"/>
            <a:ext cx="705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감염병별 타겟 연령층이 다르다</a:t>
            </a:r>
            <a:r>
              <a:rPr lang="en-US" altLang="ko-KR" sz="2400" dirty="0"/>
              <a:t>!!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891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schemeClr val="tx1"/>
                </a:solidFill>
              </a:rPr>
              <a:t>2. </a:t>
            </a:r>
            <a:r>
              <a:rPr lang="ko-KR" altLang="en-US" sz="2800" b="1" i="1" kern="0" dirty="0">
                <a:solidFill>
                  <a:schemeClr val="tx1"/>
                </a:solidFill>
              </a:rPr>
              <a:t>문제 제기</a:t>
            </a:r>
            <a:r>
              <a:rPr lang="en-US" altLang="ko-KR" sz="2800" b="1" i="1" kern="0" dirty="0">
                <a:solidFill>
                  <a:schemeClr val="tx1"/>
                </a:solidFill>
              </a:rPr>
              <a:t>(1)</a:t>
            </a:r>
            <a:endParaRPr lang="en-US" altLang="ko-KR" sz="2000" b="1" i="1" kern="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3" y="1283578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70000"/>
              </a:lnSpc>
              <a:buClr>
                <a:schemeClr val="dk1"/>
              </a:buClr>
              <a:buSzPts val="2040"/>
            </a:pPr>
            <a:r>
              <a:rPr lang="en-US" altLang="ko-KR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1. </a:t>
            </a:r>
            <a:r>
              <a:rPr lang="ko-KR" altLang="en-US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일상 속 감염병 및 예방 가이드</a:t>
            </a:r>
            <a:endParaRPr lang="ko-KR" altLang="en-US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Google Shape;144;p9">
            <a:extLst>
              <a:ext uri="{FF2B5EF4-FFF2-40B4-BE49-F238E27FC236}">
                <a16:creationId xmlns:a16="http://schemas.microsoft.com/office/drawing/2014/main" id="{D4D58523-D031-49EE-B082-8AC9B1AEF86C}"/>
              </a:ext>
            </a:extLst>
          </p:cNvPr>
          <p:cNvSpPr txBox="1">
            <a:spLocks/>
          </p:cNvSpPr>
          <p:nvPr/>
        </p:nvSpPr>
        <p:spPr>
          <a:xfrm>
            <a:off x="1286528" y="1886591"/>
            <a:ext cx="8095861" cy="5285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Clr>
                <a:schemeClr val="dk1"/>
              </a:buClr>
              <a:buSzPts val="2040"/>
              <a:buFont typeface="Arial" panose="020B0604020202020204" pitchFamily="34" charset="0"/>
              <a:buNone/>
            </a:pPr>
            <a:endParaRPr lang="en-US" altLang="ko-KR" sz="204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2" name="Google Shape;143;p9">
            <a:extLst>
              <a:ext uri="{FF2B5EF4-FFF2-40B4-BE49-F238E27FC236}">
                <a16:creationId xmlns:a16="http://schemas.microsoft.com/office/drawing/2014/main" id="{82E68090-E54C-47CB-912A-AF9B9D6262C5}"/>
              </a:ext>
            </a:extLst>
          </p:cNvPr>
          <p:cNvSpPr txBox="1">
            <a:spLocks/>
          </p:cNvSpPr>
          <p:nvPr/>
        </p:nvSpPr>
        <p:spPr>
          <a:xfrm>
            <a:off x="1347177" y="1572353"/>
            <a:ext cx="9144000" cy="3058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4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5400"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2-2. </a:t>
            </a:r>
            <a:r>
              <a:rPr lang="ko-KR" altLang="en-US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감염병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계절별 차이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BA7D5D-1D43-4D22-B36C-A1D3EE85C2B5}"/>
              </a:ext>
            </a:extLst>
          </p:cNvPr>
          <p:cNvSpPr/>
          <p:nvPr/>
        </p:nvSpPr>
        <p:spPr>
          <a:xfrm>
            <a:off x="1286528" y="1488110"/>
            <a:ext cx="3760602" cy="398481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4DA7C-222B-4E79-8A75-10A50F609FAA}"/>
              </a:ext>
            </a:extLst>
          </p:cNvPr>
          <p:cNvSpPr txBox="1"/>
          <p:nvPr/>
        </p:nvSpPr>
        <p:spPr>
          <a:xfrm>
            <a:off x="1903445" y="4972999"/>
            <a:ext cx="144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수두 </a:t>
            </a:r>
            <a:endParaRPr lang="en-US" altLang="ko-KR" dirty="0"/>
          </a:p>
          <a:p>
            <a:pPr algn="ctr"/>
            <a:r>
              <a:rPr lang="ko-KR" altLang="en-US" dirty="0"/>
              <a:t>겨울</a:t>
            </a:r>
            <a:r>
              <a:rPr lang="en-US" altLang="ko-KR" dirty="0"/>
              <a:t>,</a:t>
            </a:r>
            <a:r>
              <a:rPr lang="ko-KR" altLang="en-US" dirty="0"/>
              <a:t>가을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4A2FF-0EB6-4B13-8FA1-2720FCCE7077}"/>
              </a:ext>
            </a:extLst>
          </p:cNvPr>
          <p:cNvSpPr txBox="1"/>
          <p:nvPr/>
        </p:nvSpPr>
        <p:spPr>
          <a:xfrm>
            <a:off x="8165624" y="5042151"/>
            <a:ext cx="214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쯔쯔가무시증</a:t>
            </a:r>
            <a:endParaRPr lang="en-US" altLang="ko-KR" dirty="0"/>
          </a:p>
          <a:p>
            <a:pPr algn="ctr"/>
            <a:r>
              <a:rPr lang="ko-KR" altLang="en-US" dirty="0"/>
              <a:t>가을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AC0E6E-9E73-4DB3-8A60-5F742ADAB571}"/>
              </a:ext>
            </a:extLst>
          </p:cNvPr>
          <p:cNvSpPr txBox="1"/>
          <p:nvPr/>
        </p:nvSpPr>
        <p:spPr>
          <a:xfrm>
            <a:off x="4756648" y="5083929"/>
            <a:ext cx="232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형 간염 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봄</a:t>
            </a:r>
            <a:r>
              <a:rPr lang="en-US" altLang="ko-KR" dirty="0"/>
              <a:t>,</a:t>
            </a:r>
            <a:r>
              <a:rPr lang="ko-KR" altLang="en-US" dirty="0"/>
              <a:t>여름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25DC72-D4F6-45AE-AE7C-8A43CEBF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35" y="1970834"/>
            <a:ext cx="2853861" cy="293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1EFCE61-E03B-4A01-86E4-2F3F37B39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66" y="1960896"/>
            <a:ext cx="2853861" cy="286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7EB4503-0B79-40BD-8D30-63BF67F2B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745" y="1878238"/>
            <a:ext cx="3056687" cy="29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3A0EBD-D930-48E5-BD6B-9013EFC500B6}"/>
              </a:ext>
            </a:extLst>
          </p:cNvPr>
          <p:cNvSpPr txBox="1"/>
          <p:nvPr/>
        </p:nvSpPr>
        <p:spPr>
          <a:xfrm>
            <a:off x="2763297" y="5730260"/>
            <a:ext cx="705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감염병별 타겟 계절이 다르다</a:t>
            </a:r>
            <a:r>
              <a:rPr lang="en-US" altLang="ko-KR" sz="2400" dirty="0"/>
              <a:t>!!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833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schemeClr val="tx1"/>
                </a:solidFill>
              </a:rPr>
              <a:t>2. </a:t>
            </a:r>
            <a:r>
              <a:rPr lang="ko-KR" altLang="en-US" sz="2800" b="1" i="1" kern="0" dirty="0">
                <a:solidFill>
                  <a:schemeClr val="tx1"/>
                </a:solidFill>
              </a:rPr>
              <a:t>문제 제기</a:t>
            </a:r>
            <a:r>
              <a:rPr lang="en-US" altLang="ko-KR" sz="2800" b="1" i="1" kern="0" dirty="0">
                <a:solidFill>
                  <a:schemeClr val="tx1"/>
                </a:solidFill>
              </a:rPr>
              <a:t>(1)</a:t>
            </a:r>
            <a:endParaRPr lang="en-US" altLang="ko-KR" sz="2000" b="1" i="1" kern="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3" y="1268118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70000"/>
              </a:lnSpc>
              <a:buClr>
                <a:schemeClr val="dk1"/>
              </a:buClr>
              <a:buSzPts val="2040"/>
            </a:pPr>
            <a:r>
              <a:rPr lang="en-US" altLang="ko-KR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1. </a:t>
            </a:r>
            <a:r>
              <a:rPr lang="ko-KR" altLang="en-US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일상 속 감염병 및 예방 가이드</a:t>
            </a:r>
            <a:endParaRPr lang="ko-KR" altLang="en-US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Google Shape;144;p9">
            <a:extLst>
              <a:ext uri="{FF2B5EF4-FFF2-40B4-BE49-F238E27FC236}">
                <a16:creationId xmlns:a16="http://schemas.microsoft.com/office/drawing/2014/main" id="{D4D58523-D031-49EE-B082-8AC9B1AEF86C}"/>
              </a:ext>
            </a:extLst>
          </p:cNvPr>
          <p:cNvSpPr txBox="1">
            <a:spLocks/>
          </p:cNvSpPr>
          <p:nvPr/>
        </p:nvSpPr>
        <p:spPr>
          <a:xfrm>
            <a:off x="1286528" y="1886591"/>
            <a:ext cx="8095861" cy="5285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Clr>
                <a:schemeClr val="dk1"/>
              </a:buClr>
              <a:buSzPts val="2040"/>
              <a:buFont typeface="Arial" panose="020B0604020202020204" pitchFamily="34" charset="0"/>
              <a:buNone/>
            </a:pPr>
            <a:endParaRPr lang="en-US" altLang="ko-KR" sz="204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2" name="Google Shape;143;p9">
            <a:extLst>
              <a:ext uri="{FF2B5EF4-FFF2-40B4-BE49-F238E27FC236}">
                <a16:creationId xmlns:a16="http://schemas.microsoft.com/office/drawing/2014/main" id="{82E68090-E54C-47CB-912A-AF9B9D6262C5}"/>
              </a:ext>
            </a:extLst>
          </p:cNvPr>
          <p:cNvSpPr txBox="1">
            <a:spLocks/>
          </p:cNvSpPr>
          <p:nvPr/>
        </p:nvSpPr>
        <p:spPr>
          <a:xfrm>
            <a:off x="1347177" y="1572353"/>
            <a:ext cx="9144000" cy="3058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4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5400"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2-3. </a:t>
            </a:r>
            <a:r>
              <a:rPr lang="ko-KR" altLang="en-US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감염병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지역별 차이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(1)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BA7D5D-1D43-4D22-B36C-A1D3EE85C2B5}"/>
              </a:ext>
            </a:extLst>
          </p:cNvPr>
          <p:cNvSpPr/>
          <p:nvPr/>
        </p:nvSpPr>
        <p:spPr>
          <a:xfrm>
            <a:off x="1286527" y="1488110"/>
            <a:ext cx="3980887" cy="398481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4DA7C-222B-4E79-8A75-10A50F609FAA}"/>
              </a:ext>
            </a:extLst>
          </p:cNvPr>
          <p:cNvSpPr txBox="1"/>
          <p:nvPr/>
        </p:nvSpPr>
        <p:spPr>
          <a:xfrm>
            <a:off x="1678961" y="5050078"/>
            <a:ext cx="2112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수두 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광주광역시</a:t>
            </a:r>
            <a:endParaRPr lang="en-US" altLang="ko-KR" dirty="0"/>
          </a:p>
          <a:p>
            <a:pPr algn="ctr"/>
            <a:r>
              <a:rPr lang="ko-KR" altLang="en-US" dirty="0"/>
              <a:t>제주특별자치도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4A2FF-0EB6-4B13-8FA1-2720FCCE7077}"/>
              </a:ext>
            </a:extLst>
          </p:cNvPr>
          <p:cNvSpPr txBox="1"/>
          <p:nvPr/>
        </p:nvSpPr>
        <p:spPr>
          <a:xfrm>
            <a:off x="8165624" y="5042151"/>
            <a:ext cx="2142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쯔쯔가무시증</a:t>
            </a:r>
            <a:endParaRPr lang="en-US" altLang="ko-KR" dirty="0"/>
          </a:p>
          <a:p>
            <a:pPr algn="ctr"/>
            <a:r>
              <a:rPr lang="ko-KR" altLang="en-US" dirty="0"/>
              <a:t>전라남도</a:t>
            </a:r>
            <a:endParaRPr lang="en-US" altLang="ko-KR" dirty="0"/>
          </a:p>
          <a:p>
            <a:pPr algn="ctr"/>
            <a:r>
              <a:rPr lang="ko-KR" altLang="en-US" dirty="0"/>
              <a:t>전라북도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AC0E6E-9E73-4DB3-8A60-5F742ADAB571}"/>
              </a:ext>
            </a:extLst>
          </p:cNvPr>
          <p:cNvSpPr txBox="1"/>
          <p:nvPr/>
        </p:nvSpPr>
        <p:spPr>
          <a:xfrm>
            <a:off x="4756648" y="5083929"/>
            <a:ext cx="2325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형 간염 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인천광역시</a:t>
            </a:r>
            <a:endParaRPr lang="en-US" altLang="ko-KR" dirty="0"/>
          </a:p>
          <a:p>
            <a:pPr algn="ctr"/>
            <a:r>
              <a:rPr lang="ko-KR" altLang="en-US" dirty="0"/>
              <a:t>강원도</a:t>
            </a:r>
          </a:p>
        </p:txBody>
      </p:sp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235758ED-D9D8-4B0C-8ABD-E177DAC74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59" y="1935209"/>
            <a:ext cx="2536370" cy="2984789"/>
          </a:xfrm>
          <a:prstGeom prst="rect">
            <a:avLst/>
          </a:prstGeom>
        </p:spPr>
      </p:pic>
      <p:pic>
        <p:nvPicPr>
          <p:cNvPr id="16" name="그림 15" descr="지도이(가) 표시된 사진&#10;&#10;자동 생성된 설명">
            <a:extLst>
              <a:ext uri="{FF2B5EF4-FFF2-40B4-BE49-F238E27FC236}">
                <a16:creationId xmlns:a16="http://schemas.microsoft.com/office/drawing/2014/main" id="{EB14047D-DCAB-4A5E-BD47-BB7013DD1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3" y="1844285"/>
            <a:ext cx="2796308" cy="3232388"/>
          </a:xfrm>
          <a:prstGeom prst="rect">
            <a:avLst/>
          </a:prstGeom>
        </p:spPr>
      </p:pic>
      <p:pic>
        <p:nvPicPr>
          <p:cNvPr id="18" name="그림 17" descr="지도이(가) 표시된 사진&#10;&#10;자동 생성된 설명">
            <a:extLst>
              <a:ext uri="{FF2B5EF4-FFF2-40B4-BE49-F238E27FC236}">
                <a16:creationId xmlns:a16="http://schemas.microsoft.com/office/drawing/2014/main" id="{082C394E-52D5-4AFC-B01B-3E78FEE64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97" y="2038299"/>
            <a:ext cx="2796309" cy="304563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A832075-89A9-48D8-B2FD-B6CBE6B52E35}"/>
              </a:ext>
            </a:extLst>
          </p:cNvPr>
          <p:cNvSpPr txBox="1"/>
          <p:nvPr/>
        </p:nvSpPr>
        <p:spPr>
          <a:xfrm>
            <a:off x="2734969" y="5906506"/>
            <a:ext cx="705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지역별 </a:t>
            </a:r>
            <a:r>
              <a:rPr lang="ko-KR" altLang="en-US" sz="2400" dirty="0" err="1"/>
              <a:t>감염병</a:t>
            </a:r>
            <a:r>
              <a:rPr lang="ko-KR" altLang="en-US" sz="2400" dirty="0"/>
              <a:t> 위험도가 다르다</a:t>
            </a:r>
            <a:r>
              <a:rPr lang="en-US" altLang="ko-KR" sz="2400" dirty="0"/>
              <a:t>!!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611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schemeClr val="tx1"/>
                </a:solidFill>
              </a:rPr>
              <a:t>4. </a:t>
            </a:r>
            <a:r>
              <a:rPr lang="ko-KR" altLang="en-US" sz="2800" b="1" i="1" kern="0" dirty="0">
                <a:solidFill>
                  <a:schemeClr val="tx1"/>
                </a:solidFill>
              </a:rPr>
              <a:t>문제 제기</a:t>
            </a:r>
            <a:r>
              <a:rPr lang="en-US" altLang="ko-KR" sz="2800" b="1" i="1" kern="0" dirty="0">
                <a:solidFill>
                  <a:schemeClr val="tx1"/>
                </a:solidFill>
              </a:rPr>
              <a:t>1(1)</a:t>
            </a:r>
            <a:endParaRPr lang="en-US" altLang="ko-KR" sz="2000" b="1" i="1" kern="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299249" y="1227588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70000"/>
              </a:lnSpc>
              <a:buClr>
                <a:schemeClr val="dk1"/>
              </a:buClr>
              <a:buSzPts val="2040"/>
            </a:pPr>
            <a:r>
              <a:rPr lang="en-US" altLang="ko-KR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1. </a:t>
            </a:r>
            <a:r>
              <a:rPr lang="ko-KR" altLang="en-US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일상 속 감염병 및 예방 가이드</a:t>
            </a:r>
            <a:endParaRPr lang="ko-KR" altLang="en-US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Google Shape;144;p9">
            <a:extLst>
              <a:ext uri="{FF2B5EF4-FFF2-40B4-BE49-F238E27FC236}">
                <a16:creationId xmlns:a16="http://schemas.microsoft.com/office/drawing/2014/main" id="{D4D58523-D031-49EE-B082-8AC9B1AEF86C}"/>
              </a:ext>
            </a:extLst>
          </p:cNvPr>
          <p:cNvSpPr txBox="1">
            <a:spLocks/>
          </p:cNvSpPr>
          <p:nvPr/>
        </p:nvSpPr>
        <p:spPr>
          <a:xfrm>
            <a:off x="1326477" y="1886591"/>
            <a:ext cx="8095861" cy="324137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Clr>
                <a:schemeClr val="dk1"/>
              </a:buClr>
              <a:buSzPts val="2040"/>
              <a:buFont typeface="Arial" panose="020B0604020202020204" pitchFamily="34" charset="0"/>
              <a:buNone/>
            </a:pPr>
            <a:r>
              <a:rPr lang="ko-KR" altLang="en-US" sz="204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가장 위험한 감염병에 대한  전체 트렌드</a:t>
            </a:r>
            <a:r>
              <a:rPr lang="en-US" altLang="ko-KR" sz="204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4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제공</a:t>
            </a:r>
            <a:r>
              <a:rPr lang="en-US" altLang="ko-KR" sz="204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(2)</a:t>
            </a:r>
          </a:p>
        </p:txBody>
      </p:sp>
      <p:sp>
        <p:nvSpPr>
          <p:cNvPr id="12" name="Google Shape;143;p9">
            <a:extLst>
              <a:ext uri="{FF2B5EF4-FFF2-40B4-BE49-F238E27FC236}">
                <a16:creationId xmlns:a16="http://schemas.microsoft.com/office/drawing/2014/main" id="{82E68090-E54C-47CB-912A-AF9B9D6262C5}"/>
              </a:ext>
            </a:extLst>
          </p:cNvPr>
          <p:cNvSpPr txBox="1">
            <a:spLocks/>
          </p:cNvSpPr>
          <p:nvPr/>
        </p:nvSpPr>
        <p:spPr>
          <a:xfrm>
            <a:off x="1347177" y="1572353"/>
            <a:ext cx="9144000" cy="3058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4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5400"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2-3. </a:t>
            </a:r>
            <a:r>
              <a:rPr lang="ko-KR" altLang="en-US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감염병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지역별 차이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BA7D5D-1D43-4D22-B36C-A1D3EE85C2B5}"/>
              </a:ext>
            </a:extLst>
          </p:cNvPr>
          <p:cNvSpPr/>
          <p:nvPr/>
        </p:nvSpPr>
        <p:spPr>
          <a:xfrm>
            <a:off x="1286528" y="1488110"/>
            <a:ext cx="3760602" cy="398481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61260AC-6F7D-4EA8-ABEB-EB91EB25EEF1}"/>
              </a:ext>
            </a:extLst>
          </p:cNvPr>
          <p:cNvSpPr/>
          <p:nvPr/>
        </p:nvSpPr>
        <p:spPr>
          <a:xfrm>
            <a:off x="6642527" y="3328004"/>
            <a:ext cx="700003" cy="642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B294A-AA43-429C-9BE8-326E50982B89}"/>
              </a:ext>
            </a:extLst>
          </p:cNvPr>
          <p:cNvSpPr txBox="1"/>
          <p:nvPr/>
        </p:nvSpPr>
        <p:spPr>
          <a:xfrm>
            <a:off x="7440707" y="3464640"/>
            <a:ext cx="2160494" cy="36933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WHO</a:t>
            </a:r>
            <a:r>
              <a:rPr lang="ko-KR" altLang="en-US" dirty="0"/>
              <a:t> 기준 위험도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C4E47AE-EA6B-4781-8CB4-15F9626B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35" y="2498726"/>
            <a:ext cx="5486516" cy="31010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336726-562A-4E6B-814F-BB016EF38B74}"/>
              </a:ext>
            </a:extLst>
          </p:cNvPr>
          <p:cNvSpPr/>
          <p:nvPr/>
        </p:nvSpPr>
        <p:spPr>
          <a:xfrm>
            <a:off x="5047130" y="3666565"/>
            <a:ext cx="372686" cy="167407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A871A1-3EB2-4927-951D-802625C22B47}"/>
              </a:ext>
            </a:extLst>
          </p:cNvPr>
          <p:cNvSpPr/>
          <p:nvPr/>
        </p:nvSpPr>
        <p:spPr>
          <a:xfrm>
            <a:off x="4676554" y="4712690"/>
            <a:ext cx="372686" cy="167407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12ECC6-87D6-4CF0-BDF6-76DA68B7D73B}"/>
              </a:ext>
            </a:extLst>
          </p:cNvPr>
          <p:cNvSpPr/>
          <p:nvPr/>
        </p:nvSpPr>
        <p:spPr>
          <a:xfrm>
            <a:off x="4676554" y="4175919"/>
            <a:ext cx="372686" cy="167407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158EC9-0C6A-4A54-A6E5-111EA96FB758}"/>
              </a:ext>
            </a:extLst>
          </p:cNvPr>
          <p:cNvSpPr/>
          <p:nvPr/>
        </p:nvSpPr>
        <p:spPr>
          <a:xfrm>
            <a:off x="6096000" y="4598610"/>
            <a:ext cx="372686" cy="167407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3DA2FC-D366-435D-A2AE-B57813C80B18}"/>
              </a:ext>
            </a:extLst>
          </p:cNvPr>
          <p:cNvSpPr/>
          <p:nvPr/>
        </p:nvSpPr>
        <p:spPr>
          <a:xfrm>
            <a:off x="6034410" y="5112770"/>
            <a:ext cx="372686" cy="167407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38DEE0-A78F-4DA1-A760-CD810080EF16}"/>
              </a:ext>
            </a:extLst>
          </p:cNvPr>
          <p:cNvSpPr/>
          <p:nvPr/>
        </p:nvSpPr>
        <p:spPr>
          <a:xfrm>
            <a:off x="6076468" y="4069259"/>
            <a:ext cx="372686" cy="167407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AF491-DA7E-4181-9CFE-7FCB0F65A3D3}"/>
              </a:ext>
            </a:extLst>
          </p:cNvPr>
          <p:cNvSpPr txBox="1"/>
          <p:nvPr/>
        </p:nvSpPr>
        <p:spPr>
          <a:xfrm>
            <a:off x="6829191" y="4245835"/>
            <a:ext cx="386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2020 7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ko-KR" altLang="en-US" dirty="0"/>
              <a:t>인구 </a:t>
            </a:r>
            <a:r>
              <a:rPr lang="en-US" altLang="ko-KR" dirty="0"/>
              <a:t>10</a:t>
            </a:r>
            <a:r>
              <a:rPr lang="ko-KR" altLang="en-US" dirty="0"/>
              <a:t>만명당 </a:t>
            </a:r>
            <a:r>
              <a:rPr lang="ko-KR" altLang="en-US" dirty="0" err="1"/>
              <a:t>감염병</a:t>
            </a:r>
            <a:r>
              <a:rPr lang="ko-KR" altLang="en-US" dirty="0"/>
              <a:t> 발생률 해당 </a:t>
            </a:r>
            <a:r>
              <a:rPr lang="en-US" altLang="ko-KR" dirty="0"/>
              <a:t>WHO </a:t>
            </a:r>
            <a:r>
              <a:rPr lang="ko-KR" altLang="en-US" dirty="0"/>
              <a:t>기준으로 </a:t>
            </a:r>
            <a:r>
              <a:rPr lang="en-US" altLang="ko-KR" dirty="0"/>
              <a:t>quantile</a:t>
            </a:r>
            <a:r>
              <a:rPr lang="ko-KR" altLang="en-US" dirty="0"/>
              <a:t>을 정함</a:t>
            </a:r>
          </a:p>
        </p:txBody>
      </p:sp>
    </p:spTree>
    <p:extLst>
      <p:ext uri="{BB962C8B-B14F-4D97-AF65-F5344CB8AC3E}">
        <p14:creationId xmlns:p14="http://schemas.microsoft.com/office/powerpoint/2010/main" val="98038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9BD312E-C2ED-466D-82BD-EF1891B7FECC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schemeClr val="tx1"/>
                </a:solidFill>
              </a:rPr>
              <a:t>2. </a:t>
            </a:r>
            <a:r>
              <a:rPr lang="ko-KR" altLang="en-US" sz="2800" b="1" i="1" kern="0" dirty="0">
                <a:solidFill>
                  <a:schemeClr val="tx1"/>
                </a:solidFill>
              </a:rPr>
              <a:t>문제 제기</a:t>
            </a:r>
            <a:endParaRPr lang="en-US" altLang="ko-KR" sz="2000" b="1" i="1" kern="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36B612A-A9FA-4C96-A208-45964235E55F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원형: 비어 있음 30">
            <a:extLst>
              <a:ext uri="{FF2B5EF4-FFF2-40B4-BE49-F238E27FC236}">
                <a16:creationId xmlns:a16="http://schemas.microsoft.com/office/drawing/2014/main" id="{97471E2C-5C6B-484B-98C3-9FEB57FED3EC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ACB9F3C-DE19-44D6-B525-33CE74572DC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11434B4-2853-47D3-AFEB-B43823C948BE}"/>
              </a:ext>
            </a:extLst>
          </p:cNvPr>
          <p:cNvSpPr/>
          <p:nvPr/>
        </p:nvSpPr>
        <p:spPr>
          <a:xfrm>
            <a:off x="586141" y="1278633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34" name="Google Shape;136;p7" descr="스크린샷이(가) 표시된 사진&#10;&#10;자동 생성된 설명">
            <a:extLst>
              <a:ext uri="{FF2B5EF4-FFF2-40B4-BE49-F238E27FC236}">
                <a16:creationId xmlns:a16="http://schemas.microsoft.com/office/drawing/2014/main" id="{CABA4889-6DC4-4904-AC14-B826A26262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47177" y="2161210"/>
            <a:ext cx="4066045" cy="242559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5" name="Google Shape;137;p7">
            <a:extLst>
              <a:ext uri="{FF2B5EF4-FFF2-40B4-BE49-F238E27FC236}">
                <a16:creationId xmlns:a16="http://schemas.microsoft.com/office/drawing/2014/main" id="{C1FCCAF8-33A3-4460-B83D-39EF444DDE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731246"/>
            <a:ext cx="4710173" cy="139550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" name="Google Shape;135;p7">
            <a:extLst>
              <a:ext uri="{FF2B5EF4-FFF2-40B4-BE49-F238E27FC236}">
                <a16:creationId xmlns:a16="http://schemas.microsoft.com/office/drawing/2014/main" id="{5BA08FCF-9305-4BD2-ACFA-2DAC0EA1A4BD}"/>
              </a:ext>
            </a:extLst>
          </p:cNvPr>
          <p:cNvSpPr txBox="1">
            <a:spLocks/>
          </p:cNvSpPr>
          <p:nvPr/>
        </p:nvSpPr>
        <p:spPr>
          <a:xfrm>
            <a:off x="1198181" y="5107807"/>
            <a:ext cx="9795638" cy="9431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ko-KR" altLang="en-US" sz="2000" dirty="0"/>
              <a:t> </a:t>
            </a:r>
            <a:r>
              <a:rPr lang="ko-KR" altLang="en-US" sz="2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특성화 되지 않은 재난 문자에 대한 부정적인 인식 증가</a:t>
            </a:r>
            <a:endParaRPr lang="en-US" altLang="ko-KR" sz="22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ko-KR" altLang="en-US" sz="2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장소와 상관없이 울리는 </a:t>
            </a:r>
            <a:r>
              <a:rPr lang="ko-KR" altLang="en-US" sz="22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알림서비스를</a:t>
            </a:r>
            <a:r>
              <a:rPr lang="ko-KR" altLang="en-US" sz="2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더 개인화 한 것이 </a:t>
            </a:r>
            <a:r>
              <a:rPr lang="en-US" altLang="ko-KR" sz="2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Anti-virus scheduler !</a:t>
            </a:r>
            <a:endParaRPr lang="ko-KR" altLang="en-US" sz="22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D7BB253-D0DE-4FA1-A93F-201A1CA4761B}"/>
              </a:ext>
            </a:extLst>
          </p:cNvPr>
          <p:cNvSpPr/>
          <p:nvPr/>
        </p:nvSpPr>
        <p:spPr>
          <a:xfrm>
            <a:off x="1347177" y="5010539"/>
            <a:ext cx="9662945" cy="1113740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Google Shape;107;p3">
            <a:extLst>
              <a:ext uri="{FF2B5EF4-FFF2-40B4-BE49-F238E27FC236}">
                <a16:creationId xmlns:a16="http://schemas.microsoft.com/office/drawing/2014/main" id="{CC529393-E2F8-42EC-B7C2-2FC1198D43F2}"/>
              </a:ext>
            </a:extLst>
          </p:cNvPr>
          <p:cNvSpPr txBox="1">
            <a:spLocks/>
          </p:cNvSpPr>
          <p:nvPr/>
        </p:nvSpPr>
        <p:spPr>
          <a:xfrm>
            <a:off x="895738" y="1538208"/>
            <a:ext cx="3158607" cy="4616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ko-KR" altLang="en-US" sz="24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4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2) </a:t>
            </a:r>
            <a:r>
              <a:rPr lang="ko-KR" altLang="en-US" sz="24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서비스 배경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02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schemeClr val="tx1"/>
                </a:solidFill>
              </a:rPr>
              <a:t>2. </a:t>
            </a:r>
            <a:r>
              <a:rPr lang="ko-KR" altLang="en-US" sz="2800" b="1" i="1" kern="0" dirty="0">
                <a:solidFill>
                  <a:schemeClr val="tx1"/>
                </a:solidFill>
              </a:rPr>
              <a:t>문제 제기</a:t>
            </a:r>
            <a:endParaRPr lang="en-US" altLang="ko-KR" sz="2000" b="1" i="1" kern="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389735" y="1112699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70000"/>
              </a:lnSpc>
              <a:buClr>
                <a:schemeClr val="dk1"/>
              </a:buClr>
              <a:buSzPts val="2040"/>
            </a:pPr>
            <a:r>
              <a:rPr lang="en-US" altLang="ko-KR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1. </a:t>
            </a:r>
            <a:r>
              <a:rPr lang="ko-KR" altLang="en-US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일상 속 감염병 및 예방 가이드</a:t>
            </a:r>
            <a:endParaRPr lang="ko-KR" altLang="en-US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Google Shape;144;p9">
            <a:extLst>
              <a:ext uri="{FF2B5EF4-FFF2-40B4-BE49-F238E27FC236}">
                <a16:creationId xmlns:a16="http://schemas.microsoft.com/office/drawing/2014/main" id="{D4D58523-D031-49EE-B082-8AC9B1AEF86C}"/>
              </a:ext>
            </a:extLst>
          </p:cNvPr>
          <p:cNvSpPr txBox="1">
            <a:spLocks/>
          </p:cNvSpPr>
          <p:nvPr/>
        </p:nvSpPr>
        <p:spPr>
          <a:xfrm>
            <a:off x="1286528" y="1886591"/>
            <a:ext cx="8095861" cy="5285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Clr>
                <a:schemeClr val="dk1"/>
              </a:buClr>
              <a:buSzPts val="2040"/>
              <a:buFont typeface="Arial" panose="020B0604020202020204" pitchFamily="34" charset="0"/>
              <a:buNone/>
            </a:pPr>
            <a:endParaRPr lang="en-US" altLang="ko-KR" sz="204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2" name="Google Shape;143;p9">
            <a:extLst>
              <a:ext uri="{FF2B5EF4-FFF2-40B4-BE49-F238E27FC236}">
                <a16:creationId xmlns:a16="http://schemas.microsoft.com/office/drawing/2014/main" id="{82E68090-E54C-47CB-912A-AF9B9D6262C5}"/>
              </a:ext>
            </a:extLst>
          </p:cNvPr>
          <p:cNvSpPr txBox="1">
            <a:spLocks/>
          </p:cNvSpPr>
          <p:nvPr/>
        </p:nvSpPr>
        <p:spPr>
          <a:xfrm>
            <a:off x="1347177" y="1572353"/>
            <a:ext cx="9144000" cy="3058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4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5400"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2-3. </a:t>
            </a:r>
            <a:r>
              <a:rPr lang="ko-KR" altLang="en-US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감염병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지역별 차이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(2)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BA7D5D-1D43-4D22-B36C-A1D3EE85C2B5}"/>
              </a:ext>
            </a:extLst>
          </p:cNvPr>
          <p:cNvSpPr/>
          <p:nvPr/>
        </p:nvSpPr>
        <p:spPr>
          <a:xfrm>
            <a:off x="1286527" y="1488110"/>
            <a:ext cx="3980887" cy="398481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4DA7C-222B-4E79-8A75-10A50F609FAA}"/>
              </a:ext>
            </a:extLst>
          </p:cNvPr>
          <p:cNvSpPr txBox="1"/>
          <p:nvPr/>
        </p:nvSpPr>
        <p:spPr>
          <a:xfrm>
            <a:off x="1678961" y="5050078"/>
            <a:ext cx="2112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수두 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광주광역시</a:t>
            </a:r>
            <a:endParaRPr lang="en-US" altLang="ko-KR" dirty="0"/>
          </a:p>
          <a:p>
            <a:pPr algn="ctr"/>
            <a:r>
              <a:rPr lang="ko-KR" altLang="en-US" dirty="0"/>
              <a:t>제주특별자치도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4A2FF-0EB6-4B13-8FA1-2720FCCE7077}"/>
              </a:ext>
            </a:extLst>
          </p:cNvPr>
          <p:cNvSpPr txBox="1"/>
          <p:nvPr/>
        </p:nvSpPr>
        <p:spPr>
          <a:xfrm>
            <a:off x="8165624" y="5042151"/>
            <a:ext cx="2142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쯔쯔가무시증</a:t>
            </a:r>
            <a:endParaRPr lang="en-US" altLang="ko-KR" dirty="0"/>
          </a:p>
          <a:p>
            <a:pPr algn="ctr"/>
            <a:r>
              <a:rPr lang="ko-KR" altLang="en-US" dirty="0"/>
              <a:t>전라남도</a:t>
            </a:r>
            <a:endParaRPr lang="en-US" altLang="ko-KR" dirty="0"/>
          </a:p>
          <a:p>
            <a:pPr algn="ctr"/>
            <a:r>
              <a:rPr lang="ko-KR" altLang="en-US" dirty="0"/>
              <a:t>전라북도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AC0E6E-9E73-4DB3-8A60-5F742ADAB571}"/>
              </a:ext>
            </a:extLst>
          </p:cNvPr>
          <p:cNvSpPr txBox="1"/>
          <p:nvPr/>
        </p:nvSpPr>
        <p:spPr>
          <a:xfrm>
            <a:off x="4756648" y="5083929"/>
            <a:ext cx="2325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형 간염 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인천광역시</a:t>
            </a:r>
            <a:endParaRPr lang="en-US" altLang="ko-KR" dirty="0"/>
          </a:p>
          <a:p>
            <a:pPr algn="ctr"/>
            <a:r>
              <a:rPr lang="ko-KR" altLang="en-US" dirty="0"/>
              <a:t>강원도</a:t>
            </a:r>
          </a:p>
        </p:txBody>
      </p:sp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235758ED-D9D8-4B0C-8ABD-E177DAC74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59" y="1935209"/>
            <a:ext cx="2536370" cy="2984789"/>
          </a:xfrm>
          <a:prstGeom prst="rect">
            <a:avLst/>
          </a:prstGeom>
        </p:spPr>
      </p:pic>
      <p:pic>
        <p:nvPicPr>
          <p:cNvPr id="16" name="그림 15" descr="지도이(가) 표시된 사진&#10;&#10;자동 생성된 설명">
            <a:extLst>
              <a:ext uri="{FF2B5EF4-FFF2-40B4-BE49-F238E27FC236}">
                <a16:creationId xmlns:a16="http://schemas.microsoft.com/office/drawing/2014/main" id="{EB14047D-DCAB-4A5E-BD47-BB7013DD1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3" y="1844285"/>
            <a:ext cx="2796308" cy="3232388"/>
          </a:xfrm>
          <a:prstGeom prst="rect">
            <a:avLst/>
          </a:prstGeom>
        </p:spPr>
      </p:pic>
      <p:pic>
        <p:nvPicPr>
          <p:cNvPr id="18" name="그림 17" descr="지도이(가) 표시된 사진&#10;&#10;자동 생성된 설명">
            <a:extLst>
              <a:ext uri="{FF2B5EF4-FFF2-40B4-BE49-F238E27FC236}">
                <a16:creationId xmlns:a16="http://schemas.microsoft.com/office/drawing/2014/main" id="{082C394E-52D5-4AFC-B01B-3E78FEE64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97" y="2038299"/>
            <a:ext cx="2796309" cy="30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3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schemeClr val="tx1"/>
                </a:solidFill>
              </a:rPr>
              <a:t>4. </a:t>
            </a:r>
            <a:r>
              <a:rPr lang="ko-KR" altLang="en-US" sz="2800" b="1" i="1" kern="0" dirty="0">
                <a:solidFill>
                  <a:schemeClr val="tx1"/>
                </a:solidFill>
              </a:rPr>
              <a:t>문제제기 </a:t>
            </a:r>
            <a:r>
              <a:rPr lang="en-US" altLang="ko-KR" sz="2800" b="1" i="1" kern="0" dirty="0">
                <a:solidFill>
                  <a:schemeClr val="tx1"/>
                </a:solidFill>
              </a:rPr>
              <a:t>?</a:t>
            </a:r>
            <a:endParaRPr lang="en-US" altLang="ko-KR" sz="2000" b="1" i="1" kern="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389735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70000"/>
              </a:lnSpc>
              <a:buClr>
                <a:schemeClr val="dk1"/>
              </a:buClr>
              <a:buSzPts val="2040"/>
            </a:pPr>
            <a:r>
              <a:rPr lang="en-US" altLang="ko-KR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1. </a:t>
            </a:r>
            <a:r>
              <a:rPr lang="ko-KR" altLang="en-US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일상 속 감염병 및 예방 가이드</a:t>
            </a:r>
            <a:endParaRPr lang="ko-KR" altLang="en-US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Google Shape;144;p9">
            <a:extLst>
              <a:ext uri="{FF2B5EF4-FFF2-40B4-BE49-F238E27FC236}">
                <a16:creationId xmlns:a16="http://schemas.microsoft.com/office/drawing/2014/main" id="{D4D58523-D031-49EE-B082-8AC9B1AEF86C}"/>
              </a:ext>
            </a:extLst>
          </p:cNvPr>
          <p:cNvSpPr txBox="1">
            <a:spLocks/>
          </p:cNvSpPr>
          <p:nvPr/>
        </p:nvSpPr>
        <p:spPr>
          <a:xfrm>
            <a:off x="1371885" y="1970834"/>
            <a:ext cx="8095861" cy="387435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Clr>
                <a:schemeClr val="dk1"/>
              </a:buClr>
              <a:buSzPts val="2040"/>
              <a:buFont typeface="Arial" panose="020B0604020202020204" pitchFamily="34" charset="0"/>
              <a:buNone/>
            </a:pPr>
            <a:r>
              <a:rPr lang="ko-KR" altLang="en-US" sz="204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계산 결과 예시</a:t>
            </a:r>
            <a:endParaRPr lang="en-US" altLang="ko-KR" sz="204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2040"/>
              <a:buFont typeface="Arial" panose="020B0604020202020204" pitchFamily="34" charset="0"/>
              <a:buNone/>
            </a:pPr>
            <a:endParaRPr lang="en-US" altLang="ko-KR" sz="204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2040"/>
              <a:buFont typeface="Arial" panose="020B0604020202020204" pitchFamily="34" charset="0"/>
              <a:buNone/>
            </a:pPr>
            <a:r>
              <a:rPr lang="ko-KR" altLang="en-US" sz="204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endParaRPr lang="en-US" altLang="ko-KR" sz="204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2" name="Google Shape;143;p9">
            <a:extLst>
              <a:ext uri="{FF2B5EF4-FFF2-40B4-BE49-F238E27FC236}">
                <a16:creationId xmlns:a16="http://schemas.microsoft.com/office/drawing/2014/main" id="{82E68090-E54C-47CB-912A-AF9B9D6262C5}"/>
              </a:ext>
            </a:extLst>
          </p:cNvPr>
          <p:cNvSpPr txBox="1">
            <a:spLocks/>
          </p:cNvSpPr>
          <p:nvPr/>
        </p:nvSpPr>
        <p:spPr>
          <a:xfrm>
            <a:off x="1347177" y="1572353"/>
            <a:ext cx="9144000" cy="3058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4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5400"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1.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일상 속 </a:t>
            </a:r>
            <a:r>
              <a:rPr lang="ko-KR" altLang="en-US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감염병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및 예방 가이드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BA7D5D-1D43-4D22-B36C-A1D3EE85C2B5}"/>
              </a:ext>
            </a:extLst>
          </p:cNvPr>
          <p:cNvSpPr/>
          <p:nvPr/>
        </p:nvSpPr>
        <p:spPr>
          <a:xfrm>
            <a:off x="1286528" y="1488110"/>
            <a:ext cx="3760602" cy="398481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B0AE8D-779E-4AAF-BF09-23235DD63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046" y="3703728"/>
            <a:ext cx="280595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4132FF-17F3-4E0E-B987-B50FD621B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85" y="3141889"/>
            <a:ext cx="4146671" cy="3075575"/>
          </a:xfrm>
          <a:prstGeom prst="rect">
            <a:avLst/>
          </a:prstGeom>
        </p:spPr>
      </p:pic>
      <p:pic>
        <p:nvPicPr>
          <p:cNvPr id="16" name="그림 1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F68567F0-926B-4D46-972D-E817D6470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77" y="3103752"/>
            <a:ext cx="2857068" cy="30543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434DE6-0AC8-4182-ADF0-8C93BDAC976F}"/>
              </a:ext>
            </a:extLst>
          </p:cNvPr>
          <p:cNvSpPr txBox="1"/>
          <p:nvPr/>
        </p:nvSpPr>
        <p:spPr>
          <a:xfrm>
            <a:off x="5919177" y="2347954"/>
            <a:ext cx="344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Input_age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45,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input_season</a:t>
            </a:r>
            <a:r>
              <a:rPr lang="en-US" altLang="ko-KR" sz="1200" dirty="0"/>
              <a:t> = ‘</a:t>
            </a:r>
            <a:r>
              <a:rPr lang="ko-KR" altLang="en-US" sz="1200" dirty="0"/>
              <a:t>가을</a:t>
            </a:r>
            <a:r>
              <a:rPr lang="en-US" altLang="ko-KR" sz="1200" dirty="0"/>
              <a:t>’,</a:t>
            </a:r>
          </a:p>
          <a:p>
            <a:r>
              <a:rPr lang="en-US" altLang="ko-KR" sz="1200" dirty="0"/>
              <a:t>Location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‘</a:t>
            </a:r>
            <a:r>
              <a:rPr lang="ko-KR" altLang="en-US" sz="1200" dirty="0"/>
              <a:t>대구수성구</a:t>
            </a:r>
            <a:r>
              <a:rPr lang="en-US" altLang="ko-KR" sz="1200" dirty="0"/>
              <a:t>’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05A99-10EB-4CC2-8D91-6F3AD2E653E2}"/>
              </a:ext>
            </a:extLst>
          </p:cNvPr>
          <p:cNvSpPr txBox="1"/>
          <p:nvPr/>
        </p:nvSpPr>
        <p:spPr>
          <a:xfrm>
            <a:off x="1371885" y="2393210"/>
            <a:ext cx="344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Input_age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15,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input_season</a:t>
            </a:r>
            <a:r>
              <a:rPr lang="en-US" altLang="ko-KR" sz="1200" dirty="0"/>
              <a:t> = ‘</a:t>
            </a:r>
            <a:r>
              <a:rPr lang="ko-KR" altLang="en-US" sz="1200" dirty="0"/>
              <a:t>가을</a:t>
            </a:r>
            <a:r>
              <a:rPr lang="en-US" altLang="ko-KR" sz="1200" dirty="0"/>
              <a:t>’,</a:t>
            </a:r>
          </a:p>
          <a:p>
            <a:r>
              <a:rPr lang="en-US" altLang="ko-KR" sz="1200" dirty="0"/>
              <a:t>Location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서울노원구</a:t>
            </a:r>
            <a:r>
              <a:rPr lang="en-US" altLang="ko-KR" sz="1200" dirty="0"/>
              <a:t>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09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schemeClr val="tx1"/>
                </a:solidFill>
              </a:rPr>
              <a:t>4. </a:t>
            </a:r>
            <a:r>
              <a:rPr lang="ko-KR" altLang="en-US" sz="2800" b="1" i="1" kern="0" dirty="0">
                <a:solidFill>
                  <a:schemeClr val="tx1"/>
                </a:solidFill>
              </a:rPr>
              <a:t>데이터 분석</a:t>
            </a:r>
            <a:endParaRPr lang="en-US" altLang="ko-KR" sz="2000" b="1" i="1" kern="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299249" y="1227588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70000"/>
              </a:lnSpc>
              <a:buClr>
                <a:schemeClr val="dk1"/>
              </a:buClr>
              <a:buSzPts val="2040"/>
            </a:pPr>
            <a:r>
              <a:rPr lang="en-US" altLang="ko-KR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1. </a:t>
            </a:r>
            <a:r>
              <a:rPr lang="ko-KR" altLang="en-US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일상 속 감염병 및 예방 가이드</a:t>
            </a:r>
            <a:endParaRPr lang="ko-KR" altLang="en-US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Google Shape;144;p9">
            <a:extLst>
              <a:ext uri="{FF2B5EF4-FFF2-40B4-BE49-F238E27FC236}">
                <a16:creationId xmlns:a16="http://schemas.microsoft.com/office/drawing/2014/main" id="{D4D58523-D031-49EE-B082-8AC9B1AEF86C}"/>
              </a:ext>
            </a:extLst>
          </p:cNvPr>
          <p:cNvSpPr txBox="1">
            <a:spLocks/>
          </p:cNvSpPr>
          <p:nvPr/>
        </p:nvSpPr>
        <p:spPr>
          <a:xfrm>
            <a:off x="1286528" y="1886591"/>
            <a:ext cx="8095861" cy="324137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Clr>
                <a:schemeClr val="dk1"/>
              </a:buClr>
              <a:buSzPts val="2040"/>
              <a:buFont typeface="Arial" panose="020B0604020202020204" pitchFamily="34" charset="0"/>
              <a:buNone/>
            </a:pPr>
            <a:r>
              <a:rPr lang="ko-KR" altLang="en-US" sz="204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가장 위험한 감염병에 대한  전체 트렌드</a:t>
            </a:r>
            <a:r>
              <a:rPr lang="en-US" altLang="ko-KR" sz="204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4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제공</a:t>
            </a:r>
            <a:r>
              <a:rPr lang="en-US" altLang="ko-KR" sz="204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(2)</a:t>
            </a:r>
          </a:p>
        </p:txBody>
      </p:sp>
      <p:sp>
        <p:nvSpPr>
          <p:cNvPr id="12" name="Google Shape;143;p9">
            <a:extLst>
              <a:ext uri="{FF2B5EF4-FFF2-40B4-BE49-F238E27FC236}">
                <a16:creationId xmlns:a16="http://schemas.microsoft.com/office/drawing/2014/main" id="{82E68090-E54C-47CB-912A-AF9B9D6262C5}"/>
              </a:ext>
            </a:extLst>
          </p:cNvPr>
          <p:cNvSpPr txBox="1">
            <a:spLocks/>
          </p:cNvSpPr>
          <p:nvPr/>
        </p:nvSpPr>
        <p:spPr>
          <a:xfrm>
            <a:off x="1347177" y="1572353"/>
            <a:ext cx="9144000" cy="3058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4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5400"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1.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일상 속 </a:t>
            </a:r>
            <a:r>
              <a:rPr lang="ko-KR" altLang="en-US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감염병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및 예방 가이드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BA7D5D-1D43-4D22-B36C-A1D3EE85C2B5}"/>
              </a:ext>
            </a:extLst>
          </p:cNvPr>
          <p:cNvSpPr/>
          <p:nvPr/>
        </p:nvSpPr>
        <p:spPr>
          <a:xfrm>
            <a:off x="1286528" y="1488110"/>
            <a:ext cx="3760602" cy="398481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837106A-49C5-4741-9884-0F9CB8BBA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28" y="2415150"/>
            <a:ext cx="3227868" cy="3513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09C356-270A-4F4F-AF95-11A96039441C}"/>
              </a:ext>
            </a:extLst>
          </p:cNvPr>
          <p:cNvSpPr txBox="1"/>
          <p:nvPr/>
        </p:nvSpPr>
        <p:spPr>
          <a:xfrm>
            <a:off x="4514396" y="2671439"/>
            <a:ext cx="63511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시별</a:t>
            </a:r>
            <a:r>
              <a:rPr lang="ko-KR" altLang="en-US" dirty="0"/>
              <a:t> 수두 </a:t>
            </a:r>
            <a:r>
              <a:rPr lang="en-US" altLang="ko-KR" dirty="0"/>
              <a:t>10</a:t>
            </a:r>
            <a:r>
              <a:rPr lang="ko-KR" altLang="en-US" dirty="0"/>
              <a:t>만명당 발생률을 기준으로</a:t>
            </a:r>
            <a:r>
              <a:rPr lang="en-US" altLang="ko-KR" dirty="0"/>
              <a:t>(</a:t>
            </a:r>
            <a:r>
              <a:rPr lang="ko-KR" altLang="en-US" dirty="0"/>
              <a:t>해당 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발생률 </a:t>
            </a:r>
            <a:r>
              <a:rPr lang="en-US" altLang="ko-KR" dirty="0"/>
              <a:t>&lt;   Quantile(.20) -&gt; </a:t>
            </a:r>
            <a:r>
              <a:rPr lang="ko-KR" altLang="en-US" dirty="0"/>
              <a:t>연한 회색</a:t>
            </a:r>
            <a:r>
              <a:rPr lang="en-US" altLang="ko-KR" dirty="0"/>
              <a:t>(</a:t>
            </a:r>
            <a:r>
              <a:rPr lang="ko-KR" altLang="en-US" dirty="0"/>
              <a:t>임의지정</a:t>
            </a:r>
            <a:endParaRPr lang="en-US" altLang="ko-KR" dirty="0"/>
          </a:p>
          <a:p>
            <a:r>
              <a:rPr lang="ko-KR" altLang="en-US" dirty="0"/>
              <a:t>발생률 </a:t>
            </a:r>
            <a:r>
              <a:rPr lang="en-US" altLang="ko-KR" dirty="0"/>
              <a:t>&gt;= Quantile(.20) -&gt; </a:t>
            </a:r>
            <a:r>
              <a:rPr lang="ko-KR" altLang="en-US" dirty="0"/>
              <a:t>진한 회색</a:t>
            </a:r>
            <a:endParaRPr lang="en-US" altLang="ko-KR" dirty="0"/>
          </a:p>
          <a:p>
            <a:r>
              <a:rPr lang="ko-KR" altLang="en-US" dirty="0"/>
              <a:t>발생률 </a:t>
            </a:r>
            <a:r>
              <a:rPr lang="en-US" altLang="ko-KR" dirty="0"/>
              <a:t>&gt;= Quantile(.40) -&gt; </a:t>
            </a:r>
            <a:r>
              <a:rPr lang="ko-KR" altLang="en-US" dirty="0"/>
              <a:t>하늘색</a:t>
            </a:r>
            <a:endParaRPr lang="en-US" altLang="ko-KR" dirty="0"/>
          </a:p>
          <a:p>
            <a:r>
              <a:rPr lang="ko-KR" altLang="en-US" dirty="0"/>
              <a:t>발생률 </a:t>
            </a:r>
            <a:r>
              <a:rPr lang="en-US" altLang="ko-KR" dirty="0"/>
              <a:t>&gt;= Quantile(.90) -&gt; </a:t>
            </a:r>
            <a:r>
              <a:rPr lang="ko-KR" altLang="en-US" dirty="0"/>
              <a:t>파란색</a:t>
            </a:r>
            <a:endParaRPr lang="en-US" altLang="ko-KR" dirty="0"/>
          </a:p>
          <a:p>
            <a:r>
              <a:rPr lang="ko-KR" altLang="en-US" dirty="0"/>
              <a:t>발생률 </a:t>
            </a:r>
            <a:r>
              <a:rPr lang="en-US" altLang="ko-KR" dirty="0"/>
              <a:t>&gt;= Quantile(.975) -&gt; </a:t>
            </a:r>
            <a:r>
              <a:rPr lang="ko-KR" altLang="en-US" dirty="0"/>
              <a:t>매우 진한 </a:t>
            </a:r>
            <a:r>
              <a:rPr lang="ko-KR" altLang="en-US" dirty="0" err="1"/>
              <a:t>파랑색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저번달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만명당 발생률을 기준으로 상대적 수치 비교 가능</a:t>
            </a:r>
            <a:endParaRPr lang="en-US" altLang="ko-KR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61260AC-6F7D-4EA8-ABEB-EB91EB25EEF1}"/>
              </a:ext>
            </a:extLst>
          </p:cNvPr>
          <p:cNvSpPr/>
          <p:nvPr/>
        </p:nvSpPr>
        <p:spPr>
          <a:xfrm>
            <a:off x="4939553" y="5285647"/>
            <a:ext cx="1434353" cy="642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B294A-AA43-429C-9BE8-326E50982B89}"/>
              </a:ext>
            </a:extLst>
          </p:cNvPr>
          <p:cNvSpPr txBox="1"/>
          <p:nvPr/>
        </p:nvSpPr>
        <p:spPr>
          <a:xfrm>
            <a:off x="6544235" y="5394541"/>
            <a:ext cx="3693459" cy="36933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감염병들에 대해서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schemeClr val="tx1"/>
                </a:solidFill>
              </a:rPr>
              <a:t>3. </a:t>
            </a:r>
            <a:r>
              <a:rPr lang="ko-KR" altLang="en-US" sz="2800" b="1" i="1" kern="0" dirty="0">
                <a:solidFill>
                  <a:schemeClr val="tx1"/>
                </a:solidFill>
              </a:rPr>
              <a:t>서비스</a:t>
            </a:r>
            <a:endParaRPr lang="en-US" altLang="ko-KR" sz="2000" b="1" i="1" kern="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6141" y="1278633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10" name="Google Shape;136;p7" descr="스크린샷이(가) 표시된 사진&#10;&#10;자동 생성된 설명">
            <a:extLst>
              <a:ext uri="{FF2B5EF4-FFF2-40B4-BE49-F238E27FC236}">
                <a16:creationId xmlns:a16="http://schemas.microsoft.com/office/drawing/2014/main" id="{644898E4-C6A2-4153-B35B-267FC28B38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53771" y="2137074"/>
            <a:ext cx="4066045" cy="242559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Google Shape;137;p7">
            <a:extLst>
              <a:ext uri="{FF2B5EF4-FFF2-40B4-BE49-F238E27FC236}">
                <a16:creationId xmlns:a16="http://schemas.microsoft.com/office/drawing/2014/main" id="{5A7DC1C1-C027-41F1-BD8C-C1B8BD4218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731246"/>
            <a:ext cx="4710173" cy="139550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Google Shape;135;p7">
            <a:extLst>
              <a:ext uri="{FF2B5EF4-FFF2-40B4-BE49-F238E27FC236}">
                <a16:creationId xmlns:a16="http://schemas.microsoft.com/office/drawing/2014/main" id="{C71B0E75-4203-46FD-BCED-100C7E895828}"/>
              </a:ext>
            </a:extLst>
          </p:cNvPr>
          <p:cNvSpPr txBox="1">
            <a:spLocks/>
          </p:cNvSpPr>
          <p:nvPr/>
        </p:nvSpPr>
        <p:spPr>
          <a:xfrm>
            <a:off x="1198181" y="5107807"/>
            <a:ext cx="9795638" cy="9431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ko-KR" altLang="en-US" sz="2000" dirty="0"/>
              <a:t> </a:t>
            </a:r>
            <a:r>
              <a:rPr lang="ko-KR" altLang="en-US" sz="2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특성화 되지 않은 재난 문자에 대한 부정적인 인식 증가</a:t>
            </a:r>
            <a:endParaRPr lang="en-US" altLang="ko-KR" sz="22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ko-KR" altLang="en-US" sz="2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장소와 상관없이 울리는 </a:t>
            </a:r>
            <a:r>
              <a:rPr lang="ko-KR" altLang="en-US" sz="22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알림서비스를</a:t>
            </a:r>
            <a:r>
              <a:rPr lang="ko-KR" altLang="en-US" sz="2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더 개인화 한 것이 </a:t>
            </a:r>
            <a:r>
              <a:rPr lang="en-US" altLang="ko-KR" sz="2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Anti-virus scheduler !</a:t>
            </a:r>
            <a:endParaRPr lang="ko-KR" altLang="en-US" sz="22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CCD71B-089F-41FB-B0A1-A44021747BA7}"/>
              </a:ext>
            </a:extLst>
          </p:cNvPr>
          <p:cNvSpPr/>
          <p:nvPr/>
        </p:nvSpPr>
        <p:spPr>
          <a:xfrm>
            <a:off x="1347177" y="5010539"/>
            <a:ext cx="9662945" cy="1113740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07;p3">
            <a:extLst>
              <a:ext uri="{FF2B5EF4-FFF2-40B4-BE49-F238E27FC236}">
                <a16:creationId xmlns:a16="http://schemas.microsoft.com/office/drawing/2014/main" id="{FE16EE2D-6F96-4C4D-A22B-9DF4D4011E27}"/>
              </a:ext>
            </a:extLst>
          </p:cNvPr>
          <p:cNvSpPr txBox="1">
            <a:spLocks/>
          </p:cNvSpPr>
          <p:nvPr/>
        </p:nvSpPr>
        <p:spPr>
          <a:xfrm>
            <a:off x="895738" y="1538208"/>
            <a:ext cx="3158607" cy="4616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ko-KR" altLang="en-US" sz="24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4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2) </a:t>
            </a:r>
            <a:r>
              <a:rPr lang="ko-KR" altLang="en-US" sz="24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서비스 배경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872563"/>
      </p:ext>
    </p:extLst>
  </p:cSld>
  <p:clrMapOvr>
    <a:masterClrMapping/>
  </p:clrMapOvr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416</Words>
  <Application>Microsoft Office PowerPoint</Application>
  <PresentationFormat>와이드스크린</PresentationFormat>
  <Paragraphs>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서울남산체 M</vt:lpstr>
      <vt:lpstr>Arial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mingyun0324@gmail.com</cp:lastModifiedBy>
  <cp:revision>51</cp:revision>
  <dcterms:created xsi:type="dcterms:W3CDTF">2020-09-11T01:19:48Z</dcterms:created>
  <dcterms:modified xsi:type="dcterms:W3CDTF">2020-09-25T01:54:12Z</dcterms:modified>
</cp:coreProperties>
</file>