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158413" cy="7621588"/>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4D4D4D"/>
    <a:srgbClr val="003300"/>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1" autoAdjust="0"/>
  </p:normalViewPr>
  <p:slideViewPr>
    <p:cSldViewPr>
      <p:cViewPr varScale="1">
        <p:scale>
          <a:sx n="58" d="100"/>
          <a:sy n="58" d="100"/>
        </p:scale>
        <p:origin x="-102" y="-156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5" name="Rectangle 3"/>
          <p:cNvSpPr>
            <a:spLocks noGrp="1" noRot="1" noChangeAspect="1" noChangeArrowheads="1"/>
          </p:cNvSpPr>
          <p:nvPr>
            <p:ph type="sldImg"/>
          </p:nvPr>
        </p:nvSpPr>
        <p:spPr bwMode="auto">
          <a:xfrm>
            <a:off x="1003300" y="695325"/>
            <a:ext cx="4843463" cy="3424238"/>
          </a:xfrm>
          <a:prstGeom prst="rect">
            <a:avLst/>
          </a:prstGeom>
          <a:noFill/>
          <a:ln w="9525">
            <a:noFill/>
            <a:round/>
            <a:headEnd/>
            <a:tailEnd/>
          </a:ln>
          <a:effectLst/>
        </p:spPr>
      </p:sp>
      <p:sp>
        <p:nvSpPr>
          <p:cNvPr id="3076"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7" name="Rectangle 5"/>
          <p:cNvSpPr>
            <a:spLocks noGrp="1" noChangeArrowheads="1"/>
          </p:cNvSpPr>
          <p:nvPr>
            <p:ph type="hdr"/>
          </p:nvPr>
        </p:nvSpPr>
        <p:spPr bwMode="auto">
          <a:xfrm>
            <a:off x="0"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8" name="Rectangle 6"/>
          <p:cNvSpPr>
            <a:spLocks noGrp="1" noChangeArrowheads="1"/>
          </p:cNvSpPr>
          <p:nvPr>
            <p:ph type="dt"/>
          </p:nvPr>
        </p:nvSpPr>
        <p:spPr bwMode="auto">
          <a:xfrm>
            <a:off x="3881438"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9" name="Rectangle 7"/>
          <p:cNvSpPr>
            <a:spLocks noGrp="1" noChangeArrowheads="1"/>
          </p:cNvSpPr>
          <p:nvPr>
            <p:ph type="ftr"/>
          </p:nvPr>
        </p:nvSpPr>
        <p:spPr bwMode="auto">
          <a:xfrm>
            <a:off x="0"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80" name="Rectangle 8"/>
          <p:cNvSpPr>
            <a:spLocks noGrp="1" noChangeArrowheads="1"/>
          </p:cNvSpPr>
          <p:nvPr>
            <p:ph type="sldNum"/>
          </p:nvPr>
        </p:nvSpPr>
        <p:spPr bwMode="auto">
          <a:xfrm>
            <a:off x="3881438"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fld id="{3C708833-0724-4201-B46C-E8C058B9A265}"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00A9C0-65F2-4562-A1B3-5A22450252EE}" type="slidenum">
              <a:rPr lang="en-US"/>
              <a:pPr/>
              <a:t>1</a:t>
            </a:fld>
            <a:endParaRPr lang="en-US"/>
          </a:p>
        </p:txBody>
      </p:sp>
      <p:sp>
        <p:nvSpPr>
          <p:cNvPr id="1945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9458"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.NET developer with an interest in making sustainable software.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big proponent of SOLID, TDD, DDD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 Can't Dance The Lambda is actually about Functional Programming techniques and patterns that you can use in C#.  Also cover the basics of LINQ, extension methods, and Type Inference.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These are widely used in functional programming and hybrid languages like F#, Ocaml, Ruby, and Javascript.  Time to get on board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There will be lots of code – stop me and ask questions.</a:t>
            </a:r>
          </a:p>
          <a:p>
            <a:pPr>
              <a:spcBef>
                <a:spcPts val="450"/>
              </a:spcBef>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C69FDF5-8758-47D4-93C0-ECAC279B4575}" type="slidenum">
              <a:rPr lang="en-US"/>
              <a:pPr/>
              <a:t>10</a:t>
            </a:fld>
            <a:endParaRPr lang="en-US"/>
          </a:p>
        </p:txBody>
      </p:sp>
      <p:sp>
        <p:nvSpPr>
          <p:cNvPr id="2867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Events are great.  As a framework-baked observer pattern they're a simple way to notify unrelated components of something. They are awesome for loose coupling.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hate the EventHandler delegate type – there is so much wrong with it. I have almost never used sender or e. You have to cast sender to do anything interesting. What if you want to call the method from somewhere else? You know...that abstraction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Method signature like name should reveal what it does not how others might use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Which of these two examples would you prefer for showing a messagebox?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With lambdas you can get write the event handler that you want.  If you really want you can cast o or e and pass them in.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simple event handlers? Like simple logging – its almost a waste to create a separate method for them.  You can create them in line! Be careful of course – if something should be a method then make it a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routing an event to the presenter like in a Model View Presenter architecture? Easily achievable with an inline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From now on please declare events with the appropriate Action&lt;&gt; delegate – set their handler signatures to exactly what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is that delegate{} doing there? It's a trick so you don't have to do a null check</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 some crazy reason the event list is null until someone registers a delegate to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stores a delegate for an empty inline  method so there's always at least 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0C2E726-B4DF-46CD-87E1-8485FBF84D31}" type="slidenum">
              <a:rPr lang="en-US"/>
              <a:pPr/>
              <a:t>11</a:t>
            </a:fld>
            <a:endParaRPr lang="en-US"/>
          </a:p>
        </p:txBody>
      </p:sp>
      <p:sp>
        <p:nvSpPr>
          <p:cNvPr id="2969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69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Let's get even further out there.  This is one of those techniques you should be careful with but useful to have in your toolbelt.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Long switch statements, complex ifs – they're not exactly evil but they are a cludge.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Conditionals in code strongly couple results of each condition to each other.You cannot change the logic during run-time, you can't actually change it at all without editing that file.  Violation of Open/Closed Principle.  Would be nice to externalize that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something like an associative array? The look-up key can be the condition, and the value can be the action you take on that condition.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If this looks familiar you've probably done some functional programming before.  This is quite similar to the very widely used functional pattern Map/Reduce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what a switch looks like in code. We can easily put it in a dynamic structure as a hash.  This is nice it can be injected and modified.  We can even provide a default and override it if we choose to.  Trace through the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run a matching value.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if we knocked this up a notch? Instead of a string condition we provide a delegate that evaluates a string?  The signature is messy but we can make a dedicated class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we can have multiple matches.  We can run the first matching or all matching.  We can dynamically generate handlers.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Think long and hard before doing something like this but know your options.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336F464-C3AA-4555-A5CE-E13C7E71D5E0}" type="slidenum">
              <a:rPr lang="en-US"/>
              <a:pPr/>
              <a:t>12</a:t>
            </a:fld>
            <a:endParaRPr lang="en-US"/>
          </a:p>
        </p:txBody>
      </p:sp>
      <p:sp>
        <p:nvSpPr>
          <p:cNvPr id="3072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072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knows what a Domain Specific Language is?  Who has used one.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They're great for configuration.  Not the least of which because static typing and Intellisense can easily guide you though the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Here's the Castle Windsor DSL.  You use Windsor by requesting a class that implements an interface and it provides you with an instance.  First you've got to configure it.  You can do so explicitly or by telling it to scan an assembly.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Register() method takes IRegistration objects.  How do I know how to generate one?  How do I know that Component or AllTypes are the static classes to start with? Is there a way to get Intellisense from the onset?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trick is that instead of taking IRegistration objects you take a function that will transform a starting point to an IRegistration object – the starting point dictates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how you would do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Added bonus.  No static classes.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15B1314-32A0-406D-8B1E-C29BC1464236}" type="slidenum">
              <a:rPr lang="en-US"/>
              <a:pPr/>
              <a:t>13</a:t>
            </a:fld>
            <a:endParaRPr lang="en-US"/>
          </a:p>
        </p:txBody>
      </p:sp>
      <p:sp>
        <p:nvSpPr>
          <p:cNvPr id="3174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174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another crazy “maybe you shouldn't do this”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Everyone can agree that overriding virtual methods is powerful and useful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tied to the class hierarchy though. You can't change a method implementation at runtime. And maybe you shouldn't but what if you could? Do you have to use IronRuby? Well functional programming is about functions so maybe you can do this with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Indeed you can – consider that a delegate can substituted in and out like any variable and can be invoked just like a function.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most useful application of this for me has been in setting up little mini-frameworks such as in testing.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Behavior Driven Development is a subset of Test Driven Development with a focus on writing your tests so they read as an analyst might describe the feature. The standard approach is to use Given-When-Then.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approach is great but its not always sufficient. Sometimes the essence of the feature is that each post-condition varies in response to pre-conditions.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an example of such a test.  We have an Animal that reacts differently to an encounter with a predator than a prey.  We can still use the Given-When-Then language but change out the When action and Then test dynamically!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Again, this stuff is really cool but maybe its not always the best thing to use.  Think carefully.  If you need dynamic methods maybe you should use a dynamic language.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6860CF-4677-496F-BB1C-FF6F44F4FDD5}" type="slidenum">
              <a:rPr lang="en-US"/>
              <a:pPr/>
              <a:t>14</a:t>
            </a:fld>
            <a:endParaRPr lang="en-US"/>
          </a:p>
        </p:txBody>
      </p:sp>
      <p:sp>
        <p:nvSpPr>
          <p:cNvPr id="3276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277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And there's a few more!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Remember that a lambda is implicitly an Action&lt;&gt; of Func&lt;&gt; which are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means we get easy access to reflection info on the enclosed function and the BeginInvoke() method.  That's right, they can be easily run asynchronously – no need to explicitly create a new thread.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And what about that mythical System.Linq.Expression namespace that I mentioned?  This namespace contains objects that will let you analyze the contents of a lambda.</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You can use expression trees to optimize an expression, you can do meta-programming on the expression – maybe add logging if you see a certain object or method referenced.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simplest thing you would use it for is reflection.  This is the example that I will show you now.</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some code from the NHibernate library.  What is “Name”? It is a property on the Cat class. What happens if we change that property name or misspell it to begin with.  This bypasses the whole point of static typing.  What if we could use it to our advantage?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 helper class that contains methods to derive members. Notice the input of Expression&lt;&gt; - Expressions wrap a delegate and allow you to analyze them.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output is a string, but we never actually have to reference it. Now we can find all references to Status and renaming tools will access it because the compiler knows that x is of type Animal.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EC4B336-2584-4300-9EA3-43E4C1A67A19}" type="slidenum">
              <a:rPr lang="en-US"/>
              <a:pPr/>
              <a:t>15</a:t>
            </a:fld>
            <a:endParaRPr lang="en-US"/>
          </a:p>
        </p:txBody>
      </p:sp>
      <p:sp>
        <p:nvSpPr>
          <p:cNvPr id="3379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B141C02-5BE9-4ECB-9A0D-BDB836A4C63C}" type="slidenum">
              <a:rPr lang="en-US"/>
              <a:pPr/>
              <a:t>2</a:t>
            </a:fld>
            <a:endParaRPr lang="en-US"/>
          </a:p>
        </p:txBody>
      </p:sp>
      <p:sp>
        <p:nvSpPr>
          <p:cNvPr id="2048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048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not a best practices talk. It is about using this one feature. Some things I downright recommend against doing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We will talk about what exactly this lambda 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Evolution and the need for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Syntax tips and tricks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useful classes and extensions using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useful patterns where you could use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Scrape some of the advanced things you can do</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Basically going to throw examples at the wall and hope they get you excited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going to be dense and code heavy.  Ask questions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4AE4C2D-6656-4F15-9365-9CA558B0DBE0}" type="slidenum">
              <a:rPr lang="en-US"/>
              <a:pPr/>
              <a:t>3</a:t>
            </a:fld>
            <a:endParaRPr lang="en-US"/>
          </a:p>
        </p:txBody>
      </p:sp>
      <p:sp>
        <p:nvSpPr>
          <p:cNvPr id="2150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1506"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Wikipedia definition of lambdas is terrifying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Whats a delegate? An object created to encapsulate a function.  Has an invoke() method and is therefore invokable.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Lambdas are a simpler syntax for delegates which use type inference to clear away some redundancies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Add in ability to work with System.LINQ.Expressions</a:t>
            </a: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We will talk about very briefly since it is vast and powerful</a:t>
            </a: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Magic of all LINQ providers is here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Lambdas are nothing new since .NET 2.0 – only thing new since .NET 1.1 is anonymous delegates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C7C079-BB9D-4A89-90E0-A469AE272C2F}" type="slidenum">
              <a:rPr lang="en-US"/>
              <a:pPr/>
              <a:t>4</a:t>
            </a:fld>
            <a:endParaRPr lang="en-US"/>
          </a:p>
        </p:txBody>
      </p:sp>
      <p:sp>
        <p:nvSpPr>
          <p:cNvPr id="2252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2530"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Has everyone used events before?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Has everyone written and invoked their own, not just used those provided by controls?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Note .Invoke() and () syntax – they are equivalent. We will see this throughout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Events are an invokable list of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has created delegats before? You will recognize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 delegate is an object with an invoke method.  A delegate type determines the signature of methods that it can wrap</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On creation a delegate takes a reference to a function that matches its type's signature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an application of delegates by filtering an array using a custom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Best thing for figuring out scope is to go with your fist instinct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5E12058-FD04-42A4-B3A8-F0DA4EBF8B3C}" type="slidenum">
              <a:rPr lang="en-US"/>
              <a:pPr/>
              <a:t>5</a:t>
            </a:fld>
            <a:endParaRPr lang="en-US"/>
          </a:p>
        </p:txBody>
      </p:sp>
      <p:sp>
        <p:nvSpPr>
          <p:cNvPr id="2355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355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That pattern was crap for readability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a look at code – too much noise and repitition!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should all be one line – no ceremony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Explicit functions have too large a usage scope can be used from places you didn't want them to be accessible from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As of .NET 2.0 can use anonymous delegates to inline function declaration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Note scope inside anon delegate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addresses many of these problems but still...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6D5EBD-4CD4-4D55-AA6A-136CE1EA96D4}" type="slidenum">
              <a:rPr lang="en-US"/>
              <a:pPr/>
              <a:t>6</a:t>
            </a:fld>
            <a:endParaRPr lang="en-US"/>
          </a:p>
        </p:txBody>
      </p:sp>
      <p:sp>
        <p:nvSpPr>
          <p:cNvPr id="2457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457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Finally we get to Lambdas but first StringPredicateDelegate – creating a new delegate for each method signature is a pain! What happens if we want Integer Predicates?  Class1 Delegates? Sounds like a job for generics.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you just specify what argument type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Already exists in .NET 2.0 as Predicate&lt;T&gt; and supplanted by Func&lt;T,R&gt; -if R is bool then it will be predicate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Func&lt;T,R&gt; is a delegate same as Filter&lt;T&gt; and StringPredicateDelegate, after T and R are filled out it will be compiled to exactly the same code.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Alternatives exist for methods with more or less arguments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time and go over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Rewrite our ArrayFilter function to use Func&lt;T, bool&gt;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 it by explicitly creating a Func&lt;string, bool&gt; delegate around our anon method – but not necessary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Still lots of duplication, and the delegate keyword is awkward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use lambda syntax.  That T is string can be figured out by the compiler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ArrayFilter already exists as Where() method in the Linq space – they are identical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A91599A-CBFC-4E8E-A07D-0AD4AD81B742}" type="slidenum">
              <a:rPr lang="en-US"/>
              <a:pPr/>
              <a:t>7</a:t>
            </a:fld>
            <a:endParaRPr lang="en-US"/>
          </a:p>
        </p:txBody>
      </p:sp>
      <p:sp>
        <p:nvSpPr>
          <p:cNvPr id="2560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560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 is a major language design error that void is not a type – therefore it is impossible for Func&lt;&gt; to match the signature of a method with no return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Fortunately we have the Action&lt;&gt; delegates to handle these. Other than void return they are identical to the Func&lt;&gt;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You already saw the 80% use case for lambda usage: single line – more complicated lambdas have slightly more awkward syntax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note underscore is a valid variable name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for short and obvious methods it is distracting to provide lengthy variable names. For long ones you need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C8A5C10-55CA-4C16-AEEA-7C7237D346B9}" type="slidenum">
              <a:rPr lang="en-US"/>
              <a:pPr/>
              <a:t>8</a:t>
            </a:fld>
            <a:endParaRPr lang="en-US"/>
          </a:p>
        </p:txBody>
      </p:sp>
      <p:sp>
        <p:nvSpPr>
          <p:cNvPr id="2662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662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the syntax is nice but what good is it really short of using the Where()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First lets talk about DRY – Don't Repeat Yourself – it is a good principle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Ways to do it: Extract method; Move to base class; Static Helpers; For the really enlightened Dependency Injection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Object oriented languages are great at this but not at abstracting patterns of code use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Example is so common: the using keyword. Can't abstract because of the “do something” in the middle. If .NET 1.1 had lambdas using would probably have been left as an exercise to the reader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implement CustomUsing() in code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wouldn't recommend implementing your own using without good reason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Whats another pattern? Only do something to an object if its not null.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contents of DoIfNotNull() do not necessarily execute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Something a bit more useful – return the result of a method or a property only if an object is not null. IfNotNull() takes a Func&lt;&gt; instead of an action and is an extension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default(R)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Useful for not breaking your train of thought when in the middle of an expression. Can chain them together to maintain stream of thought without having to intersperse null checks.  Show a good example in code. As always, be careful with this power.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ECE43A-9FBE-4FFE-A9C2-095DD8EFA46F}" type="slidenum">
              <a:rPr lang="en-US"/>
              <a:pPr/>
              <a:t>9</a:t>
            </a:fld>
            <a:endParaRPr lang="en-US"/>
          </a:p>
        </p:txBody>
      </p:sp>
      <p:sp>
        <p:nvSpPr>
          <p:cNvPr id="2764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65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Admittedly the previous snippets don't save you all that much typing, let's do something more substantial – this is the applause getter.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has an application that does lazy loading?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a pain! There are lots of caveats (run through it). You need something like 10-15 lines of code to support the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Can we abstract away all this?  Abstract away everything but creating the actual object.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how we would use something like this – explain test flow for people who don't understand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implementation. Trace through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implicit conversion operator.  One of C#'s most hidden features.  This lets the compiler how to convert between Lazy&lt;T&gt; and T without you having to call GetInstance() explicitly.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usage in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E8BE47F-1FA4-446A-92B7-A8C7A7ED6F9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07F7836-95BE-45BF-B718-93E5D76A3A7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5825" y="676275"/>
            <a:ext cx="2157413"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1425"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2C5D42C-A8A2-4C8F-A251-B6D099F6739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B0ADEFA-BD0B-4B06-AE7B-E54B45F167A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3B62E2A-65D3-4CB6-A967-44A0870587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F2E632D-3AE1-4E82-AFBC-EDD1EAF1C9E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548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253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920DC9F-0705-45E6-9DF2-7ED00C1A094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D52742-E2D2-4AB6-A7AA-1B31E6A9716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FA42E46F-9D4B-40EA-9266-1130F75BC4D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B68CAAE-2B51-4E1B-96D2-C633B55CCEDE}"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B8E62479-6E3E-4780-92AE-4CD88AF6CB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173EE17C-EE27-429C-AC89-E73AE7B5E23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2D2CA3B-5D28-4815-AEA4-2BE42DC2B589}"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19C6E07-B42F-4279-920A-5011A36232CC}"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3288" y="544513"/>
            <a:ext cx="2174875" cy="525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5488" y="544513"/>
            <a:ext cx="6375400" cy="525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A8EC3A4-B724-4017-AEDA-2AA7364BFC29}"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25488" y="544513"/>
            <a:ext cx="8702675" cy="1027112"/>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81038" y="6350000"/>
            <a:ext cx="2362200" cy="520700"/>
          </a:xfrm>
        </p:spPr>
        <p:txBody>
          <a:bodyPr/>
          <a:lstStyle>
            <a:lvl1pPr>
              <a:defRPr/>
            </a:lvl1pPr>
          </a:lstStyle>
          <a:p>
            <a:endParaRPr lang="en-US"/>
          </a:p>
        </p:txBody>
      </p:sp>
      <p:sp>
        <p:nvSpPr>
          <p:cNvPr id="4" name="Footer Placeholder 3"/>
          <p:cNvSpPr>
            <a:spLocks noGrp="1"/>
          </p:cNvSpPr>
          <p:nvPr>
            <p:ph type="ftr" idx="11"/>
          </p:nvPr>
        </p:nvSpPr>
        <p:spPr>
          <a:xfrm>
            <a:off x="3446463" y="6369050"/>
            <a:ext cx="3243262" cy="520700"/>
          </a:xfrm>
        </p:spPr>
        <p:txBody>
          <a:bodyPr/>
          <a:lstStyle>
            <a:lvl1pPr>
              <a:defRPr/>
            </a:lvl1pPr>
          </a:lstStyle>
          <a:p>
            <a:endParaRPr lang="en-US"/>
          </a:p>
        </p:txBody>
      </p:sp>
      <p:sp>
        <p:nvSpPr>
          <p:cNvPr id="5" name="Slide Number Placeholder 4"/>
          <p:cNvSpPr>
            <a:spLocks noGrp="1"/>
          </p:cNvSpPr>
          <p:nvPr>
            <p:ph type="sldNum" idx="12"/>
          </p:nvPr>
        </p:nvSpPr>
        <p:spPr>
          <a:xfrm>
            <a:off x="7067550" y="6369050"/>
            <a:ext cx="2362200" cy="520700"/>
          </a:xfrm>
        </p:spPr>
        <p:txBody>
          <a:bodyPr/>
          <a:lstStyle>
            <a:lvl1pPr>
              <a:defRPr/>
            </a:lvl1pPr>
          </a:lstStyle>
          <a:p>
            <a:fld id="{5E2D1C89-A818-4272-BC8D-E9D244E2C3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632B632-C3DB-46FB-97EF-D7492680426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38625"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3025" y="2200275"/>
            <a:ext cx="4240213"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F7B683B8-3649-407A-A8E7-034DE42C6D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97DB057C-2FCA-4B43-9FA4-64986ABB105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C52EC57-F5C8-4FA4-84F1-75D872DD3DC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38CD7622-9BE7-4437-B18B-66E03F626F8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3A6BBB1-B7F1-459D-8D58-3003621CF48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54E5984-9C44-4BBB-8647-17CB27C7629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62000" y="676275"/>
            <a:ext cx="8631238" cy="12668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62000" y="2200275"/>
            <a:ext cx="8631238" cy="4568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762000" y="6942138"/>
            <a:ext cx="2112963"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p>
        </p:txBody>
      </p:sp>
      <p:sp>
        <p:nvSpPr>
          <p:cNvPr id="1028" name="Rectangle 4"/>
          <p:cNvSpPr>
            <a:spLocks noGrp="1" noChangeArrowheads="1"/>
          </p:cNvSpPr>
          <p:nvPr>
            <p:ph type="ftr"/>
          </p:nvPr>
        </p:nvSpPr>
        <p:spPr bwMode="auto">
          <a:xfrm>
            <a:off x="3470275" y="6942138"/>
            <a:ext cx="3214688"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p>
        </p:txBody>
      </p:sp>
      <p:sp>
        <p:nvSpPr>
          <p:cNvPr id="1029" name="Rectangle 5"/>
          <p:cNvSpPr>
            <a:spLocks noGrp="1" noChangeArrowheads="1"/>
          </p:cNvSpPr>
          <p:nvPr>
            <p:ph type="sldNum"/>
          </p:nvPr>
        </p:nvSpPr>
        <p:spPr bwMode="auto">
          <a:xfrm>
            <a:off x="7280275" y="6942138"/>
            <a:ext cx="2114550"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fld id="{13171585-41C8-4DDA-8015-AD2BC60C2D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2pPr>
      <a:lvl3pPr marL="1143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3pPr>
      <a:lvl4pPr marL="1600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4pPr>
      <a:lvl5pPr marL="20574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5pPr>
      <a:lvl6pPr marL="25146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6pPr>
      <a:lvl7pPr marL="29718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7pPr>
      <a:lvl8pPr marL="3429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8pPr>
      <a:lvl9pPr marL="3886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9pPr>
    </p:titleStyle>
    <p:bodyStyle>
      <a:lvl1pPr marL="342900" indent="-342900" algn="l" defTabSz="457200" rtl="0" fontAlgn="base">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fontAlgn="base">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725488" y="544513"/>
            <a:ext cx="8702675" cy="1027112"/>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725488" y="1995488"/>
            <a:ext cx="8521700" cy="3805237"/>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dt"/>
          </p:nvPr>
        </p:nvSpPr>
        <p:spPr bwMode="auto">
          <a:xfrm>
            <a:off x="681038" y="635000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defRPr>
            </a:lvl1pPr>
          </a:lstStyle>
          <a:p>
            <a:endParaRPr lang="en-US"/>
          </a:p>
        </p:txBody>
      </p:sp>
      <p:sp>
        <p:nvSpPr>
          <p:cNvPr id="2052" name="Rectangle 4"/>
          <p:cNvSpPr>
            <a:spLocks noGrp="1" noChangeArrowheads="1"/>
          </p:cNvSpPr>
          <p:nvPr>
            <p:ph type="ftr"/>
          </p:nvPr>
        </p:nvSpPr>
        <p:spPr bwMode="auto">
          <a:xfrm>
            <a:off x="3446463" y="6369050"/>
            <a:ext cx="32432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defRPr>
            </a:lvl1pPr>
          </a:lstStyle>
          <a:p>
            <a:endParaRPr lang="en-US"/>
          </a:p>
        </p:txBody>
      </p:sp>
      <p:sp>
        <p:nvSpPr>
          <p:cNvPr id="2053" name="Rectangle 5"/>
          <p:cNvSpPr>
            <a:spLocks noGrp="1" noChangeArrowheads="1"/>
          </p:cNvSpPr>
          <p:nvPr>
            <p:ph type="sldNum"/>
          </p:nvPr>
        </p:nvSpPr>
        <p:spPr bwMode="auto">
          <a:xfrm>
            <a:off x="7067550" y="636905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defRPr>
            </a:lvl1pPr>
          </a:lstStyle>
          <a:p>
            <a:fld id="{05BC1AA6-A9C5-412E-8012-02D4369F71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6B6B"/>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6B6B"/>
          </a:solidFill>
          <a:latin typeface="+mn-lt"/>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6B6B"/>
          </a:solidFill>
          <a:latin typeface="+mn-lt"/>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6B6B"/>
          </a:solidFill>
          <a:latin typeface="+mn-lt"/>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gmauer@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file:///C:/Temp/delegatemethods.png" TargetMode="Externa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hyperlink" Target="http://georgemauer.net/blog"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hyperlink" Target="mailto:gmauer@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tretch>
            <a:fillRect/>
          </a:stretch>
        </p:blipFill>
        <p:spPr bwMode="auto">
          <a:xfrm>
            <a:off x="1828800" y="536988"/>
            <a:ext cx="6529388" cy="6320599"/>
          </a:xfrm>
          <a:prstGeom prst="rect">
            <a:avLst/>
          </a:prstGeom>
          <a:noFill/>
          <a:ln w="9525">
            <a:noFill/>
            <a:round/>
            <a:headEnd/>
            <a:tailEnd/>
          </a:ln>
          <a:effectLst/>
        </p:spPr>
      </p:pic>
      <p:sp>
        <p:nvSpPr>
          <p:cNvPr id="4099" name="Text Box 3"/>
          <p:cNvSpPr txBox="1">
            <a:spLocks noChangeArrowheads="1"/>
          </p:cNvSpPr>
          <p:nvPr/>
        </p:nvSpPr>
        <p:spPr bwMode="auto">
          <a:xfrm>
            <a:off x="469900" y="501650"/>
            <a:ext cx="3359150" cy="1388842"/>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George Mauer</a:t>
            </a:r>
          </a:p>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Senior Developer</a:t>
            </a:r>
          </a:p>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Westway Terminal Co</a:t>
            </a:r>
          </a:p>
          <a:p>
            <a:pPr algn="ctr">
              <a:lnSpc>
                <a:spcPct val="95000"/>
              </a:lnSpc>
              <a:tabLst>
                <a:tab pos="723900" algn="l"/>
                <a:tab pos="1447800" algn="l"/>
                <a:tab pos="2171700" algn="l"/>
                <a:tab pos="2895600" algn="l"/>
              </a:tabLst>
            </a:pPr>
            <a:r>
              <a:rPr lang="en-US" sz="1900" b="1" dirty="0" smtClean="0">
                <a:solidFill>
                  <a:srgbClr val="000000"/>
                </a:solidFill>
                <a:latin typeface="verdana" pitchFamily="32" charset="0"/>
                <a:hlinkClick r:id="rId4"/>
              </a:rPr>
              <a:t>gmauer@gmail.com</a:t>
            </a:r>
            <a:endParaRPr lang="en-US" sz="1900" b="1" dirty="0" smtClean="0">
              <a:solidFill>
                <a:srgbClr val="000000"/>
              </a:solidFill>
              <a:latin typeface="verdana" pitchFamily="32" charset="0"/>
            </a:endParaRPr>
          </a:p>
          <a:p>
            <a:pPr algn="ctr">
              <a:lnSpc>
                <a:spcPct val="95000"/>
              </a:lnSpc>
              <a:tabLst>
                <a:tab pos="723900" algn="l"/>
                <a:tab pos="1447800" algn="l"/>
                <a:tab pos="2171700" algn="l"/>
                <a:tab pos="2895600" algn="l"/>
              </a:tabLst>
            </a:pPr>
            <a:r>
              <a:rPr lang="en-US" sz="1900" b="1" dirty="0" smtClean="0">
                <a:solidFill>
                  <a:srgbClr val="000000"/>
                </a:solidFill>
                <a:latin typeface="verdana" pitchFamily="32" charset="0"/>
              </a:rPr>
              <a:t>Twitter: @</a:t>
            </a:r>
            <a:r>
              <a:rPr lang="en-US" sz="1900" b="1" dirty="0" err="1" smtClean="0">
                <a:solidFill>
                  <a:srgbClr val="000000"/>
                </a:solidFill>
                <a:latin typeface="verdana" pitchFamily="32" charset="0"/>
              </a:rPr>
              <a:t>togakangaroo</a:t>
            </a:r>
            <a:endParaRPr lang="en-US" sz="1900" b="1" dirty="0">
              <a:solidFill>
                <a:srgbClr val="000000"/>
              </a:solidFill>
              <a:latin typeface="verdana" pitchFamily="32" charset="0"/>
            </a:endParaRPr>
          </a:p>
        </p:txBody>
      </p:sp>
      <p:sp>
        <p:nvSpPr>
          <p:cNvPr id="4100" name="Text Box 4"/>
          <p:cNvSpPr txBox="1">
            <a:spLocks noChangeArrowheads="1"/>
          </p:cNvSpPr>
          <p:nvPr/>
        </p:nvSpPr>
        <p:spPr bwMode="auto">
          <a:xfrm>
            <a:off x="4659313" y="5943600"/>
            <a:ext cx="4713287" cy="463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Lst>
            </a:pPr>
            <a:r>
              <a:rPr lang="en-US" sz="3200" dirty="0">
                <a:solidFill>
                  <a:schemeClr val="bg2">
                    <a:lumMod val="50000"/>
                  </a:schemeClr>
                </a:solidFill>
                <a:latin typeface="verdana" pitchFamily="32" charset="0"/>
              </a:rPr>
              <a:t>x =&gt; </a:t>
            </a:r>
            <a:r>
              <a:rPr lang="en-US" sz="3200" dirty="0" err="1">
                <a:solidFill>
                  <a:schemeClr val="bg2">
                    <a:lumMod val="50000"/>
                  </a:schemeClr>
                </a:solidFill>
                <a:latin typeface="verdana" pitchFamily="32" charset="0"/>
              </a:rPr>
              <a:t>x.BeAwesome</a:t>
            </a:r>
            <a:r>
              <a:rPr lang="en-US" sz="3200" dirty="0">
                <a:solidFill>
                  <a:schemeClr val="bg2">
                    <a:lumMod val="50000"/>
                  </a:schemeClr>
                </a:solidFill>
                <a:latin typeface="verdana" pitchFamily="32" charset="0"/>
              </a:rPr>
              <a:t>( )</a:t>
            </a:r>
          </a:p>
        </p:txBody>
      </p:sp>
      <p:sp>
        <p:nvSpPr>
          <p:cNvPr id="4102" name="Text Box 6"/>
          <p:cNvSpPr txBox="1">
            <a:spLocks noChangeArrowheads="1"/>
          </p:cNvSpPr>
          <p:nvPr/>
        </p:nvSpPr>
        <p:spPr bwMode="auto">
          <a:xfrm>
            <a:off x="146050" y="3476625"/>
            <a:ext cx="10083800" cy="27463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900" dirty="0">
                <a:solidFill>
                  <a:srgbClr val="000000"/>
                </a:solidFill>
                <a:latin typeface="verdana" pitchFamily="32" charset="0"/>
              </a:rPr>
              <a:t>Why I use lambdas all the time for everything and so should you</a:t>
            </a:r>
          </a:p>
        </p:txBody>
      </p:sp>
      <p:sp>
        <p:nvSpPr>
          <p:cNvPr id="8" name="Rectangle 7"/>
          <p:cNvSpPr/>
          <p:nvPr/>
        </p:nvSpPr>
        <p:spPr>
          <a:xfrm>
            <a:off x="659606" y="2439194"/>
            <a:ext cx="8666924" cy="830997"/>
          </a:xfrm>
          <a:prstGeom prst="rect">
            <a:avLst/>
          </a:prstGeom>
          <a:noFill/>
        </p:spPr>
        <p:txBody>
          <a:bodyPr wrap="none" lIns="91440" tIns="45720" rIns="91440" bIns="45720">
            <a:spAutoFit/>
          </a:bodyPr>
          <a:lstStyle/>
          <a:p>
            <a:pPr algn="ctr"/>
            <a:r>
              <a:rPr lang="en-US" sz="4800" b="1" dirty="0" smtClean="0">
                <a:ln w="10541" cmpd="sng">
                  <a:solidFill>
                    <a:schemeClr val="tx2"/>
                  </a:solidFill>
                  <a:prstDash val="solid"/>
                </a:ln>
                <a:solidFill>
                  <a:srgbClr val="4D4D4D"/>
                </a:solidFill>
                <a:latin typeface="+mj-lt"/>
              </a:rPr>
              <a:t>You Can’t Dance the Lambda</a:t>
            </a:r>
            <a:endParaRPr lang="en-US" sz="4800" b="1" dirty="0">
              <a:ln w="10541" cmpd="sng">
                <a:solidFill>
                  <a:schemeClr val="tx2"/>
                </a:solidFill>
                <a:prstDash val="solid"/>
              </a:ln>
              <a:solidFill>
                <a:srgbClr val="4D4D4D"/>
              </a:solidFill>
              <a:latin typeface="+mj-lt"/>
            </a:endParaRP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Events – The Right Way</a:t>
            </a:r>
          </a:p>
        </p:txBody>
      </p:sp>
      <p:sp>
        <p:nvSpPr>
          <p:cNvPr id="13314" name="Text Box 2"/>
          <p:cNvSpPr txBox="1">
            <a:spLocks noChangeArrowheads="1"/>
          </p:cNvSpPr>
          <p:nvPr/>
        </p:nvSpPr>
        <p:spPr bwMode="auto">
          <a:xfrm>
            <a:off x="1046163" y="1954213"/>
            <a:ext cx="86312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Passes in parameters you don't ever use, forces you to cast.</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Forces a signature exposing how a method is used rater than its function</a:t>
            </a:r>
          </a:p>
        </p:txBody>
      </p:sp>
      <p:grpSp>
        <p:nvGrpSpPr>
          <p:cNvPr id="13315" name="Group 3"/>
          <p:cNvGrpSpPr>
            <a:grpSpLocks/>
          </p:cNvGrpSpPr>
          <p:nvPr/>
        </p:nvGrpSpPr>
        <p:grpSpPr bwMode="auto">
          <a:xfrm>
            <a:off x="969963" y="3905250"/>
            <a:ext cx="8629650" cy="574675"/>
            <a:chOff x="611" y="2460"/>
            <a:chExt cx="5436" cy="362"/>
          </a:xfrm>
        </p:grpSpPr>
        <p:grpSp>
          <p:nvGrpSpPr>
            <p:cNvPr id="13316" name="Group 4"/>
            <p:cNvGrpSpPr>
              <a:grpSpLocks/>
            </p:cNvGrpSpPr>
            <p:nvPr/>
          </p:nvGrpSpPr>
          <p:grpSpPr bwMode="auto">
            <a:xfrm>
              <a:off x="664" y="2590"/>
              <a:ext cx="4116" cy="232"/>
              <a:chOff x="664" y="2590"/>
              <a:chExt cx="4116" cy="232"/>
            </a:xfrm>
          </p:grpSpPr>
          <p:sp>
            <p:nvSpPr>
              <p:cNvPr id="13317" name="AutoShape 5"/>
              <p:cNvSpPr>
                <a:spLocks noChangeArrowheads="1"/>
              </p:cNvSpPr>
              <p:nvPr/>
            </p:nvSpPr>
            <p:spPr bwMode="auto">
              <a:xfrm>
                <a:off x="687" y="2627"/>
                <a:ext cx="4032" cy="118"/>
              </a:xfrm>
              <a:prstGeom prst="roundRect">
                <a:avLst>
                  <a:gd name="adj" fmla="val 847"/>
                </a:avLst>
              </a:prstGeom>
              <a:solidFill>
                <a:srgbClr val="FFFFFF"/>
              </a:solidFill>
              <a:ln w="9525">
                <a:noFill/>
                <a:round/>
                <a:headEnd/>
                <a:tailEnd/>
              </a:ln>
              <a:effectLst/>
            </p:spPr>
            <p:txBody>
              <a:bodyPr wrap="none" anchor="ctr"/>
              <a:lstStyle/>
              <a:p>
                <a:endParaRPr lang="en-US"/>
              </a:p>
            </p:txBody>
          </p:sp>
          <p:sp>
            <p:nvSpPr>
              <p:cNvPr id="13318" name="Text Box 6"/>
              <p:cNvSpPr txBox="1">
                <a:spLocks noChangeArrowheads="1"/>
              </p:cNvSpPr>
              <p:nvPr/>
            </p:nvSpPr>
            <p:spPr bwMode="auto">
              <a:xfrm>
                <a:off x="664" y="2590"/>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btnSayHello.Click += (o, e) =&gt; ShowHelloDialog();</a:t>
                </a:r>
              </a:p>
            </p:txBody>
          </p:sp>
        </p:grpSp>
        <p:sp>
          <p:nvSpPr>
            <p:cNvPr id="13319" name="Text Box 7"/>
            <p:cNvSpPr txBox="1">
              <a:spLocks noChangeArrowheads="1"/>
            </p:cNvSpPr>
            <p:nvPr/>
          </p:nvSpPr>
          <p:spPr bwMode="auto">
            <a:xfrm>
              <a:off x="611" y="2460"/>
              <a:ext cx="5437" cy="146"/>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 Lambda Delegate Adapter: </a:t>
              </a:r>
            </a:p>
          </p:txBody>
        </p:sp>
      </p:grpSp>
      <p:grpSp>
        <p:nvGrpSpPr>
          <p:cNvPr id="13320" name="Group 8"/>
          <p:cNvGrpSpPr>
            <a:grpSpLocks/>
          </p:cNvGrpSpPr>
          <p:nvPr/>
        </p:nvGrpSpPr>
        <p:grpSpPr bwMode="auto">
          <a:xfrm>
            <a:off x="1143000" y="1497013"/>
            <a:ext cx="7350125" cy="558800"/>
            <a:chOff x="720" y="943"/>
            <a:chExt cx="4630" cy="352"/>
          </a:xfrm>
        </p:grpSpPr>
        <p:sp>
          <p:nvSpPr>
            <p:cNvPr id="13321" name="AutoShape 9"/>
            <p:cNvSpPr>
              <a:spLocks noChangeArrowheads="1"/>
            </p:cNvSpPr>
            <p:nvPr/>
          </p:nvSpPr>
          <p:spPr bwMode="auto">
            <a:xfrm>
              <a:off x="745" y="1005"/>
              <a:ext cx="4536" cy="197"/>
            </a:xfrm>
            <a:prstGeom prst="roundRect">
              <a:avLst>
                <a:gd name="adj" fmla="val 509"/>
              </a:avLst>
            </a:prstGeom>
            <a:solidFill>
              <a:srgbClr val="FFFFFF"/>
            </a:solidFill>
            <a:ln w="9525">
              <a:noFill/>
              <a:round/>
              <a:headEnd/>
              <a:tailEnd/>
            </a:ln>
            <a:effectLst/>
          </p:spPr>
          <p:txBody>
            <a:bodyPr wrap="none" anchor="ctr"/>
            <a:lstStyle/>
            <a:p>
              <a:endParaRPr lang="en-US"/>
            </a:p>
          </p:txBody>
        </p:sp>
        <p:sp>
          <p:nvSpPr>
            <p:cNvPr id="13322" name="Text Box 10"/>
            <p:cNvSpPr txBox="1">
              <a:spLocks noChangeArrowheads="1"/>
            </p:cNvSpPr>
            <p:nvPr/>
          </p:nvSpPr>
          <p:spPr bwMode="auto">
            <a:xfrm>
              <a:off x="720" y="943"/>
              <a:ext cx="4631" cy="353"/>
            </a:xfrm>
            <a:prstGeom prst="rect">
              <a:avLst/>
            </a:prstGeom>
            <a:noFill/>
            <a:ln w="9525">
              <a:noFill/>
              <a:round/>
              <a:headEnd/>
              <a:tailEnd/>
            </a:ln>
            <a:effectLst/>
          </p:spPr>
          <p:txBody>
            <a:bodyPr wrap="none" lIns="108360" tIns="63360" rIns="108360" bIns="63360"/>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2000">
                  <a:solidFill>
                    <a:srgbClr val="0000FF"/>
                  </a:solidFill>
                  <a:latin typeface="Arial Narrow" pitchFamily="32" charset="0"/>
                </a:rPr>
                <a:t>public</a:t>
              </a:r>
              <a:r>
                <a:rPr lang="en-US" sz="2000">
                  <a:solidFill>
                    <a:srgbClr val="000000"/>
                  </a:solidFill>
                  <a:latin typeface="Arial Narrow" pitchFamily="32" charset="0"/>
                </a:rPr>
                <a:t> </a:t>
              </a:r>
              <a:r>
                <a:rPr lang="en-US" sz="2000">
                  <a:solidFill>
                    <a:srgbClr val="0000FF"/>
                  </a:solidFill>
                  <a:latin typeface="Arial Narrow" pitchFamily="32" charset="0"/>
                </a:rPr>
                <a:t>delegate</a:t>
              </a:r>
              <a:r>
                <a:rPr lang="en-US" sz="2000">
                  <a:solidFill>
                    <a:srgbClr val="000000"/>
                  </a:solidFill>
                  <a:latin typeface="Arial Narrow" pitchFamily="32" charset="0"/>
                </a:rPr>
                <a:t> </a:t>
              </a:r>
              <a:r>
                <a:rPr lang="en-US" sz="2000">
                  <a:solidFill>
                    <a:srgbClr val="0000FF"/>
                  </a:solidFill>
                  <a:latin typeface="Arial Narrow" pitchFamily="32" charset="0"/>
                </a:rPr>
                <a:t>void</a:t>
              </a:r>
              <a:r>
                <a:rPr lang="en-US" sz="2000">
                  <a:solidFill>
                    <a:srgbClr val="000000"/>
                  </a:solidFill>
                  <a:latin typeface="Arial Narrow" pitchFamily="32" charset="0"/>
                </a:rPr>
                <a:t> </a:t>
              </a:r>
              <a:r>
                <a:rPr lang="en-US" sz="2000">
                  <a:solidFill>
                    <a:srgbClr val="2B91AF"/>
                  </a:solidFill>
                  <a:latin typeface="Arial Narrow" pitchFamily="32" charset="0"/>
                </a:rPr>
                <a:t>EventHandler</a:t>
              </a:r>
              <a:r>
                <a:rPr lang="en-US" sz="2000">
                  <a:solidFill>
                    <a:srgbClr val="000000"/>
                  </a:solidFill>
                  <a:latin typeface="Arial Narrow" pitchFamily="32" charset="0"/>
                </a:rPr>
                <a:t>(</a:t>
              </a:r>
              <a:r>
                <a:rPr lang="en-US" sz="2000">
                  <a:solidFill>
                    <a:srgbClr val="0000FF"/>
                  </a:solidFill>
                  <a:latin typeface="Arial Narrow" pitchFamily="32" charset="0"/>
                </a:rPr>
                <a:t>object</a:t>
              </a:r>
              <a:r>
                <a:rPr lang="en-US" sz="2000">
                  <a:solidFill>
                    <a:srgbClr val="000000"/>
                  </a:solidFill>
                  <a:latin typeface="Arial Narrow" pitchFamily="32" charset="0"/>
                </a:rPr>
                <a:t> sender, </a:t>
              </a:r>
              <a:r>
                <a:rPr lang="en-US" sz="2000">
                  <a:solidFill>
                    <a:srgbClr val="2B91AF"/>
                  </a:solidFill>
                  <a:latin typeface="Arial Narrow" pitchFamily="32" charset="0"/>
                </a:rPr>
                <a:t>EventArgs</a:t>
              </a:r>
              <a:r>
                <a:rPr lang="en-US" sz="2000">
                  <a:solidFill>
                    <a:srgbClr val="000000"/>
                  </a:solidFill>
                  <a:latin typeface="Arial Narrow" pitchFamily="32" charset="0"/>
                </a:rPr>
                <a:t> e);</a:t>
              </a:r>
            </a:p>
          </p:txBody>
        </p:sp>
      </p:grpSp>
      <p:sp>
        <p:nvSpPr>
          <p:cNvPr id="13323" name="Text Box 11"/>
          <p:cNvSpPr txBox="1">
            <a:spLocks noChangeArrowheads="1"/>
          </p:cNvSpPr>
          <p:nvPr/>
        </p:nvSpPr>
        <p:spPr bwMode="auto">
          <a:xfrm>
            <a:off x="1046163" y="1271588"/>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EventHandler</a:t>
            </a:r>
            <a:r>
              <a:rPr lang="en-US" sz="1600">
                <a:solidFill>
                  <a:srgbClr val="000000"/>
                </a:solidFill>
                <a:latin typeface="verdana" pitchFamily="32" charset="0"/>
              </a:rPr>
              <a:t> Sucks!</a:t>
            </a:r>
          </a:p>
        </p:txBody>
      </p:sp>
      <p:grpSp>
        <p:nvGrpSpPr>
          <p:cNvPr id="13324" name="Group 12"/>
          <p:cNvGrpSpPr>
            <a:grpSpLocks/>
          </p:cNvGrpSpPr>
          <p:nvPr/>
        </p:nvGrpSpPr>
        <p:grpSpPr bwMode="auto">
          <a:xfrm>
            <a:off x="2057400" y="912813"/>
            <a:ext cx="6446838" cy="1033462"/>
            <a:chOff x="1296" y="575"/>
            <a:chExt cx="4061" cy="651"/>
          </a:xfrm>
        </p:grpSpPr>
        <p:grpSp>
          <p:nvGrpSpPr>
            <p:cNvPr id="13325" name="Group 13"/>
            <p:cNvGrpSpPr>
              <a:grpSpLocks/>
            </p:cNvGrpSpPr>
            <p:nvPr/>
          </p:nvGrpSpPr>
          <p:grpSpPr bwMode="auto">
            <a:xfrm>
              <a:off x="2811" y="1008"/>
              <a:ext cx="449" cy="123"/>
              <a:chOff x="2811" y="1008"/>
              <a:chExt cx="449" cy="123"/>
            </a:xfrm>
          </p:grpSpPr>
          <p:sp>
            <p:nvSpPr>
              <p:cNvPr id="13326" name="Line 14"/>
              <p:cNvSpPr>
                <a:spLocks noChangeShapeType="1"/>
              </p:cNvSpPr>
              <p:nvPr/>
            </p:nvSpPr>
            <p:spPr bwMode="auto">
              <a:xfrm>
                <a:off x="2811" y="1008"/>
                <a:ext cx="450" cy="124"/>
              </a:xfrm>
              <a:prstGeom prst="line">
                <a:avLst/>
              </a:prstGeom>
              <a:noFill/>
              <a:ln w="36720">
                <a:solidFill>
                  <a:srgbClr val="FF0000"/>
                </a:solidFill>
                <a:round/>
                <a:headEnd/>
                <a:tailEnd/>
              </a:ln>
              <a:effectLst/>
            </p:spPr>
            <p:txBody>
              <a:bodyPr/>
              <a:lstStyle/>
              <a:p>
                <a:endParaRPr lang="en-US"/>
              </a:p>
            </p:txBody>
          </p:sp>
        </p:grpSp>
        <p:sp>
          <p:nvSpPr>
            <p:cNvPr id="13327" name="Line 15"/>
            <p:cNvSpPr>
              <a:spLocks noChangeShapeType="1"/>
            </p:cNvSpPr>
            <p:nvPr/>
          </p:nvSpPr>
          <p:spPr bwMode="auto">
            <a:xfrm>
              <a:off x="3754" y="1096"/>
              <a:ext cx="615" cy="11"/>
            </a:xfrm>
            <a:prstGeom prst="line">
              <a:avLst/>
            </a:prstGeom>
            <a:noFill/>
            <a:ln w="36720">
              <a:solidFill>
                <a:srgbClr val="FF0000"/>
              </a:solidFill>
              <a:round/>
              <a:headEnd/>
              <a:tailEnd/>
            </a:ln>
            <a:effectLst/>
          </p:spPr>
          <p:txBody>
            <a:bodyPr/>
            <a:lstStyle/>
            <a:p>
              <a:endParaRPr lang="en-US"/>
            </a:p>
          </p:txBody>
        </p:sp>
        <p:sp>
          <p:nvSpPr>
            <p:cNvPr id="13328" name="Text Box 16"/>
            <p:cNvSpPr txBox="1">
              <a:spLocks noChangeArrowheads="1"/>
            </p:cNvSpPr>
            <p:nvPr/>
          </p:nvSpPr>
          <p:spPr bwMode="auto">
            <a:xfrm rot="20340000">
              <a:off x="4506" y="708"/>
              <a:ext cx="810" cy="387"/>
            </a:xfrm>
            <a:prstGeom prst="rect">
              <a:avLst/>
            </a:prstGeom>
            <a:noFill/>
            <a:ln w="9525">
              <a:noFill/>
              <a:round/>
              <a:headEnd/>
              <a:tailEnd/>
            </a:ln>
            <a:effectLst/>
          </p:spPr>
          <p:txBody>
            <a:bodyPr wrap="none" lIns="108360" tIns="63360" rIns="108360" bIns="63360"/>
            <a:lstStyle/>
            <a:p>
              <a:pPr>
                <a:tabLst>
                  <a:tab pos="723900" algn="l"/>
                </a:tabLst>
              </a:pPr>
              <a:r>
                <a:rPr lang="en-US" sz="3200">
                  <a:solidFill>
                    <a:srgbClr val="FF0000"/>
                  </a:solidFill>
                  <a:latin typeface="Viner Hand ITC" pitchFamily="64" charset="0"/>
                </a:rPr>
                <a:t>DIE!!</a:t>
              </a:r>
            </a:p>
          </p:txBody>
        </p:sp>
        <p:sp>
          <p:nvSpPr>
            <p:cNvPr id="13329" name="Freeform 17"/>
            <p:cNvSpPr>
              <a:spLocks noChangeArrowheads="1"/>
            </p:cNvSpPr>
            <p:nvPr/>
          </p:nvSpPr>
          <p:spPr bwMode="auto">
            <a:xfrm>
              <a:off x="1296" y="1025"/>
              <a:ext cx="1296" cy="127"/>
            </a:xfrm>
            <a:custGeom>
              <a:avLst/>
              <a:gdLst/>
              <a:ahLst/>
              <a:cxnLst>
                <a:cxn ang="0">
                  <a:pos x="0" y="423"/>
                </a:cxn>
                <a:cxn ang="0">
                  <a:pos x="768" y="73"/>
                </a:cxn>
                <a:cxn ang="0">
                  <a:pos x="1289" y="447"/>
                </a:cxn>
                <a:cxn ang="0">
                  <a:pos x="1774" y="74"/>
                </a:cxn>
                <a:cxn ang="0">
                  <a:pos x="1997" y="409"/>
                </a:cxn>
                <a:cxn ang="0">
                  <a:pos x="2446" y="0"/>
                </a:cxn>
                <a:cxn ang="0">
                  <a:pos x="2817" y="335"/>
                </a:cxn>
                <a:cxn ang="0">
                  <a:pos x="3415" y="74"/>
                </a:cxn>
                <a:cxn ang="0">
                  <a:pos x="4308" y="559"/>
                </a:cxn>
                <a:cxn ang="0">
                  <a:pos x="4755" y="148"/>
                </a:cxn>
                <a:cxn ang="0">
                  <a:pos x="5277" y="297"/>
                </a:cxn>
                <a:cxn ang="0">
                  <a:pos x="5715" y="423"/>
                </a:cxn>
              </a:cxnLst>
              <a:rect l="0" t="0" r="r" b="b"/>
              <a:pathLst>
                <a:path w="5716" h="560">
                  <a:moveTo>
                    <a:pt x="0" y="423"/>
                  </a:moveTo>
                  <a:lnTo>
                    <a:pt x="768" y="73"/>
                  </a:lnTo>
                  <a:lnTo>
                    <a:pt x="1289" y="447"/>
                  </a:lnTo>
                  <a:lnTo>
                    <a:pt x="1774" y="74"/>
                  </a:lnTo>
                  <a:lnTo>
                    <a:pt x="1997" y="409"/>
                  </a:lnTo>
                  <a:lnTo>
                    <a:pt x="2446" y="0"/>
                  </a:lnTo>
                  <a:lnTo>
                    <a:pt x="2817" y="335"/>
                  </a:lnTo>
                  <a:lnTo>
                    <a:pt x="3415" y="74"/>
                  </a:lnTo>
                  <a:lnTo>
                    <a:pt x="4308" y="559"/>
                  </a:lnTo>
                  <a:lnTo>
                    <a:pt x="4755" y="148"/>
                  </a:lnTo>
                  <a:lnTo>
                    <a:pt x="5277" y="297"/>
                  </a:lnTo>
                  <a:lnTo>
                    <a:pt x="5715" y="423"/>
                  </a:lnTo>
                </a:path>
              </a:pathLst>
            </a:custGeom>
            <a:noFill/>
            <a:ln w="36720">
              <a:solidFill>
                <a:srgbClr val="FF0000"/>
              </a:solidFill>
              <a:round/>
              <a:headEnd/>
              <a:tailEnd/>
            </a:ln>
            <a:effectLst/>
          </p:spPr>
          <p:txBody>
            <a:bodyPr wrap="none" anchor="ctr"/>
            <a:lstStyle/>
            <a:p>
              <a:endParaRPr lang="en-US"/>
            </a:p>
          </p:txBody>
        </p:sp>
        <p:sp>
          <p:nvSpPr>
            <p:cNvPr id="13330" name="Line 18"/>
            <p:cNvSpPr>
              <a:spLocks noChangeShapeType="1"/>
            </p:cNvSpPr>
            <p:nvPr/>
          </p:nvSpPr>
          <p:spPr bwMode="auto">
            <a:xfrm flipV="1">
              <a:off x="3261" y="1059"/>
              <a:ext cx="339" cy="75"/>
            </a:xfrm>
            <a:prstGeom prst="line">
              <a:avLst/>
            </a:prstGeom>
            <a:noFill/>
            <a:ln w="36720">
              <a:solidFill>
                <a:srgbClr val="FF0000"/>
              </a:solidFill>
              <a:round/>
              <a:headEnd/>
              <a:tailEnd/>
            </a:ln>
            <a:effectLst/>
          </p:spPr>
          <p:txBody>
            <a:bodyPr/>
            <a:lstStyle/>
            <a:p>
              <a:endParaRPr lang="en-US"/>
            </a:p>
          </p:txBody>
        </p:sp>
      </p:grpSp>
      <p:pic>
        <p:nvPicPr>
          <p:cNvPr id="13331" name="Picture 19"/>
          <p:cNvPicPr>
            <a:picLocks noChangeAspect="1" noChangeArrowheads="1"/>
          </p:cNvPicPr>
          <p:nvPr/>
        </p:nvPicPr>
        <p:blipFill>
          <a:blip r:embed="rId3" cstate="print"/>
          <a:srcRect/>
          <a:stretch>
            <a:fillRect/>
          </a:stretch>
        </p:blipFill>
        <p:spPr bwMode="auto">
          <a:xfrm>
            <a:off x="1765300" y="2514600"/>
            <a:ext cx="6629400" cy="1143000"/>
          </a:xfrm>
          <a:prstGeom prst="rect">
            <a:avLst/>
          </a:prstGeom>
          <a:noFill/>
          <a:ln w="9525">
            <a:noFill/>
            <a:round/>
            <a:headEnd/>
            <a:tailEnd/>
          </a:ln>
          <a:effectLst>
            <a:outerShdw dist="155281" dir="2700000" algn="ctr" rotWithShape="0">
              <a:srgbClr val="808080"/>
            </a:outerShdw>
          </a:effectLst>
        </p:spPr>
      </p:pic>
      <p:grpSp>
        <p:nvGrpSpPr>
          <p:cNvPr id="13332" name="Group 20"/>
          <p:cNvGrpSpPr>
            <a:grpSpLocks/>
          </p:cNvGrpSpPr>
          <p:nvPr/>
        </p:nvGrpSpPr>
        <p:grpSpPr bwMode="auto">
          <a:xfrm>
            <a:off x="969963" y="4552950"/>
            <a:ext cx="8629650" cy="579438"/>
            <a:chOff x="611" y="2868"/>
            <a:chExt cx="5436" cy="365"/>
          </a:xfrm>
        </p:grpSpPr>
        <p:grpSp>
          <p:nvGrpSpPr>
            <p:cNvPr id="13333" name="Group 21"/>
            <p:cNvGrpSpPr>
              <a:grpSpLocks/>
            </p:cNvGrpSpPr>
            <p:nvPr/>
          </p:nvGrpSpPr>
          <p:grpSpPr bwMode="auto">
            <a:xfrm>
              <a:off x="665" y="3001"/>
              <a:ext cx="4186" cy="232"/>
              <a:chOff x="665" y="3001"/>
              <a:chExt cx="4186" cy="232"/>
            </a:xfrm>
          </p:grpSpPr>
          <p:sp>
            <p:nvSpPr>
              <p:cNvPr id="13334" name="AutoShape 22"/>
              <p:cNvSpPr>
                <a:spLocks noChangeArrowheads="1"/>
              </p:cNvSpPr>
              <p:nvPr/>
            </p:nvSpPr>
            <p:spPr bwMode="auto">
              <a:xfrm>
                <a:off x="687" y="3047"/>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35" name="Text Box 23"/>
              <p:cNvSpPr txBox="1">
                <a:spLocks noChangeArrowheads="1"/>
              </p:cNvSpPr>
              <p:nvPr/>
            </p:nvSpPr>
            <p:spPr bwMode="auto">
              <a:xfrm>
                <a:off x="665" y="3001"/>
                <a:ext cx="418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a:t>
                </a:r>
                <a:r>
                  <a:rPr lang="en-US" sz="1600">
                    <a:solidFill>
                      <a:srgbClr val="2B91AF"/>
                    </a:solidFill>
                    <a:latin typeface="Arial Narrow" pitchFamily="32" charset="0"/>
                  </a:rPr>
                  <a:t>Console</a:t>
                </a:r>
                <a:r>
                  <a:rPr lang="en-US" sz="1600">
                    <a:solidFill>
                      <a:srgbClr val="000000"/>
                    </a:solidFill>
                    <a:latin typeface="Arial Narrow" pitchFamily="32" charset="0"/>
                  </a:rPr>
                  <a:t>.WriteLine(</a:t>
                </a:r>
                <a:r>
                  <a:rPr lang="en-US" sz="1600">
                    <a:solidFill>
                      <a:srgbClr val="A31515"/>
                    </a:solidFill>
                    <a:latin typeface="Arial Narrow" pitchFamily="32" charset="0"/>
                  </a:rPr>
                  <a:t>"This can be a good alternative to a method"</a:t>
                </a:r>
                <a:r>
                  <a:rPr lang="en-US" sz="1600">
                    <a:solidFill>
                      <a:srgbClr val="000000"/>
                    </a:solidFill>
                    <a:latin typeface="Arial Narrow" pitchFamily="32" charset="0"/>
                  </a:rPr>
                  <a:t>);</a:t>
                </a:r>
              </a:p>
            </p:txBody>
          </p:sp>
        </p:grpSp>
        <p:sp>
          <p:nvSpPr>
            <p:cNvPr id="13336" name="Text Box 24"/>
            <p:cNvSpPr txBox="1">
              <a:spLocks noChangeArrowheads="1"/>
            </p:cNvSpPr>
            <p:nvPr/>
          </p:nvSpPr>
          <p:spPr bwMode="auto">
            <a:xfrm>
              <a:off x="611" y="286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No need to declare functions for simple event handlers: </a:t>
              </a:r>
            </a:p>
          </p:txBody>
        </p:sp>
      </p:grpSp>
      <p:grpSp>
        <p:nvGrpSpPr>
          <p:cNvPr id="13337" name="Group 25"/>
          <p:cNvGrpSpPr>
            <a:grpSpLocks/>
          </p:cNvGrpSpPr>
          <p:nvPr/>
        </p:nvGrpSpPr>
        <p:grpSpPr bwMode="auto">
          <a:xfrm>
            <a:off x="969963" y="5237163"/>
            <a:ext cx="8629650" cy="579437"/>
            <a:chOff x="611" y="3299"/>
            <a:chExt cx="5436" cy="365"/>
          </a:xfrm>
        </p:grpSpPr>
        <p:grpSp>
          <p:nvGrpSpPr>
            <p:cNvPr id="13338" name="Group 26"/>
            <p:cNvGrpSpPr>
              <a:grpSpLocks/>
            </p:cNvGrpSpPr>
            <p:nvPr/>
          </p:nvGrpSpPr>
          <p:grpSpPr bwMode="auto">
            <a:xfrm>
              <a:off x="665" y="3432"/>
              <a:ext cx="4116" cy="232"/>
              <a:chOff x="665" y="3432"/>
              <a:chExt cx="4116" cy="232"/>
            </a:xfrm>
          </p:grpSpPr>
          <p:sp>
            <p:nvSpPr>
              <p:cNvPr id="13339" name="AutoShape 27"/>
              <p:cNvSpPr>
                <a:spLocks noChangeArrowheads="1"/>
              </p:cNvSpPr>
              <p:nvPr/>
            </p:nvSpPr>
            <p:spPr bwMode="auto">
              <a:xfrm>
                <a:off x="688" y="34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0" name="Text Box 28"/>
              <p:cNvSpPr txBox="1">
                <a:spLocks noChangeArrowheads="1"/>
              </p:cNvSpPr>
              <p:nvPr/>
            </p:nvSpPr>
            <p:spPr bwMode="auto">
              <a:xfrm>
                <a:off x="665" y="3432"/>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_presenter.Start(</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grpSp>
        <p:sp>
          <p:nvSpPr>
            <p:cNvPr id="13341" name="Text Box 29"/>
            <p:cNvSpPr txBox="1">
              <a:spLocks noChangeArrowheads="1"/>
            </p:cNvSpPr>
            <p:nvPr/>
          </p:nvSpPr>
          <p:spPr bwMode="auto">
            <a:xfrm>
              <a:off x="611" y="3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Route to a different object (ie in MVP):</a:t>
              </a:r>
            </a:p>
          </p:txBody>
        </p:sp>
      </p:grpSp>
      <p:grpSp>
        <p:nvGrpSpPr>
          <p:cNvPr id="13342" name="Group 30"/>
          <p:cNvGrpSpPr>
            <a:grpSpLocks/>
          </p:cNvGrpSpPr>
          <p:nvPr/>
        </p:nvGrpSpPr>
        <p:grpSpPr bwMode="auto">
          <a:xfrm>
            <a:off x="969963" y="5957888"/>
            <a:ext cx="8629650" cy="579437"/>
            <a:chOff x="611" y="3753"/>
            <a:chExt cx="5436" cy="365"/>
          </a:xfrm>
        </p:grpSpPr>
        <p:grpSp>
          <p:nvGrpSpPr>
            <p:cNvPr id="13343" name="Group 31"/>
            <p:cNvGrpSpPr>
              <a:grpSpLocks/>
            </p:cNvGrpSpPr>
            <p:nvPr/>
          </p:nvGrpSpPr>
          <p:grpSpPr bwMode="auto">
            <a:xfrm>
              <a:off x="665" y="3886"/>
              <a:ext cx="4116" cy="232"/>
              <a:chOff x="665" y="3886"/>
              <a:chExt cx="4116" cy="232"/>
            </a:xfrm>
          </p:grpSpPr>
          <p:sp>
            <p:nvSpPr>
              <p:cNvPr id="13344" name="AutoShape 32"/>
              <p:cNvSpPr>
                <a:spLocks noChangeArrowheads="1"/>
              </p:cNvSpPr>
              <p:nvPr/>
            </p:nvSpPr>
            <p:spPr bwMode="auto">
              <a:xfrm>
                <a:off x="688" y="3931"/>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5" name="Text Box 33"/>
              <p:cNvSpPr txBox="1">
                <a:spLocks noChangeArrowheads="1"/>
              </p:cNvSpPr>
              <p:nvPr/>
            </p:nvSpPr>
            <p:spPr bwMode="auto">
              <a:xfrm>
                <a:off x="665" y="388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public</a:t>
                </a:r>
                <a:r>
                  <a:rPr lang="en-US" sz="1600">
                    <a:solidFill>
                      <a:srgbClr val="000000"/>
                    </a:solidFill>
                    <a:latin typeface="Arial Narrow" pitchFamily="32" charset="0"/>
                  </a:rPr>
                  <a:t> </a:t>
                </a:r>
                <a:r>
                  <a:rPr lang="en-US" sz="1600">
                    <a:solidFill>
                      <a:srgbClr val="0000FF"/>
                    </a:solidFill>
                    <a:latin typeface="Arial Narrow" pitchFamily="32" charset="0"/>
                  </a:rPr>
                  <a:t>event</a:t>
                </a:r>
                <a:r>
                  <a:rPr lang="en-US" sz="1600">
                    <a:solidFill>
                      <a:srgbClr val="000000"/>
                    </a:solidFill>
                    <a:latin typeface="Arial Narrow" pitchFamily="32" charset="0"/>
                  </a:rPr>
                  <a:t> </a:t>
                </a:r>
                <a:r>
                  <a:rPr lang="en-US" sz="1600">
                    <a:solidFill>
                      <a:srgbClr val="2B91AF"/>
                    </a:solidFill>
                    <a:latin typeface="Arial Narrow" pitchFamily="32" charset="0"/>
                  </a:rPr>
                  <a:t>Action</a:t>
                </a:r>
                <a:r>
                  <a:rPr lang="en-US" sz="1600">
                    <a:solidFill>
                      <a:srgbClr val="000000"/>
                    </a:solidFill>
                    <a:latin typeface="Arial Narrow" pitchFamily="32" charset="0"/>
                  </a:rPr>
                  <a:t> OnSomethingImportant = </a:t>
                </a:r>
                <a:r>
                  <a:rPr lang="en-US" sz="1600">
                    <a:solidFill>
                      <a:srgbClr val="0000FF"/>
                    </a:solidFill>
                    <a:latin typeface="Arial Narrow" pitchFamily="32" charset="0"/>
                  </a:rPr>
                  <a:t>delegate</a:t>
                </a:r>
                <a:r>
                  <a:rPr lang="en-US" sz="1600">
                    <a:solidFill>
                      <a:srgbClr val="000000"/>
                    </a:solidFill>
                    <a:latin typeface="Arial Narrow" pitchFamily="32" charset="0"/>
                  </a:rPr>
                  <a:t> { };</a:t>
                </a:r>
              </a:p>
            </p:txBody>
          </p:sp>
        </p:grpSp>
        <p:sp>
          <p:nvSpPr>
            <p:cNvPr id="13346" name="Text Box 34"/>
            <p:cNvSpPr txBox="1">
              <a:spLocks noChangeArrowheads="1"/>
            </p:cNvSpPr>
            <p:nvPr/>
          </p:nvSpPr>
          <p:spPr bwMode="auto">
            <a:xfrm>
              <a:off x="611" y="37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Modern way to declare an event:</a:t>
              </a:r>
            </a:p>
          </p:txBody>
        </p:sp>
      </p:grpSp>
      <p:grpSp>
        <p:nvGrpSpPr>
          <p:cNvPr id="13347" name="Group 35"/>
          <p:cNvGrpSpPr>
            <a:grpSpLocks/>
          </p:cNvGrpSpPr>
          <p:nvPr/>
        </p:nvGrpSpPr>
        <p:grpSpPr bwMode="auto">
          <a:xfrm>
            <a:off x="5243513" y="5715000"/>
            <a:ext cx="2298700" cy="642938"/>
            <a:chOff x="3303" y="3600"/>
            <a:chExt cx="1448" cy="405"/>
          </a:xfrm>
        </p:grpSpPr>
        <p:sp>
          <p:nvSpPr>
            <p:cNvPr id="13348" name="Text Box 36"/>
            <p:cNvSpPr txBox="1">
              <a:spLocks noChangeArrowheads="1"/>
            </p:cNvSpPr>
            <p:nvPr/>
          </p:nvSpPr>
          <p:spPr bwMode="auto">
            <a:xfrm>
              <a:off x="3744" y="3600"/>
              <a:ext cx="10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No need for null check</a:t>
              </a:r>
            </a:p>
          </p:txBody>
        </p:sp>
        <p:sp>
          <p:nvSpPr>
            <p:cNvPr id="13349" name="Line 37"/>
            <p:cNvSpPr>
              <a:spLocks noChangeShapeType="1"/>
            </p:cNvSpPr>
            <p:nvPr/>
          </p:nvSpPr>
          <p:spPr bwMode="auto">
            <a:xfrm flipH="1">
              <a:off x="3302" y="3744"/>
              <a:ext cx="444" cy="262"/>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23"/>
                                        </p:tgtEl>
                                        <p:attrNameLst>
                                          <p:attrName>style.visibility</p:attrName>
                                        </p:attrNameLst>
                                      </p:cBhvr>
                                      <p:to>
                                        <p:strVal val="visible"/>
                                      </p:to>
                                    </p:set>
                                  </p:childTnLst>
                                </p:cTn>
                              </p:par>
                              <p:par>
                                <p:cTn id="7" presetID="53" presetClass="entr" fill="hold" nodeType="withEffect">
                                  <p:stCondLst>
                                    <p:cond delay="1000"/>
                                  </p:stCondLst>
                                  <p:childTnLst>
                                    <p:set>
                                      <p:cBhvr additive="repl">
                                        <p:cTn id="8" dur="1" fill="hold">
                                          <p:stCondLst>
                                            <p:cond delay="0"/>
                                          </p:stCondLst>
                                        </p:cTn>
                                        <p:tgtEl>
                                          <p:spTgt spid="13320"/>
                                        </p:tgtEl>
                                        <p:attrNameLst>
                                          <p:attrName>style.visibility</p:attrName>
                                        </p:attrNameLst>
                                      </p:cBhvr>
                                      <p:to>
                                        <p:strVal val="visible"/>
                                      </p:to>
                                    </p:set>
                                    <p:anim calcmode="lin" valueType="num">
                                      <p:cBhvr additive="repl">
                                        <p:cTn id="9" dur="500" fill="hold"/>
                                        <p:tgtEl>
                                          <p:spTgt spid="13320"/>
                                        </p:tgtEl>
                                        <p:attrNameLst>
                                          <p:attrName>ppt_w</p:attrName>
                                        </p:attrNameLst>
                                      </p:cBhvr>
                                      <p:tavLst>
                                        <p:tav tm="100000">
                                          <p:val>
                                            <p:strVal val="0"/>
                                          </p:val>
                                        </p:tav>
                                        <p:tav>
                                          <p:val>
                                            <p:strVal val="#ppt_w"/>
                                          </p:val>
                                        </p:tav>
                                      </p:tavLst>
                                    </p:anim>
                                    <p:anim calcmode="lin" valueType="num">
                                      <p:cBhvr additive="repl">
                                        <p:cTn id="10" dur="500" fill="hold"/>
                                        <p:tgtEl>
                                          <p:spTgt spid="13320"/>
                                        </p:tgtEl>
                                        <p:attrNameLst>
                                          <p:attrName>ppt_h</p:attrName>
                                        </p:attrNameLst>
                                      </p:cBhvr>
                                      <p:tavLst>
                                        <p:tav tm="100000">
                                          <p:val>
                                            <p:strVal val="0"/>
                                          </p:val>
                                        </p:tav>
                                        <p:tav>
                                          <p:val>
                                            <p:strVal val="#ppt_h"/>
                                          </p:val>
                                        </p:tav>
                                      </p:tavLst>
                                    </p:anim>
                                    <p:animEffect transition="in" filter="fade">
                                      <p:cBhvr additive="repl">
                                        <p:cTn id="11" dur="500"/>
                                        <p:tgtEl>
                                          <p:spTgt spid="133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additive="repl">
                                        <p:cTn id="15" dur="1" fill="hold">
                                          <p:stCondLst>
                                            <p:cond delay="0"/>
                                          </p:stCondLst>
                                        </p:cTn>
                                        <p:tgtEl>
                                          <p:spTgt spid="13324"/>
                                        </p:tgtEl>
                                        <p:attrNameLst>
                                          <p:attrName>style.visibility</p:attrName>
                                        </p:attrNameLst>
                                      </p:cBhvr>
                                      <p:to>
                                        <p:strVal val="visible"/>
                                      </p:to>
                                    </p:set>
                                    <p:animEffect transition="in" filter="blinds(horizontal)">
                                      <p:cBhvr additive="repl">
                                        <p:cTn id="16" dur="500"/>
                                        <p:tgtEl>
                                          <p:spTgt spid="133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13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fill="hold" nodeType="clickEffect">
                                  <p:stCondLst>
                                    <p:cond delay="0"/>
                                  </p:stCondLst>
                                  <p:childTnLst>
                                    <p:set>
                                      <p:cBhvr additive="repl">
                                        <p:cTn id="24" dur="1" fill="hold">
                                          <p:stCondLst>
                                            <p:cond delay="0"/>
                                          </p:stCondLst>
                                        </p:cTn>
                                        <p:tgtEl>
                                          <p:spTgt spid="13331"/>
                                        </p:tgtEl>
                                        <p:attrNameLst>
                                          <p:attrName>style.visibility</p:attrName>
                                        </p:attrNameLst>
                                      </p:cBhvr>
                                      <p:to>
                                        <p:strVal val="visible"/>
                                      </p:to>
                                    </p:set>
                                    <p:anim calcmode="lin" valueType="num">
                                      <p:cBhvr additive="repl">
                                        <p:cTn id="25" dur="500" fill="hold"/>
                                        <p:tgtEl>
                                          <p:spTgt spid="13331"/>
                                        </p:tgtEl>
                                        <p:attrNameLst>
                                          <p:attrName>ppt_w</p:attrName>
                                        </p:attrNameLst>
                                      </p:cBhvr>
                                      <p:tavLst>
                                        <p:tav tm="100000">
                                          <p:val>
                                            <p:strVal val="0"/>
                                          </p:val>
                                        </p:tav>
                                        <p:tav>
                                          <p:val>
                                            <p:strVal val="#ppt_w"/>
                                          </p:val>
                                        </p:tav>
                                      </p:tavLst>
                                    </p:anim>
                                    <p:anim calcmode="lin" valueType="num">
                                      <p:cBhvr additive="repl">
                                        <p:cTn id="26" dur="500" fill="hold"/>
                                        <p:tgtEl>
                                          <p:spTgt spid="13331"/>
                                        </p:tgtEl>
                                        <p:attrNameLst>
                                          <p:attrName>ppt_h</p:attrName>
                                        </p:attrNameLst>
                                      </p:cBhvr>
                                      <p:tavLst>
                                        <p:tav tm="100000">
                                          <p:val>
                                            <p:strVal val="0"/>
                                          </p:val>
                                        </p:tav>
                                        <p:tav>
                                          <p:val>
                                            <p:strVal val="#ppt_h"/>
                                          </p:val>
                                        </p:tav>
                                      </p:tavLst>
                                    </p:anim>
                                    <p:animEffect transition="in" filter="fade">
                                      <p:cBhvr additive="repl">
                                        <p:cTn id="27" dur="500"/>
                                        <p:tgtEl>
                                          <p:spTgt spid="1333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fill="hold" nodeType="clickEffect">
                                  <p:stCondLst>
                                    <p:cond delay="0"/>
                                  </p:stCondLst>
                                  <p:childTnLst>
                                    <p:set>
                                      <p:cBhvr additive="repl">
                                        <p:cTn id="31" dur="1" fill="hold">
                                          <p:stCondLst>
                                            <p:cond delay="0"/>
                                          </p:stCondLst>
                                        </p:cTn>
                                        <p:tgtEl>
                                          <p:spTgt spid="13315"/>
                                        </p:tgtEl>
                                        <p:attrNameLst>
                                          <p:attrName>style.visibility</p:attrName>
                                        </p:attrNameLst>
                                      </p:cBhvr>
                                      <p:to>
                                        <p:strVal val="visible"/>
                                      </p:to>
                                    </p:set>
                                    <p:anim calcmode="lin" valueType="num">
                                      <p:cBhvr additive="repl">
                                        <p:cTn id="32" dur="500" fill="hold"/>
                                        <p:tgtEl>
                                          <p:spTgt spid="13315"/>
                                        </p:tgtEl>
                                        <p:attrNameLst>
                                          <p:attrName>ppt_w</p:attrName>
                                        </p:attrNameLst>
                                      </p:cBhvr>
                                      <p:tavLst>
                                        <p:tav tm="100000">
                                          <p:val>
                                            <p:strVal val="0"/>
                                          </p:val>
                                        </p:tav>
                                        <p:tav>
                                          <p:val>
                                            <p:strVal val="#ppt_w"/>
                                          </p:val>
                                        </p:tav>
                                      </p:tavLst>
                                    </p:anim>
                                    <p:anim calcmode="lin" valueType="num">
                                      <p:cBhvr additive="repl">
                                        <p:cTn id="33" dur="500" fill="hold"/>
                                        <p:tgtEl>
                                          <p:spTgt spid="13315"/>
                                        </p:tgtEl>
                                        <p:attrNameLst>
                                          <p:attrName>ppt_h</p:attrName>
                                        </p:attrNameLst>
                                      </p:cBhvr>
                                      <p:tavLst>
                                        <p:tav tm="100000">
                                          <p:val>
                                            <p:strVal val="0"/>
                                          </p:val>
                                        </p:tav>
                                        <p:tav>
                                          <p:val>
                                            <p:strVal val="#ppt_h"/>
                                          </p:val>
                                        </p:tav>
                                      </p:tavLst>
                                    </p:anim>
                                    <p:animEffect transition="in" filter="fade">
                                      <p:cBhvr additive="repl">
                                        <p:cTn id="34" dur="500"/>
                                        <p:tgtEl>
                                          <p:spTgt spid="1331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fill="hold" nodeType="clickEffect">
                                  <p:stCondLst>
                                    <p:cond delay="0"/>
                                  </p:stCondLst>
                                  <p:childTnLst>
                                    <p:set>
                                      <p:cBhvr additive="repl">
                                        <p:cTn id="38" dur="1" fill="hold">
                                          <p:stCondLst>
                                            <p:cond delay="0"/>
                                          </p:stCondLst>
                                        </p:cTn>
                                        <p:tgtEl>
                                          <p:spTgt spid="13332"/>
                                        </p:tgtEl>
                                        <p:attrNameLst>
                                          <p:attrName>style.visibility</p:attrName>
                                        </p:attrNameLst>
                                      </p:cBhvr>
                                      <p:to>
                                        <p:strVal val="visible"/>
                                      </p:to>
                                    </p:set>
                                    <p:anim calcmode="lin" valueType="num">
                                      <p:cBhvr additive="repl">
                                        <p:cTn id="39" dur="500" fill="hold"/>
                                        <p:tgtEl>
                                          <p:spTgt spid="13332"/>
                                        </p:tgtEl>
                                        <p:attrNameLst>
                                          <p:attrName>ppt_w</p:attrName>
                                        </p:attrNameLst>
                                      </p:cBhvr>
                                      <p:tavLst>
                                        <p:tav tm="100000">
                                          <p:val>
                                            <p:strVal val="0"/>
                                          </p:val>
                                        </p:tav>
                                        <p:tav>
                                          <p:val>
                                            <p:strVal val="#ppt_w"/>
                                          </p:val>
                                        </p:tav>
                                      </p:tavLst>
                                    </p:anim>
                                    <p:anim calcmode="lin" valueType="num">
                                      <p:cBhvr additive="repl">
                                        <p:cTn id="40" dur="500" fill="hold"/>
                                        <p:tgtEl>
                                          <p:spTgt spid="13332"/>
                                        </p:tgtEl>
                                        <p:attrNameLst>
                                          <p:attrName>ppt_h</p:attrName>
                                        </p:attrNameLst>
                                      </p:cBhvr>
                                      <p:tavLst>
                                        <p:tav tm="100000">
                                          <p:val>
                                            <p:strVal val="0"/>
                                          </p:val>
                                        </p:tav>
                                        <p:tav>
                                          <p:val>
                                            <p:strVal val="#ppt_h"/>
                                          </p:val>
                                        </p:tav>
                                      </p:tavLst>
                                    </p:anim>
                                    <p:animEffect transition="in" filter="fade">
                                      <p:cBhvr additive="repl">
                                        <p:cTn id="41" dur="500"/>
                                        <p:tgtEl>
                                          <p:spTgt spid="1333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fill="hold" nodeType="clickEffect">
                                  <p:stCondLst>
                                    <p:cond delay="0"/>
                                  </p:stCondLst>
                                  <p:childTnLst>
                                    <p:set>
                                      <p:cBhvr additive="repl">
                                        <p:cTn id="45" dur="1" fill="hold">
                                          <p:stCondLst>
                                            <p:cond delay="0"/>
                                          </p:stCondLst>
                                        </p:cTn>
                                        <p:tgtEl>
                                          <p:spTgt spid="13337"/>
                                        </p:tgtEl>
                                        <p:attrNameLst>
                                          <p:attrName>style.visibility</p:attrName>
                                        </p:attrNameLst>
                                      </p:cBhvr>
                                      <p:to>
                                        <p:strVal val="visible"/>
                                      </p:to>
                                    </p:set>
                                    <p:anim calcmode="lin" valueType="num">
                                      <p:cBhvr additive="repl">
                                        <p:cTn id="46" dur="500" fill="hold"/>
                                        <p:tgtEl>
                                          <p:spTgt spid="13337"/>
                                        </p:tgtEl>
                                        <p:attrNameLst>
                                          <p:attrName>ppt_w</p:attrName>
                                        </p:attrNameLst>
                                      </p:cBhvr>
                                      <p:tavLst>
                                        <p:tav tm="100000">
                                          <p:val>
                                            <p:strVal val="0"/>
                                          </p:val>
                                        </p:tav>
                                        <p:tav>
                                          <p:val>
                                            <p:strVal val="#ppt_w"/>
                                          </p:val>
                                        </p:tav>
                                      </p:tavLst>
                                    </p:anim>
                                    <p:anim calcmode="lin" valueType="num">
                                      <p:cBhvr additive="repl">
                                        <p:cTn id="47" dur="500" fill="hold"/>
                                        <p:tgtEl>
                                          <p:spTgt spid="13337"/>
                                        </p:tgtEl>
                                        <p:attrNameLst>
                                          <p:attrName>ppt_h</p:attrName>
                                        </p:attrNameLst>
                                      </p:cBhvr>
                                      <p:tavLst>
                                        <p:tav tm="100000">
                                          <p:val>
                                            <p:strVal val="0"/>
                                          </p:val>
                                        </p:tav>
                                        <p:tav>
                                          <p:val>
                                            <p:strVal val="#ppt_h"/>
                                          </p:val>
                                        </p:tav>
                                      </p:tavLst>
                                    </p:anim>
                                    <p:animEffect transition="in" filter="fade">
                                      <p:cBhvr additive="repl">
                                        <p:cTn id="48" dur="500"/>
                                        <p:tgtEl>
                                          <p:spTgt spid="13337"/>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fill="hold" nodeType="clickEffect">
                                  <p:stCondLst>
                                    <p:cond delay="0"/>
                                  </p:stCondLst>
                                  <p:childTnLst>
                                    <p:set>
                                      <p:cBhvr additive="repl">
                                        <p:cTn id="52" dur="1" fill="hold">
                                          <p:stCondLst>
                                            <p:cond delay="0"/>
                                          </p:stCondLst>
                                        </p:cTn>
                                        <p:tgtEl>
                                          <p:spTgt spid="13342"/>
                                        </p:tgtEl>
                                        <p:attrNameLst>
                                          <p:attrName>style.visibility</p:attrName>
                                        </p:attrNameLst>
                                      </p:cBhvr>
                                      <p:to>
                                        <p:strVal val="visible"/>
                                      </p:to>
                                    </p:set>
                                    <p:anim calcmode="lin" valueType="num">
                                      <p:cBhvr additive="repl">
                                        <p:cTn id="53" dur="500" fill="hold"/>
                                        <p:tgtEl>
                                          <p:spTgt spid="13342"/>
                                        </p:tgtEl>
                                        <p:attrNameLst>
                                          <p:attrName>ppt_w</p:attrName>
                                        </p:attrNameLst>
                                      </p:cBhvr>
                                      <p:tavLst>
                                        <p:tav tm="100000">
                                          <p:val>
                                            <p:strVal val="0"/>
                                          </p:val>
                                        </p:tav>
                                        <p:tav>
                                          <p:val>
                                            <p:strVal val="#ppt_w"/>
                                          </p:val>
                                        </p:tav>
                                      </p:tavLst>
                                    </p:anim>
                                    <p:anim calcmode="lin" valueType="num">
                                      <p:cBhvr additive="repl">
                                        <p:cTn id="54" dur="500" fill="hold"/>
                                        <p:tgtEl>
                                          <p:spTgt spid="13342"/>
                                        </p:tgtEl>
                                        <p:attrNameLst>
                                          <p:attrName>ppt_h</p:attrName>
                                        </p:attrNameLst>
                                      </p:cBhvr>
                                      <p:tavLst>
                                        <p:tav tm="100000">
                                          <p:val>
                                            <p:strVal val="0"/>
                                          </p:val>
                                        </p:tav>
                                        <p:tav>
                                          <p:val>
                                            <p:strVal val="#ppt_h"/>
                                          </p:val>
                                        </p:tav>
                                      </p:tavLst>
                                    </p:anim>
                                    <p:animEffect transition="in" filter="fade">
                                      <p:cBhvr additive="repl">
                                        <p:cTn id="55" dur="500"/>
                                        <p:tgtEl>
                                          <p:spTgt spid="13342"/>
                                        </p:tgtEl>
                                      </p:cBhvr>
                                    </p:animEffect>
                                  </p:childTnLst>
                                </p:cTn>
                              </p:par>
                              <p:par>
                                <p:cTn id="56" presetID="2" presetClass="entr" presetSubtype="2" fill="hold" nodeType="withEffect">
                                  <p:stCondLst>
                                    <p:cond delay="0"/>
                                  </p:stCondLst>
                                  <p:childTnLst>
                                    <p:set>
                                      <p:cBhvr additive="repl">
                                        <p:cTn id="57" dur="1" fill="hold">
                                          <p:stCondLst>
                                            <p:cond delay="0"/>
                                          </p:stCondLst>
                                        </p:cTn>
                                        <p:tgtEl>
                                          <p:spTgt spid="13347"/>
                                        </p:tgtEl>
                                        <p:attrNameLst>
                                          <p:attrName>style.visibility</p:attrName>
                                        </p:attrNameLst>
                                      </p:cBhvr>
                                      <p:to>
                                        <p:strVal val="visible"/>
                                      </p:to>
                                    </p:set>
                                    <p:anim calcmode="lin" valueType="num">
                                      <p:cBhvr additive="repl">
                                        <p:cTn id="58" dur="500" fill="hold"/>
                                        <p:tgtEl>
                                          <p:spTgt spid="13347"/>
                                        </p:tgtEl>
                                        <p:attrNameLst>
                                          <p:attrName>ppt_x</p:attrName>
                                        </p:attrNameLst>
                                      </p:cBhvr>
                                      <p:tavLst>
                                        <p:tav tm="100000">
                                          <p:val>
                                            <p:strVal val="1+#ppt_w/2"/>
                                          </p:val>
                                        </p:tav>
                                        <p:tav>
                                          <p:val>
                                            <p:strVal val="#ppt_x"/>
                                          </p:val>
                                        </p:tav>
                                      </p:tavLst>
                                    </p:anim>
                                    <p:anim calcmode="lin" valueType="num">
                                      <p:cBhvr additive="repl">
                                        <p:cTn id="59" dur="500" fill="hold"/>
                                        <p:tgtEl>
                                          <p:spTgt spid="1334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Conditionals With Hashes</a:t>
            </a:r>
          </a:p>
        </p:txBody>
      </p:sp>
      <p:sp>
        <p:nvSpPr>
          <p:cNvPr id="14338"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Complicated if and switch statements - </a:t>
            </a:r>
            <a:r>
              <a:rPr lang="en-US" sz="1600" b="1">
                <a:solidFill>
                  <a:srgbClr val="000000"/>
                </a:solidFill>
                <a:latin typeface="verdana" pitchFamily="32" charset="0"/>
              </a:rPr>
              <a:t>BLEH!</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Strongly couples conditions to each other, can be awkward to read, violates Open/Closed Principle, cannot be changed during run-time</a:t>
            </a:r>
          </a:p>
        </p:txBody>
      </p:sp>
      <p:grpSp>
        <p:nvGrpSpPr>
          <p:cNvPr id="14339" name="Group 3"/>
          <p:cNvGrpSpPr>
            <a:grpSpLocks/>
          </p:cNvGrpSpPr>
          <p:nvPr/>
        </p:nvGrpSpPr>
        <p:grpSpPr bwMode="auto">
          <a:xfrm>
            <a:off x="1046163" y="2062163"/>
            <a:ext cx="8629650" cy="514350"/>
            <a:chOff x="659" y="1299"/>
            <a:chExt cx="5436" cy="324"/>
          </a:xfrm>
        </p:grpSpPr>
        <p:grpSp>
          <p:nvGrpSpPr>
            <p:cNvPr id="14340" name="Group 4"/>
            <p:cNvGrpSpPr>
              <a:grpSpLocks/>
            </p:cNvGrpSpPr>
            <p:nvPr/>
          </p:nvGrpSpPr>
          <p:grpSpPr bwMode="auto">
            <a:xfrm>
              <a:off x="771" y="1410"/>
              <a:ext cx="4116" cy="213"/>
              <a:chOff x="771" y="1410"/>
              <a:chExt cx="4116" cy="213"/>
            </a:xfrm>
          </p:grpSpPr>
          <p:sp>
            <p:nvSpPr>
              <p:cNvPr id="14341" name="AutoShape 5"/>
              <p:cNvSpPr>
                <a:spLocks noChangeArrowheads="1"/>
              </p:cNvSpPr>
              <p:nvPr/>
            </p:nvSpPr>
            <p:spPr bwMode="auto">
              <a:xfrm>
                <a:off x="794" y="145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2" name="Text Box 6"/>
              <p:cNvSpPr txBox="1">
                <a:spLocks noChangeArrowheads="1"/>
              </p:cNvSpPr>
              <p:nvPr/>
            </p:nvSpPr>
            <p:spPr bwMode="auto">
              <a:xfrm>
                <a:off x="771" y="141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verdana" pitchFamily="32" charset="0"/>
                  </a:rPr>
                  <a:t>hash[condition] = Action when condition is matched</a:t>
                </a:r>
              </a:p>
            </p:txBody>
          </p:sp>
        </p:grpSp>
        <p:sp>
          <p:nvSpPr>
            <p:cNvPr id="14343" name="Text Box 7"/>
            <p:cNvSpPr txBox="1">
              <a:spLocks noChangeArrowheads="1"/>
            </p:cNvSpPr>
            <p:nvPr/>
          </p:nvSpPr>
          <p:spPr bwMode="auto">
            <a:xfrm>
              <a:off x="659" y="1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Can ease these problems with a hash of lambdas by condition</a:t>
              </a:r>
            </a:p>
          </p:txBody>
        </p:sp>
      </p:grpSp>
      <p:pic>
        <p:nvPicPr>
          <p:cNvPr id="14344" name="Picture 8"/>
          <p:cNvPicPr>
            <a:picLocks noChangeAspect="1" noChangeArrowheads="1"/>
          </p:cNvPicPr>
          <p:nvPr/>
        </p:nvPicPr>
        <p:blipFill>
          <a:blip r:embed="rId3" cstate="print"/>
          <a:srcRect/>
          <a:stretch>
            <a:fillRect/>
          </a:stretch>
        </p:blipFill>
        <p:spPr bwMode="auto">
          <a:xfrm>
            <a:off x="1212850" y="2633663"/>
            <a:ext cx="7077075" cy="1511300"/>
          </a:xfrm>
          <a:prstGeom prst="rect">
            <a:avLst/>
          </a:prstGeom>
          <a:noFill/>
          <a:ln w="9525">
            <a:noFill/>
            <a:round/>
            <a:headEnd/>
            <a:tailEnd/>
          </a:ln>
          <a:effectLst>
            <a:outerShdw dist="155281" dir="2700000" algn="ctr" rotWithShape="0">
              <a:srgbClr val="808080"/>
            </a:outerShdw>
          </a:effectLst>
        </p:spPr>
      </p:pic>
      <p:pic>
        <p:nvPicPr>
          <p:cNvPr id="14345" name="Picture 9"/>
          <p:cNvPicPr>
            <a:picLocks noChangeAspect="1" noChangeArrowheads="1"/>
          </p:cNvPicPr>
          <p:nvPr/>
        </p:nvPicPr>
        <p:blipFill>
          <a:blip r:embed="rId4" cstate="print"/>
          <a:srcRect/>
          <a:stretch>
            <a:fillRect/>
          </a:stretch>
        </p:blipFill>
        <p:spPr bwMode="auto">
          <a:xfrm>
            <a:off x="1233488" y="4330700"/>
            <a:ext cx="4408487" cy="493713"/>
          </a:xfrm>
          <a:prstGeom prst="rect">
            <a:avLst/>
          </a:prstGeom>
          <a:noFill/>
          <a:ln w="9525">
            <a:noFill/>
            <a:round/>
            <a:headEnd/>
            <a:tailEnd/>
          </a:ln>
          <a:effectLst>
            <a:outerShdw dist="155281" dir="2700000" algn="ctr" rotWithShape="0">
              <a:srgbClr val="808080"/>
            </a:outerShdw>
          </a:effectLst>
        </p:spPr>
      </p:pic>
      <p:grpSp>
        <p:nvGrpSpPr>
          <p:cNvPr id="14346" name="Group 10"/>
          <p:cNvGrpSpPr>
            <a:grpSpLocks/>
          </p:cNvGrpSpPr>
          <p:nvPr/>
        </p:nvGrpSpPr>
        <p:grpSpPr bwMode="auto">
          <a:xfrm>
            <a:off x="969963" y="4994275"/>
            <a:ext cx="8629650" cy="542925"/>
            <a:chOff x="611" y="3146"/>
            <a:chExt cx="5436" cy="342"/>
          </a:xfrm>
        </p:grpSpPr>
        <p:grpSp>
          <p:nvGrpSpPr>
            <p:cNvPr id="14347" name="Group 11"/>
            <p:cNvGrpSpPr>
              <a:grpSpLocks/>
            </p:cNvGrpSpPr>
            <p:nvPr/>
          </p:nvGrpSpPr>
          <p:grpSpPr bwMode="auto">
            <a:xfrm>
              <a:off x="723" y="3256"/>
              <a:ext cx="4116" cy="232"/>
              <a:chOff x="723" y="3256"/>
              <a:chExt cx="4116" cy="232"/>
            </a:xfrm>
          </p:grpSpPr>
          <p:sp>
            <p:nvSpPr>
              <p:cNvPr id="14348" name="AutoShape 12"/>
              <p:cNvSpPr>
                <a:spLocks noChangeArrowheads="1"/>
              </p:cNvSpPr>
              <p:nvPr/>
            </p:nvSpPr>
            <p:spPr bwMode="auto">
              <a:xfrm>
                <a:off x="746" y="3302"/>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9" name="Text Box 13"/>
              <p:cNvSpPr txBox="1">
                <a:spLocks noChangeArrowheads="1"/>
              </p:cNvSpPr>
              <p:nvPr/>
            </p:nvSpPr>
            <p:spPr bwMode="auto">
              <a:xfrm>
                <a:off x="723" y="325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2B91AF"/>
                    </a:solidFill>
                    <a:latin typeface="Arial Narrow" pitchFamily="32" charset="0"/>
                  </a:rPr>
                  <a:t>IDictionary</a:t>
                </a:r>
                <a:r>
                  <a:rPr lang="en-US" sz="1600">
                    <a:solidFill>
                      <a:srgbClr val="000000"/>
                    </a:solidFill>
                    <a:latin typeface="Arial Narrow" pitchFamily="32" charset="0"/>
                  </a:rPr>
                  <a:t>&lt;</a:t>
                </a:r>
                <a:r>
                  <a:rPr lang="en-US" sz="1600">
                    <a:solidFill>
                      <a:srgbClr val="2B91AF"/>
                    </a:solidFill>
                    <a:latin typeface="Arial Narrow" pitchFamily="32" charset="0"/>
                  </a:rPr>
                  <a:t>Func</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0000FF"/>
                    </a:solidFill>
                    <a:latin typeface="Arial Narrow" pitchFamily="32" charset="0"/>
                  </a:rPr>
                  <a:t>bool</a:t>
                </a:r>
                <a:r>
                  <a:rPr lang="en-US" sz="1600">
                    <a:solidFill>
                      <a:srgbClr val="000000"/>
                    </a:solidFill>
                    <a:latin typeface="Arial Narrow" pitchFamily="32" charset="0"/>
                  </a:rPr>
                  <a:t>&gt;, </a:t>
                </a:r>
                <a:r>
                  <a:rPr lang="en-US" sz="1600">
                    <a:solidFill>
                      <a:srgbClr val="2B91AF"/>
                    </a:solidFill>
                    <a:latin typeface="Arial Narrow" pitchFamily="32" charset="0"/>
                  </a:rPr>
                  <a:t>Action</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2B91AF"/>
                    </a:solidFill>
                    <a:latin typeface="Arial Narrow" pitchFamily="32" charset="0"/>
                  </a:rPr>
                  <a:t>StrategyUser</a:t>
                </a:r>
                <a:r>
                  <a:rPr lang="en-US" sz="1600">
                    <a:solidFill>
                      <a:srgbClr val="000000"/>
                    </a:solidFill>
                    <a:latin typeface="Arial Narrow" pitchFamily="32" charset="0"/>
                  </a:rPr>
                  <a:t>&gt;&gt;</a:t>
                </a:r>
              </a:p>
            </p:txBody>
          </p:sp>
        </p:grpSp>
        <p:sp>
          <p:nvSpPr>
            <p:cNvPr id="14350" name="Text Box 14"/>
            <p:cNvSpPr txBox="1">
              <a:spLocks noChangeArrowheads="1"/>
            </p:cNvSpPr>
            <p:nvPr/>
          </p:nvSpPr>
          <p:spPr bwMode="auto">
            <a:xfrm>
              <a:off x="611" y="3146"/>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Make the condition a predicate:</a:t>
              </a:r>
            </a:p>
          </p:txBody>
        </p:sp>
      </p:grpSp>
      <p:grpSp>
        <p:nvGrpSpPr>
          <p:cNvPr id="14351" name="Group 15"/>
          <p:cNvGrpSpPr>
            <a:grpSpLocks/>
          </p:cNvGrpSpPr>
          <p:nvPr/>
        </p:nvGrpSpPr>
        <p:grpSpPr bwMode="auto">
          <a:xfrm>
            <a:off x="969963" y="5570538"/>
            <a:ext cx="8629650" cy="538162"/>
            <a:chOff x="611" y="3509"/>
            <a:chExt cx="5436" cy="339"/>
          </a:xfrm>
        </p:grpSpPr>
        <p:sp>
          <p:nvSpPr>
            <p:cNvPr id="14352" name="AutoShape 16"/>
            <p:cNvSpPr>
              <a:spLocks noChangeArrowheads="1"/>
            </p:cNvSpPr>
            <p:nvPr/>
          </p:nvSpPr>
          <p:spPr bwMode="auto">
            <a:xfrm>
              <a:off x="746" y="3665"/>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3" name="Text Box 17"/>
            <p:cNvSpPr txBox="1">
              <a:spLocks noChangeArrowheads="1"/>
            </p:cNvSpPr>
            <p:nvPr/>
          </p:nvSpPr>
          <p:spPr bwMode="auto">
            <a:xfrm>
              <a:off x="700" y="361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_predicateActionHash.First(kv =&gt; kv.Key(code)).Value.Invoke(code,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4" name="Text Box 18"/>
            <p:cNvSpPr txBox="1">
              <a:spLocks noChangeArrowheads="1"/>
            </p:cNvSpPr>
            <p:nvPr/>
          </p:nvSpPr>
          <p:spPr bwMode="auto">
            <a:xfrm>
              <a:off x="611" y="35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first matching</a:t>
              </a:r>
            </a:p>
          </p:txBody>
        </p:sp>
      </p:grpSp>
      <p:grpSp>
        <p:nvGrpSpPr>
          <p:cNvPr id="14355" name="Group 19"/>
          <p:cNvGrpSpPr>
            <a:grpSpLocks/>
          </p:cNvGrpSpPr>
          <p:nvPr/>
        </p:nvGrpSpPr>
        <p:grpSpPr bwMode="auto">
          <a:xfrm>
            <a:off x="971550" y="6146800"/>
            <a:ext cx="8629650" cy="538163"/>
            <a:chOff x="612" y="3872"/>
            <a:chExt cx="5436" cy="339"/>
          </a:xfrm>
        </p:grpSpPr>
        <p:sp>
          <p:nvSpPr>
            <p:cNvPr id="14356" name="AutoShape 20"/>
            <p:cNvSpPr>
              <a:spLocks noChangeArrowheads="1"/>
            </p:cNvSpPr>
            <p:nvPr/>
          </p:nvSpPr>
          <p:spPr bwMode="auto">
            <a:xfrm>
              <a:off x="747" y="4028"/>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7" name="Text Box 21"/>
            <p:cNvSpPr txBox="1">
              <a:spLocks noChangeArrowheads="1"/>
            </p:cNvSpPr>
            <p:nvPr/>
          </p:nvSpPr>
          <p:spPr bwMode="auto">
            <a:xfrm>
              <a:off x="700" y="3979"/>
              <a:ext cx="4472"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_predicateActionHash.Where(kv=&gt;kv.Key(code)).ToList().ForEach(kv=&gt;kv.Value(code,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8" name="Text Box 22"/>
            <p:cNvSpPr txBox="1">
              <a:spLocks noChangeArrowheads="1"/>
            </p:cNvSpPr>
            <p:nvPr/>
          </p:nvSpPr>
          <p:spPr bwMode="auto">
            <a:xfrm>
              <a:off x="612" y="3872"/>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all matching</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4344"/>
                                        </p:tgtEl>
                                        <p:attrNameLst>
                                          <p:attrName>style.visibility</p:attrName>
                                        </p:attrNameLst>
                                      </p:cBhvr>
                                      <p:to>
                                        <p:strVal val="visible"/>
                                      </p:to>
                                    </p:set>
                                    <p:anim calcmode="lin" valueType="num">
                                      <p:cBhvr additive="repl">
                                        <p:cTn id="15" dur="500" fill="hold"/>
                                        <p:tgtEl>
                                          <p:spTgt spid="14344"/>
                                        </p:tgtEl>
                                        <p:attrNameLst>
                                          <p:attrName>ppt_w</p:attrName>
                                        </p:attrNameLst>
                                      </p:cBhvr>
                                      <p:tavLst>
                                        <p:tav tm="100000">
                                          <p:val>
                                            <p:strVal val="0"/>
                                          </p:val>
                                        </p:tav>
                                        <p:tav>
                                          <p:val>
                                            <p:strVal val="#ppt_w"/>
                                          </p:val>
                                        </p:tav>
                                      </p:tavLst>
                                    </p:anim>
                                    <p:anim calcmode="lin" valueType="num">
                                      <p:cBhvr additive="repl">
                                        <p:cTn id="16" dur="500" fill="hold"/>
                                        <p:tgtEl>
                                          <p:spTgt spid="14344"/>
                                        </p:tgtEl>
                                        <p:attrNameLst>
                                          <p:attrName>ppt_h</p:attrName>
                                        </p:attrNameLst>
                                      </p:cBhvr>
                                      <p:tavLst>
                                        <p:tav tm="100000">
                                          <p:val>
                                            <p:strVal val="0"/>
                                          </p:val>
                                        </p:tav>
                                        <p:tav>
                                          <p:val>
                                            <p:strVal val="#ppt_h"/>
                                          </p:val>
                                        </p:tav>
                                      </p:tavLst>
                                    </p:anim>
                                    <p:animEffect transition="in" filter="fade">
                                      <p:cBhvr additive="repl">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4345"/>
                                        </p:tgtEl>
                                        <p:attrNameLst>
                                          <p:attrName>style.visibility</p:attrName>
                                        </p:attrNameLst>
                                      </p:cBhvr>
                                      <p:to>
                                        <p:strVal val="visible"/>
                                      </p:to>
                                    </p:set>
                                    <p:anim calcmode="lin" valueType="num">
                                      <p:cBhvr additive="repl">
                                        <p:cTn id="22" dur="500" fill="hold"/>
                                        <p:tgtEl>
                                          <p:spTgt spid="14345"/>
                                        </p:tgtEl>
                                        <p:attrNameLst>
                                          <p:attrName>ppt_w</p:attrName>
                                        </p:attrNameLst>
                                      </p:cBhvr>
                                      <p:tavLst>
                                        <p:tav tm="100000">
                                          <p:val>
                                            <p:strVal val="0"/>
                                          </p:val>
                                        </p:tav>
                                        <p:tav>
                                          <p:val>
                                            <p:strVal val="#ppt_w"/>
                                          </p:val>
                                        </p:tav>
                                      </p:tavLst>
                                    </p:anim>
                                    <p:anim calcmode="lin" valueType="num">
                                      <p:cBhvr additive="repl">
                                        <p:cTn id="23" dur="500" fill="hold"/>
                                        <p:tgtEl>
                                          <p:spTgt spid="14345"/>
                                        </p:tgtEl>
                                        <p:attrNameLst>
                                          <p:attrName>ppt_h</p:attrName>
                                        </p:attrNameLst>
                                      </p:cBhvr>
                                      <p:tavLst>
                                        <p:tav tm="100000">
                                          <p:val>
                                            <p:strVal val="0"/>
                                          </p:val>
                                        </p:tav>
                                        <p:tav>
                                          <p:val>
                                            <p:strVal val="#ppt_h"/>
                                          </p:val>
                                        </p:tav>
                                      </p:tavLst>
                                    </p:anim>
                                    <p:animEffect transition="in" filter="fade">
                                      <p:cBhvr additive="repl">
                                        <p:cTn id="24" dur="500"/>
                                        <p:tgtEl>
                                          <p:spTgt spid="1434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14346"/>
                                        </p:tgtEl>
                                        <p:attrNameLst>
                                          <p:attrName>style.visibility</p:attrName>
                                        </p:attrNameLst>
                                      </p:cBhvr>
                                      <p:to>
                                        <p:strVal val="visible"/>
                                      </p:to>
                                    </p:set>
                                    <p:anim calcmode="lin" valueType="num">
                                      <p:cBhvr additive="repl">
                                        <p:cTn id="29" dur="500" fill="hold"/>
                                        <p:tgtEl>
                                          <p:spTgt spid="14346"/>
                                        </p:tgtEl>
                                        <p:attrNameLst>
                                          <p:attrName>ppt_w</p:attrName>
                                        </p:attrNameLst>
                                      </p:cBhvr>
                                      <p:tavLst>
                                        <p:tav tm="100000">
                                          <p:val>
                                            <p:strVal val="0"/>
                                          </p:val>
                                        </p:tav>
                                        <p:tav>
                                          <p:val>
                                            <p:strVal val="#ppt_w"/>
                                          </p:val>
                                        </p:tav>
                                      </p:tavLst>
                                    </p:anim>
                                    <p:anim calcmode="lin" valueType="num">
                                      <p:cBhvr additive="repl">
                                        <p:cTn id="30" dur="500" fill="hold"/>
                                        <p:tgtEl>
                                          <p:spTgt spid="14346"/>
                                        </p:tgtEl>
                                        <p:attrNameLst>
                                          <p:attrName>ppt_h</p:attrName>
                                        </p:attrNameLst>
                                      </p:cBhvr>
                                      <p:tavLst>
                                        <p:tav tm="100000">
                                          <p:val>
                                            <p:strVal val="0"/>
                                          </p:val>
                                        </p:tav>
                                        <p:tav>
                                          <p:val>
                                            <p:strVal val="#ppt_h"/>
                                          </p:val>
                                        </p:tav>
                                      </p:tavLst>
                                    </p:anim>
                                    <p:animEffect transition="in" filter="fade">
                                      <p:cBhvr additive="repl">
                                        <p:cTn id="31" dur="500"/>
                                        <p:tgtEl>
                                          <p:spTgt spid="1434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14351"/>
                                        </p:tgtEl>
                                        <p:attrNameLst>
                                          <p:attrName>style.visibility</p:attrName>
                                        </p:attrNameLst>
                                      </p:cBhvr>
                                      <p:to>
                                        <p:strVal val="visible"/>
                                      </p:to>
                                    </p:set>
                                    <p:anim calcmode="lin" valueType="num">
                                      <p:cBhvr additive="repl">
                                        <p:cTn id="36" dur="500" fill="hold"/>
                                        <p:tgtEl>
                                          <p:spTgt spid="14351"/>
                                        </p:tgtEl>
                                        <p:attrNameLst>
                                          <p:attrName>ppt_w</p:attrName>
                                        </p:attrNameLst>
                                      </p:cBhvr>
                                      <p:tavLst>
                                        <p:tav tm="100000">
                                          <p:val>
                                            <p:strVal val="0"/>
                                          </p:val>
                                        </p:tav>
                                        <p:tav>
                                          <p:val>
                                            <p:strVal val="#ppt_w"/>
                                          </p:val>
                                        </p:tav>
                                      </p:tavLst>
                                    </p:anim>
                                    <p:anim calcmode="lin" valueType="num">
                                      <p:cBhvr additive="repl">
                                        <p:cTn id="37" dur="500" fill="hold"/>
                                        <p:tgtEl>
                                          <p:spTgt spid="14351"/>
                                        </p:tgtEl>
                                        <p:attrNameLst>
                                          <p:attrName>ppt_h</p:attrName>
                                        </p:attrNameLst>
                                      </p:cBhvr>
                                      <p:tavLst>
                                        <p:tav tm="100000">
                                          <p:val>
                                            <p:strVal val="0"/>
                                          </p:val>
                                        </p:tav>
                                        <p:tav>
                                          <p:val>
                                            <p:strVal val="#ppt_h"/>
                                          </p:val>
                                        </p:tav>
                                      </p:tavLst>
                                    </p:anim>
                                    <p:animEffect transition="in" filter="fade">
                                      <p:cBhvr additive="repl">
                                        <p:cTn id="38" dur="500"/>
                                        <p:tgtEl>
                                          <p:spTgt spid="1435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14355"/>
                                        </p:tgtEl>
                                        <p:attrNameLst>
                                          <p:attrName>style.visibility</p:attrName>
                                        </p:attrNameLst>
                                      </p:cBhvr>
                                      <p:to>
                                        <p:strVal val="visible"/>
                                      </p:to>
                                    </p:set>
                                    <p:anim calcmode="lin" valueType="num">
                                      <p:cBhvr additive="repl">
                                        <p:cTn id="43" dur="500" fill="hold"/>
                                        <p:tgtEl>
                                          <p:spTgt spid="14355"/>
                                        </p:tgtEl>
                                        <p:attrNameLst>
                                          <p:attrName>ppt_w</p:attrName>
                                        </p:attrNameLst>
                                      </p:cBhvr>
                                      <p:tavLst>
                                        <p:tav tm="100000">
                                          <p:val>
                                            <p:strVal val="0"/>
                                          </p:val>
                                        </p:tav>
                                        <p:tav>
                                          <p:val>
                                            <p:strVal val="#ppt_w"/>
                                          </p:val>
                                        </p:tav>
                                      </p:tavLst>
                                    </p:anim>
                                    <p:anim calcmode="lin" valueType="num">
                                      <p:cBhvr additive="repl">
                                        <p:cTn id="44" dur="500" fill="hold"/>
                                        <p:tgtEl>
                                          <p:spTgt spid="14355"/>
                                        </p:tgtEl>
                                        <p:attrNameLst>
                                          <p:attrName>ppt_h</p:attrName>
                                        </p:attrNameLst>
                                      </p:cBhvr>
                                      <p:tavLst>
                                        <p:tav tm="100000">
                                          <p:val>
                                            <p:strVal val="0"/>
                                          </p:val>
                                        </p:tav>
                                        <p:tav>
                                          <p:val>
                                            <p:strVal val="#ppt_h"/>
                                          </p:val>
                                        </p:tav>
                                      </p:tavLst>
                                    </p:anim>
                                    <p:animEffect transition="in" filter="fade">
                                      <p:cBhvr additive="repl">
                                        <p:cTn id="45"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Easily Navigable DSLs</a:t>
            </a:r>
          </a:p>
        </p:txBody>
      </p:sp>
      <p:sp>
        <p:nvSpPr>
          <p:cNvPr id="15362"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Domain Specific Languages for configuration are Great!!!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DSLs + Intellisense == &lt;3 – Intellisense/Strong Typing can guide your configuration so that you know all the options</a:t>
            </a:r>
          </a:p>
        </p:txBody>
      </p:sp>
      <p:pic>
        <p:nvPicPr>
          <p:cNvPr id="15363" name="Picture 3"/>
          <p:cNvPicPr>
            <a:picLocks noChangeAspect="1" noChangeArrowheads="1"/>
          </p:cNvPicPr>
          <p:nvPr/>
        </p:nvPicPr>
        <p:blipFill>
          <a:blip r:embed="rId3" cstate="print"/>
          <a:srcRect/>
          <a:stretch>
            <a:fillRect/>
          </a:stretch>
        </p:blipFill>
        <p:spPr bwMode="auto">
          <a:xfrm>
            <a:off x="1143000" y="2081213"/>
            <a:ext cx="6858000" cy="1600200"/>
          </a:xfrm>
          <a:prstGeom prst="rect">
            <a:avLst/>
          </a:prstGeom>
          <a:noFill/>
          <a:ln w="9525">
            <a:noFill/>
            <a:round/>
            <a:headEnd/>
            <a:tailEnd/>
          </a:ln>
          <a:effectLst>
            <a:outerShdw dist="152735" dir="2700000" algn="ctr" rotWithShape="0">
              <a:srgbClr val="808080"/>
            </a:outerShdw>
          </a:effectLst>
        </p:spPr>
      </p:pic>
      <p:sp>
        <p:nvSpPr>
          <p:cNvPr id="15364" name="Text Box 4"/>
          <p:cNvSpPr txBox="1">
            <a:spLocks noChangeArrowheads="1"/>
          </p:cNvSpPr>
          <p:nvPr/>
        </p:nvSpPr>
        <p:spPr bwMode="auto">
          <a:xfrm>
            <a:off x="1046163" y="3862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No Intellisense for the starting point!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Component/AllTypes/AllTypesOf – How am I supposed to know the possibilities?</a:t>
            </a:r>
          </a:p>
        </p:txBody>
      </p:sp>
      <p:pic>
        <p:nvPicPr>
          <p:cNvPr id="15365" name="Picture 5"/>
          <p:cNvPicPr>
            <a:picLocks noChangeAspect="1" noChangeArrowheads="1"/>
          </p:cNvPicPr>
          <p:nvPr/>
        </p:nvPicPr>
        <p:blipFill>
          <a:blip r:embed="rId4" cstate="print"/>
          <a:srcRect/>
          <a:stretch>
            <a:fillRect/>
          </a:stretch>
        </p:blipFill>
        <p:spPr bwMode="auto">
          <a:xfrm>
            <a:off x="1066800" y="4613275"/>
            <a:ext cx="7162800" cy="1438275"/>
          </a:xfrm>
          <a:prstGeom prst="rect">
            <a:avLst/>
          </a:prstGeom>
          <a:noFill/>
          <a:ln w="9525">
            <a:noFill/>
            <a:round/>
            <a:headEnd/>
            <a:tailEnd/>
          </a:ln>
          <a:effectLst>
            <a:outerShdw dist="152735" dir="2700000" algn="ctr" rotWithShape="0">
              <a:srgbClr val="808080"/>
            </a:outerShdw>
          </a:effectLst>
        </p:spPr>
      </p:pic>
      <p:sp>
        <p:nvSpPr>
          <p:cNvPr id="15366" name="Text Box 6"/>
          <p:cNvSpPr txBox="1">
            <a:spLocks noChangeArrowheads="1"/>
          </p:cNvSpPr>
          <p:nvPr/>
        </p:nvSpPr>
        <p:spPr bwMode="auto">
          <a:xfrm>
            <a:off x="1046163" y="6275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Don't just fetch an IRegistration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Transform a starting point to an IRegistration</a:t>
            </a:r>
          </a:p>
        </p:txBody>
      </p:sp>
      <p:grpSp>
        <p:nvGrpSpPr>
          <p:cNvPr id="15367" name="Group 7"/>
          <p:cNvGrpSpPr>
            <a:grpSpLocks/>
          </p:cNvGrpSpPr>
          <p:nvPr/>
        </p:nvGrpSpPr>
        <p:grpSpPr bwMode="auto">
          <a:xfrm>
            <a:off x="1828800" y="5486400"/>
            <a:ext cx="3848100" cy="817563"/>
            <a:chOff x="1152" y="3456"/>
            <a:chExt cx="2424" cy="515"/>
          </a:xfrm>
        </p:grpSpPr>
        <p:sp>
          <p:nvSpPr>
            <p:cNvPr id="15368" name="Text Box 8"/>
            <p:cNvSpPr txBox="1">
              <a:spLocks noChangeArrowheads="1"/>
            </p:cNvSpPr>
            <p:nvPr/>
          </p:nvSpPr>
          <p:spPr bwMode="auto">
            <a:xfrm>
              <a:off x="1584" y="3623"/>
              <a:ext cx="1993" cy="349"/>
            </a:xfrm>
            <a:prstGeom prst="rect">
              <a:avLst/>
            </a:prstGeom>
            <a:noFill/>
            <a:ln w="9525">
              <a:noFill/>
              <a:round/>
              <a:headEnd/>
              <a:tailEnd/>
            </a:ln>
            <a:effectLst/>
          </p:spPr>
          <p:txBody>
            <a:bodyPr lIns="108360" tIns="63360" rIns="108360" bIns="6336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0000"/>
                  </a:solidFill>
                  <a:latin typeface="verdana" pitchFamily="32" charset="0"/>
                </a:rPr>
                <a:t>Get Intellisense from the start!</a:t>
              </a:r>
            </a:p>
          </p:txBody>
        </p:sp>
        <p:sp>
          <p:nvSpPr>
            <p:cNvPr id="15369" name="Line 9"/>
            <p:cNvSpPr>
              <a:spLocks noChangeShapeType="1"/>
            </p:cNvSpPr>
            <p:nvPr/>
          </p:nvSpPr>
          <p:spPr bwMode="auto">
            <a:xfrm flipH="1" flipV="1">
              <a:off x="1151" y="3455"/>
              <a:ext cx="434" cy="290"/>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5363"/>
                                        </p:tgtEl>
                                        <p:attrNameLst>
                                          <p:attrName>style.visibility</p:attrName>
                                        </p:attrNameLst>
                                      </p:cBhvr>
                                      <p:to>
                                        <p:strVal val="visible"/>
                                      </p:to>
                                    </p:set>
                                    <p:anim calcmode="lin" valueType="num">
                                      <p:cBhvr additive="repl">
                                        <p:cTn id="11" dur="500" fill="hold"/>
                                        <p:tgtEl>
                                          <p:spTgt spid="15363"/>
                                        </p:tgtEl>
                                        <p:attrNameLst>
                                          <p:attrName>ppt_w</p:attrName>
                                        </p:attrNameLst>
                                      </p:cBhvr>
                                      <p:tavLst>
                                        <p:tav tm="100000">
                                          <p:val>
                                            <p:strVal val="0"/>
                                          </p:val>
                                        </p:tav>
                                        <p:tav>
                                          <p:val>
                                            <p:strVal val="#ppt_w"/>
                                          </p:val>
                                        </p:tav>
                                      </p:tavLst>
                                    </p:anim>
                                    <p:anim calcmode="lin" valueType="num">
                                      <p:cBhvr additive="repl">
                                        <p:cTn id="12" dur="500" fill="hold"/>
                                        <p:tgtEl>
                                          <p:spTgt spid="15363"/>
                                        </p:tgtEl>
                                        <p:attrNameLst>
                                          <p:attrName>ppt_h</p:attrName>
                                        </p:attrNameLst>
                                      </p:cBhvr>
                                      <p:tavLst>
                                        <p:tav tm="100000">
                                          <p:val>
                                            <p:strVal val="0"/>
                                          </p:val>
                                        </p:tav>
                                        <p:tav>
                                          <p:val>
                                            <p:strVal val="#ppt_h"/>
                                          </p:val>
                                        </p:tav>
                                      </p:tavLst>
                                    </p:anim>
                                    <p:animEffect transition="in" filter="fade">
                                      <p:cBhvr additive="repl">
                                        <p:cTn id="13" dur="500"/>
                                        <p:tgtEl>
                                          <p:spTgt spid="1536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53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5365"/>
                                        </p:tgtEl>
                                        <p:attrNameLst>
                                          <p:attrName>style.visibility</p:attrName>
                                        </p:attrNameLst>
                                      </p:cBhvr>
                                      <p:to>
                                        <p:strVal val="visible"/>
                                      </p:to>
                                    </p:set>
                                    <p:anim calcmode="lin" valueType="num">
                                      <p:cBhvr additive="repl">
                                        <p:cTn id="22" dur="500" fill="hold"/>
                                        <p:tgtEl>
                                          <p:spTgt spid="15365"/>
                                        </p:tgtEl>
                                        <p:attrNameLst>
                                          <p:attrName>ppt_w</p:attrName>
                                        </p:attrNameLst>
                                      </p:cBhvr>
                                      <p:tavLst>
                                        <p:tav tm="100000">
                                          <p:val>
                                            <p:strVal val="0"/>
                                          </p:val>
                                        </p:tav>
                                        <p:tav>
                                          <p:val>
                                            <p:strVal val="#ppt_w"/>
                                          </p:val>
                                        </p:tav>
                                      </p:tavLst>
                                    </p:anim>
                                    <p:anim calcmode="lin" valueType="num">
                                      <p:cBhvr additive="repl">
                                        <p:cTn id="23" dur="500" fill="hold"/>
                                        <p:tgtEl>
                                          <p:spTgt spid="15365"/>
                                        </p:tgtEl>
                                        <p:attrNameLst>
                                          <p:attrName>ppt_h</p:attrName>
                                        </p:attrNameLst>
                                      </p:cBhvr>
                                      <p:tavLst>
                                        <p:tav tm="100000">
                                          <p:val>
                                            <p:strVal val="0"/>
                                          </p:val>
                                        </p:tav>
                                        <p:tav>
                                          <p:val>
                                            <p:strVal val="#ppt_h"/>
                                          </p:val>
                                        </p:tav>
                                      </p:tavLst>
                                    </p:anim>
                                    <p:animEffect transition="in" filter="fade">
                                      <p:cBhvr additive="repl">
                                        <p:cTn id="24" dur="500"/>
                                        <p:tgtEl>
                                          <p:spTgt spid="15365"/>
                                        </p:tgtEl>
                                      </p:cBhvr>
                                    </p:animEffect>
                                  </p:childTnLst>
                                </p:cTn>
                              </p:par>
                            </p:childTnLst>
                          </p:cTn>
                        </p:par>
                        <p:par>
                          <p:cTn id="25" fill="hold">
                            <p:stCondLst>
                              <p:cond delay="500"/>
                            </p:stCondLst>
                            <p:childTnLst>
                              <p:par>
                                <p:cTn id="26" presetID="2" presetClass="entr" presetSubtype="6" fill="hold" nodeType="afterEffect">
                                  <p:stCondLst>
                                    <p:cond delay="0"/>
                                  </p:stCondLst>
                                  <p:childTnLst>
                                    <p:set>
                                      <p:cBhvr additive="repl">
                                        <p:cTn id="27" dur="1" fill="hold">
                                          <p:stCondLst>
                                            <p:cond delay="0"/>
                                          </p:stCondLst>
                                        </p:cTn>
                                        <p:tgtEl>
                                          <p:spTgt spid="15367"/>
                                        </p:tgtEl>
                                        <p:attrNameLst>
                                          <p:attrName>style.visibility</p:attrName>
                                        </p:attrNameLst>
                                      </p:cBhvr>
                                      <p:to>
                                        <p:strVal val="visible"/>
                                      </p:to>
                                    </p:set>
                                    <p:anim calcmode="lin" valueType="num">
                                      <p:cBhvr additive="repl">
                                        <p:cTn id="28" dur="500" fill="hold"/>
                                        <p:tgtEl>
                                          <p:spTgt spid="15367"/>
                                        </p:tgtEl>
                                        <p:attrNameLst>
                                          <p:attrName>ppt_x</p:attrName>
                                        </p:attrNameLst>
                                      </p:cBhvr>
                                      <p:tavLst>
                                        <p:tav tm="100000">
                                          <p:val>
                                            <p:strVal val="1+#ppt_w/2"/>
                                          </p:val>
                                        </p:tav>
                                        <p:tav>
                                          <p:val>
                                            <p:strVal val="#ppt_x"/>
                                          </p:val>
                                        </p:tav>
                                      </p:tavLst>
                                    </p:anim>
                                    <p:anim calcmode="lin" valueType="num">
                                      <p:cBhvr additive="repl">
                                        <p:cTn id="29" dur="500" fill="hold"/>
                                        <p:tgtEl>
                                          <p:spTgt spid="15367"/>
                                        </p:tgtEl>
                                        <p:attrNameLst>
                                          <p:attrName>ppt_y</p:attrName>
                                        </p:attrNameLst>
                                      </p:cBhvr>
                                      <p:tavLst>
                                        <p:tav tm="100000">
                                          <p:val>
                                            <p:strVal val="1+#ppt_h/2"/>
                                          </p:val>
                                        </p:tav>
                                        <p:tav>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Dynamic Methods</a:t>
            </a:r>
          </a:p>
        </p:txBody>
      </p:sp>
      <p:sp>
        <p:nvSpPr>
          <p:cNvPr id="16386" name="Text Box 2"/>
          <p:cNvSpPr txBox="1">
            <a:spLocks noChangeArrowheads="1"/>
          </p:cNvSpPr>
          <p:nvPr/>
        </p:nvSpPr>
        <p:spPr bwMode="auto">
          <a:xfrm>
            <a:off x="1046163" y="1701800"/>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Delegates are invokable like functions yet are changeable at run-time!</a:t>
            </a:r>
          </a:p>
        </p:txBody>
      </p:sp>
      <p:sp>
        <p:nvSpPr>
          <p:cNvPr id="16387" name="Text Box 3"/>
          <p:cNvSpPr txBox="1">
            <a:spLocks noChangeArrowheads="1"/>
          </p:cNvSpPr>
          <p:nvPr/>
        </p:nvSpPr>
        <p:spPr bwMode="auto">
          <a:xfrm>
            <a:off x="1046163" y="1414463"/>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Subclass and override virtual method is great but bound to the class hierarchy</a:t>
            </a:r>
          </a:p>
        </p:txBody>
      </p:sp>
      <p:sp>
        <p:nvSpPr>
          <p:cNvPr id="16388" name="Text Box 4"/>
          <p:cNvSpPr txBox="1">
            <a:spLocks noChangeArrowheads="1"/>
          </p:cNvSpPr>
          <p:nvPr/>
        </p:nvSpPr>
        <p:spPr bwMode="auto">
          <a:xfrm>
            <a:off x="1046163" y="3394075"/>
            <a:ext cx="8631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i="1">
                <a:solidFill>
                  <a:srgbClr val="000000"/>
                </a:solidFill>
                <a:latin typeface="verdana" pitchFamily="32" charset="0"/>
              </a:rPr>
              <a:t>Be cautious</a:t>
            </a:r>
            <a:r>
              <a:rPr lang="en-US" sz="1600">
                <a:solidFill>
                  <a:srgbClr val="000000"/>
                </a:solidFill>
                <a:latin typeface="verdana" pitchFamily="32" charset="0"/>
              </a:rPr>
              <a:t> – a good way to write unmaintainable code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simple one-off frameworks with replaceable functionality</a:t>
            </a:r>
          </a:p>
        </p:txBody>
      </p:sp>
      <p:pic>
        <p:nvPicPr>
          <p:cNvPr id="16389" name="Picture 5"/>
          <p:cNvPicPr>
            <a:picLocks noChangeAspect="1" noChangeArrowheads="1"/>
          </p:cNvPicPr>
          <p:nvPr/>
        </p:nvPicPr>
        <p:blipFill>
          <a:blip r:embed="rId3" cstate="print"/>
          <a:srcRect/>
          <a:stretch>
            <a:fillRect/>
          </a:stretch>
        </p:blipFill>
        <p:spPr bwMode="auto">
          <a:xfrm>
            <a:off x="3822700" y="2057400"/>
            <a:ext cx="2514600" cy="1143000"/>
          </a:xfrm>
          <a:prstGeom prst="rect">
            <a:avLst/>
          </a:prstGeom>
          <a:noFill/>
          <a:ln w="9525">
            <a:noFill/>
            <a:round/>
            <a:headEnd/>
            <a:tailEnd/>
          </a:ln>
          <a:effectLst>
            <a:outerShdw dist="155281" dir="2700000" algn="ctr" rotWithShape="0">
              <a:srgbClr val="808080"/>
            </a:outerShdw>
          </a:effectLst>
        </p:spPr>
      </p:pic>
      <p:sp>
        <p:nvSpPr>
          <p:cNvPr id="16390" name="Text Box 6"/>
          <p:cNvSpPr txBox="1">
            <a:spLocks noChangeArrowheads="1"/>
          </p:cNvSpPr>
          <p:nvPr/>
        </p:nvSpPr>
        <p:spPr bwMode="auto">
          <a:xfrm>
            <a:off x="1046163" y="4403725"/>
            <a:ext cx="8326437" cy="1330325"/>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Sample Usage: BDD-Style Tests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Traditionally each test fixture will set up a scenario, and execute an action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evaluates a post-condition</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Sometimes useful to test pre-and post condition combinations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sets conditions and expectations. Fixture executes them</a:t>
            </a:r>
          </a:p>
        </p:txBody>
      </p:sp>
      <p:pic>
        <p:nvPicPr>
          <p:cNvPr id="16391" name="Picture 7"/>
          <p:cNvPicPr>
            <a:picLocks noChangeAspect="1" noChangeArrowheads="1"/>
          </p:cNvPicPr>
          <p:nvPr/>
        </p:nvPicPr>
        <p:blipFill>
          <a:blip r:embed="rId4" cstate="print"/>
          <a:srcRect/>
          <a:stretch>
            <a:fillRect/>
          </a:stretch>
        </p:blipFill>
        <p:spPr bwMode="auto">
          <a:xfrm>
            <a:off x="1154113" y="1995488"/>
            <a:ext cx="8008937" cy="4370387"/>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6386"/>
                                        </p:tgtEl>
                                        <p:attrNameLst>
                                          <p:attrName>style.visibility</p:attrName>
                                        </p:attrNameLst>
                                      </p:cBhvr>
                                      <p:to>
                                        <p:strVal val="visible"/>
                                      </p:to>
                                    </p:set>
                                  </p:childTnLst>
                                </p:cTn>
                              </p:par>
                              <p:par>
                                <p:cTn id="11" presetID="53" presetClass="entr" fill="hold" nodeType="withEffect">
                                  <p:stCondLst>
                                    <p:cond delay="1000"/>
                                  </p:stCondLst>
                                  <p:childTnLst>
                                    <p:set>
                                      <p:cBhvr additive="repl">
                                        <p:cTn id="12" dur="1" fill="hold">
                                          <p:stCondLst>
                                            <p:cond delay="0"/>
                                          </p:stCondLst>
                                        </p:cTn>
                                        <p:tgtEl>
                                          <p:spTgt spid="16389"/>
                                        </p:tgtEl>
                                        <p:attrNameLst>
                                          <p:attrName>style.visibility</p:attrName>
                                        </p:attrNameLst>
                                      </p:cBhvr>
                                      <p:to>
                                        <p:strVal val="visible"/>
                                      </p:to>
                                    </p:set>
                                    <p:anim calcmode="lin" valueType="num">
                                      <p:cBhvr additive="repl">
                                        <p:cTn id="13" dur="500" fill="hold"/>
                                        <p:tgtEl>
                                          <p:spTgt spid="16389"/>
                                        </p:tgtEl>
                                        <p:attrNameLst>
                                          <p:attrName>ppt_w</p:attrName>
                                        </p:attrNameLst>
                                      </p:cBhvr>
                                      <p:tavLst>
                                        <p:tav tm="100000">
                                          <p:val>
                                            <p:strVal val="0"/>
                                          </p:val>
                                        </p:tav>
                                        <p:tav>
                                          <p:val>
                                            <p:strVal val="#ppt_w"/>
                                          </p:val>
                                        </p:tav>
                                      </p:tavLst>
                                    </p:anim>
                                    <p:anim calcmode="lin" valueType="num">
                                      <p:cBhvr additive="repl">
                                        <p:cTn id="14" dur="500" fill="hold"/>
                                        <p:tgtEl>
                                          <p:spTgt spid="16389"/>
                                        </p:tgtEl>
                                        <p:attrNameLst>
                                          <p:attrName>ppt_h</p:attrName>
                                        </p:attrNameLst>
                                      </p:cBhvr>
                                      <p:tavLst>
                                        <p:tav tm="100000">
                                          <p:val>
                                            <p:strVal val="0"/>
                                          </p:val>
                                        </p:tav>
                                        <p:tav>
                                          <p:val>
                                            <p:strVal val="#ppt_h"/>
                                          </p:val>
                                        </p:tav>
                                      </p:tavLst>
                                    </p:anim>
                                    <p:animEffect transition="in" filter="fade">
                                      <p:cBhvr additive="repl">
                                        <p:cTn id="15" dur="500"/>
                                        <p:tgtEl>
                                          <p:spTgt spid="1638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additive="repl">
                                        <p:cTn id="19" dur="1" fill="hold">
                                          <p:stCondLst>
                                            <p:cond delay="0"/>
                                          </p:stCondLst>
                                        </p:cTn>
                                        <p:tgtEl>
                                          <p:spTgt spid="163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additive="repl">
                                        <p:cTn id="23" dur="1" fill="hold">
                                          <p:stCondLst>
                                            <p:cond delay="0"/>
                                          </p:stCondLst>
                                        </p:cTn>
                                        <p:tgtEl>
                                          <p:spTgt spid="163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fill="hold" nodeType="clickEffect">
                                  <p:stCondLst>
                                    <p:cond delay="0"/>
                                  </p:stCondLst>
                                  <p:childTnLst>
                                    <p:set>
                                      <p:cBhvr additive="repl">
                                        <p:cTn id="27" dur="1" fill="hold">
                                          <p:stCondLst>
                                            <p:cond delay="0"/>
                                          </p:stCondLst>
                                        </p:cTn>
                                        <p:tgtEl>
                                          <p:spTgt spid="16391"/>
                                        </p:tgtEl>
                                        <p:attrNameLst>
                                          <p:attrName>style.visibility</p:attrName>
                                        </p:attrNameLst>
                                      </p:cBhvr>
                                      <p:to>
                                        <p:strVal val="visible"/>
                                      </p:to>
                                    </p:set>
                                    <p:anim calcmode="lin" valueType="num">
                                      <p:cBhvr additive="repl">
                                        <p:cTn id="28" dur="500" fill="hold"/>
                                        <p:tgtEl>
                                          <p:spTgt spid="16391"/>
                                        </p:tgtEl>
                                        <p:attrNameLst>
                                          <p:attrName>ppt_w</p:attrName>
                                        </p:attrNameLst>
                                      </p:cBhvr>
                                      <p:tavLst>
                                        <p:tav tm="100000">
                                          <p:val>
                                            <p:strVal val="0"/>
                                          </p:val>
                                        </p:tav>
                                        <p:tav>
                                          <p:val>
                                            <p:strVal val="#ppt_w"/>
                                          </p:val>
                                        </p:tav>
                                      </p:tavLst>
                                    </p:anim>
                                    <p:anim calcmode="lin" valueType="num">
                                      <p:cBhvr additive="repl">
                                        <p:cTn id="29" dur="500" fill="hold"/>
                                        <p:tgtEl>
                                          <p:spTgt spid="16391"/>
                                        </p:tgtEl>
                                        <p:attrNameLst>
                                          <p:attrName>ppt_h</p:attrName>
                                        </p:attrNameLst>
                                      </p:cBhvr>
                                      <p:tavLst>
                                        <p:tav tm="100000">
                                          <p:val>
                                            <p:strVal val="0"/>
                                          </p:val>
                                        </p:tav>
                                        <p:tav>
                                          <p:val>
                                            <p:strVal val="#ppt_h"/>
                                          </p:val>
                                        </p:tav>
                                      </p:tavLst>
                                    </p:anim>
                                    <p:animEffect transition="in" filter="fade">
                                      <p:cBhvr additive="repl">
                                        <p:cTn id="3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And More!</a:t>
            </a:r>
          </a:p>
        </p:txBody>
      </p:sp>
      <p:sp>
        <p:nvSpPr>
          <p:cNvPr id="17410" name="Text Box 2"/>
          <p:cNvSpPr txBox="1">
            <a:spLocks noChangeArrowheads="1"/>
          </p:cNvSpPr>
          <p:nvPr/>
        </p:nvSpPr>
        <p:spPr bwMode="auto">
          <a:xfrm>
            <a:off x="1046163" y="1176338"/>
            <a:ext cx="5583237"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Lst>
            </a:pPr>
            <a:r>
              <a:rPr lang="en-US" sz="2800">
                <a:solidFill>
                  <a:srgbClr val="FF0000"/>
                </a:solidFill>
                <a:latin typeface="Veranda" charset="0"/>
              </a:rPr>
              <a:t>Delegate Goodies!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a:solidFill>
                  <a:srgbClr val="000000"/>
                </a:solidFill>
                <a:latin typeface="verdana" pitchFamily="32" charset="0"/>
              </a:rPr>
              <a:t> Asynchronous execution with BeginInvoke()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a:solidFill>
                  <a:srgbClr val="000000"/>
                </a:solidFill>
                <a:latin typeface="verdana" pitchFamily="32" charset="0"/>
              </a:rPr>
              <a:t> Easy access to MethodInfo and Target objects</a:t>
            </a:r>
          </a:p>
        </p:txBody>
      </p:sp>
      <p:sp>
        <p:nvSpPr>
          <p:cNvPr id="17411" name="Text Box 3"/>
          <p:cNvSpPr txBox="1">
            <a:spLocks noChangeArrowheads="1"/>
          </p:cNvSpPr>
          <p:nvPr/>
        </p:nvSpPr>
        <p:spPr bwMode="auto">
          <a:xfrm>
            <a:off x="1046163" y="2184400"/>
            <a:ext cx="7869237"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2800">
                <a:solidFill>
                  <a:srgbClr val="FF0000"/>
                </a:solidFill>
                <a:latin typeface="Veranda" charset="0"/>
              </a:rPr>
              <a:t>System.Linq.Expressions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Very powerful expression analysis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Where all the meat of LINQ Providers 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Reflection, Metaprogramming, Optimization...almost anything!</a:t>
            </a:r>
          </a:p>
        </p:txBody>
      </p:sp>
      <p:grpSp>
        <p:nvGrpSpPr>
          <p:cNvPr id="17412" name="Group 4"/>
          <p:cNvGrpSpPr>
            <a:grpSpLocks/>
          </p:cNvGrpSpPr>
          <p:nvPr/>
        </p:nvGrpSpPr>
        <p:grpSpPr bwMode="auto">
          <a:xfrm>
            <a:off x="1046163" y="3322638"/>
            <a:ext cx="7867650" cy="1468437"/>
            <a:chOff x="659" y="2093"/>
            <a:chExt cx="4956" cy="925"/>
          </a:xfrm>
        </p:grpSpPr>
        <p:sp>
          <p:nvSpPr>
            <p:cNvPr id="17413" name="Text Box 5"/>
            <p:cNvSpPr txBox="1">
              <a:spLocks noChangeArrowheads="1"/>
            </p:cNvSpPr>
            <p:nvPr/>
          </p:nvSpPr>
          <p:spPr bwMode="auto">
            <a:xfrm>
              <a:off x="659" y="2093"/>
              <a:ext cx="4957" cy="43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1600" b="1">
                  <a:solidFill>
                    <a:srgbClr val="000000"/>
                  </a:solidFill>
                  <a:latin typeface="verdana" pitchFamily="32" charset="0"/>
                </a:rPr>
                <a:t>Example: Strongly typed get property name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Some libraries reflect over property names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verdana" pitchFamily="32" charset="0"/>
              </a:endParaRPr>
            </a:p>
          </p:txBody>
        </p:sp>
        <p:grpSp>
          <p:nvGrpSpPr>
            <p:cNvPr id="17414" name="Group 6"/>
            <p:cNvGrpSpPr>
              <a:grpSpLocks/>
            </p:cNvGrpSpPr>
            <p:nvPr/>
          </p:nvGrpSpPr>
          <p:grpSpPr bwMode="auto">
            <a:xfrm>
              <a:off x="726" y="2382"/>
              <a:ext cx="4116" cy="348"/>
              <a:chOff x="726" y="2382"/>
              <a:chExt cx="4116" cy="348"/>
            </a:xfrm>
          </p:grpSpPr>
          <p:sp>
            <p:nvSpPr>
              <p:cNvPr id="17415" name="AutoShape 7"/>
              <p:cNvSpPr>
                <a:spLocks noChangeArrowheads="1"/>
              </p:cNvSpPr>
              <p:nvPr/>
            </p:nvSpPr>
            <p:spPr bwMode="auto">
              <a:xfrm>
                <a:off x="749" y="2405"/>
                <a:ext cx="4094" cy="305"/>
              </a:xfrm>
              <a:prstGeom prst="roundRect">
                <a:avLst>
                  <a:gd name="adj" fmla="val 329"/>
                </a:avLst>
              </a:prstGeom>
              <a:solidFill>
                <a:srgbClr val="FFFFFF"/>
              </a:solidFill>
              <a:ln w="9525">
                <a:noFill/>
                <a:round/>
                <a:headEnd/>
                <a:tailEnd/>
              </a:ln>
              <a:effectLst/>
            </p:spPr>
            <p:txBody>
              <a:bodyPr wrap="none" anchor="ctr"/>
              <a:lstStyle/>
              <a:p>
                <a:endParaRPr lang="en-US"/>
              </a:p>
            </p:txBody>
          </p:sp>
          <p:sp>
            <p:nvSpPr>
              <p:cNvPr id="17416" name="Text Box 8"/>
              <p:cNvSpPr txBox="1">
                <a:spLocks noChangeArrowheads="1"/>
              </p:cNvSpPr>
              <p:nvPr/>
            </p:nvSpPr>
            <p:spPr bwMode="auto">
              <a:xfrm>
                <a:off x="726" y="2382"/>
                <a:ext cx="4117" cy="349"/>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b="1">
                    <a:solidFill>
                      <a:srgbClr val="000000"/>
                    </a:solidFill>
                    <a:latin typeface="verdana" pitchFamily="32" charset="0"/>
                  </a:rPr>
                  <a:t>IList</a:t>
                </a:r>
                <a:r>
                  <a:rPr lang="en-US" sz="1400">
                    <a:solidFill>
                      <a:srgbClr val="000000"/>
                    </a:solidFill>
                    <a:latin typeface="verdana" pitchFamily="32" charset="0"/>
                  </a:rPr>
                  <a:t> cats = session.CreateCriteria(typeof(</a:t>
                </a:r>
                <a:r>
                  <a:rPr lang="en-US" sz="1400" b="1">
                    <a:solidFill>
                      <a:srgbClr val="000000"/>
                    </a:solidFill>
                    <a:latin typeface="verdana" pitchFamily="32" charset="0"/>
                  </a:rPr>
                  <a:t>Cat</a:t>
                </a:r>
                <a:r>
                  <a:rPr lang="en-US" sz="1400">
                    <a:solidFill>
                      <a:srgbClr val="000000"/>
                    </a:solidFill>
                    <a:latin typeface="verdana" pitchFamily="32" charset="0"/>
                  </a:rPr>
                  <a:t>))</a:t>
                </a:r>
              </a:p>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verdana" pitchFamily="32" charset="0"/>
                  </a:rPr>
                  <a:t>			.Add(</a:t>
                </a:r>
                <a:r>
                  <a:rPr lang="en-US" sz="1400" b="1">
                    <a:solidFill>
                      <a:srgbClr val="000000"/>
                    </a:solidFill>
                    <a:latin typeface="verdana" pitchFamily="32" charset="0"/>
                  </a:rPr>
                  <a:t>Expression</a:t>
                </a:r>
                <a:r>
                  <a:rPr lang="en-US" sz="1400">
                    <a:solidFill>
                      <a:srgbClr val="000000"/>
                    </a:solidFill>
                    <a:latin typeface="verdana" pitchFamily="32" charset="0"/>
                  </a:rPr>
                  <a:t>.Eq(“Name”, “Elmo”)).List();</a:t>
                </a:r>
              </a:p>
            </p:txBody>
          </p:sp>
        </p:grpSp>
        <p:sp>
          <p:nvSpPr>
            <p:cNvPr id="17417" name="Text Box 9"/>
            <p:cNvSpPr txBox="1">
              <a:spLocks noChangeArrowheads="1"/>
            </p:cNvSpPr>
            <p:nvPr/>
          </p:nvSpPr>
          <p:spPr bwMode="auto">
            <a:xfrm>
              <a:off x="659" y="2728"/>
              <a:ext cx="4957" cy="291"/>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Refactoring resistant, spelling errors, bypasses type checking – </a:t>
              </a:r>
              <a:r>
                <a:rPr lang="en-US" sz="1600" b="1">
                  <a:solidFill>
                    <a:srgbClr val="000000"/>
                  </a:solidFill>
                  <a:latin typeface="verdana" pitchFamily="32" charset="0"/>
                </a:rPr>
                <a:t>ick</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b="1">
                <a:solidFill>
                  <a:srgbClr val="000000"/>
                </a:solidFill>
                <a:latin typeface="verdana" pitchFamily="32" charset="0"/>
              </a:endParaRPr>
            </a:p>
          </p:txBody>
        </p:sp>
      </p:grpSp>
      <p:grpSp>
        <p:nvGrpSpPr>
          <p:cNvPr id="17418" name="Group 10"/>
          <p:cNvGrpSpPr>
            <a:grpSpLocks/>
          </p:cNvGrpSpPr>
          <p:nvPr/>
        </p:nvGrpSpPr>
        <p:grpSpPr bwMode="auto">
          <a:xfrm>
            <a:off x="5297488" y="3419475"/>
            <a:ext cx="2860675" cy="635000"/>
            <a:chOff x="3337" y="2154"/>
            <a:chExt cx="1802" cy="400"/>
          </a:xfrm>
        </p:grpSpPr>
        <p:sp>
          <p:nvSpPr>
            <p:cNvPr id="17419" name="Text Box 11"/>
            <p:cNvSpPr txBox="1">
              <a:spLocks noChangeArrowheads="1"/>
            </p:cNvSpPr>
            <p:nvPr/>
          </p:nvSpPr>
          <p:spPr bwMode="auto">
            <a:xfrm>
              <a:off x="4032" y="2154"/>
              <a:ext cx="11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“Name” is a </a:t>
              </a:r>
            </a:p>
            <a:p>
              <a:pPr>
                <a:tabLst>
                  <a:tab pos="723900" algn="l"/>
                  <a:tab pos="1447800" algn="l"/>
                </a:tabLst>
              </a:pPr>
              <a:r>
                <a:rPr lang="en-US" sz="1400">
                  <a:solidFill>
                    <a:srgbClr val="FF0000"/>
                  </a:solidFill>
                  <a:latin typeface="verdana" pitchFamily="32" charset="0"/>
                </a:rPr>
                <a:t>Property on </a:t>
              </a:r>
              <a:r>
                <a:rPr lang="en-US" sz="1400" b="1">
                  <a:solidFill>
                    <a:srgbClr val="FF0000"/>
                  </a:solidFill>
                  <a:latin typeface="verdana" pitchFamily="32" charset="0"/>
                </a:rPr>
                <a:t>Cat</a:t>
              </a:r>
            </a:p>
          </p:txBody>
        </p:sp>
        <p:sp>
          <p:nvSpPr>
            <p:cNvPr id="17420" name="Line 12"/>
            <p:cNvSpPr>
              <a:spLocks noChangeShapeType="1"/>
            </p:cNvSpPr>
            <p:nvPr/>
          </p:nvSpPr>
          <p:spPr bwMode="auto">
            <a:xfrm flipH="1">
              <a:off x="3336" y="2360"/>
              <a:ext cx="672" cy="195"/>
            </a:xfrm>
            <a:prstGeom prst="line">
              <a:avLst/>
            </a:prstGeom>
            <a:noFill/>
            <a:ln w="36720">
              <a:solidFill>
                <a:srgbClr val="FF0000"/>
              </a:solidFill>
              <a:round/>
              <a:headEnd/>
              <a:tailEnd type="triangle" w="med" len="med"/>
            </a:ln>
            <a:effectLst/>
          </p:spPr>
          <p:txBody>
            <a:bodyPr/>
            <a:lstStyle/>
            <a:p>
              <a:endParaRPr lang="en-US"/>
            </a:p>
          </p:txBody>
        </p:sp>
      </p:grpSp>
      <p:pic>
        <p:nvPicPr>
          <p:cNvPr id="17421" name="Picture 13"/>
          <p:cNvPicPr>
            <a:picLocks noChangeAspect="1" noChangeArrowheads="1"/>
          </p:cNvPicPr>
          <p:nvPr/>
        </p:nvPicPr>
        <p:blipFill>
          <a:blip r:embed="rId3" cstate="print"/>
          <a:srcRect/>
          <a:stretch>
            <a:fillRect/>
          </a:stretch>
        </p:blipFill>
        <p:spPr bwMode="auto">
          <a:xfrm>
            <a:off x="1177925" y="5370513"/>
            <a:ext cx="7737475" cy="1450975"/>
          </a:xfrm>
          <a:prstGeom prst="rect">
            <a:avLst/>
          </a:prstGeom>
          <a:noFill/>
          <a:ln w="9525">
            <a:noFill/>
            <a:round/>
            <a:headEnd/>
            <a:tailEnd/>
          </a:ln>
          <a:effectLst>
            <a:outerShdw dist="155281" dir="2700000" algn="ctr" rotWithShape="0">
              <a:srgbClr val="808080"/>
            </a:outerShdw>
          </a:effectLst>
        </p:spPr>
      </p:pic>
      <p:pic>
        <p:nvPicPr>
          <p:cNvPr id="17422" name="Picture 14"/>
          <p:cNvPicPr>
            <a:picLocks noChangeAspect="1" noChangeArrowheads="1"/>
          </p:cNvPicPr>
          <p:nvPr/>
        </p:nvPicPr>
        <p:blipFill>
          <a:blip r:embed="rId4" cstate="print"/>
          <a:srcRect/>
          <a:stretch>
            <a:fillRect/>
          </a:stretch>
        </p:blipFill>
        <p:spPr bwMode="auto">
          <a:xfrm>
            <a:off x="1143000" y="4705350"/>
            <a:ext cx="6597650" cy="481013"/>
          </a:xfrm>
          <a:prstGeom prst="rect">
            <a:avLst/>
          </a:prstGeom>
          <a:noFill/>
          <a:ln w="9525">
            <a:noFill/>
            <a:round/>
            <a:headEnd/>
            <a:tailEnd/>
          </a:ln>
          <a:effectLst>
            <a:outerShdw dist="155281" dir="2700000" algn="ctr" rotWithShape="0">
              <a:srgbClr val="808080"/>
            </a:outerShdw>
          </a:effectLst>
        </p:spPr>
      </p:pic>
      <p:pic>
        <p:nvPicPr>
          <p:cNvPr id="17423" name="Picture 15" descr="file:///C:/Temp/delegatemethods.png"/>
          <p:cNvPicPr>
            <a:picLocks noChangeAspect="1" noChangeArrowheads="1"/>
          </p:cNvPicPr>
          <p:nvPr/>
        </p:nvPicPr>
        <p:blipFill>
          <a:blip r:link="rId5" cstate="print"/>
          <a:srcRect/>
          <a:stretch>
            <a:fillRect/>
          </a:stretch>
        </p:blipFill>
        <p:spPr bwMode="auto">
          <a:xfrm>
            <a:off x="6827838" y="722313"/>
            <a:ext cx="1438275" cy="2200275"/>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10"/>
                                        </p:tgtEl>
                                        <p:attrNameLst>
                                          <p:attrName>style.visibility</p:attrName>
                                        </p:attrNameLst>
                                      </p:cBhvr>
                                      <p:to>
                                        <p:strVal val="visible"/>
                                      </p:to>
                                    </p:set>
                                  </p:childTnLst>
                                </p:cTn>
                              </p:par>
                              <p:par>
                                <p:cTn id="7" presetID="14" presetClass="entr" presetSubtype="10" fill="hold" nodeType="withEffect">
                                  <p:stCondLst>
                                    <p:cond delay="0"/>
                                  </p:stCondLst>
                                  <p:childTnLst>
                                    <p:set>
                                      <p:cBhvr additive="repl">
                                        <p:cTn id="8" dur="1" fill="hold">
                                          <p:stCondLst>
                                            <p:cond delay="0"/>
                                          </p:stCondLst>
                                        </p:cTn>
                                        <p:tgtEl>
                                          <p:spTgt spid="17423"/>
                                        </p:tgtEl>
                                        <p:attrNameLst>
                                          <p:attrName>style.visibility</p:attrName>
                                        </p:attrNameLst>
                                      </p:cBhvr>
                                      <p:to>
                                        <p:strVal val="visible"/>
                                      </p:to>
                                    </p:set>
                                    <p:animEffect transition="in" filter="randombar(horizontal)">
                                      <p:cBhvr additive="repl">
                                        <p:cTn id="9" dur="500"/>
                                        <p:tgtEl>
                                          <p:spTgt spid="174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additive="repl">
                                        <p:cTn id="13" dur="1" fill="hold">
                                          <p:stCondLst>
                                            <p:cond delay="0"/>
                                          </p:stCondLst>
                                        </p:cTn>
                                        <p:tgtEl>
                                          <p:spTgt spid="174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7412"/>
                                        </p:tgtEl>
                                        <p:attrNameLst>
                                          <p:attrName>style.visibility</p:attrName>
                                        </p:attrNameLst>
                                      </p:cBhvr>
                                      <p:to>
                                        <p:strVal val="visible"/>
                                      </p:to>
                                    </p:set>
                                  </p:childTnLst>
                                </p:cTn>
                              </p:par>
                              <p:par>
                                <p:cTn id="18" presetID="2" presetClass="entr" presetSubtype="2" fill="hold" nodeType="withEffect">
                                  <p:stCondLst>
                                    <p:cond delay="0"/>
                                  </p:stCondLst>
                                  <p:childTnLst>
                                    <p:set>
                                      <p:cBhvr additive="repl">
                                        <p:cTn id="19" dur="1" fill="hold">
                                          <p:stCondLst>
                                            <p:cond delay="0"/>
                                          </p:stCondLst>
                                        </p:cTn>
                                        <p:tgtEl>
                                          <p:spTgt spid="17418"/>
                                        </p:tgtEl>
                                        <p:attrNameLst>
                                          <p:attrName>style.visibility</p:attrName>
                                        </p:attrNameLst>
                                      </p:cBhvr>
                                      <p:to>
                                        <p:strVal val="visible"/>
                                      </p:to>
                                    </p:set>
                                    <p:anim calcmode="lin" valueType="num">
                                      <p:cBhvr additive="repl">
                                        <p:cTn id="20" dur="500" fill="hold"/>
                                        <p:tgtEl>
                                          <p:spTgt spid="17418"/>
                                        </p:tgtEl>
                                        <p:attrNameLst>
                                          <p:attrName>ppt_x</p:attrName>
                                        </p:attrNameLst>
                                      </p:cBhvr>
                                      <p:tavLst>
                                        <p:tav tm="100000">
                                          <p:val>
                                            <p:strVal val="1+#ppt_w/2"/>
                                          </p:val>
                                        </p:tav>
                                        <p:tav>
                                          <p:val>
                                            <p:strVal val="#ppt_x"/>
                                          </p:val>
                                        </p:tav>
                                      </p:tavLst>
                                    </p:anim>
                                    <p:anim calcmode="lin" valueType="num">
                                      <p:cBhvr additive="repl">
                                        <p:cTn id="21" dur="500" fill="hold"/>
                                        <p:tgtEl>
                                          <p:spTgt spid="17418"/>
                                        </p:tgtEl>
                                        <p:attrNameLst>
                                          <p:attrName>ppt_y</p:attrName>
                                        </p:attrNameLst>
                                      </p:cBhvr>
                                      <p:tavLst>
                                        <p:tav tm="100000">
                                          <p:val>
                                            <p:strVal val="#ppt_y"/>
                                          </p:val>
                                        </p:tav>
                                        <p:tav>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fill="hold" nodeType="clickEffect">
                                  <p:stCondLst>
                                    <p:cond delay="0"/>
                                  </p:stCondLst>
                                  <p:childTnLst>
                                    <p:set>
                                      <p:cBhvr additive="repl">
                                        <p:cTn id="25" dur="1" fill="hold">
                                          <p:stCondLst>
                                            <p:cond delay="0"/>
                                          </p:stCondLst>
                                        </p:cTn>
                                        <p:tgtEl>
                                          <p:spTgt spid="17422"/>
                                        </p:tgtEl>
                                        <p:attrNameLst>
                                          <p:attrName>style.visibility</p:attrName>
                                        </p:attrNameLst>
                                      </p:cBhvr>
                                      <p:to>
                                        <p:strVal val="visible"/>
                                      </p:to>
                                    </p:set>
                                    <p:anim calcmode="lin" valueType="num">
                                      <p:cBhvr additive="repl">
                                        <p:cTn id="26" dur="500" fill="hold"/>
                                        <p:tgtEl>
                                          <p:spTgt spid="17422"/>
                                        </p:tgtEl>
                                        <p:attrNameLst>
                                          <p:attrName>ppt_w</p:attrName>
                                        </p:attrNameLst>
                                      </p:cBhvr>
                                      <p:tavLst>
                                        <p:tav tm="100000">
                                          <p:val>
                                            <p:strVal val="0"/>
                                          </p:val>
                                        </p:tav>
                                        <p:tav>
                                          <p:val>
                                            <p:strVal val="#ppt_w"/>
                                          </p:val>
                                        </p:tav>
                                      </p:tavLst>
                                    </p:anim>
                                    <p:anim calcmode="lin" valueType="num">
                                      <p:cBhvr additive="repl">
                                        <p:cTn id="27" dur="500" fill="hold"/>
                                        <p:tgtEl>
                                          <p:spTgt spid="17422"/>
                                        </p:tgtEl>
                                        <p:attrNameLst>
                                          <p:attrName>ppt_h</p:attrName>
                                        </p:attrNameLst>
                                      </p:cBhvr>
                                      <p:tavLst>
                                        <p:tav tm="100000">
                                          <p:val>
                                            <p:strVal val="0"/>
                                          </p:val>
                                        </p:tav>
                                        <p:tav>
                                          <p:val>
                                            <p:strVal val="#ppt_h"/>
                                          </p:val>
                                        </p:tav>
                                      </p:tavLst>
                                    </p:anim>
                                    <p:animEffect transition="in" filter="fade">
                                      <p:cBhvr additive="repl">
                                        <p:cTn id="28" dur="500"/>
                                        <p:tgtEl>
                                          <p:spTgt spid="1742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fill="hold" nodeType="clickEffect">
                                  <p:stCondLst>
                                    <p:cond delay="0"/>
                                  </p:stCondLst>
                                  <p:childTnLst>
                                    <p:set>
                                      <p:cBhvr additive="repl">
                                        <p:cTn id="32" dur="1" fill="hold">
                                          <p:stCondLst>
                                            <p:cond delay="0"/>
                                          </p:stCondLst>
                                        </p:cTn>
                                        <p:tgtEl>
                                          <p:spTgt spid="17421"/>
                                        </p:tgtEl>
                                        <p:attrNameLst>
                                          <p:attrName>style.visibility</p:attrName>
                                        </p:attrNameLst>
                                      </p:cBhvr>
                                      <p:to>
                                        <p:strVal val="visible"/>
                                      </p:to>
                                    </p:set>
                                    <p:anim calcmode="lin" valueType="num">
                                      <p:cBhvr additive="repl">
                                        <p:cTn id="33" dur="500" fill="hold"/>
                                        <p:tgtEl>
                                          <p:spTgt spid="17421"/>
                                        </p:tgtEl>
                                        <p:attrNameLst>
                                          <p:attrName>ppt_w</p:attrName>
                                        </p:attrNameLst>
                                      </p:cBhvr>
                                      <p:tavLst>
                                        <p:tav tm="100000">
                                          <p:val>
                                            <p:strVal val="0"/>
                                          </p:val>
                                        </p:tav>
                                        <p:tav>
                                          <p:val>
                                            <p:strVal val="#ppt_w"/>
                                          </p:val>
                                        </p:tav>
                                      </p:tavLst>
                                    </p:anim>
                                    <p:anim calcmode="lin" valueType="num">
                                      <p:cBhvr additive="repl">
                                        <p:cTn id="34" dur="500" fill="hold"/>
                                        <p:tgtEl>
                                          <p:spTgt spid="17421"/>
                                        </p:tgtEl>
                                        <p:attrNameLst>
                                          <p:attrName>ppt_h</p:attrName>
                                        </p:attrNameLst>
                                      </p:cBhvr>
                                      <p:tavLst>
                                        <p:tav tm="100000">
                                          <p:val>
                                            <p:strVal val="0"/>
                                          </p:val>
                                        </p:tav>
                                        <p:tav>
                                          <p:val>
                                            <p:strVal val="#ppt_h"/>
                                          </p:val>
                                        </p:tav>
                                      </p:tavLst>
                                    </p:anim>
                                    <p:animEffect transition="in" filter="fade">
                                      <p:cBhvr additive="repl">
                                        <p:cTn id="3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124200" y="4495800"/>
            <a:ext cx="3911600" cy="242681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Lst>
            </a:pPr>
            <a:r>
              <a:rPr lang="en-US" sz="6600" dirty="0">
                <a:solidFill>
                  <a:srgbClr val="E92E00"/>
                </a:solidFill>
                <a:latin typeface="Arial" charset="0"/>
              </a:rPr>
              <a:t>Thanks!</a:t>
            </a:r>
          </a:p>
          <a:p>
            <a:pPr algn="ctr">
              <a:lnSpc>
                <a:spcPct val="95000"/>
              </a:lnSpc>
              <a:tabLst>
                <a:tab pos="723900" algn="l"/>
                <a:tab pos="1447800" algn="l"/>
                <a:tab pos="2171700" algn="l"/>
                <a:tab pos="2895600" algn="l"/>
                <a:tab pos="3619500" algn="l"/>
              </a:tabLst>
            </a:pPr>
            <a:r>
              <a:rPr lang="en-US" sz="2800" dirty="0">
                <a:solidFill>
                  <a:srgbClr val="000000"/>
                </a:solidFill>
                <a:latin typeface="Arial" charset="0"/>
              </a:rPr>
              <a:t>George Mauer</a:t>
            </a: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hlinkClick r:id="rId3"/>
              </a:rPr>
              <a:t>http://georgemauer.net/blog</a:t>
            </a: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rPr>
              <a:t>Twitter: </a:t>
            </a:r>
            <a:r>
              <a:rPr lang="en-US" sz="1800" dirty="0" err="1">
                <a:solidFill>
                  <a:srgbClr val="000000"/>
                </a:solidFill>
                <a:latin typeface="Arial" charset="0"/>
              </a:rPr>
              <a:t>togakangaroo</a:t>
            </a:r>
            <a:endParaRPr lang="en-US" sz="1800" dirty="0">
              <a:solidFill>
                <a:srgbClr val="000000"/>
              </a:solidFill>
              <a:latin typeface="Arial" charset="0"/>
            </a:endParaRP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rPr>
              <a:t>Email: </a:t>
            </a:r>
            <a:r>
              <a:rPr lang="en-US" sz="1800" dirty="0" smtClean="0">
                <a:solidFill>
                  <a:srgbClr val="000000"/>
                </a:solidFill>
                <a:latin typeface="Arial" charset="0"/>
                <a:hlinkClick r:id="rId4"/>
              </a:rPr>
              <a:t>gmauer@gmail.com</a:t>
            </a:r>
            <a:endParaRPr lang="en-US" sz="1800" dirty="0" smtClean="0">
              <a:solidFill>
                <a:srgbClr val="000000"/>
              </a:solidFill>
              <a:latin typeface="Arial" charset="0"/>
            </a:endParaRPr>
          </a:p>
          <a:p>
            <a:pPr algn="ctr">
              <a:lnSpc>
                <a:spcPct val="95000"/>
              </a:lnSpc>
              <a:tabLst>
                <a:tab pos="723900" algn="l"/>
                <a:tab pos="1447800" algn="l"/>
                <a:tab pos="2171700" algn="l"/>
                <a:tab pos="2895600" algn="l"/>
                <a:tab pos="3619500" algn="l"/>
              </a:tabLst>
            </a:pPr>
            <a:r>
              <a:rPr lang="en-US" sz="1800" dirty="0" smtClean="0">
                <a:solidFill>
                  <a:srgbClr val="000000"/>
                </a:solidFill>
                <a:latin typeface="Arial" charset="0"/>
              </a:rPr>
              <a:t>http://tinyurl.com/cantdancethelambda</a:t>
            </a:r>
            <a:endParaRPr lang="en-US" sz="1800" dirty="0">
              <a:solidFill>
                <a:srgbClr val="000000"/>
              </a:solidFill>
              <a:latin typeface="Arial" charset="0"/>
            </a:endParaRPr>
          </a:p>
        </p:txBody>
      </p:sp>
      <p:sp>
        <p:nvSpPr>
          <p:cNvPr id="18434" name="Text Box 2"/>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Round-Up</a:t>
            </a:r>
          </a:p>
        </p:txBody>
      </p:sp>
      <p:grpSp>
        <p:nvGrpSpPr>
          <p:cNvPr id="18435" name="Group 3"/>
          <p:cNvGrpSpPr>
            <a:grpSpLocks/>
          </p:cNvGrpSpPr>
          <p:nvPr/>
        </p:nvGrpSpPr>
        <p:grpSpPr bwMode="auto">
          <a:xfrm>
            <a:off x="5111750" y="1371600"/>
            <a:ext cx="4054475" cy="2970213"/>
            <a:chOff x="3220" y="864"/>
            <a:chExt cx="2554" cy="1871"/>
          </a:xfrm>
        </p:grpSpPr>
        <p:sp>
          <p:nvSpPr>
            <p:cNvPr id="18436" name="AutoShape 4"/>
            <p:cNvSpPr>
              <a:spLocks noChangeArrowheads="1"/>
            </p:cNvSpPr>
            <p:nvPr/>
          </p:nvSpPr>
          <p:spPr bwMode="auto">
            <a:xfrm>
              <a:off x="3220" y="864"/>
              <a:ext cx="2555"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37" name="Text Box 5"/>
            <p:cNvSpPr txBox="1">
              <a:spLocks noChangeArrowheads="1"/>
            </p:cNvSpPr>
            <p:nvPr/>
          </p:nvSpPr>
          <p:spPr bwMode="auto">
            <a:xfrm>
              <a:off x="3364" y="982"/>
              <a:ext cx="2411" cy="137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Occasional Patterns </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Map/Reduce with Hash</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Changeable Methods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Navigable DSLs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Easy asynchronous                execution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Expression Reflection</a:t>
              </a:r>
            </a:p>
          </p:txBody>
        </p:sp>
      </p:grpSp>
      <p:grpSp>
        <p:nvGrpSpPr>
          <p:cNvPr id="18438" name="Group 6"/>
          <p:cNvGrpSpPr>
            <a:grpSpLocks/>
          </p:cNvGrpSpPr>
          <p:nvPr/>
        </p:nvGrpSpPr>
        <p:grpSpPr bwMode="auto">
          <a:xfrm>
            <a:off x="914400" y="1371600"/>
            <a:ext cx="4030663" cy="2970213"/>
            <a:chOff x="576" y="864"/>
            <a:chExt cx="2539" cy="1871"/>
          </a:xfrm>
        </p:grpSpPr>
        <p:sp>
          <p:nvSpPr>
            <p:cNvPr id="18439" name="AutoShape 7"/>
            <p:cNvSpPr>
              <a:spLocks noChangeArrowheads="1"/>
            </p:cNvSpPr>
            <p:nvPr/>
          </p:nvSpPr>
          <p:spPr bwMode="auto">
            <a:xfrm>
              <a:off x="576" y="864"/>
              <a:ext cx="2540"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40" name="Text Box 8"/>
            <p:cNvSpPr txBox="1">
              <a:spLocks noChangeArrowheads="1"/>
            </p:cNvSpPr>
            <p:nvPr/>
          </p:nvSpPr>
          <p:spPr bwMode="auto">
            <a:xfrm>
              <a:off x="636" y="982"/>
              <a:ext cx="2365" cy="1468"/>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Simple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DoIfNotNul()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IfNotNull()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Lazy&lt;T&gt;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Event Handling</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Legacy event adapters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Inline event methods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Proper event types</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accel="100000" fill="hold" nodeType="clickEffect">
                                  <p:stCondLst>
                                    <p:cond delay="0"/>
                                  </p:stCondLst>
                                  <p:childTnLst>
                                    <p:set>
                                      <p:cBhvr additive="repl">
                                        <p:cTn id="6" dur="1" fill="hold">
                                          <p:stCondLst>
                                            <p:cond delay="0"/>
                                          </p:stCondLst>
                                        </p:cTn>
                                        <p:tgtEl>
                                          <p:spTgt spid="18433"/>
                                        </p:tgtEl>
                                        <p:attrNameLst>
                                          <p:attrName>style.visibility</p:attrName>
                                        </p:attrNameLst>
                                      </p:cBhvr>
                                      <p:to>
                                        <p:strVal val="visible"/>
                                      </p:to>
                                    </p:set>
                                    <p:animEffect transition="in" filter="strips(downLeft)">
                                      <p:cBhvr additive="repl">
                                        <p:cTn id="7" dur="500"/>
                                        <p:tgtEl>
                                          <p:spTgt spid="1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srcRect/>
          <a:stretch>
            <a:fillRect/>
          </a:stretch>
        </p:blipFill>
        <p:spPr bwMode="auto">
          <a:xfrm>
            <a:off x="909638" y="1365250"/>
            <a:ext cx="8499475" cy="23813"/>
          </a:xfrm>
          <a:prstGeom prst="rect">
            <a:avLst/>
          </a:prstGeom>
          <a:noFill/>
          <a:ln w="9525">
            <a:noFill/>
            <a:round/>
            <a:headEnd/>
            <a:tailEnd/>
          </a:ln>
          <a:effectLst/>
        </p:spPr>
      </p:pic>
      <p:sp>
        <p:nvSpPr>
          <p:cNvPr id="5123" name="Text Box 3"/>
          <p:cNvSpPr txBox="1">
            <a:spLocks noChangeArrowheads="1"/>
          </p:cNvSpPr>
          <p:nvPr/>
        </p:nvSpPr>
        <p:spPr bwMode="auto">
          <a:xfrm>
            <a:off x="1674813" y="712788"/>
            <a:ext cx="6500812" cy="636587"/>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Contents</a:t>
            </a:r>
          </a:p>
        </p:txBody>
      </p:sp>
      <p:sp>
        <p:nvSpPr>
          <p:cNvPr id="5124" name="Text Box 4"/>
          <p:cNvSpPr txBox="1">
            <a:spLocks noChangeArrowheads="1"/>
          </p:cNvSpPr>
          <p:nvPr/>
        </p:nvSpPr>
        <p:spPr bwMode="auto">
          <a:xfrm>
            <a:off x="1046163" y="1681163"/>
            <a:ext cx="5811837" cy="462438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Definitions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Delegates Review</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Lambda Syntax </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Examples of Lambda Usage</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Syntax</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In-code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Architectural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Advanced functionality</a:t>
            </a: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 Whatchada?</a:t>
            </a:r>
          </a:p>
        </p:txBody>
      </p:sp>
      <p:pic>
        <p:nvPicPr>
          <p:cNvPr id="6146" name="Picture 2"/>
          <p:cNvPicPr>
            <a:picLocks noChangeAspect="1" noChangeArrowheads="1"/>
          </p:cNvPicPr>
          <p:nvPr/>
        </p:nvPicPr>
        <p:blipFill>
          <a:blip r:embed="rId3" cstate="print"/>
          <a:srcRect/>
          <a:stretch>
            <a:fillRect/>
          </a:stretch>
        </p:blipFill>
        <p:spPr bwMode="auto">
          <a:xfrm>
            <a:off x="2695575" y="7418388"/>
            <a:ext cx="531813" cy="203200"/>
          </a:xfrm>
          <a:prstGeom prst="rect">
            <a:avLst/>
          </a:prstGeom>
          <a:noFill/>
          <a:ln w="9525">
            <a:noFill/>
            <a:round/>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1040606" y="2896394"/>
            <a:ext cx="2127250" cy="2286000"/>
          </a:xfrm>
          <a:prstGeom prst="rect">
            <a:avLst/>
          </a:prstGeom>
          <a:noFill/>
          <a:ln w="9525">
            <a:noFill/>
            <a:round/>
            <a:headEnd/>
            <a:tailEnd/>
          </a:ln>
          <a:effectLst/>
        </p:spPr>
      </p:pic>
      <p:sp>
        <p:nvSpPr>
          <p:cNvPr id="6149" name="AutoShape 5"/>
          <p:cNvSpPr>
            <a:spLocks noChangeArrowheads="1"/>
          </p:cNvSpPr>
          <p:nvPr/>
        </p:nvSpPr>
        <p:spPr bwMode="auto">
          <a:xfrm>
            <a:off x="1878806" y="1372394"/>
            <a:ext cx="5715000" cy="914400"/>
          </a:xfrm>
          <a:prstGeom prst="wedgeEllipseCallout">
            <a:avLst>
              <a:gd name="adj1" fmla="val -32274"/>
              <a:gd name="adj2" fmla="val 251601"/>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Delegate is an </a:t>
            </a:r>
            <a:r>
              <a:rPr lang="en-US" sz="2100" dirty="0" err="1">
                <a:solidFill>
                  <a:srgbClr val="000000"/>
                </a:solidFill>
                <a:latin typeface="Georgia" pitchFamily="16" charset="0"/>
              </a:rPr>
              <a:t>invokable</a:t>
            </a:r>
            <a:r>
              <a:rPr lang="en-US" sz="2100" dirty="0">
                <a:solidFill>
                  <a:srgbClr val="000000"/>
                </a:solidFill>
                <a:latin typeface="Georgia" pitchFamily="16" charset="0"/>
              </a:rPr>
              <a:t> object</a:t>
            </a:r>
          </a:p>
        </p:txBody>
      </p:sp>
      <p:sp>
        <p:nvSpPr>
          <p:cNvPr id="6150" name="AutoShape 6"/>
          <p:cNvSpPr>
            <a:spLocks noChangeArrowheads="1"/>
          </p:cNvSpPr>
          <p:nvPr/>
        </p:nvSpPr>
        <p:spPr bwMode="auto">
          <a:xfrm>
            <a:off x="1040606" y="5944394"/>
            <a:ext cx="7315200" cy="990600"/>
          </a:xfrm>
          <a:prstGeom prst="wedgeEllipseCallout">
            <a:avLst>
              <a:gd name="adj1" fmla="val -27084"/>
              <a:gd name="adj2" fmla="val -198495"/>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lambda function is </a:t>
            </a:r>
            <a:r>
              <a:rPr lang="en-US" sz="2100" dirty="0" smtClean="0">
                <a:solidFill>
                  <a:srgbClr val="000000"/>
                </a:solidFill>
                <a:latin typeface="Georgia" pitchFamily="16" charset="0"/>
              </a:rPr>
              <a:t>just some different delegate </a:t>
            </a:r>
            <a:r>
              <a:rPr lang="en-US" sz="2100" dirty="0">
                <a:solidFill>
                  <a:srgbClr val="000000"/>
                </a:solidFill>
                <a:latin typeface="Georgia" pitchFamily="16" charset="0"/>
              </a:rPr>
              <a:t>syntax</a:t>
            </a:r>
          </a:p>
        </p:txBody>
      </p:sp>
      <p:sp>
        <p:nvSpPr>
          <p:cNvPr id="12" name="TextBox 11"/>
          <p:cNvSpPr txBox="1"/>
          <p:nvPr/>
        </p:nvSpPr>
        <p:spPr>
          <a:xfrm>
            <a:off x="4622006" y="2896394"/>
            <a:ext cx="3962400" cy="1938992"/>
          </a:xfrm>
          <a:prstGeom prst="rect">
            <a:avLst/>
          </a:prstGeom>
          <a:effectLst>
            <a:outerShdw blurRad="40000" dist="20000" dir="5400000" rotWithShape="0">
              <a:srgbClr val="000000">
                <a:alpha val="38000"/>
              </a:srgbClr>
            </a:outerShdw>
            <a:softEdge rad="63500"/>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t>var</a:t>
            </a:r>
            <a:r>
              <a:rPr lang="en-US" dirty="0" smtClean="0"/>
              <a:t> </a:t>
            </a:r>
            <a:r>
              <a:rPr lang="en-US" dirty="0" err="1" smtClean="0"/>
              <a:t>lamba</a:t>
            </a:r>
            <a:r>
              <a:rPr lang="en-US" dirty="0" smtClean="0"/>
              <a:t> = </a:t>
            </a:r>
          </a:p>
          <a:p>
            <a:r>
              <a:rPr lang="en-US" dirty="0" smtClean="0"/>
              <a:t>  (x, y) =&gt; { </a:t>
            </a:r>
          </a:p>
          <a:p>
            <a:r>
              <a:rPr lang="en-US" dirty="0" smtClean="0"/>
              <a:t> </a:t>
            </a:r>
            <a:r>
              <a:rPr lang="en-US" dirty="0" smtClean="0"/>
              <a:t>   Crazy(</a:t>
            </a:r>
            <a:r>
              <a:rPr lang="en-US" dirty="0" err="1" smtClean="0"/>
              <a:t>x.Stuff</a:t>
            </a:r>
            <a:r>
              <a:rPr lang="en-US" dirty="0" smtClean="0"/>
              <a:t>);</a:t>
            </a:r>
          </a:p>
          <a:p>
            <a:r>
              <a:rPr lang="en-US" dirty="0" smtClean="0"/>
              <a:t> </a:t>
            </a:r>
            <a:r>
              <a:rPr lang="en-US" dirty="0" smtClean="0"/>
              <a:t>   </a:t>
            </a:r>
            <a:r>
              <a:rPr lang="en-US" dirty="0" err="1" smtClean="0"/>
              <a:t>All.Over</a:t>
            </a:r>
            <a:r>
              <a:rPr lang="en-US" dirty="0" smtClean="0"/>
              <a:t>(()=&gt;</a:t>
            </a:r>
            <a:r>
              <a:rPr lang="en-US" dirty="0" err="1" smtClean="0"/>
              <a:t>The.Place</a:t>
            </a:r>
            <a:r>
              <a:rPr lang="en-US" dirty="0" smtClean="0"/>
              <a:t>);</a:t>
            </a:r>
          </a:p>
          <a:p>
            <a:r>
              <a:rPr lang="en-US" dirty="0" smtClean="0"/>
              <a:t> </a:t>
            </a:r>
            <a:r>
              <a:rPr lang="en-US" dirty="0" smtClean="0"/>
              <a:t> }</a:t>
            </a:r>
            <a:endParaRPr lang="en-US" dirty="0"/>
          </a:p>
        </p:txBody>
      </p:sp>
      <p:sp>
        <p:nvSpPr>
          <p:cNvPr id="13" name="Rectangle 12"/>
          <p:cNvSpPr/>
          <p:nvPr/>
        </p:nvSpPr>
        <p:spPr>
          <a:xfrm>
            <a:off x="4622006" y="4877594"/>
            <a:ext cx="3935694" cy="923330"/>
          </a:xfrm>
          <a:prstGeom prst="rect">
            <a:avLst/>
          </a:prstGeom>
          <a:noFill/>
        </p:spPr>
        <p:txBody>
          <a:bodyPr wrap="none" lIns="91440" tIns="45720" rIns="91440" bIns="45720">
            <a:spAutoFit/>
          </a:bodyPr>
          <a:lstStyle/>
          <a:p>
            <a:pPr algn="ctr"/>
            <a:r>
              <a:rPr lang="en-US" sz="5400" b="1" dirty="0" smtClean="0">
                <a:ln w="17780" cmpd="sng">
                  <a:solidFill>
                    <a:srgbClr val="C00000"/>
                  </a:solidFill>
                  <a:prstDash val="solid"/>
                  <a:miter lim="800000"/>
                </a:ln>
                <a:solidFill>
                  <a:srgbClr val="FF5050"/>
                </a:solidFill>
                <a:effectLst>
                  <a:outerShdw blurRad="55000" dist="50800" dir="5400000" algn="tl">
                    <a:srgbClr val="000000">
                      <a:alpha val="33000"/>
                    </a:srgbClr>
                  </a:outerShdw>
                </a:effectLst>
              </a:rPr>
              <a:t>Don’t Panic!</a:t>
            </a:r>
            <a:endParaRPr lang="en-US" sz="5400" b="1" dirty="0">
              <a:ln w="17780" cmpd="sng">
                <a:solidFill>
                  <a:srgbClr val="C00000"/>
                </a:solidFill>
                <a:prstDash val="solid"/>
                <a:miter lim="800000"/>
              </a:ln>
              <a:solidFill>
                <a:srgbClr val="FF5050"/>
              </a:solidFill>
              <a:effectLst>
                <a:outerShdw blurRad="55000" dist="50800" dir="5400000" algn="tl">
                  <a:srgbClr val="000000">
                    <a:alpha val="33000"/>
                  </a:srgbClr>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55" presetClass="entr" fill="hold" nodeType="afterEffect">
                                  <p:stCondLst>
                                    <p:cond delay="1000"/>
                                  </p:stCondLst>
                                  <p:childTnLst>
                                    <p:set>
                                      <p:cBhvr additive="repl">
                                        <p:cTn id="9" dur="1" fill="hold">
                                          <p:stCondLst>
                                            <p:cond delay="0"/>
                                          </p:stCondLst>
                                        </p:cTn>
                                        <p:tgtEl>
                                          <p:spTgt spid="6149"/>
                                        </p:tgtEl>
                                        <p:attrNameLst>
                                          <p:attrName>style.visibility</p:attrName>
                                        </p:attrNameLst>
                                      </p:cBhvr>
                                      <p:to>
                                        <p:strVal val="visible"/>
                                      </p:to>
                                    </p:set>
                                    <p:anim calcmode="lin" valueType="num">
                                      <p:cBhvr additive="repl">
                                        <p:cTn id="10" dur="1000" fill="hold"/>
                                        <p:tgtEl>
                                          <p:spTgt spid="6149"/>
                                        </p:tgtEl>
                                        <p:attrNameLst>
                                          <p:attrName>ppt_w</p:attrName>
                                        </p:attrNameLst>
                                      </p:cBhvr>
                                      <p:tavLst>
                                        <p:tav tm="100000">
                                          <p:val>
                                            <p:strVal val="#ppt_w*0.70"/>
                                          </p:val>
                                        </p:tav>
                                        <p:tav>
                                          <p:val>
                                            <p:strVal val="#ppt_w"/>
                                          </p:val>
                                        </p:tav>
                                      </p:tavLst>
                                    </p:anim>
                                    <p:anim calcmode="lin" valueType="num">
                                      <p:cBhvr additive="repl">
                                        <p:cTn id="11" dur="1000" fill="hold"/>
                                        <p:tgtEl>
                                          <p:spTgt spid="6149"/>
                                        </p:tgtEl>
                                        <p:attrNameLst>
                                          <p:attrName>ppt_h</p:attrName>
                                        </p:attrNameLst>
                                      </p:cBhvr>
                                      <p:tavLst>
                                        <p:tav tm="100000">
                                          <p:val>
                                            <p:strVal val="#ppt_h"/>
                                          </p:val>
                                        </p:tav>
                                        <p:tav>
                                          <p:val>
                                            <p:strVal val="#ppt_h"/>
                                          </p:val>
                                        </p:tav>
                                      </p:tavLst>
                                    </p:anim>
                                    <p:animEffect transition="in" filter="fade">
                                      <p:cBhvr additive="repl">
                                        <p:cTn id="12" dur="10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Effect transition="in" filter="fade">
                                      <p:cBhvr>
                                        <p:cTn id="17" dur="2000"/>
                                        <p:tgtEl>
                                          <p:spTgt spid="12">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2000"/>
                                        <p:tgtEl>
                                          <p:spTgt spid="12">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2000"/>
                                        <p:tgtEl>
                                          <p:spTgt spid="12">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2000"/>
                                        <p:tgtEl>
                                          <p:spTgt spid="12">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2000"/>
                                        <p:tgtEl>
                                          <p:spTgt spid="12">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20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down)">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fill="hold" nodeType="clickEffect">
                                  <p:stCondLst>
                                    <p:cond delay="0"/>
                                  </p:stCondLst>
                                  <p:childTnLst>
                                    <p:set>
                                      <p:cBhvr additive="repl">
                                        <p:cTn id="41" dur="1" fill="hold">
                                          <p:stCondLst>
                                            <p:cond delay="0"/>
                                          </p:stCondLst>
                                        </p:cTn>
                                        <p:tgtEl>
                                          <p:spTgt spid="6150"/>
                                        </p:tgtEl>
                                        <p:attrNameLst>
                                          <p:attrName>style.visibility</p:attrName>
                                        </p:attrNameLst>
                                      </p:cBhvr>
                                      <p:to>
                                        <p:strVal val="visible"/>
                                      </p:to>
                                    </p:set>
                                    <p:anim calcmode="lin" valueType="num">
                                      <p:cBhvr additive="repl">
                                        <p:cTn id="42" dur="1000" fill="hold"/>
                                        <p:tgtEl>
                                          <p:spTgt spid="6150"/>
                                        </p:tgtEl>
                                        <p:attrNameLst>
                                          <p:attrName>ppt_w</p:attrName>
                                        </p:attrNameLst>
                                      </p:cBhvr>
                                      <p:tavLst>
                                        <p:tav tm="100000">
                                          <p:val>
                                            <p:strVal val="#ppt_w*0.70"/>
                                          </p:val>
                                        </p:tav>
                                        <p:tav>
                                          <p:val>
                                            <p:strVal val="#ppt_w"/>
                                          </p:val>
                                        </p:tav>
                                      </p:tavLst>
                                    </p:anim>
                                    <p:anim calcmode="lin" valueType="num">
                                      <p:cBhvr additive="repl">
                                        <p:cTn id="43" dur="1000" fill="hold"/>
                                        <p:tgtEl>
                                          <p:spTgt spid="6150"/>
                                        </p:tgtEl>
                                        <p:attrNameLst>
                                          <p:attrName>ppt_h</p:attrName>
                                        </p:attrNameLst>
                                      </p:cBhvr>
                                      <p:tavLst>
                                        <p:tav tm="100000">
                                          <p:val>
                                            <p:strVal val="#ppt_h"/>
                                          </p:val>
                                        </p:tav>
                                        <p:tav>
                                          <p:val>
                                            <p:strVal val="#ppt_h"/>
                                          </p:val>
                                        </p:tav>
                                      </p:tavLst>
                                    </p:anim>
                                    <p:animEffect transition="in" filter="fade">
                                      <p:cBhvr additive="repl">
                                        <p:cTn id="44"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animBg="1"/>
      <p:bldP spid="1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Time For Review</a:t>
            </a:r>
          </a:p>
        </p:txBody>
      </p:sp>
      <p:pic>
        <p:nvPicPr>
          <p:cNvPr id="7170" name="Picture 2"/>
          <p:cNvPicPr>
            <a:picLocks noChangeAspect="1" noChangeArrowheads="1"/>
          </p:cNvPicPr>
          <p:nvPr/>
        </p:nvPicPr>
        <p:blipFill>
          <a:blip r:embed="rId3" cstate="print"/>
          <a:srcRect/>
          <a:stretch>
            <a:fillRect/>
          </a:stretch>
        </p:blipFill>
        <p:spPr bwMode="auto">
          <a:xfrm>
            <a:off x="2695575" y="7416800"/>
            <a:ext cx="531813" cy="203200"/>
          </a:xfrm>
          <a:prstGeom prst="rect">
            <a:avLst/>
          </a:prstGeom>
          <a:noFill/>
          <a:ln w="9525">
            <a:noFill/>
            <a:round/>
            <a:headEnd/>
            <a:tailEnd/>
          </a:ln>
          <a:effectLst/>
        </p:spPr>
      </p:pic>
      <p:sp>
        <p:nvSpPr>
          <p:cNvPr id="7171" name="Text Box 3"/>
          <p:cNvSpPr txBox="1">
            <a:spLocks noChangeArrowheads="1"/>
          </p:cNvSpPr>
          <p:nvPr/>
        </p:nvSpPr>
        <p:spPr bwMode="auto">
          <a:xfrm>
            <a:off x="1044575" y="1090613"/>
            <a:ext cx="8631238"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Events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Framework support for simple observer pattern</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Widely used in winforms and webforms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7172" name="Picture 4"/>
          <p:cNvPicPr>
            <a:picLocks noChangeAspect="1" noChangeArrowheads="1"/>
          </p:cNvPicPr>
          <p:nvPr/>
        </p:nvPicPr>
        <p:blipFill>
          <a:blip r:embed="rId4" cstate="print"/>
          <a:srcRect/>
          <a:stretch>
            <a:fillRect/>
          </a:stretch>
        </p:blipFill>
        <p:spPr bwMode="auto">
          <a:xfrm>
            <a:off x="2908300" y="2033588"/>
            <a:ext cx="4343400" cy="973137"/>
          </a:xfrm>
          <a:prstGeom prst="rect">
            <a:avLst/>
          </a:prstGeom>
          <a:noFill/>
          <a:ln w="9525">
            <a:noFill/>
            <a:round/>
            <a:headEnd/>
            <a:tailEnd/>
          </a:ln>
          <a:effectLst/>
        </p:spPr>
      </p:pic>
      <p:pic>
        <p:nvPicPr>
          <p:cNvPr id="7173" name="Picture 5"/>
          <p:cNvPicPr>
            <a:picLocks noChangeAspect="1" noChangeArrowheads="1"/>
          </p:cNvPicPr>
          <p:nvPr/>
        </p:nvPicPr>
        <p:blipFill>
          <a:blip r:embed="rId5" cstate="print"/>
          <a:srcRect/>
          <a:stretch>
            <a:fillRect/>
          </a:stretch>
        </p:blipFill>
        <p:spPr bwMode="auto">
          <a:xfrm>
            <a:off x="1322388" y="4643438"/>
            <a:ext cx="8001000" cy="2286000"/>
          </a:xfrm>
          <a:prstGeom prst="rect">
            <a:avLst/>
          </a:prstGeom>
          <a:noFill/>
          <a:ln w="9525">
            <a:noFill/>
            <a:round/>
            <a:headEnd/>
            <a:tailEnd/>
          </a:ln>
          <a:effectLst/>
        </p:spPr>
      </p:pic>
      <p:pic>
        <p:nvPicPr>
          <p:cNvPr id="7174" name="Picture 6"/>
          <p:cNvPicPr>
            <a:picLocks noChangeAspect="1" noChangeArrowheads="1"/>
          </p:cNvPicPr>
          <p:nvPr/>
        </p:nvPicPr>
        <p:blipFill>
          <a:blip r:embed="rId6" cstate="print"/>
          <a:srcRect/>
          <a:stretch>
            <a:fillRect/>
          </a:stretch>
        </p:blipFill>
        <p:spPr bwMode="auto">
          <a:xfrm>
            <a:off x="2176463" y="3241675"/>
            <a:ext cx="6746875" cy="1365250"/>
          </a:xfrm>
          <a:prstGeom prst="rect">
            <a:avLst/>
          </a:prstGeom>
          <a:noFill/>
          <a:ln w="9525">
            <a:noFill/>
            <a:round/>
            <a:headEnd/>
            <a:tailEnd/>
          </a:ln>
          <a:effectLst/>
        </p:spPr>
      </p:pic>
      <p:sp>
        <p:nvSpPr>
          <p:cNvPr id="7175" name="Text Box 7"/>
          <p:cNvSpPr txBox="1">
            <a:spLocks noChangeArrowheads="1"/>
          </p:cNvSpPr>
          <p:nvPr/>
        </p:nvSpPr>
        <p:spPr bwMode="auto">
          <a:xfrm>
            <a:off x="914400" y="2863850"/>
            <a:ext cx="8761413" cy="404813"/>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a:solidFill>
                  <a:srgbClr val="FF0000"/>
                </a:solidFill>
                <a:latin typeface="Veranda" charset="0"/>
              </a:rPr>
              <a:t>Delegates</a:t>
            </a:r>
          </a:p>
        </p:txBody>
      </p:sp>
      <p:grpSp>
        <p:nvGrpSpPr>
          <p:cNvPr id="7176" name="Group 8"/>
          <p:cNvGrpSpPr>
            <a:grpSpLocks/>
          </p:cNvGrpSpPr>
          <p:nvPr/>
        </p:nvGrpSpPr>
        <p:grpSpPr bwMode="auto">
          <a:xfrm>
            <a:off x="661988" y="6162675"/>
            <a:ext cx="1622425" cy="514350"/>
            <a:chOff x="417" y="3882"/>
            <a:chExt cx="1022" cy="324"/>
          </a:xfrm>
        </p:grpSpPr>
        <p:sp>
          <p:nvSpPr>
            <p:cNvPr id="7177" name="Text Box 9"/>
            <p:cNvSpPr txBox="1">
              <a:spLocks noChangeArrowheads="1"/>
            </p:cNvSpPr>
            <p:nvPr/>
          </p:nvSpPr>
          <p:spPr bwMode="auto">
            <a:xfrm>
              <a:off x="417" y="3882"/>
              <a:ext cx="591"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Instantiate</a:t>
              </a:r>
            </a:p>
            <a:p>
              <a:pPr>
                <a:tabLst>
                  <a:tab pos="723900" algn="l"/>
                </a:tabLst>
              </a:pPr>
              <a:r>
                <a:rPr lang="en-US" sz="1400" b="1">
                  <a:solidFill>
                    <a:srgbClr val="DC2300"/>
                  </a:solidFill>
                  <a:latin typeface="Arial Narrow" pitchFamily="32" charset="0"/>
                </a:rPr>
                <a:t>delegate</a:t>
              </a:r>
            </a:p>
          </p:txBody>
        </p:sp>
        <p:sp>
          <p:nvSpPr>
            <p:cNvPr id="7178" name="Line 10"/>
            <p:cNvSpPr>
              <a:spLocks noChangeShapeType="1"/>
            </p:cNvSpPr>
            <p:nvPr/>
          </p:nvSpPr>
          <p:spPr bwMode="auto">
            <a:xfrm>
              <a:off x="985" y="3979"/>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79" name="Group 11"/>
          <p:cNvGrpSpPr>
            <a:grpSpLocks/>
          </p:cNvGrpSpPr>
          <p:nvPr/>
        </p:nvGrpSpPr>
        <p:grpSpPr bwMode="auto">
          <a:xfrm>
            <a:off x="914400" y="3297238"/>
            <a:ext cx="1371600" cy="514350"/>
            <a:chOff x="576" y="2077"/>
            <a:chExt cx="864" cy="324"/>
          </a:xfrm>
        </p:grpSpPr>
        <p:sp>
          <p:nvSpPr>
            <p:cNvPr id="7180" name="Text Box 12"/>
            <p:cNvSpPr txBox="1">
              <a:spLocks noChangeArrowheads="1"/>
            </p:cNvSpPr>
            <p:nvPr/>
          </p:nvSpPr>
          <p:spPr bwMode="auto">
            <a:xfrm>
              <a:off x="576" y="2077"/>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Declare </a:t>
              </a:r>
            </a:p>
            <a:p>
              <a:pPr>
                <a:tabLst>
                  <a:tab pos="723900" algn="l"/>
                </a:tabLst>
              </a:pPr>
              <a:r>
                <a:rPr lang="en-US" sz="1400" b="1">
                  <a:solidFill>
                    <a:srgbClr val="DC2300"/>
                  </a:solidFill>
                  <a:latin typeface="Arial Narrow" pitchFamily="32" charset="0"/>
                </a:rPr>
                <a:t>delegate</a:t>
              </a:r>
            </a:p>
          </p:txBody>
        </p:sp>
        <p:sp>
          <p:nvSpPr>
            <p:cNvPr id="7181" name="Line 13"/>
            <p:cNvSpPr>
              <a:spLocks noChangeShapeType="1"/>
            </p:cNvSpPr>
            <p:nvPr/>
          </p:nvSpPr>
          <p:spPr bwMode="auto">
            <a:xfrm>
              <a:off x="986" y="2180"/>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82" name="Group 14"/>
          <p:cNvGrpSpPr>
            <a:grpSpLocks/>
          </p:cNvGrpSpPr>
          <p:nvPr/>
        </p:nvGrpSpPr>
        <p:grpSpPr bwMode="auto">
          <a:xfrm>
            <a:off x="914400" y="4114800"/>
            <a:ext cx="2090738" cy="514350"/>
            <a:chOff x="576" y="2592"/>
            <a:chExt cx="1317" cy="324"/>
          </a:xfrm>
        </p:grpSpPr>
        <p:sp>
          <p:nvSpPr>
            <p:cNvPr id="7183" name="Line 15"/>
            <p:cNvSpPr>
              <a:spLocks noChangeShapeType="1"/>
            </p:cNvSpPr>
            <p:nvPr/>
          </p:nvSpPr>
          <p:spPr bwMode="auto">
            <a:xfrm flipV="1">
              <a:off x="1008" y="2653"/>
              <a:ext cx="886" cy="86"/>
            </a:xfrm>
            <a:prstGeom prst="line">
              <a:avLst/>
            </a:prstGeom>
            <a:noFill/>
            <a:ln w="36720">
              <a:solidFill>
                <a:srgbClr val="B84700"/>
              </a:solidFill>
              <a:round/>
              <a:headEnd/>
              <a:tailEnd type="triangle" w="med" len="med"/>
            </a:ln>
            <a:effectLst/>
          </p:spPr>
          <p:txBody>
            <a:bodyPr/>
            <a:lstStyle/>
            <a:p>
              <a:endParaRPr lang="en-US"/>
            </a:p>
          </p:txBody>
        </p:sp>
        <p:sp>
          <p:nvSpPr>
            <p:cNvPr id="7184" name="Text Box 16"/>
            <p:cNvSpPr txBox="1">
              <a:spLocks noChangeArrowheads="1"/>
            </p:cNvSpPr>
            <p:nvPr/>
          </p:nvSpPr>
          <p:spPr bwMode="auto">
            <a:xfrm>
              <a:off x="576" y="2592"/>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Use </a:t>
              </a:r>
            </a:p>
            <a:p>
              <a:pPr>
                <a:tabLst>
                  <a:tab pos="723900" algn="l"/>
                </a:tabLst>
              </a:pPr>
              <a:r>
                <a:rPr lang="en-US" sz="1400" b="1">
                  <a:solidFill>
                    <a:srgbClr val="DC2300"/>
                  </a:solidFill>
                  <a:latin typeface="Arial Narrow" pitchFamily="32" charset="0"/>
                </a:rPr>
                <a:t>delegate</a:t>
              </a:r>
            </a:p>
          </p:txBody>
        </p:sp>
      </p:grpSp>
      <p:grpSp>
        <p:nvGrpSpPr>
          <p:cNvPr id="7185" name="Group 17"/>
          <p:cNvGrpSpPr>
            <a:grpSpLocks/>
          </p:cNvGrpSpPr>
          <p:nvPr/>
        </p:nvGrpSpPr>
        <p:grpSpPr bwMode="auto">
          <a:xfrm>
            <a:off x="6627813" y="2514600"/>
            <a:ext cx="2286000" cy="514350"/>
            <a:chOff x="4175" y="1584"/>
            <a:chExt cx="1440" cy="324"/>
          </a:xfrm>
        </p:grpSpPr>
        <p:sp>
          <p:nvSpPr>
            <p:cNvPr id="7186" name="Text Box 18"/>
            <p:cNvSpPr txBox="1">
              <a:spLocks noChangeArrowheads="1"/>
            </p:cNvSpPr>
            <p:nvPr/>
          </p:nvSpPr>
          <p:spPr bwMode="auto">
            <a:xfrm>
              <a:off x="4896" y="1584"/>
              <a:ext cx="720"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Equivalent</a:t>
              </a:r>
            </a:p>
          </p:txBody>
        </p:sp>
        <p:sp>
          <p:nvSpPr>
            <p:cNvPr id="7187" name="Line 19"/>
            <p:cNvSpPr>
              <a:spLocks noChangeShapeType="1"/>
            </p:cNvSpPr>
            <p:nvPr/>
          </p:nvSpPr>
          <p:spPr bwMode="auto">
            <a:xfrm flipH="1">
              <a:off x="4494" y="1673"/>
              <a:ext cx="404" cy="1"/>
            </a:xfrm>
            <a:prstGeom prst="line">
              <a:avLst/>
            </a:prstGeom>
            <a:noFill/>
            <a:ln w="36720">
              <a:solidFill>
                <a:srgbClr val="B84700"/>
              </a:solidFill>
              <a:round/>
              <a:headEnd/>
              <a:tailEnd type="triangle" w="med" len="med"/>
            </a:ln>
            <a:effectLst/>
          </p:spPr>
          <p:txBody>
            <a:bodyPr/>
            <a:lstStyle/>
            <a:p>
              <a:endParaRPr lang="en-US"/>
            </a:p>
          </p:txBody>
        </p:sp>
        <p:sp>
          <p:nvSpPr>
            <p:cNvPr id="7188" name="Line 20"/>
            <p:cNvSpPr>
              <a:spLocks noChangeShapeType="1"/>
            </p:cNvSpPr>
            <p:nvPr/>
          </p:nvSpPr>
          <p:spPr bwMode="auto">
            <a:xfrm flipH="1">
              <a:off x="4174" y="1673"/>
              <a:ext cx="724" cy="113"/>
            </a:xfrm>
            <a:prstGeom prst="line">
              <a:avLst/>
            </a:prstGeom>
            <a:noFill/>
            <a:ln w="36720">
              <a:solidFill>
                <a:srgbClr val="B847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anim calcmode="lin" valueType="num">
                                      <p:cBhvr additive="repl">
                                        <p:cTn id="7" dur="500" fill="hold"/>
                                        <p:tgtEl>
                                          <p:spTgt spid="7172"/>
                                        </p:tgtEl>
                                        <p:attrNameLst>
                                          <p:attrName>ppt_w</p:attrName>
                                        </p:attrNameLst>
                                      </p:cBhvr>
                                      <p:tavLst>
                                        <p:tav tm="100000">
                                          <p:val>
                                            <p:strVal val="0"/>
                                          </p:val>
                                        </p:tav>
                                        <p:tav>
                                          <p:val>
                                            <p:strVal val="#ppt_w"/>
                                          </p:val>
                                        </p:tav>
                                      </p:tavLst>
                                    </p:anim>
                                    <p:anim calcmode="lin" valueType="num">
                                      <p:cBhvr additive="repl">
                                        <p:cTn id="8" dur="500" fill="hold"/>
                                        <p:tgtEl>
                                          <p:spTgt spid="7172"/>
                                        </p:tgtEl>
                                        <p:attrNameLst>
                                          <p:attrName>ppt_h</p:attrName>
                                        </p:attrNameLst>
                                      </p:cBhvr>
                                      <p:tavLst>
                                        <p:tav tm="100000">
                                          <p:val>
                                            <p:strVal val="0"/>
                                          </p:val>
                                        </p:tav>
                                        <p:tav>
                                          <p:val>
                                            <p:strVal val="#ppt_h"/>
                                          </p:val>
                                        </p:tav>
                                      </p:tavLst>
                                    </p:anim>
                                    <p:animEffect transition="in" filter="fade">
                                      <p:cBhvr additive="repl">
                                        <p:cTn id="9" dur="500"/>
                                        <p:tgtEl>
                                          <p:spTgt spid="7172"/>
                                        </p:tgtEl>
                                      </p:cBhvr>
                                    </p:animEffect>
                                  </p:childTnLst>
                                </p:cTn>
                              </p:par>
                              <p:par>
                                <p:cTn id="10" presetID="2" presetClass="entr" presetSubtype="2" fill="hold" nodeType="withEffect">
                                  <p:stCondLst>
                                    <p:cond delay="0"/>
                                  </p:stCondLst>
                                  <p:childTnLst>
                                    <p:set>
                                      <p:cBhvr additive="repl">
                                        <p:cTn id="11" dur="1" fill="hold">
                                          <p:stCondLst>
                                            <p:cond delay="0"/>
                                          </p:stCondLst>
                                        </p:cTn>
                                        <p:tgtEl>
                                          <p:spTgt spid="7185"/>
                                        </p:tgtEl>
                                        <p:attrNameLst>
                                          <p:attrName>style.visibility</p:attrName>
                                        </p:attrNameLst>
                                      </p:cBhvr>
                                      <p:to>
                                        <p:strVal val="visible"/>
                                      </p:to>
                                    </p:set>
                                    <p:anim calcmode="lin" valueType="num">
                                      <p:cBhvr additive="repl">
                                        <p:cTn id="12" dur="500" fill="hold"/>
                                        <p:tgtEl>
                                          <p:spTgt spid="7185"/>
                                        </p:tgtEl>
                                        <p:attrNameLst>
                                          <p:attrName>ppt_x</p:attrName>
                                        </p:attrNameLst>
                                      </p:cBhvr>
                                      <p:tavLst>
                                        <p:tav tm="100000">
                                          <p:val>
                                            <p:strVal val="1+#ppt_w/2"/>
                                          </p:val>
                                        </p:tav>
                                        <p:tav>
                                          <p:val>
                                            <p:strVal val="#ppt_x"/>
                                          </p:val>
                                        </p:tav>
                                      </p:tavLst>
                                    </p:anim>
                                    <p:anim calcmode="lin" valueType="num">
                                      <p:cBhvr additive="repl">
                                        <p:cTn id="13" dur="500" fill="hold"/>
                                        <p:tgtEl>
                                          <p:spTgt spid="7185"/>
                                        </p:tgtEl>
                                        <p:attrNameLst>
                                          <p:attrName>ppt_y</p:attrName>
                                        </p:attrNameLst>
                                      </p:cBhvr>
                                      <p:tavLst>
                                        <p:tav tm="100000">
                                          <p:val>
                                            <p:strVal val="#ppt_y"/>
                                          </p:val>
                                        </p:tav>
                                        <p:tav>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71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7174"/>
                                        </p:tgtEl>
                                        <p:attrNameLst>
                                          <p:attrName>style.visibility</p:attrName>
                                        </p:attrNameLst>
                                      </p:cBhvr>
                                      <p:to>
                                        <p:strVal val="visible"/>
                                      </p:to>
                                    </p:set>
                                    <p:anim calcmode="lin" valueType="num">
                                      <p:cBhvr additive="repl">
                                        <p:cTn id="22" dur="500" fill="hold"/>
                                        <p:tgtEl>
                                          <p:spTgt spid="7174"/>
                                        </p:tgtEl>
                                        <p:attrNameLst>
                                          <p:attrName>ppt_w</p:attrName>
                                        </p:attrNameLst>
                                      </p:cBhvr>
                                      <p:tavLst>
                                        <p:tav tm="100000">
                                          <p:val>
                                            <p:strVal val="0"/>
                                          </p:val>
                                        </p:tav>
                                        <p:tav>
                                          <p:val>
                                            <p:strVal val="#ppt_w"/>
                                          </p:val>
                                        </p:tav>
                                      </p:tavLst>
                                    </p:anim>
                                    <p:anim calcmode="lin" valueType="num">
                                      <p:cBhvr additive="repl">
                                        <p:cTn id="23" dur="500" fill="hold"/>
                                        <p:tgtEl>
                                          <p:spTgt spid="7174"/>
                                        </p:tgtEl>
                                        <p:attrNameLst>
                                          <p:attrName>ppt_h</p:attrName>
                                        </p:attrNameLst>
                                      </p:cBhvr>
                                      <p:tavLst>
                                        <p:tav tm="100000">
                                          <p:val>
                                            <p:strVal val="0"/>
                                          </p:val>
                                        </p:tav>
                                        <p:tav>
                                          <p:val>
                                            <p:strVal val="#ppt_h"/>
                                          </p:val>
                                        </p:tav>
                                      </p:tavLst>
                                    </p:anim>
                                    <p:animEffect transition="in" filter="fade">
                                      <p:cBhvr additive="repl">
                                        <p:cTn id="24" dur="500"/>
                                        <p:tgtEl>
                                          <p:spTgt spid="7174"/>
                                        </p:tgtEl>
                                      </p:cBhvr>
                                    </p:animEffect>
                                  </p:childTnLst>
                                </p:cTn>
                              </p:par>
                              <p:par>
                                <p:cTn id="25" presetID="2" presetClass="entr" presetSubtype="8" fill="hold" nodeType="withEffect">
                                  <p:stCondLst>
                                    <p:cond delay="0"/>
                                  </p:stCondLst>
                                  <p:childTnLst>
                                    <p:set>
                                      <p:cBhvr additive="repl">
                                        <p:cTn id="26" dur="1" fill="hold">
                                          <p:stCondLst>
                                            <p:cond delay="0"/>
                                          </p:stCondLst>
                                        </p:cTn>
                                        <p:tgtEl>
                                          <p:spTgt spid="7179"/>
                                        </p:tgtEl>
                                        <p:attrNameLst>
                                          <p:attrName>style.visibility</p:attrName>
                                        </p:attrNameLst>
                                      </p:cBhvr>
                                      <p:to>
                                        <p:strVal val="visible"/>
                                      </p:to>
                                    </p:set>
                                    <p:anim calcmode="lin" valueType="num">
                                      <p:cBhvr additive="repl">
                                        <p:cTn id="27" dur="500" fill="hold"/>
                                        <p:tgtEl>
                                          <p:spTgt spid="7179"/>
                                        </p:tgtEl>
                                        <p:attrNameLst>
                                          <p:attrName>ppt_x</p:attrName>
                                        </p:attrNameLst>
                                      </p:cBhvr>
                                      <p:tavLst>
                                        <p:tav tm="100000">
                                          <p:val>
                                            <p:strVal val="0-#ppt_w/2"/>
                                          </p:val>
                                        </p:tav>
                                        <p:tav>
                                          <p:val>
                                            <p:strVal val="#ppt_x"/>
                                          </p:val>
                                        </p:tav>
                                      </p:tavLst>
                                    </p:anim>
                                    <p:anim calcmode="lin" valueType="num">
                                      <p:cBhvr additive="repl">
                                        <p:cTn id="28" dur="500" fill="hold"/>
                                        <p:tgtEl>
                                          <p:spTgt spid="7179"/>
                                        </p:tgtEl>
                                        <p:attrNameLst>
                                          <p:attrName>ppt_y</p:attrName>
                                        </p:attrNameLst>
                                      </p:cBhvr>
                                      <p:tavLst>
                                        <p:tav tm="100000">
                                          <p:val>
                                            <p:strVal val="#ppt_y"/>
                                          </p:val>
                                        </p:tav>
                                        <p:tav>
                                          <p:val>
                                            <p:strVal val="#ppt_y"/>
                                          </p:val>
                                        </p:tav>
                                      </p:tavLst>
                                    </p:anim>
                                  </p:childTnLst>
                                </p:cTn>
                              </p:par>
                              <p:par>
                                <p:cTn id="29" presetID="2" presetClass="entr" presetSubtype="8" fill="hold" nodeType="withEffect">
                                  <p:stCondLst>
                                    <p:cond delay="0"/>
                                  </p:stCondLst>
                                  <p:childTnLst>
                                    <p:set>
                                      <p:cBhvr additive="repl">
                                        <p:cTn id="30" dur="1" fill="hold">
                                          <p:stCondLst>
                                            <p:cond delay="0"/>
                                          </p:stCondLst>
                                        </p:cTn>
                                        <p:tgtEl>
                                          <p:spTgt spid="7182"/>
                                        </p:tgtEl>
                                        <p:attrNameLst>
                                          <p:attrName>style.visibility</p:attrName>
                                        </p:attrNameLst>
                                      </p:cBhvr>
                                      <p:to>
                                        <p:strVal val="visible"/>
                                      </p:to>
                                    </p:set>
                                    <p:anim calcmode="lin" valueType="num">
                                      <p:cBhvr additive="repl">
                                        <p:cTn id="31" dur="500" fill="hold"/>
                                        <p:tgtEl>
                                          <p:spTgt spid="7182"/>
                                        </p:tgtEl>
                                        <p:attrNameLst>
                                          <p:attrName>ppt_x</p:attrName>
                                        </p:attrNameLst>
                                      </p:cBhvr>
                                      <p:tavLst>
                                        <p:tav tm="100000">
                                          <p:val>
                                            <p:strVal val="0-#ppt_w/2"/>
                                          </p:val>
                                        </p:tav>
                                        <p:tav>
                                          <p:val>
                                            <p:strVal val="#ppt_x"/>
                                          </p:val>
                                        </p:tav>
                                      </p:tavLst>
                                    </p:anim>
                                    <p:anim calcmode="lin" valueType="num">
                                      <p:cBhvr additive="repl">
                                        <p:cTn id="32" dur="500" fill="hold"/>
                                        <p:tgtEl>
                                          <p:spTgt spid="7182"/>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7173"/>
                                        </p:tgtEl>
                                        <p:attrNameLst>
                                          <p:attrName>style.visibility</p:attrName>
                                        </p:attrNameLst>
                                      </p:cBhvr>
                                      <p:to>
                                        <p:strVal val="visible"/>
                                      </p:to>
                                    </p:set>
                                    <p:anim calcmode="lin" valueType="num">
                                      <p:cBhvr additive="repl">
                                        <p:cTn id="37" dur="500" fill="hold"/>
                                        <p:tgtEl>
                                          <p:spTgt spid="7173"/>
                                        </p:tgtEl>
                                        <p:attrNameLst>
                                          <p:attrName>ppt_w</p:attrName>
                                        </p:attrNameLst>
                                      </p:cBhvr>
                                      <p:tavLst>
                                        <p:tav tm="100000">
                                          <p:val>
                                            <p:strVal val="0"/>
                                          </p:val>
                                        </p:tav>
                                        <p:tav>
                                          <p:val>
                                            <p:strVal val="#ppt_w"/>
                                          </p:val>
                                        </p:tav>
                                      </p:tavLst>
                                    </p:anim>
                                    <p:anim calcmode="lin" valueType="num">
                                      <p:cBhvr additive="repl">
                                        <p:cTn id="38" dur="500" fill="hold"/>
                                        <p:tgtEl>
                                          <p:spTgt spid="7173"/>
                                        </p:tgtEl>
                                        <p:attrNameLst>
                                          <p:attrName>ppt_h</p:attrName>
                                        </p:attrNameLst>
                                      </p:cBhvr>
                                      <p:tavLst>
                                        <p:tav tm="100000">
                                          <p:val>
                                            <p:strVal val="0"/>
                                          </p:val>
                                        </p:tav>
                                        <p:tav>
                                          <p:val>
                                            <p:strVal val="#ppt_h"/>
                                          </p:val>
                                        </p:tav>
                                      </p:tavLst>
                                    </p:anim>
                                    <p:animEffect transition="in" filter="fade">
                                      <p:cBhvr additive="repl">
                                        <p:cTn id="39" dur="500"/>
                                        <p:tgtEl>
                                          <p:spTgt spid="7173"/>
                                        </p:tgtEl>
                                      </p:cBhvr>
                                    </p:animEffect>
                                  </p:childTnLst>
                                </p:cTn>
                              </p:par>
                            </p:childTnLst>
                          </p:cTn>
                        </p:par>
                        <p:par>
                          <p:cTn id="40" fill="hold">
                            <p:stCondLst>
                              <p:cond delay="500"/>
                            </p:stCondLst>
                            <p:childTnLst>
                              <p:par>
                                <p:cTn id="41" presetID="2" presetClass="entr" presetSubtype="8" fill="hold" nodeType="afterEffect">
                                  <p:stCondLst>
                                    <p:cond delay="0"/>
                                  </p:stCondLst>
                                  <p:childTnLst>
                                    <p:set>
                                      <p:cBhvr additive="repl">
                                        <p:cTn id="42" dur="1" fill="hold">
                                          <p:stCondLst>
                                            <p:cond delay="0"/>
                                          </p:stCondLst>
                                        </p:cTn>
                                        <p:tgtEl>
                                          <p:spTgt spid="7176"/>
                                        </p:tgtEl>
                                        <p:attrNameLst>
                                          <p:attrName>style.visibility</p:attrName>
                                        </p:attrNameLst>
                                      </p:cBhvr>
                                      <p:to>
                                        <p:strVal val="visible"/>
                                      </p:to>
                                    </p:set>
                                    <p:anim calcmode="lin" valueType="num">
                                      <p:cBhvr additive="repl">
                                        <p:cTn id="43" dur="500" fill="hold"/>
                                        <p:tgtEl>
                                          <p:spTgt spid="7176"/>
                                        </p:tgtEl>
                                        <p:attrNameLst>
                                          <p:attrName>ppt_x</p:attrName>
                                        </p:attrNameLst>
                                      </p:cBhvr>
                                      <p:tavLst>
                                        <p:tav tm="100000">
                                          <p:val>
                                            <p:strVal val="0-#ppt_w/2"/>
                                          </p:val>
                                        </p:tav>
                                        <p:tav>
                                          <p:val>
                                            <p:strVal val="#ppt_x"/>
                                          </p:val>
                                        </p:tav>
                                      </p:tavLst>
                                    </p:anim>
                                    <p:anim calcmode="lin" valueType="num">
                                      <p:cBhvr additive="repl">
                                        <p:cTn id="44" dur="500" fill="hold"/>
                                        <p:tgtEl>
                                          <p:spTgt spid="717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674813" y="531813"/>
            <a:ext cx="6500812" cy="636587"/>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Time For Review (cont'd)</a:t>
            </a:r>
          </a:p>
        </p:txBody>
      </p:sp>
      <p:pic>
        <p:nvPicPr>
          <p:cNvPr id="8194" name="Picture 2"/>
          <p:cNvPicPr>
            <a:picLocks noChangeAspect="1" noChangeArrowheads="1"/>
          </p:cNvPicPr>
          <p:nvPr/>
        </p:nvPicPr>
        <p:blipFill>
          <a:blip r:embed="rId3" cstate="print"/>
          <a:srcRect/>
          <a:stretch>
            <a:fillRect/>
          </a:stretch>
        </p:blipFill>
        <p:spPr bwMode="auto">
          <a:xfrm>
            <a:off x="2695575" y="7416800"/>
            <a:ext cx="531813" cy="203200"/>
          </a:xfrm>
          <a:prstGeom prst="rect">
            <a:avLst/>
          </a:prstGeom>
          <a:noFill/>
          <a:ln w="9525">
            <a:noFill/>
            <a:round/>
            <a:headEnd/>
            <a:tailEnd/>
          </a:ln>
          <a:effectLst/>
        </p:spPr>
      </p:pic>
      <p:sp>
        <p:nvSpPr>
          <p:cNvPr id="8195" name="Text Box 3"/>
          <p:cNvSpPr txBox="1">
            <a:spLocks noChangeArrowheads="1"/>
          </p:cNvSpPr>
          <p:nvPr/>
        </p:nvSpPr>
        <p:spPr bwMode="auto">
          <a:xfrm>
            <a:off x="1044575" y="1198563"/>
            <a:ext cx="8631238"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Anonymous Delegates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No need to explicitly instantiate delegate or create function</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8196" name="Picture 4"/>
          <p:cNvPicPr>
            <a:picLocks noChangeAspect="1" noChangeArrowheads="1"/>
          </p:cNvPicPr>
          <p:nvPr/>
        </p:nvPicPr>
        <p:blipFill>
          <a:blip r:embed="rId4" cstate="print"/>
          <a:srcRect/>
          <a:stretch>
            <a:fillRect/>
          </a:stretch>
        </p:blipFill>
        <p:spPr bwMode="auto">
          <a:xfrm>
            <a:off x="914400" y="2057400"/>
            <a:ext cx="8001000" cy="2057400"/>
          </a:xfrm>
          <a:prstGeom prst="rect">
            <a:avLst/>
          </a:prstGeom>
          <a:noFill/>
          <a:ln w="9525">
            <a:noFill/>
            <a:round/>
            <a:headEnd/>
            <a:tailEnd/>
          </a:ln>
          <a:effectLst>
            <a:outerShdw dist="155281" dir="2700000" algn="ctr" rotWithShape="0">
              <a:srgbClr val="808080"/>
            </a:outerShdw>
          </a:effectLst>
        </p:spPr>
      </p:pic>
      <p:grpSp>
        <p:nvGrpSpPr>
          <p:cNvPr id="8197" name="Group 5"/>
          <p:cNvGrpSpPr>
            <a:grpSpLocks/>
          </p:cNvGrpSpPr>
          <p:nvPr/>
        </p:nvGrpSpPr>
        <p:grpSpPr bwMode="auto">
          <a:xfrm>
            <a:off x="1143000" y="2668588"/>
            <a:ext cx="5942013" cy="952500"/>
            <a:chOff x="720" y="1681"/>
            <a:chExt cx="3743" cy="600"/>
          </a:xfrm>
        </p:grpSpPr>
        <p:sp>
          <p:nvSpPr>
            <p:cNvPr id="8198" name="Line 6"/>
            <p:cNvSpPr>
              <a:spLocks noChangeShapeType="1"/>
            </p:cNvSpPr>
            <p:nvPr/>
          </p:nvSpPr>
          <p:spPr bwMode="auto">
            <a:xfrm>
              <a:off x="720" y="1794"/>
              <a:ext cx="2407" cy="1"/>
            </a:xfrm>
            <a:prstGeom prst="line">
              <a:avLst/>
            </a:prstGeom>
            <a:noFill/>
            <a:ln w="18360">
              <a:solidFill>
                <a:srgbClr val="FF0000"/>
              </a:solidFill>
              <a:round/>
              <a:headEnd/>
              <a:tailEnd/>
            </a:ln>
            <a:effectLst/>
          </p:spPr>
          <p:txBody>
            <a:bodyPr/>
            <a:lstStyle/>
            <a:p>
              <a:endParaRPr lang="en-US"/>
            </a:p>
          </p:txBody>
        </p:sp>
        <p:sp>
          <p:nvSpPr>
            <p:cNvPr id="8199" name="Line 7"/>
            <p:cNvSpPr>
              <a:spLocks noChangeShapeType="1"/>
            </p:cNvSpPr>
            <p:nvPr/>
          </p:nvSpPr>
          <p:spPr bwMode="auto">
            <a:xfrm>
              <a:off x="720" y="1681"/>
              <a:ext cx="2407" cy="1"/>
            </a:xfrm>
            <a:prstGeom prst="line">
              <a:avLst/>
            </a:prstGeom>
            <a:noFill/>
            <a:ln w="18360">
              <a:solidFill>
                <a:srgbClr val="FF0000"/>
              </a:solidFill>
              <a:round/>
              <a:headEnd/>
              <a:tailEnd/>
            </a:ln>
            <a:effectLst/>
          </p:spPr>
          <p:txBody>
            <a:bodyPr/>
            <a:lstStyle/>
            <a:p>
              <a:endParaRPr lang="en-US"/>
            </a:p>
          </p:txBody>
        </p:sp>
        <p:sp>
          <p:nvSpPr>
            <p:cNvPr id="8200" name="Line 8"/>
            <p:cNvSpPr>
              <a:spLocks noChangeShapeType="1"/>
            </p:cNvSpPr>
            <p:nvPr/>
          </p:nvSpPr>
          <p:spPr bwMode="auto">
            <a:xfrm>
              <a:off x="720" y="2265"/>
              <a:ext cx="3744" cy="17"/>
            </a:xfrm>
            <a:prstGeom prst="line">
              <a:avLst/>
            </a:prstGeom>
            <a:noFill/>
            <a:ln w="18360">
              <a:solidFill>
                <a:srgbClr val="FF0000"/>
              </a:solidFill>
              <a:round/>
              <a:headEnd/>
              <a:tailEnd/>
            </a:ln>
            <a:effectLst/>
          </p:spPr>
          <p:txBody>
            <a:bodyPr/>
            <a:lstStyle/>
            <a:p>
              <a:endParaRPr lang="en-US"/>
            </a:p>
          </p:txBody>
        </p:sp>
        <p:sp>
          <p:nvSpPr>
            <p:cNvPr id="8201" name="Line 9"/>
            <p:cNvSpPr>
              <a:spLocks noChangeShapeType="1"/>
            </p:cNvSpPr>
            <p:nvPr/>
          </p:nvSpPr>
          <p:spPr bwMode="auto">
            <a:xfrm>
              <a:off x="720" y="2135"/>
              <a:ext cx="3744" cy="17"/>
            </a:xfrm>
            <a:prstGeom prst="line">
              <a:avLst/>
            </a:prstGeom>
            <a:noFill/>
            <a:ln w="18360">
              <a:solidFill>
                <a:srgbClr val="FF0000"/>
              </a:solidFill>
              <a:round/>
              <a:headEnd/>
              <a:tailEnd/>
            </a:ln>
            <a:effectLst/>
          </p:spPr>
          <p:txBody>
            <a:bodyPr/>
            <a:lstStyle/>
            <a:p>
              <a:endParaRPr lang="en-US"/>
            </a:p>
          </p:txBody>
        </p:sp>
      </p:grpSp>
      <p:pic>
        <p:nvPicPr>
          <p:cNvPr id="8202" name="Picture 10"/>
          <p:cNvPicPr>
            <a:picLocks noChangeAspect="1" noChangeArrowheads="1"/>
          </p:cNvPicPr>
          <p:nvPr/>
        </p:nvPicPr>
        <p:blipFill>
          <a:blip r:embed="rId5" cstate="print"/>
          <a:srcRect/>
          <a:stretch>
            <a:fillRect/>
          </a:stretch>
        </p:blipFill>
        <p:spPr bwMode="auto">
          <a:xfrm>
            <a:off x="939800" y="4464050"/>
            <a:ext cx="7975600" cy="1033463"/>
          </a:xfrm>
          <a:prstGeom prst="rect">
            <a:avLst/>
          </a:prstGeom>
          <a:noFill/>
          <a:ln w="9525">
            <a:noFill/>
            <a:round/>
            <a:headEnd/>
            <a:tailEnd/>
          </a:ln>
          <a:effectLst>
            <a:outerShdw dist="155281" dir="2700000" algn="ctr" rotWithShape="0">
              <a:srgbClr val="808080"/>
            </a:outerShdw>
          </a:effectLst>
        </p:spPr>
      </p:pic>
      <p:sp>
        <p:nvSpPr>
          <p:cNvPr id="8204" name="Text Box 12"/>
          <p:cNvSpPr txBox="1">
            <a:spLocks noChangeArrowheads="1"/>
          </p:cNvSpPr>
          <p:nvPr/>
        </p:nvSpPr>
        <p:spPr bwMode="auto">
          <a:xfrm>
            <a:off x="3022600" y="5953125"/>
            <a:ext cx="4114800" cy="531813"/>
          </a:xfrm>
          <a:prstGeom prst="rect">
            <a:avLst/>
          </a:prstGeom>
          <a:noFill/>
          <a:ln w="9525">
            <a:noFill/>
            <a:round/>
            <a:headEnd/>
            <a:tailEnd/>
          </a:ln>
          <a:effectLst/>
        </p:spPr>
        <p:txBody>
          <a:bodyPr lIns="108360" tIns="63360" rIns="108360" bIns="63360"/>
          <a:lstStyle/>
          <a:p>
            <a:pPr>
              <a:lnSpc>
                <a:spcPct val="95000"/>
              </a:lnSpc>
              <a:tabLst>
                <a:tab pos="723900" algn="l"/>
                <a:tab pos="1447800" algn="l"/>
                <a:tab pos="2171700" algn="l"/>
                <a:tab pos="2895600" algn="l"/>
                <a:tab pos="3619500" algn="l"/>
              </a:tabLst>
            </a:pPr>
            <a:r>
              <a:rPr lang="en-US" sz="2800" dirty="0">
                <a:solidFill>
                  <a:srgbClr val="FF0000"/>
                </a:solidFill>
                <a:latin typeface="Georgia" pitchFamily="16" charset="0"/>
              </a:rPr>
              <a:t>But We Can Do Better!</a:t>
            </a:r>
          </a:p>
        </p:txBody>
      </p:sp>
      <p:pic>
        <p:nvPicPr>
          <p:cNvPr id="15" name="Picture 11"/>
          <p:cNvPicPr>
            <a:picLocks noChangeAspect="1" noChangeArrowheads="1"/>
          </p:cNvPicPr>
          <p:nvPr/>
        </p:nvPicPr>
        <p:blipFill>
          <a:blip r:embed="rId6" cstate="print"/>
          <a:srcRect/>
          <a:stretch>
            <a:fillRect/>
          </a:stretch>
        </p:blipFill>
        <p:spPr bwMode="auto">
          <a:xfrm>
            <a:off x="8148638" y="5257800"/>
            <a:ext cx="1223962" cy="1671638"/>
          </a:xfrm>
          <a:prstGeom prst="rect">
            <a:avLst/>
          </a:prstGeom>
          <a:noFill/>
          <a:ln w="9525">
            <a:noFill/>
            <a:round/>
            <a:headEnd/>
            <a:tailEnd/>
          </a:ln>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anim calcmode="lin" valueType="num">
                                      <p:cBhvr additive="repl">
                                        <p:cTn id="7" dur="500" fill="hold"/>
                                        <p:tgtEl>
                                          <p:spTgt spid="8196"/>
                                        </p:tgtEl>
                                        <p:attrNameLst>
                                          <p:attrName>ppt_w</p:attrName>
                                        </p:attrNameLst>
                                      </p:cBhvr>
                                      <p:tavLst>
                                        <p:tav tm="100000">
                                          <p:val>
                                            <p:strVal val="0"/>
                                          </p:val>
                                        </p:tav>
                                        <p:tav>
                                          <p:val>
                                            <p:strVal val="#ppt_w"/>
                                          </p:val>
                                        </p:tav>
                                      </p:tavLst>
                                    </p:anim>
                                    <p:anim calcmode="lin" valueType="num">
                                      <p:cBhvr additive="repl">
                                        <p:cTn id="8" dur="500" fill="hold"/>
                                        <p:tgtEl>
                                          <p:spTgt spid="8196"/>
                                        </p:tgtEl>
                                        <p:attrNameLst>
                                          <p:attrName>ppt_h</p:attrName>
                                        </p:attrNameLst>
                                      </p:cBhvr>
                                      <p:tavLst>
                                        <p:tav tm="100000">
                                          <p:val>
                                            <p:strVal val="0"/>
                                          </p:val>
                                        </p:tav>
                                        <p:tav>
                                          <p:val>
                                            <p:strVal val="#ppt_h"/>
                                          </p:val>
                                        </p:tav>
                                      </p:tavLst>
                                    </p:anim>
                                    <p:animEffect transition="in" filter="fade">
                                      <p:cBhvr additive="repl">
                                        <p:cTn id="9" dur="500"/>
                                        <p:tgtEl>
                                          <p:spTgt spid="819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nodeType="clickEffect">
                                  <p:stCondLst>
                                    <p:cond delay="0"/>
                                  </p:stCondLst>
                                  <p:childTnLst>
                                    <p:set>
                                      <p:cBhvr additive="repl">
                                        <p:cTn id="13" dur="1" fill="hold">
                                          <p:stCondLst>
                                            <p:cond delay="0"/>
                                          </p:stCondLst>
                                        </p:cTn>
                                        <p:tgtEl>
                                          <p:spTgt spid="8197"/>
                                        </p:tgtEl>
                                        <p:attrNameLst>
                                          <p:attrName>style.visibility</p:attrName>
                                        </p:attrNameLst>
                                      </p:cBhvr>
                                      <p:to>
                                        <p:strVal val="visible"/>
                                      </p:to>
                                    </p:set>
                                    <p:animEffect transition="in" filter="blinds(vertical)">
                                      <p:cBhvr additive="repl">
                                        <p:cTn id="14" dur="500"/>
                                        <p:tgtEl>
                                          <p:spTgt spid="819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additive="repl">
                                        <p:cTn id="18" dur="1" fill="hold">
                                          <p:stCondLst>
                                            <p:cond delay="0"/>
                                          </p:stCondLst>
                                        </p:cTn>
                                        <p:tgtEl>
                                          <p:spTgt spid="8202"/>
                                        </p:tgtEl>
                                        <p:attrNameLst>
                                          <p:attrName>style.visibility</p:attrName>
                                        </p:attrNameLst>
                                      </p:cBhvr>
                                      <p:to>
                                        <p:strVal val="visible"/>
                                      </p:to>
                                    </p:set>
                                    <p:anim calcmode="lin" valueType="num">
                                      <p:cBhvr additive="repl">
                                        <p:cTn id="19" dur="500" fill="hold"/>
                                        <p:tgtEl>
                                          <p:spTgt spid="8202"/>
                                        </p:tgtEl>
                                        <p:attrNameLst>
                                          <p:attrName>ppt_w</p:attrName>
                                        </p:attrNameLst>
                                      </p:cBhvr>
                                      <p:tavLst>
                                        <p:tav tm="100000">
                                          <p:val>
                                            <p:strVal val="0"/>
                                          </p:val>
                                        </p:tav>
                                        <p:tav>
                                          <p:val>
                                            <p:strVal val="#ppt_w"/>
                                          </p:val>
                                        </p:tav>
                                      </p:tavLst>
                                    </p:anim>
                                    <p:anim calcmode="lin" valueType="num">
                                      <p:cBhvr additive="repl">
                                        <p:cTn id="20" dur="500" fill="hold"/>
                                        <p:tgtEl>
                                          <p:spTgt spid="8202"/>
                                        </p:tgtEl>
                                        <p:attrNameLst>
                                          <p:attrName>ppt_h</p:attrName>
                                        </p:attrNameLst>
                                      </p:cBhvr>
                                      <p:tavLst>
                                        <p:tav tm="100000">
                                          <p:val>
                                            <p:strVal val="0"/>
                                          </p:val>
                                        </p:tav>
                                        <p:tav>
                                          <p:val>
                                            <p:strVal val="#ppt_h"/>
                                          </p:val>
                                        </p:tav>
                                      </p:tavLst>
                                    </p:anim>
                                    <p:animEffect transition="in" filter="fade">
                                      <p:cBhvr additive="repl">
                                        <p:cTn id="21" dur="500"/>
                                        <p:tgtEl>
                                          <p:spTgt spid="820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16" presetClass="entr" presetSubtype="26" fill="hold" nodeType="withEffect">
                                  <p:stCondLst>
                                    <p:cond delay="0"/>
                                  </p:stCondLst>
                                  <p:childTnLst>
                                    <p:set>
                                      <p:cBhvr additive="repl">
                                        <p:cTn id="29" dur="1" fill="hold">
                                          <p:stCondLst>
                                            <p:cond delay="0"/>
                                          </p:stCondLst>
                                        </p:cTn>
                                        <p:tgtEl>
                                          <p:spTgt spid="8204"/>
                                        </p:tgtEl>
                                        <p:attrNameLst>
                                          <p:attrName>style.visibility</p:attrName>
                                        </p:attrNameLst>
                                      </p:cBhvr>
                                      <p:to>
                                        <p:strVal val="visible"/>
                                      </p:to>
                                    </p:set>
                                    <p:animEffect transition="in" filter="barn(inHorizontal)">
                                      <p:cBhvr additive="repl">
                                        <p:cTn id="30"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And Now the Main Event</a:t>
            </a:r>
          </a:p>
        </p:txBody>
      </p:sp>
      <p:sp>
        <p:nvSpPr>
          <p:cNvPr id="9218" name="Text Box 2"/>
          <p:cNvSpPr txBox="1">
            <a:spLocks noChangeArrowheads="1"/>
          </p:cNvSpPr>
          <p:nvPr/>
        </p:nvSpPr>
        <p:spPr bwMode="auto">
          <a:xfrm>
            <a:off x="1044575" y="1198563"/>
            <a:ext cx="8631238" cy="63658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 Slight Detour</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Creating delegate types is a pain. Is it possible to create a Generic Delegate?</a:t>
            </a:r>
          </a:p>
        </p:txBody>
      </p:sp>
      <p:grpSp>
        <p:nvGrpSpPr>
          <p:cNvPr id="9219" name="Group 3"/>
          <p:cNvGrpSpPr>
            <a:grpSpLocks/>
          </p:cNvGrpSpPr>
          <p:nvPr/>
        </p:nvGrpSpPr>
        <p:grpSpPr bwMode="auto">
          <a:xfrm>
            <a:off x="1130300" y="1804988"/>
            <a:ext cx="6534150" cy="338137"/>
            <a:chOff x="712" y="1137"/>
            <a:chExt cx="4116" cy="213"/>
          </a:xfrm>
        </p:grpSpPr>
        <p:sp>
          <p:nvSpPr>
            <p:cNvPr id="9220" name="AutoShape 4"/>
            <p:cNvSpPr>
              <a:spLocks noChangeArrowheads="1"/>
            </p:cNvSpPr>
            <p:nvPr/>
          </p:nvSpPr>
          <p:spPr bwMode="auto">
            <a:xfrm>
              <a:off x="735" y="1183"/>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9221" name="Text Box 5"/>
            <p:cNvSpPr txBox="1">
              <a:spLocks noChangeArrowheads="1"/>
            </p:cNvSpPr>
            <p:nvPr/>
          </p:nvSpPr>
          <p:spPr bwMode="auto">
            <a:xfrm>
              <a:off x="712" y="1137"/>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FF"/>
                  </a:solidFill>
                  <a:latin typeface="Arial Narrow" pitchFamily="32" charset="0"/>
                </a:rPr>
                <a:t>public</a:t>
              </a:r>
              <a:r>
                <a:rPr lang="en-US" sz="1400">
                  <a:solidFill>
                    <a:srgbClr val="000000"/>
                  </a:solidFill>
                  <a:latin typeface="Arial Narrow" pitchFamily="32" charset="0"/>
                </a:rPr>
                <a:t> </a:t>
              </a:r>
              <a:r>
                <a:rPr lang="en-US" sz="1400">
                  <a:solidFill>
                    <a:srgbClr val="0000FF"/>
                  </a:solidFill>
                  <a:latin typeface="Arial Narrow" pitchFamily="32" charset="0"/>
                </a:rPr>
                <a:t>delegate</a:t>
              </a:r>
              <a:r>
                <a:rPr lang="en-US" sz="1400">
                  <a:solidFill>
                    <a:srgbClr val="000000"/>
                  </a:solidFill>
                  <a:latin typeface="Arial Narrow" pitchFamily="32" charset="0"/>
                </a:rPr>
                <a:t> </a:t>
              </a:r>
              <a:r>
                <a:rPr lang="en-US" sz="1400">
                  <a:solidFill>
                    <a:srgbClr val="0000FF"/>
                  </a:solidFill>
                  <a:latin typeface="Arial Narrow" pitchFamily="32" charset="0"/>
                </a:rPr>
                <a:t>bool</a:t>
              </a:r>
              <a:r>
                <a:rPr lang="en-US" sz="1400">
                  <a:solidFill>
                    <a:srgbClr val="000000"/>
                  </a:solidFill>
                  <a:latin typeface="Arial Narrow" pitchFamily="32" charset="0"/>
                </a:rPr>
                <a:t> </a:t>
              </a:r>
              <a:r>
                <a:rPr lang="en-US" sz="1400">
                  <a:solidFill>
                    <a:srgbClr val="2B91AF"/>
                  </a:solidFill>
                  <a:latin typeface="Arial Narrow" pitchFamily="32" charset="0"/>
                </a:rPr>
                <a:t>Filter</a:t>
              </a:r>
              <a:r>
                <a:rPr lang="en-US" sz="1400">
                  <a:solidFill>
                    <a:srgbClr val="000000"/>
                  </a:solidFill>
                  <a:latin typeface="Arial Narrow" pitchFamily="32" charset="0"/>
                </a:rPr>
                <a:t>&lt;T&gt;(T item);</a:t>
              </a:r>
            </a:p>
          </p:txBody>
        </p:sp>
      </p:grpSp>
      <p:sp>
        <p:nvSpPr>
          <p:cNvPr id="9222" name="Text Box 6"/>
          <p:cNvSpPr txBox="1">
            <a:spLocks noChangeArrowheads="1"/>
          </p:cNvSpPr>
          <p:nvPr/>
        </p:nvSpPr>
        <p:spPr bwMode="auto">
          <a:xfrm>
            <a:off x="1046163" y="2135188"/>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Since .NET 2.0 we have </a:t>
            </a:r>
            <a:r>
              <a:rPr lang="en-US" sz="1600" b="1">
                <a:solidFill>
                  <a:srgbClr val="000000"/>
                </a:solidFill>
                <a:latin typeface="verdana" pitchFamily="32" charset="0"/>
              </a:rPr>
              <a:t>Predicate&lt;T&gt;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Supplanted in .NET 3.5 by </a:t>
            </a:r>
            <a:r>
              <a:rPr lang="en-US" sz="1600" b="1">
                <a:solidFill>
                  <a:srgbClr val="000000"/>
                </a:solidFill>
                <a:latin typeface="verdana" pitchFamily="32" charset="0"/>
              </a:rPr>
              <a:t>Func&lt;T, R&gt;</a:t>
            </a:r>
            <a:r>
              <a:rPr lang="en-US" sz="1600">
                <a:solidFill>
                  <a:srgbClr val="000000"/>
                </a:solidFill>
                <a:latin typeface="verdana" pitchFamily="32" charset="0"/>
              </a:rPr>
              <a:t> - just set R to bool</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Many combinations provided: </a:t>
            </a:r>
            <a:r>
              <a:rPr lang="en-US" sz="1600" b="1">
                <a:solidFill>
                  <a:srgbClr val="000000"/>
                </a:solidFill>
                <a:latin typeface="verdana" pitchFamily="32" charset="0"/>
              </a:rPr>
              <a:t>Func&lt;R&gt;, Func&lt;T, R&gt;, Func&lt;T1, T2, R&gt;</a:t>
            </a:r>
          </a:p>
        </p:txBody>
      </p:sp>
      <p:pic>
        <p:nvPicPr>
          <p:cNvPr id="9223" name="Picture 7"/>
          <p:cNvPicPr>
            <a:picLocks noChangeAspect="1" noChangeArrowheads="1"/>
          </p:cNvPicPr>
          <p:nvPr/>
        </p:nvPicPr>
        <p:blipFill>
          <a:blip r:embed="rId3" cstate="print"/>
          <a:srcRect/>
          <a:stretch>
            <a:fillRect/>
          </a:stretch>
        </p:blipFill>
        <p:spPr bwMode="auto">
          <a:xfrm>
            <a:off x="1495425" y="4108450"/>
            <a:ext cx="7191375" cy="692150"/>
          </a:xfrm>
          <a:prstGeom prst="rect">
            <a:avLst/>
          </a:prstGeom>
          <a:noFill/>
          <a:ln w="9525">
            <a:noFill/>
            <a:round/>
            <a:headEnd/>
            <a:tailEnd/>
          </a:ln>
          <a:effectLst/>
        </p:spPr>
      </p:pic>
      <p:pic>
        <p:nvPicPr>
          <p:cNvPr id="9224" name="Picture 8"/>
          <p:cNvPicPr>
            <a:picLocks noChangeAspect="1" noChangeArrowheads="1"/>
          </p:cNvPicPr>
          <p:nvPr/>
        </p:nvPicPr>
        <p:blipFill>
          <a:blip r:embed="rId4" cstate="print"/>
          <a:srcRect/>
          <a:stretch>
            <a:fillRect/>
          </a:stretch>
        </p:blipFill>
        <p:spPr bwMode="auto">
          <a:xfrm>
            <a:off x="1333500" y="4900613"/>
            <a:ext cx="7493000" cy="1042987"/>
          </a:xfrm>
          <a:prstGeom prst="rect">
            <a:avLst/>
          </a:prstGeom>
          <a:noFill/>
          <a:ln w="9525">
            <a:noFill/>
            <a:round/>
            <a:headEnd/>
            <a:tailEnd/>
          </a:ln>
          <a:effectLst/>
        </p:spPr>
      </p:pic>
      <p:pic>
        <p:nvPicPr>
          <p:cNvPr id="9225" name="Picture 9"/>
          <p:cNvPicPr>
            <a:picLocks noChangeAspect="1" noChangeArrowheads="1"/>
          </p:cNvPicPr>
          <p:nvPr/>
        </p:nvPicPr>
        <p:blipFill>
          <a:blip r:embed="rId5" cstate="print"/>
          <a:srcRect/>
          <a:stretch>
            <a:fillRect/>
          </a:stretch>
        </p:blipFill>
        <p:spPr bwMode="auto">
          <a:xfrm>
            <a:off x="1308100" y="6048375"/>
            <a:ext cx="7543800" cy="809625"/>
          </a:xfrm>
          <a:prstGeom prst="rect">
            <a:avLst/>
          </a:prstGeom>
          <a:noFill/>
          <a:ln w="9525">
            <a:noFill/>
            <a:round/>
            <a:headEnd/>
            <a:tailEnd/>
          </a:ln>
          <a:effectLst/>
        </p:spPr>
      </p:pic>
      <p:grpSp>
        <p:nvGrpSpPr>
          <p:cNvPr id="9226" name="Group 10"/>
          <p:cNvGrpSpPr>
            <a:grpSpLocks/>
          </p:cNvGrpSpPr>
          <p:nvPr/>
        </p:nvGrpSpPr>
        <p:grpSpPr bwMode="auto">
          <a:xfrm>
            <a:off x="1533525" y="2894013"/>
            <a:ext cx="7151688" cy="1116012"/>
            <a:chOff x="966" y="1823"/>
            <a:chExt cx="4505" cy="703"/>
          </a:xfrm>
        </p:grpSpPr>
        <p:pic>
          <p:nvPicPr>
            <p:cNvPr id="9227" name="Picture 11"/>
            <p:cNvPicPr>
              <a:picLocks noChangeAspect="1" noChangeArrowheads="1"/>
            </p:cNvPicPr>
            <p:nvPr/>
          </p:nvPicPr>
          <p:blipFill>
            <a:blip r:embed="rId6" cstate="print"/>
            <a:srcRect/>
            <a:stretch>
              <a:fillRect/>
            </a:stretch>
          </p:blipFill>
          <p:spPr bwMode="auto">
            <a:xfrm>
              <a:off x="966" y="1823"/>
              <a:ext cx="4506" cy="704"/>
            </a:xfrm>
            <a:prstGeom prst="rect">
              <a:avLst/>
            </a:prstGeom>
            <a:noFill/>
            <a:ln w="9525">
              <a:noFill/>
              <a:round/>
              <a:headEnd/>
              <a:tailEnd/>
            </a:ln>
            <a:effectLst/>
          </p:spPr>
        </p:pic>
        <p:sp>
          <p:nvSpPr>
            <p:cNvPr id="9228" name="Text Box 12"/>
            <p:cNvSpPr txBox="1">
              <a:spLocks noChangeArrowheads="1"/>
            </p:cNvSpPr>
            <p:nvPr/>
          </p:nvSpPr>
          <p:spPr bwMode="auto">
            <a:xfrm>
              <a:off x="3744" y="2090"/>
              <a:ext cx="1584"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Parameter1 Type, Return Type</a:t>
              </a:r>
            </a:p>
          </p:txBody>
        </p:sp>
        <p:sp>
          <p:nvSpPr>
            <p:cNvPr id="9229" name="Line 13"/>
            <p:cNvSpPr>
              <a:spLocks noChangeShapeType="1"/>
            </p:cNvSpPr>
            <p:nvPr/>
          </p:nvSpPr>
          <p:spPr bwMode="auto">
            <a:xfrm flipV="1">
              <a:off x="4176" y="1933"/>
              <a:ext cx="75" cy="229"/>
            </a:xfrm>
            <a:prstGeom prst="line">
              <a:avLst/>
            </a:prstGeom>
            <a:noFill/>
            <a:ln w="36720">
              <a:solidFill>
                <a:srgbClr val="FF0000"/>
              </a:solidFill>
              <a:round/>
              <a:headEnd/>
              <a:tailEnd type="triangle" w="med" len="med"/>
            </a:ln>
            <a:effectLst/>
          </p:spPr>
          <p:txBody>
            <a:bodyPr/>
            <a:lstStyle/>
            <a:p>
              <a:endParaRPr lang="en-US"/>
            </a:p>
          </p:txBody>
        </p:sp>
        <p:sp>
          <p:nvSpPr>
            <p:cNvPr id="9230" name="Line 14"/>
            <p:cNvSpPr>
              <a:spLocks noChangeShapeType="1"/>
            </p:cNvSpPr>
            <p:nvPr/>
          </p:nvSpPr>
          <p:spPr bwMode="auto">
            <a:xfrm flipH="1" flipV="1">
              <a:off x="4612" y="1933"/>
              <a:ext cx="142" cy="229"/>
            </a:xfrm>
            <a:prstGeom prst="line">
              <a:avLst/>
            </a:prstGeom>
            <a:noFill/>
            <a:ln w="36720">
              <a:solidFill>
                <a:srgbClr val="FF0000"/>
              </a:solidFill>
              <a:round/>
              <a:headEnd/>
              <a:tailEnd type="triangle" w="med" len="med"/>
            </a:ln>
            <a:effectLst/>
          </p:spPr>
          <p:txBody>
            <a:bodyPr/>
            <a:lstStyle/>
            <a:p>
              <a:endParaRPr lang="en-US"/>
            </a:p>
          </p:txBody>
        </p:sp>
      </p:grpSp>
      <p:grpSp>
        <p:nvGrpSpPr>
          <p:cNvPr id="9231" name="Group 15"/>
          <p:cNvGrpSpPr>
            <a:grpSpLocks/>
          </p:cNvGrpSpPr>
          <p:nvPr/>
        </p:nvGrpSpPr>
        <p:grpSpPr bwMode="auto">
          <a:xfrm>
            <a:off x="5943600" y="5351463"/>
            <a:ext cx="2970213" cy="952500"/>
            <a:chOff x="3744" y="3371"/>
            <a:chExt cx="1871" cy="600"/>
          </a:xfrm>
        </p:grpSpPr>
        <p:sp>
          <p:nvSpPr>
            <p:cNvPr id="9232" name="Text Box 16"/>
            <p:cNvSpPr txBox="1">
              <a:spLocks noChangeArrowheads="1"/>
            </p:cNvSpPr>
            <p:nvPr/>
          </p:nvSpPr>
          <p:spPr bwMode="auto">
            <a:xfrm>
              <a:off x="3744" y="3371"/>
              <a:ext cx="1872" cy="210"/>
            </a:xfrm>
            <a:prstGeom prst="rect">
              <a:avLst/>
            </a:prstGeom>
            <a:noFill/>
            <a:ln w="9525">
              <a:noFill/>
              <a:round/>
              <a:headEnd/>
              <a:tailEnd/>
            </a:ln>
            <a:effectLst/>
          </p:spPr>
          <p:txBody>
            <a:bodyPr lIns="90000" tIns="45000" rIns="90000" bIns="45000"/>
            <a:lstStyle/>
            <a:p>
              <a:pPr>
                <a:tabLst>
                  <a:tab pos="723900" algn="l"/>
                  <a:tab pos="1447800" algn="l"/>
                  <a:tab pos="2171700" algn="l"/>
                  <a:tab pos="2895600" algn="l"/>
                </a:tabLst>
              </a:pPr>
              <a:r>
                <a:rPr lang="en-US" sz="1600" b="1">
                  <a:solidFill>
                    <a:srgbClr val="FF0000"/>
                  </a:solidFill>
                  <a:latin typeface="Arial" charset="0"/>
                </a:rPr>
                <a:t>Func&lt;string, bool&gt;</a:t>
              </a:r>
              <a:r>
                <a:rPr lang="en-US" sz="1600">
                  <a:solidFill>
                    <a:srgbClr val="FF0000"/>
                  </a:solidFill>
                  <a:latin typeface="Arial" charset="0"/>
                </a:rPr>
                <a:t> instance</a:t>
              </a:r>
            </a:p>
          </p:txBody>
        </p:sp>
        <p:sp>
          <p:nvSpPr>
            <p:cNvPr id="9233" name="Line 17"/>
            <p:cNvSpPr>
              <a:spLocks noChangeShapeType="1"/>
            </p:cNvSpPr>
            <p:nvPr/>
          </p:nvSpPr>
          <p:spPr bwMode="auto">
            <a:xfrm>
              <a:off x="4513" y="3581"/>
              <a:ext cx="1" cy="391"/>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9219"/>
                                        </p:tgtEl>
                                        <p:attrNameLst>
                                          <p:attrName>style.visibility</p:attrName>
                                        </p:attrNameLst>
                                      </p:cBhvr>
                                      <p:to>
                                        <p:strVal val="visible"/>
                                      </p:to>
                                    </p:set>
                                    <p:anim calcmode="lin" valueType="num">
                                      <p:cBhvr additive="repl">
                                        <p:cTn id="11" dur="500" fill="hold"/>
                                        <p:tgtEl>
                                          <p:spTgt spid="9219"/>
                                        </p:tgtEl>
                                        <p:attrNameLst>
                                          <p:attrName>ppt_w</p:attrName>
                                        </p:attrNameLst>
                                      </p:cBhvr>
                                      <p:tavLst>
                                        <p:tav tm="100000">
                                          <p:val>
                                            <p:strVal val="0"/>
                                          </p:val>
                                        </p:tav>
                                        <p:tav>
                                          <p:val>
                                            <p:strVal val="#ppt_w"/>
                                          </p:val>
                                        </p:tav>
                                      </p:tavLst>
                                    </p:anim>
                                    <p:anim calcmode="lin" valueType="num">
                                      <p:cBhvr additive="repl">
                                        <p:cTn id="12" dur="500" fill="hold"/>
                                        <p:tgtEl>
                                          <p:spTgt spid="9219"/>
                                        </p:tgtEl>
                                        <p:attrNameLst>
                                          <p:attrName>ppt_h</p:attrName>
                                        </p:attrNameLst>
                                      </p:cBhvr>
                                      <p:tavLst>
                                        <p:tav tm="100000">
                                          <p:val>
                                            <p:strVal val="0"/>
                                          </p:val>
                                        </p:tav>
                                        <p:tav>
                                          <p:val>
                                            <p:strVal val="#ppt_h"/>
                                          </p:val>
                                        </p:tav>
                                      </p:tavLst>
                                    </p:anim>
                                    <p:animEffect transition="in" filter="fade">
                                      <p:cBhvr additive="repl">
                                        <p:cTn id="13" dur="500"/>
                                        <p:tgtEl>
                                          <p:spTgt spid="92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92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9226"/>
                                        </p:tgtEl>
                                        <p:attrNameLst>
                                          <p:attrName>style.visibility</p:attrName>
                                        </p:attrNameLst>
                                      </p:cBhvr>
                                      <p:to>
                                        <p:strVal val="visible"/>
                                      </p:to>
                                    </p:set>
                                    <p:anim calcmode="lin" valueType="num">
                                      <p:cBhvr additive="repl">
                                        <p:cTn id="22" dur="500" fill="hold"/>
                                        <p:tgtEl>
                                          <p:spTgt spid="9226"/>
                                        </p:tgtEl>
                                        <p:attrNameLst>
                                          <p:attrName>ppt_w</p:attrName>
                                        </p:attrNameLst>
                                      </p:cBhvr>
                                      <p:tavLst>
                                        <p:tav tm="100000">
                                          <p:val>
                                            <p:strVal val="0"/>
                                          </p:val>
                                        </p:tav>
                                        <p:tav>
                                          <p:val>
                                            <p:strVal val="#ppt_w"/>
                                          </p:val>
                                        </p:tav>
                                      </p:tavLst>
                                    </p:anim>
                                    <p:anim calcmode="lin" valueType="num">
                                      <p:cBhvr additive="repl">
                                        <p:cTn id="23" dur="500" fill="hold"/>
                                        <p:tgtEl>
                                          <p:spTgt spid="9226"/>
                                        </p:tgtEl>
                                        <p:attrNameLst>
                                          <p:attrName>ppt_h</p:attrName>
                                        </p:attrNameLst>
                                      </p:cBhvr>
                                      <p:tavLst>
                                        <p:tav tm="100000">
                                          <p:val>
                                            <p:strVal val="0"/>
                                          </p:val>
                                        </p:tav>
                                        <p:tav>
                                          <p:val>
                                            <p:strVal val="#ppt_h"/>
                                          </p:val>
                                        </p:tav>
                                      </p:tavLst>
                                    </p:anim>
                                    <p:animEffect transition="in" filter="fade">
                                      <p:cBhvr additive="repl">
                                        <p:cTn id="24" dur="500"/>
                                        <p:tgtEl>
                                          <p:spTgt spid="92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9223"/>
                                        </p:tgtEl>
                                        <p:attrNameLst>
                                          <p:attrName>style.visibility</p:attrName>
                                        </p:attrNameLst>
                                      </p:cBhvr>
                                      <p:to>
                                        <p:strVal val="visible"/>
                                      </p:to>
                                    </p:set>
                                    <p:anim calcmode="lin" valueType="num">
                                      <p:cBhvr additive="repl">
                                        <p:cTn id="29" dur="500" fill="hold"/>
                                        <p:tgtEl>
                                          <p:spTgt spid="9223"/>
                                        </p:tgtEl>
                                        <p:attrNameLst>
                                          <p:attrName>ppt_w</p:attrName>
                                        </p:attrNameLst>
                                      </p:cBhvr>
                                      <p:tavLst>
                                        <p:tav tm="100000">
                                          <p:val>
                                            <p:strVal val="0"/>
                                          </p:val>
                                        </p:tav>
                                        <p:tav>
                                          <p:val>
                                            <p:strVal val="#ppt_w"/>
                                          </p:val>
                                        </p:tav>
                                      </p:tavLst>
                                    </p:anim>
                                    <p:anim calcmode="lin" valueType="num">
                                      <p:cBhvr additive="repl">
                                        <p:cTn id="30" dur="500" fill="hold"/>
                                        <p:tgtEl>
                                          <p:spTgt spid="9223"/>
                                        </p:tgtEl>
                                        <p:attrNameLst>
                                          <p:attrName>ppt_h</p:attrName>
                                        </p:attrNameLst>
                                      </p:cBhvr>
                                      <p:tavLst>
                                        <p:tav tm="100000">
                                          <p:val>
                                            <p:strVal val="0"/>
                                          </p:val>
                                        </p:tav>
                                        <p:tav>
                                          <p:val>
                                            <p:strVal val="#ppt_h"/>
                                          </p:val>
                                        </p:tav>
                                      </p:tavLst>
                                    </p:anim>
                                    <p:animEffect transition="in" filter="fade">
                                      <p:cBhvr additive="repl">
                                        <p:cTn id="31" dur="500"/>
                                        <p:tgtEl>
                                          <p:spTgt spid="92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9224"/>
                                        </p:tgtEl>
                                        <p:attrNameLst>
                                          <p:attrName>style.visibility</p:attrName>
                                        </p:attrNameLst>
                                      </p:cBhvr>
                                      <p:to>
                                        <p:strVal val="visible"/>
                                      </p:to>
                                    </p:set>
                                    <p:anim calcmode="lin" valueType="num">
                                      <p:cBhvr additive="repl">
                                        <p:cTn id="36" dur="500" fill="hold"/>
                                        <p:tgtEl>
                                          <p:spTgt spid="9224"/>
                                        </p:tgtEl>
                                        <p:attrNameLst>
                                          <p:attrName>ppt_w</p:attrName>
                                        </p:attrNameLst>
                                      </p:cBhvr>
                                      <p:tavLst>
                                        <p:tav tm="100000">
                                          <p:val>
                                            <p:strVal val="0"/>
                                          </p:val>
                                        </p:tav>
                                        <p:tav>
                                          <p:val>
                                            <p:strVal val="#ppt_w"/>
                                          </p:val>
                                        </p:tav>
                                      </p:tavLst>
                                    </p:anim>
                                    <p:anim calcmode="lin" valueType="num">
                                      <p:cBhvr additive="repl">
                                        <p:cTn id="37" dur="500" fill="hold"/>
                                        <p:tgtEl>
                                          <p:spTgt spid="9224"/>
                                        </p:tgtEl>
                                        <p:attrNameLst>
                                          <p:attrName>ppt_h</p:attrName>
                                        </p:attrNameLst>
                                      </p:cBhvr>
                                      <p:tavLst>
                                        <p:tav tm="100000">
                                          <p:val>
                                            <p:strVal val="0"/>
                                          </p:val>
                                        </p:tav>
                                        <p:tav>
                                          <p:val>
                                            <p:strVal val="#ppt_h"/>
                                          </p:val>
                                        </p:tav>
                                      </p:tavLst>
                                    </p:anim>
                                    <p:animEffect transition="in" filter="fade">
                                      <p:cBhvr additive="repl">
                                        <p:cTn id="38" dur="500"/>
                                        <p:tgtEl>
                                          <p:spTgt spid="922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9225"/>
                                        </p:tgtEl>
                                        <p:attrNameLst>
                                          <p:attrName>style.visibility</p:attrName>
                                        </p:attrNameLst>
                                      </p:cBhvr>
                                      <p:to>
                                        <p:strVal val="visible"/>
                                      </p:to>
                                    </p:set>
                                    <p:anim calcmode="lin" valueType="num">
                                      <p:cBhvr additive="repl">
                                        <p:cTn id="43" dur="500" fill="hold"/>
                                        <p:tgtEl>
                                          <p:spTgt spid="9225"/>
                                        </p:tgtEl>
                                        <p:attrNameLst>
                                          <p:attrName>ppt_w</p:attrName>
                                        </p:attrNameLst>
                                      </p:cBhvr>
                                      <p:tavLst>
                                        <p:tav tm="100000">
                                          <p:val>
                                            <p:strVal val="0"/>
                                          </p:val>
                                        </p:tav>
                                        <p:tav>
                                          <p:val>
                                            <p:strVal val="#ppt_w"/>
                                          </p:val>
                                        </p:tav>
                                      </p:tavLst>
                                    </p:anim>
                                    <p:anim calcmode="lin" valueType="num">
                                      <p:cBhvr additive="repl">
                                        <p:cTn id="44" dur="500" fill="hold"/>
                                        <p:tgtEl>
                                          <p:spTgt spid="9225"/>
                                        </p:tgtEl>
                                        <p:attrNameLst>
                                          <p:attrName>ppt_h</p:attrName>
                                        </p:attrNameLst>
                                      </p:cBhvr>
                                      <p:tavLst>
                                        <p:tav tm="100000">
                                          <p:val>
                                            <p:strVal val="0"/>
                                          </p:val>
                                        </p:tav>
                                        <p:tav>
                                          <p:val>
                                            <p:strVal val="#ppt_h"/>
                                          </p:val>
                                        </p:tav>
                                      </p:tavLst>
                                    </p:anim>
                                    <p:animEffect transition="in" filter="fade">
                                      <p:cBhvr additive="repl">
                                        <p:cTn id="45" dur="500"/>
                                        <p:tgtEl>
                                          <p:spTgt spid="9225"/>
                                        </p:tgtEl>
                                      </p:cBhvr>
                                    </p:animEffect>
                                  </p:childTnLst>
                                </p:cTn>
                              </p:par>
                              <p:par>
                                <p:cTn id="46" presetID="2" presetClass="entr" presetSubtype="2" fill="hold" nodeType="withEffect">
                                  <p:stCondLst>
                                    <p:cond delay="0"/>
                                  </p:stCondLst>
                                  <p:childTnLst>
                                    <p:set>
                                      <p:cBhvr additive="repl">
                                        <p:cTn id="47" dur="1" fill="hold">
                                          <p:stCondLst>
                                            <p:cond delay="0"/>
                                          </p:stCondLst>
                                        </p:cTn>
                                        <p:tgtEl>
                                          <p:spTgt spid="9231"/>
                                        </p:tgtEl>
                                        <p:attrNameLst>
                                          <p:attrName>style.visibility</p:attrName>
                                        </p:attrNameLst>
                                      </p:cBhvr>
                                      <p:to>
                                        <p:strVal val="visible"/>
                                      </p:to>
                                    </p:set>
                                    <p:anim calcmode="lin" valueType="num">
                                      <p:cBhvr additive="repl">
                                        <p:cTn id="48" dur="500" fill="hold"/>
                                        <p:tgtEl>
                                          <p:spTgt spid="9231"/>
                                        </p:tgtEl>
                                        <p:attrNameLst>
                                          <p:attrName>ppt_x</p:attrName>
                                        </p:attrNameLst>
                                      </p:cBhvr>
                                      <p:tavLst>
                                        <p:tav tm="100000">
                                          <p:val>
                                            <p:strVal val="1+#ppt_w/2"/>
                                          </p:val>
                                        </p:tav>
                                        <p:tav>
                                          <p:val>
                                            <p:strVal val="#ppt_x"/>
                                          </p:val>
                                        </p:tav>
                                      </p:tavLst>
                                    </p:anim>
                                    <p:anim calcmode="lin" valueType="num">
                                      <p:cBhvr additive="repl">
                                        <p:cTn id="49" dur="500" fill="hold"/>
                                        <p:tgtEl>
                                          <p:spTgt spid="923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Lambda Syntax Tips</a:t>
            </a:r>
          </a:p>
        </p:txBody>
      </p:sp>
      <p:sp>
        <p:nvSpPr>
          <p:cNvPr id="10242" name="Text Box 2"/>
          <p:cNvSpPr txBox="1">
            <a:spLocks noChangeArrowheads="1"/>
          </p:cNvSpPr>
          <p:nvPr/>
        </p:nvSpPr>
        <p:spPr bwMode="auto">
          <a:xfrm>
            <a:off x="1046163" y="1306513"/>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When method has no return use </a:t>
            </a:r>
            <a:r>
              <a:rPr lang="en-US" sz="1600" b="1">
                <a:solidFill>
                  <a:srgbClr val="000000"/>
                </a:solidFill>
                <a:latin typeface="verdana" pitchFamily="32" charset="0"/>
              </a:rPr>
              <a:t>Action, Action&lt;T&gt;, Action&lt;T1, T2&gt;, etc</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Single-line lambdas do not need braces, semi-colons, or return keyword</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Multi-line lambdas need braces and the return keyword if it has a return value</a:t>
            </a:r>
          </a:p>
        </p:txBody>
      </p:sp>
      <p:pic>
        <p:nvPicPr>
          <p:cNvPr id="10243" name="Picture 3"/>
          <p:cNvPicPr>
            <a:picLocks noChangeAspect="1" noChangeArrowheads="1"/>
          </p:cNvPicPr>
          <p:nvPr/>
        </p:nvPicPr>
        <p:blipFill>
          <a:blip r:embed="rId3" cstate="print"/>
          <a:srcRect/>
          <a:stretch>
            <a:fillRect/>
          </a:stretch>
        </p:blipFill>
        <p:spPr bwMode="auto">
          <a:xfrm>
            <a:off x="1185863" y="2041525"/>
            <a:ext cx="5672137" cy="1158875"/>
          </a:xfrm>
          <a:prstGeom prst="rect">
            <a:avLst/>
          </a:prstGeom>
          <a:noFill/>
          <a:ln w="9525">
            <a:noFill/>
            <a:round/>
            <a:headEnd/>
            <a:tailEnd/>
          </a:ln>
          <a:effectLst>
            <a:outerShdw dist="155281" dir="2700000" algn="ctr" rotWithShape="0">
              <a:srgbClr val="808080"/>
            </a:outerShdw>
          </a:effectLst>
        </p:spPr>
      </p:pic>
      <p:grpSp>
        <p:nvGrpSpPr>
          <p:cNvPr id="10244" name="Group 4"/>
          <p:cNvGrpSpPr>
            <a:grpSpLocks/>
          </p:cNvGrpSpPr>
          <p:nvPr/>
        </p:nvGrpSpPr>
        <p:grpSpPr bwMode="auto">
          <a:xfrm>
            <a:off x="1046163" y="3394075"/>
            <a:ext cx="8629650" cy="514350"/>
            <a:chOff x="659" y="2138"/>
            <a:chExt cx="5436" cy="324"/>
          </a:xfrm>
        </p:grpSpPr>
        <p:grpSp>
          <p:nvGrpSpPr>
            <p:cNvPr id="10245" name="Group 5"/>
            <p:cNvGrpSpPr>
              <a:grpSpLocks/>
            </p:cNvGrpSpPr>
            <p:nvPr/>
          </p:nvGrpSpPr>
          <p:grpSpPr bwMode="auto">
            <a:xfrm>
              <a:off x="713" y="2249"/>
              <a:ext cx="4116" cy="213"/>
              <a:chOff x="713" y="2249"/>
              <a:chExt cx="4116" cy="213"/>
            </a:xfrm>
          </p:grpSpPr>
          <p:sp>
            <p:nvSpPr>
              <p:cNvPr id="10246" name="AutoShape 6"/>
              <p:cNvSpPr>
                <a:spLocks noChangeArrowheads="1"/>
              </p:cNvSpPr>
              <p:nvPr/>
            </p:nvSpPr>
            <p:spPr bwMode="auto">
              <a:xfrm>
                <a:off x="735" y="2294"/>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47" name="Text Box 7"/>
              <p:cNvSpPr txBox="1">
                <a:spLocks noChangeArrowheads="1"/>
              </p:cNvSpPr>
              <p:nvPr/>
            </p:nvSpPr>
            <p:spPr bwMode="auto">
              <a:xfrm>
                <a:off x="713" y="2249"/>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 =&gt; Console.WriteLine(“I &lt;3 Lambdas”) </a:t>
                </a:r>
              </a:p>
            </p:txBody>
          </p:sp>
        </p:grpSp>
        <p:sp>
          <p:nvSpPr>
            <p:cNvPr id="10248" name="Text Box 8"/>
            <p:cNvSpPr txBox="1">
              <a:spLocks noChangeArrowheads="1"/>
            </p:cNvSpPr>
            <p:nvPr/>
          </p:nvSpPr>
          <p:spPr bwMode="auto">
            <a:xfrm>
              <a:off x="659" y="213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No arguments</a:t>
              </a:r>
            </a:p>
          </p:txBody>
        </p:sp>
      </p:grpSp>
      <p:grpSp>
        <p:nvGrpSpPr>
          <p:cNvPr id="10249" name="Group 9"/>
          <p:cNvGrpSpPr>
            <a:grpSpLocks/>
          </p:cNvGrpSpPr>
          <p:nvPr/>
        </p:nvGrpSpPr>
        <p:grpSpPr bwMode="auto">
          <a:xfrm>
            <a:off x="969963" y="4052888"/>
            <a:ext cx="8629650" cy="514350"/>
            <a:chOff x="611" y="2553"/>
            <a:chExt cx="5436" cy="324"/>
          </a:xfrm>
        </p:grpSpPr>
        <p:grpSp>
          <p:nvGrpSpPr>
            <p:cNvPr id="10250" name="Group 10"/>
            <p:cNvGrpSpPr>
              <a:grpSpLocks/>
            </p:cNvGrpSpPr>
            <p:nvPr/>
          </p:nvGrpSpPr>
          <p:grpSpPr bwMode="auto">
            <a:xfrm>
              <a:off x="665" y="2664"/>
              <a:ext cx="4116" cy="213"/>
              <a:chOff x="665" y="2664"/>
              <a:chExt cx="4116" cy="213"/>
            </a:xfrm>
          </p:grpSpPr>
          <p:sp>
            <p:nvSpPr>
              <p:cNvPr id="10251" name="AutoShape 11"/>
              <p:cNvSpPr>
                <a:spLocks noChangeArrowheads="1"/>
              </p:cNvSpPr>
              <p:nvPr/>
            </p:nvSpPr>
            <p:spPr bwMode="auto">
              <a:xfrm>
                <a:off x="688" y="2709"/>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2" name="Text Box 12"/>
              <p:cNvSpPr txBox="1">
                <a:spLocks noChangeArrowheads="1"/>
              </p:cNvSpPr>
              <p:nvPr/>
            </p:nvSpPr>
            <p:spPr bwMode="auto">
              <a:xfrm>
                <a:off x="665" y="26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(a, b) =&gt; a + b</a:t>
                </a:r>
              </a:p>
            </p:txBody>
          </p:sp>
        </p:grpSp>
        <p:sp>
          <p:nvSpPr>
            <p:cNvPr id="10253" name="Text Box 13"/>
            <p:cNvSpPr txBox="1">
              <a:spLocks noChangeArrowheads="1"/>
            </p:cNvSpPr>
            <p:nvPr/>
          </p:nvSpPr>
          <p:spPr bwMode="auto">
            <a:xfrm>
              <a:off x="611" y="25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Multiple Arguments</a:t>
              </a:r>
            </a:p>
          </p:txBody>
        </p:sp>
      </p:grpSp>
      <p:grpSp>
        <p:nvGrpSpPr>
          <p:cNvPr id="10254" name="Group 14"/>
          <p:cNvGrpSpPr>
            <a:grpSpLocks/>
          </p:cNvGrpSpPr>
          <p:nvPr/>
        </p:nvGrpSpPr>
        <p:grpSpPr bwMode="auto">
          <a:xfrm>
            <a:off x="1046163" y="4618038"/>
            <a:ext cx="8629650" cy="514350"/>
            <a:chOff x="659" y="2909"/>
            <a:chExt cx="5436" cy="324"/>
          </a:xfrm>
        </p:grpSpPr>
        <p:grpSp>
          <p:nvGrpSpPr>
            <p:cNvPr id="10255" name="Group 15"/>
            <p:cNvGrpSpPr>
              <a:grpSpLocks/>
            </p:cNvGrpSpPr>
            <p:nvPr/>
          </p:nvGrpSpPr>
          <p:grpSpPr bwMode="auto">
            <a:xfrm>
              <a:off x="713" y="3020"/>
              <a:ext cx="4116" cy="213"/>
              <a:chOff x="713" y="3020"/>
              <a:chExt cx="4116" cy="213"/>
            </a:xfrm>
          </p:grpSpPr>
          <p:sp>
            <p:nvSpPr>
              <p:cNvPr id="10256" name="AutoShape 16"/>
              <p:cNvSpPr>
                <a:spLocks noChangeArrowheads="1"/>
              </p:cNvSpPr>
              <p:nvPr/>
            </p:nvSpPr>
            <p:spPr bwMode="auto">
              <a:xfrm>
                <a:off x="735" y="306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7" name="Text Box 17"/>
              <p:cNvSpPr txBox="1">
                <a:spLocks noChangeArrowheads="1"/>
              </p:cNvSpPr>
              <p:nvPr/>
            </p:nvSpPr>
            <p:spPr bwMode="auto">
              <a:xfrm>
                <a:off x="713" y="302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MyClass c) =&gt; c.DoSomething()</a:t>
                </a:r>
              </a:p>
            </p:txBody>
          </p:sp>
        </p:grpSp>
        <p:sp>
          <p:nvSpPr>
            <p:cNvPr id="10258" name="Text Box 18"/>
            <p:cNvSpPr txBox="1">
              <a:spLocks noChangeArrowheads="1"/>
            </p:cNvSpPr>
            <p:nvPr/>
          </p:nvSpPr>
          <p:spPr bwMode="auto">
            <a:xfrm>
              <a:off x="659" y="29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Explicitly Typed Arguments</a:t>
              </a:r>
            </a:p>
          </p:txBody>
        </p:sp>
      </p:grpSp>
      <p:grpSp>
        <p:nvGrpSpPr>
          <p:cNvPr id="10259" name="Group 19"/>
          <p:cNvGrpSpPr>
            <a:grpSpLocks/>
          </p:cNvGrpSpPr>
          <p:nvPr/>
        </p:nvGrpSpPr>
        <p:grpSpPr bwMode="auto">
          <a:xfrm>
            <a:off x="1044575" y="5194300"/>
            <a:ext cx="8629650" cy="909638"/>
            <a:chOff x="658" y="3272"/>
            <a:chExt cx="5436" cy="573"/>
          </a:xfrm>
        </p:grpSpPr>
        <p:sp>
          <p:nvSpPr>
            <p:cNvPr id="10260" name="Text Box 20"/>
            <p:cNvSpPr txBox="1">
              <a:spLocks noChangeArrowheads="1"/>
            </p:cNvSpPr>
            <p:nvPr/>
          </p:nvSpPr>
          <p:spPr bwMode="auto">
            <a:xfrm>
              <a:off x="658" y="3272"/>
              <a:ext cx="5437" cy="54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Conventions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FF0000"/>
                  </a:solidFill>
                  <a:latin typeface="verdana" pitchFamily="32" charset="0"/>
                </a:rPr>
                <a:t> </a:t>
              </a:r>
              <a:r>
                <a:rPr lang="en-US" sz="1600">
                  <a:solidFill>
                    <a:srgbClr val="000000"/>
                  </a:solidFill>
                  <a:latin typeface="verdana" pitchFamily="32" charset="0"/>
                </a:rPr>
                <a:t>A lambda with an argument that you don't care about</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grpSp>
          <p:nvGrpSpPr>
            <p:cNvPr id="10261" name="Group 21"/>
            <p:cNvGrpSpPr>
              <a:grpSpLocks/>
            </p:cNvGrpSpPr>
            <p:nvPr/>
          </p:nvGrpSpPr>
          <p:grpSpPr bwMode="auto">
            <a:xfrm>
              <a:off x="713" y="3632"/>
              <a:ext cx="4116" cy="213"/>
              <a:chOff x="713" y="3632"/>
              <a:chExt cx="4116" cy="213"/>
            </a:xfrm>
          </p:grpSpPr>
          <p:sp>
            <p:nvSpPr>
              <p:cNvPr id="10262" name="AutoShape 22"/>
              <p:cNvSpPr>
                <a:spLocks noChangeArrowheads="1"/>
              </p:cNvSpPr>
              <p:nvPr/>
            </p:nvSpPr>
            <p:spPr bwMode="auto">
              <a:xfrm>
                <a:off x="735" y="36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63" name="Text Box 23"/>
              <p:cNvSpPr txBox="1">
                <a:spLocks noChangeArrowheads="1"/>
              </p:cNvSpPr>
              <p:nvPr/>
            </p:nvSpPr>
            <p:spPr bwMode="auto">
              <a:xfrm>
                <a:off x="713" y="3632"/>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_ =&gt; Console.WriteLine(“I just don't care what that parameter one is”) </a:t>
                </a:r>
              </a:p>
            </p:txBody>
          </p:sp>
        </p:grpSp>
      </p:grpSp>
      <p:sp>
        <p:nvSpPr>
          <p:cNvPr id="10264" name="Text Box 24"/>
          <p:cNvSpPr txBox="1">
            <a:spLocks noChangeArrowheads="1"/>
          </p:cNvSpPr>
          <p:nvPr/>
        </p:nvSpPr>
        <p:spPr bwMode="auto">
          <a:xfrm>
            <a:off x="1046163" y="6167438"/>
            <a:ext cx="71834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verdana" pitchFamily="32" charset="0"/>
              </a:rPr>
              <a:t> One character variable names for short, simple lambdas (&lt; 3 lines), descriptive variable names for longer lambdas </a:t>
            </a:r>
          </a:p>
        </p:txBody>
      </p:sp>
      <p:pic>
        <p:nvPicPr>
          <p:cNvPr id="10265" name="Picture 25"/>
          <p:cNvPicPr>
            <a:picLocks noChangeAspect="1" noChangeArrowheads="1"/>
          </p:cNvPicPr>
          <p:nvPr/>
        </p:nvPicPr>
        <p:blipFill>
          <a:blip r:embed="rId4" cstate="print"/>
          <a:srcRect/>
          <a:stretch>
            <a:fillRect/>
          </a:stretch>
        </p:blipFill>
        <p:spPr bwMode="auto">
          <a:xfrm>
            <a:off x="7902575" y="2322513"/>
            <a:ext cx="1085850" cy="289560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0243"/>
                                        </p:tgtEl>
                                        <p:attrNameLst>
                                          <p:attrName>style.visibility</p:attrName>
                                        </p:attrNameLst>
                                      </p:cBhvr>
                                      <p:to>
                                        <p:strVal val="visible"/>
                                      </p:to>
                                    </p:set>
                                    <p:anim calcmode="lin" valueType="num">
                                      <p:cBhvr additive="repl">
                                        <p:cTn id="11" dur="500" fill="hold"/>
                                        <p:tgtEl>
                                          <p:spTgt spid="10243"/>
                                        </p:tgtEl>
                                        <p:attrNameLst>
                                          <p:attrName>ppt_w</p:attrName>
                                        </p:attrNameLst>
                                      </p:cBhvr>
                                      <p:tavLst>
                                        <p:tav tm="100000">
                                          <p:val>
                                            <p:strVal val="0"/>
                                          </p:val>
                                        </p:tav>
                                        <p:tav>
                                          <p:val>
                                            <p:strVal val="#ppt_w"/>
                                          </p:val>
                                        </p:tav>
                                      </p:tavLst>
                                    </p:anim>
                                    <p:anim calcmode="lin" valueType="num">
                                      <p:cBhvr additive="repl">
                                        <p:cTn id="12" dur="500" fill="hold"/>
                                        <p:tgtEl>
                                          <p:spTgt spid="10243"/>
                                        </p:tgtEl>
                                        <p:attrNameLst>
                                          <p:attrName>ppt_h</p:attrName>
                                        </p:attrNameLst>
                                      </p:cBhvr>
                                      <p:tavLst>
                                        <p:tav tm="100000">
                                          <p:val>
                                            <p:strVal val="0"/>
                                          </p:val>
                                        </p:tav>
                                        <p:tav>
                                          <p:val>
                                            <p:strVal val="#ppt_h"/>
                                          </p:val>
                                        </p:tav>
                                      </p:tavLst>
                                    </p:anim>
                                    <p:animEffect transition="in" filter="fade">
                                      <p:cBhvr additive="repl">
                                        <p:cTn id="13" dur="500"/>
                                        <p:tgtEl>
                                          <p:spTgt spid="102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02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02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additive="repl">
                                        <p:cTn id="25" dur="1" fill="hold">
                                          <p:stCondLst>
                                            <p:cond delay="0"/>
                                          </p:stCondLst>
                                        </p:cTn>
                                        <p:tgtEl>
                                          <p:spTgt spid="102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additive="repl">
                                        <p:cTn id="29" dur="1" fill="hold">
                                          <p:stCondLst>
                                            <p:cond delay="0"/>
                                          </p:stCondLst>
                                        </p:cTn>
                                        <p:tgtEl>
                                          <p:spTgt spid="102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0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So...Why do I care?</a:t>
            </a:r>
          </a:p>
        </p:txBody>
      </p:sp>
      <p:sp>
        <p:nvSpPr>
          <p:cNvPr id="11266" name="Text Box 2"/>
          <p:cNvSpPr txBox="1">
            <a:spLocks noChangeArrowheads="1"/>
          </p:cNvSpPr>
          <p:nvPr/>
        </p:nvSpPr>
        <p:spPr bwMode="auto">
          <a:xfrm>
            <a:off x="1046163" y="1306513"/>
            <a:ext cx="80978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abstracting patterns of code usage</a:t>
            </a:r>
          </a:p>
          <a:p>
            <a:pPr marL="739775" lvl="1" indent="-282575">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using</a:t>
            </a:r>
            <a:r>
              <a:rPr lang="en-US" sz="1600">
                <a:solidFill>
                  <a:srgbClr val="000000"/>
                </a:solidFill>
                <a:latin typeface="verdana" pitchFamily="32" charset="0"/>
              </a:rPr>
              <a:t> block is an example of usage patterns. Get IDisposable → Run Code → call Dispose()</a:t>
            </a:r>
          </a:p>
        </p:txBody>
      </p:sp>
      <p:sp>
        <p:nvSpPr>
          <p:cNvPr id="11267" name="Text Box 3"/>
          <p:cNvSpPr txBox="1">
            <a:spLocks noChangeArrowheads="1"/>
          </p:cNvSpPr>
          <p:nvPr/>
        </p:nvSpPr>
        <p:spPr bwMode="auto">
          <a:xfrm>
            <a:off x="933450" y="3560763"/>
            <a:ext cx="8631238"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Get a value from an object if the object is not null, otherwise get null</a:t>
            </a:r>
          </a:p>
        </p:txBody>
      </p:sp>
      <p:pic>
        <p:nvPicPr>
          <p:cNvPr id="11268" name="Picture 4"/>
          <p:cNvPicPr>
            <a:picLocks noChangeAspect="1" noChangeArrowheads="1"/>
          </p:cNvPicPr>
          <p:nvPr/>
        </p:nvPicPr>
        <p:blipFill>
          <a:blip r:embed="rId3" cstate="print"/>
          <a:srcRect/>
          <a:stretch>
            <a:fillRect/>
          </a:stretch>
        </p:blipFill>
        <p:spPr bwMode="auto">
          <a:xfrm>
            <a:off x="1927225" y="2686050"/>
            <a:ext cx="6302375" cy="742950"/>
          </a:xfrm>
          <a:prstGeom prst="rect">
            <a:avLst/>
          </a:prstGeom>
          <a:noFill/>
          <a:ln w="9525">
            <a:noFill/>
            <a:round/>
            <a:headEnd/>
            <a:tailEnd/>
          </a:ln>
          <a:effectLst>
            <a:outerShdw dist="155281" dir="2700000" algn="ctr" rotWithShape="0">
              <a:srgbClr val="808080"/>
            </a:outerShdw>
          </a:effectLst>
        </p:spPr>
      </p:pic>
      <p:pic>
        <p:nvPicPr>
          <p:cNvPr id="11269" name="Picture 5"/>
          <p:cNvPicPr>
            <a:picLocks noChangeAspect="1" noChangeArrowheads="1"/>
          </p:cNvPicPr>
          <p:nvPr/>
        </p:nvPicPr>
        <p:blipFill>
          <a:blip r:embed="rId4" cstate="print"/>
          <a:srcRect/>
          <a:stretch>
            <a:fillRect/>
          </a:stretch>
        </p:blipFill>
        <p:spPr bwMode="auto">
          <a:xfrm>
            <a:off x="925513" y="3902075"/>
            <a:ext cx="8307387" cy="914400"/>
          </a:xfrm>
          <a:prstGeom prst="rect">
            <a:avLst/>
          </a:prstGeom>
          <a:noFill/>
          <a:ln w="9525">
            <a:noFill/>
            <a:round/>
            <a:headEnd/>
            <a:tailEnd/>
          </a:ln>
          <a:effectLst>
            <a:outerShdw dist="155281" dir="2700000" algn="ctr" rotWithShape="0">
              <a:srgbClr val="808080"/>
            </a:outerShdw>
          </a:effectLst>
        </p:spPr>
      </p:pic>
      <p:pic>
        <p:nvPicPr>
          <p:cNvPr id="11270" name="Picture 6"/>
          <p:cNvPicPr>
            <a:picLocks noChangeAspect="1" noChangeArrowheads="1"/>
          </p:cNvPicPr>
          <p:nvPr/>
        </p:nvPicPr>
        <p:blipFill>
          <a:blip r:embed="rId5" cstate="print"/>
          <a:srcRect/>
          <a:stretch>
            <a:fillRect/>
          </a:stretch>
        </p:blipFill>
        <p:spPr bwMode="auto">
          <a:xfrm>
            <a:off x="1879600" y="5013325"/>
            <a:ext cx="6400800" cy="1831975"/>
          </a:xfrm>
          <a:prstGeom prst="rect">
            <a:avLst/>
          </a:prstGeom>
          <a:noFill/>
          <a:ln w="9525">
            <a:noFill/>
            <a:round/>
            <a:headEnd/>
            <a:tailEnd/>
          </a:ln>
          <a:effectLst>
            <a:outerShdw dist="155281" dir="2700000" algn="ctr" rotWithShape="0">
              <a:srgbClr val="808080"/>
            </a:outerShdw>
          </a:effectLst>
        </p:spPr>
      </p:pic>
      <p:grpSp>
        <p:nvGrpSpPr>
          <p:cNvPr id="11271" name="Group 7"/>
          <p:cNvGrpSpPr>
            <a:grpSpLocks/>
          </p:cNvGrpSpPr>
          <p:nvPr/>
        </p:nvGrpSpPr>
        <p:grpSpPr bwMode="auto">
          <a:xfrm>
            <a:off x="5484813" y="6037263"/>
            <a:ext cx="2960687" cy="514350"/>
            <a:chOff x="3455" y="3803"/>
            <a:chExt cx="1865" cy="324"/>
          </a:xfrm>
        </p:grpSpPr>
        <p:sp>
          <p:nvSpPr>
            <p:cNvPr id="11272" name="Text Box 8"/>
            <p:cNvSpPr txBox="1">
              <a:spLocks noChangeArrowheads="1"/>
            </p:cNvSpPr>
            <p:nvPr/>
          </p:nvSpPr>
          <p:spPr bwMode="auto">
            <a:xfrm>
              <a:off x="3593" y="3803"/>
              <a:ext cx="1728"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No error because this doesn't execute</a:t>
              </a:r>
            </a:p>
          </p:txBody>
        </p:sp>
        <p:sp>
          <p:nvSpPr>
            <p:cNvPr id="11273" name="Line 9"/>
            <p:cNvSpPr>
              <a:spLocks noChangeShapeType="1"/>
            </p:cNvSpPr>
            <p:nvPr/>
          </p:nvSpPr>
          <p:spPr bwMode="auto">
            <a:xfrm flipH="1">
              <a:off x="3454" y="3984"/>
              <a:ext cx="436" cy="144"/>
            </a:xfrm>
            <a:prstGeom prst="line">
              <a:avLst/>
            </a:prstGeom>
            <a:noFill/>
            <a:ln w="36720">
              <a:solidFill>
                <a:srgbClr val="FF0000"/>
              </a:solidFill>
              <a:round/>
              <a:headEnd/>
              <a:tailEnd type="triangle" w="med" len="med"/>
            </a:ln>
            <a:effectLst/>
          </p:spPr>
          <p:txBody>
            <a:bodyPr/>
            <a:lstStyle/>
            <a:p>
              <a:endParaRPr lang="en-US"/>
            </a:p>
          </p:txBody>
        </p:sp>
      </p:grpSp>
      <p:grpSp>
        <p:nvGrpSpPr>
          <p:cNvPr id="11274" name="Group 10"/>
          <p:cNvGrpSpPr>
            <a:grpSpLocks/>
          </p:cNvGrpSpPr>
          <p:nvPr/>
        </p:nvGrpSpPr>
        <p:grpSpPr bwMode="auto">
          <a:xfrm>
            <a:off x="5256213" y="4113213"/>
            <a:ext cx="3657600" cy="457200"/>
            <a:chOff x="3311" y="2591"/>
            <a:chExt cx="2304" cy="288"/>
          </a:xfrm>
        </p:grpSpPr>
        <p:sp>
          <p:nvSpPr>
            <p:cNvPr id="11275" name="Text Box 11"/>
            <p:cNvSpPr txBox="1">
              <a:spLocks noChangeArrowheads="1"/>
            </p:cNvSpPr>
            <p:nvPr/>
          </p:nvSpPr>
          <p:spPr bwMode="auto">
            <a:xfrm>
              <a:off x="3744" y="2666"/>
              <a:ext cx="1872" cy="214"/>
            </a:xfrm>
            <a:prstGeom prst="rect">
              <a:avLst/>
            </a:prstGeom>
            <a:noFill/>
            <a:ln w="9525">
              <a:noFill/>
              <a:round/>
              <a:headEnd/>
              <a:tailEnd/>
            </a:ln>
            <a:effectLst/>
          </p:spPr>
          <p:txBody>
            <a:bodyPr lIns="108360" tIns="63360" rIns="108360" bIns="63360"/>
            <a:lstStyle/>
            <a:p>
              <a:pPr>
                <a:tabLst>
                  <a:tab pos="723900" algn="l"/>
                  <a:tab pos="1447800" algn="l"/>
                  <a:tab pos="2171700" algn="l"/>
                  <a:tab pos="2895600" algn="l"/>
                </a:tabLst>
              </a:pPr>
              <a:r>
                <a:rPr lang="en-US" sz="1400">
                  <a:solidFill>
                    <a:srgbClr val="DC2300"/>
                  </a:solidFill>
                  <a:latin typeface="Arial Narrow" pitchFamily="32" charset="0"/>
                </a:rPr>
                <a:t>Extension Method on any nullable type</a:t>
              </a:r>
            </a:p>
          </p:txBody>
        </p:sp>
        <p:sp>
          <p:nvSpPr>
            <p:cNvPr id="11276" name="Line 12"/>
            <p:cNvSpPr>
              <a:spLocks noChangeShapeType="1"/>
            </p:cNvSpPr>
            <p:nvPr/>
          </p:nvSpPr>
          <p:spPr bwMode="auto">
            <a:xfrm flipH="1" flipV="1">
              <a:off x="3310" y="2590"/>
              <a:ext cx="436" cy="148"/>
            </a:xfrm>
            <a:prstGeom prst="line">
              <a:avLst/>
            </a:prstGeom>
            <a:noFill/>
            <a:ln w="36720">
              <a:solidFill>
                <a:srgbClr val="FF0000"/>
              </a:solidFill>
              <a:round/>
              <a:headEnd/>
              <a:tailEnd type="triangle" w="med" len="med"/>
            </a:ln>
            <a:effectLst/>
          </p:spPr>
          <p:txBody>
            <a:bodyPr/>
            <a:lstStyle/>
            <a:p>
              <a:endParaRPr lang="en-US"/>
            </a:p>
          </p:txBody>
        </p:sp>
      </p:grpSp>
      <p:grpSp>
        <p:nvGrpSpPr>
          <p:cNvPr id="11277" name="Group 13"/>
          <p:cNvGrpSpPr>
            <a:grpSpLocks/>
          </p:cNvGrpSpPr>
          <p:nvPr/>
        </p:nvGrpSpPr>
        <p:grpSpPr bwMode="auto">
          <a:xfrm>
            <a:off x="1046163" y="1990725"/>
            <a:ext cx="8629650" cy="512763"/>
            <a:chOff x="659" y="1254"/>
            <a:chExt cx="5436" cy="323"/>
          </a:xfrm>
        </p:grpSpPr>
        <p:grpSp>
          <p:nvGrpSpPr>
            <p:cNvPr id="11278" name="Group 14"/>
            <p:cNvGrpSpPr>
              <a:grpSpLocks/>
            </p:cNvGrpSpPr>
            <p:nvPr/>
          </p:nvGrpSpPr>
          <p:grpSpPr bwMode="auto">
            <a:xfrm>
              <a:off x="713" y="1364"/>
              <a:ext cx="4116" cy="213"/>
              <a:chOff x="713" y="1364"/>
              <a:chExt cx="4116" cy="213"/>
            </a:xfrm>
          </p:grpSpPr>
          <p:sp>
            <p:nvSpPr>
              <p:cNvPr id="11279" name="AutoShape 15"/>
              <p:cNvSpPr>
                <a:spLocks noChangeArrowheads="1"/>
              </p:cNvSpPr>
              <p:nvPr/>
            </p:nvSpPr>
            <p:spPr bwMode="auto">
              <a:xfrm>
                <a:off x="735" y="1410"/>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1280" name="Text Box 16"/>
              <p:cNvSpPr txBox="1">
                <a:spLocks noChangeArrowheads="1"/>
              </p:cNvSpPr>
              <p:nvPr/>
            </p:nvSpPr>
            <p:spPr bwMode="auto">
              <a:xfrm>
                <a:off x="713" y="13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DoIfNotNull(thing, x =&gt; x.DoSomething());</a:t>
                </a:r>
              </a:p>
            </p:txBody>
          </p:sp>
        </p:grpSp>
        <p:sp>
          <p:nvSpPr>
            <p:cNvPr id="11281" name="Text Box 17"/>
            <p:cNvSpPr txBox="1">
              <a:spLocks noChangeArrowheads="1"/>
            </p:cNvSpPr>
            <p:nvPr/>
          </p:nvSpPr>
          <p:spPr bwMode="auto">
            <a:xfrm>
              <a:off x="659" y="1254"/>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 method only if an object is not null inline</a:t>
              </a:r>
            </a:p>
          </p:txBody>
        </p:sp>
      </p:grpSp>
      <p:pic>
        <p:nvPicPr>
          <p:cNvPr id="11282" name="Picture 18"/>
          <p:cNvPicPr>
            <a:picLocks noChangeAspect="1" noChangeArrowheads="1"/>
          </p:cNvPicPr>
          <p:nvPr/>
        </p:nvPicPr>
        <p:blipFill>
          <a:blip r:embed="rId6" cstate="print"/>
          <a:srcRect/>
          <a:stretch>
            <a:fillRect/>
          </a:stretch>
        </p:blipFill>
        <p:spPr bwMode="auto">
          <a:xfrm>
            <a:off x="7086600" y="914400"/>
            <a:ext cx="2085975" cy="276225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2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1268"/>
                                        </p:tgtEl>
                                        <p:attrNameLst>
                                          <p:attrName>style.visibility</p:attrName>
                                        </p:attrNameLst>
                                      </p:cBhvr>
                                      <p:to>
                                        <p:strVal val="visible"/>
                                      </p:to>
                                    </p:set>
                                    <p:anim calcmode="lin" valueType="num">
                                      <p:cBhvr additive="repl">
                                        <p:cTn id="15" dur="500" fill="hold"/>
                                        <p:tgtEl>
                                          <p:spTgt spid="11268"/>
                                        </p:tgtEl>
                                        <p:attrNameLst>
                                          <p:attrName>ppt_w</p:attrName>
                                        </p:attrNameLst>
                                      </p:cBhvr>
                                      <p:tavLst>
                                        <p:tav tm="100000">
                                          <p:val>
                                            <p:strVal val="0"/>
                                          </p:val>
                                        </p:tav>
                                        <p:tav>
                                          <p:val>
                                            <p:strVal val="#ppt_w"/>
                                          </p:val>
                                        </p:tav>
                                      </p:tavLst>
                                    </p:anim>
                                    <p:anim calcmode="lin" valueType="num">
                                      <p:cBhvr additive="repl">
                                        <p:cTn id="16" dur="500" fill="hold"/>
                                        <p:tgtEl>
                                          <p:spTgt spid="11268"/>
                                        </p:tgtEl>
                                        <p:attrNameLst>
                                          <p:attrName>ppt_h</p:attrName>
                                        </p:attrNameLst>
                                      </p:cBhvr>
                                      <p:tavLst>
                                        <p:tav tm="100000">
                                          <p:val>
                                            <p:strVal val="0"/>
                                          </p:val>
                                        </p:tav>
                                        <p:tav>
                                          <p:val>
                                            <p:strVal val="#ppt_h"/>
                                          </p:val>
                                        </p:tav>
                                      </p:tavLst>
                                    </p:anim>
                                    <p:animEffect transition="in" filter="fade">
                                      <p:cBhvr additive="repl">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126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fill="hold" nodeType="clickEffect">
                                  <p:stCondLst>
                                    <p:cond delay="0"/>
                                  </p:stCondLst>
                                  <p:childTnLst>
                                    <p:set>
                                      <p:cBhvr additive="repl">
                                        <p:cTn id="25" dur="1" fill="hold">
                                          <p:stCondLst>
                                            <p:cond delay="0"/>
                                          </p:stCondLst>
                                        </p:cTn>
                                        <p:tgtEl>
                                          <p:spTgt spid="11269"/>
                                        </p:tgtEl>
                                        <p:attrNameLst>
                                          <p:attrName>style.visibility</p:attrName>
                                        </p:attrNameLst>
                                      </p:cBhvr>
                                      <p:to>
                                        <p:strVal val="visible"/>
                                      </p:to>
                                    </p:set>
                                    <p:anim calcmode="lin" valueType="num">
                                      <p:cBhvr additive="repl">
                                        <p:cTn id="26" dur="500" fill="hold"/>
                                        <p:tgtEl>
                                          <p:spTgt spid="11269"/>
                                        </p:tgtEl>
                                        <p:attrNameLst>
                                          <p:attrName>ppt_w</p:attrName>
                                        </p:attrNameLst>
                                      </p:cBhvr>
                                      <p:tavLst>
                                        <p:tav tm="100000">
                                          <p:val>
                                            <p:strVal val="0"/>
                                          </p:val>
                                        </p:tav>
                                        <p:tav>
                                          <p:val>
                                            <p:strVal val="#ppt_w"/>
                                          </p:val>
                                        </p:tav>
                                      </p:tavLst>
                                    </p:anim>
                                    <p:anim calcmode="lin" valueType="num">
                                      <p:cBhvr additive="repl">
                                        <p:cTn id="27" dur="500" fill="hold"/>
                                        <p:tgtEl>
                                          <p:spTgt spid="11269"/>
                                        </p:tgtEl>
                                        <p:attrNameLst>
                                          <p:attrName>ppt_h</p:attrName>
                                        </p:attrNameLst>
                                      </p:cBhvr>
                                      <p:tavLst>
                                        <p:tav tm="100000">
                                          <p:val>
                                            <p:strVal val="0"/>
                                          </p:val>
                                        </p:tav>
                                        <p:tav>
                                          <p:val>
                                            <p:strVal val="#ppt_h"/>
                                          </p:val>
                                        </p:tav>
                                      </p:tavLst>
                                    </p:anim>
                                    <p:animEffect transition="in" filter="fade">
                                      <p:cBhvr additive="repl">
                                        <p:cTn id="28" dur="500"/>
                                        <p:tgtEl>
                                          <p:spTgt spid="11269"/>
                                        </p:tgtEl>
                                      </p:cBhvr>
                                    </p:animEffect>
                                  </p:childTnLst>
                                </p:cTn>
                              </p:par>
                              <p:par>
                                <p:cTn id="29" presetID="2" presetClass="entr" presetSubtype="2" fill="hold" nodeType="withEffect">
                                  <p:stCondLst>
                                    <p:cond delay="0"/>
                                  </p:stCondLst>
                                  <p:childTnLst>
                                    <p:set>
                                      <p:cBhvr additive="repl">
                                        <p:cTn id="30" dur="1" fill="hold">
                                          <p:stCondLst>
                                            <p:cond delay="0"/>
                                          </p:stCondLst>
                                        </p:cTn>
                                        <p:tgtEl>
                                          <p:spTgt spid="11274"/>
                                        </p:tgtEl>
                                        <p:attrNameLst>
                                          <p:attrName>style.visibility</p:attrName>
                                        </p:attrNameLst>
                                      </p:cBhvr>
                                      <p:to>
                                        <p:strVal val="visible"/>
                                      </p:to>
                                    </p:set>
                                    <p:anim calcmode="lin" valueType="num">
                                      <p:cBhvr additive="repl">
                                        <p:cTn id="31" dur="500" fill="hold"/>
                                        <p:tgtEl>
                                          <p:spTgt spid="11274"/>
                                        </p:tgtEl>
                                        <p:attrNameLst>
                                          <p:attrName>ppt_x</p:attrName>
                                        </p:attrNameLst>
                                      </p:cBhvr>
                                      <p:tavLst>
                                        <p:tav tm="100000">
                                          <p:val>
                                            <p:strVal val="1+#ppt_w/2"/>
                                          </p:val>
                                        </p:tav>
                                        <p:tav>
                                          <p:val>
                                            <p:strVal val="#ppt_x"/>
                                          </p:val>
                                        </p:tav>
                                      </p:tavLst>
                                    </p:anim>
                                    <p:anim calcmode="lin" valueType="num">
                                      <p:cBhvr additive="repl">
                                        <p:cTn id="32" dur="500" fill="hold"/>
                                        <p:tgtEl>
                                          <p:spTgt spid="11274"/>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11270"/>
                                        </p:tgtEl>
                                        <p:attrNameLst>
                                          <p:attrName>style.visibility</p:attrName>
                                        </p:attrNameLst>
                                      </p:cBhvr>
                                      <p:to>
                                        <p:strVal val="visible"/>
                                      </p:to>
                                    </p:set>
                                    <p:anim calcmode="lin" valueType="num">
                                      <p:cBhvr additive="repl">
                                        <p:cTn id="37" dur="500" fill="hold"/>
                                        <p:tgtEl>
                                          <p:spTgt spid="11270"/>
                                        </p:tgtEl>
                                        <p:attrNameLst>
                                          <p:attrName>ppt_w</p:attrName>
                                        </p:attrNameLst>
                                      </p:cBhvr>
                                      <p:tavLst>
                                        <p:tav tm="100000">
                                          <p:val>
                                            <p:strVal val="0"/>
                                          </p:val>
                                        </p:tav>
                                        <p:tav>
                                          <p:val>
                                            <p:strVal val="#ppt_w"/>
                                          </p:val>
                                        </p:tav>
                                      </p:tavLst>
                                    </p:anim>
                                    <p:anim calcmode="lin" valueType="num">
                                      <p:cBhvr additive="repl">
                                        <p:cTn id="38" dur="500" fill="hold"/>
                                        <p:tgtEl>
                                          <p:spTgt spid="11270"/>
                                        </p:tgtEl>
                                        <p:attrNameLst>
                                          <p:attrName>ppt_h</p:attrName>
                                        </p:attrNameLst>
                                      </p:cBhvr>
                                      <p:tavLst>
                                        <p:tav tm="100000">
                                          <p:val>
                                            <p:strVal val="0"/>
                                          </p:val>
                                        </p:tav>
                                        <p:tav>
                                          <p:val>
                                            <p:strVal val="#ppt_h"/>
                                          </p:val>
                                        </p:tav>
                                      </p:tavLst>
                                    </p:anim>
                                    <p:animEffect transition="in" filter="fade">
                                      <p:cBhvr additive="repl">
                                        <p:cTn id="39" dur="500"/>
                                        <p:tgtEl>
                                          <p:spTgt spid="11270"/>
                                        </p:tgtEl>
                                      </p:cBhvr>
                                    </p:animEffect>
                                  </p:childTnLst>
                                </p:cTn>
                              </p:par>
                              <p:par>
                                <p:cTn id="40" presetID="2" presetClass="entr" presetSubtype="2" fill="hold" nodeType="withEffect">
                                  <p:stCondLst>
                                    <p:cond delay="0"/>
                                  </p:stCondLst>
                                  <p:childTnLst>
                                    <p:set>
                                      <p:cBhvr additive="repl">
                                        <p:cTn id="41" dur="1" fill="hold">
                                          <p:stCondLst>
                                            <p:cond delay="0"/>
                                          </p:stCondLst>
                                        </p:cTn>
                                        <p:tgtEl>
                                          <p:spTgt spid="11271"/>
                                        </p:tgtEl>
                                        <p:attrNameLst>
                                          <p:attrName>style.visibility</p:attrName>
                                        </p:attrNameLst>
                                      </p:cBhvr>
                                      <p:to>
                                        <p:strVal val="visible"/>
                                      </p:to>
                                    </p:set>
                                    <p:anim calcmode="lin" valueType="num">
                                      <p:cBhvr additive="repl">
                                        <p:cTn id="42" dur="500" fill="hold"/>
                                        <p:tgtEl>
                                          <p:spTgt spid="11271"/>
                                        </p:tgtEl>
                                        <p:attrNameLst>
                                          <p:attrName>ppt_x</p:attrName>
                                        </p:attrNameLst>
                                      </p:cBhvr>
                                      <p:tavLst>
                                        <p:tav tm="100000">
                                          <p:val>
                                            <p:strVal val="1+#ppt_w/2"/>
                                          </p:val>
                                        </p:tav>
                                        <p:tav>
                                          <p:val>
                                            <p:strVal val="#ppt_x"/>
                                          </p:val>
                                        </p:tav>
                                      </p:tavLst>
                                    </p:anim>
                                    <p:anim calcmode="lin" valueType="num">
                                      <p:cBhvr additive="repl">
                                        <p:cTn id="43" dur="500" fill="hold"/>
                                        <p:tgtEl>
                                          <p:spTgt spid="11271"/>
                                        </p:tgtEl>
                                        <p:attrNameLst>
                                          <p:attrName>ppt_y</p:attrName>
                                        </p:attrNameLst>
                                      </p:cBhvr>
                                      <p:tavLst>
                                        <p:tav tm="100000">
                                          <p:val>
                                            <p:strVal val="#ppt_y"/>
                                          </p:val>
                                        </p:tav>
                                        <p:tav>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3" presetClass="entr" accel="50000" fill="hold" nodeType="clickEffect">
                                  <p:stCondLst>
                                    <p:cond delay="0"/>
                                  </p:stCondLst>
                                  <p:childTnLst>
                                    <p:set>
                                      <p:cBhvr additive="repl">
                                        <p:cTn id="47" dur="1" fill="hold">
                                          <p:stCondLst>
                                            <p:cond delay="0"/>
                                          </p:stCondLst>
                                        </p:cTn>
                                        <p:tgtEl>
                                          <p:spTgt spid="11282"/>
                                        </p:tgtEl>
                                        <p:attrNameLst>
                                          <p:attrName>style.visibility</p:attrName>
                                        </p:attrNameLst>
                                      </p:cBhvr>
                                      <p:to>
                                        <p:strVal val="visible"/>
                                      </p:to>
                                    </p:set>
                                    <p:animEffect transition="in" filter="fade">
                                      <p:cBhvr additive="repl">
                                        <p:cTn id="48" dur="100"/>
                                        <p:tgtEl>
                                          <p:spTgt spid="11282"/>
                                        </p:tgtEl>
                                      </p:cBhvr>
                                    </p:animEffect>
                                    <p:anim calcmode="lin" valueType="num">
                                      <p:cBhvr additive="repl">
                                        <p:cTn id="49" dur="400" fill="hold"/>
                                        <p:tgtEl>
                                          <p:spTgt spid="11282"/>
                                        </p:tgtEl>
                                        <p:attrNameLst>
                                          <p:attrName>ppt_x</p:attrName>
                                        </p:attrNameLst>
                                      </p:cBhvr>
                                      <p:tavLst>
                                        <p:tav tm="100000">
                                          <p:val>
                                            <p:strVal val="#ppt_x"/>
                                          </p:val>
                                        </p:tav>
                                        <p:tav>
                                          <p:val>
                                            <p:strVal val="#ppt_x"/>
                                          </p:val>
                                        </p:tav>
                                      </p:tavLst>
                                    </p:anim>
                                    <p:anim calcmode="lin" valueType="num">
                                      <p:cBhvr additive="repl">
                                        <p:cTn id="50" dur="400" fill="hold"/>
                                        <p:tgtEl>
                                          <p:spTgt spid="11282"/>
                                        </p:tgtEl>
                                        <p:attrNameLst>
                                          <p:attrName>ppt_y</p:attrName>
                                        </p:attrNameLst>
                                      </p:cBhvr>
                                      <p:tavLst>
                                        <p:tav tm="100000">
                                          <p:val>
                                            <p:strVal val="#ppt_y+0.31"/>
                                          </p:val>
                                        </p:tav>
                                        <p:tav>
                                          <p:val>
                                            <p:strVal val="#ppt_y+0.31"/>
                                          </p:val>
                                        </p:tav>
                                      </p:tavLst>
                                    </p:anim>
                                    <p:anim calcmode="lin" valueType="num">
                                      <p:cBhvr additive="repl">
                                        <p:cTn id="51" dur="600" decel="50000" fill="hold">
                                          <p:stCondLst>
                                            <p:cond delay="0"/>
                                          </p:stCondLst>
                                        </p:cTn>
                                        <p:tgtEl>
                                          <p:spTgt spid="11282"/>
                                        </p:tgtEl>
                                        <p:attrNameLst>
                                          <p:attrName>ppt_x</p:attrName>
                                        </p:attrNameLst>
                                      </p:cBhvr>
                                      <p:tavLst>
                                        <p:tav tm="5000">
                                          <p:val>
                                            <p:strVal val="#ppt_x"/>
                                          </p:val>
                                        </p:tav>
                                        <p:tav tm="10000">
                                          <p:val>
                                            <p:strVal val="#ppt_x+0.0242"/>
                                          </p:val>
                                        </p:tav>
                                        <p:tav tm="15000">
                                          <p:val>
                                            <p:strVal val="#ppt_x+0.0479"/>
                                          </p:val>
                                        </p:tav>
                                        <p:tav tm="20000">
                                          <p:val>
                                            <p:strVal val="#ppt_x+0.0704"/>
                                          </p:val>
                                        </p:tav>
                                        <p:tav tm="25000">
                                          <p:val>
                                            <p:strVal val="#ppt_x+0.0911"/>
                                          </p:val>
                                        </p:tav>
                                        <p:tav tm="30000">
                                          <p:val>
                                            <p:strVal val="#ppt_x+0.1096"/>
                                          </p:val>
                                        </p:tav>
                                        <p:tav tm="35000">
                                          <p:val>
                                            <p:strVal val="#ppt_x+0.1254"/>
                                          </p:val>
                                        </p:tav>
                                        <p:tav tm="40000">
                                          <p:val>
                                            <p:strVal val="#ppt_x+0.1381"/>
                                          </p:val>
                                        </p:tav>
                                        <p:tav tm="45000">
                                          <p:val>
                                            <p:strVal val="#ppt_x+0.1474"/>
                                          </p:val>
                                        </p:tav>
                                        <p:tav tm="50000">
                                          <p:val>
                                            <p:strVal val="#ppt_x+0.1531"/>
                                          </p:val>
                                        </p:tav>
                                        <p:tav tm="55000">
                                          <p:val>
                                            <p:strVal val="#ppt_x+0.1550"/>
                                          </p:val>
                                        </p:tav>
                                        <p:tav tm="60000">
                                          <p:val>
                                            <p:strVal val="#ppt_x+0.1531"/>
                                          </p:val>
                                        </p:tav>
                                        <p:tav tm="65000">
                                          <p:val>
                                            <p:strVal val="#ppt_x+0.1474"/>
                                          </p:val>
                                        </p:tav>
                                        <p:tav tm="70000">
                                          <p:val>
                                            <p:strVal val="#ppt_x+0.1381"/>
                                          </p:val>
                                        </p:tav>
                                        <p:tav tm="75000">
                                          <p:val>
                                            <p:strVal val="#ppt_x+0.1254"/>
                                          </p:val>
                                        </p:tav>
                                        <p:tav tm="80000">
                                          <p:val>
                                            <p:strVal val="#ppt_x+0.1096"/>
                                          </p:val>
                                        </p:tav>
                                        <p:tav tm="85000">
                                          <p:val>
                                            <p:strVal val="#ppt_x+0.0911"/>
                                          </p:val>
                                        </p:tav>
                                        <p:tav tm="90000">
                                          <p:val>
                                            <p:strVal val="#ppt_x+0.0704"/>
                                          </p:val>
                                        </p:tav>
                                        <p:tav tm="95000">
                                          <p:val>
                                            <p:strVal val="#ppt_x+0.0479"/>
                                          </p:val>
                                        </p:tav>
                                        <p:tav tm="100000">
                                          <p:val>
                                            <p:strVal val="#ppt_x+0.0242"/>
                                          </p:val>
                                        </p:tav>
                                        <p:tav>
                                          <p:val>
                                            <p:strVal val="#ppt_x"/>
                                          </p:val>
                                        </p:tav>
                                      </p:tavLst>
                                    </p:anim>
                                    <p:anim calcmode="lin" valueType="num">
                                      <p:cBhvr additive="repl">
                                        <p:cTn id="52" dur="600" decel="50000" fill="hold">
                                          <p:stCondLst>
                                            <p:cond delay="0"/>
                                          </p:stCondLst>
                                        </p:cTn>
                                        <p:tgtEl>
                                          <p:spTgt spid="11282"/>
                                        </p:tgtEl>
                                        <p:attrNameLst>
                                          <p:attrName>ppt_y</p:attrName>
                                        </p:attrNameLst>
                                      </p:cBhvr>
                                      <p:tavLst>
                                        <p:tav tm="5000">
                                          <p:val>
                                            <p:strVal val="#ppt_y+0.31"/>
                                          </p:val>
                                        </p:tav>
                                        <p:tav tm="10000">
                                          <p:val>
                                            <p:strVal val="#ppt_y+0.308"/>
                                          </p:val>
                                        </p:tav>
                                        <p:tav tm="15000">
                                          <p:val>
                                            <p:strVal val="#ppt_y+0.3024"/>
                                          </p:val>
                                        </p:tav>
                                        <p:tav tm="20000">
                                          <p:val>
                                            <p:strVal val="#ppt_y+0.2931"/>
                                          </p:val>
                                        </p:tav>
                                        <p:tav tm="25000">
                                          <p:val>
                                            <p:strVal val="#ppt_y+0.2804"/>
                                          </p:val>
                                        </p:tav>
                                        <p:tav tm="30000">
                                          <p:val>
                                            <p:strVal val="#ppt_y+0.2646"/>
                                          </p:val>
                                        </p:tav>
                                        <p:tav tm="35000">
                                          <p:val>
                                            <p:strVal val="#ppt_y+0.2461"/>
                                          </p:val>
                                        </p:tav>
                                        <p:tav tm="40000">
                                          <p:val>
                                            <p:strVal val="#ppt_y+0.2253"/>
                                          </p:val>
                                        </p:tav>
                                        <p:tav tm="45000">
                                          <p:val>
                                            <p:strVal val="#ppt_y+0.2029"/>
                                          </p:val>
                                        </p:tav>
                                        <p:tav tm="50000">
                                          <p:val>
                                            <p:strVal val="#ppt_y+0.1792"/>
                                          </p:val>
                                        </p:tav>
                                        <p:tav tm="55000">
                                          <p:val>
                                            <p:strVal val="#ppt_y+0.155"/>
                                          </p:val>
                                        </p:tav>
                                        <p:tav tm="60000">
                                          <p:val>
                                            <p:strVal val="#ppt_y+0.1307"/>
                                          </p:val>
                                        </p:tav>
                                        <p:tav tm="65000">
                                          <p:val>
                                            <p:strVal val="#ppt_y+0.1071"/>
                                          </p:val>
                                        </p:tav>
                                        <p:tav tm="70000">
                                          <p:val>
                                            <p:strVal val="#ppt_y+0.0846"/>
                                          </p:val>
                                        </p:tav>
                                        <p:tav tm="75000">
                                          <p:val>
                                            <p:strVal val="#ppt_y+0.0639"/>
                                          </p:val>
                                        </p:tav>
                                        <p:tav tm="80000">
                                          <p:val>
                                            <p:strVal val="#ppt_y+0.0454"/>
                                          </p:val>
                                        </p:tav>
                                        <p:tav tm="85000">
                                          <p:val>
                                            <p:strVal val="#ppt_y+0.0296"/>
                                          </p:val>
                                        </p:tav>
                                        <p:tav tm="90000">
                                          <p:val>
                                            <p:strVal val="#ppt_y+0.0169"/>
                                          </p:val>
                                        </p:tav>
                                        <p:tav tm="95000">
                                          <p:val>
                                            <p:strVal val="#ppt_y+0.0076"/>
                                          </p:val>
                                        </p:tav>
                                        <p:tav tm="100000">
                                          <p:val>
                                            <p:strVal val="#ppt_y+0.0019"/>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Never Lazy Load Again</a:t>
            </a:r>
          </a:p>
        </p:txBody>
      </p:sp>
      <p:sp>
        <p:nvSpPr>
          <p:cNvPr id="12290" name="Text Box 2"/>
          <p:cNvSpPr txBox="1">
            <a:spLocks noChangeArrowheads="1"/>
          </p:cNvSpPr>
          <p:nvPr/>
        </p:nvSpPr>
        <p:spPr bwMode="auto">
          <a:xfrm>
            <a:off x="1046163" y="1270000"/>
            <a:ext cx="7869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a:t>
            </a:r>
            <a:r>
              <a:rPr lang="en-US" sz="1600" b="1">
                <a:solidFill>
                  <a:srgbClr val="000000"/>
                </a:solidFill>
                <a:latin typeface="verdana" pitchFamily="32" charset="0"/>
              </a:rPr>
              <a:t>Lazy loading:</a:t>
            </a:r>
            <a:r>
              <a:rPr lang="en-US" sz="1600">
                <a:solidFill>
                  <a:srgbClr val="000000"/>
                </a:solidFill>
                <a:latin typeface="verdana" pitchFamily="32" charset="0"/>
              </a:rPr>
              <a:t> If the instance exists return it, otherwise create it, store and return the instance</a:t>
            </a:r>
          </a:p>
        </p:txBody>
      </p:sp>
      <p:pic>
        <p:nvPicPr>
          <p:cNvPr id="12291" name="Picture 3"/>
          <p:cNvPicPr>
            <a:picLocks noChangeAspect="1" noChangeArrowheads="1"/>
          </p:cNvPicPr>
          <p:nvPr/>
        </p:nvPicPr>
        <p:blipFill>
          <a:blip r:embed="rId3" cstate="print"/>
          <a:srcRect/>
          <a:stretch>
            <a:fillRect/>
          </a:stretch>
        </p:blipFill>
        <p:spPr bwMode="auto">
          <a:xfrm>
            <a:off x="1058863" y="2297113"/>
            <a:ext cx="7440612" cy="3886200"/>
          </a:xfrm>
          <a:prstGeom prst="rect">
            <a:avLst/>
          </a:prstGeom>
          <a:noFill/>
          <a:ln w="9525">
            <a:noFill/>
            <a:round/>
            <a:headEnd/>
            <a:tailEnd/>
          </a:ln>
          <a:effectLst>
            <a:outerShdw dist="155281" dir="2700000" algn="ctr" rotWithShape="0">
              <a:srgbClr val="808080"/>
            </a:outerShdw>
          </a:effectLst>
        </p:spPr>
      </p:pic>
      <p:pic>
        <p:nvPicPr>
          <p:cNvPr id="12292" name="Picture 4"/>
          <p:cNvPicPr>
            <a:picLocks noChangeAspect="1" noChangeArrowheads="1"/>
          </p:cNvPicPr>
          <p:nvPr/>
        </p:nvPicPr>
        <p:blipFill>
          <a:blip r:embed="rId4" cstate="print"/>
          <a:srcRect/>
          <a:stretch>
            <a:fillRect/>
          </a:stretch>
        </p:blipFill>
        <p:spPr bwMode="auto">
          <a:xfrm>
            <a:off x="3260725" y="3128963"/>
            <a:ext cx="5746750" cy="3524250"/>
          </a:xfrm>
          <a:prstGeom prst="rect">
            <a:avLst/>
          </a:prstGeom>
          <a:noFill/>
          <a:ln w="18360">
            <a:solidFill>
              <a:srgbClr val="000080"/>
            </a:solidFill>
            <a:round/>
            <a:headEnd/>
            <a:tailEnd/>
          </a:ln>
          <a:effectLst>
            <a:outerShdw dist="155281" dir="8100000" algn="ctr" rotWithShape="0">
              <a:srgbClr val="808080"/>
            </a:outerShdw>
          </a:effectLst>
        </p:spPr>
      </p:pic>
      <p:sp>
        <p:nvSpPr>
          <p:cNvPr id="12293" name="Text Box 5"/>
          <p:cNvSpPr txBox="1">
            <a:spLocks noChangeArrowheads="1"/>
          </p:cNvSpPr>
          <p:nvPr/>
        </p:nvSpPr>
        <p:spPr bwMode="auto">
          <a:xfrm>
            <a:off x="1046163" y="1738313"/>
            <a:ext cx="7869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Solve with</a:t>
            </a:r>
            <a:r>
              <a:rPr lang="en-US" sz="1600" b="1">
                <a:solidFill>
                  <a:srgbClr val="000000"/>
                </a:solidFill>
                <a:latin typeface="verdana" pitchFamily="32" charset="0"/>
              </a:rPr>
              <a:t> Lazy&lt;T&gt;</a:t>
            </a:r>
            <a:r>
              <a:rPr lang="en-US" sz="1600">
                <a:solidFill>
                  <a:srgbClr val="000000"/>
                </a:solidFill>
                <a:latin typeface="verdana" pitchFamily="32" charset="0"/>
              </a:rPr>
              <a:t> which knows how to instantiate T</a:t>
            </a:r>
          </a:p>
        </p:txBody>
      </p:sp>
      <p:grpSp>
        <p:nvGrpSpPr>
          <p:cNvPr id="12294" name="Group 6"/>
          <p:cNvGrpSpPr>
            <a:grpSpLocks/>
          </p:cNvGrpSpPr>
          <p:nvPr/>
        </p:nvGrpSpPr>
        <p:grpSpPr bwMode="auto">
          <a:xfrm>
            <a:off x="5486400" y="1704975"/>
            <a:ext cx="3808413" cy="1722438"/>
            <a:chOff x="3456" y="1074"/>
            <a:chExt cx="2399" cy="1085"/>
          </a:xfrm>
        </p:grpSpPr>
        <p:pic>
          <p:nvPicPr>
            <p:cNvPr id="12295" name="Picture 7"/>
            <p:cNvPicPr>
              <a:picLocks noChangeAspect="1" noChangeArrowheads="1"/>
            </p:cNvPicPr>
            <p:nvPr/>
          </p:nvPicPr>
          <p:blipFill>
            <a:blip r:embed="rId5" cstate="print"/>
            <a:srcRect/>
            <a:stretch>
              <a:fillRect/>
            </a:stretch>
          </p:blipFill>
          <p:spPr bwMode="auto">
            <a:xfrm>
              <a:off x="4896" y="1074"/>
              <a:ext cx="960" cy="1086"/>
            </a:xfrm>
            <a:prstGeom prst="rect">
              <a:avLst/>
            </a:prstGeom>
            <a:noFill/>
            <a:ln w="9525">
              <a:noFill/>
              <a:round/>
              <a:headEnd/>
              <a:tailEnd/>
            </a:ln>
            <a:effectLst>
              <a:outerShdw dist="155281" dir="2700000" algn="ctr" rotWithShape="0">
                <a:srgbClr val="808080"/>
              </a:outerShdw>
            </a:effectLst>
          </p:spPr>
        </p:pic>
        <p:sp>
          <p:nvSpPr>
            <p:cNvPr id="12296" name="AutoShape 8"/>
            <p:cNvSpPr>
              <a:spLocks noChangeArrowheads="1"/>
            </p:cNvSpPr>
            <p:nvPr/>
          </p:nvSpPr>
          <p:spPr bwMode="auto">
            <a:xfrm>
              <a:off x="3456" y="1349"/>
              <a:ext cx="1440" cy="432"/>
            </a:xfrm>
            <a:prstGeom prst="wedgeEllipseCallout">
              <a:avLst>
                <a:gd name="adj1" fmla="val 47731"/>
                <a:gd name="adj2" fmla="val 60699"/>
              </a:avLst>
            </a:prstGeom>
            <a:solidFill>
              <a:srgbClr val="FFFFCC"/>
            </a:solidFill>
            <a:ln w="9525">
              <a:solidFill>
                <a:srgbClr val="000000"/>
              </a:solidFill>
              <a:round/>
              <a:headEnd/>
              <a:tailEnd/>
            </a:ln>
            <a:effectLst>
              <a:outerShdw dist="152735" dir="2700000" algn="ctr" rotWithShape="0">
                <a:srgbClr val="808080"/>
              </a:outerShdw>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Georgia" pitchFamily="16" charset="0"/>
                </a:rPr>
                <a:t>Who you calling lazy fool?</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2291"/>
                                        </p:tgtEl>
                                        <p:attrNameLst>
                                          <p:attrName>style.visibility</p:attrName>
                                        </p:attrNameLst>
                                      </p:cBhvr>
                                      <p:to>
                                        <p:strVal val="visible"/>
                                      </p:to>
                                    </p:set>
                                    <p:anim calcmode="lin" valueType="num">
                                      <p:cBhvr additive="repl">
                                        <p:cTn id="11" dur="500" fill="hold"/>
                                        <p:tgtEl>
                                          <p:spTgt spid="12291"/>
                                        </p:tgtEl>
                                        <p:attrNameLst>
                                          <p:attrName>ppt_w</p:attrName>
                                        </p:attrNameLst>
                                      </p:cBhvr>
                                      <p:tavLst>
                                        <p:tav tm="100000">
                                          <p:val>
                                            <p:strVal val="0"/>
                                          </p:val>
                                        </p:tav>
                                        <p:tav>
                                          <p:val>
                                            <p:strVal val="#ppt_w"/>
                                          </p:val>
                                        </p:tav>
                                      </p:tavLst>
                                    </p:anim>
                                    <p:anim calcmode="lin" valueType="num">
                                      <p:cBhvr additive="repl">
                                        <p:cTn id="12" dur="500" fill="hold"/>
                                        <p:tgtEl>
                                          <p:spTgt spid="12291"/>
                                        </p:tgtEl>
                                        <p:attrNameLst>
                                          <p:attrName>ppt_h</p:attrName>
                                        </p:attrNameLst>
                                      </p:cBhvr>
                                      <p:tavLst>
                                        <p:tav tm="100000">
                                          <p:val>
                                            <p:strVal val="0"/>
                                          </p:val>
                                        </p:tav>
                                        <p:tav>
                                          <p:val>
                                            <p:strVal val="#ppt_h"/>
                                          </p:val>
                                        </p:tav>
                                      </p:tavLst>
                                    </p:anim>
                                    <p:animEffect transition="in" filter="fade">
                                      <p:cBhvr additive="repl">
                                        <p:cTn id="13" dur="500"/>
                                        <p:tgtEl>
                                          <p:spTgt spid="1229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fill="hold" nodeType="clickEffect">
                                  <p:stCondLst>
                                    <p:cond delay="0"/>
                                  </p:stCondLst>
                                  <p:childTnLst>
                                    <p:set>
                                      <p:cBhvr additive="repl">
                                        <p:cTn id="17" dur="1" fill="hold">
                                          <p:stCondLst>
                                            <p:cond delay="0"/>
                                          </p:stCondLst>
                                        </p:cTn>
                                        <p:tgtEl>
                                          <p:spTgt spid="12292"/>
                                        </p:tgtEl>
                                        <p:attrNameLst>
                                          <p:attrName>style.visibility</p:attrName>
                                        </p:attrNameLst>
                                      </p:cBhvr>
                                      <p:to>
                                        <p:strVal val="visible"/>
                                      </p:to>
                                    </p:set>
                                    <p:anim calcmode="lin" valueType="num">
                                      <p:cBhvr additive="repl">
                                        <p:cTn id="18" dur="500" fill="hold"/>
                                        <p:tgtEl>
                                          <p:spTgt spid="12292"/>
                                        </p:tgtEl>
                                        <p:attrNameLst>
                                          <p:attrName>ppt_w</p:attrName>
                                        </p:attrNameLst>
                                      </p:cBhvr>
                                      <p:tavLst>
                                        <p:tav tm="100000">
                                          <p:val>
                                            <p:strVal val="0"/>
                                          </p:val>
                                        </p:tav>
                                        <p:tav>
                                          <p:val>
                                            <p:strVal val="#ppt_w"/>
                                          </p:val>
                                        </p:tav>
                                      </p:tavLst>
                                    </p:anim>
                                    <p:anim calcmode="lin" valueType="num">
                                      <p:cBhvr additive="repl">
                                        <p:cTn id="19" dur="500" fill="hold"/>
                                        <p:tgtEl>
                                          <p:spTgt spid="12292"/>
                                        </p:tgtEl>
                                        <p:attrNameLst>
                                          <p:attrName>ppt_h</p:attrName>
                                        </p:attrNameLst>
                                      </p:cBhvr>
                                      <p:tavLst>
                                        <p:tav tm="100000">
                                          <p:val>
                                            <p:strVal val="0"/>
                                          </p:val>
                                        </p:tav>
                                        <p:tav>
                                          <p:val>
                                            <p:strVal val="#ppt_h"/>
                                          </p:val>
                                        </p:tav>
                                      </p:tavLst>
                                    </p:anim>
                                    <p:animEffect transition="in" filter="fade">
                                      <p:cBhvr additive="repl">
                                        <p:cTn id="20" dur="500"/>
                                        <p:tgtEl>
                                          <p:spTgt spid="1229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12294"/>
                                        </p:tgtEl>
                                        <p:attrNameLst>
                                          <p:attrName>style.visibility</p:attrName>
                                        </p:attrNameLst>
                                      </p:cBhvr>
                                      <p:to>
                                        <p:strVal val="visible"/>
                                      </p:to>
                                    </p:set>
                                    <p:anim calcmode="lin" valueType="num">
                                      <p:cBhvr additive="repl">
                                        <p:cTn id="25" dur="500" fill="hold"/>
                                        <p:tgtEl>
                                          <p:spTgt spid="12294"/>
                                        </p:tgtEl>
                                        <p:attrNameLst>
                                          <p:attrName>ppt_x</p:attrName>
                                        </p:attrNameLst>
                                      </p:cBhvr>
                                      <p:tavLst>
                                        <p:tav tm="100000">
                                          <p:val>
                                            <p:strVal val="1+#ppt_w/2"/>
                                          </p:val>
                                        </p:tav>
                                        <p:tav>
                                          <p:val>
                                            <p:strVal val="#ppt_x"/>
                                          </p:val>
                                        </p:tav>
                                      </p:tavLst>
                                    </p:anim>
                                    <p:anim calcmode="lin" valueType="num">
                                      <p:cBhvr additive="repl">
                                        <p:cTn id="26" dur="500" fill="hold"/>
                                        <p:tgtEl>
                                          <p:spTgt spid="1229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Arial Unicode MS"/>
      </a:majorFont>
      <a:minorFont>
        <a:latin typeface="Times New Roman"/>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13751</TotalTime>
  <Words>3445</Words>
  <Application>Microsoft Office PowerPoint</Application>
  <PresentationFormat>Custom</PresentationFormat>
  <Paragraphs>292</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George Mauer</cp:lastModifiedBy>
  <cp:revision>165</cp:revision>
  <cp:lastPrinted>2009-09-08T22:09:25Z</cp:lastPrinted>
  <dcterms:created xsi:type="dcterms:W3CDTF">2004-05-06T09:28:21Z</dcterms:created>
  <dcterms:modified xsi:type="dcterms:W3CDTF">2009-11-20T20:39:15Z</dcterms:modified>
</cp:coreProperties>
</file>