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71" r:id="rId5"/>
    <p:sldId id="272" r:id="rId6"/>
    <p:sldId id="270" r:id="rId7"/>
    <p:sldId id="274" r:id="rId8"/>
    <p:sldId id="264" r:id="rId9"/>
    <p:sldId id="275" r:id="rId10"/>
    <p:sldId id="268" r:id="rId11"/>
    <p:sldId id="269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8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9492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44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alatschüssel mit gebratenem Reis, gekochten Eiern und Stäbchen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3" name="Autor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chüssel mit Pappardelle, Petersilienbutter, gerösteten Haselnüssen und geriebenem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-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-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-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-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-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-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-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-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-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hteck"/>
          <p:cNvSpPr/>
          <p:nvPr/>
        </p:nvSpPr>
        <p:spPr>
          <a:xfrm>
            <a:off x="-31281" y="1834762"/>
            <a:ext cx="4017876" cy="11920627"/>
          </a:xfrm>
          <a:prstGeom prst="rect">
            <a:avLst/>
          </a:prstGeom>
          <a:solidFill>
            <a:srgbClr val="B035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Rechteck"/>
          <p:cNvSpPr/>
          <p:nvPr/>
        </p:nvSpPr>
        <p:spPr>
          <a:xfrm>
            <a:off x="81" y="-15600"/>
            <a:ext cx="24383838" cy="2360711"/>
          </a:xfrm>
          <a:prstGeom prst="rect">
            <a:avLst/>
          </a:prstGeom>
          <a:solidFill>
            <a:srgbClr val="AF34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53" name="baymax-big-hero-6-pixar.jpg.jpeg" descr="baymax-big-hero-6-pixar.jp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2026" y="-1"/>
            <a:ext cx="20574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ext"/>
          <p:cNvSpPr txBox="1"/>
          <p:nvPr/>
        </p:nvSpPr>
        <p:spPr>
          <a:xfrm>
            <a:off x="3084241" y="278052"/>
            <a:ext cx="1270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>
                <a:solidFill>
                  <a:srgbClr val="313131"/>
                </a:solidFill>
                <a:latin typeface="PT Serif"/>
                <a:ea typeface="PT Serif"/>
                <a:cs typeface="PT Serif"/>
                <a:sym typeface="PT Serif"/>
              </a:defRPr>
            </a:pPr>
            <a:endParaRPr/>
          </a:p>
        </p:txBody>
      </p:sp>
      <p:sp>
        <p:nvSpPr>
          <p:cNvPr id="155" name="16.12.202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lang="de-DE" dirty="0" smtClean="0"/>
              <a:t>17</a:t>
            </a:r>
            <a:r>
              <a:rPr dirty="0" smtClean="0"/>
              <a:t>.</a:t>
            </a:r>
            <a:r>
              <a:rPr lang="de-DE" dirty="0" smtClean="0"/>
              <a:t>0</a:t>
            </a:r>
            <a:r>
              <a:rPr dirty="0" smtClean="0"/>
              <a:t>2.202</a:t>
            </a:r>
            <a:r>
              <a:rPr lang="de-DE" dirty="0" smtClean="0"/>
              <a:t>2</a:t>
            </a:r>
            <a:endParaRPr dirty="0"/>
          </a:p>
        </p:txBody>
      </p:sp>
      <p:sp>
        <p:nvSpPr>
          <p:cNvPr id="156" name="Ask BayMax!"/>
          <p:cNvSpPr txBox="1">
            <a:spLocks noGrp="1"/>
          </p:cNvSpPr>
          <p:nvPr>
            <p:ph type="ctrTitle"/>
          </p:nvPr>
        </p:nvSpPr>
        <p:spPr>
          <a:xfrm>
            <a:off x="1206498" y="1705921"/>
            <a:ext cx="21971004" cy="4648201"/>
          </a:xfrm>
          <a:prstGeom prst="rect">
            <a:avLst/>
          </a:prstGeom>
        </p:spPr>
        <p:txBody>
          <a:bodyPr/>
          <a:lstStyle/>
          <a:p>
            <a:r>
              <a:rPr dirty="0"/>
              <a:t>Ask </a:t>
            </a:r>
            <a:r>
              <a:rPr dirty="0" err="1"/>
              <a:t>BayMax</a:t>
            </a:r>
            <a:r>
              <a:rPr dirty="0"/>
              <a:t>!</a:t>
            </a:r>
          </a:p>
        </p:txBody>
      </p:sp>
      <p:sp>
        <p:nvSpPr>
          <p:cNvPr id="157" name="Zwischenpräsentation SP5 von Team 1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6149986"/>
            <a:ext cx="21971000" cy="1905001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Abschluss</a:t>
            </a:r>
            <a:r>
              <a:rPr dirty="0" err="1" smtClean="0"/>
              <a:t>präsentation</a:t>
            </a:r>
            <a:r>
              <a:rPr dirty="0" smtClean="0"/>
              <a:t> </a:t>
            </a:r>
            <a:r>
              <a:rPr dirty="0"/>
              <a:t>SP5 von Team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hteck"/>
          <p:cNvSpPr/>
          <p:nvPr/>
        </p:nvSpPr>
        <p:spPr>
          <a:xfrm>
            <a:off x="81" y="-15600"/>
            <a:ext cx="24383838" cy="2360711"/>
          </a:xfrm>
          <a:prstGeom prst="rect">
            <a:avLst/>
          </a:prstGeom>
          <a:solidFill>
            <a:srgbClr val="AF34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1" name="Rechteck"/>
          <p:cNvSpPr/>
          <p:nvPr/>
        </p:nvSpPr>
        <p:spPr>
          <a:xfrm>
            <a:off x="-15600" y="1803400"/>
            <a:ext cx="2357294" cy="11920627"/>
          </a:xfrm>
          <a:prstGeom prst="rect">
            <a:avLst/>
          </a:prstGeom>
          <a:solidFill>
            <a:srgbClr val="B035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2" name="Probleme und Positives"/>
          <p:cNvSpPr txBox="1">
            <a:spLocks noGrp="1"/>
          </p:cNvSpPr>
          <p:nvPr>
            <p:ph type="title"/>
          </p:nvPr>
        </p:nvSpPr>
        <p:spPr>
          <a:xfrm>
            <a:off x="1206500" y="447281"/>
            <a:ext cx="21971000" cy="143494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 smtClean="0"/>
              <a:t>Take Home Messages</a:t>
            </a:r>
            <a:endParaRPr dirty="0"/>
          </a:p>
        </p:txBody>
      </p:sp>
      <p:sp>
        <p:nvSpPr>
          <p:cNvPr id="253" name="Kein routinierter Umgang mit Git…"/>
          <p:cNvSpPr txBox="1"/>
          <p:nvPr/>
        </p:nvSpPr>
        <p:spPr>
          <a:xfrm>
            <a:off x="6664020" y="3657683"/>
            <a:ext cx="11985653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>
              <a:buSzPct val="40000"/>
              <a:buBlip>
                <a:blip r:embed="rId3"/>
              </a:buBlip>
              <a:defRPr sz="4800" b="1">
                <a:solidFill>
                  <a:srgbClr val="000000"/>
                </a:solidFill>
              </a:defRPr>
            </a:pPr>
            <a:r>
              <a:rPr dirty="0" err="1"/>
              <a:t>Kein</a:t>
            </a:r>
            <a:r>
              <a:rPr dirty="0"/>
              <a:t> </a:t>
            </a:r>
            <a:r>
              <a:rPr dirty="0" err="1"/>
              <a:t>routinierter</a:t>
            </a:r>
            <a:r>
              <a:rPr dirty="0"/>
              <a:t> </a:t>
            </a:r>
            <a:r>
              <a:rPr dirty="0" err="1"/>
              <a:t>Umgang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 smtClean="0"/>
              <a:t>Git</a:t>
            </a:r>
            <a:r>
              <a:rPr lang="de-DE" dirty="0" smtClean="0"/>
              <a:t> (+)</a:t>
            </a:r>
            <a:endParaRPr dirty="0"/>
          </a:p>
          <a:p>
            <a:pPr marL="609600" indent="-609600" algn="l">
              <a:buSzPct val="40000"/>
              <a:buBlip>
                <a:blip r:embed="rId3"/>
              </a:buBlip>
              <a:defRPr sz="4800" b="1">
                <a:solidFill>
                  <a:srgbClr val="000000"/>
                </a:solidFill>
              </a:defRPr>
            </a:pPr>
            <a:r>
              <a:rPr dirty="0" err="1" smtClean="0"/>
              <a:t>Kommunikationsprobleme</a:t>
            </a:r>
            <a:r>
              <a:rPr lang="de-DE" dirty="0" smtClean="0"/>
              <a:t> (+)</a:t>
            </a:r>
            <a:endParaRPr dirty="0"/>
          </a:p>
          <a:p>
            <a:pPr marL="609600" indent="-609600" algn="l">
              <a:buSzPct val="40000"/>
              <a:buBlip>
                <a:blip r:embed="rId3"/>
              </a:buBlip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Einschätzung von Ticketaufwänden</a:t>
            </a:r>
          </a:p>
          <a:p>
            <a:pPr marL="609600" indent="-609600" algn="l">
              <a:buSzPct val="40000"/>
              <a:buBlip>
                <a:blip r:embed="rId3"/>
              </a:buBlip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Späte Verknüpfung Frontend-Backend</a:t>
            </a:r>
            <a:endParaRPr dirty="0"/>
          </a:p>
        </p:txBody>
      </p:sp>
      <p:sp>
        <p:nvSpPr>
          <p:cNvPr id="254" name="Premiere in vielen Programmier-Skills…"/>
          <p:cNvSpPr txBox="1"/>
          <p:nvPr/>
        </p:nvSpPr>
        <p:spPr>
          <a:xfrm>
            <a:off x="6664020" y="8000861"/>
            <a:ext cx="16063693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>
              <a:buSzPct val="40000"/>
              <a:buBlip>
                <a:blip r:embed="rId3"/>
              </a:buBlip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Anwendung von Beginn an aufbauen</a:t>
            </a:r>
          </a:p>
          <a:p>
            <a:pPr marL="609600" indent="-609600" algn="l">
              <a:buSzPct val="40000"/>
              <a:buBlip>
                <a:blip r:embed="rId3"/>
              </a:buBlip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Umgang mit schlecht dokumentierten Tools</a:t>
            </a:r>
          </a:p>
          <a:p>
            <a:pPr marL="609600" indent="-609600" algn="l">
              <a:buSzPct val="40000"/>
              <a:buBlip>
                <a:blip r:embed="rId3"/>
              </a:buBlip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Erfahrung mit Python, CSS, JavaScript,…</a:t>
            </a:r>
            <a:endParaRPr dirty="0"/>
          </a:p>
          <a:p>
            <a:pPr marL="609600" indent="-609600" algn="l">
              <a:buSzPct val="40000"/>
              <a:buBlip>
                <a:blip r:embed="rId3"/>
              </a:buBlip>
              <a:defRPr sz="4800" b="1">
                <a:solidFill>
                  <a:srgbClr val="000000"/>
                </a:solidFill>
              </a:defRPr>
            </a:pPr>
            <a:r>
              <a:rPr dirty="0"/>
              <a:t>How-to-Scrum: </a:t>
            </a:r>
            <a:r>
              <a:rPr dirty="0" err="1"/>
              <a:t>Kommunikation</a:t>
            </a:r>
            <a:r>
              <a:rPr dirty="0"/>
              <a:t>, </a:t>
            </a:r>
            <a:r>
              <a:rPr dirty="0" err="1"/>
              <a:t>Organisation</a:t>
            </a:r>
            <a:endParaRPr dirty="0"/>
          </a:p>
          <a:p>
            <a:pPr marL="609600" indent="-609600" algn="l">
              <a:buSzPct val="40000"/>
              <a:buBlip>
                <a:blip r:embed="rId3"/>
              </a:buBlip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Teamwork, Konfliktlösung, gemeinsame Zielsetzung</a:t>
            </a:r>
            <a:endParaRPr dirty="0"/>
          </a:p>
        </p:txBody>
      </p:sp>
      <p:sp>
        <p:nvSpPr>
          <p:cNvPr id="255" name="Pluszeichen"/>
          <p:cNvSpPr/>
          <p:nvPr/>
        </p:nvSpPr>
        <p:spPr>
          <a:xfrm>
            <a:off x="3246162" y="8947584"/>
            <a:ext cx="1902466" cy="1902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Minus"/>
          <p:cNvSpPr/>
          <p:nvPr/>
        </p:nvSpPr>
        <p:spPr>
          <a:xfrm>
            <a:off x="3246162" y="5006515"/>
            <a:ext cx="1902466" cy="359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1" y="0"/>
                </a:moveTo>
                <a:cubicBezTo>
                  <a:pt x="68" y="0"/>
                  <a:pt x="0" y="357"/>
                  <a:pt x="0" y="799"/>
                </a:cubicBezTo>
                <a:lnTo>
                  <a:pt x="0" y="20801"/>
                </a:lnTo>
                <a:cubicBezTo>
                  <a:pt x="0" y="21240"/>
                  <a:pt x="68" y="21600"/>
                  <a:pt x="151" y="21600"/>
                </a:cubicBezTo>
                <a:lnTo>
                  <a:pt x="21449" y="21600"/>
                </a:lnTo>
                <a:cubicBezTo>
                  <a:pt x="21532" y="21600"/>
                  <a:pt x="21600" y="21240"/>
                  <a:pt x="21600" y="20801"/>
                </a:cubicBezTo>
                <a:lnTo>
                  <a:pt x="21600" y="799"/>
                </a:lnTo>
                <a:cubicBezTo>
                  <a:pt x="21600" y="360"/>
                  <a:pt x="21532" y="0"/>
                  <a:pt x="21449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hteck"/>
          <p:cNvSpPr/>
          <p:nvPr/>
        </p:nvSpPr>
        <p:spPr>
          <a:xfrm>
            <a:off x="81" y="-15600"/>
            <a:ext cx="24383838" cy="2360711"/>
          </a:xfrm>
          <a:prstGeom prst="rect">
            <a:avLst/>
          </a:prstGeom>
          <a:solidFill>
            <a:srgbClr val="AF34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9" name="Rechteck"/>
          <p:cNvSpPr/>
          <p:nvPr/>
        </p:nvSpPr>
        <p:spPr>
          <a:xfrm>
            <a:off x="-15600" y="1803400"/>
            <a:ext cx="2357294" cy="11920627"/>
          </a:xfrm>
          <a:prstGeom prst="rect">
            <a:avLst/>
          </a:prstGeom>
          <a:solidFill>
            <a:srgbClr val="B035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0" name="Habt ihr noch Fragen an BayMax?"/>
          <p:cNvSpPr txBox="1">
            <a:spLocks noGrp="1"/>
          </p:cNvSpPr>
          <p:nvPr>
            <p:ph type="title"/>
          </p:nvPr>
        </p:nvSpPr>
        <p:spPr>
          <a:xfrm>
            <a:off x="1206500" y="447281"/>
            <a:ext cx="21971000" cy="143494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Habt ihr noch Fragen an BayMax?</a:t>
            </a:r>
          </a:p>
        </p:txBody>
      </p:sp>
      <p:pic>
        <p:nvPicPr>
          <p:cNvPr id="261" name="Unknown.jpeg" descr="Unknow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1153" y="2887330"/>
            <a:ext cx="14527584" cy="10895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hteck"/>
          <p:cNvSpPr/>
          <p:nvPr/>
        </p:nvSpPr>
        <p:spPr>
          <a:xfrm>
            <a:off x="81" y="-15600"/>
            <a:ext cx="24383838" cy="2360711"/>
          </a:xfrm>
          <a:prstGeom prst="rect">
            <a:avLst/>
          </a:prstGeom>
          <a:solidFill>
            <a:srgbClr val="AF34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0" name="Rechteck"/>
          <p:cNvSpPr/>
          <p:nvPr/>
        </p:nvSpPr>
        <p:spPr>
          <a:xfrm>
            <a:off x="-15600" y="1803400"/>
            <a:ext cx="2357294" cy="11920627"/>
          </a:xfrm>
          <a:prstGeom prst="rect">
            <a:avLst/>
          </a:prstGeom>
          <a:solidFill>
            <a:srgbClr val="B035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1" name="Organisation"/>
          <p:cNvSpPr txBox="1">
            <a:spLocks noGrp="1"/>
          </p:cNvSpPr>
          <p:nvPr>
            <p:ph type="title"/>
          </p:nvPr>
        </p:nvSpPr>
        <p:spPr>
          <a:xfrm>
            <a:off x="1206500" y="447281"/>
            <a:ext cx="21971000" cy="143494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Organisation</a:t>
            </a:r>
          </a:p>
        </p:txBody>
      </p:sp>
      <p:sp>
        <p:nvSpPr>
          <p:cNvPr id="162" name="-Scrum-Master wird jeden Sprint gewechselt…"/>
          <p:cNvSpPr txBox="1"/>
          <p:nvPr/>
        </p:nvSpPr>
        <p:spPr>
          <a:xfrm>
            <a:off x="6055614" y="4359017"/>
            <a:ext cx="13357824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1">
                <a:solidFill>
                  <a:srgbClr val="000000"/>
                </a:solidFill>
              </a:defRPr>
            </a:pPr>
            <a:r>
              <a:rPr dirty="0" smtClean="0"/>
              <a:t>-</a:t>
            </a:r>
            <a:r>
              <a:rPr lang="de-DE" dirty="0" smtClean="0"/>
              <a:t> </a:t>
            </a:r>
            <a:r>
              <a:rPr dirty="0" smtClean="0"/>
              <a:t>Scrum-Master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jeden</a:t>
            </a:r>
            <a:r>
              <a:rPr dirty="0"/>
              <a:t> Sprint </a:t>
            </a:r>
            <a:r>
              <a:rPr dirty="0" err="1"/>
              <a:t>gewechselt</a:t>
            </a:r>
            <a:endParaRPr dirty="0"/>
          </a:p>
          <a:p>
            <a:pPr algn="l">
              <a:defRPr sz="4800" b="1">
                <a:solidFill>
                  <a:srgbClr val="000000"/>
                </a:solidFill>
              </a:defRPr>
            </a:pPr>
            <a:endParaRPr dirty="0"/>
          </a:p>
          <a:p>
            <a:pPr algn="l">
              <a:defRPr sz="4800" b="1">
                <a:solidFill>
                  <a:srgbClr val="000000"/>
                </a:solidFill>
              </a:defRPr>
            </a:pPr>
            <a:r>
              <a:rPr dirty="0" smtClean="0"/>
              <a:t>-</a:t>
            </a:r>
            <a:r>
              <a:rPr lang="de-DE" dirty="0"/>
              <a:t> </a:t>
            </a:r>
            <a:r>
              <a:rPr dirty="0" smtClean="0"/>
              <a:t>Wiki </a:t>
            </a:r>
            <a:r>
              <a:rPr lang="de-DE" dirty="0" smtClean="0"/>
              <a:t>für Organisation und </a:t>
            </a:r>
            <a:r>
              <a:rPr lang="de-DE" dirty="0" err="1" smtClean="0"/>
              <a:t>Codeconventions</a:t>
            </a:r>
            <a:endParaRPr dirty="0"/>
          </a:p>
          <a:p>
            <a:pPr algn="l">
              <a:defRPr sz="4800" b="1">
                <a:solidFill>
                  <a:srgbClr val="000000"/>
                </a:solidFill>
              </a:defRPr>
            </a:pPr>
            <a:endParaRPr lang="de-DE" dirty="0" smtClean="0"/>
          </a:p>
          <a:p>
            <a:pPr algn="l"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- Regelmäßiger Austausch über WhatsApp</a:t>
            </a:r>
            <a:endParaRPr lang="de-DE" dirty="0"/>
          </a:p>
          <a:p>
            <a:pPr algn="l">
              <a:defRPr sz="4800" b="1">
                <a:solidFill>
                  <a:srgbClr val="000000"/>
                </a:solidFill>
              </a:defRPr>
            </a:pPr>
            <a:endParaRPr dirty="0"/>
          </a:p>
          <a:p>
            <a:pPr algn="l">
              <a:defRPr sz="4800" b="1">
                <a:solidFill>
                  <a:srgbClr val="000000"/>
                </a:solidFill>
              </a:defRPr>
            </a:pPr>
            <a:r>
              <a:rPr dirty="0" err="1"/>
              <a:t>Zwei</a:t>
            </a:r>
            <a:r>
              <a:rPr dirty="0"/>
              <a:t> </a:t>
            </a:r>
            <a:r>
              <a:rPr lang="de-DE" dirty="0" err="1" smtClean="0"/>
              <a:t>Subt</a:t>
            </a:r>
            <a:r>
              <a:rPr dirty="0" err="1" smtClean="0"/>
              <a:t>eams</a:t>
            </a:r>
            <a:r>
              <a:rPr dirty="0"/>
              <a:t>: </a:t>
            </a:r>
          </a:p>
          <a:p>
            <a:pPr algn="l">
              <a:defRPr sz="4800" b="1">
                <a:solidFill>
                  <a:srgbClr val="000000"/>
                </a:solidFill>
              </a:defRPr>
            </a:pPr>
            <a:r>
              <a:rPr dirty="0"/>
              <a:t>1. Web-Frontend (</a:t>
            </a:r>
            <a:r>
              <a:rPr dirty="0" err="1"/>
              <a:t>Malak</a:t>
            </a:r>
            <a:r>
              <a:rPr dirty="0"/>
              <a:t> &amp; </a:t>
            </a:r>
            <a:r>
              <a:rPr dirty="0" err="1"/>
              <a:t>Asmaa</a:t>
            </a:r>
            <a:r>
              <a:rPr dirty="0"/>
              <a:t>)</a:t>
            </a:r>
          </a:p>
          <a:p>
            <a:pPr algn="l">
              <a:defRPr sz="4800" b="1">
                <a:solidFill>
                  <a:srgbClr val="000000"/>
                </a:solidFill>
              </a:defRPr>
            </a:pPr>
            <a:r>
              <a:rPr dirty="0"/>
              <a:t>2. NLP/Upload (Johannes &amp; Clemens)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itlab.jpg" descr="gitla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5117" y="4779651"/>
            <a:ext cx="5508983" cy="4993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ython.png" descr="pyth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63668" y="8407334"/>
            <a:ext cx="12229312" cy="684841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chteck"/>
          <p:cNvSpPr/>
          <p:nvPr/>
        </p:nvSpPr>
        <p:spPr>
          <a:xfrm>
            <a:off x="81" y="-15600"/>
            <a:ext cx="24383838" cy="2360711"/>
          </a:xfrm>
          <a:prstGeom prst="rect">
            <a:avLst/>
          </a:prstGeom>
          <a:solidFill>
            <a:srgbClr val="AF34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2" name="Rechteck"/>
          <p:cNvSpPr/>
          <p:nvPr/>
        </p:nvSpPr>
        <p:spPr>
          <a:xfrm>
            <a:off x="2329" y="1803400"/>
            <a:ext cx="2357294" cy="11920627"/>
          </a:xfrm>
          <a:prstGeom prst="rect">
            <a:avLst/>
          </a:prstGeom>
          <a:solidFill>
            <a:srgbClr val="B035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3" name="Technologie-Stack"/>
          <p:cNvSpPr txBox="1">
            <a:spLocks noGrp="1"/>
          </p:cNvSpPr>
          <p:nvPr>
            <p:ph type="title"/>
          </p:nvPr>
        </p:nvSpPr>
        <p:spPr>
          <a:xfrm>
            <a:off x="1206500" y="447281"/>
            <a:ext cx="21971000" cy="143494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Technologie-Stack</a:t>
            </a:r>
          </a:p>
        </p:txBody>
      </p:sp>
      <p:pic>
        <p:nvPicPr>
          <p:cNvPr id="174" name="Unknown-1.png" descr="Unknown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23833" y="2569320"/>
            <a:ext cx="5508983" cy="2754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Elasticsearch_logo.svg.png" descr="Elasticsearch_logo.sv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09622" y="2960873"/>
            <a:ext cx="8979972" cy="1971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vsc_logo.jpg" descr="vsc_logo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020432" y="5920293"/>
            <a:ext cx="4915786" cy="368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NLP-Stack:…"/>
          <p:cNvSpPr txBox="1"/>
          <p:nvPr/>
        </p:nvSpPr>
        <p:spPr>
          <a:xfrm>
            <a:off x="6254740" y="10483872"/>
            <a:ext cx="3489738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1">
                <a:solidFill>
                  <a:srgbClr val="000000"/>
                </a:solidFill>
              </a:defRPr>
            </a:pPr>
            <a:r>
              <a:rPr dirty="0"/>
              <a:t>NLP-Stack:</a:t>
            </a:r>
          </a:p>
          <a:p>
            <a:pPr>
              <a:defRPr sz="4800" b="1">
                <a:solidFill>
                  <a:srgbClr val="000000"/>
                </a:solidFill>
              </a:defRPr>
            </a:pPr>
            <a:r>
              <a:rPr dirty="0" err="1"/>
              <a:t>GNormPlus</a:t>
            </a:r>
            <a:endParaRPr dirty="0"/>
          </a:p>
          <a:p>
            <a:pPr>
              <a:defRPr sz="4800" b="1">
                <a:solidFill>
                  <a:srgbClr val="000000"/>
                </a:solidFill>
              </a:defRPr>
            </a:pPr>
            <a:r>
              <a:rPr dirty="0" err="1" smtClean="0"/>
              <a:t>DNorm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hteck"/>
          <p:cNvSpPr/>
          <p:nvPr/>
        </p:nvSpPr>
        <p:spPr>
          <a:xfrm>
            <a:off x="81" y="-15600"/>
            <a:ext cx="24383838" cy="2360711"/>
          </a:xfrm>
          <a:prstGeom prst="rect">
            <a:avLst/>
          </a:prstGeom>
          <a:solidFill>
            <a:srgbClr val="AF34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Rechteck"/>
          <p:cNvSpPr/>
          <p:nvPr/>
        </p:nvSpPr>
        <p:spPr>
          <a:xfrm>
            <a:off x="-15600" y="1803400"/>
            <a:ext cx="2357294" cy="11920627"/>
          </a:xfrm>
          <a:prstGeom prst="rect">
            <a:avLst/>
          </a:prstGeom>
          <a:solidFill>
            <a:srgbClr val="B035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1" name="Assembly of BayMax: Das WebFronted"/>
          <p:cNvSpPr txBox="1">
            <a:spLocks noGrp="1"/>
          </p:cNvSpPr>
          <p:nvPr>
            <p:ph type="title"/>
          </p:nvPr>
        </p:nvSpPr>
        <p:spPr>
          <a:xfrm>
            <a:off x="1206500" y="447281"/>
            <a:ext cx="21971000" cy="143494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>
              <a:tabLst>
                <a:tab pos="13982700" algn="l"/>
              </a:tabLst>
            </a:pPr>
            <a:r>
              <a:rPr dirty="0"/>
              <a:t>Assembly of </a:t>
            </a:r>
            <a:r>
              <a:rPr dirty="0" err="1"/>
              <a:t>BayMax</a:t>
            </a:r>
            <a:r>
              <a:rPr dirty="0"/>
              <a:t>: Das </a:t>
            </a:r>
            <a:r>
              <a:rPr dirty="0" err="1" smtClean="0"/>
              <a:t>WebFronte</a:t>
            </a:r>
            <a:r>
              <a:rPr lang="de-DE" dirty="0" smtClean="0"/>
              <a:t>n</a:t>
            </a:r>
            <a:r>
              <a:rPr dirty="0" smtClean="0"/>
              <a:t>d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754" y="2599766"/>
            <a:ext cx="9771528" cy="1110400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21143" y="12104805"/>
            <a:ext cx="1521349" cy="15989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492" y="12104805"/>
            <a:ext cx="1484758" cy="15989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683" y="12104805"/>
            <a:ext cx="660125" cy="15989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8884" y="12104806"/>
            <a:ext cx="553608" cy="110909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3805647" y="2592728"/>
            <a:ext cx="681317" cy="47432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4431" y="2599763"/>
            <a:ext cx="2541216" cy="48522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710677" y="2599764"/>
            <a:ext cx="3459787" cy="46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0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hteck"/>
          <p:cNvSpPr/>
          <p:nvPr/>
        </p:nvSpPr>
        <p:spPr>
          <a:xfrm>
            <a:off x="81" y="-15600"/>
            <a:ext cx="24383838" cy="2360711"/>
          </a:xfrm>
          <a:prstGeom prst="rect">
            <a:avLst/>
          </a:prstGeom>
          <a:solidFill>
            <a:srgbClr val="AF34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Rechteck"/>
          <p:cNvSpPr/>
          <p:nvPr/>
        </p:nvSpPr>
        <p:spPr>
          <a:xfrm>
            <a:off x="-15600" y="1803400"/>
            <a:ext cx="2357294" cy="11920627"/>
          </a:xfrm>
          <a:prstGeom prst="rect">
            <a:avLst/>
          </a:prstGeom>
          <a:solidFill>
            <a:srgbClr val="B035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Backend"/>
          <p:cNvSpPr txBox="1">
            <a:spLocks noGrp="1"/>
          </p:cNvSpPr>
          <p:nvPr>
            <p:ph type="title"/>
          </p:nvPr>
        </p:nvSpPr>
        <p:spPr>
          <a:xfrm>
            <a:off x="1206500" y="447281"/>
            <a:ext cx="21971000" cy="143494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 smtClean="0"/>
              <a:t>Frontend</a:t>
            </a:r>
            <a:endParaRPr dirty="0"/>
          </a:p>
        </p:txBody>
      </p:sp>
      <p:sp>
        <p:nvSpPr>
          <p:cNvPr id="187" name="NLP-Preprocessing…"/>
          <p:cNvSpPr txBox="1"/>
          <p:nvPr/>
        </p:nvSpPr>
        <p:spPr>
          <a:xfrm>
            <a:off x="3363860" y="5127094"/>
            <a:ext cx="17273960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85800" indent="-685800" algn="l">
              <a:buSzPct val="100000"/>
              <a:buFont typeface="Arial" panose="020B0604020202020204" pitchFamily="34" charset="0"/>
              <a:buChar char="•"/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Suchmaschine greift auf selbstgewählten Index in ES zu</a:t>
            </a:r>
            <a:endParaRPr dirty="0"/>
          </a:p>
          <a:p>
            <a:pPr marL="685800" lvl="2" indent="-685800" algn="l">
              <a:buFont typeface="Arial" panose="020B0604020202020204" pitchFamily="34" charset="0"/>
              <a:buChar char="•"/>
              <a:defRPr sz="4800" b="1">
                <a:solidFill>
                  <a:srgbClr val="000000"/>
                </a:solidFill>
              </a:defRPr>
            </a:pPr>
            <a:endParaRPr dirty="0"/>
          </a:p>
          <a:p>
            <a:pPr marL="685800" indent="-685800" algn="l">
              <a:buFont typeface="Arial" panose="020B0604020202020204" pitchFamily="34" charset="0"/>
              <a:buChar char="•"/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Mehrere Suchzeilen für konkrete Tags</a:t>
            </a:r>
          </a:p>
          <a:p>
            <a:pPr marL="685800" indent="-685800" algn="l">
              <a:buFont typeface="Arial" panose="020B0604020202020204" pitchFamily="34" charset="0"/>
              <a:buChar char="•"/>
              <a:defRPr sz="4800" b="1">
                <a:solidFill>
                  <a:srgbClr val="000000"/>
                </a:solidFill>
              </a:defRPr>
            </a:pPr>
            <a:endParaRPr lang="de-DE" dirty="0"/>
          </a:p>
          <a:p>
            <a:pPr marL="685800" indent="-685800" algn="l">
              <a:buFont typeface="Arial" panose="020B0604020202020204" pitchFamily="34" charset="0"/>
              <a:buChar char="•"/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Bietet sowohl Übersicht als auch Detailansicht</a:t>
            </a:r>
          </a:p>
          <a:p>
            <a:pPr marL="685800" indent="-685800" algn="l">
              <a:buFont typeface="Arial" panose="020B0604020202020204" pitchFamily="34" charset="0"/>
              <a:buChar char="•"/>
              <a:defRPr sz="4800" b="1">
                <a:solidFill>
                  <a:srgbClr val="000000"/>
                </a:solidFill>
              </a:defRPr>
            </a:pPr>
            <a:endParaRPr lang="de-DE" dirty="0"/>
          </a:p>
          <a:p>
            <a:pPr marL="685800" indent="-685800" algn="l">
              <a:buFont typeface="Arial" panose="020B0604020202020204" pitchFamily="34" charset="0"/>
              <a:buChar char="•"/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Filter für Suche</a:t>
            </a:r>
          </a:p>
        </p:txBody>
      </p:sp>
    </p:spTree>
    <p:extLst>
      <p:ext uri="{BB962C8B-B14F-4D97-AF65-F5344CB8AC3E}">
        <p14:creationId xmlns:p14="http://schemas.microsoft.com/office/powerpoint/2010/main" val="258276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hteck"/>
          <p:cNvSpPr/>
          <p:nvPr/>
        </p:nvSpPr>
        <p:spPr>
          <a:xfrm>
            <a:off x="81" y="-15600"/>
            <a:ext cx="24383838" cy="2360711"/>
          </a:xfrm>
          <a:prstGeom prst="rect">
            <a:avLst/>
          </a:prstGeom>
          <a:solidFill>
            <a:srgbClr val="AF34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Rechteck"/>
          <p:cNvSpPr/>
          <p:nvPr/>
        </p:nvSpPr>
        <p:spPr>
          <a:xfrm>
            <a:off x="-15600" y="1803400"/>
            <a:ext cx="2357294" cy="11920627"/>
          </a:xfrm>
          <a:prstGeom prst="rect">
            <a:avLst/>
          </a:prstGeom>
          <a:solidFill>
            <a:srgbClr val="B035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1" name="Assembly of BayMax: Das WebFronted"/>
          <p:cNvSpPr txBox="1">
            <a:spLocks noGrp="1"/>
          </p:cNvSpPr>
          <p:nvPr>
            <p:ph type="title"/>
          </p:nvPr>
        </p:nvSpPr>
        <p:spPr>
          <a:xfrm>
            <a:off x="1206500" y="447281"/>
            <a:ext cx="21971000" cy="143494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Assembly of </a:t>
            </a:r>
            <a:r>
              <a:rPr dirty="0" err="1"/>
              <a:t>BayMax</a:t>
            </a:r>
            <a:r>
              <a:rPr dirty="0"/>
              <a:t>: </a:t>
            </a:r>
            <a:r>
              <a:rPr lang="de-DE" dirty="0" smtClean="0"/>
              <a:t>Backend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447" y="2560134"/>
            <a:ext cx="10309411" cy="106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19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hteck"/>
          <p:cNvSpPr/>
          <p:nvPr/>
        </p:nvSpPr>
        <p:spPr>
          <a:xfrm>
            <a:off x="81" y="-15600"/>
            <a:ext cx="24383838" cy="2360711"/>
          </a:xfrm>
          <a:prstGeom prst="rect">
            <a:avLst/>
          </a:prstGeom>
          <a:solidFill>
            <a:srgbClr val="AF34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Rechteck"/>
          <p:cNvSpPr/>
          <p:nvPr/>
        </p:nvSpPr>
        <p:spPr>
          <a:xfrm>
            <a:off x="-15600" y="1803400"/>
            <a:ext cx="2357294" cy="11920627"/>
          </a:xfrm>
          <a:prstGeom prst="rect">
            <a:avLst/>
          </a:prstGeom>
          <a:solidFill>
            <a:srgbClr val="B035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Backend"/>
          <p:cNvSpPr txBox="1">
            <a:spLocks noGrp="1"/>
          </p:cNvSpPr>
          <p:nvPr>
            <p:ph type="title"/>
          </p:nvPr>
        </p:nvSpPr>
        <p:spPr>
          <a:xfrm>
            <a:off x="1206500" y="447281"/>
            <a:ext cx="21971000" cy="143494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 smtClean="0"/>
              <a:t>NL-</a:t>
            </a:r>
            <a:r>
              <a:rPr lang="de-DE" dirty="0" err="1" smtClean="0"/>
              <a:t>Preprocessing</a:t>
            </a:r>
            <a:endParaRPr dirty="0"/>
          </a:p>
        </p:txBody>
      </p:sp>
      <p:sp>
        <p:nvSpPr>
          <p:cNvPr id="187" name="NLP-Preprocessing…"/>
          <p:cNvSpPr txBox="1"/>
          <p:nvPr/>
        </p:nvSpPr>
        <p:spPr>
          <a:xfrm>
            <a:off x="3363860" y="4757763"/>
            <a:ext cx="17198619" cy="6011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endParaRPr lang="de-DE" dirty="0" smtClean="0"/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r>
              <a:rPr lang="de-DE" u="sng" dirty="0" err="1" smtClean="0"/>
              <a:t>bioCConverter</a:t>
            </a:r>
            <a:r>
              <a:rPr lang="de-DE" u="sng" dirty="0" smtClean="0"/>
              <a:t>:</a:t>
            </a:r>
            <a:r>
              <a:rPr lang="de-DE" dirty="0" smtClean="0"/>
              <a:t> </a:t>
            </a:r>
            <a:r>
              <a:rPr lang="de-DE" dirty="0"/>
              <a:t>XML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bioC</a:t>
            </a:r>
            <a:r>
              <a:rPr lang="de-DE" dirty="0">
                <a:sym typeface="Wingdings" panose="05000000000000000000" pitchFamily="2" charset="2"/>
              </a:rPr>
              <a:t>-Format für </a:t>
            </a:r>
            <a:r>
              <a:rPr lang="de-DE" dirty="0" err="1">
                <a:sym typeface="Wingdings" panose="05000000000000000000" pitchFamily="2" charset="2"/>
              </a:rPr>
              <a:t>Gnorm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dirty="0" err="1">
                <a:sym typeface="Wingdings" panose="05000000000000000000" pitchFamily="2" charset="2"/>
              </a:rPr>
              <a:t>DNorm</a:t>
            </a:r>
            <a:endParaRPr lang="de-DE" dirty="0"/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endParaRPr lang="de-DE" dirty="0"/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r>
              <a:rPr lang="de-DE" u="sng" dirty="0" err="1"/>
              <a:t>Gnorm</a:t>
            </a:r>
            <a:r>
              <a:rPr lang="de-DE" u="sng" dirty="0"/>
              <a:t>:</a:t>
            </a:r>
            <a:r>
              <a:rPr lang="de-DE" dirty="0"/>
              <a:t> Tags für </a:t>
            </a:r>
            <a:r>
              <a:rPr lang="de-DE" dirty="0" err="1"/>
              <a:t>Spezien</a:t>
            </a:r>
            <a:r>
              <a:rPr lang="de-DE" dirty="0"/>
              <a:t> und Gene hinzufügen</a:t>
            </a:r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endParaRPr lang="de-DE" dirty="0"/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r>
              <a:rPr lang="de-DE" u="sng" dirty="0" err="1"/>
              <a:t>Dnorm</a:t>
            </a:r>
            <a:r>
              <a:rPr lang="de-DE" u="sng" dirty="0"/>
              <a:t>:</a:t>
            </a:r>
            <a:r>
              <a:rPr lang="de-DE" dirty="0"/>
              <a:t> Tags für Krankheiten hinzufügen</a:t>
            </a:r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endParaRPr lang="de-DE" dirty="0" smtClean="0"/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r>
              <a:rPr lang="de-DE" u="sng" dirty="0" err="1"/>
              <a:t>integrateAnnoations</a:t>
            </a:r>
            <a:r>
              <a:rPr lang="de-DE" u="sng" dirty="0"/>
              <a:t>:</a:t>
            </a:r>
            <a:r>
              <a:rPr lang="de-DE" dirty="0"/>
              <a:t> Tags von </a:t>
            </a:r>
            <a:r>
              <a:rPr lang="de-DE" dirty="0" err="1"/>
              <a:t>GNorm</a:t>
            </a:r>
            <a:r>
              <a:rPr lang="de-DE" dirty="0"/>
              <a:t>/</a:t>
            </a:r>
            <a:r>
              <a:rPr lang="de-DE" dirty="0" err="1"/>
              <a:t>DNorm</a:t>
            </a:r>
            <a:r>
              <a:rPr lang="de-DE" dirty="0"/>
              <a:t> </a:t>
            </a:r>
            <a:r>
              <a:rPr lang="de-DE" dirty="0" smtClean="0"/>
              <a:t>integrieren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75432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hteck"/>
          <p:cNvSpPr/>
          <p:nvPr/>
        </p:nvSpPr>
        <p:spPr>
          <a:xfrm>
            <a:off x="81" y="-15600"/>
            <a:ext cx="24383838" cy="2360711"/>
          </a:xfrm>
          <a:prstGeom prst="rect">
            <a:avLst/>
          </a:prstGeom>
          <a:solidFill>
            <a:srgbClr val="AF34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7" name="Rechteck"/>
          <p:cNvSpPr/>
          <p:nvPr/>
        </p:nvSpPr>
        <p:spPr>
          <a:xfrm>
            <a:off x="-15600" y="1803400"/>
            <a:ext cx="2357294" cy="11920627"/>
          </a:xfrm>
          <a:prstGeom prst="rect">
            <a:avLst/>
          </a:prstGeom>
          <a:solidFill>
            <a:srgbClr val="B035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8" name="NLP - Pipeline"/>
          <p:cNvSpPr txBox="1">
            <a:spLocks noGrp="1"/>
          </p:cNvSpPr>
          <p:nvPr>
            <p:ph type="title"/>
          </p:nvPr>
        </p:nvSpPr>
        <p:spPr>
          <a:xfrm>
            <a:off x="1206500" y="447281"/>
            <a:ext cx="21971000" cy="143494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smtClean="0"/>
              <a:t>NL </a:t>
            </a:r>
            <a:r>
              <a:rPr dirty="0"/>
              <a:t>- Pipeline</a:t>
            </a:r>
          </a:p>
        </p:txBody>
      </p:sp>
      <p:sp>
        <p:nvSpPr>
          <p:cNvPr id="209" name="Klinische Studie…"/>
          <p:cNvSpPr txBox="1"/>
          <p:nvPr/>
        </p:nvSpPr>
        <p:spPr>
          <a:xfrm>
            <a:off x="2447982" y="9375760"/>
            <a:ext cx="3791408" cy="1080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Klinische Studie</a:t>
            </a:r>
          </a:p>
          <a:p>
            <a:pPr>
              <a:defRPr sz="3200" b="1">
                <a:solidFill>
                  <a:srgbClr val="000000"/>
                </a:solidFill>
              </a:defRPr>
            </a:pPr>
            <a:r>
              <a:t>(Clinicaltirals-XML)</a:t>
            </a:r>
          </a:p>
        </p:txBody>
      </p:sp>
      <p:sp>
        <p:nvSpPr>
          <p:cNvPr id="210" name="BioC-XML"/>
          <p:cNvSpPr txBox="1"/>
          <p:nvPr/>
        </p:nvSpPr>
        <p:spPr>
          <a:xfrm>
            <a:off x="8118471" y="9623410"/>
            <a:ext cx="2100785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t>BioC-XML</a:t>
            </a:r>
          </a:p>
        </p:txBody>
      </p:sp>
      <p:sp>
        <p:nvSpPr>
          <p:cNvPr id="211" name="getaggtes BioC-XML"/>
          <p:cNvSpPr txBox="1"/>
          <p:nvPr/>
        </p:nvSpPr>
        <p:spPr>
          <a:xfrm>
            <a:off x="15174293" y="9500246"/>
            <a:ext cx="416285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t>getaggtes BioC-XML</a:t>
            </a:r>
          </a:p>
        </p:txBody>
      </p:sp>
      <p:sp>
        <p:nvSpPr>
          <p:cNvPr id="212" name="Anmontierte Studie…"/>
          <p:cNvSpPr txBox="1"/>
          <p:nvPr/>
        </p:nvSpPr>
        <p:spPr>
          <a:xfrm>
            <a:off x="20153903" y="9252596"/>
            <a:ext cx="3853994" cy="108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Anmontierte Studie</a:t>
            </a:r>
          </a:p>
          <a:p>
            <a:pPr>
              <a:defRPr sz="3200" b="1">
                <a:solidFill>
                  <a:srgbClr val="000000"/>
                </a:solidFill>
              </a:defRPr>
            </a:pPr>
            <a:r>
              <a:t>(Clinicaltrials-XML)</a:t>
            </a:r>
          </a:p>
        </p:txBody>
      </p:sp>
      <p:pic>
        <p:nvPicPr>
          <p:cNvPr id="213" name="text-file-3-xxl.png" descr="text-file-3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8086" y="5790845"/>
            <a:ext cx="3251201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text-file-3-xxl.png" descr="text-file-3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3263" y="5790845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Linie"/>
          <p:cNvSpPr/>
          <p:nvPr/>
        </p:nvSpPr>
        <p:spPr>
          <a:xfrm>
            <a:off x="6035219" y="7559126"/>
            <a:ext cx="1442112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6" name="Linie"/>
          <p:cNvSpPr/>
          <p:nvPr/>
        </p:nvSpPr>
        <p:spPr>
          <a:xfrm>
            <a:off x="11170856" y="7559126"/>
            <a:ext cx="4251173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7" name="GNormPlus…"/>
          <p:cNvSpPr txBox="1"/>
          <p:nvPr/>
        </p:nvSpPr>
        <p:spPr>
          <a:xfrm>
            <a:off x="11603012" y="4876879"/>
            <a:ext cx="3064942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  <a:p>
            <a:pPr>
              <a:defRPr sz="4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 err="1"/>
              <a:t>GNormPlus</a:t>
            </a:r>
            <a:endParaRPr dirty="0"/>
          </a:p>
          <a:p>
            <a:pPr>
              <a:defRPr sz="42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 err="1" smtClean="0"/>
              <a:t>DNorm</a:t>
            </a:r>
            <a:endParaRPr dirty="0"/>
          </a:p>
        </p:txBody>
      </p:sp>
      <p:pic>
        <p:nvPicPr>
          <p:cNvPr id="218" name="text-file-3-xxl.png" descr="text-file-3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30121" y="5810363"/>
            <a:ext cx="3251201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text-file-3-xxl.png" descr="text-file-3-xx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55300" y="5810363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Linie"/>
          <p:cNvSpPr/>
          <p:nvPr/>
        </p:nvSpPr>
        <p:spPr>
          <a:xfrm>
            <a:off x="19051689" y="7559126"/>
            <a:ext cx="1442112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1" name="Linie"/>
          <p:cNvSpPr/>
          <p:nvPr/>
        </p:nvSpPr>
        <p:spPr>
          <a:xfrm flipV="1">
            <a:off x="22080900" y="10388692"/>
            <a:ext cx="1" cy="1657906"/>
          </a:xfrm>
          <a:prstGeom prst="line">
            <a:avLst/>
          </a:prstGeom>
          <a:ln w="152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2" name="Linie"/>
          <p:cNvSpPr/>
          <p:nvPr/>
        </p:nvSpPr>
        <p:spPr>
          <a:xfrm>
            <a:off x="4268913" y="12089991"/>
            <a:ext cx="17886760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3" name="Linie"/>
          <p:cNvSpPr/>
          <p:nvPr/>
        </p:nvSpPr>
        <p:spPr>
          <a:xfrm flipH="1">
            <a:off x="4348683" y="10471651"/>
            <a:ext cx="70197" cy="1574947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4" name="Konvertieren"/>
          <p:cNvSpPr txBox="1"/>
          <p:nvPr/>
        </p:nvSpPr>
        <p:spPr>
          <a:xfrm>
            <a:off x="5453306" y="4701118"/>
            <a:ext cx="260593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t>Konvertieren</a:t>
            </a:r>
          </a:p>
        </p:txBody>
      </p:sp>
      <p:sp>
        <p:nvSpPr>
          <p:cNvPr id="225" name="Re-Integrieren"/>
          <p:cNvSpPr txBox="1"/>
          <p:nvPr/>
        </p:nvSpPr>
        <p:spPr>
          <a:xfrm>
            <a:off x="18211722" y="4577955"/>
            <a:ext cx="2913178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>
                <a:solidFill>
                  <a:srgbClr val="000000"/>
                </a:solidFill>
              </a:defRPr>
            </a:lvl1pPr>
          </a:lstStyle>
          <a:p>
            <a:r>
              <a:t>Re-Integrieren</a:t>
            </a:r>
          </a:p>
        </p:txBody>
      </p:sp>
      <p:sp>
        <p:nvSpPr>
          <p:cNvPr id="226" name="Rechteck"/>
          <p:cNvSpPr/>
          <p:nvPr/>
        </p:nvSpPr>
        <p:spPr>
          <a:xfrm>
            <a:off x="8933270" y="7858481"/>
            <a:ext cx="1161128" cy="3560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7" name="Rechteck"/>
          <p:cNvSpPr/>
          <p:nvPr/>
        </p:nvSpPr>
        <p:spPr>
          <a:xfrm>
            <a:off x="8243329" y="7013257"/>
            <a:ext cx="1851069" cy="3560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8" name="Rechteck"/>
          <p:cNvSpPr/>
          <p:nvPr/>
        </p:nvSpPr>
        <p:spPr>
          <a:xfrm>
            <a:off x="16330187" y="7115277"/>
            <a:ext cx="1851070" cy="3560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9" name="Rechteck"/>
          <p:cNvSpPr/>
          <p:nvPr/>
        </p:nvSpPr>
        <p:spPr>
          <a:xfrm>
            <a:off x="17020128" y="7858792"/>
            <a:ext cx="1161129" cy="3560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0" name="Rechteck"/>
          <p:cNvSpPr/>
          <p:nvPr/>
        </p:nvSpPr>
        <p:spPr>
          <a:xfrm>
            <a:off x="16608832" y="8240207"/>
            <a:ext cx="317336" cy="26406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1" name="Rechteck"/>
          <p:cNvSpPr/>
          <p:nvPr/>
        </p:nvSpPr>
        <p:spPr>
          <a:xfrm>
            <a:off x="17190583" y="7485966"/>
            <a:ext cx="317335" cy="26406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2" name="Rechteck"/>
          <p:cNvSpPr/>
          <p:nvPr/>
        </p:nvSpPr>
        <p:spPr>
          <a:xfrm>
            <a:off x="22037572" y="7485966"/>
            <a:ext cx="317336" cy="26406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3" name="Rechteck"/>
          <p:cNvSpPr/>
          <p:nvPr/>
        </p:nvSpPr>
        <p:spPr>
          <a:xfrm>
            <a:off x="21441694" y="8240207"/>
            <a:ext cx="317335" cy="264062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hteck"/>
          <p:cNvSpPr/>
          <p:nvPr/>
        </p:nvSpPr>
        <p:spPr>
          <a:xfrm>
            <a:off x="81" y="-15600"/>
            <a:ext cx="24383838" cy="2360711"/>
          </a:xfrm>
          <a:prstGeom prst="rect">
            <a:avLst/>
          </a:prstGeom>
          <a:solidFill>
            <a:srgbClr val="AF343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Rechteck"/>
          <p:cNvSpPr/>
          <p:nvPr/>
        </p:nvSpPr>
        <p:spPr>
          <a:xfrm>
            <a:off x="-15600" y="1803400"/>
            <a:ext cx="2357294" cy="11920627"/>
          </a:xfrm>
          <a:prstGeom prst="rect">
            <a:avLst/>
          </a:prstGeom>
          <a:solidFill>
            <a:srgbClr val="B035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Backend"/>
          <p:cNvSpPr txBox="1">
            <a:spLocks noGrp="1"/>
          </p:cNvSpPr>
          <p:nvPr>
            <p:ph type="title"/>
          </p:nvPr>
        </p:nvSpPr>
        <p:spPr>
          <a:xfrm>
            <a:off x="1206500" y="447281"/>
            <a:ext cx="21971000" cy="143494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de-DE" dirty="0" smtClean="0"/>
              <a:t>Link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ElasticSearch</a:t>
            </a:r>
            <a:endParaRPr dirty="0"/>
          </a:p>
        </p:txBody>
      </p:sp>
      <p:sp>
        <p:nvSpPr>
          <p:cNvPr id="187" name="NLP-Preprocessing…"/>
          <p:cNvSpPr txBox="1"/>
          <p:nvPr/>
        </p:nvSpPr>
        <p:spPr>
          <a:xfrm>
            <a:off x="3363860" y="3280437"/>
            <a:ext cx="14135864" cy="896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endParaRPr lang="de-DE" dirty="0"/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r>
              <a:rPr lang="de-DE" u="sng" dirty="0" err="1" smtClean="0"/>
              <a:t>Indexer</a:t>
            </a:r>
            <a:endParaRPr lang="de-DE" u="sng" dirty="0" smtClean="0"/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 </a:t>
            </a:r>
          </a:p>
          <a:p>
            <a:pPr marL="685800" indent="-685800" algn="l">
              <a:buSzPct val="100000"/>
              <a:buFont typeface="Arial" panose="020B0604020202020204" pitchFamily="34" charset="0"/>
              <a:buChar char="•"/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Einheitliches Tag - Mapping sicherstellen</a:t>
            </a:r>
          </a:p>
          <a:p>
            <a:pPr marL="685800" indent="-685800" algn="l">
              <a:buSzPct val="100000"/>
              <a:buFont typeface="Arial" panose="020B0604020202020204" pitchFamily="34" charset="0"/>
              <a:buChar char="•"/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Studien in </a:t>
            </a:r>
            <a:r>
              <a:rPr lang="de-DE" dirty="0" err="1" smtClean="0"/>
              <a:t>ElasticSearch</a:t>
            </a:r>
            <a:r>
              <a:rPr lang="de-DE" dirty="0" smtClean="0"/>
              <a:t> Indexieren</a:t>
            </a:r>
            <a:endParaRPr lang="de-DE" dirty="0"/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endParaRPr lang="de-DE" dirty="0" smtClean="0"/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endParaRPr lang="de-DE" dirty="0"/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r>
              <a:rPr lang="de-DE" u="sng" dirty="0" err="1" smtClean="0"/>
              <a:t>baymaxBackbone</a:t>
            </a:r>
            <a:endParaRPr lang="de-DE" u="sng" dirty="0" smtClean="0"/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endParaRPr lang="de-DE" u="sng" dirty="0" smtClean="0"/>
          </a:p>
          <a:p>
            <a:pPr marL="685800" indent="-685800" algn="l">
              <a:buSzPct val="100000"/>
              <a:buFont typeface="Arial" panose="020B0604020202020204" pitchFamily="34" charset="0"/>
              <a:buChar char="•"/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„All in </a:t>
            </a:r>
            <a:r>
              <a:rPr lang="de-DE" dirty="0" err="1" smtClean="0"/>
              <a:t>one</a:t>
            </a:r>
            <a:r>
              <a:rPr lang="de-DE" dirty="0" smtClean="0"/>
              <a:t>“- Anwendung </a:t>
            </a:r>
          </a:p>
          <a:p>
            <a:pPr marL="685800" indent="-685800" algn="l">
              <a:buSzPct val="100000"/>
              <a:buFont typeface="Arial" panose="020B0604020202020204" pitchFamily="34" charset="0"/>
              <a:buChar char="•"/>
              <a:defRPr sz="4800" b="1">
                <a:solidFill>
                  <a:srgbClr val="000000"/>
                </a:solidFill>
              </a:defRPr>
            </a:pPr>
            <a:r>
              <a:rPr lang="de-DE" dirty="0" smtClean="0"/>
              <a:t> nimmt User an die Hand </a:t>
            </a:r>
            <a:endParaRPr lang="de-DE" dirty="0"/>
          </a:p>
          <a:p>
            <a:pPr algn="l">
              <a:buSzPct val="100000"/>
              <a:defRPr sz="4800" b="1">
                <a:solidFill>
                  <a:srgbClr val="000000"/>
                </a:solidFill>
              </a:defRPr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75909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Benutzerdefiniert</PresentationFormat>
  <Paragraphs>71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Helvetica Neue</vt:lpstr>
      <vt:lpstr>Helvetica Neue Medium</vt:lpstr>
      <vt:lpstr>PT Serif</vt:lpstr>
      <vt:lpstr>Wingdings</vt:lpstr>
      <vt:lpstr>21_BasicWhite</vt:lpstr>
      <vt:lpstr>Ask BayMax!</vt:lpstr>
      <vt:lpstr>Organisation</vt:lpstr>
      <vt:lpstr>Technologie-Stack</vt:lpstr>
      <vt:lpstr>Assembly of BayMax: Das WebFrontend</vt:lpstr>
      <vt:lpstr>Frontend</vt:lpstr>
      <vt:lpstr>Assembly of BayMax: Backend</vt:lpstr>
      <vt:lpstr>NL-Preprocessing</vt:lpstr>
      <vt:lpstr>NL - Pipeline</vt:lpstr>
      <vt:lpstr>Link to ElasticSearch</vt:lpstr>
      <vt:lpstr>Take Home Messages</vt:lpstr>
      <vt:lpstr>Habt ihr noch Fragen an BayMax?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BayMax!</dc:title>
  <dc:creator>Johannes Brosz</dc:creator>
  <cp:lastModifiedBy>Johannes Brosz</cp:lastModifiedBy>
  <cp:revision>23</cp:revision>
  <dcterms:modified xsi:type="dcterms:W3CDTF">2022-02-17T07:32:10Z</dcterms:modified>
</cp:coreProperties>
</file>