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4138bd7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4138bd7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4138bd7a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4138bd7a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84179f2b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84179f2b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84179f2b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84179f2b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84179f2b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84179f2b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84179f2b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84179f2b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84179f2b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84179f2b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4138bd7a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4138bd7a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4138bd7a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4138bd7a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80"/>
              <a:t>Efficient Neural Nets for V2X Sequential Dynamic User Allocation</a:t>
            </a:r>
            <a:endParaRPr sz="40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 Manh Bui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775" y="3921075"/>
            <a:ext cx="1896450" cy="9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Gupta, S., Zuo, J., Joe-Wong, C., Joshi, G., and Yagan, ˘ O. Correlated combinatorial bandits for online resource allocation. In Proceedings of the Twenty-Third International Symposium on Theory, Algorithmic Foundations, and Protocol Design for Mobile Networks and Mobile Computing, 2022.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Hwang, T., Chai, K., and Oh, M.-H. Combinatorial neural bandits. In Proceedings of the 40th International Conference on Machine Learning, 2023.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Pajevic, L., Karlsson, G., and Fodor, V. Crawdad kth/campus, 2022. URL https://ieee-dataport. org/collections/crawdad.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Abramson, N. The aloha system: Another alternative for computer communications. In Proceedings of the November 17-19, 1970, Fall Joint Computer Conference. Association for Computing Machinery, 1970.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Sutton, R. S. and Barto, A. G. Reinforcement Learning: An Introduction. The MIT Press, second edition, 2018.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Chen, W., Wang, Y., and Yuan, Y. Combinatorial multiarmed bandit: General framework and applications. In Proceedings of the 30th International Conference on Machine Learning, 2013.</a:t>
            </a:r>
            <a:endParaRPr sz="1100"/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motivation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49925" y="1077175"/>
            <a:ext cx="5949000" cy="3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>
                <a:solidFill>
                  <a:srgbClr val="4A86E8"/>
                </a:solidFill>
              </a:rPr>
              <a:t>Vehicle-to-everything (V2X) Sequential Dynamic User Allocation (SDUA) problem (Gupta et al., 2022):</a:t>
            </a:r>
            <a:r>
              <a:rPr lang="en" sz="1100"/>
              <a:t> </a:t>
            </a:r>
            <a:r>
              <a:rPr b="1" lang="en" sz="1100"/>
              <a:t>K</a:t>
            </a:r>
            <a:r>
              <a:rPr lang="en" sz="1100"/>
              <a:t> </a:t>
            </a:r>
            <a:r>
              <a:rPr lang="en" sz="1100"/>
              <a:t>wireless </a:t>
            </a:r>
            <a:r>
              <a:rPr lang="en" sz="1100">
                <a:solidFill>
                  <a:schemeClr val="accent1"/>
                </a:solidFill>
              </a:rPr>
              <a:t>Access Point (AP)</a:t>
            </a:r>
            <a:r>
              <a:rPr lang="en" sz="1100"/>
              <a:t>s, at each round (time), there are </a:t>
            </a:r>
            <a:r>
              <a:rPr b="1" lang="en" sz="1100"/>
              <a:t>X</a:t>
            </a:r>
            <a:r>
              <a:rPr lang="en" sz="1100"/>
              <a:t> </a:t>
            </a:r>
            <a:r>
              <a:rPr lang="en" sz="1100">
                <a:solidFill>
                  <a:srgbClr val="FF0000"/>
                </a:solidFill>
              </a:rPr>
              <a:t>unknown</a:t>
            </a:r>
            <a:r>
              <a:rPr lang="en" sz="1100"/>
              <a:t> existing users, we need to</a:t>
            </a:r>
            <a:r>
              <a:rPr lang="en" sz="1100"/>
              <a:t> allocate </a:t>
            </a:r>
            <a:r>
              <a:rPr b="1" lang="en" sz="1100"/>
              <a:t>Q</a:t>
            </a:r>
            <a:r>
              <a:rPr lang="en" sz="1100"/>
              <a:t> </a:t>
            </a:r>
            <a:r>
              <a:rPr lang="en" sz="1100"/>
              <a:t>new incoming vehicle users</a:t>
            </a:r>
            <a:r>
              <a:rPr lang="en" sz="1100"/>
              <a:t> to </a:t>
            </a:r>
            <a:r>
              <a:rPr b="1" lang="en" sz="1100"/>
              <a:t>K</a:t>
            </a:r>
            <a:r>
              <a:rPr lang="en" sz="1100"/>
              <a:t> </a:t>
            </a:r>
            <a:r>
              <a:rPr lang="en" sz="1100">
                <a:solidFill>
                  <a:schemeClr val="accent1"/>
                </a:solidFill>
              </a:rPr>
              <a:t>AP</a:t>
            </a:r>
            <a:r>
              <a:rPr lang="en" sz="1100"/>
              <a:t>s by action vector </a:t>
            </a:r>
            <a:r>
              <a:rPr b="1" lang="en" sz="1100"/>
              <a:t>a</a:t>
            </a:r>
            <a:r>
              <a:rPr lang="en" sz="1100"/>
              <a:t> s.t. can maximize the total throughput of all </a:t>
            </a:r>
            <a:r>
              <a:rPr lang="en" sz="1100">
                <a:solidFill>
                  <a:schemeClr val="accent1"/>
                </a:solidFill>
              </a:rPr>
              <a:t>AP</a:t>
            </a:r>
            <a:r>
              <a:rPr lang="en" sz="1100"/>
              <a:t>, i.e.,</a:t>
            </a:r>
            <a:endParaRPr sz="11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i="1" lang="en" sz="1100"/>
              <a:t>Note: </a:t>
            </a:r>
            <a:endParaRPr i="1" sz="1100"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i="1" lang="en" sz="1100"/>
              <a:t>Each user has a fixed traffic load of 0.2 and consider the ALOHA protocol </a:t>
            </a:r>
            <a:r>
              <a:rPr i="1" lang="en" sz="1100">
                <a:solidFill>
                  <a:schemeClr val="accent1"/>
                </a:solidFill>
              </a:rPr>
              <a:t>(Abramson, 1970) </a:t>
            </a:r>
            <a:r>
              <a:rPr i="1" lang="en" sz="1100"/>
              <a:t>for each AP. </a:t>
            </a:r>
            <a:endParaRPr i="1" sz="1100"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i="1" lang="en" sz="1100"/>
              <a:t>Assume all the users of an AP will leave when the round ends, so a in the current round will not affect X in the future rounds </a:t>
            </a:r>
            <a:r>
              <a:rPr i="1" lang="en" sz="1100">
                <a:solidFill>
                  <a:schemeClr val="accent1"/>
                </a:solidFill>
              </a:rPr>
              <a:t>(Gupta et al., 2022)</a:t>
            </a:r>
            <a:r>
              <a:rPr i="1" lang="en" sz="1100"/>
              <a:t>.</a:t>
            </a:r>
            <a:endParaRPr i="1" sz="11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9000" y="1153375"/>
            <a:ext cx="2733200" cy="142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7288" y="2003675"/>
            <a:ext cx="253276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motivation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49925" y="1077175"/>
            <a:ext cx="5949000" cy="3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>
                <a:solidFill>
                  <a:srgbClr val="4A86E8"/>
                </a:solidFill>
              </a:rPr>
              <a:t>Vehicle-to-everything (V2X) Sequential Dynamic User Allocation (SDUA) problem (Gupta et al., 2022):</a:t>
            </a:r>
            <a:r>
              <a:rPr lang="en" sz="1100"/>
              <a:t> </a:t>
            </a:r>
            <a:r>
              <a:rPr b="1" lang="en" sz="1100"/>
              <a:t>K</a:t>
            </a:r>
            <a:r>
              <a:rPr lang="en" sz="1100"/>
              <a:t> wireless </a:t>
            </a:r>
            <a:r>
              <a:rPr lang="en" sz="1100">
                <a:solidFill>
                  <a:schemeClr val="accent1"/>
                </a:solidFill>
              </a:rPr>
              <a:t>Access Point (AP)</a:t>
            </a:r>
            <a:r>
              <a:rPr lang="en" sz="1100"/>
              <a:t>s, at each round </a:t>
            </a:r>
            <a:r>
              <a:rPr lang="en" sz="1100"/>
              <a:t>(time), </a:t>
            </a:r>
            <a:r>
              <a:rPr lang="en" sz="1100"/>
              <a:t>there are </a:t>
            </a:r>
            <a:r>
              <a:rPr b="1" lang="en" sz="1100"/>
              <a:t>X</a:t>
            </a:r>
            <a:r>
              <a:rPr lang="en" sz="1100"/>
              <a:t> </a:t>
            </a:r>
            <a:r>
              <a:rPr lang="en" sz="1100">
                <a:solidFill>
                  <a:srgbClr val="FF0000"/>
                </a:solidFill>
              </a:rPr>
              <a:t>unknown</a:t>
            </a:r>
            <a:r>
              <a:rPr lang="en" sz="1100"/>
              <a:t> existing users, we need to allocate </a:t>
            </a:r>
            <a:r>
              <a:rPr b="1" lang="en" sz="1100"/>
              <a:t>Q</a:t>
            </a:r>
            <a:r>
              <a:rPr lang="en" sz="1100"/>
              <a:t> new incoming vehicle users to </a:t>
            </a:r>
            <a:r>
              <a:rPr b="1" lang="en" sz="1100"/>
              <a:t>K</a:t>
            </a:r>
            <a:r>
              <a:rPr lang="en" sz="1100"/>
              <a:t> </a:t>
            </a:r>
            <a:r>
              <a:rPr lang="en" sz="1100">
                <a:solidFill>
                  <a:schemeClr val="accent1"/>
                </a:solidFill>
              </a:rPr>
              <a:t>AP</a:t>
            </a:r>
            <a:r>
              <a:rPr lang="en" sz="1100"/>
              <a:t>s by action vector </a:t>
            </a:r>
            <a:r>
              <a:rPr b="1" lang="en" sz="1100"/>
              <a:t>a</a:t>
            </a:r>
            <a:r>
              <a:rPr lang="en" sz="1100"/>
              <a:t> s.t. can maximize the total throughput of all </a:t>
            </a:r>
            <a:r>
              <a:rPr lang="en" sz="1100">
                <a:solidFill>
                  <a:schemeClr val="accent1"/>
                </a:solidFill>
              </a:rPr>
              <a:t>AP</a:t>
            </a:r>
            <a:r>
              <a:rPr lang="en" sz="1100"/>
              <a:t>, i.e.,</a:t>
            </a:r>
            <a:endParaRPr sz="11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sz="1100">
                <a:solidFill>
                  <a:schemeClr val="accent1"/>
                </a:solidFill>
              </a:rPr>
              <a:t>Gupta et al. (2022)</a:t>
            </a:r>
            <a:r>
              <a:rPr lang="en" sz="1100"/>
              <a:t> formalized under </a:t>
            </a:r>
            <a:r>
              <a:rPr lang="en" sz="1100">
                <a:solidFill>
                  <a:schemeClr val="accent1"/>
                </a:solidFill>
              </a:rPr>
              <a:t>Combinatorial Multi-Armed Bandit (CMAB) </a:t>
            </a:r>
            <a:r>
              <a:rPr lang="en" sz="1100"/>
              <a:t>and solved with classical algorithms (</a:t>
            </a:r>
            <a:r>
              <a:rPr lang="en" sz="1100">
                <a:solidFill>
                  <a:schemeClr val="accent1"/>
                </a:solidFill>
              </a:rPr>
              <a:t>greedy</a:t>
            </a:r>
            <a:r>
              <a:rPr lang="en" sz="1100"/>
              <a:t>, </a:t>
            </a:r>
            <a:r>
              <a:rPr lang="en" sz="1100">
                <a:solidFill>
                  <a:schemeClr val="accent1"/>
                </a:solidFill>
              </a:rPr>
              <a:t>Combinatorial Upper Confidence Bound-Resource Allocation (CUCB-RA)</a:t>
            </a:r>
            <a:r>
              <a:rPr lang="en" sz="1100"/>
              <a:t>), </a:t>
            </a:r>
            <a:r>
              <a:rPr lang="en" sz="1100">
                <a:solidFill>
                  <a:srgbClr val="FF0000"/>
                </a:solidFill>
              </a:rPr>
              <a:t>but they still have a low allocation quality</a:t>
            </a:r>
            <a:endParaRPr sz="1100">
              <a:solidFill>
                <a:srgbClr val="FF0000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Recently, </a:t>
            </a:r>
            <a:r>
              <a:rPr lang="en" sz="1100">
                <a:solidFill>
                  <a:schemeClr val="accent1"/>
                </a:solidFill>
              </a:rPr>
              <a:t>Neural Combinatorial Bandits (NCB) (Hwang et al., 2023)</a:t>
            </a:r>
            <a:r>
              <a:rPr lang="en" sz="1100"/>
              <a:t> has shown promising results, but needs to re-optimize a Neural Net with all of the cumulative training data, </a:t>
            </a:r>
            <a:r>
              <a:rPr lang="en" sz="1100">
                <a:solidFill>
                  <a:srgbClr val="FF0000"/>
                </a:solidFill>
              </a:rPr>
              <a:t>causing a high response latency</a:t>
            </a:r>
            <a:endParaRPr sz="11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9000" y="1153375"/>
            <a:ext cx="2733200" cy="142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7288" y="2003675"/>
            <a:ext cx="253276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motivation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149925" y="1077175"/>
            <a:ext cx="5949000" cy="3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>
                <a:solidFill>
                  <a:srgbClr val="4A86E8"/>
                </a:solidFill>
              </a:rPr>
              <a:t>Vehicle-to-everything (V2X) Sequential Dynamic User Allocation (SDUA) problem (Gupta et al., 2022):</a:t>
            </a:r>
            <a:r>
              <a:rPr lang="en" sz="1100"/>
              <a:t> </a:t>
            </a:r>
            <a:r>
              <a:rPr b="1" lang="en" sz="1100"/>
              <a:t>K</a:t>
            </a:r>
            <a:r>
              <a:rPr lang="en" sz="1100"/>
              <a:t> wireless </a:t>
            </a:r>
            <a:r>
              <a:rPr lang="en" sz="1100">
                <a:solidFill>
                  <a:schemeClr val="accent1"/>
                </a:solidFill>
              </a:rPr>
              <a:t>Access Point (AP)</a:t>
            </a:r>
            <a:r>
              <a:rPr lang="en" sz="1100"/>
              <a:t>s, at each round (time), there are </a:t>
            </a:r>
            <a:r>
              <a:rPr b="1" lang="en" sz="1100"/>
              <a:t>X</a:t>
            </a:r>
            <a:r>
              <a:rPr lang="en" sz="1100"/>
              <a:t> </a:t>
            </a:r>
            <a:r>
              <a:rPr lang="en" sz="1100">
                <a:solidFill>
                  <a:srgbClr val="FF0000"/>
                </a:solidFill>
              </a:rPr>
              <a:t>unknown</a:t>
            </a:r>
            <a:r>
              <a:rPr lang="en" sz="1100"/>
              <a:t> existing users, we need to allocate </a:t>
            </a:r>
            <a:r>
              <a:rPr b="1" lang="en" sz="1100"/>
              <a:t>Q</a:t>
            </a:r>
            <a:r>
              <a:rPr lang="en" sz="1100"/>
              <a:t> new incoming vehicle users to </a:t>
            </a:r>
            <a:r>
              <a:rPr b="1" lang="en" sz="1100"/>
              <a:t>K</a:t>
            </a:r>
            <a:r>
              <a:rPr lang="en" sz="1100"/>
              <a:t> </a:t>
            </a:r>
            <a:r>
              <a:rPr lang="en" sz="1100">
                <a:solidFill>
                  <a:schemeClr val="accent1"/>
                </a:solidFill>
              </a:rPr>
              <a:t>AP</a:t>
            </a:r>
            <a:r>
              <a:rPr lang="en" sz="1100"/>
              <a:t>s by action vector </a:t>
            </a:r>
            <a:r>
              <a:rPr b="1" lang="en" sz="1100"/>
              <a:t>a</a:t>
            </a:r>
            <a:r>
              <a:rPr lang="en" sz="1100"/>
              <a:t> s.t. can maximize the total throughput of all </a:t>
            </a:r>
            <a:r>
              <a:rPr lang="en" sz="1100">
                <a:solidFill>
                  <a:schemeClr val="accent1"/>
                </a:solidFill>
              </a:rPr>
              <a:t>AP</a:t>
            </a:r>
            <a:r>
              <a:rPr lang="en" sz="1100"/>
              <a:t>, i.e.,</a:t>
            </a:r>
            <a:endParaRPr sz="11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sz="1100">
                <a:solidFill>
                  <a:schemeClr val="accent1"/>
                </a:solidFill>
              </a:rPr>
              <a:t>Gupta et al. (2022)</a:t>
            </a:r>
            <a:r>
              <a:rPr lang="en" sz="1100"/>
              <a:t> formalized under </a:t>
            </a:r>
            <a:r>
              <a:rPr lang="en" sz="1100">
                <a:solidFill>
                  <a:schemeClr val="accent1"/>
                </a:solidFill>
              </a:rPr>
              <a:t>Combinatorial Multi-Armed Bandit (CMAB) </a:t>
            </a:r>
            <a:r>
              <a:rPr lang="en" sz="1100"/>
              <a:t>and solved with classical algorithms (</a:t>
            </a:r>
            <a:r>
              <a:rPr lang="en" sz="1100">
                <a:solidFill>
                  <a:schemeClr val="accent1"/>
                </a:solidFill>
              </a:rPr>
              <a:t>greedy</a:t>
            </a:r>
            <a:r>
              <a:rPr lang="en" sz="1100"/>
              <a:t>, </a:t>
            </a:r>
            <a:r>
              <a:rPr lang="en" sz="1100">
                <a:solidFill>
                  <a:schemeClr val="accent1"/>
                </a:solidFill>
              </a:rPr>
              <a:t>Combinatorial Upper Confidence Bound-Resource Allocation (CUCB-RA)</a:t>
            </a:r>
            <a:r>
              <a:rPr lang="en" sz="1100"/>
              <a:t>), </a:t>
            </a:r>
            <a:r>
              <a:rPr lang="en" sz="1100">
                <a:solidFill>
                  <a:srgbClr val="FF0000"/>
                </a:solidFill>
              </a:rPr>
              <a:t>but they still have a low allocation quality</a:t>
            </a:r>
            <a:endParaRPr sz="1100">
              <a:solidFill>
                <a:srgbClr val="FF0000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Recently, </a:t>
            </a:r>
            <a:r>
              <a:rPr lang="en" sz="1100">
                <a:solidFill>
                  <a:schemeClr val="accent1"/>
                </a:solidFill>
              </a:rPr>
              <a:t>Neural Combinatorial Bandits (NCB) (Hwang et al., 2023)</a:t>
            </a:r>
            <a:r>
              <a:rPr lang="en" sz="1100"/>
              <a:t> has shown promising results, but needs to re-optimize a Neural Net with all of the cumulative training data, </a:t>
            </a:r>
            <a:r>
              <a:rPr lang="en" sz="1100">
                <a:solidFill>
                  <a:srgbClr val="FF0000"/>
                </a:solidFill>
              </a:rPr>
              <a:t>causing a high response latency</a:t>
            </a:r>
            <a:endParaRPr sz="1100">
              <a:solidFill>
                <a:srgbClr val="FF0000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In this project:</a:t>
            </a:r>
            <a:endParaRPr sz="1100"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We </a:t>
            </a:r>
            <a:r>
              <a:rPr b="1" lang="en" sz="1100"/>
              <a:t>reimplement</a:t>
            </a:r>
            <a:r>
              <a:rPr lang="en" sz="1100"/>
              <a:t> the </a:t>
            </a:r>
            <a:r>
              <a:rPr lang="en" sz="1100">
                <a:solidFill>
                  <a:schemeClr val="accent1"/>
                </a:solidFill>
              </a:rPr>
              <a:t>SDUA</a:t>
            </a:r>
            <a:r>
              <a:rPr lang="en" sz="1100"/>
              <a:t> experiment in </a:t>
            </a:r>
            <a:r>
              <a:rPr lang="en" sz="1100">
                <a:solidFill>
                  <a:schemeClr val="accent1"/>
                </a:solidFill>
              </a:rPr>
              <a:t>Gupta et al. (2022)</a:t>
            </a:r>
            <a:r>
              <a:rPr lang="en" sz="1100"/>
              <a:t>, and we additionally show the result of </a:t>
            </a:r>
            <a:r>
              <a:rPr lang="en" sz="1100">
                <a:solidFill>
                  <a:schemeClr val="accent1"/>
                </a:solidFill>
              </a:rPr>
              <a:t>NCB</a:t>
            </a:r>
            <a:r>
              <a:rPr lang="en" sz="1100"/>
              <a:t> </a:t>
            </a:r>
            <a:r>
              <a:rPr lang="en" sz="1100">
                <a:solidFill>
                  <a:schemeClr val="accent1"/>
                </a:solidFill>
              </a:rPr>
              <a:t>(Hwang et al., 2023)</a:t>
            </a:r>
            <a:r>
              <a:rPr lang="en" sz="1100"/>
              <a:t> in this setting</a:t>
            </a:r>
            <a:endParaRPr sz="1100"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We show </a:t>
            </a:r>
            <a:r>
              <a:rPr lang="en" sz="1100">
                <a:solidFill>
                  <a:schemeClr val="accent1"/>
                </a:solidFill>
              </a:rPr>
              <a:t>NCB</a:t>
            </a:r>
            <a:r>
              <a:rPr lang="en" sz="1100"/>
              <a:t> is not efficient, and we </a:t>
            </a:r>
            <a:r>
              <a:rPr b="1" lang="en" sz="1100"/>
              <a:t>propose an efficient algorithm</a:t>
            </a:r>
            <a:r>
              <a:rPr lang="en" sz="1100"/>
              <a:t> that can achieve ultra-low latency performance in </a:t>
            </a:r>
            <a:r>
              <a:rPr lang="en" sz="1100">
                <a:solidFill>
                  <a:schemeClr val="accent1"/>
                </a:solidFill>
              </a:rPr>
              <a:t>V2X</a:t>
            </a:r>
            <a:endParaRPr sz="1100">
              <a:solidFill>
                <a:schemeClr val="accent1"/>
              </a:solidFill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We </a:t>
            </a:r>
            <a:r>
              <a:rPr b="1" lang="en" sz="1100"/>
              <a:t>empirically show our proposed method</a:t>
            </a:r>
            <a:r>
              <a:rPr lang="en" sz="1100"/>
              <a:t> has a </a:t>
            </a:r>
            <a:r>
              <a:rPr b="1" lang="en" sz="1100"/>
              <a:t>competitive result</a:t>
            </a:r>
            <a:r>
              <a:rPr lang="en" sz="1100"/>
              <a:t> with </a:t>
            </a:r>
            <a:r>
              <a:rPr lang="en" sz="1100">
                <a:solidFill>
                  <a:schemeClr val="accent1"/>
                </a:solidFill>
              </a:rPr>
              <a:t>NCB</a:t>
            </a:r>
            <a:r>
              <a:rPr lang="en" sz="1100"/>
              <a:t> in allocation performance, and outperforms them in terms of efficiency</a:t>
            </a:r>
            <a:endParaRPr sz="11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9000" y="1153375"/>
            <a:ext cx="2733200" cy="14247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9000" y="3175000"/>
            <a:ext cx="2733200" cy="1118906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7288" y="2003675"/>
            <a:ext cx="2532768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450" y="3492025"/>
            <a:ext cx="85206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Classical methods </a:t>
            </a:r>
            <a:r>
              <a:rPr lang="en" sz="1100">
                <a:solidFill>
                  <a:srgbClr val="4A86E8"/>
                </a:solidFill>
              </a:rPr>
              <a:t>(Gupta et al., 2022)</a:t>
            </a:r>
            <a:r>
              <a:rPr lang="en" sz="1100"/>
              <a:t>: select the best allocation strategy by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>
                <a:solidFill>
                  <a:schemeClr val="accent1"/>
                </a:solidFill>
              </a:rPr>
              <a:t>Greedy (Sutton &amp; Barto, 2018)</a:t>
            </a:r>
            <a:r>
              <a:rPr lang="en" sz="1100"/>
              <a:t>: use the empirical mean of the reward function (</a:t>
            </a:r>
            <a:r>
              <a:rPr i="1" lang="en" sz="1100"/>
              <a:t>the objective function we optimize</a:t>
            </a:r>
            <a:r>
              <a:rPr lang="en" sz="1100"/>
              <a:t>)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>
                <a:solidFill>
                  <a:schemeClr val="accent1"/>
                </a:solidFill>
              </a:rPr>
              <a:t>CUCB-RA (Chen et al., 2013)</a:t>
            </a:r>
            <a:r>
              <a:rPr lang="en" sz="1100"/>
              <a:t>: use the empirical mean of the reward function + confidence intervals of #times played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 sz="1100"/>
              <a:t>Pros</a:t>
            </a:r>
            <a:r>
              <a:rPr lang="en" sz="1100"/>
              <a:t>: Fast by do not need to optimize anything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>
                <a:solidFill>
                  <a:srgbClr val="FF0000"/>
                </a:solidFill>
              </a:rPr>
              <a:t>Cons</a:t>
            </a:r>
            <a:r>
              <a:rPr lang="en" sz="1100"/>
              <a:t>: The allocation quality is still low</a:t>
            </a:r>
            <a:endParaRPr sz="1100"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152475"/>
            <a:ext cx="2546101" cy="198915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1400" y="1162725"/>
            <a:ext cx="2331734" cy="2244288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3492025"/>
            <a:ext cx="85206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>
                <a:solidFill>
                  <a:schemeClr val="accent1"/>
                </a:solidFill>
              </a:rPr>
              <a:t>Neural Combinatorial Bandits (NCB) (Hwang et al., 2023)</a:t>
            </a:r>
            <a:r>
              <a:rPr lang="en" sz="1100"/>
              <a:t>:</a:t>
            </a:r>
            <a:endParaRPr sz="1100"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Use a Neural Network to map from previous context to approximate directly the empirical mean of reward function</a:t>
            </a:r>
            <a:endParaRPr sz="1100"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Then, after every step t, it updates model based on cumulative data by using Stochastic Gradient Descent with Mean Square Error </a:t>
            </a:r>
            <a:r>
              <a:rPr lang="en" sz="1100">
                <a:solidFill>
                  <a:schemeClr val="accent1"/>
                </a:solidFill>
              </a:rPr>
              <a:t>(Sutton &amp; Barto, 2018)</a:t>
            </a:r>
            <a:endParaRPr sz="1100">
              <a:solidFill>
                <a:schemeClr val="accent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 sz="1100"/>
              <a:t>Pros</a:t>
            </a:r>
            <a:r>
              <a:rPr lang="en" sz="1100"/>
              <a:t>: Improve the allocation quality</a:t>
            </a:r>
            <a:endParaRPr sz="11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>
                <a:solidFill>
                  <a:srgbClr val="FF0000"/>
                </a:solidFill>
              </a:rPr>
              <a:t>Cons</a:t>
            </a:r>
            <a:r>
              <a:rPr lang="en" sz="1100"/>
              <a:t>: Slow by need to optimize on cumulative data</a:t>
            </a:r>
            <a:endParaRPr sz="1100"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5" y="1126075"/>
            <a:ext cx="2262525" cy="198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4200" y="1132725"/>
            <a:ext cx="2331734" cy="224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2110" y="1132725"/>
            <a:ext cx="2175250" cy="2244301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3492025"/>
            <a:ext cx="8520600" cy="13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>
                <a:solidFill>
                  <a:schemeClr val="accent1"/>
                </a:solidFill>
              </a:rPr>
              <a:t>Our proposed method:</a:t>
            </a:r>
            <a:endParaRPr sz="1100">
              <a:solidFill>
                <a:schemeClr val="accent1"/>
              </a:solidFill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Similar to </a:t>
            </a:r>
            <a:r>
              <a:rPr lang="en" sz="1100">
                <a:solidFill>
                  <a:schemeClr val="accent1"/>
                </a:solidFill>
              </a:rPr>
              <a:t>NCB</a:t>
            </a:r>
            <a:r>
              <a:rPr lang="en" sz="1100"/>
              <a:t>, but only </a:t>
            </a:r>
            <a:r>
              <a:rPr lang="en" sz="1100"/>
              <a:t>update</a:t>
            </a:r>
            <a:r>
              <a:rPr lang="en" sz="1100"/>
              <a:t> with the model with the latest data</a:t>
            </a:r>
            <a:endParaRPr sz="11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 sz="1100"/>
              <a:t>Pros</a:t>
            </a:r>
            <a:r>
              <a:rPr lang="en" sz="1100"/>
              <a:t>: </a:t>
            </a:r>
            <a:endParaRPr sz="1100"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Keep high allocation quality of </a:t>
            </a:r>
            <a:r>
              <a:rPr lang="en" sz="1100">
                <a:solidFill>
                  <a:schemeClr val="accent1"/>
                </a:solidFill>
              </a:rPr>
              <a:t>NCB</a:t>
            </a:r>
            <a:endParaRPr sz="1100">
              <a:solidFill>
                <a:schemeClr val="accent1"/>
              </a:solidFill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Reduce latency of</a:t>
            </a:r>
            <a:r>
              <a:rPr lang="en" sz="1100">
                <a:solidFill>
                  <a:schemeClr val="accent1"/>
                </a:solidFill>
              </a:rPr>
              <a:t> NCB </a:t>
            </a:r>
            <a:endParaRPr sz="1100">
              <a:solidFill>
                <a:schemeClr val="accent1"/>
              </a:solidFill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 sz="1100"/>
              <a:t>=&gt; Balance allocation performance and </a:t>
            </a:r>
            <a:r>
              <a:rPr b="1" lang="en" sz="1100"/>
              <a:t>efficiency</a:t>
            </a:r>
            <a:endParaRPr b="1" sz="1100"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5" y="1126075"/>
            <a:ext cx="2262525" cy="198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4200" y="1132725"/>
            <a:ext cx="2331734" cy="224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2110" y="1132725"/>
            <a:ext cx="2175250" cy="22443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3550" y="1126075"/>
            <a:ext cx="2175249" cy="2257596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46700" y="3770825"/>
            <a:ext cx="2733200" cy="1118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3402100"/>
            <a:ext cx="8520600" cy="15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Dataset: We use the</a:t>
            </a:r>
            <a:r>
              <a:rPr lang="en" sz="1100">
                <a:solidFill>
                  <a:schemeClr val="accent1"/>
                </a:solidFill>
              </a:rPr>
              <a:t> RF Jamming Dataset for Vehicular Wireless Networks (Pajevic et al., 2022)</a:t>
            </a:r>
            <a:r>
              <a:rPr lang="en" sz="1100"/>
              <a:t>:  Q = 8, K = 4 </a:t>
            </a:r>
            <a:r>
              <a:rPr lang="en" sz="1100">
                <a:solidFill>
                  <a:schemeClr val="accent1"/>
                </a:solidFill>
              </a:rPr>
              <a:t>AP</a:t>
            </a:r>
            <a:r>
              <a:rPr lang="en" sz="1100"/>
              <a:t>s, i.e., {91, 92, 94, 95} on the 3-rd floor of Building 3 on campus, and record their associated users from 13:00 to 16:00 on March 2, 2015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Observation after T = 2000 steps: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>
                <a:solidFill>
                  <a:schemeClr val="accent1"/>
                </a:solidFill>
              </a:rPr>
              <a:t>NCB</a:t>
            </a:r>
            <a:r>
              <a:rPr lang="en" sz="1100"/>
              <a:t> </a:t>
            </a:r>
            <a:r>
              <a:rPr b="1" lang="en" sz="1100"/>
              <a:t>outperforms</a:t>
            </a:r>
            <a:r>
              <a:rPr lang="en" sz="1100"/>
              <a:t> classical methods when the step increases by having a </a:t>
            </a:r>
            <a:r>
              <a:rPr b="1" lang="en" sz="1100"/>
              <a:t>lower regret </a:t>
            </a:r>
            <a:r>
              <a:rPr i="1" lang="en" sz="1100"/>
              <a:t>(optimal value - predicted value) </a:t>
            </a:r>
            <a:r>
              <a:rPr lang="en" sz="1100"/>
              <a:t>and </a:t>
            </a:r>
            <a:r>
              <a:rPr b="1" lang="en" sz="1100"/>
              <a:t>higher reward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Our proposed approach has a </a:t>
            </a:r>
            <a:r>
              <a:rPr b="1" lang="en" sz="1100"/>
              <a:t>competitive result</a:t>
            </a:r>
            <a:r>
              <a:rPr lang="en" sz="1100"/>
              <a:t> with </a:t>
            </a:r>
            <a:r>
              <a:rPr lang="en" sz="1100">
                <a:solidFill>
                  <a:schemeClr val="accent1"/>
                </a:solidFill>
              </a:rPr>
              <a:t>NCB</a:t>
            </a:r>
            <a:r>
              <a:rPr lang="en" sz="1100"/>
              <a:t> in terms of allocation performance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Our method has a much </a:t>
            </a:r>
            <a:r>
              <a:rPr b="1" lang="en" sz="1100"/>
              <a:t>lower latency</a:t>
            </a:r>
            <a:r>
              <a:rPr lang="en" sz="1100"/>
              <a:t> than </a:t>
            </a:r>
            <a:r>
              <a:rPr lang="en" sz="1100">
                <a:solidFill>
                  <a:schemeClr val="accent1"/>
                </a:solidFill>
              </a:rPr>
              <a:t>NCB</a:t>
            </a:r>
            <a:r>
              <a:rPr lang="en" sz="1100"/>
              <a:t>, and almost </a:t>
            </a:r>
            <a:r>
              <a:rPr b="1" lang="en" sz="1100"/>
              <a:t>as efficient as</a:t>
            </a:r>
            <a:r>
              <a:rPr lang="en" sz="1100"/>
              <a:t> classic algorithms</a:t>
            </a:r>
            <a:endParaRPr sz="1100"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6275"/>
            <a:ext cx="2691125" cy="19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8300" y="1076275"/>
            <a:ext cx="2691125" cy="1988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1175" y="1069375"/>
            <a:ext cx="2691126" cy="20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461300" y="3007125"/>
            <a:ext cx="2541600" cy="1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2"/>
                </a:solidFill>
              </a:rPr>
              <a:t>Cumulative regret</a:t>
            </a:r>
            <a:endParaRPr i="1" sz="900">
              <a:solidFill>
                <a:schemeClr val="dk2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3373063" y="3007125"/>
            <a:ext cx="2541600" cy="1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2"/>
                </a:solidFill>
              </a:rPr>
              <a:t>Cumulative reward</a:t>
            </a:r>
            <a:endParaRPr i="1" sz="900">
              <a:solidFill>
                <a:schemeClr val="dk2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6284813" y="3007125"/>
            <a:ext cx="2541600" cy="1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2"/>
                </a:solidFill>
              </a:rPr>
              <a:t>Latency (ms)</a:t>
            </a:r>
            <a:endParaRPr i="1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We study the </a:t>
            </a:r>
            <a:r>
              <a:rPr lang="en" sz="1100">
                <a:solidFill>
                  <a:schemeClr val="accent1"/>
                </a:solidFill>
              </a:rPr>
              <a:t>Vehicle-to-everything (V2X)</a:t>
            </a:r>
            <a:r>
              <a:rPr lang="en" sz="1100"/>
              <a:t> </a:t>
            </a:r>
            <a:r>
              <a:rPr lang="en" sz="1100">
                <a:solidFill>
                  <a:schemeClr val="accent1"/>
                </a:solidFill>
              </a:rPr>
              <a:t>Sequential Dynamic User Allocation</a:t>
            </a:r>
            <a:r>
              <a:rPr lang="en" sz="1100"/>
              <a:t> problem, i.e., how to allocate new vehicles to multiple wireless </a:t>
            </a:r>
            <a:r>
              <a:rPr lang="en" sz="1100">
                <a:solidFill>
                  <a:schemeClr val="accent1"/>
                </a:solidFill>
              </a:rPr>
              <a:t>Access Point (AP)</a:t>
            </a:r>
            <a:r>
              <a:rPr lang="en" sz="1100"/>
              <a:t>s s.t. can maximize the total throughput of all </a:t>
            </a:r>
            <a:r>
              <a:rPr lang="en" sz="1100">
                <a:solidFill>
                  <a:schemeClr val="accent1"/>
                </a:solidFill>
              </a:rPr>
              <a:t>AP</a:t>
            </a:r>
            <a:endParaRPr sz="1100">
              <a:solidFill>
                <a:schemeClr val="accent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We </a:t>
            </a:r>
            <a:r>
              <a:rPr b="1" lang="en" sz="1100"/>
              <a:t>reimplement</a:t>
            </a:r>
            <a:r>
              <a:rPr lang="en" sz="1100"/>
              <a:t> the </a:t>
            </a:r>
            <a:r>
              <a:rPr lang="en" sz="1100">
                <a:solidFill>
                  <a:schemeClr val="accent1"/>
                </a:solidFill>
              </a:rPr>
              <a:t>SDUA</a:t>
            </a:r>
            <a:r>
              <a:rPr lang="en" sz="1100"/>
              <a:t> experiment in </a:t>
            </a:r>
            <a:r>
              <a:rPr lang="en" sz="1100">
                <a:solidFill>
                  <a:schemeClr val="accent1"/>
                </a:solidFill>
              </a:rPr>
              <a:t>Gupta et al. (2022)</a:t>
            </a:r>
            <a:r>
              <a:rPr lang="en" sz="1100"/>
              <a:t>, and we additionally shows the result of </a:t>
            </a:r>
            <a:r>
              <a:rPr lang="en" sz="1100">
                <a:solidFill>
                  <a:schemeClr val="accent1"/>
                </a:solidFill>
              </a:rPr>
              <a:t>NCB</a:t>
            </a:r>
            <a:r>
              <a:rPr lang="en" sz="1100"/>
              <a:t> </a:t>
            </a:r>
            <a:r>
              <a:rPr lang="en" sz="1100">
                <a:solidFill>
                  <a:schemeClr val="accent1"/>
                </a:solidFill>
              </a:rPr>
              <a:t>(Hwang et al., 2023)</a:t>
            </a:r>
            <a:r>
              <a:rPr lang="en" sz="1100"/>
              <a:t> in this setting</a:t>
            </a:r>
            <a:endParaRPr sz="11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We show </a:t>
            </a:r>
            <a:r>
              <a:rPr lang="en" sz="1100">
                <a:solidFill>
                  <a:schemeClr val="accent1"/>
                </a:solidFill>
              </a:rPr>
              <a:t>NCB</a:t>
            </a:r>
            <a:r>
              <a:rPr lang="en" sz="1100"/>
              <a:t> is not efficient, and we </a:t>
            </a:r>
            <a:r>
              <a:rPr b="1" lang="en" sz="1100"/>
              <a:t>propose an efficient algorithm</a:t>
            </a:r>
            <a:r>
              <a:rPr lang="en" sz="1100"/>
              <a:t> that can achieve the ultra-low latency performance in </a:t>
            </a:r>
            <a:r>
              <a:rPr lang="en" sz="1100">
                <a:solidFill>
                  <a:schemeClr val="accent1"/>
                </a:solidFill>
              </a:rPr>
              <a:t>V2X</a:t>
            </a:r>
            <a:endParaRPr sz="1100">
              <a:solidFill>
                <a:schemeClr val="accent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We </a:t>
            </a:r>
            <a:r>
              <a:rPr b="1" lang="en" sz="1100"/>
              <a:t>empirically show our proposed method</a:t>
            </a:r>
            <a:r>
              <a:rPr lang="en" sz="1100"/>
              <a:t> has a </a:t>
            </a:r>
            <a:r>
              <a:rPr b="1" lang="en" sz="1100"/>
              <a:t>competitive result</a:t>
            </a:r>
            <a:r>
              <a:rPr lang="en" sz="1100"/>
              <a:t> with </a:t>
            </a:r>
            <a:r>
              <a:rPr lang="en" sz="1100">
                <a:solidFill>
                  <a:schemeClr val="accent1"/>
                </a:solidFill>
              </a:rPr>
              <a:t>NCB</a:t>
            </a:r>
            <a:r>
              <a:rPr lang="en" sz="1100"/>
              <a:t> in  allocation performance, and outperforms them in terms of efficiency</a:t>
            </a:r>
            <a:endParaRPr sz="11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999999"/>
                </a:solidFill>
              </a:rPr>
              <a:t>Thank you for your attention!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400" y="3348000"/>
            <a:ext cx="2733200" cy="1118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