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 id="283" r:id="rId28"/>
    <p:sldId id="284" r:id="rId29"/>
    <p:sldId id="285" r:id="rId30"/>
    <p:sldId id="286" r:id="rId31"/>
    <p:sldId id="287" r:id="rId32"/>
    <p:sldId id="288" r:id="rId33"/>
    <p:sldId id="291"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A64D-F02A-C41C-B844-0152BE1AC9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F339CB-C7B6-9960-CC35-C67C70B9C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C1B0C9-E5D0-903B-4E49-E01C5B378306}"/>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5" name="Footer Placeholder 4">
            <a:extLst>
              <a:ext uri="{FF2B5EF4-FFF2-40B4-BE49-F238E27FC236}">
                <a16:creationId xmlns:a16="http://schemas.microsoft.com/office/drawing/2014/main" id="{395E1030-4B46-6D53-14B0-C7B1DC883A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92C5B-65E0-9B7A-1147-E21ACDF89F5E}"/>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299763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383-5488-E68B-D567-9FDC440802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67BD2B-7AA5-87B7-18F0-33C2E5DCEF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264211-43DF-9BB5-1FD2-E816FC1ADA28}"/>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5" name="Footer Placeholder 4">
            <a:extLst>
              <a:ext uri="{FF2B5EF4-FFF2-40B4-BE49-F238E27FC236}">
                <a16:creationId xmlns:a16="http://schemas.microsoft.com/office/drawing/2014/main" id="{9700590E-FDDC-3C26-5E7E-23D88B04D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456FA9-B2B7-6FEE-1DD2-DF94381B0CA5}"/>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223041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91B1E-3922-7838-79F0-1F4CF91A52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4B1849-B860-D074-20EA-64CE7566F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0073D0-D94D-003C-3D03-25B507F8C644}"/>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5" name="Footer Placeholder 4">
            <a:extLst>
              <a:ext uri="{FF2B5EF4-FFF2-40B4-BE49-F238E27FC236}">
                <a16:creationId xmlns:a16="http://schemas.microsoft.com/office/drawing/2014/main" id="{F2A100A1-935B-D2CE-3252-BAA29B8E2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2308C9-CA31-05DF-9BFD-7917D3E99C1C}"/>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240836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18FC-5591-76A9-035E-9E3B138763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2EB826-FC80-F6EA-0278-BE851C0AA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FB6A3-DAE7-26A3-FEDA-410186786333}"/>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5" name="Footer Placeholder 4">
            <a:extLst>
              <a:ext uri="{FF2B5EF4-FFF2-40B4-BE49-F238E27FC236}">
                <a16:creationId xmlns:a16="http://schemas.microsoft.com/office/drawing/2014/main" id="{EA6B1E25-24AE-FF4E-4903-219A512E33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A9AF8F-501E-2254-9844-3DB855133404}"/>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3257991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AE5B-29B6-8FD7-50D0-0894AF5F1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708EAB-81E7-777E-EBC8-657CEA659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C1B16F-831E-242B-41AD-7DE6D66305DC}"/>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5" name="Footer Placeholder 4">
            <a:extLst>
              <a:ext uri="{FF2B5EF4-FFF2-40B4-BE49-F238E27FC236}">
                <a16:creationId xmlns:a16="http://schemas.microsoft.com/office/drawing/2014/main" id="{D0D464ED-D419-6D4C-CF73-87B4D24045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082DEA-34C8-EED9-9BDA-E1D45FF91EDD}"/>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152119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84FA-F29B-F257-8539-8EC67AC06D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F69DEB-5F08-AC15-BA60-E63C5C4635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E087C3-04A7-4384-37C3-B96F52258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1F1A94-C294-6E8E-BE54-5D4255755503}"/>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6" name="Footer Placeholder 5">
            <a:extLst>
              <a:ext uri="{FF2B5EF4-FFF2-40B4-BE49-F238E27FC236}">
                <a16:creationId xmlns:a16="http://schemas.microsoft.com/office/drawing/2014/main" id="{896751DC-2C1F-111B-E63B-89E3A39957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87ECDE-2212-AD7D-AB85-D3C30B1982E5}"/>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21506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85B6-F26A-B270-92D7-69A46CE411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67EE35-C67E-F313-B375-ADC0D9C64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6E9DD7-0091-91B4-25FE-F138C81A22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64E9FB-1194-9B81-9D5C-0A1C25E8CB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60E81D-D2F4-C5A1-F561-92F563F44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78F56A-3C03-C239-A1F5-55F83E797B26}"/>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8" name="Footer Placeholder 7">
            <a:extLst>
              <a:ext uri="{FF2B5EF4-FFF2-40B4-BE49-F238E27FC236}">
                <a16:creationId xmlns:a16="http://schemas.microsoft.com/office/drawing/2014/main" id="{3360C668-7A31-AB17-1934-C8561C246B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E40F8-BD0B-18C8-7FE0-A072CB194C45}"/>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203312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1592-C738-8DB0-F87C-DAE62A0F5E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29F797-AB60-FB15-804C-6F0D5DFEF4FF}"/>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4" name="Footer Placeholder 3">
            <a:extLst>
              <a:ext uri="{FF2B5EF4-FFF2-40B4-BE49-F238E27FC236}">
                <a16:creationId xmlns:a16="http://schemas.microsoft.com/office/drawing/2014/main" id="{E5DFF537-138A-3C9B-9F73-9973E71B2C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35E9D5-66A3-4D1C-1A2B-0DF84F029F62}"/>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409195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8E732-9911-EB83-2D88-9B78F99D6D36}"/>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3" name="Footer Placeholder 2">
            <a:extLst>
              <a:ext uri="{FF2B5EF4-FFF2-40B4-BE49-F238E27FC236}">
                <a16:creationId xmlns:a16="http://schemas.microsoft.com/office/drawing/2014/main" id="{BA814E98-41A7-2E73-2C41-F607698C9B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237BAE-2C1E-EAFD-1EFA-AAD24DF744EF}"/>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212001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7EA3-B429-95FF-6F9F-8D018D167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8DF4CD-17FA-BFF3-5B0C-4C38E6663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D0F882-59AE-35DA-69D9-35FCC03D4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D8BFD-0F32-1CD0-FE22-715EEA85F05B}"/>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6" name="Footer Placeholder 5">
            <a:extLst>
              <a:ext uri="{FF2B5EF4-FFF2-40B4-BE49-F238E27FC236}">
                <a16:creationId xmlns:a16="http://schemas.microsoft.com/office/drawing/2014/main" id="{C069680D-575B-093F-7B99-79017B7E1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F6E2F-2459-EFB1-6EAE-A1D7896539EC}"/>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716684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7933-79D7-2C62-E35E-4BAF6AAFA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FBAD3C-5A41-F2EB-EA02-0A620E2F5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26AF62-74F8-2FE7-14E2-B85A1203D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F92C7-7D38-535E-5CEF-B364C3F440E9}"/>
              </a:ext>
            </a:extLst>
          </p:cNvPr>
          <p:cNvSpPr>
            <a:spLocks noGrp="1"/>
          </p:cNvSpPr>
          <p:nvPr>
            <p:ph type="dt" sz="half" idx="10"/>
          </p:nvPr>
        </p:nvSpPr>
        <p:spPr/>
        <p:txBody>
          <a:bodyPr/>
          <a:lstStyle/>
          <a:p>
            <a:fld id="{17816E13-E7D3-427A-8754-0538D504B4AF}" type="datetimeFigureOut">
              <a:rPr lang="en-IN" smtClean="0"/>
              <a:t>15-04-2025</a:t>
            </a:fld>
            <a:endParaRPr lang="en-IN"/>
          </a:p>
        </p:txBody>
      </p:sp>
      <p:sp>
        <p:nvSpPr>
          <p:cNvPr id="6" name="Footer Placeholder 5">
            <a:extLst>
              <a:ext uri="{FF2B5EF4-FFF2-40B4-BE49-F238E27FC236}">
                <a16:creationId xmlns:a16="http://schemas.microsoft.com/office/drawing/2014/main" id="{D766E1CD-59D9-DA99-B53C-4671A7E408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453EC5-F029-61A2-EE67-869691314D7F}"/>
              </a:ext>
            </a:extLst>
          </p:cNvPr>
          <p:cNvSpPr>
            <a:spLocks noGrp="1"/>
          </p:cNvSpPr>
          <p:nvPr>
            <p:ph type="sldNum" sz="quarter" idx="12"/>
          </p:nvPr>
        </p:nvSpPr>
        <p:spPr/>
        <p:txBody>
          <a:bodyPr/>
          <a:lstStyle/>
          <a:p>
            <a:fld id="{87C266B7-FAFD-425F-9F3A-CBD507C707BB}" type="slidenum">
              <a:rPr lang="en-IN" smtClean="0"/>
              <a:t>‹#›</a:t>
            </a:fld>
            <a:endParaRPr lang="en-IN"/>
          </a:p>
        </p:txBody>
      </p:sp>
    </p:spTree>
    <p:extLst>
      <p:ext uri="{BB962C8B-B14F-4D97-AF65-F5344CB8AC3E}">
        <p14:creationId xmlns:p14="http://schemas.microsoft.com/office/powerpoint/2010/main" val="203716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E095A-5B5B-D884-1962-CC18F3980D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BFF60-4321-2BBB-E6AB-9F7349E9C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EE13B1-3CA1-D1B5-9E70-D0637B3C3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16E13-E7D3-427A-8754-0538D504B4AF}" type="datetimeFigureOut">
              <a:rPr lang="en-IN" smtClean="0"/>
              <a:t>15-04-2025</a:t>
            </a:fld>
            <a:endParaRPr lang="en-IN"/>
          </a:p>
        </p:txBody>
      </p:sp>
      <p:sp>
        <p:nvSpPr>
          <p:cNvPr id="5" name="Footer Placeholder 4">
            <a:extLst>
              <a:ext uri="{FF2B5EF4-FFF2-40B4-BE49-F238E27FC236}">
                <a16:creationId xmlns:a16="http://schemas.microsoft.com/office/drawing/2014/main" id="{FD9BD393-654B-0DF6-AEEC-3A354A032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0722D7-2513-A2D5-68AE-B252C829D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266B7-FAFD-425F-9F3A-CBD507C707BB}" type="slidenum">
              <a:rPr lang="en-IN" smtClean="0"/>
              <a:t>‹#›</a:t>
            </a:fld>
            <a:endParaRPr lang="en-IN"/>
          </a:p>
        </p:txBody>
      </p:sp>
    </p:spTree>
    <p:extLst>
      <p:ext uri="{BB962C8B-B14F-4D97-AF65-F5344CB8AC3E}">
        <p14:creationId xmlns:p14="http://schemas.microsoft.com/office/powerpoint/2010/main" val="93555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analyticsvidhya.com/blog/2022/02/different-types-of-cross-validations-in-machine-learning/"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7A7E-1D5B-44F3-AC01-6BC20DCCD051}"/>
              </a:ext>
            </a:extLst>
          </p:cNvPr>
          <p:cNvSpPr>
            <a:spLocks noGrp="1"/>
          </p:cNvSpPr>
          <p:nvPr>
            <p:ph type="ctrTitle"/>
          </p:nvPr>
        </p:nvSpPr>
        <p:spPr>
          <a:xfrm>
            <a:off x="1524000" y="149727"/>
            <a:ext cx="9144000" cy="2387600"/>
          </a:xfrm>
        </p:spPr>
        <p:txBody>
          <a:bodyPr/>
          <a:lstStyle/>
          <a:p>
            <a:r>
              <a:rPr lang="en-US" sz="6000" b="1" dirty="0">
                <a:latin typeface="+mn-lt"/>
              </a:rPr>
              <a:t>APPLIED MACHINE LEARNING </a:t>
            </a:r>
            <a:endParaRPr lang="en-IN" dirty="0"/>
          </a:p>
        </p:txBody>
      </p:sp>
      <p:sp>
        <p:nvSpPr>
          <p:cNvPr id="3" name="Subtitle 2">
            <a:extLst>
              <a:ext uri="{FF2B5EF4-FFF2-40B4-BE49-F238E27FC236}">
                <a16:creationId xmlns:a16="http://schemas.microsoft.com/office/drawing/2014/main" id="{6971191E-EECC-6D99-DC50-5E1FA8F9F450}"/>
              </a:ext>
            </a:extLst>
          </p:cNvPr>
          <p:cNvSpPr>
            <a:spLocks noGrp="1"/>
          </p:cNvSpPr>
          <p:nvPr>
            <p:ph type="subTitle" idx="1"/>
          </p:nvPr>
        </p:nvSpPr>
        <p:spPr>
          <a:xfrm>
            <a:off x="1524000" y="2750470"/>
            <a:ext cx="9144000" cy="761415"/>
          </a:xfrm>
        </p:spPr>
        <p:txBody>
          <a:bodyPr>
            <a:normAutofit/>
          </a:bodyPr>
          <a:lstStyle/>
          <a:p>
            <a:r>
              <a:rPr lang="en-US" sz="4000" b="1" dirty="0" err="1"/>
              <a:t>Asssignment</a:t>
            </a:r>
            <a:r>
              <a:rPr lang="en-US" sz="4000" b="1" dirty="0"/>
              <a:t> : 1</a:t>
            </a:r>
          </a:p>
          <a:p>
            <a:endParaRPr lang="en-IN" dirty="0"/>
          </a:p>
        </p:txBody>
      </p:sp>
      <p:sp>
        <p:nvSpPr>
          <p:cNvPr id="4" name="Rectangle: Rounded Corners 3">
            <a:extLst>
              <a:ext uri="{FF2B5EF4-FFF2-40B4-BE49-F238E27FC236}">
                <a16:creationId xmlns:a16="http://schemas.microsoft.com/office/drawing/2014/main" id="{6190CFE7-28D4-3E6D-B67E-7D4AD6C7D09F}"/>
              </a:ext>
            </a:extLst>
          </p:cNvPr>
          <p:cNvSpPr/>
          <p:nvPr/>
        </p:nvSpPr>
        <p:spPr>
          <a:xfrm>
            <a:off x="288758" y="4040519"/>
            <a:ext cx="4668252" cy="266775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600" dirty="0"/>
              <a:t>Submitted by: </a:t>
            </a:r>
          </a:p>
          <a:p>
            <a:r>
              <a:rPr lang="en-US" sz="3600" dirty="0"/>
              <a:t>Hamant Jagwan</a:t>
            </a:r>
          </a:p>
          <a:p>
            <a:r>
              <a:rPr lang="en-US" sz="3600" dirty="0"/>
              <a:t>590010133</a:t>
            </a:r>
          </a:p>
          <a:p>
            <a:r>
              <a:rPr lang="en-US" sz="3600" dirty="0"/>
              <a:t>B1</a:t>
            </a:r>
            <a:endParaRPr lang="en-IN" sz="3600" dirty="0"/>
          </a:p>
        </p:txBody>
      </p:sp>
      <p:sp>
        <p:nvSpPr>
          <p:cNvPr id="6" name="Rectangle: Rounded Corners 5">
            <a:extLst>
              <a:ext uri="{FF2B5EF4-FFF2-40B4-BE49-F238E27FC236}">
                <a16:creationId xmlns:a16="http://schemas.microsoft.com/office/drawing/2014/main" id="{4A580342-8B45-74C9-18C7-084BACC3FDF5}"/>
              </a:ext>
            </a:extLst>
          </p:cNvPr>
          <p:cNvSpPr/>
          <p:nvPr/>
        </p:nvSpPr>
        <p:spPr>
          <a:xfrm>
            <a:off x="7234991" y="4040520"/>
            <a:ext cx="4235114" cy="260091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600" dirty="0"/>
              <a:t>Submitted to: </a:t>
            </a:r>
          </a:p>
          <a:p>
            <a:r>
              <a:rPr lang="en-IN" sz="3600" dirty="0"/>
              <a:t>Prof. (Dr.) Tanupriya Choudhury</a:t>
            </a:r>
          </a:p>
          <a:p>
            <a:endParaRPr lang="en-IN" sz="3600" dirty="0"/>
          </a:p>
        </p:txBody>
      </p:sp>
    </p:spTree>
    <p:extLst>
      <p:ext uri="{BB962C8B-B14F-4D97-AF65-F5344CB8AC3E}">
        <p14:creationId xmlns:p14="http://schemas.microsoft.com/office/powerpoint/2010/main" val="1363433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9F70D7E6-6F92-0B7A-4153-7278E102CCA7}"/>
              </a:ext>
            </a:extLst>
          </p:cNvPr>
          <p:cNvPicPr>
            <a:picLocks noChangeAspect="1"/>
          </p:cNvPicPr>
          <p:nvPr/>
        </p:nvPicPr>
        <p:blipFill>
          <a:blip r:embed="rId2"/>
          <a:stretch>
            <a:fillRect/>
          </a:stretch>
        </p:blipFill>
        <p:spPr>
          <a:xfrm>
            <a:off x="162426" y="178433"/>
            <a:ext cx="11867148" cy="6501133"/>
          </a:xfrm>
          <a:prstGeom prst="rect">
            <a:avLst/>
          </a:prstGeom>
        </p:spPr>
      </p:pic>
    </p:spTree>
    <p:extLst>
      <p:ext uri="{BB962C8B-B14F-4D97-AF65-F5344CB8AC3E}">
        <p14:creationId xmlns:p14="http://schemas.microsoft.com/office/powerpoint/2010/main" val="181812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3792EE-6D4D-B028-C957-DF697116153C}"/>
              </a:ext>
            </a:extLst>
          </p:cNvPr>
          <p:cNvSpPr txBox="1"/>
          <p:nvPr/>
        </p:nvSpPr>
        <p:spPr>
          <a:xfrm>
            <a:off x="417094" y="244187"/>
            <a:ext cx="11470105" cy="1384995"/>
          </a:xfrm>
          <a:prstGeom prst="rect">
            <a:avLst/>
          </a:prstGeom>
          <a:noFill/>
        </p:spPr>
        <p:txBody>
          <a:bodyPr wrap="square">
            <a:spAutoFit/>
          </a:bodyPr>
          <a:lstStyle/>
          <a:p>
            <a:r>
              <a:rPr lang="en-IN" sz="2800" b="1" kern="100" dirty="0">
                <a:effectLst/>
                <a:latin typeface="Avenir Next LT Pro" panose="020B0504020202020204" pitchFamily="34" charset="0"/>
                <a:ea typeface="Calibri" panose="020F0502020204030204" pitchFamily="34" charset="0"/>
                <a:cs typeface="Times New Roman" panose="02020603050405020304" pitchFamily="18" charset="0"/>
              </a:rPr>
              <a:t>Question 3 : What do you mean by training, testing, and validation of data? Showcase with the help of a Python programming example.</a:t>
            </a:r>
            <a:endParaRPr lang="en-IN" sz="2800" dirty="0">
              <a:latin typeface="Avenir Next LT Pro" panose="020B0504020202020204" pitchFamily="34" charset="0"/>
            </a:endParaRPr>
          </a:p>
        </p:txBody>
      </p:sp>
      <p:sp>
        <p:nvSpPr>
          <p:cNvPr id="5" name="TextBox 4">
            <a:extLst>
              <a:ext uri="{FF2B5EF4-FFF2-40B4-BE49-F238E27FC236}">
                <a16:creationId xmlns:a16="http://schemas.microsoft.com/office/drawing/2014/main" id="{1E41B1C1-1B9A-BCFA-D4E4-ABA64AFCC93D}"/>
              </a:ext>
            </a:extLst>
          </p:cNvPr>
          <p:cNvSpPr txBox="1"/>
          <p:nvPr/>
        </p:nvSpPr>
        <p:spPr>
          <a:xfrm>
            <a:off x="417094" y="1629182"/>
            <a:ext cx="11357812" cy="4832092"/>
          </a:xfrm>
          <a:prstGeom prst="rect">
            <a:avLst/>
          </a:prstGeom>
          <a:noFill/>
        </p:spPr>
        <p:txBody>
          <a:bodyPr wrap="square">
            <a:spAutoFit/>
          </a:bodyPr>
          <a:lstStyle/>
          <a:p>
            <a:pPr marL="0" indent="0">
              <a:lnSpc>
                <a:spcPct val="100000"/>
              </a:lnSpc>
              <a:buNone/>
            </a:pPr>
            <a:r>
              <a:rPr lang="en-IN" sz="2800" b="1" dirty="0">
                <a:latin typeface="Avenir Next LT Pro" panose="020B0504020202020204" pitchFamily="34" charset="0"/>
              </a:rPr>
              <a:t>Training data </a:t>
            </a:r>
          </a:p>
          <a:p>
            <a:pPr marL="0" indent="0">
              <a:lnSpc>
                <a:spcPct val="100000"/>
              </a:lnSpc>
              <a:buNone/>
            </a:pPr>
            <a:r>
              <a:rPr lang="en-US" sz="2800" b="0" i="0" dirty="0">
                <a:effectLst/>
                <a:latin typeface="Avenir Next LT Pro" panose="020B0504020202020204" pitchFamily="34" charset="0"/>
                <a:cs typeface="Times New Roman" panose="02020603050405020304" pitchFamily="18" charset="0"/>
              </a:rPr>
              <a:t>- This is the actual dataset from which a model trains .i.e. the model sees and learns from this data to predict the outcome or to make the right decisions.</a:t>
            </a:r>
          </a:p>
          <a:p>
            <a:pPr marL="0" indent="0">
              <a:lnSpc>
                <a:spcPct val="100000"/>
              </a:lnSpc>
              <a:buNone/>
            </a:pPr>
            <a:r>
              <a:rPr lang="en-US" sz="2800" b="0" i="0" dirty="0">
                <a:effectLst/>
                <a:latin typeface="Avenir Next LT Pro" panose="020B0504020202020204" pitchFamily="34" charset="0"/>
                <a:cs typeface="Times New Roman" panose="02020603050405020304" pitchFamily="18" charset="0"/>
              </a:rPr>
              <a:t>- Most of the training data is collected from several resources and then preprocessed and organized to provide proper performance of the model. </a:t>
            </a:r>
          </a:p>
          <a:p>
            <a:pPr marL="0" indent="0">
              <a:lnSpc>
                <a:spcPct val="100000"/>
              </a:lnSpc>
              <a:buNone/>
            </a:pPr>
            <a:r>
              <a:rPr lang="en-US" sz="2800" b="0" i="0" dirty="0">
                <a:effectLst/>
                <a:latin typeface="Avenir Next LT Pro" panose="020B0504020202020204" pitchFamily="34" charset="0"/>
                <a:cs typeface="Times New Roman" panose="02020603050405020304" pitchFamily="18" charset="0"/>
              </a:rPr>
              <a:t>- Type of training data hugely determines the ability of the model to generalize .i.e. the better the quality and diversity of training data, the better will be the performance of the model. This data is more than 60% of the total data available for the project</a:t>
            </a:r>
            <a:endParaRPr lang="en-IN" sz="2800" dirty="0">
              <a:latin typeface="Avenir Next LT Pro" panose="020B0504020202020204" pitchFamily="34" charset="0"/>
            </a:endParaRPr>
          </a:p>
        </p:txBody>
      </p:sp>
    </p:spTree>
    <p:extLst>
      <p:ext uri="{BB962C8B-B14F-4D97-AF65-F5344CB8AC3E}">
        <p14:creationId xmlns:p14="http://schemas.microsoft.com/office/powerpoint/2010/main" val="109892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5106B1-74B1-24FA-7688-9EE854FF38B6}"/>
              </a:ext>
            </a:extLst>
          </p:cNvPr>
          <p:cNvSpPr txBox="1"/>
          <p:nvPr/>
        </p:nvSpPr>
        <p:spPr>
          <a:xfrm>
            <a:off x="689811" y="481264"/>
            <a:ext cx="11213431" cy="5570756"/>
          </a:xfrm>
          <a:prstGeom prst="rect">
            <a:avLst/>
          </a:prstGeom>
          <a:noFill/>
        </p:spPr>
        <p:txBody>
          <a:bodyPr wrap="square">
            <a:spAutoFit/>
          </a:bodyPr>
          <a:lstStyle/>
          <a:p>
            <a:pPr algn="l" fontAlgn="base">
              <a:lnSpc>
                <a:spcPct val="100000"/>
              </a:lnSpc>
              <a:spcAft>
                <a:spcPts val="750"/>
              </a:spcAft>
            </a:pPr>
            <a:r>
              <a:rPr lang="en-US" sz="2800" b="1" i="0" dirty="0">
                <a:effectLst/>
                <a:latin typeface="Avenir Next LT Pro" panose="020B0504020202020204" pitchFamily="34" charset="0"/>
                <a:cs typeface="Times New Roman" panose="02020603050405020304" pitchFamily="18" charset="0"/>
              </a:rPr>
              <a:t>Testing:- </a:t>
            </a:r>
          </a:p>
          <a:p>
            <a:pPr algn="l" fontAlgn="base">
              <a:lnSpc>
                <a:spcPct val="100000"/>
              </a:lnSpc>
              <a:spcAft>
                <a:spcPts val="750"/>
              </a:spcAft>
            </a:pPr>
            <a:r>
              <a:rPr lang="en-US" sz="2800" b="0" i="0" dirty="0">
                <a:effectLst/>
                <a:latin typeface="Avenir Next LT Pro" panose="020B0504020202020204" pitchFamily="34" charset="0"/>
                <a:cs typeface="Times New Roman" panose="02020603050405020304" pitchFamily="18" charset="0"/>
              </a:rPr>
              <a:t>- This dataset is independent of the training set but has a somewhat similar type of probability distribution of classes and is used as a benchmark to evaluate the model, used only after the training of the model is complete. </a:t>
            </a:r>
          </a:p>
          <a:p>
            <a:pPr algn="l" fontAlgn="base">
              <a:lnSpc>
                <a:spcPct val="100000"/>
              </a:lnSpc>
              <a:spcAft>
                <a:spcPts val="750"/>
              </a:spcAft>
            </a:pPr>
            <a:r>
              <a:rPr lang="en-US" sz="2800" b="0" i="0" dirty="0">
                <a:effectLst/>
                <a:latin typeface="Avenir Next LT Pro" panose="020B0504020202020204" pitchFamily="34" charset="0"/>
                <a:cs typeface="Times New Roman" panose="02020603050405020304" pitchFamily="18" charset="0"/>
              </a:rPr>
              <a:t>- Testing set is usually a properly organized dataset having all kinds of data for scenarios that the model would probably be facing when used in the real world If the accuracy of the model on training data is greater than that on testing data then the model is said to have overfitting. </a:t>
            </a:r>
          </a:p>
          <a:p>
            <a:pPr algn="l" fontAlgn="base">
              <a:lnSpc>
                <a:spcPct val="100000"/>
              </a:lnSpc>
              <a:spcAft>
                <a:spcPts val="750"/>
              </a:spcAft>
            </a:pPr>
            <a:r>
              <a:rPr lang="en-US" sz="2800" b="0" i="0" dirty="0">
                <a:effectLst/>
                <a:latin typeface="Avenir Next LT Pro" panose="020B0504020202020204" pitchFamily="34" charset="0"/>
                <a:cs typeface="Times New Roman" panose="02020603050405020304" pitchFamily="18" charset="0"/>
              </a:rPr>
              <a:t>- This data is approximately 20-25% of the total data available for the project.  </a:t>
            </a:r>
            <a:endParaRPr lang="en-IN" sz="2800" dirty="0">
              <a:latin typeface="Avenir Next LT Pro" panose="020B0504020202020204" pitchFamily="34" charset="0"/>
            </a:endParaRPr>
          </a:p>
        </p:txBody>
      </p:sp>
    </p:spTree>
    <p:extLst>
      <p:ext uri="{BB962C8B-B14F-4D97-AF65-F5344CB8AC3E}">
        <p14:creationId xmlns:p14="http://schemas.microsoft.com/office/powerpoint/2010/main" val="683286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1A976-1FC6-2473-644B-EE16D79C46C6}"/>
              </a:ext>
            </a:extLst>
          </p:cNvPr>
          <p:cNvSpPr txBox="1"/>
          <p:nvPr/>
        </p:nvSpPr>
        <p:spPr>
          <a:xfrm>
            <a:off x="465221" y="180082"/>
            <a:ext cx="11598442" cy="6677918"/>
          </a:xfrm>
          <a:prstGeom prst="rect">
            <a:avLst/>
          </a:prstGeom>
          <a:noFill/>
        </p:spPr>
        <p:txBody>
          <a:bodyPr wrap="square">
            <a:spAutoFit/>
          </a:bodyPr>
          <a:lstStyle/>
          <a:p>
            <a:pPr>
              <a:lnSpc>
                <a:spcPct val="150000"/>
              </a:lnSpc>
            </a:pPr>
            <a:r>
              <a:rPr lang="en-US" sz="2400" b="1" i="0" dirty="0">
                <a:effectLst/>
                <a:latin typeface="Avenir Next LT Pro" panose="020B0504020202020204" pitchFamily="34" charset="0"/>
                <a:cs typeface="Times New Roman" panose="02020603050405020304" pitchFamily="18" charset="0"/>
              </a:rPr>
              <a:t>Validation</a:t>
            </a:r>
          </a:p>
          <a:p>
            <a:pPr>
              <a:lnSpc>
                <a:spcPct val="150000"/>
              </a:lnSpc>
            </a:pPr>
            <a:r>
              <a:rPr lang="en-US" sz="2400" b="0" i="0" dirty="0">
                <a:effectLst/>
                <a:latin typeface="Avenir Next LT Pro" panose="020B0504020202020204" pitchFamily="34" charset="0"/>
                <a:cs typeface="Times New Roman" panose="02020603050405020304" pitchFamily="18" charset="0"/>
              </a:rPr>
              <a:t>- The validation set is used to fine-tune the hyperparameters of the model and is considered a part of the training of the model. </a:t>
            </a:r>
          </a:p>
          <a:p>
            <a:pPr>
              <a:lnSpc>
                <a:spcPct val="150000"/>
              </a:lnSpc>
            </a:pPr>
            <a:r>
              <a:rPr lang="en-US" sz="2400" b="0" i="0" dirty="0">
                <a:effectLst/>
                <a:latin typeface="Avenir Next LT Pro" panose="020B0504020202020204" pitchFamily="34" charset="0"/>
                <a:cs typeface="Times New Roman" panose="02020603050405020304" pitchFamily="18" charset="0"/>
              </a:rPr>
              <a:t>- Validation dataset can be utilized for regression as well by interrupting training of model when loss of validation dataset becomes greater than loss of training dataset .i.e. reducing bias and variance.</a:t>
            </a:r>
          </a:p>
          <a:p>
            <a:pPr>
              <a:lnSpc>
                <a:spcPct val="150000"/>
              </a:lnSpc>
            </a:pPr>
            <a:r>
              <a:rPr lang="en-US" sz="2400" b="0" i="0" dirty="0">
                <a:effectLst/>
                <a:latin typeface="Avenir Next LT Pro" panose="020B0504020202020204" pitchFamily="34" charset="0"/>
                <a:cs typeface="Times New Roman" panose="02020603050405020304" pitchFamily="18" charset="0"/>
              </a:rPr>
              <a:t>- This data is approximately 10-15% of the total data available for the project but this can change depending upon the number of hyperparameters .i.e. if model has quite many hyperparameters then using large validation set will give better results. </a:t>
            </a:r>
          </a:p>
          <a:p>
            <a:pPr>
              <a:lnSpc>
                <a:spcPct val="150000"/>
              </a:lnSpc>
            </a:pPr>
            <a:r>
              <a:rPr lang="en-US" sz="2400" b="0" i="0" dirty="0">
                <a:effectLst/>
                <a:latin typeface="Avenir Next LT Pro" panose="020B0504020202020204" pitchFamily="34" charset="0"/>
                <a:cs typeface="Times New Roman" panose="02020603050405020304" pitchFamily="18" charset="0"/>
              </a:rPr>
              <a:t>- Now, whenever the accuracy of model on validation data is greater than that on training data then the model is said</a:t>
            </a:r>
            <a:r>
              <a:rPr lang="en-US" sz="2400" dirty="0">
                <a:latin typeface="Avenir Next LT Pro" panose="020B0504020202020204" pitchFamily="34" charset="0"/>
                <a:cs typeface="Times New Roman" panose="02020603050405020304" pitchFamily="18" charset="0"/>
              </a:rPr>
              <a:t>.</a:t>
            </a:r>
            <a:endParaRPr lang="en-US" sz="2400" b="0" i="0" dirty="0">
              <a:effectLst/>
              <a:latin typeface="Avenir Next LT Pro" panose="020B0504020202020204" pitchFamily="34" charset="0"/>
              <a:cs typeface="Times New Roman" panose="02020603050405020304" pitchFamily="18" charset="0"/>
            </a:endParaRPr>
          </a:p>
        </p:txBody>
      </p:sp>
    </p:spTree>
    <p:extLst>
      <p:ext uri="{BB962C8B-B14F-4D97-AF65-F5344CB8AC3E}">
        <p14:creationId xmlns:p14="http://schemas.microsoft.com/office/powerpoint/2010/main" val="113956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A193DFF6-7DA7-54CB-C163-7EB609D64A75}"/>
              </a:ext>
            </a:extLst>
          </p:cNvPr>
          <p:cNvPicPr>
            <a:picLocks noGrp="1" noChangeAspect="1"/>
          </p:cNvPicPr>
          <p:nvPr/>
        </p:nvPicPr>
        <p:blipFill>
          <a:blip r:embed="rId2"/>
          <a:stretch>
            <a:fillRect/>
          </a:stretch>
        </p:blipFill>
        <p:spPr>
          <a:xfrm>
            <a:off x="84631" y="618742"/>
            <a:ext cx="6011369" cy="3832016"/>
          </a:xfrm>
          <a:prstGeom prst="rect">
            <a:avLst/>
          </a:prstGeom>
        </p:spPr>
      </p:pic>
      <p:pic>
        <p:nvPicPr>
          <p:cNvPr id="3" name="Picture 2">
            <a:extLst>
              <a:ext uri="{FF2B5EF4-FFF2-40B4-BE49-F238E27FC236}">
                <a16:creationId xmlns:a16="http://schemas.microsoft.com/office/drawing/2014/main" id="{F9B2467C-44FB-E252-84D0-189742E00B68}"/>
              </a:ext>
            </a:extLst>
          </p:cNvPr>
          <p:cNvPicPr>
            <a:picLocks noChangeAspect="1"/>
          </p:cNvPicPr>
          <p:nvPr/>
        </p:nvPicPr>
        <p:blipFill>
          <a:blip r:embed="rId3"/>
          <a:stretch>
            <a:fillRect/>
          </a:stretch>
        </p:blipFill>
        <p:spPr>
          <a:xfrm>
            <a:off x="6314793" y="618742"/>
            <a:ext cx="5620534" cy="3839111"/>
          </a:xfrm>
          <a:prstGeom prst="rect">
            <a:avLst/>
          </a:prstGeom>
        </p:spPr>
      </p:pic>
      <p:pic>
        <p:nvPicPr>
          <p:cNvPr id="4" name="Picture 3">
            <a:extLst>
              <a:ext uri="{FF2B5EF4-FFF2-40B4-BE49-F238E27FC236}">
                <a16:creationId xmlns:a16="http://schemas.microsoft.com/office/drawing/2014/main" id="{6639237B-3B50-7B11-725E-62DA33414B28}"/>
              </a:ext>
            </a:extLst>
          </p:cNvPr>
          <p:cNvPicPr>
            <a:picLocks noChangeAspect="1"/>
          </p:cNvPicPr>
          <p:nvPr/>
        </p:nvPicPr>
        <p:blipFill>
          <a:blip r:embed="rId4"/>
          <a:stretch>
            <a:fillRect/>
          </a:stretch>
        </p:blipFill>
        <p:spPr>
          <a:xfrm>
            <a:off x="3947812" y="4800782"/>
            <a:ext cx="4296375" cy="1438476"/>
          </a:xfrm>
          <a:prstGeom prst="rect">
            <a:avLst/>
          </a:prstGeom>
        </p:spPr>
      </p:pic>
    </p:spTree>
    <p:extLst>
      <p:ext uri="{BB962C8B-B14F-4D97-AF65-F5344CB8AC3E}">
        <p14:creationId xmlns:p14="http://schemas.microsoft.com/office/powerpoint/2010/main" val="3484729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1CCFF3-838D-43DE-5609-BC49609792ED}"/>
              </a:ext>
            </a:extLst>
          </p:cNvPr>
          <p:cNvSpPr txBox="1"/>
          <p:nvPr/>
        </p:nvSpPr>
        <p:spPr>
          <a:xfrm>
            <a:off x="304800" y="254350"/>
            <a:ext cx="11341768" cy="954107"/>
          </a:xfrm>
          <a:prstGeom prst="rect">
            <a:avLst/>
          </a:prstGeom>
          <a:noFill/>
        </p:spPr>
        <p:txBody>
          <a:bodyPr wrap="square">
            <a:spAutoFit/>
          </a:bodyPr>
          <a:lstStyle/>
          <a:p>
            <a:r>
              <a:rPr lang="en-IN" sz="2800" b="1" kern="100" dirty="0">
                <a:effectLst/>
                <a:latin typeface="Avenir Next LT Pro" panose="020B0504020202020204" pitchFamily="34" charset="0"/>
                <a:ea typeface="Calibri" panose="020F0502020204030204" pitchFamily="34" charset="0"/>
                <a:cs typeface="Times New Roman" panose="02020603050405020304" pitchFamily="18" charset="0"/>
              </a:rPr>
              <a:t>Question 4 : What is the use of training and testing of data? For training and testing, how can a random operator be used?</a:t>
            </a:r>
            <a:endParaRPr lang="en-IN" sz="2800" dirty="0">
              <a:latin typeface="Avenir Next LT Pro" panose="020B0504020202020204" pitchFamily="34" charset="0"/>
            </a:endParaRPr>
          </a:p>
        </p:txBody>
      </p:sp>
      <p:sp>
        <p:nvSpPr>
          <p:cNvPr id="5" name="TextBox 4">
            <a:extLst>
              <a:ext uri="{FF2B5EF4-FFF2-40B4-BE49-F238E27FC236}">
                <a16:creationId xmlns:a16="http://schemas.microsoft.com/office/drawing/2014/main" id="{2516479F-C061-2A2F-89FF-0E33C198917C}"/>
              </a:ext>
            </a:extLst>
          </p:cNvPr>
          <p:cNvSpPr txBox="1"/>
          <p:nvPr/>
        </p:nvSpPr>
        <p:spPr>
          <a:xfrm>
            <a:off x="304800" y="1340671"/>
            <a:ext cx="11341768" cy="5262979"/>
          </a:xfrm>
          <a:prstGeom prst="rect">
            <a:avLst/>
          </a:prstGeom>
          <a:noFill/>
        </p:spPr>
        <p:txBody>
          <a:bodyPr wrap="square">
            <a:spAutoFit/>
          </a:bodyPr>
          <a:lstStyle/>
          <a:p>
            <a:pPr marL="0" indent="0">
              <a:buNone/>
            </a:pPr>
            <a:r>
              <a:rPr lang="en-US" sz="2400" dirty="0">
                <a:latin typeface="Avenir Next LT Pro" panose="020B0504020202020204" pitchFamily="34" charset="0"/>
              </a:rPr>
              <a:t>In machine learning, we work with data to build models that can make predictions or decisions. But to ensure the model works well, we divide the data into </a:t>
            </a:r>
            <a:r>
              <a:rPr lang="en-US" sz="2400" b="1" dirty="0">
                <a:latin typeface="Avenir Next LT Pro" panose="020B0504020202020204" pitchFamily="34" charset="0"/>
              </a:rPr>
              <a:t>training</a:t>
            </a:r>
            <a:r>
              <a:rPr lang="en-US" sz="2400" dirty="0">
                <a:latin typeface="Avenir Next LT Pro" panose="020B0504020202020204" pitchFamily="34" charset="0"/>
              </a:rPr>
              <a:t> and </a:t>
            </a:r>
            <a:r>
              <a:rPr lang="en-US" sz="2400" b="1" dirty="0">
                <a:latin typeface="Avenir Next LT Pro" panose="020B0504020202020204" pitchFamily="34" charset="0"/>
              </a:rPr>
              <a:t>testing</a:t>
            </a:r>
            <a:r>
              <a:rPr lang="en-US" sz="2400" dirty="0">
                <a:latin typeface="Avenir Next LT Pro" panose="020B0504020202020204" pitchFamily="34" charset="0"/>
              </a:rPr>
              <a:t> parts.</a:t>
            </a:r>
          </a:p>
          <a:p>
            <a:pPr marL="0" indent="0">
              <a:buNone/>
            </a:pPr>
            <a:endParaRPr lang="en-US" sz="2400" dirty="0">
              <a:latin typeface="Avenir Next LT Pro" panose="020B0504020202020204" pitchFamily="34" charset="0"/>
            </a:endParaRPr>
          </a:p>
          <a:p>
            <a:pPr>
              <a:buNone/>
            </a:pPr>
            <a:r>
              <a:rPr lang="en-US" sz="2400" b="1" dirty="0">
                <a:latin typeface="Avenir Next LT Pro" panose="020B0504020202020204" pitchFamily="34" charset="0"/>
              </a:rPr>
              <a:t>Training of Data:</a:t>
            </a:r>
          </a:p>
          <a:p>
            <a:pPr>
              <a:buNone/>
            </a:pPr>
            <a:endParaRPr lang="en-US" sz="2400" b="1" dirty="0">
              <a:latin typeface="Avenir Next LT Pro" panose="020B0504020202020204" pitchFamily="34" charset="0"/>
            </a:endParaRPr>
          </a:p>
          <a:p>
            <a:pPr>
              <a:buFont typeface="Arial" panose="020B0604020202020204" pitchFamily="34" charset="0"/>
              <a:buChar char="•"/>
            </a:pPr>
            <a:r>
              <a:rPr lang="en-US" sz="2400" b="1" dirty="0">
                <a:latin typeface="Avenir Next LT Pro" panose="020B0504020202020204" pitchFamily="34" charset="0"/>
              </a:rPr>
              <a:t>Purpose:</a:t>
            </a:r>
            <a:r>
              <a:rPr lang="en-US" sz="2400" dirty="0">
                <a:latin typeface="Avenir Next LT Pro" panose="020B0504020202020204" pitchFamily="34" charset="0"/>
              </a:rPr>
              <a:t> To teach the model how to understand patterns in the data.</a:t>
            </a:r>
          </a:p>
          <a:p>
            <a:pPr>
              <a:buFont typeface="Arial" panose="020B0604020202020204" pitchFamily="34" charset="0"/>
              <a:buChar char="•"/>
            </a:pPr>
            <a:r>
              <a:rPr lang="en-US" sz="2400" dirty="0">
                <a:latin typeface="Avenir Next LT Pro" panose="020B0504020202020204" pitchFamily="34" charset="0"/>
              </a:rPr>
              <a:t>During training, the model </a:t>
            </a:r>
            <a:r>
              <a:rPr lang="en-US" sz="2400" b="1" dirty="0">
                <a:latin typeface="Avenir Next LT Pro" panose="020B0504020202020204" pitchFamily="34" charset="0"/>
              </a:rPr>
              <a:t>learns from labeled examples</a:t>
            </a:r>
            <a:r>
              <a:rPr lang="en-US" sz="2400" dirty="0">
                <a:latin typeface="Avenir Next LT Pro" panose="020B0504020202020204" pitchFamily="34" charset="0"/>
              </a:rPr>
              <a:t> (input and expected output).</a:t>
            </a:r>
          </a:p>
          <a:p>
            <a:pPr>
              <a:buFont typeface="Arial" panose="020B0604020202020204" pitchFamily="34" charset="0"/>
              <a:buChar char="•"/>
            </a:pPr>
            <a:r>
              <a:rPr lang="en-US" sz="2400" dirty="0">
                <a:latin typeface="Avenir Next LT Pro" panose="020B0504020202020204" pitchFamily="34" charset="0"/>
              </a:rPr>
              <a:t>It uses this information to adjust its internal parameters and reduce prediction errors.</a:t>
            </a:r>
          </a:p>
          <a:p>
            <a:pPr>
              <a:buFont typeface="Arial" panose="020B0604020202020204" pitchFamily="34" charset="0"/>
              <a:buChar char="•"/>
            </a:pPr>
            <a:r>
              <a:rPr lang="en-US" sz="2400" dirty="0">
                <a:latin typeface="Avenir Next LT Pro" panose="020B0504020202020204" pitchFamily="34" charset="0"/>
              </a:rPr>
              <a:t>For example, in an email spam detector, training data would include many emails marked as spam or not spam. The model uses this data to learn the difference between the two.</a:t>
            </a:r>
          </a:p>
        </p:txBody>
      </p:sp>
    </p:spTree>
    <p:extLst>
      <p:ext uri="{BB962C8B-B14F-4D97-AF65-F5344CB8AC3E}">
        <p14:creationId xmlns:p14="http://schemas.microsoft.com/office/powerpoint/2010/main" val="1589781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C18437-3429-6C32-644F-2F96DC54FC09}"/>
              </a:ext>
            </a:extLst>
          </p:cNvPr>
          <p:cNvSpPr txBox="1"/>
          <p:nvPr/>
        </p:nvSpPr>
        <p:spPr>
          <a:xfrm>
            <a:off x="176463" y="188001"/>
            <a:ext cx="11887200" cy="6093976"/>
          </a:xfrm>
          <a:prstGeom prst="rect">
            <a:avLst/>
          </a:prstGeom>
          <a:noFill/>
        </p:spPr>
        <p:txBody>
          <a:bodyPr wrap="square">
            <a:spAutoFit/>
          </a:bodyPr>
          <a:lstStyle/>
          <a:p>
            <a:pPr>
              <a:buNone/>
            </a:pPr>
            <a:r>
              <a:rPr lang="en-US" sz="2600" b="1" dirty="0">
                <a:latin typeface="Avenir Next LT Pro" panose="020B0504020202020204" pitchFamily="34" charset="0"/>
              </a:rPr>
              <a:t>Testing of Data:</a:t>
            </a:r>
          </a:p>
          <a:p>
            <a:pPr>
              <a:buNone/>
            </a:pPr>
            <a:endParaRPr lang="en-US" sz="2600" b="1" dirty="0">
              <a:latin typeface="Avenir Next LT Pro" panose="020B0504020202020204" pitchFamily="34" charset="0"/>
            </a:endParaRPr>
          </a:p>
          <a:p>
            <a:pPr>
              <a:buFont typeface="Arial" panose="020B0604020202020204" pitchFamily="34" charset="0"/>
              <a:buChar char="•"/>
            </a:pPr>
            <a:r>
              <a:rPr lang="en-US" sz="2600" b="1" dirty="0">
                <a:latin typeface="Avenir Next LT Pro" panose="020B0504020202020204" pitchFamily="34" charset="0"/>
              </a:rPr>
              <a:t>Purpose:</a:t>
            </a:r>
            <a:r>
              <a:rPr lang="en-US" sz="2600" dirty="0">
                <a:latin typeface="Avenir Next LT Pro" panose="020B0504020202020204" pitchFamily="34" charset="0"/>
              </a:rPr>
              <a:t> To evaluate how well the model performs on </a:t>
            </a:r>
            <a:r>
              <a:rPr lang="en-US" sz="2600" b="1" dirty="0">
                <a:latin typeface="Avenir Next LT Pro" panose="020B0504020202020204" pitchFamily="34" charset="0"/>
              </a:rPr>
              <a:t>new, unseen data</a:t>
            </a:r>
            <a:r>
              <a:rPr lang="en-US" sz="2600" dirty="0">
                <a:latin typeface="Avenir Next LT Pro" panose="020B0504020202020204" pitchFamily="34" charset="0"/>
              </a:rPr>
              <a:t>.</a:t>
            </a:r>
          </a:p>
          <a:p>
            <a:pPr>
              <a:buFont typeface="Arial" panose="020B0604020202020204" pitchFamily="34" charset="0"/>
              <a:buChar char="•"/>
            </a:pPr>
            <a:r>
              <a:rPr lang="en-US" sz="2600" dirty="0">
                <a:latin typeface="Avenir Next LT Pro" panose="020B0504020202020204" pitchFamily="34" charset="0"/>
              </a:rPr>
              <a:t>After the model has learned from the training data, we give it testing data to see if it can make correct predictions without having seen that data before.</a:t>
            </a:r>
          </a:p>
          <a:p>
            <a:pPr>
              <a:buFont typeface="Arial" panose="020B0604020202020204" pitchFamily="34" charset="0"/>
              <a:buChar char="•"/>
            </a:pPr>
            <a:r>
              <a:rPr lang="en-US" sz="2600" dirty="0">
                <a:latin typeface="Avenir Next LT Pro" panose="020B0504020202020204" pitchFamily="34" charset="0"/>
              </a:rPr>
              <a:t>It helps us check whether the model is </a:t>
            </a:r>
            <a:r>
              <a:rPr lang="en-US" sz="2600" b="1" dirty="0">
                <a:latin typeface="Avenir Next LT Pro" panose="020B0504020202020204" pitchFamily="34" charset="0"/>
              </a:rPr>
              <a:t>generalizing well</a:t>
            </a:r>
            <a:r>
              <a:rPr lang="en-US" sz="2600" dirty="0">
                <a:latin typeface="Avenir Next LT Pro" panose="020B0504020202020204" pitchFamily="34" charset="0"/>
              </a:rPr>
              <a:t> or just memorizing the training data (a problem called overfitting).</a:t>
            </a:r>
          </a:p>
          <a:p>
            <a:pPr>
              <a:buFont typeface="Arial" panose="020B0604020202020204" pitchFamily="34" charset="0"/>
              <a:buChar char="•"/>
            </a:pPr>
            <a:endParaRPr lang="en-US" sz="2600" dirty="0">
              <a:latin typeface="Avenir Next LT Pro" panose="020B0504020202020204" pitchFamily="34" charset="0"/>
            </a:endParaRPr>
          </a:p>
          <a:p>
            <a:pPr>
              <a:buNone/>
            </a:pPr>
            <a:r>
              <a:rPr lang="en-US" sz="2600" b="1" dirty="0">
                <a:latin typeface="Avenir Next LT Pro" panose="020B0504020202020204" pitchFamily="34" charset="0"/>
              </a:rPr>
              <a:t>Why is this split necessary?</a:t>
            </a:r>
          </a:p>
          <a:p>
            <a:pPr>
              <a:buNone/>
            </a:pPr>
            <a:endParaRPr lang="en-US" sz="2600" b="1" dirty="0">
              <a:latin typeface="Avenir Next LT Pro" panose="020B0504020202020204" pitchFamily="34" charset="0"/>
            </a:endParaRPr>
          </a:p>
          <a:p>
            <a:pPr>
              <a:buFont typeface="Arial" panose="020B0604020202020204" pitchFamily="34" charset="0"/>
              <a:buChar char="•"/>
            </a:pPr>
            <a:r>
              <a:rPr lang="en-US" sz="2600" dirty="0">
                <a:latin typeface="Avenir Next LT Pro" panose="020B0504020202020204" pitchFamily="34" charset="0"/>
              </a:rPr>
              <a:t>If you only train and evaluate the model on the same data, it might perform very well — but only because it has seen those exact examples.</a:t>
            </a:r>
          </a:p>
          <a:p>
            <a:pPr>
              <a:buFont typeface="Arial" panose="020B0604020202020204" pitchFamily="34" charset="0"/>
              <a:buChar char="•"/>
            </a:pPr>
            <a:r>
              <a:rPr lang="en-US" sz="2600" dirty="0">
                <a:latin typeface="Avenir Next LT Pro" panose="020B0504020202020204" pitchFamily="34" charset="0"/>
              </a:rPr>
              <a:t>This does not guarantee it will work well on real-world data.</a:t>
            </a:r>
          </a:p>
          <a:p>
            <a:pPr>
              <a:buFont typeface="Arial" panose="020B0604020202020204" pitchFamily="34" charset="0"/>
              <a:buChar char="•"/>
            </a:pPr>
            <a:r>
              <a:rPr lang="en-US" sz="2600" dirty="0">
                <a:latin typeface="Avenir Next LT Pro" panose="020B0504020202020204" pitchFamily="34" charset="0"/>
              </a:rPr>
              <a:t>Testing ensures the model’s predictions are </a:t>
            </a:r>
            <a:r>
              <a:rPr lang="en-US" sz="2600" b="1" dirty="0">
                <a:latin typeface="Avenir Next LT Pro" panose="020B0504020202020204" pitchFamily="34" charset="0"/>
              </a:rPr>
              <a:t>reliable</a:t>
            </a:r>
            <a:r>
              <a:rPr lang="en-US" sz="2600" dirty="0">
                <a:latin typeface="Avenir Next LT Pro" panose="020B0504020202020204" pitchFamily="34" charset="0"/>
              </a:rPr>
              <a:t> and </a:t>
            </a:r>
            <a:r>
              <a:rPr lang="en-US" sz="2600" b="1" dirty="0">
                <a:latin typeface="Avenir Next LT Pro" panose="020B0504020202020204" pitchFamily="34" charset="0"/>
              </a:rPr>
              <a:t>accurate</a:t>
            </a:r>
            <a:r>
              <a:rPr lang="en-US" sz="2600" dirty="0">
                <a:latin typeface="Avenir Next LT Pro" panose="020B0504020202020204" pitchFamily="34" charset="0"/>
              </a:rPr>
              <a:t> in practice.</a:t>
            </a:r>
          </a:p>
        </p:txBody>
      </p:sp>
    </p:spTree>
    <p:extLst>
      <p:ext uri="{BB962C8B-B14F-4D97-AF65-F5344CB8AC3E}">
        <p14:creationId xmlns:p14="http://schemas.microsoft.com/office/powerpoint/2010/main" val="2676150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4B2E9A-F8B2-8DFB-90E7-689CF6ACF224}"/>
              </a:ext>
            </a:extLst>
          </p:cNvPr>
          <p:cNvSpPr txBox="1"/>
          <p:nvPr/>
        </p:nvSpPr>
        <p:spPr>
          <a:xfrm>
            <a:off x="184484" y="0"/>
            <a:ext cx="11823031" cy="6863417"/>
          </a:xfrm>
          <a:prstGeom prst="rect">
            <a:avLst/>
          </a:prstGeom>
          <a:noFill/>
        </p:spPr>
        <p:txBody>
          <a:bodyPr wrap="square">
            <a:spAutoFit/>
          </a:bodyPr>
          <a:lstStyle/>
          <a:p>
            <a:pPr>
              <a:buNone/>
            </a:pPr>
            <a:r>
              <a:rPr lang="en-US" sz="2200" b="1" dirty="0">
                <a:latin typeface="Avenir Next LT Pro" panose="020B0504020202020204" pitchFamily="34" charset="0"/>
              </a:rPr>
              <a:t>How can a random operator be used in training and testing?</a:t>
            </a:r>
          </a:p>
          <a:p>
            <a:pPr>
              <a:buNone/>
            </a:pPr>
            <a:endParaRPr lang="en-US" sz="2200" dirty="0">
              <a:latin typeface="Avenir Next LT Pro" panose="020B0504020202020204" pitchFamily="34" charset="0"/>
            </a:endParaRPr>
          </a:p>
          <a:p>
            <a:pPr>
              <a:buNone/>
            </a:pPr>
            <a:r>
              <a:rPr lang="en-US" sz="2200" dirty="0">
                <a:latin typeface="Avenir Next LT Pro" panose="020B0504020202020204" pitchFamily="34" charset="0"/>
              </a:rPr>
              <a:t>When we split the data into training and testing sets, it's important that the split is</a:t>
            </a:r>
          </a:p>
          <a:p>
            <a:pPr>
              <a:buNone/>
            </a:pPr>
            <a:r>
              <a:rPr lang="en-US" sz="2200" b="1" dirty="0">
                <a:latin typeface="Avenir Next LT Pro" panose="020B0504020202020204" pitchFamily="34" charset="0"/>
              </a:rPr>
              <a:t>random</a:t>
            </a:r>
            <a:r>
              <a:rPr lang="en-US" sz="2200" dirty="0">
                <a:latin typeface="Avenir Next LT Pro" panose="020B0504020202020204" pitchFamily="34" charset="0"/>
              </a:rPr>
              <a:t> and not based on the original order of the data. Here's why:</a:t>
            </a:r>
          </a:p>
          <a:p>
            <a:pPr>
              <a:buFont typeface="Arial" panose="020B0604020202020204" pitchFamily="34" charset="0"/>
              <a:buChar char="•"/>
            </a:pPr>
            <a:r>
              <a:rPr lang="en-US" sz="2200" dirty="0">
                <a:latin typeface="Avenir Next LT Pro" panose="020B0504020202020204" pitchFamily="34" charset="0"/>
              </a:rPr>
              <a:t>If the data is sorted or grouped in some way (for example, all similar items together), and we don’t shuffle it, then one set might contain very different examples than the other.</a:t>
            </a:r>
          </a:p>
          <a:p>
            <a:pPr>
              <a:buFont typeface="Arial" panose="020B0604020202020204" pitchFamily="34" charset="0"/>
              <a:buChar char="•"/>
            </a:pPr>
            <a:r>
              <a:rPr lang="en-US" sz="2200" dirty="0">
                <a:latin typeface="Avenir Next LT Pro" panose="020B0504020202020204" pitchFamily="34" charset="0"/>
              </a:rPr>
              <a:t>This could lead to </a:t>
            </a:r>
            <a:r>
              <a:rPr lang="en-US" sz="2200" b="1" dirty="0">
                <a:latin typeface="Avenir Next LT Pro" panose="020B0504020202020204" pitchFamily="34" charset="0"/>
              </a:rPr>
              <a:t>biased results</a:t>
            </a:r>
            <a:r>
              <a:rPr lang="en-US" sz="2200" dirty="0">
                <a:latin typeface="Avenir Next LT Pro" panose="020B0504020202020204" pitchFamily="34" charset="0"/>
              </a:rPr>
              <a:t> — the model might not get a proper variety during training, and testing will not reflect true performance.</a:t>
            </a:r>
          </a:p>
          <a:p>
            <a:pPr marL="0" indent="0">
              <a:buNone/>
            </a:pPr>
            <a:endParaRPr lang="en-US" sz="2200" dirty="0">
              <a:latin typeface="Avenir Next LT Pro" panose="020B0504020202020204" pitchFamily="34" charset="0"/>
            </a:endParaRPr>
          </a:p>
          <a:p>
            <a:pPr>
              <a:buNone/>
            </a:pPr>
            <a:r>
              <a:rPr lang="en-US" sz="2200" b="1" dirty="0">
                <a:latin typeface="Avenir Next LT Pro" panose="020B0504020202020204" pitchFamily="34" charset="0"/>
              </a:rPr>
              <a:t>Role of a Random Operator:</a:t>
            </a:r>
          </a:p>
          <a:p>
            <a:pPr>
              <a:buNone/>
            </a:pPr>
            <a:endParaRPr lang="en-US" sz="2200" b="1" dirty="0">
              <a:latin typeface="Avenir Next LT Pro" panose="020B0504020202020204" pitchFamily="34" charset="0"/>
            </a:endParaRPr>
          </a:p>
          <a:p>
            <a:pPr>
              <a:buFont typeface="Arial" panose="020B0604020202020204" pitchFamily="34" charset="0"/>
              <a:buChar char="•"/>
            </a:pPr>
            <a:r>
              <a:rPr lang="en-US" sz="2200" dirty="0">
                <a:latin typeface="Avenir Next LT Pro" panose="020B0504020202020204" pitchFamily="34" charset="0"/>
              </a:rPr>
              <a:t>A random operator helps </a:t>
            </a:r>
            <a:r>
              <a:rPr lang="en-US" sz="2200" b="1" dirty="0">
                <a:latin typeface="Avenir Next LT Pro" panose="020B0504020202020204" pitchFamily="34" charset="0"/>
              </a:rPr>
              <a:t>shuffle or randomly divide</a:t>
            </a:r>
            <a:r>
              <a:rPr lang="en-US" sz="2200" dirty="0">
                <a:latin typeface="Avenir Next LT Pro" panose="020B0504020202020204" pitchFamily="34" charset="0"/>
              </a:rPr>
              <a:t> the dataset into training and testing sets.</a:t>
            </a:r>
          </a:p>
          <a:p>
            <a:pPr>
              <a:buFont typeface="Arial" panose="020B0604020202020204" pitchFamily="34" charset="0"/>
              <a:buChar char="•"/>
            </a:pPr>
            <a:r>
              <a:rPr lang="en-US" sz="2200" dirty="0">
                <a:latin typeface="Avenir Next LT Pro" panose="020B0504020202020204" pitchFamily="34" charset="0"/>
              </a:rPr>
              <a:t>This ensures that both sets contain a </a:t>
            </a:r>
            <a:r>
              <a:rPr lang="en-US" sz="2200" b="1" dirty="0">
                <a:latin typeface="Avenir Next LT Pro" panose="020B0504020202020204" pitchFamily="34" charset="0"/>
              </a:rPr>
              <a:t>diverse and representative mix</a:t>
            </a:r>
            <a:r>
              <a:rPr lang="en-US" sz="2200" dirty="0">
                <a:latin typeface="Avenir Next LT Pro" panose="020B0504020202020204" pitchFamily="34" charset="0"/>
              </a:rPr>
              <a:t> of examples from the overall data.</a:t>
            </a:r>
          </a:p>
          <a:p>
            <a:pPr>
              <a:buFont typeface="Arial" panose="020B0604020202020204" pitchFamily="34" charset="0"/>
              <a:buChar char="•"/>
            </a:pPr>
            <a:r>
              <a:rPr lang="en-US" sz="2200" dirty="0">
                <a:latin typeface="Avenir Next LT Pro" panose="020B0504020202020204" pitchFamily="34" charset="0"/>
              </a:rPr>
              <a:t>It prevents unfair advantages or disadvantages and creates a more </a:t>
            </a:r>
            <a:r>
              <a:rPr lang="en-US" sz="2200" b="1" dirty="0">
                <a:latin typeface="Avenir Next LT Pro" panose="020B0504020202020204" pitchFamily="34" charset="0"/>
              </a:rPr>
              <a:t>balanced evaluation</a:t>
            </a:r>
            <a:r>
              <a:rPr lang="en-US" sz="2200" dirty="0">
                <a:latin typeface="Avenir Next LT Pro" panose="020B0504020202020204" pitchFamily="34" charset="0"/>
              </a:rPr>
              <a:t> of the model's performance.</a:t>
            </a:r>
          </a:p>
          <a:p>
            <a:pPr>
              <a:buFont typeface="Arial" panose="020B0604020202020204" pitchFamily="34" charset="0"/>
              <a:buChar char="•"/>
            </a:pPr>
            <a:r>
              <a:rPr lang="en-US" sz="2200" dirty="0">
                <a:latin typeface="Avenir Next LT Pro" panose="020B0504020202020204" pitchFamily="34" charset="0"/>
              </a:rPr>
              <a:t>A </a:t>
            </a:r>
            <a:r>
              <a:rPr lang="en-US" sz="2200" b="1" dirty="0">
                <a:latin typeface="Avenir Next LT Pro" panose="020B0504020202020204" pitchFamily="34" charset="0"/>
              </a:rPr>
              <a:t>random seed</a:t>
            </a:r>
            <a:r>
              <a:rPr lang="en-US" sz="2200" dirty="0">
                <a:latin typeface="Avenir Next LT Pro" panose="020B0504020202020204" pitchFamily="34" charset="0"/>
              </a:rPr>
              <a:t> (like a specific number) can be used to </a:t>
            </a:r>
            <a:r>
              <a:rPr lang="en-US" sz="2200" b="1" dirty="0">
                <a:latin typeface="Avenir Next LT Pro" panose="020B0504020202020204" pitchFamily="34" charset="0"/>
              </a:rPr>
              <a:t>control the randomness</a:t>
            </a:r>
            <a:r>
              <a:rPr lang="en-US" sz="2200" dirty="0">
                <a:latin typeface="Avenir Next LT Pro" panose="020B0504020202020204" pitchFamily="34" charset="0"/>
              </a:rPr>
              <a:t>. This ensures that if you repeat the process, you get the same results each time. It is useful for debugging and comparing models.</a:t>
            </a:r>
          </a:p>
        </p:txBody>
      </p:sp>
    </p:spTree>
    <p:extLst>
      <p:ext uri="{BB962C8B-B14F-4D97-AF65-F5344CB8AC3E}">
        <p14:creationId xmlns:p14="http://schemas.microsoft.com/office/powerpoint/2010/main" val="295335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C1E3C0-2518-A8F2-D802-4839089AE5B4}"/>
              </a:ext>
            </a:extLst>
          </p:cNvPr>
          <p:cNvSpPr txBox="1"/>
          <p:nvPr/>
        </p:nvSpPr>
        <p:spPr>
          <a:xfrm>
            <a:off x="176463" y="302476"/>
            <a:ext cx="11839074" cy="954107"/>
          </a:xfrm>
          <a:prstGeom prst="rect">
            <a:avLst/>
          </a:prstGeom>
          <a:noFill/>
        </p:spPr>
        <p:txBody>
          <a:bodyPr wrap="square">
            <a:spAutoFit/>
          </a:bodyPr>
          <a:lstStyle/>
          <a:p>
            <a:r>
              <a:rPr lang="en-US" sz="2800" b="1" dirty="0">
                <a:latin typeface="Avenir Next LT Pro" panose="020B0504020202020204" pitchFamily="34" charset="0"/>
              </a:rPr>
              <a:t>Question 5 : Differentiate between population variance and sample variance. Share with easy &amp; example</a:t>
            </a:r>
            <a:r>
              <a:rPr lang="en-US" sz="1800" b="1" dirty="0"/>
              <a:t>.</a:t>
            </a:r>
            <a:endParaRPr lang="en-IN" dirty="0"/>
          </a:p>
        </p:txBody>
      </p:sp>
      <p:sp>
        <p:nvSpPr>
          <p:cNvPr id="5" name="TextBox 4">
            <a:extLst>
              <a:ext uri="{FF2B5EF4-FFF2-40B4-BE49-F238E27FC236}">
                <a16:creationId xmlns:a16="http://schemas.microsoft.com/office/drawing/2014/main" id="{29E9ED69-715A-70D0-EB1E-5DFE03C6CFBF}"/>
              </a:ext>
            </a:extLst>
          </p:cNvPr>
          <p:cNvSpPr txBox="1"/>
          <p:nvPr/>
        </p:nvSpPr>
        <p:spPr>
          <a:xfrm>
            <a:off x="176463" y="1443569"/>
            <a:ext cx="11630526" cy="5324535"/>
          </a:xfrm>
          <a:prstGeom prst="rect">
            <a:avLst/>
          </a:prstGeom>
          <a:noFill/>
        </p:spPr>
        <p:txBody>
          <a:bodyPr wrap="square">
            <a:spAutoFit/>
          </a:bodyPr>
          <a:lstStyle/>
          <a:p>
            <a:pPr>
              <a:buNone/>
            </a:pPr>
            <a:r>
              <a:rPr lang="en-US" sz="2000" b="1" dirty="0">
                <a:latin typeface="Avenir Next LT Pro" panose="020B0504020202020204" pitchFamily="34" charset="0"/>
              </a:rPr>
              <a:t>What is Variance?</a:t>
            </a:r>
          </a:p>
          <a:p>
            <a:pPr marL="0" indent="0">
              <a:buNone/>
            </a:pPr>
            <a:r>
              <a:rPr lang="en-US" sz="2000" b="1" dirty="0">
                <a:latin typeface="Avenir Next LT Pro" panose="020B0504020202020204" pitchFamily="34" charset="0"/>
              </a:rPr>
              <a:t>Variance</a:t>
            </a:r>
            <a:r>
              <a:rPr lang="en-US" sz="2000" dirty="0">
                <a:latin typeface="Avenir Next LT Pro" panose="020B0504020202020204" pitchFamily="34" charset="0"/>
              </a:rPr>
              <a:t> is a measure of how much the values in a dataset </a:t>
            </a:r>
            <a:r>
              <a:rPr lang="en-US" sz="2000" b="1" dirty="0">
                <a:latin typeface="Avenir Next LT Pro" panose="020B0504020202020204" pitchFamily="34" charset="0"/>
              </a:rPr>
              <a:t>spread out</a:t>
            </a:r>
            <a:r>
              <a:rPr lang="en-US" sz="2000" dirty="0">
                <a:latin typeface="Avenir Next LT Pro" panose="020B0504020202020204" pitchFamily="34" charset="0"/>
              </a:rPr>
              <a:t> from the mean (average). It helps us understand how </a:t>
            </a:r>
            <a:r>
              <a:rPr lang="en-US" sz="2000" b="1" dirty="0">
                <a:latin typeface="Avenir Next LT Pro" panose="020B0504020202020204" pitchFamily="34" charset="0"/>
              </a:rPr>
              <a:t>consistent</a:t>
            </a:r>
            <a:r>
              <a:rPr lang="en-US" sz="2000" dirty="0">
                <a:latin typeface="Avenir Next LT Pro" panose="020B0504020202020204" pitchFamily="34" charset="0"/>
              </a:rPr>
              <a:t> or </a:t>
            </a:r>
            <a:r>
              <a:rPr lang="en-US" sz="2000" b="1" dirty="0">
                <a:latin typeface="Avenir Next LT Pro" panose="020B0504020202020204" pitchFamily="34" charset="0"/>
              </a:rPr>
              <a:t>diverse</a:t>
            </a:r>
            <a:r>
              <a:rPr lang="en-US" sz="2000" dirty="0">
                <a:latin typeface="Avenir Next LT Pro" panose="020B0504020202020204" pitchFamily="34" charset="0"/>
              </a:rPr>
              <a:t> the data is.</a:t>
            </a:r>
          </a:p>
          <a:p>
            <a:pPr marL="0" indent="0">
              <a:buNone/>
            </a:pPr>
            <a:endParaRPr lang="en-US" sz="2000" dirty="0">
              <a:latin typeface="Avenir Next LT Pro" panose="020B0504020202020204" pitchFamily="34" charset="0"/>
            </a:endParaRPr>
          </a:p>
          <a:p>
            <a:pPr>
              <a:buNone/>
            </a:pPr>
            <a:r>
              <a:rPr lang="en-US" sz="2000" b="1" dirty="0">
                <a:latin typeface="Avenir Next LT Pro" panose="020B0504020202020204" pitchFamily="34" charset="0"/>
              </a:rPr>
              <a:t>1. Population Variance</a:t>
            </a:r>
          </a:p>
          <a:p>
            <a:pPr marL="0" indent="0">
              <a:buNone/>
            </a:pPr>
            <a:r>
              <a:rPr lang="en-US" sz="2000" dirty="0">
                <a:latin typeface="Avenir Next LT Pro" panose="020B0504020202020204" pitchFamily="34" charset="0"/>
              </a:rPr>
              <a:t>Population variance is used when you have </a:t>
            </a:r>
            <a:r>
              <a:rPr lang="en-US" sz="2000" b="1" dirty="0">
                <a:latin typeface="Avenir Next LT Pro" panose="020B0504020202020204" pitchFamily="34" charset="0"/>
              </a:rPr>
              <a:t>data for the entire population</a:t>
            </a:r>
            <a:r>
              <a:rPr lang="en-US" sz="2000" dirty="0">
                <a:latin typeface="Avenir Next LT Pro" panose="020B0504020202020204" pitchFamily="34" charset="0"/>
              </a:rPr>
              <a:t> — that is, all members of a group.</a:t>
            </a:r>
          </a:p>
          <a:p>
            <a:pPr marL="0" indent="0">
              <a:buNone/>
            </a:pPr>
            <a:endParaRPr lang="en-US" sz="2000" dirty="0">
              <a:latin typeface="Avenir Next LT Pro" panose="020B0504020202020204" pitchFamily="34" charset="0"/>
            </a:endParaRPr>
          </a:p>
          <a:p>
            <a:pPr marL="0" indent="0">
              <a:buNone/>
            </a:pPr>
            <a:r>
              <a:rPr lang="en-US" sz="2000" dirty="0">
                <a:latin typeface="Avenir Next LT Pro" panose="020B0504020202020204" pitchFamily="34" charset="0"/>
              </a:rPr>
              <a:t>FORMULA: </a:t>
            </a:r>
          </a:p>
          <a:p>
            <a:pPr marL="0" indent="0">
              <a:buNone/>
            </a:pPr>
            <a:endParaRPr lang="en-US" sz="2000" dirty="0">
              <a:latin typeface="Avenir Next LT Pro" panose="020B0504020202020204" pitchFamily="34" charset="0"/>
            </a:endParaRPr>
          </a:p>
          <a:p>
            <a:pPr marL="0" indent="0">
              <a:buNone/>
            </a:pPr>
            <a:endParaRPr lang="en-US" sz="2000" dirty="0">
              <a:latin typeface="Avenir Next LT Pro" panose="020B0504020202020204" pitchFamily="34" charset="0"/>
            </a:endParaRPr>
          </a:p>
          <a:p>
            <a:pPr>
              <a:buNone/>
            </a:pPr>
            <a:endParaRPr lang="en-US" sz="2000" dirty="0">
              <a:latin typeface="Avenir Next LT Pro" panose="020B0504020202020204" pitchFamily="34" charset="0"/>
            </a:endParaRPr>
          </a:p>
          <a:p>
            <a:pPr>
              <a:buNone/>
            </a:pPr>
            <a:r>
              <a:rPr lang="en-US" sz="2000" dirty="0">
                <a:latin typeface="Avenir Next LT Pro" panose="020B0504020202020204" pitchFamily="34" charset="0"/>
              </a:rPr>
              <a:t>Where:</a:t>
            </a:r>
          </a:p>
          <a:p>
            <a:pPr>
              <a:buFont typeface="Arial" panose="020B0604020202020204" pitchFamily="34" charset="0"/>
              <a:buChar char="•"/>
            </a:pPr>
            <a:r>
              <a:rPr lang="en-US" sz="2000" dirty="0">
                <a:latin typeface="Avenir Next LT Pro" panose="020B0504020202020204" pitchFamily="34" charset="0"/>
              </a:rPr>
              <a:t>σ2: population variance</a:t>
            </a:r>
          </a:p>
          <a:p>
            <a:pPr>
              <a:buFont typeface="Arial" panose="020B0604020202020204" pitchFamily="34" charset="0"/>
              <a:buChar char="•"/>
            </a:pPr>
            <a:r>
              <a:rPr lang="en-US" sz="2000" dirty="0">
                <a:latin typeface="Avenir Next LT Pro" panose="020B0504020202020204" pitchFamily="34" charset="0"/>
              </a:rPr>
              <a:t>N: number of elements in the population</a:t>
            </a:r>
          </a:p>
          <a:p>
            <a:pPr>
              <a:buFont typeface="Arial" panose="020B0604020202020204" pitchFamily="34" charset="0"/>
              <a:buChar char="•"/>
            </a:pPr>
            <a:r>
              <a:rPr lang="en-US" sz="2000" dirty="0">
                <a:latin typeface="Avenir Next LT Pro" panose="020B0504020202020204" pitchFamily="34" charset="0"/>
              </a:rPr>
              <a:t>xi: each value</a:t>
            </a:r>
          </a:p>
          <a:p>
            <a:pPr>
              <a:buFont typeface="Arial" panose="020B0604020202020204" pitchFamily="34" charset="0"/>
              <a:buChar char="•"/>
            </a:pPr>
            <a:r>
              <a:rPr lang="en-US" sz="2000" dirty="0">
                <a:latin typeface="Avenir Next LT Pro" panose="020B0504020202020204" pitchFamily="34" charset="0"/>
              </a:rPr>
              <a:t>μ: population mean</a:t>
            </a:r>
          </a:p>
        </p:txBody>
      </p:sp>
      <p:pic>
        <p:nvPicPr>
          <p:cNvPr id="6" name="Picture 5">
            <a:extLst>
              <a:ext uri="{FF2B5EF4-FFF2-40B4-BE49-F238E27FC236}">
                <a16:creationId xmlns:a16="http://schemas.microsoft.com/office/drawing/2014/main" id="{F262B874-4CC0-000E-D267-F8B58C091629}"/>
              </a:ext>
            </a:extLst>
          </p:cNvPr>
          <p:cNvPicPr>
            <a:picLocks noChangeAspect="1"/>
          </p:cNvPicPr>
          <p:nvPr/>
        </p:nvPicPr>
        <p:blipFill>
          <a:blip r:embed="rId2"/>
          <a:srcRect l="33822" r="34131"/>
          <a:stretch/>
        </p:blipFill>
        <p:spPr>
          <a:xfrm>
            <a:off x="3930315" y="3830053"/>
            <a:ext cx="2935706" cy="1325880"/>
          </a:xfrm>
          <a:prstGeom prst="rect">
            <a:avLst/>
          </a:prstGeom>
        </p:spPr>
      </p:pic>
    </p:spTree>
    <p:extLst>
      <p:ext uri="{BB962C8B-B14F-4D97-AF65-F5344CB8AC3E}">
        <p14:creationId xmlns:p14="http://schemas.microsoft.com/office/powerpoint/2010/main" val="494790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1EA0B9-3B43-DFB0-D9CD-4378DA934E12}"/>
              </a:ext>
            </a:extLst>
          </p:cNvPr>
          <p:cNvSpPr txBox="1"/>
          <p:nvPr/>
        </p:nvSpPr>
        <p:spPr>
          <a:xfrm>
            <a:off x="465221" y="298194"/>
            <a:ext cx="11036968" cy="1015663"/>
          </a:xfrm>
          <a:prstGeom prst="rect">
            <a:avLst/>
          </a:prstGeom>
          <a:noFill/>
        </p:spPr>
        <p:txBody>
          <a:bodyPr wrap="square">
            <a:spAutoFit/>
          </a:bodyPr>
          <a:lstStyle/>
          <a:p>
            <a:pPr>
              <a:buNone/>
            </a:pPr>
            <a:r>
              <a:rPr lang="en-US" sz="2000" b="1" dirty="0">
                <a:latin typeface="Avenir Next LT Pro" panose="020B0504020202020204" pitchFamily="34" charset="0"/>
              </a:rPr>
              <a:t>2. Sample Variance</a:t>
            </a:r>
          </a:p>
          <a:p>
            <a:pPr marL="0" indent="0">
              <a:buNone/>
            </a:pPr>
            <a:r>
              <a:rPr lang="en-US" sz="2000" dirty="0">
                <a:latin typeface="Avenir Next LT Pro" panose="020B0504020202020204" pitchFamily="34" charset="0"/>
              </a:rPr>
              <a:t>Sample variance is used when you are working with a </a:t>
            </a:r>
            <a:r>
              <a:rPr lang="en-US" sz="2000" b="1" dirty="0">
                <a:latin typeface="Avenir Next LT Pro" panose="020B0504020202020204" pitchFamily="34" charset="0"/>
              </a:rPr>
              <a:t>sample</a:t>
            </a:r>
            <a:r>
              <a:rPr lang="en-US" sz="2000" dirty="0">
                <a:latin typeface="Avenir Next LT Pro" panose="020B0504020202020204" pitchFamily="34" charset="0"/>
              </a:rPr>
              <a:t> (a smaller part) taken from the population. It estimates the variance of the full population.</a:t>
            </a:r>
          </a:p>
        </p:txBody>
      </p:sp>
      <p:sp>
        <p:nvSpPr>
          <p:cNvPr id="5" name="TextBox 4">
            <a:extLst>
              <a:ext uri="{FF2B5EF4-FFF2-40B4-BE49-F238E27FC236}">
                <a16:creationId xmlns:a16="http://schemas.microsoft.com/office/drawing/2014/main" id="{E21C1092-2835-B17B-5B25-B535A37FF326}"/>
              </a:ext>
            </a:extLst>
          </p:cNvPr>
          <p:cNvSpPr txBox="1"/>
          <p:nvPr/>
        </p:nvSpPr>
        <p:spPr>
          <a:xfrm>
            <a:off x="465221" y="2827764"/>
            <a:ext cx="6096000" cy="1631216"/>
          </a:xfrm>
          <a:prstGeom prst="rect">
            <a:avLst/>
          </a:prstGeom>
          <a:noFill/>
        </p:spPr>
        <p:txBody>
          <a:bodyPr wrap="square">
            <a:spAutoFit/>
          </a:bodyPr>
          <a:lstStyle/>
          <a:p>
            <a:pPr>
              <a:buNone/>
            </a:pPr>
            <a:r>
              <a:rPr lang="en-US" sz="1800" dirty="0">
                <a:latin typeface="Avenir Next LT Pro" panose="020B0504020202020204" pitchFamily="34" charset="0"/>
              </a:rPr>
              <a:t>Where:</a:t>
            </a:r>
          </a:p>
          <a:p>
            <a:pPr>
              <a:buFont typeface="Arial" panose="020B0604020202020204" pitchFamily="34" charset="0"/>
              <a:buChar char="•"/>
            </a:pPr>
            <a:r>
              <a:rPr lang="en-US" sz="2800" dirty="0">
                <a:latin typeface="Avenir Next LT Pro" panose="020B0504020202020204" pitchFamily="34" charset="0"/>
              </a:rPr>
              <a:t>s</a:t>
            </a:r>
            <a:r>
              <a:rPr lang="en-US" sz="1400" dirty="0">
                <a:latin typeface="Avenir Next LT Pro" panose="020B0504020202020204" pitchFamily="34" charset="0"/>
              </a:rPr>
              <a:t>2</a:t>
            </a:r>
            <a:r>
              <a:rPr lang="en-US" sz="1800" dirty="0">
                <a:latin typeface="Avenir Next LT Pro" panose="020B0504020202020204" pitchFamily="34" charset="0"/>
              </a:rPr>
              <a:t>: </a:t>
            </a:r>
            <a:r>
              <a:rPr lang="en-US" dirty="0">
                <a:latin typeface="Avenir Next LT Pro" panose="020B0504020202020204" pitchFamily="34" charset="0"/>
              </a:rPr>
              <a:t>sample</a:t>
            </a:r>
            <a:r>
              <a:rPr lang="en-US" sz="1800" dirty="0">
                <a:latin typeface="Avenir Next LT Pro" panose="020B0504020202020204" pitchFamily="34" charset="0"/>
              </a:rPr>
              <a:t> variance</a:t>
            </a:r>
          </a:p>
          <a:p>
            <a:pPr>
              <a:buFont typeface="Arial" panose="020B0604020202020204" pitchFamily="34" charset="0"/>
              <a:buChar char="•"/>
            </a:pPr>
            <a:r>
              <a:rPr lang="en-US" dirty="0">
                <a:latin typeface="Avenir Next LT Pro" panose="020B0504020202020204" pitchFamily="34" charset="0"/>
              </a:rPr>
              <a:t>n</a:t>
            </a:r>
            <a:r>
              <a:rPr lang="en-US" sz="1800" dirty="0">
                <a:latin typeface="Avenir Next LT Pro" panose="020B0504020202020204" pitchFamily="34" charset="0"/>
              </a:rPr>
              <a:t>: number of elements in the </a:t>
            </a:r>
            <a:r>
              <a:rPr lang="en-US" dirty="0">
                <a:latin typeface="Avenir Next LT Pro" panose="020B0504020202020204" pitchFamily="34" charset="0"/>
              </a:rPr>
              <a:t>sample</a:t>
            </a:r>
            <a:endParaRPr lang="en-US" sz="1800" dirty="0">
              <a:latin typeface="Avenir Next LT Pro" panose="020B0504020202020204" pitchFamily="34" charset="0"/>
            </a:endParaRPr>
          </a:p>
          <a:p>
            <a:pPr>
              <a:buFont typeface="Arial" panose="020B0604020202020204" pitchFamily="34" charset="0"/>
              <a:buChar char="•"/>
            </a:pPr>
            <a:r>
              <a:rPr lang="en-US" sz="1800" dirty="0">
                <a:latin typeface="Avenir Next LT Pro" panose="020B0504020202020204" pitchFamily="34" charset="0"/>
              </a:rPr>
              <a:t>xi: each value</a:t>
            </a:r>
          </a:p>
          <a:p>
            <a:pPr>
              <a:buFont typeface="Arial" panose="020B0604020202020204" pitchFamily="34" charset="0"/>
              <a:buChar char="•"/>
            </a:pPr>
            <a:r>
              <a:rPr lang="en-US" dirty="0">
                <a:latin typeface="Avenir Next LT Pro" panose="020B0504020202020204" pitchFamily="34" charset="0"/>
              </a:rPr>
              <a:t>x</a:t>
            </a:r>
            <a:r>
              <a:rPr lang="en-US" sz="1800" dirty="0">
                <a:latin typeface="Avenir Next LT Pro" panose="020B0504020202020204" pitchFamily="34" charset="0"/>
              </a:rPr>
              <a:t>: sample mean</a:t>
            </a:r>
          </a:p>
        </p:txBody>
      </p:sp>
      <p:pic>
        <p:nvPicPr>
          <p:cNvPr id="6" name="Picture 5">
            <a:extLst>
              <a:ext uri="{FF2B5EF4-FFF2-40B4-BE49-F238E27FC236}">
                <a16:creationId xmlns:a16="http://schemas.microsoft.com/office/drawing/2014/main" id="{222ED9D2-5275-BDE5-F506-4755F5A7F144}"/>
              </a:ext>
            </a:extLst>
          </p:cNvPr>
          <p:cNvPicPr>
            <a:picLocks noChangeAspect="1"/>
          </p:cNvPicPr>
          <p:nvPr/>
        </p:nvPicPr>
        <p:blipFill>
          <a:blip r:embed="rId2"/>
          <a:srcRect l="31593" t="13923" r="32376" b="57782"/>
          <a:stretch/>
        </p:blipFill>
        <p:spPr>
          <a:xfrm>
            <a:off x="4459705" y="1596916"/>
            <a:ext cx="2951747" cy="802105"/>
          </a:xfrm>
          <a:prstGeom prst="rect">
            <a:avLst/>
          </a:prstGeom>
        </p:spPr>
      </p:pic>
      <p:sp>
        <p:nvSpPr>
          <p:cNvPr id="8" name="TextBox 7">
            <a:extLst>
              <a:ext uri="{FF2B5EF4-FFF2-40B4-BE49-F238E27FC236}">
                <a16:creationId xmlns:a16="http://schemas.microsoft.com/office/drawing/2014/main" id="{6092FB3F-819B-1214-849A-BD145B89979E}"/>
              </a:ext>
            </a:extLst>
          </p:cNvPr>
          <p:cNvSpPr txBox="1"/>
          <p:nvPr/>
        </p:nvSpPr>
        <p:spPr>
          <a:xfrm>
            <a:off x="401052" y="4458980"/>
            <a:ext cx="11389895" cy="2246769"/>
          </a:xfrm>
          <a:prstGeom prst="rect">
            <a:avLst/>
          </a:prstGeom>
          <a:noFill/>
        </p:spPr>
        <p:txBody>
          <a:bodyPr wrap="square">
            <a:spAutoFit/>
          </a:bodyPr>
          <a:lstStyle/>
          <a:p>
            <a:pPr marL="0" indent="0">
              <a:buNone/>
            </a:pPr>
            <a:r>
              <a:rPr lang="en-US" sz="2000" dirty="0">
                <a:latin typeface="Avenir Next LT Pro" panose="020B0504020202020204" pitchFamily="34" charset="0"/>
              </a:rPr>
              <a:t>Note: We divide by </a:t>
            </a:r>
            <a:r>
              <a:rPr lang="en-US" sz="2000" b="1" dirty="0">
                <a:latin typeface="Avenir Next LT Pro" panose="020B0504020202020204" pitchFamily="34" charset="0"/>
              </a:rPr>
              <a:t>(n - 1)</a:t>
            </a:r>
            <a:r>
              <a:rPr lang="en-US" sz="2000" dirty="0">
                <a:latin typeface="Avenir Next LT Pro" panose="020B0504020202020204" pitchFamily="34" charset="0"/>
              </a:rPr>
              <a:t> instead of </a:t>
            </a:r>
            <a:r>
              <a:rPr lang="en-US" sz="2000" b="1" dirty="0">
                <a:latin typeface="Avenir Next LT Pro" panose="020B0504020202020204" pitchFamily="34" charset="0"/>
              </a:rPr>
              <a:t>n</a:t>
            </a:r>
            <a:r>
              <a:rPr lang="en-US" sz="2000" dirty="0">
                <a:latin typeface="Avenir Next LT Pro" panose="020B0504020202020204" pitchFamily="34" charset="0"/>
              </a:rPr>
              <a:t> to correct for bias. This is called </a:t>
            </a:r>
            <a:r>
              <a:rPr lang="en-US" sz="2000" b="1" dirty="0">
                <a:latin typeface="Avenir Next LT Pro" panose="020B0504020202020204" pitchFamily="34" charset="0"/>
              </a:rPr>
              <a:t>Bessel's correction</a:t>
            </a:r>
            <a:r>
              <a:rPr lang="en-US" sz="2000" dirty="0">
                <a:latin typeface="Avenir Next LT Pro" panose="020B0504020202020204" pitchFamily="34" charset="0"/>
              </a:rPr>
              <a:t>. It helps the sample variance to better estimate the population variance.</a:t>
            </a:r>
          </a:p>
          <a:p>
            <a:pPr marL="0" indent="0">
              <a:buNone/>
            </a:pPr>
            <a:endParaRPr lang="en-US" sz="2000" dirty="0">
              <a:latin typeface="Avenir Next LT Pro" panose="020B0504020202020204" pitchFamily="34" charset="0"/>
            </a:endParaRPr>
          </a:p>
          <a:p>
            <a:pPr>
              <a:buNone/>
            </a:pPr>
            <a:r>
              <a:rPr lang="en-US" sz="2000" b="1" dirty="0">
                <a:latin typeface="Avenir Next LT Pro" panose="020B0504020202020204" pitchFamily="34" charset="0"/>
              </a:rPr>
              <a:t>When to Use:</a:t>
            </a:r>
          </a:p>
          <a:p>
            <a:pPr>
              <a:buFont typeface="Arial" panose="020B0604020202020204" pitchFamily="34" charset="0"/>
              <a:buChar char="•"/>
            </a:pPr>
            <a:r>
              <a:rPr lang="en-US" sz="2000" dirty="0">
                <a:latin typeface="Avenir Next LT Pro" panose="020B0504020202020204" pitchFamily="34" charset="0"/>
              </a:rPr>
              <a:t>When you only have a </a:t>
            </a:r>
            <a:r>
              <a:rPr lang="en-US" sz="2000" b="1" dirty="0">
                <a:latin typeface="Avenir Next LT Pro" panose="020B0504020202020204" pitchFamily="34" charset="0"/>
              </a:rPr>
              <a:t>subset</a:t>
            </a:r>
            <a:r>
              <a:rPr lang="en-US" sz="2000" dirty="0">
                <a:latin typeface="Avenir Next LT Pro" panose="020B0504020202020204" pitchFamily="34" charset="0"/>
              </a:rPr>
              <a:t> of the data.</a:t>
            </a:r>
          </a:p>
          <a:p>
            <a:pPr>
              <a:buFont typeface="Arial" panose="020B0604020202020204" pitchFamily="34" charset="0"/>
              <a:buChar char="•"/>
            </a:pPr>
            <a:r>
              <a:rPr lang="en-US" sz="2000" dirty="0">
                <a:latin typeface="Avenir Next LT Pro" panose="020B0504020202020204" pitchFamily="34" charset="0"/>
              </a:rPr>
              <a:t>Example: If a researcher surveys </a:t>
            </a:r>
            <a:r>
              <a:rPr lang="en-US" sz="2000" b="1" dirty="0">
                <a:latin typeface="Avenir Next LT Pro" panose="020B0504020202020204" pitchFamily="34" charset="0"/>
              </a:rPr>
              <a:t>100 people</a:t>
            </a:r>
            <a:r>
              <a:rPr lang="en-US" sz="2000" dirty="0">
                <a:latin typeface="Avenir Next LT Pro" panose="020B0504020202020204" pitchFamily="34" charset="0"/>
              </a:rPr>
              <a:t> out of a city of 10,000, they’ll calculate the </a:t>
            </a:r>
            <a:r>
              <a:rPr lang="en-US" sz="2000" b="1" dirty="0">
                <a:latin typeface="Avenir Next LT Pro" panose="020B0504020202020204" pitchFamily="34" charset="0"/>
              </a:rPr>
              <a:t>sample variance</a:t>
            </a:r>
            <a:r>
              <a:rPr lang="en-US" sz="2000" dirty="0">
                <a:latin typeface="Avenir Next LT Pro" panose="020B0504020202020204" pitchFamily="34" charset="0"/>
              </a:rPr>
              <a:t>.</a:t>
            </a:r>
          </a:p>
        </p:txBody>
      </p:sp>
    </p:spTree>
    <p:extLst>
      <p:ext uri="{BB962C8B-B14F-4D97-AF65-F5344CB8AC3E}">
        <p14:creationId xmlns:p14="http://schemas.microsoft.com/office/powerpoint/2010/main" val="283791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52139F-CFEC-44D1-B180-B3FD2F65FEA6}"/>
              </a:ext>
            </a:extLst>
          </p:cNvPr>
          <p:cNvSpPr txBox="1"/>
          <p:nvPr/>
        </p:nvSpPr>
        <p:spPr>
          <a:xfrm>
            <a:off x="144379" y="507145"/>
            <a:ext cx="10427369" cy="1538883"/>
          </a:xfrm>
          <a:prstGeom prst="rect">
            <a:avLst/>
          </a:prstGeom>
          <a:noFill/>
        </p:spPr>
        <p:txBody>
          <a:bodyPr wrap="square">
            <a:spAutoFit/>
          </a:bodyPr>
          <a:lstStyle/>
          <a:p>
            <a:pPr algn="l">
              <a:spcAft>
                <a:spcPts val="1200"/>
              </a:spcAft>
              <a:buFont typeface="+mj-lt"/>
              <a:buAutoNum type="arabicPeriod"/>
            </a:pPr>
            <a:r>
              <a:rPr lang="en-US" sz="3200" b="1" i="0" dirty="0">
                <a:effectLst/>
                <a:latin typeface="Avenir Next LT Pro" panose="020B0504020202020204" pitchFamily="34" charset="0"/>
              </a:rPr>
              <a:t>What type of ML algorithm is used in a dataset? How to find it out?</a:t>
            </a:r>
          </a:p>
          <a:p>
            <a:pPr algn="l">
              <a:spcAft>
                <a:spcPts val="1200"/>
              </a:spcAft>
            </a:pPr>
            <a:endParaRPr lang="en-US" sz="2000" b="1" i="0" dirty="0">
              <a:effectLst/>
              <a:latin typeface="Avenir Next LT Pro" panose="020B0504020202020204" pitchFamily="34" charset="0"/>
            </a:endParaRPr>
          </a:p>
        </p:txBody>
      </p:sp>
      <p:sp>
        <p:nvSpPr>
          <p:cNvPr id="13" name="Rectangle 4">
            <a:extLst>
              <a:ext uri="{FF2B5EF4-FFF2-40B4-BE49-F238E27FC236}">
                <a16:creationId xmlns:a16="http://schemas.microsoft.com/office/drawing/2014/main" id="{6C5F7AEB-2DF3-5C50-FE91-10FB46400DEA}"/>
              </a:ext>
            </a:extLst>
          </p:cNvPr>
          <p:cNvSpPr>
            <a:spLocks noChangeArrowheads="1"/>
          </p:cNvSpPr>
          <p:nvPr/>
        </p:nvSpPr>
        <p:spPr bwMode="auto">
          <a:xfrm>
            <a:off x="144379" y="2046028"/>
            <a:ext cx="11871157"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venir Next LT Pro" panose="020B0504020202020204" pitchFamily="34" charset="0"/>
              </a:rPr>
              <a:t>Types of Machine Learning Algorithms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venir Next LT Pro" panose="020B05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venir Next LT Pro" panose="020B0504020202020204" pitchFamily="34" charset="0"/>
              </a:rPr>
              <a:t>Supervised Learning</a:t>
            </a:r>
            <a:r>
              <a:rPr kumimoji="0" lang="en-US" altLang="en-US" sz="2800" b="0" i="0" u="none" strike="noStrike" cap="none" normalizeH="0" baseline="0" dirty="0">
                <a:ln>
                  <a:noFill/>
                </a:ln>
                <a:solidFill>
                  <a:schemeClr val="tx1"/>
                </a:solidFill>
                <a:effectLst/>
                <a:latin typeface="Avenir Next LT Pro" panose="020B0504020202020204" pitchFamily="34" charset="0"/>
              </a:rPr>
              <a:t> – Labeled data (e.g., classification,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venir Next LT Pro" panose="020B0504020202020204" pitchFamily="34" charset="0"/>
              </a:rPr>
              <a:t>Unsupervised Learning</a:t>
            </a:r>
            <a:r>
              <a:rPr kumimoji="0" lang="en-US" altLang="en-US" sz="2800" b="0" i="0" u="none" strike="noStrike" cap="none" normalizeH="0" baseline="0" dirty="0">
                <a:ln>
                  <a:noFill/>
                </a:ln>
                <a:solidFill>
                  <a:schemeClr val="tx1"/>
                </a:solidFill>
                <a:effectLst/>
                <a:latin typeface="Avenir Next LT Pro" panose="020B0504020202020204" pitchFamily="34" charset="0"/>
              </a:rPr>
              <a:t> – Unlabeled data (e.g., clustering, dimensionality reduction)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venir Next LT Pro" panose="020B0504020202020204" pitchFamily="34" charset="0"/>
              </a:rPr>
              <a:t>Semi-Supervised Learning</a:t>
            </a:r>
            <a:r>
              <a:rPr kumimoji="0" lang="en-US" altLang="en-US" sz="2800" b="0" i="0" u="none" strike="noStrike" cap="none" normalizeH="0" baseline="0" dirty="0">
                <a:ln>
                  <a:noFill/>
                </a:ln>
                <a:solidFill>
                  <a:schemeClr val="tx1"/>
                </a:solidFill>
                <a:effectLst/>
                <a:latin typeface="Avenir Next LT Pro" panose="020B0504020202020204" pitchFamily="34" charset="0"/>
              </a:rPr>
              <a:t> – Mix of labeled and unlabeled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venir Next LT Pro" panose="020B0504020202020204" pitchFamily="34" charset="0"/>
              </a:rPr>
              <a:t>Reinforcement Learning</a:t>
            </a:r>
            <a:r>
              <a:rPr kumimoji="0" lang="en-US" altLang="en-US" sz="2800" b="0" i="0" u="none" strike="noStrike" cap="none" normalizeH="0" baseline="0" dirty="0">
                <a:ln>
                  <a:noFill/>
                </a:ln>
                <a:solidFill>
                  <a:schemeClr val="tx1"/>
                </a:solidFill>
                <a:effectLst/>
                <a:latin typeface="Avenir Next LT Pro" panose="020B0504020202020204" pitchFamily="34" charset="0"/>
              </a:rPr>
              <a:t> – Learning through rewards and penalties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9909AB6E-9F57-A1CE-7573-39221B407143}"/>
              </a:ext>
            </a:extLst>
          </p:cNvPr>
          <p:cNvSpPr>
            <a:spLocks noChangeArrowheads="1"/>
          </p:cNvSpPr>
          <p:nvPr/>
        </p:nvSpPr>
        <p:spPr bwMode="auto">
          <a:xfrm>
            <a:off x="144379" y="2048358"/>
            <a:ext cx="12416589" cy="197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51020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8E6F0-4653-B29B-FCF9-C94DBDAF0333}"/>
              </a:ext>
            </a:extLst>
          </p:cNvPr>
          <p:cNvSpPr txBox="1"/>
          <p:nvPr/>
        </p:nvSpPr>
        <p:spPr>
          <a:xfrm>
            <a:off x="657726" y="505144"/>
            <a:ext cx="6096000" cy="400110"/>
          </a:xfrm>
          <a:prstGeom prst="rect">
            <a:avLst/>
          </a:prstGeom>
          <a:noFill/>
        </p:spPr>
        <p:txBody>
          <a:bodyPr wrap="square">
            <a:spAutoFit/>
          </a:bodyPr>
          <a:lstStyle/>
          <a:p>
            <a:pPr marL="0" indent="0">
              <a:buNone/>
            </a:pPr>
            <a:r>
              <a:rPr lang="en-IN" sz="2000" b="1" dirty="0">
                <a:latin typeface="Avenir Next LT Pro" panose="020B0504020202020204" pitchFamily="34" charset="0"/>
              </a:rPr>
              <a:t>Example for Easy Understanding</a:t>
            </a:r>
          </a:p>
        </p:txBody>
      </p:sp>
      <p:pic>
        <p:nvPicPr>
          <p:cNvPr id="4" name="Picture 3">
            <a:extLst>
              <a:ext uri="{FF2B5EF4-FFF2-40B4-BE49-F238E27FC236}">
                <a16:creationId xmlns:a16="http://schemas.microsoft.com/office/drawing/2014/main" id="{F22F5EF6-0D84-BB61-7E3E-0EC350121457}"/>
              </a:ext>
            </a:extLst>
          </p:cNvPr>
          <p:cNvPicPr>
            <a:picLocks noChangeAspect="1"/>
          </p:cNvPicPr>
          <p:nvPr/>
        </p:nvPicPr>
        <p:blipFill>
          <a:blip r:embed="rId2"/>
          <a:stretch>
            <a:fillRect/>
          </a:stretch>
        </p:blipFill>
        <p:spPr>
          <a:xfrm>
            <a:off x="657726" y="1204601"/>
            <a:ext cx="8040291" cy="2523745"/>
          </a:xfrm>
          <a:prstGeom prst="rect">
            <a:avLst/>
          </a:prstGeom>
        </p:spPr>
      </p:pic>
      <p:pic>
        <p:nvPicPr>
          <p:cNvPr id="5" name="Content Placeholder 4">
            <a:extLst>
              <a:ext uri="{FF2B5EF4-FFF2-40B4-BE49-F238E27FC236}">
                <a16:creationId xmlns:a16="http://schemas.microsoft.com/office/drawing/2014/main" id="{B58A51A0-6198-A508-EE2C-2B68A87877B4}"/>
              </a:ext>
            </a:extLst>
          </p:cNvPr>
          <p:cNvPicPr>
            <a:picLocks noGrp="1" noChangeAspect="1"/>
          </p:cNvPicPr>
          <p:nvPr/>
        </p:nvPicPr>
        <p:blipFill>
          <a:blip r:embed="rId3"/>
          <a:stretch>
            <a:fillRect/>
          </a:stretch>
        </p:blipFill>
        <p:spPr>
          <a:xfrm>
            <a:off x="657726" y="3829111"/>
            <a:ext cx="8040291" cy="2765937"/>
          </a:xfrm>
          <a:prstGeom prst="rect">
            <a:avLst/>
          </a:prstGeom>
        </p:spPr>
      </p:pic>
    </p:spTree>
    <p:extLst>
      <p:ext uri="{BB962C8B-B14F-4D97-AF65-F5344CB8AC3E}">
        <p14:creationId xmlns:p14="http://schemas.microsoft.com/office/powerpoint/2010/main" val="2442423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660241-3989-2DF2-2367-254DFE37A277}"/>
              </a:ext>
            </a:extLst>
          </p:cNvPr>
          <p:cNvSpPr txBox="1"/>
          <p:nvPr/>
        </p:nvSpPr>
        <p:spPr>
          <a:xfrm>
            <a:off x="513348" y="350604"/>
            <a:ext cx="11678652" cy="830997"/>
          </a:xfrm>
          <a:prstGeom prst="rect">
            <a:avLst/>
          </a:prstGeom>
          <a:noFill/>
        </p:spPr>
        <p:txBody>
          <a:bodyPr wrap="square">
            <a:spAutoFit/>
          </a:bodyPr>
          <a:lstStyle/>
          <a:p>
            <a:r>
              <a:rPr lang="en-IN" sz="2400" b="1" dirty="0">
                <a:effectLst/>
                <a:latin typeface="Avenir Next LT Pro" panose="020B0504020202020204" pitchFamily="34" charset="0"/>
                <a:ea typeface="Calibri" panose="020F0502020204030204" pitchFamily="34" charset="0"/>
                <a:cs typeface="Times New Roman" panose="02020603050405020304" pitchFamily="18" charset="0"/>
              </a:rPr>
              <a:t>Question 6 : In loss function, what is the meaning of one-hot encoding &amp; integer encoding?</a:t>
            </a:r>
            <a:endParaRPr lang="en-IN" sz="2400" dirty="0">
              <a:latin typeface="Avenir Next LT Pro" panose="020B0504020202020204" pitchFamily="34" charset="0"/>
            </a:endParaRPr>
          </a:p>
        </p:txBody>
      </p:sp>
      <p:sp>
        <p:nvSpPr>
          <p:cNvPr id="5" name="TextBox 4">
            <a:extLst>
              <a:ext uri="{FF2B5EF4-FFF2-40B4-BE49-F238E27FC236}">
                <a16:creationId xmlns:a16="http://schemas.microsoft.com/office/drawing/2014/main" id="{F97357BC-194F-2DCB-95DC-8FD56069FB7D}"/>
              </a:ext>
            </a:extLst>
          </p:cNvPr>
          <p:cNvSpPr txBox="1"/>
          <p:nvPr/>
        </p:nvSpPr>
        <p:spPr>
          <a:xfrm>
            <a:off x="513347" y="1724850"/>
            <a:ext cx="10908631" cy="3785652"/>
          </a:xfrm>
          <a:prstGeom prst="rect">
            <a:avLst/>
          </a:prstGeom>
          <a:noFill/>
        </p:spPr>
        <p:txBody>
          <a:bodyPr wrap="square">
            <a:spAutoFit/>
          </a:bodyPr>
          <a:lstStyle/>
          <a:p>
            <a:pPr>
              <a:buNone/>
            </a:pPr>
            <a:r>
              <a:rPr lang="en-US" sz="2400" b="1" dirty="0">
                <a:latin typeface="Avenir Next LT Pro" panose="020B0504020202020204" pitchFamily="34" charset="0"/>
              </a:rPr>
              <a:t>What is Encoding in Machine Learning?</a:t>
            </a:r>
          </a:p>
          <a:p>
            <a:pPr>
              <a:buNone/>
            </a:pPr>
            <a:endParaRPr lang="en-US" sz="2400" b="1" dirty="0">
              <a:latin typeface="Avenir Next LT Pro" panose="020B0504020202020204" pitchFamily="34" charset="0"/>
            </a:endParaRPr>
          </a:p>
          <a:p>
            <a:pPr>
              <a:buNone/>
            </a:pPr>
            <a:r>
              <a:rPr lang="en-US" sz="2400" dirty="0">
                <a:latin typeface="Avenir Next LT Pro" panose="020B0504020202020204" pitchFamily="34" charset="0"/>
              </a:rPr>
              <a:t>   In many machine learning problems (especially classification), the target labels are </a:t>
            </a:r>
            <a:r>
              <a:rPr lang="en-US" sz="2400" b="1" dirty="0">
                <a:latin typeface="Avenir Next LT Pro" panose="020B0504020202020204" pitchFamily="34" charset="0"/>
              </a:rPr>
              <a:t>categorical</a:t>
            </a:r>
            <a:r>
              <a:rPr lang="en-US" sz="2400" dirty="0">
                <a:latin typeface="Avenir Next LT Pro" panose="020B0504020202020204" pitchFamily="34" charset="0"/>
              </a:rPr>
              <a:t> (like "cat", "dog", "car"). Machines work with numbers, so we must </a:t>
            </a:r>
            <a:r>
              <a:rPr lang="en-US" sz="2400" b="1" dirty="0">
                <a:latin typeface="Avenir Next LT Pro" panose="020B0504020202020204" pitchFamily="34" charset="0"/>
              </a:rPr>
              <a:t>convert categorical labels into numerical form</a:t>
            </a:r>
            <a:r>
              <a:rPr lang="en-US" sz="2400" dirty="0">
                <a:latin typeface="Avenir Next LT Pro" panose="020B0504020202020204" pitchFamily="34" charset="0"/>
              </a:rPr>
              <a:t> before feeding them into the model.</a:t>
            </a:r>
          </a:p>
          <a:p>
            <a:pPr>
              <a:buNone/>
            </a:pPr>
            <a:r>
              <a:rPr lang="en-US" sz="2400" dirty="0">
                <a:latin typeface="Avenir Next LT Pro" panose="020B0504020202020204" pitchFamily="34" charset="0"/>
              </a:rPr>
              <a:t>   This process is called </a:t>
            </a:r>
            <a:r>
              <a:rPr lang="en-US" sz="2400" b="1" dirty="0">
                <a:latin typeface="Avenir Next LT Pro" panose="020B0504020202020204" pitchFamily="34" charset="0"/>
              </a:rPr>
              <a:t>label encoding</a:t>
            </a:r>
            <a:r>
              <a:rPr lang="en-US" sz="2400" dirty="0">
                <a:latin typeface="Avenir Next LT Pro" panose="020B0504020202020204" pitchFamily="34" charset="0"/>
              </a:rPr>
              <a:t>, and two common types are:</a:t>
            </a:r>
          </a:p>
          <a:p>
            <a:pPr>
              <a:buNone/>
            </a:pPr>
            <a:endParaRPr lang="en-US" sz="2400" dirty="0">
              <a:latin typeface="Avenir Next LT Pro" panose="020B0504020202020204" pitchFamily="34" charset="0"/>
            </a:endParaRPr>
          </a:p>
          <a:p>
            <a:pPr>
              <a:buFont typeface="Arial" panose="020B0604020202020204" pitchFamily="34" charset="0"/>
              <a:buChar char="•"/>
            </a:pPr>
            <a:r>
              <a:rPr lang="en-US" sz="2400" b="1" dirty="0">
                <a:latin typeface="Avenir Next LT Pro" panose="020B0504020202020204" pitchFamily="34" charset="0"/>
              </a:rPr>
              <a:t> Integer Encoding</a:t>
            </a:r>
            <a:endParaRPr lang="en-US" sz="2400" dirty="0">
              <a:latin typeface="Avenir Next LT Pro" panose="020B0504020202020204" pitchFamily="34" charset="0"/>
            </a:endParaRPr>
          </a:p>
          <a:p>
            <a:pPr>
              <a:buFont typeface="Arial" panose="020B0604020202020204" pitchFamily="34" charset="0"/>
              <a:buChar char="•"/>
            </a:pPr>
            <a:r>
              <a:rPr lang="en-US" sz="2400" b="1" dirty="0">
                <a:latin typeface="Avenir Next LT Pro" panose="020B0504020202020204" pitchFamily="34" charset="0"/>
              </a:rPr>
              <a:t> One-Hot Encoding</a:t>
            </a:r>
            <a:endParaRPr lang="en-US" sz="2400" dirty="0">
              <a:latin typeface="Avenir Next LT Pro" panose="020B0504020202020204" pitchFamily="34" charset="0"/>
            </a:endParaRPr>
          </a:p>
        </p:txBody>
      </p:sp>
    </p:spTree>
    <p:extLst>
      <p:ext uri="{BB962C8B-B14F-4D97-AF65-F5344CB8AC3E}">
        <p14:creationId xmlns:p14="http://schemas.microsoft.com/office/powerpoint/2010/main" val="365039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3AEFBA-F835-0CD7-B758-43F31733E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04" y="493018"/>
            <a:ext cx="11748984" cy="6004035"/>
          </a:xfrm>
          <a:prstGeom prst="rect">
            <a:avLst/>
          </a:prstGeom>
        </p:spPr>
      </p:pic>
    </p:spTree>
    <p:extLst>
      <p:ext uri="{BB962C8B-B14F-4D97-AF65-F5344CB8AC3E}">
        <p14:creationId xmlns:p14="http://schemas.microsoft.com/office/powerpoint/2010/main" val="737068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17AFDC-8972-23E0-A9BD-61EAF6840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96" y="465221"/>
            <a:ext cx="11230221" cy="6047874"/>
          </a:xfrm>
          <a:prstGeom prst="rect">
            <a:avLst/>
          </a:prstGeom>
        </p:spPr>
      </p:pic>
    </p:spTree>
    <p:extLst>
      <p:ext uri="{BB962C8B-B14F-4D97-AF65-F5344CB8AC3E}">
        <p14:creationId xmlns:p14="http://schemas.microsoft.com/office/powerpoint/2010/main" val="673630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30BB30-0A7F-7DE5-7A44-5D4BEAC71539}"/>
              </a:ext>
            </a:extLst>
          </p:cNvPr>
          <p:cNvSpPr txBox="1"/>
          <p:nvPr/>
        </p:nvSpPr>
        <p:spPr>
          <a:xfrm>
            <a:off x="368967" y="327300"/>
            <a:ext cx="11614485" cy="1384995"/>
          </a:xfrm>
          <a:prstGeom prst="rect">
            <a:avLst/>
          </a:prstGeom>
          <a:noFill/>
        </p:spPr>
        <p:txBody>
          <a:bodyPr wrap="square">
            <a:spAutoFit/>
          </a:bodyPr>
          <a:lstStyle/>
          <a:p>
            <a:r>
              <a:rPr kumimoji="0" lang="en-IN" sz="2800" b="1" i="0" u="none" strike="noStrike" kern="1200" cap="none" spc="0" normalizeH="0" baseline="0" noProof="0" dirty="0">
                <a:ln>
                  <a:noFill/>
                </a:ln>
                <a:solidFill>
                  <a:prstClr val="black"/>
                </a:solidFill>
                <a:effectLst/>
                <a:uLnTx/>
                <a:uFillTx/>
                <a:latin typeface="Avenir Next LT Pro" panose="020B0504020202020204" pitchFamily="34" charset="0"/>
                <a:ea typeface="Calibri" panose="020F0502020204030204" pitchFamily="34" charset="0"/>
                <a:cs typeface="Times New Roman" panose="02020603050405020304" pitchFamily="18" charset="0"/>
              </a:rPr>
              <a:t>Question 7 : In ML, what do you mean by overfitting of a model &amp; how do we deal with overfitting? Showcase with Python programming.</a:t>
            </a:r>
            <a:endParaRPr lang="en-IN" dirty="0">
              <a:latin typeface="Avenir Next LT Pro" panose="020B0504020202020204" pitchFamily="34" charset="0"/>
            </a:endParaRPr>
          </a:p>
        </p:txBody>
      </p:sp>
      <p:sp>
        <p:nvSpPr>
          <p:cNvPr id="7" name="TextBox 6">
            <a:extLst>
              <a:ext uri="{FF2B5EF4-FFF2-40B4-BE49-F238E27FC236}">
                <a16:creationId xmlns:a16="http://schemas.microsoft.com/office/drawing/2014/main" id="{58D0B49E-6A87-EDB6-D704-A34A9C9BCFC5}"/>
              </a:ext>
            </a:extLst>
          </p:cNvPr>
          <p:cNvSpPr txBox="1"/>
          <p:nvPr/>
        </p:nvSpPr>
        <p:spPr>
          <a:xfrm>
            <a:off x="368967" y="1878212"/>
            <a:ext cx="11454066" cy="1815882"/>
          </a:xfrm>
          <a:prstGeom prst="rect">
            <a:avLst/>
          </a:prstGeom>
          <a:noFill/>
        </p:spPr>
        <p:txBody>
          <a:bodyPr wrap="square">
            <a:spAutoFit/>
          </a:bodyPr>
          <a:lstStyle/>
          <a:p>
            <a:r>
              <a:rPr lang="en-US" sz="2800" b="1" dirty="0">
                <a:latin typeface="Avenir Next LT Pro" panose="020B0504020202020204" pitchFamily="34" charset="0"/>
              </a:rPr>
              <a:t>Overfitting in Machine Learning</a:t>
            </a:r>
            <a:r>
              <a:rPr lang="en-US" sz="2800" dirty="0">
                <a:latin typeface="Avenir Next LT Pro" panose="020B0504020202020204" pitchFamily="34" charset="0"/>
              </a:rPr>
              <a:t> happens when a model learns the </a:t>
            </a:r>
            <a:r>
              <a:rPr lang="en-US" sz="2800" i="1" dirty="0">
                <a:latin typeface="Avenir Next LT Pro" panose="020B0504020202020204" pitchFamily="34" charset="0"/>
              </a:rPr>
              <a:t>training data too well</a:t>
            </a:r>
            <a:r>
              <a:rPr lang="en-US" sz="2800" dirty="0">
                <a:latin typeface="Avenir Next LT Pro" panose="020B0504020202020204" pitchFamily="34" charset="0"/>
              </a:rPr>
              <a:t>, including its noise and outliers, which results in </a:t>
            </a:r>
            <a:r>
              <a:rPr lang="en-US" sz="2800" i="1" dirty="0">
                <a:latin typeface="Avenir Next LT Pro" panose="020B0504020202020204" pitchFamily="34" charset="0"/>
              </a:rPr>
              <a:t>poor generalization</a:t>
            </a:r>
            <a:r>
              <a:rPr lang="en-US" sz="2800" dirty="0">
                <a:latin typeface="Avenir Next LT Pro" panose="020B0504020202020204" pitchFamily="34" charset="0"/>
              </a:rPr>
              <a:t> to new/unseen data. The model performs well on training data but poorly on test/validation data</a:t>
            </a:r>
            <a:r>
              <a:rPr lang="en-US" sz="2400" dirty="0">
                <a:latin typeface="Avenir Next LT Pro" panose="020B0504020202020204" pitchFamily="34" charset="0"/>
              </a:rPr>
              <a:t>.</a:t>
            </a:r>
            <a:endParaRPr lang="en-IN" sz="2400" dirty="0">
              <a:latin typeface="Avenir Next LT Pro" panose="020B0504020202020204" pitchFamily="34" charset="0"/>
            </a:endParaRPr>
          </a:p>
        </p:txBody>
      </p:sp>
      <p:sp>
        <p:nvSpPr>
          <p:cNvPr id="9" name="TextBox 8">
            <a:extLst>
              <a:ext uri="{FF2B5EF4-FFF2-40B4-BE49-F238E27FC236}">
                <a16:creationId xmlns:a16="http://schemas.microsoft.com/office/drawing/2014/main" id="{6C65ACC8-A46E-9B50-EF8C-BAD1D584D5A1}"/>
              </a:ext>
            </a:extLst>
          </p:cNvPr>
          <p:cNvSpPr txBox="1"/>
          <p:nvPr/>
        </p:nvSpPr>
        <p:spPr>
          <a:xfrm>
            <a:off x="368967" y="3868432"/>
            <a:ext cx="11454066" cy="2554545"/>
          </a:xfrm>
          <a:prstGeom prst="rect">
            <a:avLst/>
          </a:prstGeom>
          <a:noFill/>
        </p:spPr>
        <p:txBody>
          <a:bodyPr wrap="square">
            <a:spAutoFit/>
          </a:bodyPr>
          <a:lstStyle/>
          <a:p>
            <a:pPr>
              <a:buNone/>
            </a:pPr>
            <a:r>
              <a:rPr lang="en-US" sz="3200" b="1" dirty="0">
                <a:latin typeface="Avenir Next LT Pro" panose="020B0504020202020204" pitchFamily="34" charset="0"/>
              </a:rPr>
              <a:t>Causes of Overfitting</a:t>
            </a:r>
          </a:p>
          <a:p>
            <a:pPr>
              <a:buFont typeface="Arial" panose="020B0604020202020204" pitchFamily="34" charset="0"/>
              <a:buChar char="•"/>
            </a:pPr>
            <a:r>
              <a:rPr lang="en-US" sz="3200" dirty="0">
                <a:latin typeface="Avenir Next LT Pro" panose="020B0504020202020204" pitchFamily="34" charset="0"/>
              </a:rPr>
              <a:t>Model is too complex (e.g., too many parameters)</a:t>
            </a:r>
          </a:p>
          <a:p>
            <a:pPr>
              <a:buFont typeface="Arial" panose="020B0604020202020204" pitchFamily="34" charset="0"/>
              <a:buChar char="•"/>
            </a:pPr>
            <a:r>
              <a:rPr lang="en-US" sz="3200" dirty="0">
                <a:latin typeface="Avenir Next LT Pro" panose="020B0504020202020204" pitchFamily="34" charset="0"/>
              </a:rPr>
              <a:t>Too few training examples</a:t>
            </a:r>
          </a:p>
          <a:p>
            <a:pPr>
              <a:buFont typeface="Arial" panose="020B0604020202020204" pitchFamily="34" charset="0"/>
              <a:buChar char="•"/>
            </a:pPr>
            <a:r>
              <a:rPr lang="en-US" sz="3200" dirty="0">
                <a:latin typeface="Avenir Next LT Pro" panose="020B0504020202020204" pitchFamily="34" charset="0"/>
              </a:rPr>
              <a:t>Noise in the data</a:t>
            </a:r>
          </a:p>
          <a:p>
            <a:pPr>
              <a:buFont typeface="Arial" panose="020B0604020202020204" pitchFamily="34" charset="0"/>
              <a:buChar char="•"/>
            </a:pPr>
            <a:r>
              <a:rPr lang="en-US" sz="3200" dirty="0">
                <a:latin typeface="Avenir Next LT Pro" panose="020B0504020202020204" pitchFamily="34" charset="0"/>
              </a:rPr>
              <a:t>Training for too many epochs (in deep learning)</a:t>
            </a:r>
          </a:p>
        </p:txBody>
      </p:sp>
    </p:spTree>
    <p:extLst>
      <p:ext uri="{BB962C8B-B14F-4D97-AF65-F5344CB8AC3E}">
        <p14:creationId xmlns:p14="http://schemas.microsoft.com/office/powerpoint/2010/main" val="398817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81DFE5-EECB-AE8D-DB5A-C5F6FA709644}"/>
              </a:ext>
            </a:extLst>
          </p:cNvPr>
          <p:cNvSpPr txBox="1"/>
          <p:nvPr/>
        </p:nvSpPr>
        <p:spPr>
          <a:xfrm>
            <a:off x="513348" y="455400"/>
            <a:ext cx="8518358" cy="5632311"/>
          </a:xfrm>
          <a:prstGeom prst="rect">
            <a:avLst/>
          </a:prstGeom>
          <a:noFill/>
        </p:spPr>
        <p:txBody>
          <a:bodyPr wrap="square">
            <a:spAutoFit/>
          </a:bodyPr>
          <a:lstStyle/>
          <a:p>
            <a:pPr>
              <a:buNone/>
            </a:pPr>
            <a:r>
              <a:rPr lang="en-US" sz="4000" b="1" dirty="0">
                <a:latin typeface="Avenir Next LT Pro" panose="020B0504020202020204" pitchFamily="34" charset="0"/>
              </a:rPr>
              <a:t>How to Handle Overfitting</a:t>
            </a:r>
          </a:p>
          <a:p>
            <a:pPr>
              <a:buNone/>
            </a:pPr>
            <a:endParaRPr lang="en-US" sz="4000" b="1" dirty="0">
              <a:latin typeface="Avenir Next LT Pro" panose="020B0504020202020204" pitchFamily="34" charset="0"/>
            </a:endParaRPr>
          </a:p>
          <a:p>
            <a:pPr>
              <a:buFont typeface="+mj-lt"/>
              <a:buAutoNum type="arabicPeriod"/>
            </a:pPr>
            <a:r>
              <a:rPr lang="en-US" sz="4000" b="1" dirty="0">
                <a:latin typeface="Avenir Next LT Pro" panose="020B0504020202020204" pitchFamily="34" charset="0"/>
              </a:rPr>
              <a:t>Train with more data</a:t>
            </a:r>
            <a:endParaRPr lang="en-US" sz="4000" dirty="0">
              <a:latin typeface="Avenir Next LT Pro" panose="020B0504020202020204" pitchFamily="34" charset="0"/>
            </a:endParaRPr>
          </a:p>
          <a:p>
            <a:pPr>
              <a:buFont typeface="+mj-lt"/>
              <a:buAutoNum type="arabicPeriod"/>
            </a:pPr>
            <a:r>
              <a:rPr lang="en-US" sz="4000" b="1" dirty="0">
                <a:latin typeface="Avenir Next LT Pro" panose="020B0504020202020204" pitchFamily="34" charset="0"/>
              </a:rPr>
              <a:t>Use simpler models</a:t>
            </a:r>
            <a:endParaRPr lang="en-US" sz="4000" dirty="0">
              <a:latin typeface="Avenir Next LT Pro" panose="020B0504020202020204" pitchFamily="34" charset="0"/>
            </a:endParaRPr>
          </a:p>
          <a:p>
            <a:pPr>
              <a:buFont typeface="+mj-lt"/>
              <a:buAutoNum type="arabicPeriod"/>
            </a:pPr>
            <a:r>
              <a:rPr lang="en-US" sz="4000" b="1" dirty="0">
                <a:latin typeface="Avenir Next LT Pro" panose="020B0504020202020204" pitchFamily="34" charset="0"/>
              </a:rPr>
              <a:t>Regularization (L1, L2)</a:t>
            </a:r>
            <a:endParaRPr lang="en-US" sz="4000" dirty="0">
              <a:latin typeface="Avenir Next LT Pro" panose="020B0504020202020204" pitchFamily="34" charset="0"/>
            </a:endParaRPr>
          </a:p>
          <a:p>
            <a:pPr>
              <a:buFont typeface="+mj-lt"/>
              <a:buAutoNum type="arabicPeriod"/>
            </a:pPr>
            <a:r>
              <a:rPr lang="en-US" sz="4000" b="1" dirty="0">
                <a:latin typeface="Avenir Next LT Pro" panose="020B0504020202020204" pitchFamily="34" charset="0"/>
              </a:rPr>
              <a:t>Cross-validation</a:t>
            </a:r>
            <a:endParaRPr lang="en-US" sz="4000" dirty="0">
              <a:latin typeface="Avenir Next LT Pro" panose="020B0504020202020204" pitchFamily="34" charset="0"/>
            </a:endParaRPr>
          </a:p>
          <a:p>
            <a:pPr>
              <a:buFont typeface="+mj-lt"/>
              <a:buAutoNum type="arabicPeriod"/>
            </a:pPr>
            <a:r>
              <a:rPr lang="en-US" sz="4000" b="1" dirty="0">
                <a:latin typeface="Avenir Next LT Pro" panose="020B0504020202020204" pitchFamily="34" charset="0"/>
              </a:rPr>
              <a:t>Pruning (for decision trees)</a:t>
            </a:r>
            <a:endParaRPr lang="en-US" sz="4000" dirty="0">
              <a:latin typeface="Avenir Next LT Pro" panose="020B0504020202020204" pitchFamily="34" charset="0"/>
            </a:endParaRPr>
          </a:p>
          <a:p>
            <a:pPr>
              <a:buFont typeface="+mj-lt"/>
              <a:buAutoNum type="arabicPeriod"/>
            </a:pPr>
            <a:r>
              <a:rPr lang="en-US" sz="4000" b="1" dirty="0">
                <a:latin typeface="Avenir Next LT Pro" panose="020B0504020202020204" pitchFamily="34" charset="0"/>
              </a:rPr>
              <a:t>Early stopping</a:t>
            </a:r>
            <a:r>
              <a:rPr lang="en-US" sz="4000" dirty="0">
                <a:latin typeface="Avenir Next LT Pro" panose="020B0504020202020204" pitchFamily="34" charset="0"/>
              </a:rPr>
              <a:t> (in deep learning)</a:t>
            </a:r>
          </a:p>
          <a:p>
            <a:pPr>
              <a:buFont typeface="+mj-lt"/>
              <a:buAutoNum type="arabicPeriod"/>
            </a:pPr>
            <a:r>
              <a:rPr lang="en-US" sz="4000" b="1" dirty="0">
                <a:latin typeface="Avenir Next LT Pro" panose="020B0504020202020204" pitchFamily="34" charset="0"/>
              </a:rPr>
              <a:t>Dropout</a:t>
            </a:r>
            <a:r>
              <a:rPr lang="en-US" sz="4000" dirty="0">
                <a:latin typeface="Avenir Next LT Pro" panose="020B0504020202020204" pitchFamily="34" charset="0"/>
              </a:rPr>
              <a:t> (in neural networks)</a:t>
            </a:r>
          </a:p>
        </p:txBody>
      </p:sp>
    </p:spTree>
    <p:extLst>
      <p:ext uri="{BB962C8B-B14F-4D97-AF65-F5344CB8AC3E}">
        <p14:creationId xmlns:p14="http://schemas.microsoft.com/office/powerpoint/2010/main" val="1362629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A5F369-4FEA-D26B-B81B-5B4EEF61EEB1}"/>
              </a:ext>
            </a:extLst>
          </p:cNvPr>
          <p:cNvPicPr>
            <a:picLocks noChangeAspect="1"/>
          </p:cNvPicPr>
          <p:nvPr/>
        </p:nvPicPr>
        <p:blipFill>
          <a:blip r:embed="rId2">
            <a:duotone>
              <a:schemeClr val="accent1">
                <a:shade val="45000"/>
                <a:satMod val="135000"/>
              </a:schemeClr>
              <a:prstClr val="white"/>
            </a:duotone>
          </a:blip>
          <a:stretch>
            <a:fillRect/>
          </a:stretch>
        </p:blipFill>
        <p:spPr>
          <a:xfrm>
            <a:off x="1138989" y="0"/>
            <a:ext cx="9994231" cy="6858000"/>
          </a:xfrm>
          <a:prstGeom prst="rect">
            <a:avLst/>
          </a:prstGeom>
        </p:spPr>
      </p:pic>
    </p:spTree>
    <p:extLst>
      <p:ext uri="{BB962C8B-B14F-4D97-AF65-F5344CB8AC3E}">
        <p14:creationId xmlns:p14="http://schemas.microsoft.com/office/powerpoint/2010/main" val="4229743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7F3B66-4393-AAAB-8496-33E0FF985839}"/>
              </a:ext>
            </a:extLst>
          </p:cNvPr>
          <p:cNvSpPr txBox="1"/>
          <p:nvPr/>
        </p:nvSpPr>
        <p:spPr>
          <a:xfrm>
            <a:off x="256673" y="250067"/>
            <a:ext cx="11550316" cy="1200329"/>
          </a:xfrm>
          <a:prstGeom prst="rect">
            <a:avLst/>
          </a:prstGeom>
          <a:noFill/>
        </p:spPr>
        <p:txBody>
          <a:bodyPr wrap="square">
            <a:spAutoFit/>
          </a:bodyPr>
          <a:lstStyle/>
          <a:p>
            <a:r>
              <a:rPr lang="en-IN" sz="2400" b="1" dirty="0" err="1">
                <a:effectLst/>
                <a:latin typeface="Avenir Next LT Pro" panose="020B0504020202020204" pitchFamily="34" charset="0"/>
                <a:ea typeface="Calibri" panose="020F0502020204030204" pitchFamily="34" charset="0"/>
                <a:cs typeface="Times New Roman" panose="02020603050405020304" pitchFamily="18" charset="0"/>
              </a:rPr>
              <a:t>Qusestion</a:t>
            </a:r>
            <a:r>
              <a:rPr lang="en-IN" sz="2400" b="1" dirty="0">
                <a:effectLst/>
                <a:latin typeface="Avenir Next LT Pro" panose="020B0504020202020204" pitchFamily="34" charset="0"/>
                <a:ea typeface="Calibri" panose="020F0502020204030204" pitchFamily="34" charset="0"/>
                <a:cs typeface="Times New Roman" panose="02020603050405020304" pitchFamily="18" charset="0"/>
              </a:rPr>
              <a:t> 8 : How to handle noisy data and also what do you mean by imbalanced data? Showcase with a Python example &amp; programming. What type of measurement will we take to handle non-type of datasets?</a:t>
            </a:r>
            <a:endParaRPr lang="en-IN" sz="2400" dirty="0">
              <a:latin typeface="Avenir Next LT Pro" panose="020B0504020202020204" pitchFamily="34" charset="0"/>
            </a:endParaRPr>
          </a:p>
        </p:txBody>
      </p:sp>
      <p:pic>
        <p:nvPicPr>
          <p:cNvPr id="5" name="Content Placeholder 4">
            <a:extLst>
              <a:ext uri="{FF2B5EF4-FFF2-40B4-BE49-F238E27FC236}">
                <a16:creationId xmlns:a16="http://schemas.microsoft.com/office/drawing/2014/main" id="{CB1FC6ED-11BA-C0D2-3C9A-67C7517EED22}"/>
              </a:ext>
            </a:extLst>
          </p:cNvPr>
          <p:cNvPicPr>
            <a:picLocks noGrp="1" noChangeAspect="1"/>
          </p:cNvPicPr>
          <p:nvPr/>
        </p:nvPicPr>
        <p:blipFill>
          <a:blip r:embed="rId2">
            <a:duotone>
              <a:srgbClr val="4472C4">
                <a:shade val="45000"/>
                <a:satMod val="135000"/>
              </a:srgbClr>
              <a:prstClr val="white"/>
            </a:duotone>
            <a:extLst>
              <a:ext uri="{28A0092B-C50C-407E-A947-70E740481C1C}">
                <a14:useLocalDpi xmlns:a14="http://schemas.microsoft.com/office/drawing/2010/main" val="0"/>
              </a:ext>
            </a:extLst>
          </a:blip>
          <a:stretch>
            <a:fillRect/>
          </a:stretch>
        </p:blipFill>
        <p:spPr>
          <a:xfrm>
            <a:off x="385011" y="1450396"/>
            <a:ext cx="11074400" cy="5407604"/>
          </a:xfrm>
          <a:prstGeom prst="rect">
            <a:avLst/>
          </a:prstGeom>
        </p:spPr>
      </p:pic>
    </p:spTree>
    <p:extLst>
      <p:ext uri="{BB962C8B-B14F-4D97-AF65-F5344CB8AC3E}">
        <p14:creationId xmlns:p14="http://schemas.microsoft.com/office/powerpoint/2010/main" val="4230934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5CA7BA-9F80-199D-2F4B-1C4CE9F3B065}"/>
              </a:ext>
            </a:extLst>
          </p:cNvPr>
          <p:cNvPicPr>
            <a:picLocks noChangeAspect="1"/>
          </p:cNvPicPr>
          <p:nvPr/>
        </p:nvPicPr>
        <p:blipFill>
          <a:blip r:embed="rId2">
            <a:duotone>
              <a:schemeClr val="accent1">
                <a:shade val="45000"/>
                <a:satMod val="135000"/>
              </a:schemeClr>
              <a:prstClr val="white"/>
            </a:duotone>
          </a:blip>
          <a:stretch>
            <a:fillRect/>
          </a:stretch>
        </p:blipFill>
        <p:spPr>
          <a:xfrm>
            <a:off x="79117" y="336884"/>
            <a:ext cx="12033765" cy="5963864"/>
          </a:xfrm>
          <a:prstGeom prst="rect">
            <a:avLst/>
          </a:prstGeom>
        </p:spPr>
      </p:pic>
    </p:spTree>
    <p:extLst>
      <p:ext uri="{BB962C8B-B14F-4D97-AF65-F5344CB8AC3E}">
        <p14:creationId xmlns:p14="http://schemas.microsoft.com/office/powerpoint/2010/main" val="1155466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F36C6F-20B2-2FD5-5176-42803E775386}"/>
              </a:ext>
            </a:extLst>
          </p:cNvPr>
          <p:cNvPicPr>
            <a:picLocks noChangeAspect="1"/>
          </p:cNvPicPr>
          <p:nvPr/>
        </p:nvPicPr>
        <p:blipFill>
          <a:blip r:embed="rId2">
            <a:duotone>
              <a:schemeClr val="accent1">
                <a:shade val="45000"/>
                <a:satMod val="135000"/>
              </a:schemeClr>
              <a:prstClr val="white"/>
            </a:duotone>
          </a:blip>
          <a:stretch>
            <a:fillRect/>
          </a:stretch>
        </p:blipFill>
        <p:spPr>
          <a:xfrm>
            <a:off x="247102" y="254613"/>
            <a:ext cx="11944898" cy="5648882"/>
          </a:xfrm>
          <a:prstGeom prst="rect">
            <a:avLst/>
          </a:prstGeom>
        </p:spPr>
      </p:pic>
    </p:spTree>
    <p:extLst>
      <p:ext uri="{BB962C8B-B14F-4D97-AF65-F5344CB8AC3E}">
        <p14:creationId xmlns:p14="http://schemas.microsoft.com/office/powerpoint/2010/main" val="336674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B4D77C-80B2-58CB-E582-C10B6EBB9286}"/>
              </a:ext>
            </a:extLst>
          </p:cNvPr>
          <p:cNvSpPr txBox="1"/>
          <p:nvPr/>
        </p:nvSpPr>
        <p:spPr>
          <a:xfrm>
            <a:off x="192505" y="201356"/>
            <a:ext cx="11694695" cy="6370975"/>
          </a:xfrm>
          <a:prstGeom prst="rect">
            <a:avLst/>
          </a:prstGeom>
          <a:noFill/>
        </p:spPr>
        <p:txBody>
          <a:bodyPr wrap="square">
            <a:spAutoFit/>
          </a:bodyPr>
          <a:lstStyle/>
          <a:p>
            <a:pPr>
              <a:buNone/>
            </a:pPr>
            <a:r>
              <a:rPr lang="en-US" sz="2400" b="1" dirty="0">
                <a:latin typeface="Avenir Next LT Pro" panose="020B0504020202020204" pitchFamily="34" charset="0"/>
              </a:rPr>
              <a:t>How to Find the Type of ML Algorithm?</a:t>
            </a:r>
            <a:endParaRPr lang="en-US" sz="2400" dirty="0">
              <a:latin typeface="Avenir Next LT Pro" panose="020B0504020202020204" pitchFamily="34" charset="0"/>
            </a:endParaRPr>
          </a:p>
          <a:p>
            <a:pPr>
              <a:buFont typeface="+mj-lt"/>
              <a:buAutoNum type="arabicPeriod"/>
            </a:pPr>
            <a:r>
              <a:rPr lang="en-US" sz="2400" b="1" dirty="0">
                <a:latin typeface="Avenir Next LT Pro" panose="020B0504020202020204" pitchFamily="34" charset="0"/>
              </a:rPr>
              <a:t>Check the Target Variable:</a:t>
            </a:r>
            <a:endParaRPr lang="en-US" sz="2400" dirty="0">
              <a:latin typeface="Avenir Next LT Pro" panose="020B0504020202020204" pitchFamily="34" charset="0"/>
            </a:endParaRPr>
          </a:p>
          <a:p>
            <a:pPr marL="742950" lvl="1" indent="-285750">
              <a:buFont typeface="+mj-lt"/>
              <a:buAutoNum type="arabicPeriod"/>
            </a:pPr>
            <a:r>
              <a:rPr lang="en-US" sz="2400" dirty="0">
                <a:latin typeface="Avenir Next LT Pro" panose="020B0504020202020204" pitchFamily="34" charset="0"/>
              </a:rPr>
              <a:t>If a clear target/output variable is present → Likely Supervised Learning</a:t>
            </a:r>
          </a:p>
          <a:p>
            <a:pPr marL="742950" lvl="1" indent="-285750">
              <a:buFont typeface="+mj-lt"/>
              <a:buAutoNum type="arabicPeriod"/>
            </a:pPr>
            <a:r>
              <a:rPr lang="en-US" sz="2400" dirty="0">
                <a:latin typeface="Avenir Next LT Pro" panose="020B0504020202020204" pitchFamily="34" charset="0"/>
              </a:rPr>
              <a:t>If no target/output variable is provided → Likely Unsupervised Learning</a:t>
            </a:r>
          </a:p>
          <a:p>
            <a:pPr marL="742950" lvl="1" indent="-285750">
              <a:buFont typeface="+mj-lt"/>
              <a:buAutoNum type="arabicPeriod"/>
            </a:pPr>
            <a:r>
              <a:rPr lang="en-US" sz="2400" dirty="0">
                <a:latin typeface="Avenir Next LT Pro" panose="020B0504020202020204" pitchFamily="34" charset="0"/>
              </a:rPr>
              <a:t>If learning is based on actions and feedback (reward/punishment) → Reinforcement Learning</a:t>
            </a:r>
          </a:p>
          <a:p>
            <a:pPr>
              <a:buFont typeface="+mj-lt"/>
              <a:buAutoNum type="arabicPeriod"/>
            </a:pPr>
            <a:r>
              <a:rPr lang="en-US" sz="2400" b="1" dirty="0">
                <a:latin typeface="Avenir Next LT Pro" panose="020B0504020202020204" pitchFamily="34" charset="0"/>
              </a:rPr>
              <a:t>Analyze the Type of Target Variable (if present):</a:t>
            </a:r>
            <a:endParaRPr lang="en-US" sz="2400" dirty="0">
              <a:latin typeface="Avenir Next LT Pro" panose="020B0504020202020204" pitchFamily="34" charset="0"/>
            </a:endParaRPr>
          </a:p>
          <a:p>
            <a:pPr marL="742950" lvl="1" indent="-285750">
              <a:buFont typeface="+mj-lt"/>
              <a:buAutoNum type="arabicPeriod"/>
            </a:pPr>
            <a:r>
              <a:rPr lang="en-US" sz="2400" dirty="0">
                <a:latin typeface="Avenir Next LT Pro" panose="020B0504020202020204" pitchFamily="34" charset="0"/>
              </a:rPr>
              <a:t>Categorical → Classification (Supervised)</a:t>
            </a:r>
          </a:p>
          <a:p>
            <a:pPr marL="742950" lvl="1" indent="-285750">
              <a:buFont typeface="+mj-lt"/>
              <a:buAutoNum type="arabicPeriod"/>
            </a:pPr>
            <a:r>
              <a:rPr lang="en-US" sz="2400" dirty="0">
                <a:latin typeface="Avenir Next LT Pro" panose="020B0504020202020204" pitchFamily="34" charset="0"/>
              </a:rPr>
              <a:t>Continuous → Regression (Supervised)</a:t>
            </a:r>
          </a:p>
          <a:p>
            <a:pPr>
              <a:buFont typeface="+mj-lt"/>
              <a:buAutoNum type="arabicPeriod"/>
            </a:pPr>
            <a:r>
              <a:rPr lang="en-US" sz="2400" b="1" dirty="0">
                <a:latin typeface="Avenir Next LT Pro" panose="020B0504020202020204" pitchFamily="34" charset="0"/>
              </a:rPr>
              <a:t>Look at Data Context and Task Goal:</a:t>
            </a:r>
            <a:endParaRPr lang="en-US" sz="2400" dirty="0">
              <a:latin typeface="Avenir Next LT Pro" panose="020B0504020202020204" pitchFamily="34" charset="0"/>
            </a:endParaRPr>
          </a:p>
          <a:p>
            <a:pPr marL="742950" lvl="1" indent="-285750">
              <a:buFont typeface="+mj-lt"/>
              <a:buAutoNum type="arabicPeriod"/>
            </a:pPr>
            <a:r>
              <a:rPr lang="en-US" sz="2400" dirty="0">
                <a:latin typeface="Avenir Next LT Pro" panose="020B0504020202020204" pitchFamily="34" charset="0"/>
              </a:rPr>
              <a:t>Want to </a:t>
            </a:r>
            <a:r>
              <a:rPr lang="en-US" sz="2400" b="1" dirty="0">
                <a:latin typeface="Avenir Next LT Pro" panose="020B0504020202020204" pitchFamily="34" charset="0"/>
              </a:rPr>
              <a:t>group similar items</a:t>
            </a:r>
            <a:r>
              <a:rPr lang="en-US" sz="2400" dirty="0">
                <a:latin typeface="Avenir Next LT Pro" panose="020B0504020202020204" pitchFamily="34" charset="0"/>
              </a:rPr>
              <a:t> → Clustering (Unsupervised)</a:t>
            </a:r>
          </a:p>
          <a:p>
            <a:pPr marL="742950" lvl="1" indent="-285750">
              <a:buFont typeface="+mj-lt"/>
              <a:buAutoNum type="arabicPeriod"/>
            </a:pPr>
            <a:r>
              <a:rPr lang="en-US" sz="2400" dirty="0">
                <a:latin typeface="Avenir Next LT Pro" panose="020B0504020202020204" pitchFamily="34" charset="0"/>
              </a:rPr>
              <a:t>Want to </a:t>
            </a:r>
            <a:r>
              <a:rPr lang="en-US" sz="2400" b="1" dirty="0">
                <a:latin typeface="Avenir Next LT Pro" panose="020B0504020202020204" pitchFamily="34" charset="0"/>
              </a:rPr>
              <a:t>reduce number of input features</a:t>
            </a:r>
            <a:r>
              <a:rPr lang="en-US" sz="2400" dirty="0">
                <a:latin typeface="Avenir Next LT Pro" panose="020B0504020202020204" pitchFamily="34" charset="0"/>
              </a:rPr>
              <a:t> → Dimensionality Reduction (Unsupervised)</a:t>
            </a:r>
          </a:p>
          <a:p>
            <a:r>
              <a:rPr lang="en-US" sz="2400" dirty="0">
                <a:latin typeface="Avenir Next LT Pro" panose="020B0504020202020204" pitchFamily="34" charset="0"/>
              </a:rPr>
              <a:t>      3. Want an agent to </a:t>
            </a:r>
            <a:r>
              <a:rPr lang="en-US" sz="2400" b="1" dirty="0">
                <a:latin typeface="Avenir Next LT Pro" panose="020B0504020202020204" pitchFamily="34" charset="0"/>
              </a:rPr>
              <a:t>learn through trial and error</a:t>
            </a:r>
            <a:r>
              <a:rPr lang="en-US" sz="2400" dirty="0">
                <a:latin typeface="Avenir Next LT Pro" panose="020B0504020202020204" pitchFamily="34" charset="0"/>
              </a:rPr>
              <a:t> → Reinforcement Learning</a:t>
            </a:r>
          </a:p>
          <a:p>
            <a:pPr>
              <a:buFont typeface="+mj-lt"/>
              <a:buAutoNum type="arabicPeriod" startAt="2"/>
            </a:pPr>
            <a:r>
              <a:rPr lang="en-US" sz="2400" b="1" dirty="0">
                <a:latin typeface="Avenir Next LT Pro" panose="020B0504020202020204" pitchFamily="34" charset="0"/>
              </a:rPr>
              <a:t>Dataset Characteristics:</a:t>
            </a:r>
            <a:endParaRPr lang="en-US" sz="2400" dirty="0">
              <a:latin typeface="Avenir Next LT Pro" panose="020B0504020202020204" pitchFamily="34" charset="0"/>
            </a:endParaRPr>
          </a:p>
          <a:p>
            <a:pPr marL="742950" lvl="1" indent="-285750">
              <a:buFont typeface="+mj-lt"/>
              <a:buAutoNum type="arabicPeriod" startAt="2"/>
            </a:pPr>
            <a:r>
              <a:rPr lang="en-US" sz="2400" dirty="0">
                <a:latin typeface="Avenir Next LT Pro" panose="020B0504020202020204" pitchFamily="34" charset="0"/>
              </a:rPr>
              <a:t>High-dimensional → Dimensionality Reduction (e.g., PCA)</a:t>
            </a:r>
          </a:p>
          <a:p>
            <a:pPr marL="742950" lvl="1" indent="-285750">
              <a:buFont typeface="+mj-lt"/>
              <a:buAutoNum type="arabicPeriod" startAt="2"/>
            </a:pPr>
            <a:r>
              <a:rPr lang="en-US" sz="2400" dirty="0">
                <a:latin typeface="Avenir Next LT Pro" panose="020B0504020202020204" pitchFamily="34" charset="0"/>
              </a:rPr>
              <a:t>Time-based or sequential → Time Series Models or Reinforcement Learning</a:t>
            </a:r>
          </a:p>
        </p:txBody>
      </p:sp>
    </p:spTree>
    <p:extLst>
      <p:ext uri="{BB962C8B-B14F-4D97-AF65-F5344CB8AC3E}">
        <p14:creationId xmlns:p14="http://schemas.microsoft.com/office/powerpoint/2010/main" val="980540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B2DAC1-F4B5-028B-AD1C-64CF2DAEB156}"/>
              </a:ext>
            </a:extLst>
          </p:cNvPr>
          <p:cNvPicPr>
            <a:picLocks noChangeAspect="1"/>
          </p:cNvPicPr>
          <p:nvPr/>
        </p:nvPicPr>
        <p:blipFill>
          <a:blip r:embed="rId2">
            <a:duotone>
              <a:schemeClr val="accent1">
                <a:shade val="45000"/>
                <a:satMod val="135000"/>
              </a:schemeClr>
              <a:prstClr val="white"/>
            </a:duotone>
          </a:blip>
          <a:stretch>
            <a:fillRect/>
          </a:stretch>
        </p:blipFill>
        <p:spPr>
          <a:xfrm>
            <a:off x="429878" y="698136"/>
            <a:ext cx="11332244" cy="5461727"/>
          </a:xfrm>
          <a:prstGeom prst="rect">
            <a:avLst/>
          </a:prstGeom>
        </p:spPr>
      </p:pic>
    </p:spTree>
    <p:extLst>
      <p:ext uri="{BB962C8B-B14F-4D97-AF65-F5344CB8AC3E}">
        <p14:creationId xmlns:p14="http://schemas.microsoft.com/office/powerpoint/2010/main" val="3355702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14CFCF55-842A-EE57-B657-5995C375886A}"/>
              </a:ext>
            </a:extLst>
          </p:cNvPr>
          <p:cNvPicPr>
            <a:picLocks noChangeAspect="1"/>
          </p:cNvPicPr>
          <p:nvPr/>
        </p:nvPicPr>
        <p:blipFill>
          <a:blip r:embed="rId2"/>
          <a:stretch>
            <a:fillRect/>
          </a:stretch>
        </p:blipFill>
        <p:spPr>
          <a:xfrm>
            <a:off x="633104" y="351007"/>
            <a:ext cx="6201753" cy="2711101"/>
          </a:xfrm>
          <a:prstGeom prst="rect">
            <a:avLst/>
          </a:prstGeom>
        </p:spPr>
      </p:pic>
      <p:pic>
        <p:nvPicPr>
          <p:cNvPr id="3" name="Picture 2">
            <a:extLst>
              <a:ext uri="{FF2B5EF4-FFF2-40B4-BE49-F238E27FC236}">
                <a16:creationId xmlns:a16="http://schemas.microsoft.com/office/drawing/2014/main" id="{11D8259D-096A-9D7E-A8D4-61281CFC75FF}"/>
              </a:ext>
            </a:extLst>
          </p:cNvPr>
          <p:cNvPicPr>
            <a:picLocks noChangeAspect="1"/>
          </p:cNvPicPr>
          <p:nvPr/>
        </p:nvPicPr>
        <p:blipFill>
          <a:blip r:embed="rId3"/>
          <a:stretch>
            <a:fillRect/>
          </a:stretch>
        </p:blipFill>
        <p:spPr>
          <a:xfrm>
            <a:off x="8409894" y="660548"/>
            <a:ext cx="890696" cy="2092018"/>
          </a:xfrm>
          <a:prstGeom prst="rect">
            <a:avLst/>
          </a:prstGeom>
        </p:spPr>
      </p:pic>
      <p:pic>
        <p:nvPicPr>
          <p:cNvPr id="9" name="Content Placeholder 3">
            <a:extLst>
              <a:ext uri="{FF2B5EF4-FFF2-40B4-BE49-F238E27FC236}">
                <a16:creationId xmlns:a16="http://schemas.microsoft.com/office/drawing/2014/main" id="{B77BE3E4-71E0-FF3C-2D24-FBB319AD9725}"/>
              </a:ext>
            </a:extLst>
          </p:cNvPr>
          <p:cNvPicPr>
            <a:picLocks noChangeAspect="1"/>
          </p:cNvPicPr>
          <p:nvPr/>
        </p:nvPicPr>
        <p:blipFill>
          <a:blip r:embed="rId4"/>
          <a:stretch>
            <a:fillRect/>
          </a:stretch>
        </p:blipFill>
        <p:spPr>
          <a:xfrm>
            <a:off x="633104" y="3429000"/>
            <a:ext cx="7906853" cy="2762636"/>
          </a:xfrm>
          <a:prstGeom prst="rect">
            <a:avLst/>
          </a:prstGeom>
        </p:spPr>
      </p:pic>
      <p:pic>
        <p:nvPicPr>
          <p:cNvPr id="10" name="Picture 9">
            <a:extLst>
              <a:ext uri="{FF2B5EF4-FFF2-40B4-BE49-F238E27FC236}">
                <a16:creationId xmlns:a16="http://schemas.microsoft.com/office/drawing/2014/main" id="{A5F0967F-79CF-B4BD-769F-E71FF80FBA43}"/>
              </a:ext>
            </a:extLst>
          </p:cNvPr>
          <p:cNvPicPr>
            <a:picLocks noChangeAspect="1"/>
          </p:cNvPicPr>
          <p:nvPr/>
        </p:nvPicPr>
        <p:blipFill>
          <a:blip r:embed="rId5"/>
          <a:stretch>
            <a:fillRect/>
          </a:stretch>
        </p:blipFill>
        <p:spPr>
          <a:xfrm>
            <a:off x="9042491" y="5515267"/>
            <a:ext cx="2247210" cy="676369"/>
          </a:xfrm>
          <a:prstGeom prst="rect">
            <a:avLst/>
          </a:prstGeom>
        </p:spPr>
      </p:pic>
    </p:spTree>
    <p:extLst>
      <p:ext uri="{BB962C8B-B14F-4D97-AF65-F5344CB8AC3E}">
        <p14:creationId xmlns:p14="http://schemas.microsoft.com/office/powerpoint/2010/main" val="3938653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BAB850-A0CE-9778-AAC1-5BDFD30E17FA}"/>
              </a:ext>
            </a:extLst>
          </p:cNvPr>
          <p:cNvSpPr txBox="1"/>
          <p:nvPr/>
        </p:nvSpPr>
        <p:spPr>
          <a:xfrm>
            <a:off x="505326" y="318518"/>
            <a:ext cx="11181348" cy="954107"/>
          </a:xfrm>
          <a:prstGeom prst="rect">
            <a:avLst/>
          </a:prstGeom>
          <a:noFill/>
        </p:spPr>
        <p:txBody>
          <a:bodyPr wrap="square">
            <a:spAutoFit/>
          </a:bodyPr>
          <a:lstStyle/>
          <a:p>
            <a:r>
              <a:rPr lang="en-IN" sz="2800" b="1" dirty="0">
                <a:effectLst/>
                <a:latin typeface="Avenir Next LT Pro" panose="020B0504020202020204" pitchFamily="34" charset="0"/>
                <a:ea typeface="Calibri" panose="020F0502020204030204" pitchFamily="34" charset="0"/>
                <a:cs typeface="Times New Roman" panose="02020603050405020304" pitchFamily="18" charset="0"/>
              </a:rPr>
              <a:t>Question 9 : Share with an example of K-Fold cross-validation technique.</a:t>
            </a:r>
            <a:endParaRPr lang="en-IN" sz="2800" dirty="0">
              <a:latin typeface="Avenir Next LT Pro" panose="020B0504020202020204" pitchFamily="34" charset="0"/>
            </a:endParaRPr>
          </a:p>
        </p:txBody>
      </p:sp>
      <p:pic>
        <p:nvPicPr>
          <p:cNvPr id="1026" name="Picture 2" descr="K-Fold Cross Validation">
            <a:extLst>
              <a:ext uri="{FF2B5EF4-FFF2-40B4-BE49-F238E27FC236}">
                <a16:creationId xmlns:a16="http://schemas.microsoft.com/office/drawing/2014/main" id="{9174AB3B-BF40-57A3-1F67-132833073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26" y="1272625"/>
            <a:ext cx="12063285" cy="526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676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9C4B5-6F52-65B4-5186-E85193EEE15E}"/>
              </a:ext>
            </a:extLst>
          </p:cNvPr>
          <p:cNvSpPr txBox="1"/>
          <p:nvPr/>
        </p:nvSpPr>
        <p:spPr>
          <a:xfrm>
            <a:off x="385011" y="224589"/>
            <a:ext cx="11694694" cy="6555641"/>
          </a:xfrm>
          <a:prstGeom prst="rect">
            <a:avLst/>
          </a:prstGeom>
          <a:noFill/>
        </p:spPr>
        <p:txBody>
          <a:bodyPr wrap="square">
            <a:spAutoFit/>
          </a:bodyPr>
          <a:lstStyle/>
          <a:p>
            <a:r>
              <a:rPr lang="en-US" sz="2800" b="0" i="0" dirty="0">
                <a:solidFill>
                  <a:srgbClr val="383838"/>
                </a:solidFill>
                <a:effectLst/>
                <a:latin typeface="Avenir Next LT Pro" panose="020B0504020202020204" pitchFamily="34" charset="0"/>
              </a:rPr>
              <a:t>K-fold </a:t>
            </a:r>
            <a:r>
              <a:rPr lang="en-US" sz="2800" b="1" i="0" u="sng" dirty="0">
                <a:solidFill>
                  <a:srgbClr val="0D6EFD"/>
                </a:solidFill>
                <a:effectLst/>
                <a:latin typeface="Avenir Next LT Pro" panose="020B0504020202020204" pitchFamily="34" charset="0"/>
                <a:hlinkClick r:id="rId2"/>
              </a:rPr>
              <a:t>cross validation in machine learning</a:t>
            </a:r>
            <a:r>
              <a:rPr lang="en-US" sz="2800" b="0" i="0" dirty="0">
                <a:solidFill>
                  <a:srgbClr val="383838"/>
                </a:solidFill>
                <a:effectLst/>
                <a:latin typeface="Avenir Next LT Pro" panose="020B0504020202020204" pitchFamily="34" charset="0"/>
              </a:rPr>
              <a:t> cross-validation is a powerful technique for evaluating predictive models in data science. </a:t>
            </a:r>
          </a:p>
          <a:p>
            <a:endParaRPr lang="en-US" sz="2800" b="0" i="0" dirty="0">
              <a:solidFill>
                <a:srgbClr val="383838"/>
              </a:solidFill>
              <a:effectLst/>
              <a:latin typeface="Avenir Next LT Pro" panose="020B0504020202020204" pitchFamily="34" charset="0"/>
            </a:endParaRPr>
          </a:p>
          <a:p>
            <a:r>
              <a:rPr lang="en-US" sz="2800" b="0" i="0" dirty="0">
                <a:solidFill>
                  <a:srgbClr val="383838"/>
                </a:solidFill>
                <a:effectLst/>
                <a:latin typeface="Avenir Next LT Pro" panose="020B0504020202020204" pitchFamily="34" charset="0"/>
              </a:rPr>
              <a:t>It involves splitting the dataset into k subsets or folds, where each fold is used as the validation set in turn while the remaining k-1 folds are used for training. </a:t>
            </a:r>
          </a:p>
          <a:p>
            <a:r>
              <a:rPr lang="en-US" sz="2800" b="0" i="0" dirty="0">
                <a:solidFill>
                  <a:srgbClr val="383838"/>
                </a:solidFill>
                <a:effectLst/>
                <a:latin typeface="Avenir Next LT Pro" panose="020B0504020202020204" pitchFamily="34" charset="0"/>
              </a:rPr>
              <a:t>This process is repeated k times, and performance metrics such as accuracy, precision, and recall are computed for each fold. By averaging these metrics, we obtain an estimate of the model’s generalization performance. </a:t>
            </a:r>
          </a:p>
          <a:p>
            <a:r>
              <a:rPr lang="en-US" sz="2800" b="0" i="0" dirty="0">
                <a:solidFill>
                  <a:srgbClr val="383838"/>
                </a:solidFill>
                <a:effectLst/>
                <a:latin typeface="Avenir Next LT Pro" panose="020B0504020202020204" pitchFamily="34" charset="0"/>
              </a:rPr>
              <a:t>This method is essential for model assessment, selection, and hyperparameter tuning, offering a reliable measure of a model’s effectiveness. Compared to leave-one-out cross-validation, which uses k equal to the number of samples, K-fold cross-validation is computationally efficient and widely used in practice.</a:t>
            </a:r>
            <a:endParaRPr lang="en-IN" sz="2800" dirty="0">
              <a:latin typeface="Avenir Next LT Pro" panose="020B0504020202020204" pitchFamily="34" charset="0"/>
            </a:endParaRPr>
          </a:p>
        </p:txBody>
      </p:sp>
    </p:spTree>
    <p:extLst>
      <p:ext uri="{BB962C8B-B14F-4D97-AF65-F5344CB8AC3E}">
        <p14:creationId xmlns:p14="http://schemas.microsoft.com/office/powerpoint/2010/main" val="988203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A6AD6F8-E27A-80EC-087A-C828D4E0E2CB}"/>
              </a:ext>
            </a:extLst>
          </p:cNvPr>
          <p:cNvSpPr txBox="1"/>
          <p:nvPr/>
        </p:nvSpPr>
        <p:spPr>
          <a:xfrm>
            <a:off x="0" y="0"/>
            <a:ext cx="5277853" cy="6986528"/>
          </a:xfrm>
          <a:prstGeom prst="rect">
            <a:avLst/>
          </a:prstGeom>
          <a:noFill/>
        </p:spPr>
        <p:txBody>
          <a:bodyPr wrap="square">
            <a:spAutoFit/>
          </a:bodyPr>
          <a:lstStyle/>
          <a:p>
            <a:r>
              <a:rPr lang="en-IN" sz="1600" dirty="0"/>
              <a:t>import </a:t>
            </a:r>
            <a:r>
              <a:rPr lang="en-IN" sz="1600" dirty="0" err="1"/>
              <a:t>numpy</a:t>
            </a:r>
            <a:r>
              <a:rPr lang="en-IN" sz="1600" dirty="0"/>
              <a:t> as np</a:t>
            </a:r>
          </a:p>
          <a:p>
            <a:r>
              <a:rPr lang="en-IN" sz="1600" dirty="0"/>
              <a:t>from </a:t>
            </a:r>
            <a:r>
              <a:rPr lang="en-IN" sz="1600" dirty="0" err="1"/>
              <a:t>sklearn.datasets</a:t>
            </a:r>
            <a:r>
              <a:rPr lang="en-IN" sz="1600" dirty="0"/>
              <a:t> import </a:t>
            </a:r>
            <a:r>
              <a:rPr lang="en-IN" sz="1600" dirty="0" err="1"/>
              <a:t>load_diabetes</a:t>
            </a:r>
            <a:endParaRPr lang="en-IN" sz="1600" dirty="0"/>
          </a:p>
          <a:p>
            <a:r>
              <a:rPr lang="en-IN" sz="1600" dirty="0"/>
              <a:t>from </a:t>
            </a:r>
            <a:r>
              <a:rPr lang="en-IN" sz="1600" dirty="0" err="1"/>
              <a:t>sklearn.linear_model</a:t>
            </a:r>
            <a:r>
              <a:rPr lang="en-IN" sz="1600" dirty="0"/>
              <a:t> import </a:t>
            </a:r>
            <a:r>
              <a:rPr lang="en-IN" sz="1600" dirty="0" err="1"/>
              <a:t>LinearRegression</a:t>
            </a:r>
            <a:endParaRPr lang="en-IN" sz="1600" dirty="0"/>
          </a:p>
          <a:p>
            <a:r>
              <a:rPr lang="en-IN" sz="1600" dirty="0"/>
              <a:t>from </a:t>
            </a:r>
            <a:r>
              <a:rPr lang="en-IN" sz="1600" dirty="0" err="1"/>
              <a:t>sklearn.model_selection</a:t>
            </a:r>
            <a:r>
              <a:rPr lang="en-IN" sz="1600" dirty="0"/>
              <a:t> import </a:t>
            </a:r>
            <a:r>
              <a:rPr lang="en-IN" sz="1600" dirty="0" err="1"/>
              <a:t>KFold</a:t>
            </a:r>
            <a:endParaRPr lang="en-IN" sz="1600" dirty="0"/>
          </a:p>
          <a:p>
            <a:r>
              <a:rPr lang="en-IN" sz="1600" dirty="0"/>
              <a:t>from </a:t>
            </a:r>
            <a:r>
              <a:rPr lang="en-IN" sz="1600" dirty="0" err="1"/>
              <a:t>sklearn.metrics</a:t>
            </a:r>
            <a:r>
              <a:rPr lang="en-IN" sz="1600" dirty="0"/>
              <a:t> import </a:t>
            </a:r>
            <a:r>
              <a:rPr lang="en-IN" sz="1600" dirty="0" err="1"/>
              <a:t>mean_squared_error</a:t>
            </a:r>
            <a:endParaRPr lang="en-IN" sz="1600" dirty="0"/>
          </a:p>
          <a:p>
            <a:endParaRPr lang="en-IN" sz="1600" dirty="0"/>
          </a:p>
          <a:p>
            <a:r>
              <a:rPr lang="en-IN" sz="1600" dirty="0"/>
              <a:t># Load dataset</a:t>
            </a:r>
          </a:p>
          <a:p>
            <a:r>
              <a:rPr lang="en-IN" sz="1600" dirty="0"/>
              <a:t>data = </a:t>
            </a:r>
            <a:r>
              <a:rPr lang="en-IN" sz="1600" dirty="0" err="1"/>
              <a:t>load_diabetes</a:t>
            </a:r>
            <a:r>
              <a:rPr lang="en-IN" sz="1600" dirty="0"/>
              <a:t>()</a:t>
            </a:r>
          </a:p>
          <a:p>
            <a:r>
              <a:rPr lang="en-IN" sz="1600" dirty="0"/>
              <a:t>X, y = </a:t>
            </a:r>
            <a:r>
              <a:rPr lang="en-IN" sz="1600" dirty="0" err="1"/>
              <a:t>data.data</a:t>
            </a:r>
            <a:r>
              <a:rPr lang="en-IN" sz="1600" dirty="0"/>
              <a:t>, </a:t>
            </a:r>
            <a:r>
              <a:rPr lang="en-IN" sz="1600" dirty="0" err="1"/>
              <a:t>data.target</a:t>
            </a:r>
            <a:endParaRPr lang="en-IN" sz="1600" dirty="0"/>
          </a:p>
          <a:p>
            <a:endParaRPr lang="en-IN" sz="1600" dirty="0"/>
          </a:p>
          <a:p>
            <a:r>
              <a:rPr lang="en-IN" sz="1600" dirty="0"/>
              <a:t># K-Fold Cross-Validation</a:t>
            </a:r>
          </a:p>
          <a:p>
            <a:r>
              <a:rPr lang="en-IN" sz="1600" dirty="0" err="1"/>
              <a:t>kf</a:t>
            </a:r>
            <a:r>
              <a:rPr lang="en-IN" sz="1600" dirty="0"/>
              <a:t> = </a:t>
            </a:r>
            <a:r>
              <a:rPr lang="en-IN" sz="1600" dirty="0" err="1"/>
              <a:t>KFold</a:t>
            </a:r>
            <a:r>
              <a:rPr lang="en-IN" sz="1600" dirty="0"/>
              <a:t>(</a:t>
            </a:r>
            <a:r>
              <a:rPr lang="en-IN" sz="1600" dirty="0" err="1"/>
              <a:t>n_splits</a:t>
            </a:r>
            <a:r>
              <a:rPr lang="en-IN" sz="1600" dirty="0"/>
              <a:t>=5, shuffle=True, </a:t>
            </a:r>
            <a:r>
              <a:rPr lang="en-IN" sz="1600" dirty="0" err="1"/>
              <a:t>random_state</a:t>
            </a:r>
            <a:r>
              <a:rPr lang="en-IN" sz="1600" dirty="0"/>
              <a:t>=42)</a:t>
            </a:r>
          </a:p>
          <a:p>
            <a:r>
              <a:rPr lang="en-IN" sz="1600" dirty="0"/>
              <a:t>model = </a:t>
            </a:r>
            <a:r>
              <a:rPr lang="en-IN" sz="1600" dirty="0" err="1"/>
              <a:t>LinearRegression</a:t>
            </a:r>
            <a:r>
              <a:rPr lang="en-IN" sz="1600" dirty="0"/>
              <a:t>()</a:t>
            </a:r>
          </a:p>
          <a:p>
            <a:endParaRPr lang="en-IN" sz="1600" dirty="0"/>
          </a:p>
          <a:p>
            <a:r>
              <a:rPr lang="en-IN" sz="1600" dirty="0" err="1"/>
              <a:t>mse_scores</a:t>
            </a:r>
            <a:r>
              <a:rPr lang="en-IN" sz="1600" dirty="0"/>
              <a:t> = []</a:t>
            </a:r>
          </a:p>
          <a:p>
            <a:endParaRPr lang="en-IN" sz="1600" dirty="0"/>
          </a:p>
          <a:p>
            <a:r>
              <a:rPr lang="en-IN" sz="1600" dirty="0"/>
              <a:t>for </a:t>
            </a:r>
            <a:r>
              <a:rPr lang="en-IN" sz="1600" dirty="0" err="1"/>
              <a:t>train_index</a:t>
            </a:r>
            <a:r>
              <a:rPr lang="en-IN" sz="1600" dirty="0"/>
              <a:t>, </a:t>
            </a:r>
            <a:r>
              <a:rPr lang="en-IN" sz="1600" dirty="0" err="1"/>
              <a:t>val_index</a:t>
            </a:r>
            <a:r>
              <a:rPr lang="en-IN" sz="1600" dirty="0"/>
              <a:t> in </a:t>
            </a:r>
            <a:r>
              <a:rPr lang="en-IN" sz="1600" dirty="0" err="1"/>
              <a:t>kf.split</a:t>
            </a:r>
            <a:r>
              <a:rPr lang="en-IN" sz="1600" dirty="0"/>
              <a:t>(X):</a:t>
            </a:r>
          </a:p>
          <a:p>
            <a:r>
              <a:rPr lang="en-IN" sz="1600" dirty="0"/>
              <a:t>    X_train, </a:t>
            </a:r>
            <a:r>
              <a:rPr lang="en-IN" sz="1600" dirty="0" err="1"/>
              <a:t>X_val</a:t>
            </a:r>
            <a:r>
              <a:rPr lang="en-IN" sz="1600" dirty="0"/>
              <a:t> = X[</a:t>
            </a:r>
            <a:r>
              <a:rPr lang="en-IN" sz="1600" dirty="0" err="1"/>
              <a:t>train_index</a:t>
            </a:r>
            <a:r>
              <a:rPr lang="en-IN" sz="1600" dirty="0"/>
              <a:t>], X[</a:t>
            </a:r>
            <a:r>
              <a:rPr lang="en-IN" sz="1600" dirty="0" err="1"/>
              <a:t>val_index</a:t>
            </a:r>
            <a:r>
              <a:rPr lang="en-IN" sz="1600" dirty="0"/>
              <a:t>]</a:t>
            </a:r>
          </a:p>
          <a:p>
            <a:r>
              <a:rPr lang="en-IN" sz="1600" dirty="0"/>
              <a:t>    </a:t>
            </a:r>
            <a:r>
              <a:rPr lang="en-IN" sz="1600" dirty="0" err="1"/>
              <a:t>y_train</a:t>
            </a:r>
            <a:r>
              <a:rPr lang="en-IN" sz="1600" dirty="0"/>
              <a:t>, </a:t>
            </a:r>
            <a:r>
              <a:rPr lang="en-IN" sz="1600" dirty="0" err="1"/>
              <a:t>y_val</a:t>
            </a:r>
            <a:r>
              <a:rPr lang="en-IN" sz="1600" dirty="0"/>
              <a:t> = y[</a:t>
            </a:r>
            <a:r>
              <a:rPr lang="en-IN" sz="1600" dirty="0" err="1"/>
              <a:t>train_index</a:t>
            </a:r>
            <a:r>
              <a:rPr lang="en-IN" sz="1600" dirty="0"/>
              <a:t>], y[</a:t>
            </a:r>
            <a:r>
              <a:rPr lang="en-IN" sz="1600" dirty="0" err="1"/>
              <a:t>val_index</a:t>
            </a:r>
            <a:r>
              <a:rPr lang="en-IN" sz="1600" dirty="0"/>
              <a:t>]</a:t>
            </a:r>
          </a:p>
          <a:p>
            <a:r>
              <a:rPr lang="en-IN" sz="1600" dirty="0"/>
              <a:t>    </a:t>
            </a:r>
          </a:p>
          <a:p>
            <a:r>
              <a:rPr lang="en-IN" sz="1600" dirty="0"/>
              <a:t>    </a:t>
            </a:r>
            <a:r>
              <a:rPr lang="en-IN" sz="1600" dirty="0" err="1"/>
              <a:t>model.fit</a:t>
            </a:r>
            <a:r>
              <a:rPr lang="en-IN" sz="1600" dirty="0"/>
              <a:t>(X_train, </a:t>
            </a:r>
            <a:r>
              <a:rPr lang="en-IN" sz="1600" dirty="0" err="1"/>
              <a:t>y_train</a:t>
            </a:r>
            <a:r>
              <a:rPr lang="en-IN" sz="1600" dirty="0"/>
              <a:t>)</a:t>
            </a:r>
          </a:p>
          <a:p>
            <a:r>
              <a:rPr lang="en-IN" sz="1600" dirty="0"/>
              <a:t>    </a:t>
            </a:r>
            <a:r>
              <a:rPr lang="en-IN" sz="1600" dirty="0" err="1"/>
              <a:t>y_pred</a:t>
            </a:r>
            <a:r>
              <a:rPr lang="en-IN" sz="1600" dirty="0"/>
              <a:t> = </a:t>
            </a:r>
            <a:r>
              <a:rPr lang="en-IN" sz="1600" dirty="0" err="1"/>
              <a:t>model.predict</a:t>
            </a:r>
            <a:r>
              <a:rPr lang="en-IN" sz="1600" dirty="0"/>
              <a:t>(</a:t>
            </a:r>
            <a:r>
              <a:rPr lang="en-IN" sz="1600" dirty="0" err="1"/>
              <a:t>X_val</a:t>
            </a:r>
            <a:r>
              <a:rPr lang="en-IN" sz="1600" dirty="0"/>
              <a:t>)</a:t>
            </a:r>
          </a:p>
          <a:p>
            <a:r>
              <a:rPr lang="en-IN" sz="1600" dirty="0"/>
              <a:t>    </a:t>
            </a:r>
          </a:p>
          <a:p>
            <a:r>
              <a:rPr lang="en-IN" sz="1600" dirty="0"/>
              <a:t>    </a:t>
            </a:r>
            <a:r>
              <a:rPr lang="en-IN" sz="1600" dirty="0" err="1"/>
              <a:t>mse</a:t>
            </a:r>
            <a:r>
              <a:rPr lang="en-IN" sz="1600" dirty="0"/>
              <a:t> = </a:t>
            </a:r>
            <a:r>
              <a:rPr lang="en-IN" sz="1600" dirty="0" err="1"/>
              <a:t>mean_squared_error</a:t>
            </a:r>
            <a:r>
              <a:rPr lang="en-IN" sz="1600" dirty="0"/>
              <a:t>(</a:t>
            </a:r>
            <a:r>
              <a:rPr lang="en-IN" sz="1600" dirty="0" err="1"/>
              <a:t>y_val</a:t>
            </a:r>
            <a:r>
              <a:rPr lang="en-IN" sz="1600" dirty="0"/>
              <a:t>, </a:t>
            </a:r>
            <a:r>
              <a:rPr lang="en-IN" sz="1600" dirty="0" err="1"/>
              <a:t>y_pred</a:t>
            </a:r>
            <a:r>
              <a:rPr lang="en-IN" sz="1600" dirty="0"/>
              <a:t>)</a:t>
            </a:r>
          </a:p>
          <a:p>
            <a:r>
              <a:rPr lang="en-IN" sz="1600" dirty="0"/>
              <a:t>    </a:t>
            </a:r>
            <a:r>
              <a:rPr lang="en-IN" sz="1600" dirty="0" err="1"/>
              <a:t>mse_scores.append</a:t>
            </a:r>
            <a:r>
              <a:rPr lang="en-IN" sz="1600" dirty="0"/>
              <a:t>(</a:t>
            </a:r>
            <a:r>
              <a:rPr lang="en-IN" sz="1600" dirty="0" err="1"/>
              <a:t>mse</a:t>
            </a:r>
            <a:r>
              <a:rPr lang="en-IN" sz="1600" dirty="0"/>
              <a:t>)</a:t>
            </a:r>
          </a:p>
          <a:p>
            <a:endParaRPr lang="en-IN" sz="1600" dirty="0"/>
          </a:p>
          <a:p>
            <a:r>
              <a:rPr lang="en-IN" sz="1600" dirty="0"/>
              <a:t>print("MSE for each fold:", </a:t>
            </a:r>
            <a:r>
              <a:rPr lang="en-IN" sz="1600" dirty="0" err="1"/>
              <a:t>mse_scores</a:t>
            </a:r>
            <a:r>
              <a:rPr lang="en-IN" sz="1600" dirty="0"/>
              <a:t>)</a:t>
            </a:r>
          </a:p>
          <a:p>
            <a:r>
              <a:rPr lang="en-IN" sz="1600" dirty="0"/>
              <a:t>print("Average MSE:", </a:t>
            </a:r>
            <a:r>
              <a:rPr lang="en-IN" sz="1600" dirty="0" err="1"/>
              <a:t>np.mean</a:t>
            </a:r>
            <a:r>
              <a:rPr lang="en-IN" sz="1600" dirty="0"/>
              <a:t>(</a:t>
            </a:r>
            <a:r>
              <a:rPr lang="en-IN" sz="1600" dirty="0" err="1"/>
              <a:t>mse_scores</a:t>
            </a:r>
            <a:r>
              <a:rPr lang="en-IN" sz="1600" dirty="0"/>
              <a:t>))</a:t>
            </a:r>
          </a:p>
        </p:txBody>
      </p:sp>
      <p:sp>
        <p:nvSpPr>
          <p:cNvPr id="14" name="Rectangle: Rounded Corners 13">
            <a:extLst>
              <a:ext uri="{FF2B5EF4-FFF2-40B4-BE49-F238E27FC236}">
                <a16:creationId xmlns:a16="http://schemas.microsoft.com/office/drawing/2014/main" id="{18FCBD22-5E75-0909-D5A8-F650F2C7CEB0}"/>
              </a:ext>
            </a:extLst>
          </p:cNvPr>
          <p:cNvSpPr/>
          <p:nvPr/>
        </p:nvSpPr>
        <p:spPr>
          <a:xfrm>
            <a:off x="5630779" y="4902461"/>
            <a:ext cx="6352674" cy="131545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IN" dirty="0"/>
              <a:t>MSE for each fold: [2900.19, 2662.64, 3312.31, 2797.88, 3403.89]</a:t>
            </a:r>
          </a:p>
          <a:p>
            <a:r>
              <a:rPr lang="en-IN" dirty="0"/>
              <a:t>Average MSE: 3015.38</a:t>
            </a:r>
          </a:p>
          <a:p>
            <a:pPr algn="ctr"/>
            <a:endParaRPr lang="en-IN" dirty="0"/>
          </a:p>
        </p:txBody>
      </p:sp>
    </p:spTree>
    <p:extLst>
      <p:ext uri="{BB962C8B-B14F-4D97-AF65-F5344CB8AC3E}">
        <p14:creationId xmlns:p14="http://schemas.microsoft.com/office/powerpoint/2010/main" val="1200237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E23423-BE42-0D22-AC9F-F6B8855C58AD}"/>
              </a:ext>
            </a:extLst>
          </p:cNvPr>
          <p:cNvSpPr txBox="1"/>
          <p:nvPr/>
        </p:nvSpPr>
        <p:spPr>
          <a:xfrm>
            <a:off x="272715" y="340439"/>
            <a:ext cx="11389896" cy="1200329"/>
          </a:xfrm>
          <a:prstGeom prst="rect">
            <a:avLst/>
          </a:prstGeom>
          <a:noFill/>
        </p:spPr>
        <p:txBody>
          <a:bodyPr wrap="square">
            <a:spAutoFit/>
          </a:bodyPr>
          <a:lstStyle/>
          <a:p>
            <a:r>
              <a:rPr lang="en-US" sz="2400" b="1" dirty="0">
                <a:latin typeface="Avenir Next LT Pro" panose="020B0504020202020204" pitchFamily="34" charset="0"/>
              </a:rPr>
              <a:t>Question 10 : </a:t>
            </a:r>
            <a:r>
              <a:rPr lang="en-IN" sz="2400" b="1" kern="100" dirty="0">
                <a:effectLst/>
                <a:latin typeface="Avenir Next LT Pro" panose="020B0504020202020204" pitchFamily="34" charset="0"/>
                <a:ea typeface="Calibri" panose="020F0502020204030204" pitchFamily="34" charset="0"/>
                <a:cs typeface="Times New Roman" panose="02020603050405020304" pitchFamily="18" charset="0"/>
              </a:rPr>
              <a:t>What is the difference between dimensionality reduction &amp; dimensionality reduction techniques? Share a case study with the PCA algorithm</a:t>
            </a:r>
            <a:endParaRPr lang="en-IN" sz="2400" dirty="0">
              <a:latin typeface="Avenir Next LT Pro" panose="020B0504020202020204" pitchFamily="34" charset="0"/>
            </a:endParaRPr>
          </a:p>
        </p:txBody>
      </p:sp>
      <p:sp>
        <p:nvSpPr>
          <p:cNvPr id="5" name="TextBox 4">
            <a:extLst>
              <a:ext uri="{FF2B5EF4-FFF2-40B4-BE49-F238E27FC236}">
                <a16:creationId xmlns:a16="http://schemas.microsoft.com/office/drawing/2014/main" id="{162F5485-B490-A1F0-1E27-4C9FB54A4CA1}"/>
              </a:ext>
            </a:extLst>
          </p:cNvPr>
          <p:cNvSpPr txBox="1"/>
          <p:nvPr/>
        </p:nvSpPr>
        <p:spPr>
          <a:xfrm>
            <a:off x="272715" y="1831845"/>
            <a:ext cx="11389896" cy="1631216"/>
          </a:xfrm>
          <a:prstGeom prst="rect">
            <a:avLst/>
          </a:prstGeom>
          <a:noFill/>
        </p:spPr>
        <p:txBody>
          <a:bodyPr wrap="square">
            <a:spAutoFit/>
          </a:bodyPr>
          <a:lstStyle/>
          <a:p>
            <a:pPr>
              <a:buNone/>
            </a:pPr>
            <a:r>
              <a:rPr lang="en-US" sz="2000" b="1" dirty="0">
                <a:latin typeface="Avenir Next LT Pro" panose="020B0504020202020204" pitchFamily="34" charset="0"/>
              </a:rPr>
              <a:t>Dimensionality Reduction</a:t>
            </a:r>
          </a:p>
          <a:p>
            <a:pPr>
              <a:buNone/>
            </a:pPr>
            <a:r>
              <a:rPr lang="en-US" sz="2000" dirty="0">
                <a:latin typeface="Avenir Next LT Pro" panose="020B0504020202020204" pitchFamily="34" charset="0"/>
              </a:rPr>
              <a:t>It refers to the </a:t>
            </a:r>
            <a:r>
              <a:rPr lang="en-US" sz="2000" b="1" dirty="0">
                <a:latin typeface="Avenir Next LT Pro" panose="020B0504020202020204" pitchFamily="34" charset="0"/>
              </a:rPr>
              <a:t>overall process</a:t>
            </a:r>
            <a:r>
              <a:rPr lang="en-US" sz="2000" dirty="0">
                <a:latin typeface="Avenir Next LT Pro" panose="020B0504020202020204" pitchFamily="34" charset="0"/>
              </a:rPr>
              <a:t> of reducing the number of </a:t>
            </a:r>
            <a:r>
              <a:rPr lang="en-US" sz="2000" b="1" dirty="0">
                <a:latin typeface="Avenir Next LT Pro" panose="020B0504020202020204" pitchFamily="34" charset="0"/>
              </a:rPr>
              <a:t>input features (dimensions)</a:t>
            </a:r>
            <a:r>
              <a:rPr lang="en-US" sz="2000" dirty="0">
                <a:latin typeface="Avenir Next LT Pro" panose="020B0504020202020204" pitchFamily="34" charset="0"/>
              </a:rPr>
              <a:t> in a dataset while retaining as much useful information as possible.</a:t>
            </a:r>
          </a:p>
          <a:p>
            <a:pPr>
              <a:buFont typeface="Arial" panose="020B0604020202020204" pitchFamily="34" charset="0"/>
              <a:buChar char="•"/>
            </a:pPr>
            <a:r>
              <a:rPr lang="en-US" sz="2000" dirty="0">
                <a:latin typeface="Avenir Next LT Pro" panose="020B0504020202020204" pitchFamily="34" charset="0"/>
              </a:rPr>
              <a:t>Goal: Simplify the model, improve performance, reduce overfitting, and speed up computation.</a:t>
            </a:r>
          </a:p>
          <a:p>
            <a:pPr>
              <a:buFont typeface="Arial" panose="020B0604020202020204" pitchFamily="34" charset="0"/>
              <a:buChar char="•"/>
            </a:pPr>
            <a:r>
              <a:rPr lang="en-US" sz="2000" dirty="0">
                <a:latin typeface="Avenir Next LT Pro" panose="020B0504020202020204" pitchFamily="34" charset="0"/>
              </a:rPr>
              <a:t>Example: Reducing a dataset with 100 features to 10.</a:t>
            </a:r>
          </a:p>
        </p:txBody>
      </p:sp>
      <p:sp>
        <p:nvSpPr>
          <p:cNvPr id="7" name="TextBox 6">
            <a:extLst>
              <a:ext uri="{FF2B5EF4-FFF2-40B4-BE49-F238E27FC236}">
                <a16:creationId xmlns:a16="http://schemas.microsoft.com/office/drawing/2014/main" id="{9DE802D0-3863-C042-9076-B604EDA8A3E9}"/>
              </a:ext>
            </a:extLst>
          </p:cNvPr>
          <p:cNvSpPr txBox="1"/>
          <p:nvPr/>
        </p:nvSpPr>
        <p:spPr>
          <a:xfrm>
            <a:off x="272715" y="3754138"/>
            <a:ext cx="11213432" cy="2554545"/>
          </a:xfrm>
          <a:prstGeom prst="rect">
            <a:avLst/>
          </a:prstGeom>
          <a:noFill/>
        </p:spPr>
        <p:txBody>
          <a:bodyPr wrap="square">
            <a:spAutoFit/>
          </a:bodyPr>
          <a:lstStyle/>
          <a:p>
            <a:pPr>
              <a:buNone/>
            </a:pPr>
            <a:r>
              <a:rPr lang="en-IN" sz="2000" b="1" dirty="0">
                <a:latin typeface="Avenir Next LT Pro" panose="020B0504020202020204" pitchFamily="34" charset="0"/>
              </a:rPr>
              <a:t>🧰 Dimensionality Reduction Techniques</a:t>
            </a:r>
          </a:p>
          <a:p>
            <a:pPr>
              <a:buNone/>
            </a:pPr>
            <a:r>
              <a:rPr lang="en-IN" sz="2000" dirty="0">
                <a:latin typeface="Avenir Next LT Pro" panose="020B0504020202020204" pitchFamily="34" charset="0"/>
              </a:rPr>
              <a:t>These are the </a:t>
            </a:r>
            <a:r>
              <a:rPr lang="en-IN" sz="2000" b="1" dirty="0">
                <a:latin typeface="Avenir Next LT Pro" panose="020B0504020202020204" pitchFamily="34" charset="0"/>
              </a:rPr>
              <a:t>methods or algorithms</a:t>
            </a:r>
            <a:r>
              <a:rPr lang="en-IN" sz="2000" dirty="0">
                <a:latin typeface="Avenir Next LT Pro" panose="020B0504020202020204" pitchFamily="34" charset="0"/>
              </a:rPr>
              <a:t> used to perform dimensionality reduction.</a:t>
            </a:r>
          </a:p>
          <a:p>
            <a:pPr>
              <a:buNone/>
            </a:pPr>
            <a:r>
              <a:rPr lang="en-IN" sz="2000" dirty="0">
                <a:latin typeface="Avenir Next LT Pro" panose="020B0504020202020204" pitchFamily="34" charset="0"/>
              </a:rPr>
              <a:t>Some common techniques:</a:t>
            </a:r>
          </a:p>
          <a:p>
            <a:pPr>
              <a:buFont typeface="Arial" panose="020B0604020202020204" pitchFamily="34" charset="0"/>
              <a:buChar char="•"/>
            </a:pPr>
            <a:r>
              <a:rPr lang="en-IN" sz="2000" b="1" dirty="0">
                <a:latin typeface="Avenir Next LT Pro" panose="020B0504020202020204" pitchFamily="34" charset="0"/>
              </a:rPr>
              <a:t>PCA (Principal Component Analysis)</a:t>
            </a:r>
            <a:r>
              <a:rPr lang="en-IN" sz="2000" dirty="0">
                <a:latin typeface="Avenir Next LT Pro" panose="020B0504020202020204" pitchFamily="34" charset="0"/>
              </a:rPr>
              <a:t> 🧠</a:t>
            </a:r>
          </a:p>
          <a:p>
            <a:pPr>
              <a:buFont typeface="Arial" panose="020B0604020202020204" pitchFamily="34" charset="0"/>
              <a:buChar char="•"/>
            </a:pPr>
            <a:r>
              <a:rPr lang="en-IN" sz="2000" b="1" dirty="0">
                <a:latin typeface="Avenir Next LT Pro" panose="020B0504020202020204" pitchFamily="34" charset="0"/>
              </a:rPr>
              <a:t>LDA (Linear Discriminant Analysis)</a:t>
            </a:r>
            <a:endParaRPr lang="en-IN" sz="2000" dirty="0">
              <a:latin typeface="Avenir Next LT Pro" panose="020B0504020202020204" pitchFamily="34" charset="0"/>
            </a:endParaRPr>
          </a:p>
          <a:p>
            <a:pPr>
              <a:buFont typeface="Arial" panose="020B0604020202020204" pitchFamily="34" charset="0"/>
              <a:buChar char="•"/>
            </a:pPr>
            <a:r>
              <a:rPr lang="en-IN" sz="2000" b="1" dirty="0">
                <a:latin typeface="Avenir Next LT Pro" panose="020B0504020202020204" pitchFamily="34" charset="0"/>
              </a:rPr>
              <a:t>t-SNE (for visualization)</a:t>
            </a:r>
            <a:endParaRPr lang="en-IN" sz="2000" dirty="0">
              <a:latin typeface="Avenir Next LT Pro" panose="020B0504020202020204" pitchFamily="34" charset="0"/>
            </a:endParaRPr>
          </a:p>
          <a:p>
            <a:pPr>
              <a:buFont typeface="Arial" panose="020B0604020202020204" pitchFamily="34" charset="0"/>
              <a:buChar char="•"/>
            </a:pPr>
            <a:r>
              <a:rPr lang="en-IN" sz="2000" b="1" dirty="0">
                <a:latin typeface="Avenir Next LT Pro" panose="020B0504020202020204" pitchFamily="34" charset="0"/>
              </a:rPr>
              <a:t>Autoencoders</a:t>
            </a:r>
            <a:r>
              <a:rPr lang="en-IN" sz="2000" dirty="0">
                <a:latin typeface="Avenir Next LT Pro" panose="020B0504020202020204" pitchFamily="34" charset="0"/>
              </a:rPr>
              <a:t> (Deep learning based)</a:t>
            </a:r>
          </a:p>
          <a:p>
            <a:pPr>
              <a:buFont typeface="Arial" panose="020B0604020202020204" pitchFamily="34" charset="0"/>
              <a:buChar char="•"/>
            </a:pPr>
            <a:r>
              <a:rPr lang="en-IN" sz="2000" b="1" dirty="0">
                <a:latin typeface="Avenir Next LT Pro" panose="020B0504020202020204" pitchFamily="34" charset="0"/>
              </a:rPr>
              <a:t>Feature selection</a:t>
            </a:r>
            <a:r>
              <a:rPr lang="en-IN" sz="2000" dirty="0">
                <a:latin typeface="Avenir Next LT Pro" panose="020B0504020202020204" pitchFamily="34" charset="0"/>
              </a:rPr>
              <a:t> (e.g., removing low-variance features)</a:t>
            </a:r>
          </a:p>
        </p:txBody>
      </p:sp>
    </p:spTree>
    <p:extLst>
      <p:ext uri="{BB962C8B-B14F-4D97-AF65-F5344CB8AC3E}">
        <p14:creationId xmlns:p14="http://schemas.microsoft.com/office/powerpoint/2010/main" val="3252951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0E33789-8FCA-07E1-C48B-12A480A58E3B}"/>
              </a:ext>
            </a:extLst>
          </p:cNvPr>
          <p:cNvSpPr txBox="1"/>
          <p:nvPr/>
        </p:nvSpPr>
        <p:spPr>
          <a:xfrm>
            <a:off x="-1" y="165698"/>
            <a:ext cx="7202905" cy="6201441"/>
          </a:xfrm>
          <a:prstGeom prst="rect">
            <a:avLst/>
          </a:prstGeom>
          <a:noFill/>
        </p:spPr>
        <p:txBody>
          <a:bodyPr wrap="square">
            <a:spAutoFit/>
          </a:bodyPr>
          <a:lstStyle/>
          <a:p>
            <a:pPr>
              <a:lnSpc>
                <a:spcPts val="1650"/>
              </a:lnSpc>
              <a:buNone/>
            </a:pPr>
            <a:r>
              <a:rPr lang="en-IN" b="0" dirty="0">
                <a:effectLst/>
                <a:latin typeface="Consolas" panose="020B0609020204030204" pitchFamily="49" charset="0"/>
              </a:rPr>
              <a:t>import </a:t>
            </a:r>
            <a:r>
              <a:rPr lang="en-IN" b="0" dirty="0" err="1">
                <a:effectLst/>
                <a:latin typeface="Consolas" panose="020B0609020204030204" pitchFamily="49" charset="0"/>
              </a:rPr>
              <a:t>numpy</a:t>
            </a:r>
            <a:r>
              <a:rPr lang="en-IN" b="0" dirty="0">
                <a:effectLst/>
                <a:latin typeface="Consolas" panose="020B0609020204030204" pitchFamily="49" charset="0"/>
              </a:rPr>
              <a:t> as np</a:t>
            </a:r>
          </a:p>
          <a:p>
            <a:pPr>
              <a:lnSpc>
                <a:spcPts val="1650"/>
              </a:lnSpc>
              <a:buNone/>
            </a:pPr>
            <a:r>
              <a:rPr lang="en-IN" b="0" dirty="0">
                <a:effectLst/>
                <a:latin typeface="Consolas" panose="020B0609020204030204" pitchFamily="49" charset="0"/>
              </a:rPr>
              <a:t>import </a:t>
            </a:r>
            <a:r>
              <a:rPr lang="en-IN" b="0" dirty="0" err="1">
                <a:effectLst/>
                <a:latin typeface="Consolas" panose="020B0609020204030204" pitchFamily="49" charset="0"/>
              </a:rPr>
              <a:t>matplotlib.pyplot</a:t>
            </a:r>
            <a:r>
              <a:rPr lang="en-IN" b="0" dirty="0">
                <a:effectLst/>
                <a:latin typeface="Consolas" panose="020B0609020204030204" pitchFamily="49" charset="0"/>
              </a:rPr>
              <a:t> as </a:t>
            </a:r>
            <a:r>
              <a:rPr lang="en-IN" b="0" dirty="0" err="1">
                <a:effectLst/>
                <a:latin typeface="Consolas" panose="020B0609020204030204" pitchFamily="49" charset="0"/>
              </a:rPr>
              <a:t>plt</a:t>
            </a:r>
            <a:endParaRPr lang="en-IN" b="0" dirty="0">
              <a:effectLst/>
              <a:latin typeface="Consolas" panose="020B0609020204030204" pitchFamily="49" charset="0"/>
            </a:endParaRPr>
          </a:p>
          <a:p>
            <a:pPr>
              <a:lnSpc>
                <a:spcPts val="1650"/>
              </a:lnSpc>
              <a:buNone/>
            </a:pPr>
            <a:r>
              <a:rPr lang="en-IN" b="0" dirty="0">
                <a:effectLst/>
                <a:latin typeface="Consolas" panose="020B0609020204030204" pitchFamily="49" charset="0"/>
              </a:rPr>
              <a:t>from </a:t>
            </a:r>
            <a:r>
              <a:rPr lang="en-IN" b="0" dirty="0" err="1">
                <a:effectLst/>
                <a:latin typeface="Consolas" panose="020B0609020204030204" pitchFamily="49" charset="0"/>
              </a:rPr>
              <a:t>sklearn.datasets</a:t>
            </a:r>
            <a:r>
              <a:rPr lang="en-IN" b="0" dirty="0">
                <a:effectLst/>
                <a:latin typeface="Consolas" panose="020B0609020204030204" pitchFamily="49" charset="0"/>
              </a:rPr>
              <a:t> import </a:t>
            </a:r>
            <a:r>
              <a:rPr lang="en-IN" b="0" dirty="0" err="1">
                <a:effectLst/>
                <a:latin typeface="Consolas" panose="020B0609020204030204" pitchFamily="49" charset="0"/>
              </a:rPr>
              <a:t>load_breast_cancer</a:t>
            </a:r>
            <a:endParaRPr lang="en-IN" b="0" dirty="0">
              <a:effectLst/>
              <a:latin typeface="Consolas" panose="020B0609020204030204" pitchFamily="49" charset="0"/>
            </a:endParaRPr>
          </a:p>
          <a:p>
            <a:pPr>
              <a:lnSpc>
                <a:spcPts val="1650"/>
              </a:lnSpc>
              <a:buNone/>
            </a:pPr>
            <a:r>
              <a:rPr lang="en-IN" b="0" dirty="0">
                <a:effectLst/>
                <a:latin typeface="Consolas" panose="020B0609020204030204" pitchFamily="49" charset="0"/>
              </a:rPr>
              <a:t>from </a:t>
            </a:r>
            <a:r>
              <a:rPr lang="en-IN" b="0" dirty="0" err="1">
                <a:effectLst/>
                <a:latin typeface="Consolas" panose="020B0609020204030204" pitchFamily="49" charset="0"/>
              </a:rPr>
              <a:t>sklearn.preprocessing</a:t>
            </a:r>
            <a:r>
              <a:rPr lang="en-IN" b="0" dirty="0">
                <a:effectLst/>
                <a:latin typeface="Consolas" panose="020B0609020204030204" pitchFamily="49" charset="0"/>
              </a:rPr>
              <a:t> import </a:t>
            </a:r>
            <a:r>
              <a:rPr lang="en-IN" b="0" dirty="0" err="1">
                <a:effectLst/>
                <a:latin typeface="Consolas" panose="020B0609020204030204" pitchFamily="49" charset="0"/>
              </a:rPr>
              <a:t>StandardScaler</a:t>
            </a:r>
            <a:endParaRPr lang="en-IN" b="0" dirty="0">
              <a:effectLst/>
              <a:latin typeface="Consolas" panose="020B0609020204030204" pitchFamily="49" charset="0"/>
            </a:endParaRPr>
          </a:p>
          <a:p>
            <a:pPr>
              <a:lnSpc>
                <a:spcPts val="1650"/>
              </a:lnSpc>
              <a:buNone/>
            </a:pPr>
            <a:r>
              <a:rPr lang="en-IN" b="0" dirty="0">
                <a:effectLst/>
                <a:latin typeface="Consolas" panose="020B0609020204030204" pitchFamily="49" charset="0"/>
              </a:rPr>
              <a:t>from </a:t>
            </a:r>
            <a:r>
              <a:rPr lang="en-IN" b="0" dirty="0" err="1">
                <a:effectLst/>
                <a:latin typeface="Consolas" panose="020B0609020204030204" pitchFamily="49" charset="0"/>
              </a:rPr>
              <a:t>sklearn.decomposition</a:t>
            </a:r>
            <a:r>
              <a:rPr lang="en-IN" b="0" dirty="0">
                <a:effectLst/>
                <a:latin typeface="Consolas" panose="020B0609020204030204" pitchFamily="49" charset="0"/>
              </a:rPr>
              <a:t> import PCA</a:t>
            </a:r>
          </a:p>
          <a:p>
            <a:pPr>
              <a:lnSpc>
                <a:spcPts val="1650"/>
              </a:lnSpc>
              <a:buNone/>
            </a:pPr>
            <a:r>
              <a:rPr lang="en-IN" b="0" dirty="0">
                <a:effectLst/>
                <a:latin typeface="Consolas" panose="020B0609020204030204" pitchFamily="49" charset="0"/>
              </a:rPr>
              <a:t>from </a:t>
            </a:r>
            <a:r>
              <a:rPr lang="en-IN" b="0" dirty="0" err="1">
                <a:effectLst/>
                <a:latin typeface="Consolas" panose="020B0609020204030204" pitchFamily="49" charset="0"/>
              </a:rPr>
              <a:t>sklearn.linear_model</a:t>
            </a:r>
            <a:r>
              <a:rPr lang="en-IN" b="0" dirty="0">
                <a:effectLst/>
                <a:latin typeface="Consolas" panose="020B0609020204030204" pitchFamily="49" charset="0"/>
              </a:rPr>
              <a:t> import </a:t>
            </a:r>
            <a:r>
              <a:rPr lang="en-IN" b="0" dirty="0" err="1">
                <a:effectLst/>
                <a:latin typeface="Consolas" panose="020B0609020204030204" pitchFamily="49" charset="0"/>
              </a:rPr>
              <a:t>LogisticRegression</a:t>
            </a:r>
            <a:endParaRPr lang="en-IN" b="0" dirty="0">
              <a:effectLst/>
              <a:latin typeface="Consolas" panose="020B0609020204030204" pitchFamily="49" charset="0"/>
            </a:endParaRPr>
          </a:p>
          <a:p>
            <a:pPr>
              <a:lnSpc>
                <a:spcPts val="1650"/>
              </a:lnSpc>
              <a:buNone/>
            </a:pPr>
            <a:r>
              <a:rPr lang="en-IN" b="0" dirty="0">
                <a:effectLst/>
                <a:latin typeface="Consolas" panose="020B0609020204030204" pitchFamily="49" charset="0"/>
              </a:rPr>
              <a:t>from </a:t>
            </a:r>
            <a:r>
              <a:rPr lang="en-IN" b="0" dirty="0" err="1">
                <a:effectLst/>
                <a:latin typeface="Consolas" panose="020B0609020204030204" pitchFamily="49" charset="0"/>
              </a:rPr>
              <a:t>sklearn.model_selection</a:t>
            </a:r>
            <a:r>
              <a:rPr lang="en-IN" b="0" dirty="0">
                <a:effectLst/>
                <a:latin typeface="Consolas" panose="020B0609020204030204" pitchFamily="49" charset="0"/>
              </a:rPr>
              <a:t> import </a:t>
            </a:r>
            <a:r>
              <a:rPr lang="en-IN" b="0" dirty="0" err="1">
                <a:effectLst/>
                <a:latin typeface="Consolas" panose="020B0609020204030204" pitchFamily="49" charset="0"/>
              </a:rPr>
              <a:t>train_test_split</a:t>
            </a:r>
            <a:endParaRPr lang="en-IN" b="0" dirty="0">
              <a:effectLst/>
              <a:latin typeface="Consolas" panose="020B0609020204030204" pitchFamily="49" charset="0"/>
            </a:endParaRPr>
          </a:p>
          <a:p>
            <a:pPr>
              <a:lnSpc>
                <a:spcPts val="1650"/>
              </a:lnSpc>
              <a:buNone/>
            </a:pPr>
            <a:r>
              <a:rPr lang="en-IN" b="0" dirty="0">
                <a:effectLst/>
                <a:latin typeface="Consolas" panose="020B0609020204030204" pitchFamily="49" charset="0"/>
              </a:rPr>
              <a:t>from </a:t>
            </a:r>
            <a:r>
              <a:rPr lang="en-IN" b="0" dirty="0" err="1">
                <a:effectLst/>
                <a:latin typeface="Consolas" panose="020B0609020204030204" pitchFamily="49" charset="0"/>
              </a:rPr>
              <a:t>sklearn.metrics</a:t>
            </a:r>
            <a:r>
              <a:rPr lang="en-IN" b="0" dirty="0">
                <a:effectLst/>
                <a:latin typeface="Consolas" panose="020B0609020204030204" pitchFamily="49" charset="0"/>
              </a:rPr>
              <a:t> import </a:t>
            </a:r>
            <a:r>
              <a:rPr lang="en-IN" b="0" dirty="0" err="1">
                <a:effectLst/>
                <a:latin typeface="Consolas" panose="020B0609020204030204" pitchFamily="49" charset="0"/>
              </a:rPr>
              <a:t>accuracy_score</a:t>
            </a:r>
            <a:endParaRPr lang="en-IN" b="0" dirty="0">
              <a:effectLst/>
              <a:latin typeface="Consolas" panose="020B0609020204030204" pitchFamily="49" charset="0"/>
            </a:endParaRPr>
          </a:p>
          <a:p>
            <a:pPr>
              <a:lnSpc>
                <a:spcPts val="1650"/>
              </a:lnSpc>
              <a:buNone/>
            </a:pPr>
            <a:br>
              <a:rPr lang="en-IN" b="0" dirty="0">
                <a:effectLst/>
                <a:latin typeface="Consolas" panose="020B0609020204030204" pitchFamily="49" charset="0"/>
              </a:rPr>
            </a:br>
            <a:r>
              <a:rPr lang="en-IN" b="0" dirty="0">
                <a:effectLst/>
                <a:latin typeface="Consolas" panose="020B0609020204030204" pitchFamily="49" charset="0"/>
              </a:rPr>
              <a:t># Load dataset</a:t>
            </a:r>
          </a:p>
          <a:p>
            <a:pPr>
              <a:lnSpc>
                <a:spcPts val="1650"/>
              </a:lnSpc>
              <a:buNone/>
            </a:pPr>
            <a:r>
              <a:rPr lang="en-IN" b="0" dirty="0">
                <a:effectLst/>
                <a:latin typeface="Consolas" panose="020B0609020204030204" pitchFamily="49" charset="0"/>
              </a:rPr>
              <a:t>data = </a:t>
            </a:r>
            <a:r>
              <a:rPr lang="en-IN" b="0" dirty="0" err="1">
                <a:effectLst/>
                <a:latin typeface="Consolas" panose="020B0609020204030204" pitchFamily="49" charset="0"/>
              </a:rPr>
              <a:t>load_breast_cancer</a:t>
            </a:r>
            <a:r>
              <a:rPr lang="en-IN" b="0" dirty="0">
                <a:effectLst/>
                <a:latin typeface="Consolas" panose="020B0609020204030204" pitchFamily="49" charset="0"/>
              </a:rPr>
              <a:t>()</a:t>
            </a:r>
          </a:p>
          <a:p>
            <a:pPr>
              <a:lnSpc>
                <a:spcPts val="1650"/>
              </a:lnSpc>
              <a:buNone/>
            </a:pPr>
            <a:r>
              <a:rPr lang="en-IN" b="0" dirty="0">
                <a:effectLst/>
                <a:latin typeface="Consolas" panose="020B0609020204030204" pitchFamily="49" charset="0"/>
              </a:rPr>
              <a:t>X = </a:t>
            </a:r>
            <a:r>
              <a:rPr lang="en-IN" b="0" dirty="0" err="1">
                <a:effectLst/>
                <a:latin typeface="Consolas" panose="020B0609020204030204" pitchFamily="49" charset="0"/>
              </a:rPr>
              <a:t>data.data</a:t>
            </a:r>
            <a:endParaRPr lang="en-IN" b="0" dirty="0">
              <a:effectLst/>
              <a:latin typeface="Consolas" panose="020B0609020204030204" pitchFamily="49" charset="0"/>
            </a:endParaRPr>
          </a:p>
          <a:p>
            <a:pPr>
              <a:lnSpc>
                <a:spcPts val="1650"/>
              </a:lnSpc>
              <a:buNone/>
            </a:pPr>
            <a:r>
              <a:rPr lang="en-IN" b="0" dirty="0">
                <a:effectLst/>
                <a:latin typeface="Consolas" panose="020B0609020204030204" pitchFamily="49" charset="0"/>
              </a:rPr>
              <a:t>y = </a:t>
            </a:r>
            <a:r>
              <a:rPr lang="en-IN" b="0" dirty="0" err="1">
                <a:effectLst/>
                <a:latin typeface="Consolas" panose="020B0609020204030204" pitchFamily="49" charset="0"/>
              </a:rPr>
              <a:t>data.target</a:t>
            </a:r>
            <a:endParaRPr lang="en-IN" b="0" dirty="0">
              <a:effectLst/>
              <a:latin typeface="Consolas" panose="020B0609020204030204" pitchFamily="49" charset="0"/>
            </a:endParaRPr>
          </a:p>
          <a:p>
            <a:pPr>
              <a:lnSpc>
                <a:spcPts val="1650"/>
              </a:lnSpc>
              <a:buNone/>
            </a:pPr>
            <a:br>
              <a:rPr lang="en-IN" b="0" dirty="0">
                <a:effectLst/>
                <a:latin typeface="Consolas" panose="020B0609020204030204" pitchFamily="49" charset="0"/>
              </a:rPr>
            </a:br>
            <a:r>
              <a:rPr lang="en-IN" b="0" dirty="0">
                <a:effectLst/>
                <a:latin typeface="Consolas" panose="020B0609020204030204" pitchFamily="49" charset="0"/>
              </a:rPr>
              <a:t># Standardize the features</a:t>
            </a:r>
          </a:p>
          <a:p>
            <a:pPr>
              <a:lnSpc>
                <a:spcPts val="1650"/>
              </a:lnSpc>
              <a:buNone/>
            </a:pPr>
            <a:r>
              <a:rPr lang="en-IN" b="0" dirty="0">
                <a:effectLst/>
                <a:latin typeface="Consolas" panose="020B0609020204030204" pitchFamily="49" charset="0"/>
              </a:rPr>
              <a:t>scaler = </a:t>
            </a:r>
            <a:r>
              <a:rPr lang="en-IN" b="0" dirty="0" err="1">
                <a:effectLst/>
                <a:latin typeface="Consolas" panose="020B0609020204030204" pitchFamily="49" charset="0"/>
              </a:rPr>
              <a:t>StandardScaler</a:t>
            </a:r>
            <a:r>
              <a:rPr lang="en-IN" b="0" dirty="0">
                <a:effectLst/>
                <a:latin typeface="Consolas" panose="020B0609020204030204" pitchFamily="49" charset="0"/>
              </a:rPr>
              <a:t>()</a:t>
            </a:r>
          </a:p>
          <a:p>
            <a:pPr>
              <a:lnSpc>
                <a:spcPts val="1650"/>
              </a:lnSpc>
              <a:buNone/>
            </a:pPr>
            <a:r>
              <a:rPr lang="en-IN" b="0" dirty="0" err="1">
                <a:effectLst/>
                <a:latin typeface="Consolas" panose="020B0609020204030204" pitchFamily="49" charset="0"/>
              </a:rPr>
              <a:t>X_scaled</a:t>
            </a:r>
            <a:r>
              <a:rPr lang="en-IN" b="0" dirty="0">
                <a:effectLst/>
                <a:latin typeface="Consolas" panose="020B0609020204030204" pitchFamily="49" charset="0"/>
              </a:rPr>
              <a:t> = </a:t>
            </a:r>
            <a:r>
              <a:rPr lang="en-IN" b="0" dirty="0" err="1">
                <a:effectLst/>
                <a:latin typeface="Consolas" panose="020B0609020204030204" pitchFamily="49" charset="0"/>
              </a:rPr>
              <a:t>scaler.fit_transform</a:t>
            </a:r>
            <a:r>
              <a:rPr lang="en-IN" b="0" dirty="0">
                <a:effectLst/>
                <a:latin typeface="Consolas" panose="020B0609020204030204" pitchFamily="49" charset="0"/>
              </a:rPr>
              <a:t>(X)</a:t>
            </a:r>
          </a:p>
          <a:p>
            <a:pPr>
              <a:lnSpc>
                <a:spcPts val="1650"/>
              </a:lnSpc>
              <a:buNone/>
            </a:pPr>
            <a:br>
              <a:rPr lang="en-IN" b="0" dirty="0">
                <a:effectLst/>
                <a:latin typeface="Consolas" panose="020B0609020204030204" pitchFamily="49" charset="0"/>
              </a:rPr>
            </a:br>
            <a:r>
              <a:rPr lang="en-IN" b="0" dirty="0">
                <a:effectLst/>
                <a:latin typeface="Consolas" panose="020B0609020204030204" pitchFamily="49" charset="0"/>
              </a:rPr>
              <a:t># Apply PCA</a:t>
            </a:r>
          </a:p>
          <a:p>
            <a:pPr>
              <a:lnSpc>
                <a:spcPts val="1650"/>
              </a:lnSpc>
              <a:buNone/>
            </a:pPr>
            <a:r>
              <a:rPr lang="en-IN" b="0" dirty="0" err="1">
                <a:effectLst/>
                <a:latin typeface="Consolas" panose="020B0609020204030204" pitchFamily="49" charset="0"/>
              </a:rPr>
              <a:t>pca</a:t>
            </a:r>
            <a:r>
              <a:rPr lang="en-IN" b="0" dirty="0">
                <a:effectLst/>
                <a:latin typeface="Consolas" panose="020B0609020204030204" pitchFamily="49" charset="0"/>
              </a:rPr>
              <a:t> = PCA(</a:t>
            </a:r>
            <a:r>
              <a:rPr lang="en-IN" b="0" dirty="0" err="1">
                <a:effectLst/>
                <a:latin typeface="Consolas" panose="020B0609020204030204" pitchFamily="49" charset="0"/>
              </a:rPr>
              <a:t>n_components</a:t>
            </a:r>
            <a:r>
              <a:rPr lang="en-IN" b="0" dirty="0">
                <a:effectLst/>
                <a:latin typeface="Consolas" panose="020B0609020204030204" pitchFamily="49" charset="0"/>
              </a:rPr>
              <a:t>=2)</a:t>
            </a:r>
          </a:p>
          <a:p>
            <a:pPr>
              <a:lnSpc>
                <a:spcPts val="1650"/>
              </a:lnSpc>
              <a:buNone/>
            </a:pPr>
            <a:r>
              <a:rPr lang="en-IN" b="0" dirty="0" err="1">
                <a:effectLst/>
                <a:latin typeface="Consolas" panose="020B0609020204030204" pitchFamily="49" charset="0"/>
              </a:rPr>
              <a:t>X_pca</a:t>
            </a:r>
            <a:r>
              <a:rPr lang="en-IN" b="0" dirty="0">
                <a:effectLst/>
                <a:latin typeface="Consolas" panose="020B0609020204030204" pitchFamily="49" charset="0"/>
              </a:rPr>
              <a:t> = </a:t>
            </a:r>
            <a:r>
              <a:rPr lang="en-IN" b="0" dirty="0" err="1">
                <a:effectLst/>
                <a:latin typeface="Consolas" panose="020B0609020204030204" pitchFamily="49" charset="0"/>
              </a:rPr>
              <a:t>pca.fit_transform</a:t>
            </a:r>
            <a:r>
              <a:rPr lang="en-IN" b="0" dirty="0">
                <a:effectLst/>
                <a:latin typeface="Consolas" panose="020B0609020204030204" pitchFamily="49" charset="0"/>
              </a:rPr>
              <a:t>(</a:t>
            </a:r>
            <a:r>
              <a:rPr lang="en-IN" b="0" dirty="0" err="1">
                <a:effectLst/>
                <a:latin typeface="Consolas" panose="020B0609020204030204" pitchFamily="49" charset="0"/>
              </a:rPr>
              <a:t>X_scaled</a:t>
            </a:r>
            <a:r>
              <a:rPr lang="en-IN" b="0" dirty="0">
                <a:effectLst/>
                <a:latin typeface="Consolas" panose="020B0609020204030204" pitchFamily="49" charset="0"/>
              </a:rPr>
              <a:t>)</a:t>
            </a:r>
          </a:p>
          <a:p>
            <a:pPr>
              <a:lnSpc>
                <a:spcPts val="1650"/>
              </a:lnSpc>
              <a:buNone/>
            </a:pPr>
            <a:br>
              <a:rPr lang="en-IN" b="0" dirty="0">
                <a:effectLst/>
                <a:latin typeface="Consolas" panose="020B0609020204030204" pitchFamily="49" charset="0"/>
              </a:rPr>
            </a:br>
            <a:r>
              <a:rPr lang="en-IN" b="0" dirty="0">
                <a:effectLst/>
                <a:latin typeface="Consolas" panose="020B0609020204030204" pitchFamily="49" charset="0"/>
              </a:rPr>
              <a:t># Split data</a:t>
            </a:r>
          </a:p>
          <a:p>
            <a:pPr>
              <a:lnSpc>
                <a:spcPts val="1650"/>
              </a:lnSpc>
              <a:buNone/>
            </a:pPr>
            <a:r>
              <a:rPr lang="en-IN" b="0" dirty="0">
                <a:effectLst/>
                <a:latin typeface="Consolas" panose="020B0609020204030204" pitchFamily="49" charset="0"/>
              </a:rPr>
              <a:t>X_train, </a:t>
            </a:r>
            <a:r>
              <a:rPr lang="en-IN" b="0" dirty="0" err="1">
                <a:effectLst/>
                <a:latin typeface="Consolas" panose="020B0609020204030204" pitchFamily="49" charset="0"/>
              </a:rPr>
              <a:t>X_test</a:t>
            </a:r>
            <a:r>
              <a:rPr lang="en-IN" b="0" dirty="0">
                <a:effectLst/>
                <a:latin typeface="Consolas" panose="020B0609020204030204" pitchFamily="49" charset="0"/>
              </a:rPr>
              <a:t>, </a:t>
            </a:r>
            <a:r>
              <a:rPr lang="en-IN" b="0" dirty="0" err="1">
                <a:effectLst/>
                <a:latin typeface="Consolas" panose="020B0609020204030204" pitchFamily="49" charset="0"/>
              </a:rPr>
              <a:t>y_train</a:t>
            </a:r>
            <a:r>
              <a:rPr lang="en-IN" b="0" dirty="0">
                <a:effectLst/>
                <a:latin typeface="Consolas" panose="020B0609020204030204" pitchFamily="49" charset="0"/>
              </a:rPr>
              <a:t>, </a:t>
            </a:r>
            <a:r>
              <a:rPr lang="en-IN" b="0" dirty="0" err="1">
                <a:effectLst/>
                <a:latin typeface="Consolas" panose="020B0609020204030204" pitchFamily="49" charset="0"/>
              </a:rPr>
              <a:t>y_test</a:t>
            </a:r>
            <a:r>
              <a:rPr lang="en-IN" b="0" dirty="0">
                <a:effectLst/>
                <a:latin typeface="Consolas" panose="020B0609020204030204" pitchFamily="49" charset="0"/>
              </a:rPr>
              <a:t> = </a:t>
            </a:r>
            <a:r>
              <a:rPr lang="en-IN" b="0" dirty="0" err="1">
                <a:effectLst/>
                <a:latin typeface="Consolas" panose="020B0609020204030204" pitchFamily="49" charset="0"/>
              </a:rPr>
              <a:t>train_test_split</a:t>
            </a:r>
            <a:r>
              <a:rPr lang="en-IN" b="0" dirty="0">
                <a:effectLst/>
                <a:latin typeface="Consolas" panose="020B0609020204030204" pitchFamily="49" charset="0"/>
              </a:rPr>
              <a:t>(</a:t>
            </a:r>
            <a:r>
              <a:rPr lang="en-IN" b="0" dirty="0" err="1">
                <a:effectLst/>
                <a:latin typeface="Consolas" panose="020B0609020204030204" pitchFamily="49" charset="0"/>
              </a:rPr>
              <a:t>X_pca</a:t>
            </a:r>
            <a:r>
              <a:rPr lang="en-IN" b="0" dirty="0">
                <a:effectLst/>
                <a:latin typeface="Consolas" panose="020B0609020204030204" pitchFamily="49" charset="0"/>
              </a:rPr>
              <a:t>, y, </a:t>
            </a:r>
            <a:r>
              <a:rPr lang="en-IN" b="0" dirty="0" err="1">
                <a:effectLst/>
                <a:latin typeface="Consolas" panose="020B0609020204030204" pitchFamily="49" charset="0"/>
              </a:rPr>
              <a:t>test_size</a:t>
            </a:r>
            <a:r>
              <a:rPr lang="en-IN" b="0" dirty="0">
                <a:effectLst/>
                <a:latin typeface="Consolas" panose="020B0609020204030204" pitchFamily="49" charset="0"/>
              </a:rPr>
              <a:t>=0.2, </a:t>
            </a:r>
            <a:r>
              <a:rPr lang="en-IN" b="0" dirty="0" err="1">
                <a:effectLst/>
                <a:latin typeface="Consolas" panose="020B0609020204030204" pitchFamily="49" charset="0"/>
              </a:rPr>
              <a:t>random_state</a:t>
            </a:r>
            <a:r>
              <a:rPr lang="en-IN" b="0" dirty="0">
                <a:effectLst/>
                <a:latin typeface="Consolas" panose="020B0609020204030204" pitchFamily="49" charset="0"/>
              </a:rPr>
              <a:t>=42)</a:t>
            </a:r>
          </a:p>
          <a:p>
            <a:pPr>
              <a:lnSpc>
                <a:spcPts val="1650"/>
              </a:lnSpc>
            </a:pPr>
            <a:br>
              <a:rPr lang="en-IN" b="0" dirty="0">
                <a:solidFill>
                  <a:srgbClr val="CCCCCC"/>
                </a:solidFill>
                <a:effectLst/>
                <a:latin typeface="Consolas" panose="020B0609020204030204" pitchFamily="49" charset="0"/>
              </a:rPr>
            </a:br>
            <a:endParaRPr lang="en-IN" b="0" dirty="0">
              <a:solidFill>
                <a:srgbClr val="CCCCCC"/>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C7E7C496-2515-982D-AA2B-CB44850CF4DE}"/>
              </a:ext>
            </a:extLst>
          </p:cNvPr>
          <p:cNvSpPr txBox="1"/>
          <p:nvPr/>
        </p:nvSpPr>
        <p:spPr>
          <a:xfrm>
            <a:off x="5835317" y="2072346"/>
            <a:ext cx="5983704" cy="2713307"/>
          </a:xfrm>
          <a:prstGeom prst="rect">
            <a:avLst/>
          </a:prstGeom>
          <a:noFill/>
        </p:spPr>
        <p:txBody>
          <a:bodyPr wrap="square">
            <a:spAutoFit/>
          </a:bodyPr>
          <a:lstStyle/>
          <a:p>
            <a:pPr>
              <a:lnSpc>
                <a:spcPts val="1650"/>
              </a:lnSpc>
              <a:buNone/>
            </a:pPr>
            <a:r>
              <a:rPr lang="en-IN" b="0" dirty="0">
                <a:effectLst/>
                <a:latin typeface="Consolas" panose="020B0609020204030204" pitchFamily="49" charset="0"/>
              </a:rPr>
              <a:t># Train model</a:t>
            </a:r>
          </a:p>
          <a:p>
            <a:pPr>
              <a:lnSpc>
                <a:spcPts val="1650"/>
              </a:lnSpc>
              <a:buNone/>
            </a:pPr>
            <a:r>
              <a:rPr lang="en-IN" b="0" dirty="0">
                <a:effectLst/>
                <a:latin typeface="Consolas" panose="020B0609020204030204" pitchFamily="49" charset="0"/>
              </a:rPr>
              <a:t>model = </a:t>
            </a:r>
            <a:r>
              <a:rPr lang="en-IN" b="0" dirty="0" err="1">
                <a:effectLst/>
                <a:latin typeface="Consolas" panose="020B0609020204030204" pitchFamily="49" charset="0"/>
              </a:rPr>
              <a:t>LogisticRegression</a:t>
            </a:r>
            <a:r>
              <a:rPr lang="en-IN" b="0" dirty="0">
                <a:effectLst/>
                <a:latin typeface="Consolas" panose="020B0609020204030204" pitchFamily="49" charset="0"/>
              </a:rPr>
              <a:t>()</a:t>
            </a:r>
          </a:p>
          <a:p>
            <a:pPr>
              <a:lnSpc>
                <a:spcPts val="1650"/>
              </a:lnSpc>
              <a:buNone/>
            </a:pPr>
            <a:r>
              <a:rPr lang="en-IN" b="0" dirty="0" err="1">
                <a:effectLst/>
                <a:latin typeface="Consolas" panose="020B0609020204030204" pitchFamily="49" charset="0"/>
              </a:rPr>
              <a:t>model.fit</a:t>
            </a:r>
            <a:r>
              <a:rPr lang="en-IN" b="0" dirty="0">
                <a:effectLst/>
                <a:latin typeface="Consolas" panose="020B0609020204030204" pitchFamily="49" charset="0"/>
              </a:rPr>
              <a:t>(X_train, </a:t>
            </a:r>
            <a:r>
              <a:rPr lang="en-IN" b="0" dirty="0" err="1">
                <a:effectLst/>
                <a:latin typeface="Consolas" panose="020B0609020204030204" pitchFamily="49" charset="0"/>
              </a:rPr>
              <a:t>y_train</a:t>
            </a:r>
            <a:r>
              <a:rPr lang="en-IN" b="0" dirty="0">
                <a:effectLst/>
                <a:latin typeface="Consolas" panose="020B0609020204030204" pitchFamily="49" charset="0"/>
              </a:rPr>
              <a:t>)</a:t>
            </a:r>
          </a:p>
          <a:p>
            <a:pPr>
              <a:lnSpc>
                <a:spcPts val="1650"/>
              </a:lnSpc>
              <a:buNone/>
            </a:pPr>
            <a:br>
              <a:rPr lang="en-IN" b="0" dirty="0">
                <a:effectLst/>
                <a:latin typeface="Consolas" panose="020B0609020204030204" pitchFamily="49" charset="0"/>
              </a:rPr>
            </a:br>
            <a:r>
              <a:rPr lang="en-IN" b="0" dirty="0">
                <a:effectLst/>
                <a:latin typeface="Consolas" panose="020B0609020204030204" pitchFamily="49" charset="0"/>
              </a:rPr>
              <a:t># Predict &amp; evaluate</a:t>
            </a:r>
          </a:p>
          <a:p>
            <a:pPr>
              <a:lnSpc>
                <a:spcPts val="1650"/>
              </a:lnSpc>
              <a:buNone/>
            </a:pPr>
            <a:r>
              <a:rPr lang="en-IN" b="0" dirty="0" err="1">
                <a:effectLst/>
                <a:latin typeface="Consolas" panose="020B0609020204030204" pitchFamily="49" charset="0"/>
              </a:rPr>
              <a:t>y_pred</a:t>
            </a:r>
            <a:r>
              <a:rPr lang="en-IN" b="0" dirty="0">
                <a:effectLst/>
                <a:latin typeface="Consolas" panose="020B0609020204030204" pitchFamily="49" charset="0"/>
              </a:rPr>
              <a:t> = </a:t>
            </a:r>
            <a:r>
              <a:rPr lang="en-IN" b="0" dirty="0" err="1">
                <a:effectLst/>
                <a:latin typeface="Consolas" panose="020B0609020204030204" pitchFamily="49" charset="0"/>
              </a:rPr>
              <a:t>model.predict</a:t>
            </a:r>
            <a:r>
              <a:rPr lang="en-IN" b="0" dirty="0">
                <a:effectLst/>
                <a:latin typeface="Consolas" panose="020B0609020204030204" pitchFamily="49" charset="0"/>
              </a:rPr>
              <a:t>(</a:t>
            </a:r>
            <a:r>
              <a:rPr lang="en-IN" b="0" dirty="0" err="1">
                <a:effectLst/>
                <a:latin typeface="Consolas" panose="020B0609020204030204" pitchFamily="49" charset="0"/>
              </a:rPr>
              <a:t>X_test</a:t>
            </a:r>
            <a:r>
              <a:rPr lang="en-IN" b="0" dirty="0">
                <a:effectLst/>
                <a:latin typeface="Consolas" panose="020B0609020204030204" pitchFamily="49" charset="0"/>
              </a:rPr>
              <a:t>)</a:t>
            </a:r>
          </a:p>
          <a:p>
            <a:pPr>
              <a:lnSpc>
                <a:spcPts val="1650"/>
              </a:lnSpc>
              <a:buNone/>
            </a:pPr>
            <a:r>
              <a:rPr lang="en-IN" b="0" dirty="0">
                <a:effectLst/>
                <a:latin typeface="Consolas" panose="020B0609020204030204" pitchFamily="49" charset="0"/>
              </a:rPr>
              <a:t>accuracy = </a:t>
            </a:r>
            <a:r>
              <a:rPr lang="en-IN" b="0" dirty="0" err="1">
                <a:effectLst/>
                <a:latin typeface="Consolas" panose="020B0609020204030204" pitchFamily="49" charset="0"/>
              </a:rPr>
              <a:t>accuracy_score</a:t>
            </a:r>
            <a:r>
              <a:rPr lang="en-IN" b="0" dirty="0">
                <a:effectLst/>
                <a:latin typeface="Consolas" panose="020B0609020204030204" pitchFamily="49" charset="0"/>
              </a:rPr>
              <a:t>(</a:t>
            </a:r>
            <a:r>
              <a:rPr lang="en-IN" b="0" dirty="0" err="1">
                <a:effectLst/>
                <a:latin typeface="Consolas" panose="020B0609020204030204" pitchFamily="49" charset="0"/>
              </a:rPr>
              <a:t>y_test</a:t>
            </a:r>
            <a:r>
              <a:rPr lang="en-IN" b="0" dirty="0">
                <a:effectLst/>
                <a:latin typeface="Consolas" panose="020B0609020204030204" pitchFamily="49" charset="0"/>
              </a:rPr>
              <a:t>, </a:t>
            </a:r>
            <a:r>
              <a:rPr lang="en-IN" b="0" dirty="0" err="1">
                <a:effectLst/>
                <a:latin typeface="Consolas" panose="020B0609020204030204" pitchFamily="49" charset="0"/>
              </a:rPr>
              <a:t>y_pred</a:t>
            </a:r>
            <a:r>
              <a:rPr lang="en-IN" b="0" dirty="0">
                <a:effectLst/>
                <a:latin typeface="Consolas" panose="020B0609020204030204" pitchFamily="49" charset="0"/>
              </a:rPr>
              <a:t>)</a:t>
            </a:r>
          </a:p>
          <a:p>
            <a:pPr>
              <a:lnSpc>
                <a:spcPts val="1650"/>
              </a:lnSpc>
              <a:buNone/>
            </a:pPr>
            <a:br>
              <a:rPr lang="en-IN" b="0" dirty="0">
                <a:effectLst/>
                <a:latin typeface="Consolas" panose="020B0609020204030204" pitchFamily="49" charset="0"/>
              </a:rPr>
            </a:br>
            <a:r>
              <a:rPr lang="en-IN" b="0" dirty="0">
                <a:effectLst/>
                <a:latin typeface="Consolas" panose="020B0609020204030204" pitchFamily="49" charset="0"/>
              </a:rPr>
              <a:t>print("Accuracy after PCA (2 components):", accuracy)</a:t>
            </a:r>
          </a:p>
          <a:p>
            <a:pPr>
              <a:lnSpc>
                <a:spcPts val="1650"/>
              </a:lnSpc>
              <a:buNone/>
            </a:pPr>
            <a:br>
              <a:rPr lang="en-IN" b="0" dirty="0">
                <a:solidFill>
                  <a:srgbClr val="CCCCCC"/>
                </a:solidFill>
                <a:effectLst/>
                <a:latin typeface="Consolas" panose="020B0609020204030204" pitchFamily="49" charset="0"/>
              </a:rPr>
            </a:br>
            <a:endParaRPr lang="en-IN" b="0" dirty="0">
              <a:solidFill>
                <a:srgbClr val="CCCCCC"/>
              </a:solidFill>
              <a:effectLst/>
              <a:latin typeface="Consolas" panose="020B0609020204030204" pitchFamily="49" charset="0"/>
            </a:endParaRPr>
          </a:p>
        </p:txBody>
      </p:sp>
      <p:cxnSp>
        <p:nvCxnSpPr>
          <p:cNvPr id="14" name="Straight Connector 13">
            <a:extLst>
              <a:ext uri="{FF2B5EF4-FFF2-40B4-BE49-F238E27FC236}">
                <a16:creationId xmlns:a16="http://schemas.microsoft.com/office/drawing/2014/main" id="{CC092E41-DCD3-D166-2511-EB7380B101BD}"/>
              </a:ext>
            </a:extLst>
          </p:cNvPr>
          <p:cNvCxnSpPr>
            <a:cxnSpLocks/>
          </p:cNvCxnSpPr>
          <p:nvPr/>
        </p:nvCxnSpPr>
        <p:spPr>
          <a:xfrm>
            <a:off x="5662863" y="2072346"/>
            <a:ext cx="0" cy="42947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D097E91-0174-0AB1-52BE-44C45F89C07D}"/>
              </a:ext>
            </a:extLst>
          </p:cNvPr>
          <p:cNvSpPr/>
          <p:nvPr/>
        </p:nvSpPr>
        <p:spPr>
          <a:xfrm>
            <a:off x="6096000" y="4652211"/>
            <a:ext cx="5438270" cy="171492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buNone/>
            </a:pPr>
            <a:r>
              <a:rPr lang="en-US" sz="2000" b="1" dirty="0"/>
              <a:t>Conclusion:</a:t>
            </a:r>
          </a:p>
          <a:p>
            <a:pPr>
              <a:buFont typeface="Arial" panose="020B0604020202020204" pitchFamily="34" charset="0"/>
              <a:buChar char="•"/>
            </a:pPr>
            <a:r>
              <a:rPr lang="en-US" sz="2000" dirty="0"/>
              <a:t>PCA reduced 30 features → 2</a:t>
            </a:r>
          </a:p>
          <a:p>
            <a:pPr>
              <a:buFont typeface="Arial" panose="020B0604020202020204" pitchFamily="34" charset="0"/>
              <a:buChar char="•"/>
            </a:pPr>
            <a:r>
              <a:rPr lang="en-US" sz="2000" dirty="0"/>
              <a:t>Model still achieved </a:t>
            </a:r>
            <a:r>
              <a:rPr lang="en-US" sz="2000" b="1" dirty="0"/>
              <a:t>high accuracy (~94%)</a:t>
            </a:r>
            <a:endParaRPr lang="en-US" sz="2000" dirty="0"/>
          </a:p>
          <a:p>
            <a:pPr>
              <a:buFont typeface="Arial" panose="020B0604020202020204" pitchFamily="34" charset="0"/>
              <a:buChar char="•"/>
            </a:pPr>
            <a:r>
              <a:rPr lang="en-US" sz="2000" dirty="0"/>
              <a:t>Excellent for </a:t>
            </a:r>
            <a:r>
              <a:rPr lang="en-US" sz="2000" b="1" dirty="0"/>
              <a:t>compression + visualization</a:t>
            </a:r>
            <a:endParaRPr lang="en-US" sz="2000" dirty="0"/>
          </a:p>
          <a:p>
            <a:pPr algn="ctr"/>
            <a:endParaRPr lang="en-IN" dirty="0"/>
          </a:p>
        </p:txBody>
      </p:sp>
    </p:spTree>
    <p:extLst>
      <p:ext uri="{BB962C8B-B14F-4D97-AF65-F5344CB8AC3E}">
        <p14:creationId xmlns:p14="http://schemas.microsoft.com/office/powerpoint/2010/main" val="3424518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E68A9B7-0407-8816-A4D3-B3190B77CFDB}"/>
                  </a:ext>
                </a:extLst>
              </p:cNvPr>
              <p:cNvSpPr txBox="1"/>
              <p:nvPr/>
            </p:nvSpPr>
            <p:spPr>
              <a:xfrm>
                <a:off x="248652" y="227662"/>
                <a:ext cx="11694696" cy="859402"/>
              </a:xfrm>
              <a:prstGeom prst="rect">
                <a:avLst/>
              </a:prstGeom>
              <a:noFill/>
            </p:spPr>
            <p:txBody>
              <a:bodyPr wrap="square">
                <a:spAutoFit/>
              </a:bodyPr>
              <a:lstStyle/>
              <a:p>
                <a:r>
                  <a:rPr lang="en-US" sz="2400" b="1" dirty="0">
                    <a:latin typeface="Avenir Next LT Pro" panose="020B0504020202020204" pitchFamily="34" charset="0"/>
                  </a:rPr>
                  <a:t>Question 11 : </a:t>
                </a:r>
                <a14:m>
                  <m:oMath xmlns:m="http://schemas.openxmlformats.org/officeDocument/2006/math">
                    <m:nary>
                      <m:naryPr>
                        <m:chr m:val="∑"/>
                        <m:limLoc m:val="undOvr"/>
                        <m:ctrlPr>
                          <a:rPr lang="en-IN" sz="2400" b="1" i="1" kern="100"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𝒊</m:t>
                        </m:r>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𝟎</m:t>
                        </m:r>
                      </m:sup>
                      <m:e>
                        <m:r>
                          <a:rPr lang="en-IN" sz="2400" b="1" i="1" kern="100">
                            <a:effectLst/>
                            <a:latin typeface="Cambria Math" panose="02040503050406030204" pitchFamily="18" charset="0"/>
                            <a:ea typeface="Calibri" panose="020F0502020204030204" pitchFamily="34" charset="0"/>
                            <a:cs typeface="Times New Roman" panose="02020603050405020304" pitchFamily="18" charset="0"/>
                          </a:rPr>
                          <m:t> </m:t>
                        </m:r>
                      </m:e>
                    </m:nary>
                  </m:oMath>
                </a14:m>
                <a:r>
                  <a:rPr lang="en-IN" sz="2400" b="1" kern="100" dirty="0">
                    <a:effectLst/>
                    <a:latin typeface="Avenir Next LT Pro" panose="020B0504020202020204" pitchFamily="34" charset="0"/>
                    <a:ea typeface="Times New Roman" panose="02020603050405020304" pitchFamily="18" charset="0"/>
                    <a:cs typeface="Times New Roman" panose="02020603050405020304" pitchFamily="18" charset="0"/>
                  </a:rPr>
                  <a:t> </a:t>
                </a:r>
                <a14:m>
                  <m:oMath xmlns:m="http://schemas.openxmlformats.org/officeDocument/2006/math">
                    <m:nary>
                      <m:naryPr>
                        <m:chr m:val="∑"/>
                        <m:limLoc m:val="undOvr"/>
                        <m:ctrlP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𝒏</m:t>
                        </m:r>
                      </m:sup>
                      <m:e>
                        <m:r>
                          <a:rPr lang="en-IN" sz="2400" b="1" i="1" kern="100">
                            <a:effectLst/>
                            <a:latin typeface="Cambria Math" panose="02040503050406030204" pitchFamily="18" charset="0"/>
                            <a:ea typeface="Times New Roman" panose="02020603050405020304" pitchFamily="18" charset="0"/>
                            <a:cs typeface="Times New Roman" panose="02020603050405020304" pitchFamily="18" charset="0"/>
                          </a:rPr>
                          <m:t> </m:t>
                        </m:r>
                      </m:e>
                    </m:nary>
                  </m:oMath>
                </a14:m>
                <a:r>
                  <a:rPr lang="en-IN" sz="2400" b="1" kern="100" dirty="0">
                    <a:effectLst/>
                    <a:latin typeface="Avenir Next LT Pro" panose="020B0504020202020204" pitchFamily="34" charset="0"/>
                    <a:ea typeface="Calibri" panose="020F0502020204030204" pitchFamily="34" charset="0"/>
                    <a:cs typeface="Times New Roman" panose="02020603050405020304" pitchFamily="18" charset="0"/>
                  </a:rPr>
                  <a:t>What is meaning of this?</a:t>
                </a:r>
                <a:br>
                  <a:rPr lang="en-IN" sz="2400" kern="100" dirty="0">
                    <a:effectLst/>
                    <a:latin typeface="Avenir Next LT Pro" panose="020B0504020202020204" pitchFamily="34" charset="0"/>
                    <a:ea typeface="Calibri" panose="020F0502020204030204" pitchFamily="34" charset="0"/>
                    <a:cs typeface="Times New Roman" panose="02020603050405020304" pitchFamily="18" charset="0"/>
                  </a:rPr>
                </a:br>
                <a:endParaRPr lang="en-IN" sz="2400" dirty="0">
                  <a:latin typeface="Avenir Next LT Pro" panose="020B0504020202020204" pitchFamily="34" charset="0"/>
                </a:endParaRPr>
              </a:p>
            </p:txBody>
          </p:sp>
        </mc:Choice>
        <mc:Fallback>
          <p:sp>
            <p:nvSpPr>
              <p:cNvPr id="3" name="TextBox 2">
                <a:extLst>
                  <a:ext uri="{FF2B5EF4-FFF2-40B4-BE49-F238E27FC236}">
                    <a16:creationId xmlns:a16="http://schemas.microsoft.com/office/drawing/2014/main" id="{5E68A9B7-0407-8816-A4D3-B3190B77CFDB}"/>
                  </a:ext>
                </a:extLst>
              </p:cNvPr>
              <p:cNvSpPr txBox="1">
                <a:spLocks noRot="1" noChangeAspect="1" noMove="1" noResize="1" noEditPoints="1" noAdjustHandles="1" noChangeArrowheads="1" noChangeShapeType="1" noTextEdit="1"/>
              </p:cNvSpPr>
              <p:nvPr/>
            </p:nvSpPr>
            <p:spPr>
              <a:xfrm>
                <a:off x="248652" y="227662"/>
                <a:ext cx="11694696" cy="859402"/>
              </a:xfrm>
              <a:prstGeom prst="rect">
                <a:avLst/>
              </a:prstGeom>
              <a:blipFill>
                <a:blip r:embed="rId2"/>
                <a:stretch>
                  <a:fillRect l="-834" t="-2128"/>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304F75B7-506E-F207-8F1A-575C708D5B5E}"/>
              </a:ext>
            </a:extLst>
          </p:cNvPr>
          <p:cNvSpPr txBox="1"/>
          <p:nvPr/>
        </p:nvSpPr>
        <p:spPr>
          <a:xfrm>
            <a:off x="248652" y="1087064"/>
            <a:ext cx="11421978" cy="5909310"/>
          </a:xfrm>
          <a:prstGeom prst="rect">
            <a:avLst/>
          </a:prstGeom>
          <a:noFill/>
        </p:spPr>
        <p:txBody>
          <a:bodyPr wrap="square">
            <a:spAutoFit/>
          </a:bodyPr>
          <a:lstStyle/>
          <a:p>
            <a:pPr>
              <a:buNone/>
            </a:pPr>
            <a:r>
              <a:rPr lang="en-US" sz="2000" b="1" dirty="0">
                <a:latin typeface="Avenir Next LT Pro" panose="020B0504020202020204" pitchFamily="34" charset="0"/>
              </a:rPr>
              <a:t>Summation Notation (∑)</a:t>
            </a:r>
          </a:p>
          <a:p>
            <a:pPr>
              <a:buNone/>
            </a:pPr>
            <a:r>
              <a:rPr lang="en-US" sz="2000" b="1" dirty="0">
                <a:latin typeface="Avenir Next LT Pro" panose="020B0504020202020204" pitchFamily="34" charset="0"/>
              </a:rPr>
              <a:t>The summation symbol ∑ represents the sum of a sequence of terms over a specified range.</a:t>
            </a:r>
          </a:p>
          <a:p>
            <a:pPr>
              <a:buFont typeface="+mj-lt"/>
              <a:buAutoNum type="arabicPeriod"/>
            </a:pPr>
            <a:r>
              <a:rPr lang="en-US" sz="2000" b="1" dirty="0">
                <a:latin typeface="Avenir Next LT Pro" panose="020B0504020202020204" pitchFamily="34" charset="0"/>
              </a:rPr>
              <a:t>∑(1 from </a:t>
            </a:r>
            <a:r>
              <a:rPr lang="en-US" sz="2000" b="1" dirty="0" err="1">
                <a:latin typeface="Avenir Next LT Pro" panose="020B0504020202020204" pitchFamily="34" charset="0"/>
              </a:rPr>
              <a:t>i</a:t>
            </a:r>
            <a:r>
              <a:rPr lang="en-US" sz="2000" b="1" dirty="0">
                <a:latin typeface="Avenir Next LT Pro" panose="020B0504020202020204" pitchFamily="34" charset="0"/>
              </a:rPr>
              <a:t> = 1 to 0) → ∑₁⁰ 1</a:t>
            </a:r>
          </a:p>
          <a:p>
            <a:pPr marL="742950" lvl="1" indent="-285750">
              <a:buFont typeface="+mj-lt"/>
              <a:buAutoNum type="arabicPeriod"/>
            </a:pPr>
            <a:r>
              <a:rPr lang="en-US" sz="2000" b="1" dirty="0">
                <a:latin typeface="Avenir Next LT Pro" panose="020B0504020202020204" pitchFamily="34" charset="0"/>
              </a:rPr>
              <a:t>This notation means summing the constant 1 from </a:t>
            </a:r>
            <a:r>
              <a:rPr lang="en-US" sz="2000" b="1" dirty="0" err="1">
                <a:latin typeface="Avenir Next LT Pro" panose="020B0504020202020204" pitchFamily="34" charset="0"/>
              </a:rPr>
              <a:t>i</a:t>
            </a:r>
            <a:r>
              <a:rPr lang="en-US" sz="2000" b="1" dirty="0">
                <a:latin typeface="Avenir Next LT Pro" panose="020B0504020202020204" pitchFamily="34" charset="0"/>
              </a:rPr>
              <a:t> = 1 to </a:t>
            </a:r>
            <a:r>
              <a:rPr lang="en-US" sz="2000" b="1" dirty="0" err="1">
                <a:latin typeface="Avenir Next LT Pro" panose="020B0504020202020204" pitchFamily="34" charset="0"/>
              </a:rPr>
              <a:t>i</a:t>
            </a:r>
            <a:r>
              <a:rPr lang="en-US" sz="2000" b="1" dirty="0">
                <a:latin typeface="Avenir Next LT Pro" panose="020B0504020202020204" pitchFamily="34" charset="0"/>
              </a:rPr>
              <a:t> = 0.</a:t>
            </a:r>
          </a:p>
          <a:p>
            <a:pPr marL="742950" lvl="1" indent="-285750">
              <a:buFont typeface="+mj-lt"/>
              <a:buAutoNum type="arabicPeriod"/>
            </a:pPr>
            <a:r>
              <a:rPr lang="en-US" sz="2000" b="1" dirty="0">
                <a:latin typeface="Avenir Next LT Pro" panose="020B0504020202020204" pitchFamily="34" charset="0"/>
              </a:rPr>
              <a:t>However, the upper bound (0) is less than the lower bound (1), which means there are no valid terms to sum.</a:t>
            </a:r>
          </a:p>
          <a:p>
            <a:pPr marL="742950" lvl="1" indent="-285750">
              <a:buFont typeface="+mj-lt"/>
              <a:buAutoNum type="arabicPeriod"/>
            </a:pPr>
            <a:r>
              <a:rPr lang="en-US" sz="2000" b="1" dirty="0">
                <a:latin typeface="Avenir Next LT Pro" panose="020B0504020202020204" pitchFamily="34" charset="0"/>
              </a:rPr>
              <a:t>Therefore, the result is 0.</a:t>
            </a:r>
          </a:p>
          <a:p>
            <a:pPr lvl="1"/>
            <a:endParaRPr lang="en-US" sz="2000" b="1" dirty="0">
              <a:latin typeface="Avenir Next LT Pro" panose="020B0504020202020204" pitchFamily="34" charset="0"/>
            </a:endParaRPr>
          </a:p>
          <a:p>
            <a:pPr>
              <a:buFont typeface="+mj-lt"/>
              <a:buAutoNum type="arabicPeriod"/>
            </a:pPr>
            <a:r>
              <a:rPr lang="en-US" sz="2000" b="1" dirty="0">
                <a:latin typeface="Avenir Next LT Pro" panose="020B0504020202020204" pitchFamily="34" charset="0"/>
              </a:rPr>
              <a:t>∑(1 from </a:t>
            </a:r>
            <a:r>
              <a:rPr lang="en-US" sz="2000" b="1" dirty="0" err="1">
                <a:latin typeface="Avenir Next LT Pro" panose="020B0504020202020204" pitchFamily="34" charset="0"/>
              </a:rPr>
              <a:t>i</a:t>
            </a:r>
            <a:r>
              <a:rPr lang="en-US" sz="2000" b="1" dirty="0">
                <a:latin typeface="Avenir Next LT Pro" panose="020B0504020202020204" pitchFamily="34" charset="0"/>
              </a:rPr>
              <a:t> = 1 to n) → ∑₁ⁿ 1</a:t>
            </a:r>
          </a:p>
          <a:p>
            <a:pPr marL="742950" lvl="1" indent="-285750">
              <a:buFont typeface="+mj-lt"/>
              <a:buAutoNum type="arabicPeriod"/>
            </a:pPr>
            <a:r>
              <a:rPr lang="en-US" sz="2000" b="1" dirty="0">
                <a:latin typeface="Avenir Next LT Pro" panose="020B0504020202020204" pitchFamily="34" charset="0"/>
              </a:rPr>
              <a:t>This represents summing the constant 1 for </a:t>
            </a:r>
            <a:r>
              <a:rPr lang="en-US" sz="2000" b="1" dirty="0" err="1">
                <a:latin typeface="Avenir Next LT Pro" panose="020B0504020202020204" pitchFamily="34" charset="0"/>
              </a:rPr>
              <a:t>i</a:t>
            </a:r>
            <a:r>
              <a:rPr lang="en-US" sz="2000" b="1" dirty="0">
                <a:latin typeface="Avenir Next LT Pro" panose="020B0504020202020204" pitchFamily="34" charset="0"/>
              </a:rPr>
              <a:t> = 1 to </a:t>
            </a:r>
            <a:r>
              <a:rPr lang="en-US" sz="2000" b="1" dirty="0" err="1">
                <a:latin typeface="Avenir Next LT Pro" panose="020B0504020202020204" pitchFamily="34" charset="0"/>
              </a:rPr>
              <a:t>i</a:t>
            </a:r>
            <a:r>
              <a:rPr lang="en-US" sz="2000" b="1" dirty="0">
                <a:latin typeface="Avenir Next LT Pro" panose="020B0504020202020204" pitchFamily="34" charset="0"/>
              </a:rPr>
              <a:t> = n.</a:t>
            </a:r>
          </a:p>
          <a:p>
            <a:pPr marL="742950" lvl="1" indent="-285750">
              <a:buFont typeface="+mj-lt"/>
              <a:buAutoNum type="arabicPeriod"/>
            </a:pPr>
            <a:r>
              <a:rPr lang="en-US" sz="2000" b="1" dirty="0">
                <a:latin typeface="Avenir Next LT Pro" panose="020B0504020202020204" pitchFamily="34" charset="0"/>
              </a:rPr>
              <a:t>Since every term is 1, the sum simply counts the number of terms.</a:t>
            </a:r>
          </a:p>
          <a:p>
            <a:pPr marL="742950" lvl="1" indent="-285750">
              <a:buFont typeface="+mj-lt"/>
              <a:buAutoNum type="arabicPeriod"/>
            </a:pPr>
            <a:r>
              <a:rPr lang="en-US" sz="2000" b="1" dirty="0">
                <a:latin typeface="Avenir Next LT Pro" panose="020B0504020202020204" pitchFamily="34" charset="0"/>
              </a:rPr>
              <a:t>The number of terms from </a:t>
            </a:r>
            <a:r>
              <a:rPr lang="en-US" sz="2000" b="1" dirty="0" err="1">
                <a:latin typeface="Avenir Next LT Pro" panose="020B0504020202020204" pitchFamily="34" charset="0"/>
              </a:rPr>
              <a:t>i</a:t>
            </a:r>
            <a:r>
              <a:rPr lang="en-US" sz="2000" b="1" dirty="0">
                <a:latin typeface="Avenir Next LT Pro" panose="020B0504020202020204" pitchFamily="34" charset="0"/>
              </a:rPr>
              <a:t> = 1 to n is n.</a:t>
            </a:r>
          </a:p>
          <a:p>
            <a:pPr marL="742950" lvl="1" indent="-285750">
              <a:buFont typeface="+mj-lt"/>
              <a:buAutoNum type="arabicPeriod"/>
            </a:pPr>
            <a:r>
              <a:rPr lang="en-US" sz="2000" b="1" dirty="0">
                <a:latin typeface="Avenir Next LT Pro" panose="020B0504020202020204" pitchFamily="34" charset="0"/>
              </a:rPr>
              <a:t>So, the result is n.</a:t>
            </a:r>
          </a:p>
          <a:p>
            <a:pPr lvl="1"/>
            <a:endParaRPr lang="en-US" sz="2000" b="1" dirty="0">
              <a:latin typeface="Avenir Next LT Pro" panose="020B0504020202020204" pitchFamily="34" charset="0"/>
            </a:endParaRPr>
          </a:p>
          <a:p>
            <a:r>
              <a:rPr lang="en-US" sz="2000" b="1" dirty="0">
                <a:latin typeface="Avenir Next LT Pro" panose="020B0504020202020204" pitchFamily="34" charset="0"/>
              </a:rPr>
              <a:t>Interpretation</a:t>
            </a:r>
          </a:p>
          <a:p>
            <a:pPr>
              <a:buNone/>
            </a:pPr>
            <a:endParaRPr lang="en-US" sz="2000" dirty="0">
              <a:latin typeface="Avenir Next LT Pro" panose="020B0504020202020204" pitchFamily="34" charset="0"/>
            </a:endParaRPr>
          </a:p>
          <a:p>
            <a:pPr>
              <a:buFont typeface="Arial" panose="020B0604020202020204" pitchFamily="34" charset="0"/>
              <a:buChar char="•"/>
            </a:pPr>
            <a:r>
              <a:rPr lang="en-US" sz="2000" dirty="0">
                <a:latin typeface="Avenir Next LT Pro" panose="020B0504020202020204" pitchFamily="34" charset="0"/>
              </a:rPr>
              <a:t>The first summation </a:t>
            </a:r>
            <a:r>
              <a:rPr lang="en-US" sz="2000" b="1" dirty="0">
                <a:latin typeface="Avenir Next LT Pro" panose="020B0504020202020204" pitchFamily="34" charset="0"/>
              </a:rPr>
              <a:t>∑₁⁰ 1 = 0</a:t>
            </a:r>
            <a:r>
              <a:rPr lang="en-US" sz="2000" dirty="0">
                <a:latin typeface="Avenir Next LT Pro" panose="020B0504020202020204" pitchFamily="34" charset="0"/>
              </a:rPr>
              <a:t> (because no terms exist).</a:t>
            </a:r>
          </a:p>
          <a:p>
            <a:pPr>
              <a:buFont typeface="Arial" panose="020B0604020202020204" pitchFamily="34" charset="0"/>
              <a:buChar char="•"/>
            </a:pPr>
            <a:r>
              <a:rPr lang="en-US" sz="2000" dirty="0">
                <a:latin typeface="Avenir Next LT Pro" panose="020B0504020202020204" pitchFamily="34" charset="0"/>
              </a:rPr>
              <a:t>The second summation </a:t>
            </a:r>
            <a:r>
              <a:rPr lang="en-US" sz="2000" b="1" dirty="0">
                <a:latin typeface="Avenir Next LT Pro" panose="020B0504020202020204" pitchFamily="34" charset="0"/>
              </a:rPr>
              <a:t>∑₁ⁿ 1 = n</a:t>
            </a:r>
            <a:r>
              <a:rPr lang="en-US" sz="2000" dirty="0">
                <a:latin typeface="Avenir Next LT Pro" panose="020B0504020202020204" pitchFamily="34" charset="0"/>
              </a:rPr>
              <a:t> (since there are n terms, each equal to 1).</a:t>
            </a:r>
          </a:p>
          <a:p>
            <a:endParaRPr lang="en-US" b="1" dirty="0"/>
          </a:p>
        </p:txBody>
      </p:sp>
    </p:spTree>
    <p:extLst>
      <p:ext uri="{BB962C8B-B14F-4D97-AF65-F5344CB8AC3E}">
        <p14:creationId xmlns:p14="http://schemas.microsoft.com/office/powerpoint/2010/main" val="3710064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156600-A6E5-94D7-9388-9070CDB93912}"/>
              </a:ext>
            </a:extLst>
          </p:cNvPr>
          <p:cNvSpPr txBox="1"/>
          <p:nvPr/>
        </p:nvSpPr>
        <p:spPr>
          <a:xfrm>
            <a:off x="320842" y="382687"/>
            <a:ext cx="11309684" cy="830997"/>
          </a:xfrm>
          <a:prstGeom prst="rect">
            <a:avLst/>
          </a:prstGeom>
          <a:noFill/>
        </p:spPr>
        <p:txBody>
          <a:bodyPr wrap="square">
            <a:spAutoFit/>
          </a:bodyPr>
          <a:lstStyle/>
          <a:p>
            <a:r>
              <a:rPr lang="en-IN" sz="2400" b="1" dirty="0">
                <a:effectLst/>
                <a:latin typeface="Avenir Next LT Pro" panose="020B0504020202020204" pitchFamily="34" charset="0"/>
                <a:ea typeface="Calibri" panose="020F0502020204030204" pitchFamily="34" charset="0"/>
                <a:cs typeface="Times New Roman" panose="02020603050405020304" pitchFamily="18" charset="0"/>
              </a:rPr>
              <a:t>Question 12 : How to define clustering in supervised and unsupervised ways?</a:t>
            </a:r>
            <a:endParaRPr lang="en-IN" sz="2400" dirty="0">
              <a:latin typeface="Avenir Next LT Pro" panose="020B0504020202020204" pitchFamily="34" charset="0"/>
            </a:endParaRPr>
          </a:p>
        </p:txBody>
      </p:sp>
      <p:sp>
        <p:nvSpPr>
          <p:cNvPr id="5" name="TextBox 4">
            <a:extLst>
              <a:ext uri="{FF2B5EF4-FFF2-40B4-BE49-F238E27FC236}">
                <a16:creationId xmlns:a16="http://schemas.microsoft.com/office/drawing/2014/main" id="{290A59B8-A111-D617-6BF9-F4515961A9C0}"/>
              </a:ext>
            </a:extLst>
          </p:cNvPr>
          <p:cNvSpPr txBox="1"/>
          <p:nvPr/>
        </p:nvSpPr>
        <p:spPr>
          <a:xfrm>
            <a:off x="320842" y="1422231"/>
            <a:ext cx="11309684" cy="1015663"/>
          </a:xfrm>
          <a:prstGeom prst="rect">
            <a:avLst/>
          </a:prstGeom>
          <a:noFill/>
        </p:spPr>
        <p:txBody>
          <a:bodyPr wrap="square">
            <a:spAutoFit/>
          </a:bodyPr>
          <a:lstStyle/>
          <a:p>
            <a:r>
              <a:rPr lang="en-US" sz="2000" dirty="0">
                <a:latin typeface="Avenir Next LT Pro" panose="020B0504020202020204" pitchFamily="34" charset="0"/>
              </a:rPr>
              <a:t>Clustering is a technique used in machine learning to group data points based on similarities. The difference between </a:t>
            </a:r>
            <a:r>
              <a:rPr lang="en-US" sz="2000" b="1" dirty="0">
                <a:latin typeface="Avenir Next LT Pro" panose="020B0504020202020204" pitchFamily="34" charset="0"/>
              </a:rPr>
              <a:t>supervised</a:t>
            </a:r>
            <a:r>
              <a:rPr lang="en-US" sz="2000" dirty="0">
                <a:latin typeface="Avenir Next LT Pro" panose="020B0504020202020204" pitchFamily="34" charset="0"/>
              </a:rPr>
              <a:t> and </a:t>
            </a:r>
            <a:r>
              <a:rPr lang="en-US" sz="2000" b="1" dirty="0">
                <a:latin typeface="Avenir Next LT Pro" panose="020B0504020202020204" pitchFamily="34" charset="0"/>
              </a:rPr>
              <a:t>unsupervised</a:t>
            </a:r>
            <a:r>
              <a:rPr lang="en-US" sz="2000" dirty="0">
                <a:latin typeface="Avenir Next LT Pro" panose="020B0504020202020204" pitchFamily="34" charset="0"/>
              </a:rPr>
              <a:t> clustering lies in the availability of labeled data.</a:t>
            </a:r>
          </a:p>
        </p:txBody>
      </p:sp>
      <p:pic>
        <p:nvPicPr>
          <p:cNvPr id="7" name="Picture 6">
            <a:extLst>
              <a:ext uri="{FF2B5EF4-FFF2-40B4-BE49-F238E27FC236}">
                <a16:creationId xmlns:a16="http://schemas.microsoft.com/office/drawing/2014/main" id="{8454F847-046F-76E0-7D76-E85CC27C5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67" y="2857830"/>
            <a:ext cx="10709443" cy="3206086"/>
          </a:xfrm>
          <a:prstGeom prst="rect">
            <a:avLst/>
          </a:prstGeom>
        </p:spPr>
      </p:pic>
    </p:spTree>
    <p:extLst>
      <p:ext uri="{BB962C8B-B14F-4D97-AF65-F5344CB8AC3E}">
        <p14:creationId xmlns:p14="http://schemas.microsoft.com/office/powerpoint/2010/main" val="288501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871C02-A284-6E0F-A189-F0D218DAA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35" y="360947"/>
            <a:ext cx="10836070" cy="3141918"/>
          </a:xfrm>
          <a:prstGeom prst="rect">
            <a:avLst/>
          </a:prstGeom>
        </p:spPr>
      </p:pic>
      <p:pic>
        <p:nvPicPr>
          <p:cNvPr id="5" name="Picture 4">
            <a:extLst>
              <a:ext uri="{FF2B5EF4-FFF2-40B4-BE49-F238E27FC236}">
                <a16:creationId xmlns:a16="http://schemas.microsoft.com/office/drawing/2014/main" id="{4C78FDD9-2372-2A3D-0042-6110C45AB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35" y="3721768"/>
            <a:ext cx="10836070" cy="2935706"/>
          </a:xfrm>
          <a:prstGeom prst="rect">
            <a:avLst/>
          </a:prstGeom>
        </p:spPr>
      </p:pic>
    </p:spTree>
    <p:extLst>
      <p:ext uri="{BB962C8B-B14F-4D97-AF65-F5344CB8AC3E}">
        <p14:creationId xmlns:p14="http://schemas.microsoft.com/office/powerpoint/2010/main" val="130766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A010AC-566C-4DFE-2CD1-3E7077EBF157}"/>
              </a:ext>
            </a:extLst>
          </p:cNvPr>
          <p:cNvSpPr>
            <a:spLocks noGrp="1"/>
          </p:cNvSpPr>
          <p:nvPr/>
        </p:nvSpPr>
        <p:spPr>
          <a:xfrm>
            <a:off x="161544" y="155448"/>
            <a:ext cx="11868912" cy="6547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900" b="1" dirty="0"/>
              <a:t>Algorithms for Supervised Learning</a:t>
            </a:r>
            <a:r>
              <a:rPr lang="en-IN" sz="1900" dirty="0"/>
              <a:t>:</a:t>
            </a:r>
          </a:p>
          <a:p>
            <a:pPr marL="0" indent="0">
              <a:buNone/>
            </a:pPr>
            <a:endParaRPr lang="en-IN" sz="1700" dirty="0"/>
          </a:p>
          <a:p>
            <a:pPr marL="0" indent="0">
              <a:buNone/>
            </a:pPr>
            <a:endParaRPr lang="en-IN" sz="1700" dirty="0"/>
          </a:p>
          <a:p>
            <a:pPr marL="0" indent="0">
              <a:buNone/>
            </a:pPr>
            <a:endParaRPr lang="en-IN" sz="1700" dirty="0"/>
          </a:p>
          <a:p>
            <a:pPr marL="0" indent="0">
              <a:buNone/>
            </a:pPr>
            <a:endParaRPr lang="en-IN" sz="1700" dirty="0"/>
          </a:p>
          <a:p>
            <a:pPr marL="0" indent="0">
              <a:buNone/>
            </a:pPr>
            <a:endParaRPr lang="en-IN" sz="1700" dirty="0"/>
          </a:p>
          <a:p>
            <a:pPr marL="0" indent="0">
              <a:buNone/>
            </a:pPr>
            <a:endParaRPr lang="en-IN" sz="1700" dirty="0"/>
          </a:p>
          <a:p>
            <a:pPr marL="0" indent="0">
              <a:buNone/>
            </a:pPr>
            <a:endParaRPr lang="en-IN" sz="1700" dirty="0"/>
          </a:p>
          <a:p>
            <a:pPr marL="0" indent="0">
              <a:buNone/>
            </a:pPr>
            <a:r>
              <a:rPr lang="en-US" sz="1800" b="1" dirty="0"/>
              <a:t>Algorithm for Unsupervised Learning</a:t>
            </a:r>
            <a:r>
              <a:rPr lang="en-US" sz="1800" dirty="0"/>
              <a:t> (Unlabeled Data)</a:t>
            </a:r>
          </a:p>
          <a:p>
            <a:pPr marL="0" indent="0">
              <a:buNone/>
            </a:pPr>
            <a:endParaRPr lang="en-US" sz="1800" dirty="0"/>
          </a:p>
          <a:p>
            <a:pPr>
              <a:buNone/>
            </a:pPr>
            <a:r>
              <a:rPr lang="en-US" sz="1700" dirty="0"/>
              <a:t>     </a:t>
            </a:r>
          </a:p>
          <a:p>
            <a:pPr marL="0" indent="0">
              <a:buNone/>
            </a:pPr>
            <a:endParaRPr lang="en-IN" sz="1800" dirty="0"/>
          </a:p>
        </p:txBody>
      </p:sp>
      <p:pic>
        <p:nvPicPr>
          <p:cNvPr id="3" name="table">
            <a:extLst>
              <a:ext uri="{FF2B5EF4-FFF2-40B4-BE49-F238E27FC236}">
                <a16:creationId xmlns:a16="http://schemas.microsoft.com/office/drawing/2014/main" id="{62D7905C-518E-07B4-6BB0-48ACAAD93E29}"/>
              </a:ext>
            </a:extLst>
          </p:cNvPr>
          <p:cNvPicPr>
            <a:picLocks noChangeAspect="1"/>
          </p:cNvPicPr>
          <p:nvPr/>
        </p:nvPicPr>
        <p:blipFill>
          <a:blip r:embed="rId2"/>
          <a:stretch>
            <a:fillRect/>
          </a:stretch>
        </p:blipFill>
        <p:spPr>
          <a:xfrm>
            <a:off x="376428" y="689142"/>
            <a:ext cx="11439144" cy="1854200"/>
          </a:xfrm>
          <a:prstGeom prst="rect">
            <a:avLst/>
          </a:prstGeom>
        </p:spPr>
      </p:pic>
      <p:pic>
        <p:nvPicPr>
          <p:cNvPr id="4" name="table">
            <a:extLst>
              <a:ext uri="{FF2B5EF4-FFF2-40B4-BE49-F238E27FC236}">
                <a16:creationId xmlns:a16="http://schemas.microsoft.com/office/drawing/2014/main" id="{DC20DAB1-5E74-B56A-2E2A-3CA5AFE7F574}"/>
              </a:ext>
            </a:extLst>
          </p:cNvPr>
          <p:cNvPicPr>
            <a:picLocks noChangeAspect="1"/>
          </p:cNvPicPr>
          <p:nvPr/>
        </p:nvPicPr>
        <p:blipFill>
          <a:blip r:embed="rId3"/>
          <a:stretch>
            <a:fillRect/>
          </a:stretch>
        </p:blipFill>
        <p:spPr>
          <a:xfrm>
            <a:off x="477012" y="3695405"/>
            <a:ext cx="11237976" cy="2463649"/>
          </a:xfrm>
          <a:prstGeom prst="rect">
            <a:avLst/>
          </a:prstGeom>
        </p:spPr>
      </p:pic>
    </p:spTree>
    <p:extLst>
      <p:ext uri="{BB962C8B-B14F-4D97-AF65-F5344CB8AC3E}">
        <p14:creationId xmlns:p14="http://schemas.microsoft.com/office/powerpoint/2010/main" val="331577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9C5EBA37-EB21-9B67-E978-96C0B0C53215}"/>
              </a:ext>
            </a:extLst>
          </p:cNvPr>
          <p:cNvPicPr>
            <a:picLocks noChangeAspect="1"/>
          </p:cNvPicPr>
          <p:nvPr/>
        </p:nvPicPr>
        <p:blipFill>
          <a:blip r:embed="rId2"/>
          <a:stretch>
            <a:fillRect/>
          </a:stretch>
        </p:blipFill>
        <p:spPr>
          <a:xfrm>
            <a:off x="295148" y="874563"/>
            <a:ext cx="11601704" cy="1483360"/>
          </a:xfrm>
          <a:prstGeom prst="rect">
            <a:avLst/>
          </a:prstGeom>
        </p:spPr>
      </p:pic>
      <p:sp>
        <p:nvSpPr>
          <p:cNvPr id="3" name="Content Placeholder 2">
            <a:extLst>
              <a:ext uri="{FF2B5EF4-FFF2-40B4-BE49-F238E27FC236}">
                <a16:creationId xmlns:a16="http://schemas.microsoft.com/office/drawing/2014/main" id="{39BDAD23-AB34-4B5A-99C6-E2290D11A367}"/>
              </a:ext>
            </a:extLst>
          </p:cNvPr>
          <p:cNvSpPr>
            <a:spLocks noGrp="1"/>
          </p:cNvSpPr>
          <p:nvPr/>
        </p:nvSpPr>
        <p:spPr>
          <a:xfrm>
            <a:off x="102108" y="91440"/>
            <a:ext cx="6667660" cy="437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b="1" dirty="0"/>
              <a:t>Algorithms for Reinforcement Learning:</a:t>
            </a:r>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a:buNone/>
            </a:pPr>
            <a:endParaRPr lang="en-US" sz="2100" b="1" dirty="0">
              <a:solidFill>
                <a:srgbClr val="FF0000"/>
              </a:solidFill>
            </a:endParaRPr>
          </a:p>
          <a:p>
            <a:pPr>
              <a:buNone/>
            </a:pPr>
            <a:endParaRPr lang="en-US" sz="2300" b="1" dirty="0">
              <a:solidFill>
                <a:srgbClr val="FF0000"/>
              </a:solidFill>
            </a:endParaRPr>
          </a:p>
          <a:p>
            <a:pPr marL="0" indent="0">
              <a:buNone/>
            </a:pPr>
            <a:endParaRPr lang="en-IN" sz="2000" b="1" dirty="0"/>
          </a:p>
          <a:p>
            <a:pPr marL="0" indent="0">
              <a:buNone/>
            </a:pPr>
            <a:endParaRPr lang="en-IN" sz="2000" b="1" dirty="0"/>
          </a:p>
        </p:txBody>
      </p:sp>
    </p:spTree>
    <p:extLst>
      <p:ext uri="{BB962C8B-B14F-4D97-AF65-F5344CB8AC3E}">
        <p14:creationId xmlns:p14="http://schemas.microsoft.com/office/powerpoint/2010/main" val="326498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CD86A3-C61E-A801-FCAC-08AF0A5E8617}"/>
              </a:ext>
            </a:extLst>
          </p:cNvPr>
          <p:cNvSpPr txBox="1"/>
          <p:nvPr/>
        </p:nvSpPr>
        <p:spPr>
          <a:xfrm>
            <a:off x="882316" y="478940"/>
            <a:ext cx="10716126" cy="1077218"/>
          </a:xfrm>
          <a:prstGeom prst="rect">
            <a:avLst/>
          </a:prstGeom>
          <a:noFill/>
        </p:spPr>
        <p:txBody>
          <a:bodyPr wrap="square">
            <a:spAutoFit/>
          </a:bodyPr>
          <a:lstStyle/>
          <a:p>
            <a:r>
              <a:rPr lang="en-IN" sz="3200" b="1" dirty="0">
                <a:latin typeface="Avenir Next LT Pro" panose="020B0504020202020204" pitchFamily="34" charset="0"/>
              </a:rPr>
              <a:t>Question2 .Difference between hinge loss and triplet loss with example?</a:t>
            </a:r>
            <a:endParaRPr lang="en-IN" sz="3200" dirty="0">
              <a:latin typeface="Avenir Next LT Pro" panose="020B0504020202020204" pitchFamily="34" charset="0"/>
            </a:endParaRPr>
          </a:p>
        </p:txBody>
      </p:sp>
      <p:sp>
        <p:nvSpPr>
          <p:cNvPr id="6" name="TextBox 5">
            <a:extLst>
              <a:ext uri="{FF2B5EF4-FFF2-40B4-BE49-F238E27FC236}">
                <a16:creationId xmlns:a16="http://schemas.microsoft.com/office/drawing/2014/main" id="{5DBC96E6-C4E5-3481-F4A6-C66A94933713}"/>
              </a:ext>
            </a:extLst>
          </p:cNvPr>
          <p:cNvSpPr txBox="1"/>
          <p:nvPr/>
        </p:nvSpPr>
        <p:spPr>
          <a:xfrm>
            <a:off x="449179" y="1732548"/>
            <a:ext cx="11309684" cy="1938992"/>
          </a:xfrm>
          <a:prstGeom prst="rect">
            <a:avLst/>
          </a:prstGeom>
          <a:noFill/>
        </p:spPr>
        <p:txBody>
          <a:bodyPr wrap="square">
            <a:spAutoFit/>
          </a:bodyPr>
          <a:lstStyle/>
          <a:p>
            <a:pPr>
              <a:buNone/>
            </a:pPr>
            <a:r>
              <a:rPr lang="en-US" sz="2400" b="1" dirty="0">
                <a:latin typeface="Avenir Next LT Pro" panose="020B0504020202020204" pitchFamily="34" charset="0"/>
              </a:rPr>
              <a:t>1. Hinge Loss</a:t>
            </a:r>
          </a:p>
          <a:p>
            <a:pPr>
              <a:buNone/>
            </a:pPr>
            <a:r>
              <a:rPr lang="en-US" sz="2400" dirty="0">
                <a:latin typeface="Avenir Next LT Pro" panose="020B0504020202020204" pitchFamily="34" charset="0"/>
              </a:rPr>
              <a:t>Hinge loss is a loss function used for </a:t>
            </a:r>
            <a:r>
              <a:rPr lang="en-US" sz="2400" b="1" dirty="0">
                <a:latin typeface="Avenir Next LT Pro" panose="020B0504020202020204" pitchFamily="34" charset="0"/>
              </a:rPr>
              <a:t>binary classification</a:t>
            </a:r>
            <a:r>
              <a:rPr lang="en-US" sz="2400" dirty="0">
                <a:latin typeface="Avenir Next LT Pro" panose="020B0504020202020204" pitchFamily="34" charset="0"/>
              </a:rPr>
              <a:t>, especially with </a:t>
            </a:r>
            <a:r>
              <a:rPr lang="en-US" sz="2400" b="1" dirty="0">
                <a:latin typeface="Avenir Next LT Pro" panose="020B0504020202020204" pitchFamily="34" charset="0"/>
              </a:rPr>
              <a:t>Support Vector Machines (SVMs), </a:t>
            </a:r>
            <a:r>
              <a:rPr lang="en-US" sz="2400" dirty="0">
                <a:latin typeface="Avenir Next LT Pro" panose="020B0504020202020204" pitchFamily="34" charset="0"/>
              </a:rPr>
              <a:t>It penalizes predictions that are either wrong or </a:t>
            </a:r>
            <a:r>
              <a:rPr lang="en-US" sz="2400" b="1" dirty="0">
                <a:latin typeface="Avenir Next LT Pro" panose="020B0504020202020204" pitchFamily="34" charset="0"/>
              </a:rPr>
              <a:t>not  </a:t>
            </a:r>
          </a:p>
          <a:p>
            <a:pPr>
              <a:buNone/>
            </a:pPr>
            <a:r>
              <a:rPr lang="en-US" sz="2400" b="1" dirty="0">
                <a:latin typeface="Avenir Next LT Pro" panose="020B0504020202020204" pitchFamily="34" charset="0"/>
              </a:rPr>
              <a:t>confident enough</a:t>
            </a:r>
            <a:r>
              <a:rPr lang="en-US" sz="2400" dirty="0">
                <a:latin typeface="Avenir Next LT Pro" panose="020B0504020202020204" pitchFamily="34" charset="0"/>
              </a:rPr>
              <a:t>, meaning they are </a:t>
            </a:r>
            <a:r>
              <a:rPr lang="en-US" sz="2400" b="1" dirty="0">
                <a:latin typeface="Avenir Next LT Pro" panose="020B0504020202020204" pitchFamily="34" charset="0"/>
              </a:rPr>
              <a:t>too close to the decision boundary</a:t>
            </a:r>
            <a:r>
              <a:rPr lang="en-US" sz="1800" dirty="0"/>
              <a:t>.</a:t>
            </a:r>
            <a:endParaRPr lang="en-IN" dirty="0"/>
          </a:p>
        </p:txBody>
      </p:sp>
      <p:pic>
        <p:nvPicPr>
          <p:cNvPr id="7" name="Picture 6">
            <a:extLst>
              <a:ext uri="{FF2B5EF4-FFF2-40B4-BE49-F238E27FC236}">
                <a16:creationId xmlns:a16="http://schemas.microsoft.com/office/drawing/2014/main" id="{51941B14-7F99-5EDE-C584-B9073A9F8281}"/>
              </a:ext>
            </a:extLst>
          </p:cNvPr>
          <p:cNvPicPr>
            <a:picLocks noChangeAspect="1"/>
          </p:cNvPicPr>
          <p:nvPr/>
        </p:nvPicPr>
        <p:blipFill>
          <a:blip r:embed="rId2"/>
          <a:stretch>
            <a:fillRect/>
          </a:stretch>
        </p:blipFill>
        <p:spPr>
          <a:xfrm>
            <a:off x="1748714" y="3983025"/>
            <a:ext cx="8983329" cy="2581635"/>
          </a:xfrm>
          <a:prstGeom prst="rect">
            <a:avLst/>
          </a:prstGeom>
        </p:spPr>
      </p:pic>
    </p:spTree>
    <p:extLst>
      <p:ext uri="{BB962C8B-B14F-4D97-AF65-F5344CB8AC3E}">
        <p14:creationId xmlns:p14="http://schemas.microsoft.com/office/powerpoint/2010/main" val="347676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EBF3713-A0DE-38A0-BF6C-5E8EF1996EA8}"/>
              </a:ext>
            </a:extLst>
          </p:cNvPr>
          <p:cNvSpPr>
            <a:spLocks noGrp="1"/>
          </p:cNvSpPr>
          <p:nvPr/>
        </p:nvSpPr>
        <p:spPr>
          <a:xfrm>
            <a:off x="129540" y="114300"/>
            <a:ext cx="11932920" cy="6629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Real-Life Example (Email Spam Classifier):</a:t>
            </a:r>
          </a:p>
          <a:p>
            <a:pPr>
              <a:buNone/>
            </a:pPr>
            <a:r>
              <a:rPr lang="en-US" sz="2500" dirty="0"/>
              <a:t>Suppose we are building a spam email classifier:</a:t>
            </a:r>
          </a:p>
          <a:p>
            <a:pPr>
              <a:buFont typeface="Arial" panose="020B0604020202020204" pitchFamily="34" charset="0"/>
              <a:buChar char="•"/>
            </a:pPr>
            <a:r>
              <a:rPr lang="en-US" sz="2500" dirty="0"/>
              <a:t>Label spam emails as </a:t>
            </a:r>
            <a:r>
              <a:rPr lang="en-US" sz="2500" b="1" dirty="0"/>
              <a:t>+1</a:t>
            </a:r>
            <a:endParaRPr lang="en-US" sz="2500" dirty="0"/>
          </a:p>
          <a:p>
            <a:pPr>
              <a:buFont typeface="Arial" panose="020B0604020202020204" pitchFamily="34" charset="0"/>
              <a:buChar char="•"/>
            </a:pPr>
            <a:r>
              <a:rPr lang="en-US" sz="2500" dirty="0"/>
              <a:t>Label normal emails as </a:t>
            </a:r>
            <a:r>
              <a:rPr lang="en-US" sz="2500" b="1" dirty="0"/>
              <a:t>-1</a:t>
            </a:r>
            <a:endParaRPr lang="en-US" sz="2500" dirty="0"/>
          </a:p>
          <a:p>
            <a:pPr>
              <a:buNone/>
            </a:pPr>
            <a:r>
              <a:rPr lang="en-US" sz="2500" dirty="0"/>
              <a:t>Now, suppose:</a:t>
            </a:r>
          </a:p>
          <a:p>
            <a:pPr>
              <a:buFont typeface="Arial" panose="020B0604020202020204" pitchFamily="34" charset="0"/>
              <a:buChar char="•"/>
            </a:pPr>
            <a:r>
              <a:rPr lang="en-US" sz="2500" dirty="0"/>
              <a:t>An email is actually </a:t>
            </a:r>
            <a:r>
              <a:rPr lang="en-US" sz="2500" b="1" dirty="0"/>
              <a:t>spam</a:t>
            </a:r>
            <a:r>
              <a:rPr lang="en-US" sz="2500" dirty="0"/>
              <a:t>, so y=+1</a:t>
            </a:r>
          </a:p>
          <a:p>
            <a:pPr>
              <a:buFont typeface="Arial" panose="020B0604020202020204" pitchFamily="34" charset="0"/>
              <a:buChar char="•"/>
            </a:pPr>
            <a:r>
              <a:rPr lang="en-US" sz="2500" dirty="0"/>
              <a:t>The model predicts a score f(x)=0.4</a:t>
            </a:r>
          </a:p>
          <a:p>
            <a:pPr marL="0" indent="0">
              <a:buNone/>
            </a:pPr>
            <a:endParaRPr lang="en-IN" dirty="0"/>
          </a:p>
          <a:p>
            <a:pPr>
              <a:buNone/>
            </a:pPr>
            <a:endParaRPr lang="en-IN" dirty="0"/>
          </a:p>
          <a:p>
            <a:pPr>
              <a:buNone/>
            </a:pPr>
            <a:r>
              <a:rPr lang="en-US" sz="2500" dirty="0"/>
              <a:t>Since the score is not confident (less than 1), the model is </a:t>
            </a:r>
            <a:r>
              <a:rPr lang="en-US" sz="2500" b="1" dirty="0"/>
              <a:t>penalized</a:t>
            </a:r>
            <a:r>
              <a:rPr lang="en-US" sz="2500" dirty="0"/>
              <a:t>.</a:t>
            </a:r>
          </a:p>
          <a:p>
            <a:r>
              <a:rPr lang="en-US" sz="2500" dirty="0"/>
              <a:t>But if the model had predicted f(x)=1.2, then:</a:t>
            </a:r>
          </a:p>
          <a:p>
            <a:pPr marL="0" indent="0">
              <a:buNone/>
            </a:pPr>
            <a:r>
              <a:rPr lang="en-IN" dirty="0"/>
              <a:t> </a:t>
            </a:r>
          </a:p>
          <a:p>
            <a:pPr marL="0" indent="0">
              <a:buNone/>
            </a:pPr>
            <a:endParaRPr lang="en-IN" dirty="0"/>
          </a:p>
          <a:p>
            <a:pPr marL="0" indent="0">
              <a:buNone/>
            </a:pPr>
            <a:r>
              <a:rPr lang="en-US" sz="2500" dirty="0"/>
              <a:t>Now the score is confidently beyond the margin, so </a:t>
            </a:r>
            <a:r>
              <a:rPr lang="en-US" sz="2500" b="1" dirty="0"/>
              <a:t>no penalty</a:t>
            </a:r>
            <a:r>
              <a:rPr lang="en-US" sz="2500" dirty="0"/>
              <a:t> is applied.</a:t>
            </a:r>
            <a:endParaRPr lang="en-IN" sz="2500" dirty="0"/>
          </a:p>
          <a:p>
            <a:pPr marL="0" indent="0">
              <a:buNone/>
            </a:pPr>
            <a:endParaRPr lang="en-IN" dirty="0"/>
          </a:p>
        </p:txBody>
      </p:sp>
      <p:pic>
        <p:nvPicPr>
          <p:cNvPr id="3" name="Picture 2">
            <a:extLst>
              <a:ext uri="{FF2B5EF4-FFF2-40B4-BE49-F238E27FC236}">
                <a16:creationId xmlns:a16="http://schemas.microsoft.com/office/drawing/2014/main" id="{619675AE-1E21-86CB-1575-1E8C338CA444}"/>
              </a:ext>
            </a:extLst>
          </p:cNvPr>
          <p:cNvPicPr>
            <a:picLocks noChangeAspect="1"/>
          </p:cNvPicPr>
          <p:nvPr/>
        </p:nvPicPr>
        <p:blipFill>
          <a:blip r:embed="rId2"/>
          <a:stretch>
            <a:fillRect/>
          </a:stretch>
        </p:blipFill>
        <p:spPr>
          <a:xfrm>
            <a:off x="2961837" y="3262021"/>
            <a:ext cx="6268325" cy="590632"/>
          </a:xfrm>
          <a:prstGeom prst="rect">
            <a:avLst/>
          </a:prstGeom>
        </p:spPr>
      </p:pic>
      <p:pic>
        <p:nvPicPr>
          <p:cNvPr id="4" name="Picture 3">
            <a:extLst>
              <a:ext uri="{FF2B5EF4-FFF2-40B4-BE49-F238E27FC236}">
                <a16:creationId xmlns:a16="http://schemas.microsoft.com/office/drawing/2014/main" id="{D9857C37-1D70-C612-8637-67C782A34DDF}"/>
              </a:ext>
            </a:extLst>
          </p:cNvPr>
          <p:cNvPicPr>
            <a:picLocks noChangeAspect="1"/>
          </p:cNvPicPr>
          <p:nvPr/>
        </p:nvPicPr>
        <p:blipFill>
          <a:blip r:embed="rId3"/>
          <a:stretch>
            <a:fillRect/>
          </a:stretch>
        </p:blipFill>
        <p:spPr>
          <a:xfrm>
            <a:off x="3295258" y="5086834"/>
            <a:ext cx="5601482" cy="543001"/>
          </a:xfrm>
          <a:prstGeom prst="rect">
            <a:avLst/>
          </a:prstGeom>
        </p:spPr>
      </p:pic>
    </p:spTree>
    <p:extLst>
      <p:ext uri="{BB962C8B-B14F-4D97-AF65-F5344CB8AC3E}">
        <p14:creationId xmlns:p14="http://schemas.microsoft.com/office/powerpoint/2010/main" val="361456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7CA41-4E44-1C93-2F89-274875CC6A65}"/>
              </a:ext>
            </a:extLst>
          </p:cNvPr>
          <p:cNvSpPr txBox="1"/>
          <p:nvPr/>
        </p:nvSpPr>
        <p:spPr>
          <a:xfrm>
            <a:off x="0" y="0"/>
            <a:ext cx="12192000" cy="5693866"/>
          </a:xfrm>
          <a:prstGeom prst="rect">
            <a:avLst/>
          </a:prstGeom>
          <a:noFill/>
        </p:spPr>
        <p:txBody>
          <a:bodyPr wrap="square">
            <a:spAutoFit/>
          </a:bodyPr>
          <a:lstStyle/>
          <a:p>
            <a:pPr>
              <a:buNone/>
            </a:pPr>
            <a:r>
              <a:rPr lang="en-IN" sz="2800" b="1" dirty="0">
                <a:latin typeface="Avenir Next LT Pro" panose="020B0504020202020204" pitchFamily="34" charset="0"/>
              </a:rPr>
              <a:t>2. Triplet Loss</a:t>
            </a:r>
          </a:p>
          <a:p>
            <a:pPr>
              <a:buNone/>
            </a:pPr>
            <a:r>
              <a:rPr lang="en-IN" sz="2800" dirty="0">
                <a:latin typeface="Avenir Next LT Pro" panose="020B0504020202020204" pitchFamily="34" charset="0"/>
              </a:rPr>
              <a:t>Triplet loss is used in </a:t>
            </a:r>
            <a:r>
              <a:rPr lang="en-IN" sz="2800" b="1" dirty="0">
                <a:latin typeface="Avenir Next LT Pro" panose="020B0504020202020204" pitchFamily="34" charset="0"/>
              </a:rPr>
              <a:t>metric learning</a:t>
            </a:r>
            <a:r>
              <a:rPr lang="en-IN" sz="2800" dirty="0">
                <a:latin typeface="Avenir Next LT Pro" panose="020B0504020202020204" pitchFamily="34" charset="0"/>
              </a:rPr>
              <a:t>. It helps the model learn a way to measure </a:t>
            </a:r>
            <a:r>
              <a:rPr lang="en-IN" sz="2800" b="1" dirty="0">
                <a:latin typeface="Avenir Next LT Pro" panose="020B0504020202020204" pitchFamily="34" charset="0"/>
              </a:rPr>
              <a:t>similarity</a:t>
            </a:r>
            <a:r>
              <a:rPr lang="en-IN" sz="2800" dirty="0">
                <a:latin typeface="Avenir Next LT Pro" panose="020B0504020202020204" pitchFamily="34" charset="0"/>
              </a:rPr>
              <a:t> by embedding inputs into a space where similar ones are </a:t>
            </a:r>
            <a:r>
              <a:rPr lang="en-IN" sz="2800" b="1" dirty="0">
                <a:latin typeface="Avenir Next LT Pro" panose="020B0504020202020204" pitchFamily="34" charset="0"/>
              </a:rPr>
              <a:t>closer</a:t>
            </a:r>
            <a:r>
              <a:rPr lang="en-IN" sz="2800" dirty="0">
                <a:latin typeface="Avenir Next LT Pro" panose="020B0504020202020204" pitchFamily="34" charset="0"/>
              </a:rPr>
              <a:t>, and dissimilar ones are </a:t>
            </a:r>
            <a:r>
              <a:rPr lang="en-IN" sz="2800" b="1" dirty="0">
                <a:latin typeface="Avenir Next LT Pro" panose="020B0504020202020204" pitchFamily="34" charset="0"/>
              </a:rPr>
              <a:t>farther apart</a:t>
            </a:r>
            <a:r>
              <a:rPr lang="en-IN" sz="2800" dirty="0">
                <a:latin typeface="Avenir Next LT Pro" panose="020B0504020202020204" pitchFamily="34" charset="0"/>
              </a:rPr>
              <a:t>.</a:t>
            </a:r>
          </a:p>
          <a:p>
            <a:pPr>
              <a:buNone/>
            </a:pPr>
            <a:endParaRPr lang="en-IN" sz="2800" dirty="0">
              <a:latin typeface="Avenir Next LT Pro" panose="020B0504020202020204" pitchFamily="34" charset="0"/>
            </a:endParaRPr>
          </a:p>
          <a:p>
            <a:pPr>
              <a:buNone/>
            </a:pPr>
            <a:endParaRPr lang="en-IN" sz="2800" dirty="0">
              <a:latin typeface="Avenir Next LT Pro" panose="020B0504020202020204" pitchFamily="34" charset="0"/>
            </a:endParaRPr>
          </a:p>
          <a:p>
            <a:pPr>
              <a:buNone/>
            </a:pPr>
            <a:endParaRPr lang="en-IN" sz="2800" dirty="0">
              <a:latin typeface="Avenir Next LT Pro" panose="020B0504020202020204" pitchFamily="34" charset="0"/>
            </a:endParaRPr>
          </a:p>
          <a:p>
            <a:pPr>
              <a:buNone/>
            </a:pPr>
            <a:endParaRPr lang="en-IN" sz="2800" dirty="0">
              <a:latin typeface="Avenir Next LT Pro" panose="020B0504020202020204" pitchFamily="34" charset="0"/>
            </a:endParaRPr>
          </a:p>
          <a:p>
            <a:pPr>
              <a:buFont typeface="Arial" panose="020B0604020202020204" pitchFamily="34" charset="0"/>
              <a:buChar char="•"/>
            </a:pPr>
            <a:r>
              <a:rPr lang="en-IN" sz="2800" dirty="0">
                <a:latin typeface="Avenir Next LT Pro" panose="020B0504020202020204" pitchFamily="34" charset="0"/>
              </a:rPr>
              <a:t>AAA: Anchor</a:t>
            </a:r>
          </a:p>
          <a:p>
            <a:pPr>
              <a:buFont typeface="Arial" panose="020B0604020202020204" pitchFamily="34" charset="0"/>
              <a:buChar char="•"/>
            </a:pPr>
            <a:r>
              <a:rPr lang="en-IN" sz="2800" dirty="0">
                <a:latin typeface="Avenir Next LT Pro" panose="020B0504020202020204" pitchFamily="34" charset="0"/>
              </a:rPr>
              <a:t>PPP: Positive (same class)</a:t>
            </a:r>
          </a:p>
          <a:p>
            <a:pPr>
              <a:buFont typeface="Arial" panose="020B0604020202020204" pitchFamily="34" charset="0"/>
              <a:buChar char="•"/>
            </a:pPr>
            <a:r>
              <a:rPr lang="en-IN" sz="2800" dirty="0">
                <a:latin typeface="Avenir Next LT Pro" panose="020B0504020202020204" pitchFamily="34" charset="0"/>
              </a:rPr>
              <a:t>NNN: Negative (different class)</a:t>
            </a:r>
          </a:p>
          <a:p>
            <a:pPr>
              <a:buFont typeface="Arial" panose="020B0604020202020204" pitchFamily="34" charset="0"/>
              <a:buChar char="•"/>
            </a:pPr>
            <a:r>
              <a:rPr lang="en-IN" sz="2800" dirty="0">
                <a:latin typeface="Avenir Next LT Pro" panose="020B0504020202020204" pitchFamily="34" charset="0"/>
              </a:rPr>
              <a:t>d(⋅) : distance function (e.g., Euclidean)</a:t>
            </a:r>
          </a:p>
          <a:p>
            <a:pPr>
              <a:buFont typeface="Arial" panose="020B0604020202020204" pitchFamily="34" charset="0"/>
              <a:buChar char="•"/>
            </a:pPr>
            <a:r>
              <a:rPr lang="en-IN" sz="2800" dirty="0">
                <a:latin typeface="Avenir Next LT Pro" panose="020B0504020202020204" pitchFamily="34" charset="0"/>
              </a:rPr>
              <a:t>Margin is a small value like 0.2</a:t>
            </a:r>
          </a:p>
        </p:txBody>
      </p:sp>
      <p:pic>
        <p:nvPicPr>
          <p:cNvPr id="4" name="Picture 3">
            <a:extLst>
              <a:ext uri="{FF2B5EF4-FFF2-40B4-BE49-F238E27FC236}">
                <a16:creationId xmlns:a16="http://schemas.microsoft.com/office/drawing/2014/main" id="{186B4BA2-B380-91E5-CA16-74989916498A}"/>
              </a:ext>
            </a:extLst>
          </p:cNvPr>
          <p:cNvPicPr>
            <a:picLocks noChangeAspect="1"/>
          </p:cNvPicPr>
          <p:nvPr/>
        </p:nvPicPr>
        <p:blipFill>
          <a:blip r:embed="rId2"/>
          <a:stretch>
            <a:fillRect/>
          </a:stretch>
        </p:blipFill>
        <p:spPr>
          <a:xfrm>
            <a:off x="1704362" y="2014962"/>
            <a:ext cx="8783276" cy="1095528"/>
          </a:xfrm>
          <a:prstGeom prst="rect">
            <a:avLst/>
          </a:prstGeom>
        </p:spPr>
      </p:pic>
    </p:spTree>
    <p:extLst>
      <p:ext uri="{BB962C8B-B14F-4D97-AF65-F5344CB8AC3E}">
        <p14:creationId xmlns:p14="http://schemas.microsoft.com/office/powerpoint/2010/main" val="31787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8821069-B780-6716-934F-A1A74C278F0A}"/>
              </a:ext>
            </a:extLst>
          </p:cNvPr>
          <p:cNvSpPr>
            <a:spLocks noGrp="1"/>
          </p:cNvSpPr>
          <p:nvPr/>
        </p:nvSpPr>
        <p:spPr>
          <a:xfrm>
            <a:off x="115824" y="105156"/>
            <a:ext cx="11960352" cy="66476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Real-Life Example (Face Recognition):</a:t>
            </a:r>
          </a:p>
          <a:p>
            <a:pPr>
              <a:buNone/>
            </a:pPr>
            <a:r>
              <a:rPr lang="en-US" sz="2500" dirty="0"/>
              <a:t>Imagine you are training a face recognition system.</a:t>
            </a:r>
          </a:p>
          <a:p>
            <a:pPr>
              <a:buFont typeface="Arial" panose="020B0604020202020204" pitchFamily="34" charset="0"/>
              <a:buChar char="•"/>
            </a:pPr>
            <a:r>
              <a:rPr lang="en-US" sz="2500" b="1" dirty="0"/>
              <a:t>Anchor (A):</a:t>
            </a:r>
            <a:r>
              <a:rPr lang="en-US" sz="2500" dirty="0"/>
              <a:t> Photo of </a:t>
            </a:r>
            <a:r>
              <a:rPr lang="en-US" sz="2500" i="1" dirty="0"/>
              <a:t>Alice</a:t>
            </a:r>
            <a:endParaRPr lang="en-US" sz="2500" dirty="0"/>
          </a:p>
          <a:p>
            <a:pPr>
              <a:buFont typeface="Arial" panose="020B0604020202020204" pitchFamily="34" charset="0"/>
              <a:buChar char="•"/>
            </a:pPr>
            <a:r>
              <a:rPr lang="en-US" sz="2500" b="1" dirty="0"/>
              <a:t>Positive (P):</a:t>
            </a:r>
            <a:r>
              <a:rPr lang="en-US" sz="2500" dirty="0"/>
              <a:t> Another photo of </a:t>
            </a:r>
            <a:r>
              <a:rPr lang="en-US" sz="2500" i="1" dirty="0"/>
              <a:t>Alice</a:t>
            </a:r>
            <a:endParaRPr lang="en-US" sz="2500" dirty="0"/>
          </a:p>
          <a:p>
            <a:pPr>
              <a:buFont typeface="Arial" panose="020B0604020202020204" pitchFamily="34" charset="0"/>
              <a:buChar char="•"/>
            </a:pPr>
            <a:r>
              <a:rPr lang="en-US" sz="2500" b="1" dirty="0"/>
              <a:t>Negative (N):</a:t>
            </a:r>
            <a:r>
              <a:rPr lang="en-US" sz="2500" dirty="0"/>
              <a:t> Photo of </a:t>
            </a:r>
            <a:r>
              <a:rPr lang="en-US" sz="2500" i="1" dirty="0"/>
              <a:t>Bob</a:t>
            </a:r>
            <a:endParaRPr lang="en-US" sz="2500" dirty="0"/>
          </a:p>
          <a:p>
            <a:pPr>
              <a:buNone/>
            </a:pPr>
            <a:r>
              <a:rPr lang="en-US" sz="2500" dirty="0"/>
              <a:t>Let’s assume:</a:t>
            </a:r>
          </a:p>
          <a:p>
            <a:pPr>
              <a:buFont typeface="Arial" panose="020B0604020202020204" pitchFamily="34" charset="0"/>
              <a:buChar char="•"/>
            </a:pPr>
            <a:r>
              <a:rPr lang="en-US" sz="2500" dirty="0"/>
              <a:t>Distance between A and P = </a:t>
            </a:r>
            <a:r>
              <a:rPr lang="en-US" sz="2500" b="1" dirty="0"/>
              <a:t>0.5</a:t>
            </a:r>
            <a:endParaRPr lang="en-US" sz="2500" dirty="0"/>
          </a:p>
          <a:p>
            <a:pPr>
              <a:buFont typeface="Arial" panose="020B0604020202020204" pitchFamily="34" charset="0"/>
              <a:buChar char="•"/>
            </a:pPr>
            <a:r>
              <a:rPr lang="en-US" sz="2500" dirty="0"/>
              <a:t>Distance between A and N = </a:t>
            </a:r>
            <a:r>
              <a:rPr lang="en-US" sz="2500" b="1" dirty="0"/>
              <a:t>0.9</a:t>
            </a:r>
            <a:endParaRPr lang="en-US" sz="2500" dirty="0"/>
          </a:p>
          <a:p>
            <a:pPr>
              <a:buFont typeface="Arial" panose="020B0604020202020204" pitchFamily="34" charset="0"/>
              <a:buChar char="•"/>
            </a:pPr>
            <a:r>
              <a:rPr lang="en-US" sz="2500" dirty="0"/>
              <a:t>Margin = 0.2</a:t>
            </a:r>
          </a:p>
          <a:p>
            <a:pPr marL="0" indent="0">
              <a:buNone/>
            </a:pPr>
            <a:r>
              <a:rPr lang="en-US" sz="2500" dirty="0"/>
              <a:t>Then:</a:t>
            </a:r>
          </a:p>
          <a:p>
            <a:pPr marL="0" indent="0">
              <a:buNone/>
            </a:pPr>
            <a:endParaRPr lang="en-US" sz="2500" dirty="0"/>
          </a:p>
          <a:p>
            <a:pPr marL="0" indent="0">
              <a:buNone/>
            </a:pPr>
            <a:r>
              <a:rPr lang="en-US" sz="2500" dirty="0"/>
              <a:t>No loss is applied because the model is doing well — Alice’s photos are close, and Bob’s is far. But if the distance between A and N becomes </a:t>
            </a:r>
            <a:r>
              <a:rPr lang="en-US" sz="2500" b="1" dirty="0"/>
              <a:t>0.6</a:t>
            </a:r>
            <a:r>
              <a:rPr lang="en-US" sz="2500" dirty="0"/>
              <a:t> (too close), then:</a:t>
            </a:r>
          </a:p>
          <a:p>
            <a:pPr marL="0" indent="0">
              <a:buNone/>
            </a:pPr>
            <a:r>
              <a:rPr lang="en-IN" sz="2500" dirty="0"/>
              <a:t>                           Loss=max(0,0.5−0.6+0.2)=max(0,0.1)=0.1</a:t>
            </a:r>
          </a:p>
          <a:p>
            <a:pPr marL="0" indent="0">
              <a:buNone/>
            </a:pPr>
            <a:r>
              <a:rPr lang="en-US" sz="2500" dirty="0"/>
              <a:t>Now there is some loss because the model is </a:t>
            </a:r>
            <a:r>
              <a:rPr lang="en-US" sz="2500" b="1" dirty="0"/>
              <a:t>not separating Bob from Alice properly</a:t>
            </a:r>
            <a:r>
              <a:rPr lang="en-US" sz="2500" dirty="0"/>
              <a:t>.</a:t>
            </a:r>
          </a:p>
          <a:p>
            <a:pPr marL="0" indent="0">
              <a:buNone/>
            </a:pPr>
            <a:endParaRPr lang="en-IN" sz="2500" dirty="0"/>
          </a:p>
        </p:txBody>
      </p:sp>
      <p:pic>
        <p:nvPicPr>
          <p:cNvPr id="3" name="Picture 2">
            <a:extLst>
              <a:ext uri="{FF2B5EF4-FFF2-40B4-BE49-F238E27FC236}">
                <a16:creationId xmlns:a16="http://schemas.microsoft.com/office/drawing/2014/main" id="{B13582B5-F653-A3F7-B2E1-69BD98D3E239}"/>
              </a:ext>
            </a:extLst>
          </p:cNvPr>
          <p:cNvPicPr>
            <a:picLocks noChangeAspect="1"/>
          </p:cNvPicPr>
          <p:nvPr/>
        </p:nvPicPr>
        <p:blipFill>
          <a:blip r:embed="rId2"/>
          <a:stretch>
            <a:fillRect/>
          </a:stretch>
        </p:blipFill>
        <p:spPr>
          <a:xfrm>
            <a:off x="2666521" y="3939294"/>
            <a:ext cx="6858957" cy="647790"/>
          </a:xfrm>
          <a:prstGeom prst="rect">
            <a:avLst/>
          </a:prstGeom>
        </p:spPr>
      </p:pic>
    </p:spTree>
    <p:extLst>
      <p:ext uri="{BB962C8B-B14F-4D97-AF65-F5344CB8AC3E}">
        <p14:creationId xmlns:p14="http://schemas.microsoft.com/office/powerpoint/2010/main" val="1206875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3030</Words>
  <Application>Microsoft Office PowerPoint</Application>
  <PresentationFormat>Widescreen</PresentationFormat>
  <Paragraphs>294</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Avenir Next LT Pro</vt:lpstr>
      <vt:lpstr>Calibri</vt:lpstr>
      <vt:lpstr>Calibri Light</vt:lpstr>
      <vt:lpstr>Cambria Math</vt:lpstr>
      <vt:lpstr>Consolas</vt:lpstr>
      <vt:lpstr>Office Theme</vt:lpstr>
      <vt:lpstr>APPLIED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hamant jagwan</dc:creator>
  <cp:lastModifiedBy>hamant jagwan</cp:lastModifiedBy>
  <cp:revision>6</cp:revision>
  <dcterms:created xsi:type="dcterms:W3CDTF">2025-04-09T17:51:51Z</dcterms:created>
  <dcterms:modified xsi:type="dcterms:W3CDTF">2025-04-15T06:02:21Z</dcterms:modified>
</cp:coreProperties>
</file>