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31" d="100"/>
          <a:sy n="3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5024045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691521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218608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777270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651811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297743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907014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336429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9844450"/>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754694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186896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99867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429683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331126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926417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1212006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709630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345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686665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643997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772480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592013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378999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410388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427971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941449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660896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909473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000889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603308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33693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818827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image" Target="../media/12.jpg"/><Relationship Id="rId4" Type="http://schemas.openxmlformats.org/officeDocument/2006/relationships/image" Target="../media/13.jpg"/><Relationship Id="rId5" Type="http://schemas.openxmlformats.org/officeDocument/2006/relationships/slideLayout" Target="../slideLayouts/slideLayout13.xml"/><Relationship Id="rId6"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849702" y="2856957"/>
            <a:ext cx="8610599" cy="2806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3600" b="0" i="0" u="none" strike="noStrike" kern="1200" cap="none" spc="0" baseline="0">
                <a:solidFill>
                  <a:schemeClr val="tx1"/>
                </a:solidFill>
                <a:latin typeface="Calibri" pitchFamily="0" charset="0"/>
                <a:ea typeface="宋体" pitchFamily="0" charset="0"/>
                <a:cs typeface="Calibri" pitchFamily="0" charset="0"/>
              </a:rPr>
              <a:t> HAMATHI THAZIN A </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3600" b="0" i="0" u="none" strike="noStrike" kern="1200" cap="none" spc="0" baseline="0">
                <a:solidFill>
                  <a:schemeClr val="tx1"/>
                </a:solidFill>
                <a:latin typeface="Calibri" pitchFamily="0" charset="0"/>
                <a:ea typeface="宋体" pitchFamily="0" charset="0"/>
                <a:cs typeface="Calibri" pitchFamily="0" charset="0"/>
              </a:rPr>
              <a:t>astvu346m24321</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36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3600" b="0" i="0" u="none" strike="noStrike" kern="1200" cap="none" spc="0" baseline="0">
                <a:solidFill>
                  <a:schemeClr val="tx1"/>
                </a:solidFill>
                <a:latin typeface="Calibri" pitchFamily="0" charset="0"/>
                <a:ea typeface="宋体" pitchFamily="0" charset="0"/>
                <a:cs typeface="Calibri" pitchFamily="0" charset="0"/>
              </a:rPr>
              <a:t> </a:t>
            </a:r>
            <a:r>
              <a:rPr lang="en-US" altLang="zh-CN" sz="3600" b="0" i="0" u="none" strike="noStrike" kern="1200" cap="none" spc="0" baseline="0">
                <a:solidFill>
                  <a:schemeClr val="tx1"/>
                </a:solidFill>
                <a:latin typeface="Calibri" pitchFamily="0" charset="0"/>
                <a:ea typeface="宋体" pitchFamily="0" charset="0"/>
                <a:cs typeface="Calibri" pitchFamily="0" charset="0"/>
              </a:rPr>
              <a:t>: </a:t>
            </a:r>
            <a:r>
              <a:rPr lang="en-US" altLang="zh-CN" sz="3600" b="0" i="0" u="none" strike="noStrike" kern="1200" cap="none" spc="0" baseline="0">
                <a:solidFill>
                  <a:schemeClr val="tx1"/>
                </a:solidFill>
                <a:latin typeface="Calibri" pitchFamily="0" charset="0"/>
                <a:ea typeface="宋体" pitchFamily="0" charset="0"/>
                <a:cs typeface="Calibri" pitchFamily="0" charset="0"/>
              </a:rPr>
              <a:t>MMES ARTS AND SCIENCE COLLEGE, MELVISHARAM</a:t>
            </a:r>
            <a:endParaRPr lang="en-US" altLang="zh-CN" sz="3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           </a:t>
            </a:r>
            <a:endParaRPr lang="zh-CN" altLang="en-US" sz="3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312451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3" name="文本框"/>
          <p:cNvSpPr txBox="1">
            <a:spLocks/>
          </p:cNvSpPr>
          <p:nvPr/>
        </p:nvSpPr>
        <p:spPr>
          <a:xfrm rot="0">
            <a:off x="552441" y="1192988"/>
            <a:ext cx="9507174" cy="5215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1" i="0" u="none" strike="noStrike" kern="1200" cap="none" spc="0" baseline="0">
                <a:solidFill>
                  <a:schemeClr val="tx1"/>
                </a:solidFill>
                <a:latin typeface="Droid Sans" pitchFamily="0" charset="0"/>
                <a:ea typeface="宋体" pitchFamily="0" charset="0"/>
                <a:cs typeface="Lucida Sans"/>
              </a:rPr>
              <a:t>Portfolio Design</a:t>
            </a:r>
            <a:endParaRPr lang="en-US" altLang="zh-CN" sz="4800" b="1"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A portfolio should balance professional look + personal branding.</a:t>
            </a: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Droid Sans" pitchFamily="0" charset="0"/>
                <a:ea typeface="宋体" pitchFamily="0" charset="0"/>
                <a:cs typeface="Lucida Sans"/>
              </a:rPr>
              <a:t>Key design principles:</a:t>
            </a:r>
            <a:endParaRPr lang="en-US" altLang="zh-CN" sz="3600" b="1"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 Clean &amp; Minimal → simple fonts, plenty of white space.</a:t>
            </a: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 Consistent Colors → use 2–3 colors (background, highlight, text).</a:t>
            </a: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 Visual Hierarchy → name &amp; headline stand out, then sections flow naturally.</a:t>
            </a: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 Readable Fonts → avoid too fancy fonts, stick to sans-serif for body text.</a:t>
            </a:r>
            <a:endParaRPr lang="en-US" altLang="zh-CN" sz="2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a:rPr>
              <a:t>• Animations/Subtle Effects → smooth transitions, hover effects for interactivity.</a:t>
            </a:r>
            <a:endParaRPr lang="zh-CN" altLang="en-US" sz="2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5823966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6" name="文本框"/>
          <p:cNvSpPr txBox="1">
            <a:spLocks/>
          </p:cNvSpPr>
          <p:nvPr/>
        </p:nvSpPr>
        <p:spPr>
          <a:xfrm rot="0">
            <a:off x="838187" y="335751"/>
            <a:ext cx="10147289" cy="63874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1" i="0" u="none" strike="noStrike" kern="1200" cap="none" spc="0" baseline="0">
                <a:solidFill>
                  <a:schemeClr val="tx1"/>
                </a:solidFill>
                <a:latin typeface="Droid Sans" pitchFamily="0" charset="0"/>
                <a:ea typeface="宋体" pitchFamily="0" charset="0"/>
                <a:cs typeface="Droid Sans" pitchFamily="0" charset="0"/>
              </a:rPr>
              <a:t>Portfolio Layouts</a:t>
            </a:r>
            <a:endParaRPr lang="en-US" altLang="zh-CN" sz="4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1. Single Page Scroll (One-Page Layout) </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All sections (About, Skills, Projects, Contact) on one page.</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Navigation scrolls to sections smoothly.</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Easy to read, clean, and modern.</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2. Multi-Page Layout</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Separate pages for “About,” “Projects,” “Contact,” etc.</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Good if you have a lot of projects or detailed content.</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More structured, but slightly slower navigation.</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3. Grid Layout</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Used for projects showcase.</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Projects displayed as image cards in a grid.</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Popular with designers/photographers.</a:t>
            </a:r>
            <a:endParaRPr lang="zh-CN" altLang="en-US" sz="2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4734044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9" name="文本框"/>
          <p:cNvSpPr txBox="1">
            <a:spLocks/>
          </p:cNvSpPr>
          <p:nvPr/>
        </p:nvSpPr>
        <p:spPr>
          <a:xfrm rot="0">
            <a:off x="914386" y="1631131"/>
            <a:ext cx="9143804"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4. Split Layout</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 Page divided into two halves (e.g., left = intro/photo, right = content).</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 Modern and professional look.</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 Works well for minimal portfolios.</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5. Timeline Layout</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 Projects or experiences shown in a vertical timeline.</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 Great for storytelling (career journey, milestones).</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61622672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0" name="文本框"/>
          <p:cNvSpPr txBox="1">
            <a:spLocks/>
          </p:cNvSpPr>
          <p:nvPr/>
        </p:nvSpPr>
        <p:spPr>
          <a:xfrm rot="0">
            <a:off x="838187" y="1192988"/>
            <a:ext cx="9863793" cy="5282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1" i="0" u="none" strike="noStrike" kern="1200" cap="none" spc="0" baseline="0">
                <a:solidFill>
                  <a:schemeClr val="tx1"/>
                </a:solidFill>
                <a:latin typeface="Droid Sans" pitchFamily="0" charset="0"/>
                <a:ea typeface="宋体" pitchFamily="0" charset="0"/>
                <a:cs typeface="Droid Sans" pitchFamily="0" charset="0"/>
              </a:rPr>
              <a:t>Key Features</a:t>
            </a:r>
            <a:endParaRPr lang="en-US" altLang="zh-CN" sz="54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1. Responsive Design – Works smoothly on desktop, tablet, and mobile.</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2. Sticky Navigation Bar – Always visible for quick section access.</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3. Smooth Scrolling – Navigation links scroll to sections smoothly (via JS).</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4. Animated Sections – About, Skills, Projects, and Contact fade/slide into view.</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5. Skills Showcase – Highlighted as interactive cards or badges.</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6. Projects Section – Card-style layout with project titles &amp; descriptions.</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7. Contact Info – Direct email link (mailto:hamathithazin.718@gmail.com).</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8. Footer – Copyright info + optional social links.</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0111004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3" name="文本框"/>
          <p:cNvSpPr txBox="1">
            <a:spLocks/>
          </p:cNvSpPr>
          <p:nvPr/>
        </p:nvSpPr>
        <p:spPr>
          <a:xfrm rot="0">
            <a:off x="476242" y="259552"/>
            <a:ext cx="10874027" cy="63874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1" i="0" u="none" strike="noStrike" kern="1200" cap="none" spc="0" baseline="0">
                <a:solidFill>
                  <a:schemeClr val="tx1"/>
                </a:solidFill>
                <a:latin typeface="Droid Sans" pitchFamily="0" charset="0"/>
                <a:ea typeface="宋体" pitchFamily="0" charset="0"/>
                <a:cs typeface="Droid Sans" pitchFamily="0" charset="0"/>
              </a:rPr>
              <a:t>Functionality</a:t>
            </a:r>
            <a:endParaRPr lang="en-US" altLang="zh-CN" sz="4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1. Navigation</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Click on “About / Skills / Projects / Contact” → auto-scroll to that section.</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2. Animations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Fade-in, slide-in, and hover effects for engaging experience.</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3. Interactivity</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Skill cards enlarge slightly on hover.</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Project cards animate into view when scrolling.</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4. Contact</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One-click email link → opens user’s mail app with your email address filled in.</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(Optional upgrade) Contact form (Name, Email, Message) with backend support.</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5. Performance</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Lightweight, fast-loading, minimal dependencies.</a:t>
            </a:r>
            <a:endParaRPr lang="zh-CN" altLang="en-US" sz="2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911921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15</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58" name="图片"/>
          <p:cNvPicPr>
            <a:picLocks noChangeAspect="1"/>
          </p:cNvPicPr>
          <p:nvPr/>
        </p:nvPicPr>
        <p:blipFill>
          <a:blip r:embed="rId2" cstate="print"/>
          <a:srcRect t="9914" b="5332" r="-854"/>
          <a:stretch>
            <a:fillRect/>
          </a:stretch>
        </p:blipFill>
        <p:spPr>
          <a:xfrm rot="0">
            <a:off x="2638384" y="1270983"/>
            <a:ext cx="2853050" cy="5327919"/>
          </a:xfrm>
          <a:prstGeom prst="rect"/>
          <a:noFill/>
          <a:ln w="12700" cmpd="sng" cap="flat">
            <a:noFill/>
            <a:prstDash val="solid"/>
            <a:miter/>
          </a:ln>
        </p:spPr>
      </p:pic>
      <p:pic>
        <p:nvPicPr>
          <p:cNvPr id="159" name="图片"/>
          <p:cNvPicPr>
            <a:picLocks noChangeAspect="1"/>
          </p:cNvPicPr>
          <p:nvPr/>
        </p:nvPicPr>
        <p:blipFill>
          <a:blip r:embed="rId3" cstate="print"/>
          <a:srcRect t="10302" b="6138"/>
          <a:stretch>
            <a:fillRect/>
          </a:stretch>
        </p:blipFill>
        <p:spPr>
          <a:xfrm rot="0">
            <a:off x="5733962" y="1342981"/>
            <a:ext cx="2828882" cy="5252845"/>
          </a:xfrm>
          <a:prstGeom prst="rect"/>
          <a:noFill/>
          <a:ln w="12700" cmpd="sng" cap="flat">
            <a:noFill/>
            <a:prstDash val="solid"/>
            <a:miter/>
          </a:ln>
        </p:spPr>
      </p:pic>
      <p:pic>
        <p:nvPicPr>
          <p:cNvPr id="160" name="图片"/>
          <p:cNvPicPr>
            <a:picLocks noChangeAspect="1"/>
          </p:cNvPicPr>
          <p:nvPr/>
        </p:nvPicPr>
        <p:blipFill>
          <a:blip r:embed="rId4" cstate="print"/>
          <a:srcRect t="10387" b="3732"/>
          <a:stretch>
            <a:fillRect/>
          </a:stretch>
        </p:blipFill>
        <p:spPr>
          <a:xfrm rot="0">
            <a:off x="8972413" y="1195909"/>
            <a:ext cx="2828882" cy="5398793"/>
          </a:xfrm>
          <a:prstGeom prst="rect"/>
          <a:noFill/>
          <a:ln w="12700" cmpd="sng" cap="flat">
            <a:noFill/>
            <a:prstDash val="solid"/>
            <a:miter/>
          </a:ln>
        </p:spPr>
      </p:pic>
    </p:spTree>
    <p:extLst>
      <p:ext uri="{BB962C8B-B14F-4D97-AF65-F5344CB8AC3E}">
        <p14:creationId xmlns:p14="http://schemas.microsoft.com/office/powerpoint/2010/main" val="574015264"/>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4" name="文本框"/>
          <p:cNvSpPr txBox="1">
            <a:spLocks/>
          </p:cNvSpPr>
          <p:nvPr/>
        </p:nvSpPr>
        <p:spPr>
          <a:xfrm rot="0">
            <a:off x="478735" y="1345385"/>
            <a:ext cx="11015832" cy="4949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                    The portfolio website for Hamathi Thazin successfully demonstrates a modern and professional digital presence. It integrates HTML, CSS, and JavaScript to build a clean structure, stylish design, and interactive functionality. With sections like About Me, Skills, Projects, and Contact, it provides recruiters, clients, and collaborators with an easy way to understand your abilities and reach you.</a:t>
            </a: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                    Key strengths include its responsive layout, smooth animations, and user-friendly navigation, ensuring a positive experience across devices. This portfolio not only highlights technical skills but also serves as a personal brand identity, making it a valuable tool for career opportunities, freelance work, and networking.</a:t>
            </a: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82737019"/>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7" name="文本框"/>
          <p:cNvSpPr txBox="1">
            <a:spLocks/>
          </p:cNvSpPr>
          <p:nvPr/>
        </p:nvSpPr>
        <p:spPr>
          <a:xfrm rot="0">
            <a:off x="333369" y="259552"/>
            <a:ext cx="5468635" cy="1186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7200" b="1" i="0" u="none" strike="noStrike" kern="1200" cap="none" spc="0" baseline="0">
                <a:solidFill>
                  <a:schemeClr val="tx1"/>
                </a:solidFill>
                <a:latin typeface="Droid Sans" pitchFamily="0" charset="0"/>
                <a:ea typeface="宋体" pitchFamily="0" charset="0"/>
                <a:cs typeface="Lucida Sans"/>
              </a:rPr>
              <a:t>GITHUB LINK</a:t>
            </a:r>
            <a:endParaRPr lang="zh-CN" altLang="en-US" sz="7200" b="1" i="0" u="none" strike="noStrike" kern="1200" cap="none" spc="0" baseline="0">
              <a:solidFill>
                <a:schemeClr val="tx1"/>
              </a:solidFill>
              <a:latin typeface="Droid Sans" pitchFamily="0" charset="0"/>
              <a:ea typeface="宋体" pitchFamily="0" charset="0"/>
              <a:cs typeface="Lucida Sans"/>
            </a:endParaRPr>
          </a:p>
        </p:txBody>
      </p:sp>
      <p:sp>
        <p:nvSpPr>
          <p:cNvPr id="218" name="文本框"/>
          <p:cNvSpPr txBox="1">
            <a:spLocks/>
          </p:cNvSpPr>
          <p:nvPr/>
        </p:nvSpPr>
        <p:spPr>
          <a:xfrm rot="0">
            <a:off x="1771623" y="2345495"/>
            <a:ext cx="7340606" cy="2091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0" i="0" u="none" strike="noStrike" kern="1200" cap="none" spc="0" baseline="0">
                <a:solidFill>
                  <a:schemeClr val="tx1"/>
                </a:solidFill>
                <a:latin typeface="Droid Sans" pitchFamily="0" charset="0"/>
                <a:ea typeface="宋体" pitchFamily="0" charset="0"/>
                <a:cs typeface="Lucida Sans"/>
              </a:rPr>
              <a:t>https://github.com/hamathithazin718-blip/Hamathi-Thazin-</a:t>
            </a:r>
            <a:endParaRPr lang="zh-CN" altLang="en-US" sz="6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8529714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2" name="文本框"/>
          <p:cNvSpPr txBox="1">
            <a:spLocks/>
          </p:cNvSpPr>
          <p:nvPr/>
        </p:nvSpPr>
        <p:spPr>
          <a:xfrm rot="0">
            <a:off x="1701105" y="2710071"/>
            <a:ext cx="7200790" cy="11810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7200" b="1" i="0" u="none" strike="noStrike" kern="1200" cap="none" spc="0" baseline="0">
                <a:solidFill>
                  <a:srgbClr val="2C879A"/>
                </a:solidFill>
                <a:latin typeface="Droid Sans" pitchFamily="0" charset="0"/>
                <a:ea typeface="宋体" pitchFamily="0" charset="0"/>
                <a:cs typeface="Lucida Sans"/>
              </a:rPr>
              <a:t>STUDENT DIGITAL PORTFOLIO </a:t>
            </a:r>
            <a:endParaRPr lang="zh-CN" altLang="en-US" sz="7200" b="1" i="0" u="none" strike="noStrike" kern="1200" cap="none" spc="0" baseline="0">
              <a:solidFill>
                <a:srgbClr val="2C879A"/>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7621699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0285764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3" name="文本框"/>
          <p:cNvSpPr txBox="1">
            <a:spLocks/>
          </p:cNvSpPr>
          <p:nvPr/>
        </p:nvSpPr>
        <p:spPr>
          <a:xfrm rot="0">
            <a:off x="196178" y="1776635"/>
            <a:ext cx="8353109"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Droid Sans" pitchFamily="0" charset="0"/>
                <a:ea typeface="宋体" pitchFamily="0" charset="0"/>
                <a:cs typeface="Lucida Sans"/>
              </a:rPr>
              <a:t>In today's digital era, traditional resumes alone are not enough to showcase skills and projects effectively. Many students and professionals lack a structured online presence to highlight their work. A digital portfolio provides an interactive and accessible platform to present achievements, skills, and experiences.</a:t>
            </a:r>
            <a:endParaRPr lang="zh-CN" altLang="en-US" sz="4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2675786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曲线"/>
          <p:cNvSpPr>
            <a:spLocks/>
          </p:cNvSpPr>
          <p:nvPr/>
        </p:nvSpPr>
        <p:spPr>
          <a:xfrm rot="21591586">
            <a:off x="7029771" y="480557"/>
            <a:ext cx="506118" cy="500391"/>
          </a:xfrm>
          <a:custGeom>
            <a:gdLst>
              <a:gd name="T1" fmla="*/ 0 w 21600"/>
              <a:gd name="T2" fmla="*/ 0 h 21600"/>
              <a:gd name="T3" fmla="*/ 21600 w 21600"/>
              <a:gd name="T4" fmla="*/ 21600 h 21600"/>
            </a:gdLst>
            <a:rect l="T1" t="T2" r="T3" b="T4"/>
            <a:pathLst>
              <a:path w="21600" h="21600">
                <a:moveTo>
                  <a:pt x="21599" y="0"/>
                </a:moveTo>
                <a:lnTo>
                  <a:pt x="0" y="0"/>
                </a:lnTo>
                <a:lnTo>
                  <a:pt x="0" y="21599"/>
                </a:lnTo>
                <a:lnTo>
                  <a:pt x="21599" y="21599"/>
                </a:lnTo>
                <a:lnTo>
                  <a:pt x="21599" y="0"/>
                </a:lnTo>
                <a:close/>
              </a:path>
            </a:pathLst>
          </a:custGeom>
          <a:solidFill>
            <a:srgbClr val="2D83C3"/>
          </a:solidFill>
          <a:ln cmpd="sng" cap="flat">
            <a:noFill/>
            <a:prstDash val="solid"/>
            <a:miter/>
          </a:ln>
          <a:effectLst>
            <a:outerShdw sx="100000" sy="100000" algn="bl" rotWithShape="0" blurRad="50800" dist="38100" dir="18900000">
              <a:srgbClr val="000000">
                <a:alpha val="39607"/>
              </a:srgbClr>
            </a:outerShdw>
          </a:effectLst>
        </p:spPr>
      </p:sp>
      <p:sp>
        <p:nvSpPr>
          <p:cNvPr id="170" name="文本框"/>
          <p:cNvSpPr txBox="1">
            <a:spLocks/>
          </p:cNvSpPr>
          <p:nvPr/>
        </p:nvSpPr>
        <p:spPr>
          <a:xfrm rot="0">
            <a:off x="767669" y="1414691"/>
            <a:ext cx="9865687" cy="516826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Droid Sans" pitchFamily="0" charset="0"/>
                <a:ea typeface="宋体" pitchFamily="0" charset="0"/>
                <a:cs typeface="Droid Sans" pitchFamily="0" charset="0"/>
              </a:rPr>
              <a:t>HTML (index.html) → Structure of the portfolio with sections:</a:t>
            </a:r>
            <a:endParaRPr lang="en-US" altLang="zh-CN" sz="3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•Header + Navigation</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•About Me</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•Skills</a:t>
            </a:r>
            <a:endParaRPr lang="en-US" altLang="zh-CN" sz="36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•Projects</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•Contact (with your email: hamathithazin.718@gmail.com)</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•Footer</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3200" b="1" i="0" u="none" strike="noStrike" kern="1200" cap="none" spc="0" baseline="0">
              <a:solidFill>
                <a:srgbClr val="000000"/>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1" i="0" u="none" strike="noStrike" kern="1200" cap="none" spc="0" baseline="0">
                <a:solidFill>
                  <a:srgbClr val="000000"/>
                </a:solidFill>
                <a:latin typeface="Droid Sans" pitchFamily="0" charset="0"/>
                <a:ea typeface="宋体" pitchFamily="0" charset="0"/>
                <a:cs typeface="Droid Sans" pitchFamily="0" charset="0"/>
              </a:rPr>
              <a:t>CSS (style.css) → Styling and design:</a:t>
            </a:r>
            <a:endParaRPr lang="en-US" altLang="zh-CN" sz="3200" b="1" i="0" u="none" strike="noStrike" kern="1200" cap="none" spc="0" baseline="0">
              <a:solidFill>
                <a:srgbClr val="000000"/>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•Gradient background color</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•Sticky navigation bar</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•Cad-style projects</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•Hover &amp; animation effects (fade, slide, scale)</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grpSp>
        <p:nvGrpSpPr>
          <p:cNvPr id="183" name="组合"/>
          <p:cNvGrpSpPr>
            <a:grpSpLocks/>
          </p:cNvGrpSpPr>
          <p:nvPr/>
        </p:nvGrpSpPr>
        <p:grpSpPr>
          <a:xfrm>
            <a:off x="7896236" y="2638425"/>
            <a:ext cx="3533775" cy="3810000"/>
            <a:chOff x="7896236" y="2638425"/>
            <a:chExt cx="3533775" cy="3810000"/>
          </a:xfrm>
        </p:grpSpPr>
        <p:sp>
          <p:nvSpPr>
            <p:cNvPr id="180" name="曲线"/>
            <p:cNvSpPr>
              <a:spLocks/>
            </p:cNvSpPr>
            <p:nvPr/>
          </p:nvSpPr>
          <p:spPr>
            <a:xfrm rot="0">
              <a:off x="8591562" y="535305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1" name="曲线"/>
            <p:cNvSpPr>
              <a:spLocks/>
            </p:cNvSpPr>
            <p:nvPr/>
          </p:nvSpPr>
          <p:spPr>
            <a:xfrm rot="0">
              <a:off x="8591562" y="5886450"/>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7896236" y="2638425"/>
              <a:ext cx="3533775" cy="3810000"/>
            </a:xfrm>
            <a:prstGeom prst="rect"/>
            <a:noFill/>
            <a:ln w="12700" cmpd="sng" cap="flat">
              <a:noFill/>
              <a:prstDash val="solid"/>
              <a:miter/>
            </a:ln>
            <a:effectLst>
              <a:outerShdw sx="100000" sy="100000" algn="tl" rotWithShape="0" blurRad="50800" dist="38100" dir="2700000">
                <a:srgbClr val="000000">
                  <a:alpha val="39607"/>
                </a:srgbClr>
              </a:outerShdw>
            </a:effectLst>
          </p:spPr>
        </p:pic>
      </p:grpSp>
      <p:sp>
        <p:nvSpPr>
          <p:cNvPr id="18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nSpc>
                <a:spcPct val="100000"/>
              </a:lnSpc>
              <a:spcBef>
                <a:spcPts val="130"/>
              </a:spcBef>
              <a:tabLst>
                <a:tab pos="2642870" algn="l"/>
              </a:tabLst>
            </a:pPr>
            <a:r>
              <a:rPr lang="en-US" altLang="zh-CN" sz="4250" b="1" i="0" spc="5">
                <a:solidFill>
                  <a:schemeClr val="tx1"/>
                </a:solidFill>
                <a:latin typeface="Trebuchet MS" pitchFamily="0" charset="0"/>
                <a:cs typeface="Trebuchet MS" pitchFamily="0" charset="0"/>
              </a:rPr>
              <a:t>PROJECT	</a:t>
            </a:r>
            <a:r>
              <a:rPr lang="en-US" altLang="zh-CN" sz="4250" b="1" i="0" spc="-20">
                <a:solidFill>
                  <a:schemeClr val="tx1"/>
                </a:solidFill>
                <a:latin typeface="Trebuchet MS" pitchFamily="0" charset="0"/>
                <a:cs typeface="Trebuchet MS" pitchFamily="0" charset="0"/>
              </a:rPr>
              <a:t>OVERVIEW</a:t>
            </a:r>
            <a:endParaRPr lang="zh-CN" altLang="en-US"/>
          </a:p>
        </p:txBody>
      </p:sp>
    </p:spTree>
    <p:extLst>
      <p:ext uri="{BB962C8B-B14F-4D97-AF65-F5344CB8AC3E}">
        <p14:creationId xmlns:p14="http://schemas.microsoft.com/office/powerpoint/2010/main" val="520136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7820038" y="2924171"/>
            <a:ext cx="3533775" cy="3810000"/>
            <a:chOff x="7820038" y="2924171"/>
            <a:chExt cx="3533775" cy="3810000"/>
          </a:xfrm>
        </p:grpSpPr>
        <p:sp>
          <p:nvSpPr>
            <p:cNvPr id="113" name="曲线"/>
            <p:cNvSpPr>
              <a:spLocks/>
            </p:cNvSpPr>
            <p:nvPr/>
          </p:nvSpPr>
          <p:spPr>
            <a:xfrm rot="0">
              <a:off x="8515363" y="563879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8515363" y="617219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7820038" y="2924171"/>
              <a:ext cx="3533775" cy="3810000"/>
            </a:xfrm>
            <a:prstGeom prst="rect"/>
            <a:noFill/>
            <a:ln w="12700" cmpd="sng" cap="flat">
              <a:noFill/>
              <a:prstDash val="solid"/>
              <a:miter/>
            </a:ln>
            <a:effectLst>
              <a:outerShdw sx="100000" sy="100000" algn="tl" rotWithShape="0" blurRad="50800" dist="38100" dir="2700000">
                <a:srgbClr val="000000">
                  <a:alpha val="39607"/>
                </a:srgbClr>
              </a:outerShdw>
            </a:effectLst>
          </p:spPr>
        </p:pic>
      </p:gr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6" name="文本框"/>
          <p:cNvSpPr txBox="1">
            <a:spLocks/>
          </p:cNvSpPr>
          <p:nvPr/>
        </p:nvSpPr>
        <p:spPr>
          <a:xfrm rot="0">
            <a:off x="5653920" y="3005342"/>
            <a:ext cx="857236"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88" name="文本框"/>
          <p:cNvSpPr txBox="1">
            <a:spLocks/>
          </p:cNvSpPr>
          <p:nvPr/>
        </p:nvSpPr>
        <p:spPr>
          <a:xfrm rot="0">
            <a:off x="914386" y="1341417"/>
            <a:ext cx="8203919" cy="4149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1" i="0" u="none" strike="noStrike" kern="1200" cap="none" spc="0" baseline="0">
                <a:solidFill>
                  <a:schemeClr val="tx1"/>
                </a:solidFill>
                <a:latin typeface="Droid Sans" pitchFamily="0" charset="0"/>
                <a:ea typeface="宋体" pitchFamily="0" charset="0"/>
                <a:cs typeface="Droid Sans" pitchFamily="0" charset="0"/>
              </a:rPr>
              <a:t>JavaScript (script.js) → Interactivity:</a:t>
            </a:r>
            <a:endParaRPr lang="en-US" altLang="zh-CN" sz="4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Droid Sans" pitchFamily="0" charset="0"/>
                <a:ea typeface="宋体" pitchFamily="0" charset="0"/>
                <a:cs typeface="Droid Sans" pitchFamily="0" charset="0"/>
              </a:rPr>
              <a:t>•Smooth scrolling between sections</a:t>
            </a:r>
            <a:endParaRPr lang="en-US" altLang="zh-CN" sz="4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Droid Sans" pitchFamily="0" charset="0"/>
                <a:ea typeface="宋体" pitchFamily="0" charset="0"/>
                <a:cs typeface="Droid Sans" pitchFamily="0" charset="0"/>
              </a:rPr>
              <a:t>•Fade-in animation when sections come into view</a:t>
            </a:r>
            <a:endParaRPr lang="en-US" altLang="zh-CN" sz="54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4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Droid Sans" pitchFamily="0" charset="0"/>
                <a:ea typeface="宋体" pitchFamily="0" charset="0"/>
                <a:cs typeface="Droid Sans" pitchFamily="0" charset="0"/>
              </a:rPr>
              <a:t>→ Th</a:t>
            </a:r>
            <a:r>
              <a:rPr lang="en-US" altLang="zh-CN" sz="4400" b="0" i="0" u="none" strike="noStrike" kern="1200" cap="none" spc="0" baseline="0">
                <a:solidFill>
                  <a:schemeClr val="tx1"/>
                </a:solidFill>
                <a:latin typeface="Droid Sans" pitchFamily="0" charset="0"/>
                <a:ea typeface="宋体" pitchFamily="0" charset="0"/>
                <a:cs typeface="Lucida Sans"/>
              </a:rPr>
              <a:t>e result is a modern, animated, and responsive portfolio website for Hamathi Thazin.</a:t>
            </a:r>
            <a:endParaRPr lang="zh-CN" altLang="en-US" sz="4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82052281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5" name="文本框"/>
          <p:cNvSpPr txBox="1">
            <a:spLocks/>
          </p:cNvSpPr>
          <p:nvPr/>
        </p:nvSpPr>
        <p:spPr>
          <a:xfrm rot="0">
            <a:off x="771513" y="1554932"/>
            <a:ext cx="10727480"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Droid Sans" pitchFamily="0" charset="0"/>
              </a:rPr>
              <a:t>1. Recruiters / Hiring Managers – people who may want to evaluate your skills, projects, and experience for jobs or internships.</a:t>
            </a:r>
            <a:endParaRPr lang="en-US" altLang="zh-CN" sz="4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Droid Sans" pitchFamily="0" charset="0"/>
              </a:rPr>
              <a:t>2. Clients – if you’re freelancing, clients who want to see examples of your work before hiring you.</a:t>
            </a:r>
            <a:endParaRPr lang="en-US" altLang="zh-CN" sz="4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Droid Sans" pitchFamily="0" charset="0"/>
              </a:rPr>
              <a:t>3. Peers &amp; Collaborators – other developers, designers, or students who might want to collaborate or learn from your work.</a:t>
            </a:r>
            <a:endParaRPr lang="en-US" altLang="zh-CN" sz="4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Droid Sans" pitchFamily="0" charset="0"/>
              </a:rPr>
              <a:t>4. General Visitors – anyone curious about you, your skills, or projects (friends, teachers, networking contacts, etc.).</a:t>
            </a:r>
            <a:endParaRPr lang="zh-CN" altLang="en-US" sz="40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65709503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7" name="图片"/>
          <p:cNvPicPr>
            <a:picLocks/>
          </p:cNvPicPr>
          <p:nvPr/>
        </p:nvPicPr>
        <p:blipFill>
          <a:blip r:embed="rId1" cstate="print"/>
          <a:stretch>
            <a:fillRect/>
          </a:stretch>
        </p:blipFill>
        <p:spPr>
          <a:xfrm rot="0">
            <a:off x="-676264" y="1485899"/>
            <a:ext cx="2695574" cy="3248025"/>
          </a:xfrm>
          <a:prstGeom prst="rect"/>
          <a:noFill/>
          <a:ln w="12700" cmpd="sng" cap="flat">
            <a:noFill/>
            <a:prstDash val="solid"/>
            <a:miter/>
          </a:ln>
        </p:spPr>
      </p:pic>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481966" y="476890"/>
            <a:ext cx="9763125" cy="8324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5400" b="1" i="0" u="none" strike="noStrike" kern="0" cap="none" spc="10" baseline="0">
                <a:solidFill>
                  <a:schemeClr val="tx1"/>
                </a:solidFill>
                <a:latin typeface="Trebuchet MS" pitchFamily="0" charset="0"/>
                <a:ea typeface="宋体" pitchFamily="0" charset="0"/>
                <a:cs typeface="Trebuchet MS" pitchFamily="0" charset="0"/>
              </a:rPr>
              <a:t>TOOLS AND TECHNIQUES </a:t>
            </a:r>
            <a:endParaRPr lang="zh-CN" altLang="en-US" sz="54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96" name="文本框"/>
          <p:cNvSpPr txBox="1">
            <a:spLocks/>
          </p:cNvSpPr>
          <p:nvPr/>
        </p:nvSpPr>
        <p:spPr>
          <a:xfrm rot="0">
            <a:off x="2061736" y="2345495"/>
            <a:ext cx="9931198" cy="3491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1. HTML5 – for creating the structure (sections like About, Skills, Projects, Contact).</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2. CSS3 – for styling (background colors, layout, fonts, animations, responsive design).</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3. JavaScript (Vanilla JS) – for interactivity (smooth scrolling, section animations).</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4. Code Editor – like VS Code, Sublime Text, or Atom to write your code.</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5. Web Browser – like Chrome/Firefox/Edge for testing the website </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6. (Optional) Git &amp; GitHub – to manage versions of your code and host your portfolio online.</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7. (Optional) Netlify / Vercel / GitHub Pages – free tools to deploy and share your site.</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
        <p:nvSpPr>
          <p:cNvPr id="202" name="文本框"/>
          <p:cNvSpPr txBox="1">
            <a:spLocks/>
          </p:cNvSpPr>
          <p:nvPr/>
        </p:nvSpPr>
        <p:spPr>
          <a:xfrm rot="0">
            <a:off x="2137185" y="1554932"/>
            <a:ext cx="4244467" cy="758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Droid Sans" pitchFamily="0" charset="0"/>
                <a:ea typeface="宋体" pitchFamily="0" charset="0"/>
                <a:cs typeface="Lucida Sans"/>
              </a:rPr>
              <a:t>Tools </a:t>
            </a:r>
            <a:endParaRPr lang="zh-CN" altLang="en-US" sz="4400" b="1"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42509481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99" name="图片"/>
          <p:cNvPicPr>
            <a:picLocks/>
          </p:cNvPicPr>
          <p:nvPr/>
        </p:nvPicPr>
        <p:blipFill>
          <a:blip r:embed="rId1" cstate="print"/>
          <a:stretch>
            <a:fillRect/>
          </a:stretch>
        </p:blipFill>
        <p:spPr>
          <a:xfrm rot="0">
            <a:off x="-523867" y="1266828"/>
            <a:ext cx="2695573" cy="3248025"/>
          </a:xfrm>
          <a:prstGeom prst="rect"/>
          <a:noFill/>
          <a:ln w="12700" cmpd="sng" cap="flat">
            <a:noFill/>
            <a:prstDash val="solid"/>
            <a:miter/>
          </a:ln>
        </p:spPr>
      </p:pic>
      <p:sp>
        <p:nvSpPr>
          <p:cNvPr id="200" name="文本框"/>
          <p:cNvSpPr txBox="1">
            <a:spLocks/>
          </p:cNvSpPr>
          <p:nvPr/>
        </p:nvSpPr>
        <p:spPr>
          <a:xfrm rot="19543">
            <a:off x="190497" y="192878"/>
            <a:ext cx="4244653"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Droid Sans" pitchFamily="0" charset="0"/>
                <a:ea typeface="宋体" pitchFamily="0" charset="0"/>
                <a:cs typeface="Lucida Sans"/>
              </a:rPr>
              <a:t>TECHNIQUES </a:t>
            </a:r>
            <a:endParaRPr lang="zh-CN" altLang="en-US" sz="6000" b="1" i="0" u="none" strike="noStrike" kern="1200" cap="none" spc="0" baseline="0">
              <a:solidFill>
                <a:schemeClr val="tx1"/>
              </a:solidFill>
              <a:latin typeface="Droid Sans" pitchFamily="0" charset="0"/>
              <a:ea typeface="宋体" pitchFamily="0" charset="0"/>
              <a:cs typeface="Lucida Sans"/>
            </a:endParaRPr>
          </a:p>
        </p:txBody>
      </p:sp>
      <p:sp>
        <p:nvSpPr>
          <p:cNvPr id="201" name="文本框"/>
          <p:cNvSpPr txBox="1">
            <a:spLocks/>
          </p:cNvSpPr>
          <p:nvPr/>
        </p:nvSpPr>
        <p:spPr>
          <a:xfrm rot="0">
            <a:off x="2352639" y="764369"/>
            <a:ext cx="10083464" cy="60636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1. Responsive Web Design – making the layout adapt to laptops, tablets, and mobile screens.</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2. CSS Animations &amp; Transitions – fade, slide, and hover effects for smooth visuals.</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3. Sticky Navigation – the navbar stays at the top when scrolling.</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4. Smooth Scrolling with JS – navigation links scroll to sections in a smooth motion.</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5. Card-based Layout – for projects, making them neat and easy to read.</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6. Gradient Backgrounds – adds a modern and attractive design.</a:t>
            </a:r>
            <a:endParaRPr lang="en-US" altLang="zh-CN" sz="36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Droid Sans" pitchFamily="0" charset="0"/>
              </a:rPr>
              <a:t>7. Accessibility Basics – using semantic tags (&lt;section&gt;, &lt;nav&gt;, &lt;footer&gt;) to make it easy for screen readers.</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34277217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413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2025-09-09T03:36:36Z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