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79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1" d="100"/>
          <a:sy n="61" d="100"/>
        </p:scale>
        <p:origin x="8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0B9773-BE23-4BE2-9816-366C8FC49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C03BC-6BB5-4B85-89F9-924294E49C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F69F8-C6E2-4446-8C2B-DAD957C9AA2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5E6A-0637-46B2-941F-624D43B77A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S&amp;P Global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E26D-40F3-4DBE-BA15-94D9263ED6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AC95-4AD4-4A28-B93B-8F20FA57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7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DF285-0870-4B47-A1A0-389F6AE7E76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S&amp;P Global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DEA0-3625-4D35-A063-664F2D73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9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0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9141" y="2620771"/>
            <a:ext cx="9613716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6551" y="3522979"/>
            <a:ext cx="897889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9908" y="1267459"/>
            <a:ext cx="4909185" cy="429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66425" y="1180084"/>
            <a:ext cx="4686934" cy="366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D2D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2931" y="810259"/>
            <a:ext cx="794613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6633" y="1745993"/>
            <a:ext cx="5911215" cy="3352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384" y="4648200"/>
            <a:ext cx="5100320" cy="68993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400" spc="245" dirty="0">
                <a:solidFill>
                  <a:srgbClr val="F05A28"/>
                </a:solidFill>
                <a:latin typeface="Verdana"/>
                <a:cs typeface="Verdana"/>
              </a:rPr>
              <a:t>Farooq Gill</a:t>
            </a:r>
            <a:br>
              <a:rPr lang="en-US" sz="2400" spc="245" dirty="0">
                <a:solidFill>
                  <a:srgbClr val="F05A28"/>
                </a:solidFill>
                <a:latin typeface="Verdana"/>
                <a:cs typeface="Verdana"/>
              </a:rPr>
            </a:br>
            <a:r>
              <a:rPr lang="en-US" sz="1600" spc="30" dirty="0">
                <a:solidFill>
                  <a:srgbClr val="202020"/>
                </a:solidFill>
                <a:latin typeface="Verdana"/>
                <a:cs typeface="Verdana"/>
              </a:rPr>
              <a:t>Senior Data Architect 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384" y="3264886"/>
            <a:ext cx="6762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171717"/>
                </a:solidFill>
                <a:latin typeface="Verdana"/>
                <a:cs typeface="Verdana"/>
              </a:rPr>
              <a:t>WORKING</a:t>
            </a:r>
            <a:r>
              <a:rPr sz="2800" spc="-16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171717"/>
                </a:solidFill>
                <a:latin typeface="Verdana"/>
                <a:cs typeface="Verdana"/>
              </a:rPr>
              <a:t>WITH</a:t>
            </a:r>
            <a:r>
              <a:rPr sz="2800" spc="-16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171717"/>
                </a:solidFill>
                <a:latin typeface="Verdana"/>
                <a:cs typeface="Verdana"/>
              </a:rPr>
              <a:t>STRING</a:t>
            </a:r>
            <a:r>
              <a:rPr sz="2800" spc="-16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171717"/>
                </a:solidFill>
                <a:latin typeface="Verdana"/>
                <a:cs typeface="Verdana"/>
              </a:rPr>
              <a:t>FUNCTIONS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981200"/>
            <a:ext cx="9323705" cy="7098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0" dirty="0" smtClean="0">
                <a:solidFill>
                  <a:srgbClr val="171717"/>
                </a:solidFill>
              </a:rPr>
              <a:t>D</a:t>
            </a:r>
            <a:r>
              <a:rPr sz="4500" spc="-240" dirty="0" smtClean="0">
                <a:solidFill>
                  <a:srgbClr val="171717"/>
                </a:solidFill>
              </a:rPr>
              <a:t>a</a:t>
            </a:r>
            <a:r>
              <a:rPr sz="4500" spc="-80" dirty="0" smtClean="0">
                <a:solidFill>
                  <a:srgbClr val="171717"/>
                </a:solidFill>
              </a:rPr>
              <a:t>t</a:t>
            </a:r>
            <a:r>
              <a:rPr sz="4500" spc="-100" dirty="0" smtClean="0">
                <a:solidFill>
                  <a:srgbClr val="171717"/>
                </a:solidFill>
              </a:rPr>
              <a:t>a</a:t>
            </a:r>
            <a:endParaRPr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660" y="3215132"/>
            <a:ext cx="259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F05A28"/>
                </a:solidFill>
              </a:rPr>
              <a:t>Population</a:t>
            </a:r>
            <a:r>
              <a:rPr spc="-180" dirty="0">
                <a:solidFill>
                  <a:srgbClr val="F05A28"/>
                </a:solidFill>
              </a:rPr>
              <a:t> </a:t>
            </a:r>
            <a:r>
              <a:rPr spc="-20" dirty="0">
                <a:solidFill>
                  <a:srgbClr val="F05A28"/>
                </a:solidFill>
              </a:rPr>
              <a:t>Table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96633" y="1745993"/>
          <a:ext cx="5892165" cy="3339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52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350" spc="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23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350" spc="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state</a:t>
                      </a:r>
                      <a:endParaRPr sz="23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350" spc="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population</a:t>
                      </a:r>
                      <a:endParaRPr sz="23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2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Boise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Idaho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226,570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2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Cincinnati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Ohio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-15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301,301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52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Cleveland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Ohio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spc="-7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385,525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52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5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Colorado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-254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21,128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52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Kentucky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spc="-18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616,261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389" y="3865952"/>
            <a:ext cx="722933" cy="653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4" y="2102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58" y="1447800"/>
            <a:ext cx="55143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05A28"/>
                </a:solidFill>
                <a:latin typeface="Arial MT"/>
                <a:cs typeface="Arial MT"/>
              </a:rPr>
              <a:t>city</a:t>
            </a:r>
            <a:r>
              <a:rPr spc="-2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lang="en-US" spc="-5" dirty="0" smtClean="0">
                <a:solidFill>
                  <a:srgbClr val="F05A28"/>
                </a:solidFill>
                <a:latin typeface="Arial MT"/>
                <a:cs typeface="Arial MT"/>
              </a:rPr>
              <a:t>+ </a:t>
            </a:r>
            <a:r>
              <a:rPr spc="-20" dirty="0" smtClean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05A28"/>
                </a:solidFill>
                <a:latin typeface="Arial MT"/>
                <a:cs typeface="Arial MT"/>
              </a:rPr>
              <a:t>‘,</a:t>
            </a:r>
            <a:r>
              <a:rPr spc="-15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05A28"/>
                </a:solidFill>
                <a:latin typeface="Arial MT"/>
                <a:cs typeface="Arial MT"/>
              </a:rPr>
              <a:t>‘</a:t>
            </a:r>
            <a:r>
              <a:rPr spc="-1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lang="en-US" spc="-5" dirty="0" smtClean="0">
                <a:solidFill>
                  <a:srgbClr val="F05A28"/>
                </a:solidFill>
                <a:latin typeface="Arial MT"/>
                <a:cs typeface="Arial MT"/>
              </a:rPr>
              <a:t>+</a:t>
            </a:r>
            <a:r>
              <a:rPr spc="-20" dirty="0" smtClean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pc="-5" dirty="0" smtClean="0">
                <a:solidFill>
                  <a:srgbClr val="F05A28"/>
                </a:solidFill>
                <a:latin typeface="Arial MT"/>
                <a:cs typeface="Arial MT"/>
              </a:rPr>
              <a:t>state</a:t>
            </a:r>
            <a:r>
              <a:rPr lang="en-US" spc="-5" dirty="0" smtClean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lang="en-US" spc="-5" dirty="0" smtClean="0">
                <a:solidFill>
                  <a:schemeClr val="bg1"/>
                </a:solidFill>
                <a:latin typeface="Arial MT"/>
                <a:cs typeface="Arial MT"/>
              </a:rPr>
              <a:t>AS Location</a:t>
            </a:r>
            <a:endParaRPr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559" y="1944624"/>
            <a:ext cx="4822069" cy="208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773430" indent="317500">
              <a:lnSpc>
                <a:spcPct val="181100"/>
              </a:lnSpc>
              <a:spcBef>
                <a:spcPts val="70"/>
              </a:spcBef>
            </a:pP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population </a:t>
            </a:r>
            <a:r>
              <a:rPr sz="240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rial MT"/>
                <a:cs typeface="Arial M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Arial MT"/>
                <a:cs typeface="Arial MT"/>
              </a:rPr>
            </a:br>
            <a:r>
              <a:rPr sz="2400" dirty="0" smtClean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8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‘Louisville’;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18252" y="4847492"/>
          <a:ext cx="4214495" cy="1229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Location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Population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Louisville,</a:t>
                      </a:r>
                      <a:r>
                        <a:rPr sz="1800" spc="-114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Colorado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9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21,128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Louisville,</a:t>
                      </a:r>
                      <a:r>
                        <a:rPr sz="1800" spc="-114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Kentucky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616,261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568432" y="722883"/>
            <a:ext cx="4884420" cy="188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6545" marR="191135" indent="-284480">
              <a:lnSpc>
                <a:spcPts val="2400"/>
              </a:lnSpc>
              <a:spcBef>
                <a:spcPts val="38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5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/>
                <a:cs typeface="Verdana"/>
              </a:rPr>
              <a:t>Use the </a:t>
            </a:r>
            <a:r>
              <a:rPr sz="2200" dirty="0">
                <a:solidFill>
                  <a:srgbClr val="404040"/>
                </a:solidFill>
                <a:latin typeface="Verdana"/>
                <a:cs typeface="Verdana"/>
              </a:rPr>
              <a:t>string 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concatenation </a:t>
            </a:r>
            <a:r>
              <a:rPr sz="22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22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200" spc="-9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2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200" spc="3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2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110" dirty="0" smtClean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2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2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200" spc="1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200" spc="-5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200" spc="10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2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2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2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2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200" spc="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200" spc="1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200" spc="10" dirty="0">
                <a:solidFill>
                  <a:srgbClr val="404040"/>
                </a:solidFill>
                <a:latin typeface="Verdana"/>
                <a:cs typeface="Verdana"/>
              </a:rPr>
              <a:t>e  </a:t>
            </a:r>
            <a:r>
              <a:rPr sz="2200" spc="25" dirty="0">
                <a:solidFill>
                  <a:srgbClr val="404040"/>
                </a:solidFill>
                <a:latin typeface="Verdana"/>
                <a:cs typeface="Verdana"/>
              </a:rPr>
              <a:t>fields</a:t>
            </a:r>
            <a:endParaRPr sz="2200" dirty="0">
              <a:latin typeface="Verdana"/>
              <a:cs typeface="Verdana"/>
            </a:endParaRPr>
          </a:p>
          <a:p>
            <a:pPr marL="296545" marR="5080" indent="-284480">
              <a:lnSpc>
                <a:spcPts val="2400"/>
              </a:lnSpc>
              <a:spcBef>
                <a:spcPts val="24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5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2200" spc="25" dirty="0">
                <a:solidFill>
                  <a:srgbClr val="404040"/>
                </a:solidFill>
                <a:latin typeface="Verdana"/>
                <a:cs typeface="Verdana"/>
              </a:rPr>
              <a:t>method complies </a:t>
            </a:r>
            <a:r>
              <a:rPr sz="2200" spc="30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2200" spc="-5" dirty="0">
                <a:solidFill>
                  <a:srgbClr val="404040"/>
                </a:solidFill>
                <a:latin typeface="Verdana"/>
                <a:cs typeface="Verdana"/>
              </a:rPr>
              <a:t>ANSI </a:t>
            </a:r>
            <a:r>
              <a:rPr sz="2200" spc="-7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/>
                <a:cs typeface="Verdana"/>
              </a:rPr>
              <a:t>SQL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237" y="10512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59" y="761491"/>
            <a:ext cx="50571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2A9FBC"/>
                </a:solidFill>
                <a:latin typeface="Arial MT"/>
                <a:cs typeface="Arial MT"/>
              </a:rPr>
              <a:t>CONCAT(city,</a:t>
            </a:r>
            <a:r>
              <a:rPr spc="-2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2A9FBC"/>
                </a:solidFill>
                <a:latin typeface="Arial MT"/>
                <a:cs typeface="Arial MT"/>
              </a:rPr>
              <a:t>‘,’,</a:t>
            </a:r>
            <a:r>
              <a:rPr spc="-2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2A9FBC"/>
                </a:solidFill>
                <a:latin typeface="Arial MT"/>
                <a:cs typeface="Arial MT"/>
              </a:rPr>
              <a:t>state)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023" y="1258315"/>
            <a:ext cx="38251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lang="en-US"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endParaRPr lang="en-US"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055" y="1878952"/>
            <a:ext cx="40157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667000"/>
            <a:ext cx="49936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‘Louisville’;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20597"/>
              </p:ext>
            </p:extLst>
          </p:nvPr>
        </p:nvGraphicFramePr>
        <p:xfrm>
          <a:off x="6324600" y="3294993"/>
          <a:ext cx="5571181" cy="1429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46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Location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Population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6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Louisville,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2400" spc="35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400" spc="35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olorado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9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21,128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46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Louisville,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Kentucky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616,261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568432" y="722883"/>
            <a:ext cx="4471670" cy="127983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6545" marR="5080" indent="-284480">
              <a:lnSpc>
                <a:spcPts val="2400"/>
              </a:lnSpc>
              <a:spcBef>
                <a:spcPts val="380"/>
              </a:spcBef>
            </a:pPr>
            <a:r>
              <a:rPr sz="24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Use the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string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concatenation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 function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CONCAT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combine </a:t>
            </a:r>
            <a:r>
              <a:rPr sz="2400" spc="-7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fields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59" y="1598535"/>
            <a:ext cx="52095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9BC850"/>
                </a:solidFill>
                <a:latin typeface="Arial MT"/>
                <a:cs typeface="Arial MT"/>
              </a:rPr>
              <a:t>CONCAT_WS(‘,’,</a:t>
            </a:r>
            <a:r>
              <a:rPr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pc="-30" dirty="0">
                <a:solidFill>
                  <a:srgbClr val="9BC850"/>
                </a:solidFill>
                <a:latin typeface="Arial MT"/>
                <a:cs typeface="Arial MT"/>
              </a:rPr>
              <a:t>city,</a:t>
            </a:r>
            <a:r>
              <a:rPr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9BC850"/>
                </a:solidFill>
                <a:latin typeface="Arial MT"/>
                <a:cs typeface="Arial MT"/>
              </a:rPr>
              <a:t>state)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095359"/>
            <a:ext cx="40537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ocation,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 Population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2665073"/>
            <a:ext cx="4267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opulation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559" y="3275444"/>
            <a:ext cx="42316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‘Louisville’;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2896"/>
              </p:ext>
            </p:extLst>
          </p:nvPr>
        </p:nvGraphicFramePr>
        <p:xfrm>
          <a:off x="6568432" y="3047229"/>
          <a:ext cx="5374641" cy="1229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Location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Population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Louisville,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Colorado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9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21,128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Louisville,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Kentucky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616,261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568432" y="722883"/>
            <a:ext cx="5374641" cy="970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6545" marR="5080" indent="-284480">
              <a:lnSpc>
                <a:spcPts val="2400"/>
              </a:lnSpc>
              <a:spcBef>
                <a:spcPts val="38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5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/>
                <a:cs typeface="Verdana"/>
              </a:rPr>
              <a:t>Use the </a:t>
            </a:r>
            <a:r>
              <a:rPr sz="2200" dirty="0">
                <a:solidFill>
                  <a:srgbClr val="404040"/>
                </a:solidFill>
                <a:latin typeface="Verdana"/>
                <a:cs typeface="Verdana"/>
              </a:rPr>
              <a:t>string 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concatenation </a:t>
            </a:r>
            <a:r>
              <a:rPr sz="2200" spc="-7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function</a:t>
            </a:r>
            <a:r>
              <a:rPr sz="22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100" b="1" spc="55" dirty="0">
                <a:solidFill>
                  <a:srgbClr val="A62E5C"/>
                </a:solidFill>
                <a:latin typeface="Verdana"/>
                <a:cs typeface="Verdana"/>
              </a:rPr>
              <a:t>CONCAT_WS</a:t>
            </a:r>
            <a:r>
              <a:rPr sz="2100" spc="5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200" spc="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/>
                <a:cs typeface="Verdana"/>
              </a:rPr>
              <a:t>combine</a:t>
            </a:r>
            <a:r>
              <a:rPr sz="22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sz="22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/>
                <a:cs typeface="Verdana"/>
              </a:rPr>
              <a:t>fields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6923" y="517651"/>
            <a:ext cx="675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String</a:t>
            </a:r>
            <a:r>
              <a:rPr sz="3600" spc="-215" dirty="0"/>
              <a:t> </a:t>
            </a:r>
            <a:r>
              <a:rPr sz="3600" spc="-30" dirty="0"/>
              <a:t>Manipulation</a:t>
            </a:r>
            <a:r>
              <a:rPr sz="3600" spc="-210" dirty="0"/>
              <a:t> </a:t>
            </a:r>
            <a:r>
              <a:rPr sz="3600" spc="20" dirty="0"/>
              <a:t>Functions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919" y="1996497"/>
            <a:ext cx="845725" cy="8260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278379"/>
            <a:ext cx="39770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Field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trimming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whitespace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62" y="3426466"/>
            <a:ext cx="740865" cy="8234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704844"/>
            <a:ext cx="3105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Isolating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part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string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954" y="4861602"/>
            <a:ext cx="845354" cy="81054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4355"/>
            <a:ext cx="3651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Changing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case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619" y="486318"/>
            <a:ext cx="4767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indent="-196850">
              <a:lnSpc>
                <a:spcPct val="100000"/>
              </a:lnSpc>
              <a:spcBef>
                <a:spcPts val="100"/>
              </a:spcBef>
              <a:buChar char="&gt;"/>
              <a:tabLst>
                <a:tab pos="209550" algn="l"/>
              </a:tabLst>
            </a:pPr>
            <a:r>
              <a:rPr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-8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 smtClean="0">
                <a:solidFill>
                  <a:srgbClr val="A62E5C"/>
                </a:solidFill>
                <a:latin typeface="Arial MT"/>
                <a:cs typeface="Arial MT"/>
              </a:rPr>
              <a:t>TRIM</a:t>
            </a:r>
            <a:r>
              <a:rPr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(‘</a:t>
            </a:r>
            <a:r>
              <a:rPr lang="en-US" sz="2400" spc="5" dirty="0">
                <a:solidFill>
                  <a:srgbClr val="404040"/>
                </a:solidFill>
                <a:latin typeface="Arial MT"/>
                <a:cs typeface="Arial MT"/>
              </a:rPr>
              <a:t>RADAR</a:t>
            </a:r>
            <a:r>
              <a:rPr sz="2400" spc="-2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 smtClean="0">
                <a:solidFill>
                  <a:srgbClr val="404040"/>
                </a:solidFill>
                <a:latin typeface="Arial MT"/>
                <a:cs typeface="Arial MT"/>
              </a:rPr>
              <a:t>‘);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620" y="1066800"/>
            <a:ext cx="5681980" cy="6673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‘radar’</a:t>
            </a:r>
            <a:endParaRPr sz="24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Char char="&gt;"/>
              <a:tabLst>
                <a:tab pos="20955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A62E5C"/>
                </a:solidFill>
                <a:latin typeface="Arial MT"/>
                <a:cs typeface="Arial MT"/>
              </a:rPr>
              <a:t>TRIM</a:t>
            </a:r>
            <a:r>
              <a:rPr sz="2400" spc="5" dirty="0">
                <a:solidFill>
                  <a:srgbClr val="2A9FBC"/>
                </a:solidFill>
                <a:latin typeface="Arial MT"/>
                <a:cs typeface="Arial MT"/>
              </a:rPr>
              <a:t>(‘r’</a:t>
            </a:r>
            <a:r>
              <a:rPr sz="2400" spc="-8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‘</a:t>
            </a:r>
            <a:r>
              <a:rPr lang="en-US" sz="2400" spc="5" dirty="0">
                <a:solidFill>
                  <a:srgbClr val="404040"/>
                </a:solidFill>
                <a:latin typeface="Arial MT"/>
                <a:cs typeface="Arial MT"/>
              </a:rPr>
              <a:t>RADAR</a:t>
            </a:r>
            <a:r>
              <a:rPr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’);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04040"/>
              </a:buClr>
              <a:buFont typeface="Arial MT"/>
              <a:buChar char="&gt;"/>
            </a:pPr>
            <a:endParaRPr sz="2400" dirty="0">
              <a:latin typeface="Arial MT"/>
              <a:cs typeface="Arial MT"/>
            </a:endParaRPr>
          </a:p>
          <a:p>
            <a:pPr marL="598805">
              <a:lnSpc>
                <a:spcPct val="100000"/>
              </a:lnSpc>
            </a:pPr>
            <a:r>
              <a:rPr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‘</a:t>
            </a:r>
            <a:r>
              <a:rPr lang="en-US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ADA</a:t>
            </a:r>
            <a:r>
              <a:rPr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’</a:t>
            </a:r>
            <a:endParaRPr lang="en-US" sz="2400" spc="-5" dirty="0" smtClean="0">
              <a:solidFill>
                <a:srgbClr val="404040"/>
              </a:solidFill>
              <a:latin typeface="Arial MT"/>
              <a:cs typeface="Arial MT"/>
            </a:endParaRPr>
          </a:p>
          <a:p>
            <a:pPr marL="598805">
              <a:lnSpc>
                <a:spcPct val="100000"/>
              </a:lnSpc>
            </a:pPr>
            <a:endParaRPr lang="en-US" sz="2400" spc="-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Char char="&gt;"/>
              <a:tabLst>
                <a:tab pos="209550" algn="l"/>
              </a:tabLst>
            </a:pPr>
            <a:r>
              <a:rPr lang="en-US" sz="2400" spc="-5" dirty="0">
                <a:solidFill>
                  <a:srgbClr val="404040"/>
                </a:solidFill>
                <a:latin typeface="Arial MT"/>
                <a:cs typeface="Arial MT"/>
              </a:rPr>
              <a:t>	SELECT</a:t>
            </a:r>
            <a:r>
              <a:rPr lang="en-US" sz="2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US" sz="2400" spc="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lang="en-US" sz="2400" spc="5" dirty="0">
                <a:solidFill>
                  <a:srgbClr val="A62E5C"/>
                </a:solidFill>
                <a:latin typeface="Arial MT"/>
                <a:cs typeface="Arial MT"/>
              </a:rPr>
              <a:t>TRIM</a:t>
            </a:r>
            <a:r>
              <a:rPr lang="en-US" sz="2400" spc="5" dirty="0" smtClean="0">
                <a:solidFill>
                  <a:srgbClr val="2A9FBC"/>
                </a:solidFill>
                <a:latin typeface="Arial MT"/>
                <a:cs typeface="Arial MT"/>
              </a:rPr>
              <a:t>(</a:t>
            </a:r>
            <a:r>
              <a:rPr lang="en-US"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‘RADAR    ’);</a:t>
            </a:r>
            <a:endParaRPr lang="en-US"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04040"/>
              </a:buClr>
              <a:buFont typeface="Arial MT"/>
              <a:buChar char="&gt;"/>
            </a:pPr>
            <a:endParaRPr lang="en-US" sz="2400" dirty="0">
              <a:latin typeface="Arial MT"/>
              <a:cs typeface="Arial MT"/>
            </a:endParaRPr>
          </a:p>
          <a:p>
            <a:pPr marL="598805">
              <a:lnSpc>
                <a:spcPct val="100000"/>
              </a:lnSpc>
            </a:pPr>
            <a:r>
              <a:rPr lang="en-US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‘RADAR’</a:t>
            </a:r>
          </a:p>
          <a:p>
            <a:pPr marL="598805">
              <a:lnSpc>
                <a:spcPct val="100000"/>
              </a:lnSpc>
            </a:pPr>
            <a:endParaRPr lang="en-US" sz="2400" dirty="0" smtClean="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Char char="&gt;"/>
              <a:tabLst>
                <a:tab pos="209550" algn="l"/>
              </a:tabLst>
            </a:pPr>
            <a:r>
              <a:rPr lang="en-US" sz="2400" spc="-5" dirty="0">
                <a:solidFill>
                  <a:srgbClr val="404040"/>
                </a:solidFill>
                <a:latin typeface="Arial MT"/>
                <a:cs typeface="Arial MT"/>
              </a:rPr>
              <a:t>	SELECT</a:t>
            </a:r>
            <a:r>
              <a:rPr lang="en-US" sz="2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US" sz="2400" spc="5" dirty="0">
                <a:solidFill>
                  <a:srgbClr val="A62E5C"/>
                </a:solidFill>
                <a:latin typeface="Arial MT"/>
                <a:cs typeface="Arial MT"/>
              </a:rPr>
              <a:t>L</a:t>
            </a:r>
            <a:r>
              <a:rPr lang="en-US" sz="2400" spc="5" dirty="0" smtClean="0">
                <a:solidFill>
                  <a:srgbClr val="A62E5C"/>
                </a:solidFill>
                <a:latin typeface="Arial MT"/>
                <a:cs typeface="Arial MT"/>
              </a:rPr>
              <a:t>TRIM</a:t>
            </a:r>
            <a:r>
              <a:rPr lang="en-US" sz="2400" spc="5" dirty="0" smtClean="0">
                <a:solidFill>
                  <a:srgbClr val="2A9FBC"/>
                </a:solidFill>
                <a:latin typeface="Arial MT"/>
                <a:cs typeface="Arial MT"/>
              </a:rPr>
              <a:t>(</a:t>
            </a:r>
            <a:r>
              <a:rPr lang="en-US"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‘      RADAR  ’);</a:t>
            </a:r>
            <a:endParaRPr lang="en-US"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04040"/>
              </a:buClr>
              <a:buFont typeface="Arial MT"/>
              <a:buChar char="&gt;"/>
            </a:pPr>
            <a:endParaRPr lang="en-US" sz="2400" dirty="0">
              <a:latin typeface="Arial MT"/>
              <a:cs typeface="Arial MT"/>
            </a:endParaRPr>
          </a:p>
          <a:p>
            <a:pPr marL="598805">
              <a:lnSpc>
                <a:spcPct val="100000"/>
              </a:lnSpc>
            </a:pPr>
            <a:r>
              <a:rPr lang="en-US" sz="2400" spc="-5" dirty="0">
                <a:solidFill>
                  <a:srgbClr val="404040"/>
                </a:solidFill>
                <a:latin typeface="Arial MT"/>
                <a:cs typeface="Arial MT"/>
              </a:rPr>
              <a:t>‘</a:t>
            </a:r>
            <a:r>
              <a:rPr lang="en-US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RADAR  ’</a:t>
            </a:r>
            <a:endParaRPr lang="en-US" sz="2400" spc="-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598805">
              <a:lnSpc>
                <a:spcPct val="100000"/>
              </a:lnSpc>
            </a:pPr>
            <a:endParaRPr lang="en-US" sz="2400" dirty="0">
              <a:latin typeface="Arial MT"/>
              <a:cs typeface="Arial MT"/>
            </a:endParaRPr>
          </a:p>
          <a:p>
            <a:pPr marL="598805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1698244"/>
            <a:ext cx="4767580" cy="29032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7180" marR="5080" indent="-284480">
              <a:lnSpc>
                <a:spcPct val="76400"/>
              </a:lnSpc>
              <a:spcBef>
                <a:spcPts val="720"/>
              </a:spcBef>
            </a:pPr>
            <a:r>
              <a:rPr sz="1500" spc="-145" dirty="0">
                <a:solidFill>
                  <a:srgbClr val="A62E5C"/>
                </a:solidFill>
                <a:latin typeface="Lucida Sans Unicode"/>
                <a:cs typeface="Lucida Sans Unicode"/>
              </a:rPr>
              <a:t>◀</a:t>
            </a:r>
            <a:r>
              <a:rPr sz="1500" spc="-140" dirty="0">
                <a:solidFill>
                  <a:srgbClr val="A62E5C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A62E5C"/>
                </a:solidFill>
                <a:latin typeface="Verdana"/>
                <a:cs typeface="Verdana"/>
              </a:rPr>
              <a:t>TRIM </a:t>
            </a:r>
            <a:r>
              <a:rPr sz="2200" spc="-25" dirty="0">
                <a:solidFill>
                  <a:srgbClr val="404040"/>
                </a:solidFill>
                <a:latin typeface="Verdana"/>
                <a:cs typeface="Verdana"/>
              </a:rPr>
              <a:t>removes 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whitespace </a:t>
            </a:r>
            <a:r>
              <a:rPr sz="2200" spc="35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200" spc="40" dirty="0">
                <a:solidFill>
                  <a:srgbClr val="404040"/>
                </a:solidFill>
                <a:latin typeface="Verdana"/>
                <a:cs typeface="Verdana"/>
              </a:rPr>
              <a:t> specified</a:t>
            </a:r>
            <a:r>
              <a:rPr sz="22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/>
                <a:cs typeface="Verdana"/>
              </a:rPr>
              <a:t>characters</a:t>
            </a:r>
            <a:r>
              <a:rPr sz="22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2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/>
                <a:cs typeface="Verdana"/>
              </a:rPr>
              <a:t>string</a:t>
            </a:r>
            <a:endParaRPr sz="2200" dirty="0">
              <a:latin typeface="Verdana"/>
              <a:cs typeface="Verdana"/>
            </a:endParaRPr>
          </a:p>
          <a:p>
            <a:pPr marL="297180" marR="172720" indent="-284480">
              <a:lnSpc>
                <a:spcPct val="764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5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/>
                <a:cs typeface="Verdana"/>
              </a:rPr>
              <a:t>Function </a:t>
            </a:r>
            <a:r>
              <a:rPr sz="2200" spc="5" dirty="0">
                <a:solidFill>
                  <a:srgbClr val="404040"/>
                </a:solidFill>
                <a:latin typeface="Verdana"/>
                <a:cs typeface="Verdana"/>
              </a:rPr>
              <a:t>defaults </a:t>
            </a:r>
            <a:r>
              <a:rPr sz="2200" spc="-20" dirty="0">
                <a:solidFill>
                  <a:srgbClr val="404040"/>
                </a:solidFill>
                <a:latin typeface="Verdana"/>
                <a:cs typeface="Verdana"/>
              </a:rPr>
              <a:t>remove </a:t>
            </a:r>
            <a:r>
              <a:rPr sz="2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/>
                <a:cs typeface="Verdana"/>
              </a:rPr>
              <a:t>whitespace</a:t>
            </a:r>
            <a:r>
              <a:rPr sz="22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/>
                <a:cs typeface="Verdana"/>
              </a:rPr>
              <a:t>before/after</a:t>
            </a:r>
            <a:r>
              <a:rPr sz="22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/>
                <a:cs typeface="Verdana"/>
              </a:rPr>
              <a:t>string</a:t>
            </a:r>
            <a:endParaRPr sz="2200" dirty="0">
              <a:latin typeface="Verdana"/>
              <a:cs typeface="Verdana"/>
            </a:endParaRPr>
          </a:p>
          <a:p>
            <a:pPr marL="297180" marR="280035" indent="-284480">
              <a:lnSpc>
                <a:spcPct val="76400"/>
              </a:lnSpc>
              <a:spcBef>
                <a:spcPts val="1964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500" spc="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/>
                <a:cs typeface="Verdana"/>
              </a:rPr>
              <a:t>Optional</a:t>
            </a:r>
            <a:r>
              <a:rPr sz="22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/>
                <a:cs typeface="Verdana"/>
              </a:rPr>
              <a:t>leading</a:t>
            </a:r>
            <a:r>
              <a:rPr sz="22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2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/>
                <a:cs typeface="Verdana"/>
              </a:rPr>
              <a:t>trailing</a:t>
            </a:r>
            <a:r>
              <a:rPr sz="22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2200" spc="-7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22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/>
                <a:cs typeface="Verdana"/>
              </a:rPr>
              <a:t>argument</a:t>
            </a:r>
            <a:endParaRPr sz="2200" dirty="0">
              <a:latin typeface="Verdana"/>
              <a:cs typeface="Verdana"/>
            </a:endParaRPr>
          </a:p>
          <a:p>
            <a:pPr marL="297180" marR="125730" indent="-284480">
              <a:lnSpc>
                <a:spcPct val="764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5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2200" spc="35" dirty="0">
                <a:solidFill>
                  <a:srgbClr val="404040"/>
                </a:solidFill>
                <a:latin typeface="Verdana"/>
                <a:cs typeface="Verdana"/>
              </a:rPr>
              <a:t>specify </a:t>
            </a:r>
            <a:r>
              <a:rPr sz="2200" spc="45" dirty="0">
                <a:solidFill>
                  <a:srgbClr val="404040"/>
                </a:solidFill>
                <a:latin typeface="Verdana"/>
                <a:cs typeface="Verdana"/>
              </a:rPr>
              <a:t>specific </a:t>
            </a:r>
            <a:r>
              <a:rPr sz="2200" spc="-10" dirty="0">
                <a:solidFill>
                  <a:srgbClr val="404040"/>
                </a:solidFill>
                <a:latin typeface="Verdana"/>
                <a:cs typeface="Verdana"/>
              </a:rPr>
              <a:t>characters </a:t>
            </a:r>
            <a:r>
              <a:rPr sz="2200" spc="-7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2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/>
                <a:cs typeface="Verdana"/>
              </a:rPr>
              <a:t>remove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0150" y="543051"/>
            <a:ext cx="2851785" cy="8089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 indent="110489">
              <a:lnSpc>
                <a:spcPts val="2810"/>
              </a:lnSpc>
              <a:spcBef>
                <a:spcPts val="650"/>
              </a:spcBef>
            </a:pPr>
            <a:r>
              <a:rPr sz="2800" spc="30" dirty="0"/>
              <a:t>Field </a:t>
            </a:r>
            <a:r>
              <a:rPr sz="2800" spc="-65" dirty="0"/>
              <a:t>Trimming </a:t>
            </a:r>
            <a:r>
              <a:rPr sz="2800" spc="-969" dirty="0"/>
              <a:t> </a:t>
            </a:r>
            <a:r>
              <a:rPr sz="2800" spc="-10" dirty="0"/>
              <a:t>and</a:t>
            </a:r>
            <a:r>
              <a:rPr sz="2800" spc="-215" dirty="0"/>
              <a:t> </a:t>
            </a:r>
            <a:r>
              <a:rPr sz="2800" spc="10" dirty="0"/>
              <a:t>Whitespace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0722" y="2193544"/>
            <a:ext cx="5257800" cy="1619250"/>
          </a:xfrm>
          <a:prstGeom prst="rect">
            <a:avLst/>
          </a:prstGeom>
          <a:solidFill>
            <a:srgbClr val="E5E5E5"/>
          </a:solidFill>
          <a:ln w="603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SUBSTRING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814"/>
              </a:spcBef>
            </a:pP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SUBSTRING(string,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start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position,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length)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5036" y="4105022"/>
            <a:ext cx="5257800" cy="1619250"/>
          </a:xfrm>
          <a:prstGeom prst="rect">
            <a:avLst/>
          </a:prstGeom>
          <a:solidFill>
            <a:srgbClr val="E5E5E5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3155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85"/>
              </a:spcBef>
            </a:pP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RIGHT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RIGHT(string,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E5E5E5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318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5"/>
              </a:spcBef>
            </a:pPr>
            <a:r>
              <a:rPr sz="2400" spc="125" dirty="0">
                <a:solidFill>
                  <a:srgbClr val="404040"/>
                </a:solidFill>
                <a:latin typeface="Verdana"/>
                <a:cs typeface="Verdana"/>
              </a:rPr>
              <a:t>LEFT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LEFT(string,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4672" y="517651"/>
            <a:ext cx="5695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Isolating</a:t>
            </a:r>
            <a:r>
              <a:rPr sz="3600" spc="-204" dirty="0"/>
              <a:t> </a:t>
            </a:r>
            <a:r>
              <a:rPr sz="3600" spc="-20" dirty="0"/>
              <a:t>Parts</a:t>
            </a:r>
            <a:r>
              <a:rPr sz="3600" spc="-204" dirty="0"/>
              <a:t> </a:t>
            </a:r>
            <a:r>
              <a:rPr sz="3600" spc="75" dirty="0"/>
              <a:t>of</a:t>
            </a:r>
            <a:r>
              <a:rPr sz="3600" spc="-204" dirty="0"/>
              <a:t> </a:t>
            </a:r>
            <a:r>
              <a:rPr sz="3600" spc="-100" dirty="0"/>
              <a:t>a</a:t>
            </a:r>
            <a:r>
              <a:rPr sz="3600" spc="-204" dirty="0"/>
              <a:t> </a:t>
            </a:r>
            <a:r>
              <a:rPr sz="3600" spc="-50" dirty="0"/>
              <a:t>String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44" y="1102867"/>
            <a:ext cx="6851355" cy="2710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indent="-196850">
              <a:lnSpc>
                <a:spcPct val="100000"/>
              </a:lnSpc>
              <a:spcBef>
                <a:spcPts val="100"/>
              </a:spcBef>
              <a:buChar char="&gt;"/>
              <a:tabLst>
                <a:tab pos="20955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LEFT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(‘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PAKISTAN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’,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400" dirty="0">
              <a:latin typeface="Arial MT"/>
              <a:cs typeface="Arial MT"/>
            </a:endParaRPr>
          </a:p>
          <a:p>
            <a:pPr marL="598170">
              <a:lnSpc>
                <a:spcPct val="100000"/>
              </a:lnSpc>
              <a:spcBef>
                <a:spcPts val="1750"/>
              </a:spcBef>
            </a:pP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‘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PAK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’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Arial MT"/>
              <a:cs typeface="Arial MT"/>
            </a:endParaRPr>
          </a:p>
          <a:p>
            <a:pPr marL="209550" marR="5080" indent="-209550">
              <a:lnSpc>
                <a:spcPct val="184400"/>
              </a:lnSpc>
              <a:buChar char="&gt;"/>
              <a:tabLst>
                <a:tab pos="20955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SELECT </a:t>
            </a:r>
            <a:r>
              <a:rPr sz="2400" spc="-5" dirty="0">
                <a:solidFill>
                  <a:srgbClr val="F05A28"/>
                </a:solidFill>
                <a:latin typeface="Arial MT"/>
                <a:cs typeface="Arial MT"/>
              </a:rPr>
              <a:t>RIGHT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(‘</a:t>
            </a:r>
            <a:r>
              <a:rPr lang="en-US" sz="2400" spc="-5" dirty="0">
                <a:solidFill>
                  <a:srgbClr val="FFFFFF"/>
                </a:solidFill>
                <a:latin typeface="Arial MT"/>
                <a:cs typeface="Arial MT"/>
              </a:rPr>
              <a:t>PAKISTAN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’, 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); 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</a:br>
            <a:r>
              <a:rPr sz="2400" spc="-49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‘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TAN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’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899407"/>
            <a:ext cx="8481060" cy="23374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600" spc="190" dirty="0">
                <a:solidFill>
                  <a:srgbClr val="404040"/>
                </a:solidFill>
                <a:latin typeface="Verdana"/>
                <a:cs typeface="Verdana"/>
              </a:rPr>
              <a:t>LEFT</a:t>
            </a:r>
            <a:r>
              <a:rPr sz="36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/>
                <a:cs typeface="Verdana"/>
              </a:rPr>
              <a:t>RIGHT</a:t>
            </a:r>
            <a:endParaRPr sz="3600" dirty="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Specify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side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field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start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counting</a:t>
            </a:r>
            <a:endParaRPr sz="2400" dirty="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argument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field</a:t>
            </a:r>
            <a:endParaRPr sz="2400" dirty="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Second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argument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characters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return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6200" y="759057"/>
            <a:ext cx="6324600" cy="1987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endParaRPr sz="2000" dirty="0"/>
          </a:p>
          <a:p>
            <a:pPr marL="209550" marR="402590" indent="-209550">
              <a:lnSpc>
                <a:spcPct val="184400"/>
              </a:lnSpc>
              <a:buChar char="&gt;"/>
              <a:tabLst>
                <a:tab pos="209550" algn="l"/>
              </a:tabLst>
            </a:pPr>
            <a:r>
              <a:rPr sz="2400" spc="-5" dirty="0"/>
              <a:t>SELECT </a:t>
            </a:r>
            <a:r>
              <a:rPr sz="2400" spc="-5" dirty="0">
                <a:solidFill>
                  <a:srgbClr val="A62E5C"/>
                </a:solidFill>
              </a:rPr>
              <a:t>SUBSTRING</a:t>
            </a:r>
            <a:r>
              <a:rPr sz="2400" spc="-5" dirty="0">
                <a:solidFill>
                  <a:srgbClr val="2D2D2D"/>
                </a:solidFill>
              </a:rPr>
              <a:t>(‘USA/DC/202’,</a:t>
            </a:r>
            <a:r>
              <a:rPr sz="2400" spc="-5" dirty="0">
                <a:solidFill>
                  <a:srgbClr val="2A9FBC"/>
                </a:solidFill>
              </a:rPr>
              <a:t>5</a:t>
            </a:r>
            <a:r>
              <a:rPr sz="2400" spc="-5" dirty="0">
                <a:solidFill>
                  <a:srgbClr val="2D2D2D"/>
                </a:solidFill>
              </a:rPr>
              <a:t>,</a:t>
            </a:r>
            <a:r>
              <a:rPr sz="2400" spc="-5" dirty="0">
                <a:solidFill>
                  <a:srgbClr val="F05A28"/>
                </a:solidFill>
              </a:rPr>
              <a:t>2</a:t>
            </a:r>
            <a:r>
              <a:rPr sz="2400" spc="-5" dirty="0" smtClean="0"/>
              <a:t>);</a:t>
            </a:r>
            <a:r>
              <a:rPr lang="en-US" sz="2400" spc="-5" dirty="0" smtClean="0"/>
              <a:t/>
            </a:r>
            <a:br>
              <a:rPr lang="en-US" sz="2400" spc="-5" dirty="0" smtClean="0"/>
            </a:br>
            <a:r>
              <a:rPr sz="2400" dirty="0" smtClean="0"/>
              <a:t>‘</a:t>
            </a:r>
            <a:r>
              <a:rPr sz="2400" dirty="0"/>
              <a:t>DC’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Arial MT"/>
              <a:buChar char="&gt;"/>
            </a:pPr>
            <a:endParaRPr sz="2000" dirty="0"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6566425" y="1180084"/>
            <a:ext cx="5549376" cy="208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/>
          </a:p>
          <a:p>
            <a:pPr marL="12700">
              <a:lnSpc>
                <a:spcPts val="2330"/>
              </a:lnSpc>
            </a:pPr>
            <a:r>
              <a:rPr sz="2400" b="1" spc="-10" dirty="0" smtClean="0">
                <a:solidFill>
                  <a:srgbClr val="A62E5C"/>
                </a:solidFill>
              </a:rPr>
              <a:t>SUBSTRING</a:t>
            </a:r>
            <a:r>
              <a:rPr lang="en-US" sz="2400" spc="-10" dirty="0" smtClean="0">
                <a:solidFill>
                  <a:srgbClr val="A62E5C"/>
                </a:solidFill>
              </a:rPr>
              <a:t/>
            </a:r>
            <a:br>
              <a:rPr lang="en-US" sz="2400" spc="-10" dirty="0" smtClean="0">
                <a:solidFill>
                  <a:srgbClr val="A62E5C"/>
                </a:solidFill>
              </a:rPr>
            </a:br>
            <a:endParaRPr sz="2400" spc="-10" dirty="0">
              <a:solidFill>
                <a:srgbClr val="A62E5C"/>
              </a:solidFill>
            </a:endParaRPr>
          </a:p>
          <a:p>
            <a:pPr marL="12700">
              <a:lnSpc>
                <a:spcPts val="2005"/>
              </a:lnSpc>
            </a:pPr>
            <a:r>
              <a:rPr sz="2400" spc="-145" dirty="0">
                <a:solidFill>
                  <a:srgbClr val="303030"/>
                </a:solidFill>
                <a:latin typeface="Lucida Sans Unicode"/>
                <a:cs typeface="Lucida Sans Unicode"/>
              </a:rPr>
              <a:t>◀</a:t>
            </a:r>
            <a:r>
              <a:rPr sz="2400" spc="114" dirty="0">
                <a:solidFill>
                  <a:srgbClr val="30303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303030"/>
                </a:solidFill>
              </a:rPr>
              <a:t>Return</a:t>
            </a:r>
            <a:r>
              <a:rPr sz="2400" spc="-120" dirty="0">
                <a:solidFill>
                  <a:srgbClr val="303030"/>
                </a:solidFill>
              </a:rPr>
              <a:t> </a:t>
            </a:r>
            <a:r>
              <a:rPr sz="2400" dirty="0">
                <a:solidFill>
                  <a:srgbClr val="303030"/>
                </a:solidFill>
              </a:rPr>
              <a:t>substring</a:t>
            </a:r>
            <a:r>
              <a:rPr sz="2400" spc="-114" dirty="0">
                <a:solidFill>
                  <a:srgbClr val="303030"/>
                </a:solidFill>
              </a:rPr>
              <a:t> </a:t>
            </a:r>
            <a:r>
              <a:rPr sz="2400" spc="5" dirty="0">
                <a:solidFill>
                  <a:srgbClr val="303030"/>
                </a:solidFill>
              </a:rPr>
              <a:t>from</a:t>
            </a:r>
            <a:r>
              <a:rPr sz="2400" spc="-120" dirty="0">
                <a:solidFill>
                  <a:srgbClr val="303030"/>
                </a:solidFill>
              </a:rPr>
              <a:t> </a:t>
            </a:r>
            <a:r>
              <a:rPr sz="2400" spc="40" dirty="0" smtClean="0">
                <a:solidFill>
                  <a:srgbClr val="303030"/>
                </a:solidFill>
              </a:rPr>
              <a:t>field</a:t>
            </a:r>
            <a:r>
              <a:rPr lang="en-US" sz="2400" spc="40" dirty="0" smtClean="0">
                <a:solidFill>
                  <a:srgbClr val="303030"/>
                </a:solidFill>
              </a:rPr>
              <a:t/>
            </a:r>
            <a:br>
              <a:rPr lang="en-US" sz="2400" spc="40" dirty="0" smtClean="0">
                <a:solidFill>
                  <a:srgbClr val="303030"/>
                </a:solidFill>
              </a:rPr>
            </a:br>
            <a:endParaRPr sz="2400" dirty="0">
              <a:latin typeface="Lucida Sans Unicode"/>
              <a:cs typeface="Lucida Sans Unicode"/>
            </a:endParaRPr>
          </a:p>
          <a:p>
            <a:pPr marL="297180" marR="334645" indent="-284480">
              <a:lnSpc>
                <a:spcPct val="75500"/>
              </a:lnSpc>
              <a:spcBef>
                <a:spcPts val="325"/>
              </a:spcBef>
            </a:pPr>
            <a:r>
              <a:rPr sz="2400" spc="-145" dirty="0">
                <a:solidFill>
                  <a:srgbClr val="303030"/>
                </a:solidFill>
                <a:latin typeface="Lucida Sans Unicode"/>
                <a:cs typeface="Lucida Sans Unicode"/>
              </a:rPr>
              <a:t>◀</a:t>
            </a:r>
            <a:r>
              <a:rPr sz="2400" spc="-140" dirty="0">
                <a:solidFill>
                  <a:srgbClr val="303030"/>
                </a:solidFill>
                <a:latin typeface="Lucida Sans Unicode"/>
                <a:cs typeface="Lucida Sans Unicode"/>
              </a:rPr>
              <a:t> </a:t>
            </a:r>
            <a:r>
              <a:rPr sz="2400" spc="25" dirty="0">
                <a:solidFill>
                  <a:srgbClr val="303030"/>
                </a:solidFill>
              </a:rPr>
              <a:t>Specify </a:t>
            </a:r>
            <a:r>
              <a:rPr sz="2400" b="1" spc="15" dirty="0">
                <a:solidFill>
                  <a:srgbClr val="F05A28"/>
                </a:solidFill>
              </a:rPr>
              <a:t>starting position </a:t>
            </a:r>
            <a:r>
              <a:rPr sz="2400" spc="10" dirty="0">
                <a:solidFill>
                  <a:srgbClr val="303030"/>
                </a:solidFill>
              </a:rPr>
              <a:t>and </a:t>
            </a:r>
            <a:r>
              <a:rPr sz="2400" spc="-760" dirty="0">
                <a:solidFill>
                  <a:srgbClr val="303030"/>
                </a:solidFill>
              </a:rPr>
              <a:t> </a:t>
            </a:r>
            <a:r>
              <a:rPr sz="2400" b="1" spc="15" dirty="0" smtClean="0">
                <a:solidFill>
                  <a:srgbClr val="F05A28"/>
                </a:solidFill>
              </a:rPr>
              <a:t>length</a:t>
            </a:r>
            <a:endParaRPr sz="2400" b="1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599" y="1828800"/>
            <a:ext cx="2550795" cy="2498120"/>
          </a:xfrm>
          <a:prstGeom prst="rect">
            <a:avLst/>
          </a:prstGeom>
          <a:solidFill>
            <a:srgbClr val="E5E5E5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602615">
              <a:lnSpc>
                <a:spcPct val="100000"/>
              </a:lnSpc>
              <a:spcBef>
                <a:spcPts val="2235"/>
              </a:spcBef>
            </a:pPr>
            <a:r>
              <a:rPr sz="2400" spc="70" dirty="0">
                <a:solidFill>
                  <a:srgbClr val="2A9FBC"/>
                </a:solidFill>
                <a:latin typeface="Verdana"/>
                <a:cs typeface="Verdana"/>
              </a:rPr>
              <a:t>john</a:t>
            </a:r>
            <a:r>
              <a:rPr sz="2400" spc="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65" dirty="0" smtClean="0">
                <a:solidFill>
                  <a:srgbClr val="2A9FBC"/>
                </a:solidFill>
                <a:latin typeface="Verdana"/>
                <a:cs typeface="Verdana"/>
              </a:rPr>
              <a:t>doe</a:t>
            </a:r>
            <a:r>
              <a:rPr lang="en-US" sz="2400" spc="165" dirty="0" smtClean="0">
                <a:solidFill>
                  <a:srgbClr val="2A9FBC"/>
                </a:solidFill>
                <a:latin typeface="Verdana"/>
                <a:cs typeface="Verdana"/>
              </a:rPr>
              <a:t/>
            </a:r>
            <a:br>
              <a:rPr lang="en-US" sz="2400" spc="165" dirty="0" smtClean="0">
                <a:solidFill>
                  <a:srgbClr val="2A9FBC"/>
                </a:solidFill>
                <a:latin typeface="Verdana"/>
                <a:cs typeface="Verdana"/>
              </a:rPr>
            </a:br>
            <a:r>
              <a:rPr lang="en-US" sz="2400" spc="165" dirty="0" smtClean="0">
                <a:solidFill>
                  <a:srgbClr val="2A9FBC"/>
                </a:solidFill>
                <a:latin typeface="Verdana"/>
                <a:cs typeface="Verdana"/>
              </a:rPr>
              <a:t/>
            </a:r>
            <a:br>
              <a:rPr lang="en-US" sz="2400" spc="165" dirty="0" smtClean="0">
                <a:solidFill>
                  <a:srgbClr val="2A9FBC"/>
                </a:solidFill>
                <a:latin typeface="Verdana"/>
                <a:cs typeface="Verdana"/>
              </a:rPr>
            </a:br>
            <a:r>
              <a:rPr lang="en-US" sz="2400" spc="165" dirty="0" smtClean="0">
                <a:solidFill>
                  <a:srgbClr val="2A9FBC"/>
                </a:solidFill>
                <a:latin typeface="Verdana"/>
                <a:cs typeface="Verdana"/>
              </a:rPr>
              <a:t/>
            </a:r>
            <a:br>
              <a:rPr lang="en-US" sz="2400" spc="165" dirty="0" smtClean="0">
                <a:solidFill>
                  <a:srgbClr val="2A9FBC"/>
                </a:solidFill>
                <a:latin typeface="Verdana"/>
                <a:cs typeface="Verdana"/>
              </a:rPr>
            </a:b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0655" y="1825884"/>
            <a:ext cx="2557145" cy="2510944"/>
          </a:xfrm>
          <a:prstGeom prst="rect">
            <a:avLst/>
          </a:prstGeom>
          <a:solidFill>
            <a:srgbClr val="E5E5E5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30530">
              <a:lnSpc>
                <a:spcPct val="100000"/>
              </a:lnSpc>
              <a:spcBef>
                <a:spcPts val="2255"/>
              </a:spcBef>
            </a:pPr>
            <a:r>
              <a:rPr sz="2400" spc="250" dirty="0">
                <a:solidFill>
                  <a:srgbClr val="2A9FBC"/>
                </a:solidFill>
                <a:latin typeface="Verdana"/>
                <a:cs typeface="Verdana"/>
              </a:rPr>
              <a:t>JOHN</a:t>
            </a:r>
            <a:r>
              <a:rPr sz="2400" spc="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4" dirty="0" smtClean="0">
                <a:solidFill>
                  <a:srgbClr val="2A9FBC"/>
                </a:solidFill>
                <a:latin typeface="Verdana"/>
                <a:cs typeface="Verdana"/>
              </a:rPr>
              <a:t>DOE</a:t>
            </a:r>
            <a:r>
              <a:rPr lang="en-US" sz="2400" spc="254" dirty="0" smtClean="0">
                <a:solidFill>
                  <a:srgbClr val="2A9FBC"/>
                </a:solidFill>
                <a:latin typeface="Verdana"/>
                <a:cs typeface="Verdana"/>
              </a:rPr>
              <a:t/>
            </a:r>
            <a:br>
              <a:rPr lang="en-US" sz="2400" spc="254" dirty="0" smtClean="0">
                <a:solidFill>
                  <a:srgbClr val="2A9FBC"/>
                </a:solidFill>
                <a:latin typeface="Verdana"/>
                <a:cs typeface="Verdana"/>
              </a:rPr>
            </a:br>
            <a:r>
              <a:rPr lang="en-US" sz="2400" spc="254" dirty="0" smtClean="0">
                <a:solidFill>
                  <a:srgbClr val="2A9FBC"/>
                </a:solidFill>
                <a:latin typeface="Verdana"/>
                <a:cs typeface="Verdana"/>
              </a:rPr>
              <a:t/>
            </a:r>
            <a:br>
              <a:rPr lang="en-US" sz="2400" spc="254" dirty="0" smtClean="0">
                <a:solidFill>
                  <a:srgbClr val="2A9FBC"/>
                </a:solidFill>
                <a:latin typeface="Verdana"/>
                <a:cs typeface="Verdana"/>
              </a:rPr>
            </a:br>
            <a:r>
              <a:rPr lang="en-US" sz="2400" spc="254" dirty="0" smtClean="0">
                <a:solidFill>
                  <a:srgbClr val="2A9FBC"/>
                </a:solidFill>
                <a:latin typeface="Verdana"/>
                <a:cs typeface="Verdana"/>
              </a:rPr>
              <a:t/>
            </a:r>
            <a:br>
              <a:rPr lang="en-US" sz="2400" spc="254" dirty="0" smtClean="0">
                <a:solidFill>
                  <a:srgbClr val="2A9FBC"/>
                </a:solidFill>
                <a:latin typeface="Verdana"/>
                <a:cs typeface="Verdana"/>
              </a:rPr>
            </a:b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251" y="4443702"/>
            <a:ext cx="4019856" cy="94128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LOWER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303030"/>
                </a:solidFill>
                <a:latin typeface="Arial MT"/>
                <a:cs typeface="Arial MT"/>
              </a:rPr>
              <a:t>SELECT</a:t>
            </a:r>
            <a:r>
              <a:rPr sz="2400" spc="-8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Arial MT"/>
                <a:cs typeface="Arial MT"/>
              </a:rPr>
              <a:t>LOWER(name)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3892" y="517651"/>
            <a:ext cx="341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Changing</a:t>
            </a:r>
            <a:r>
              <a:rPr sz="3600" spc="-260" dirty="0"/>
              <a:t> </a:t>
            </a:r>
            <a:r>
              <a:rPr sz="3600" spc="-25" dirty="0"/>
              <a:t>Case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562600" y="4443702"/>
            <a:ext cx="4572000" cy="94128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UPPER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303030"/>
                </a:solidFill>
                <a:latin typeface="Arial MT"/>
                <a:cs typeface="Arial MT"/>
              </a:rPr>
              <a:t>SELECT</a:t>
            </a:r>
            <a:r>
              <a:rPr sz="2400" spc="-8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Arial MT"/>
                <a:cs typeface="Arial MT"/>
              </a:rPr>
              <a:t>UPPER(name)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742947"/>
            <a:ext cx="409829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comes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many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forms</a:t>
            </a:r>
            <a:endParaRPr sz="2400">
              <a:latin typeface="Verdana"/>
              <a:cs typeface="Verdana"/>
            </a:endParaRPr>
          </a:p>
          <a:p>
            <a:pPr marL="12700" marR="939165">
              <a:lnSpc>
                <a:spcPct val="163300"/>
              </a:lnSpc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Stringing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it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together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Manipulating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strings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1565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20" dirty="0"/>
              <a:t> </a:t>
            </a:r>
            <a:r>
              <a:rPr dirty="0"/>
              <a:t>string</a:t>
            </a:r>
            <a:r>
              <a:rPr spc="-120" dirty="0"/>
              <a:t> </a:t>
            </a:r>
            <a:r>
              <a:rPr spc="20" dirty="0"/>
              <a:t>functions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30" dirty="0"/>
              <a:t> </a:t>
            </a:r>
            <a:r>
              <a:rPr spc="20" dirty="0"/>
              <a:t>clean</a:t>
            </a:r>
            <a:r>
              <a:rPr spc="-125" dirty="0"/>
              <a:t> </a:t>
            </a:r>
            <a:r>
              <a:rPr spc="10" dirty="0"/>
              <a:t>and </a:t>
            </a:r>
            <a:r>
              <a:rPr spc="-825" dirty="0"/>
              <a:t> </a:t>
            </a:r>
            <a:r>
              <a:rPr spc="-5" dirty="0"/>
              <a:t>analyze</a:t>
            </a:r>
            <a:r>
              <a:rPr spc="-125" dirty="0"/>
              <a:t> </a:t>
            </a:r>
            <a:r>
              <a:rPr spc="15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1524000"/>
            <a:ext cx="5257800" cy="3488690"/>
          </a:xfrm>
          <a:prstGeom prst="rect">
            <a:avLst/>
          </a:prstGeom>
          <a:solidFill>
            <a:srgbClr val="E5E5E5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REVERSE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1524000"/>
            <a:ext cx="5257800" cy="3488690"/>
          </a:xfrm>
          <a:prstGeom prst="rect">
            <a:avLst/>
          </a:prstGeom>
          <a:solidFill>
            <a:srgbClr val="E5E5E5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110" dirty="0">
                <a:solidFill>
                  <a:srgbClr val="404040"/>
                </a:solidFill>
                <a:latin typeface="Verdana"/>
                <a:cs typeface="Verdana"/>
              </a:rPr>
              <a:t>REPLACE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7556" y="517651"/>
            <a:ext cx="474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Changing</a:t>
            </a:r>
            <a:r>
              <a:rPr sz="3600" spc="-235" dirty="0"/>
              <a:t> </a:t>
            </a:r>
            <a:r>
              <a:rPr sz="3600" spc="-45" dirty="0"/>
              <a:t>Characters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475" y="761491"/>
            <a:ext cx="444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850"/>
                </a:solidFill>
                <a:latin typeface="Arial MT"/>
                <a:cs typeface="Arial MT"/>
              </a:rPr>
              <a:t>REPLACE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(street,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Arial MT"/>
                <a:cs typeface="Arial MT"/>
              </a:rPr>
              <a:t>‘Ave.’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Arial MT"/>
                <a:cs typeface="Arial MT"/>
              </a:rPr>
              <a:t>‘Avenue’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475" y="1258315"/>
            <a:ext cx="3590925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street,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Arial MT"/>
              <a:cs typeface="Arial MT"/>
            </a:endParaRPr>
          </a:p>
          <a:p>
            <a:pPr marL="330200">
              <a:lnSpc>
                <a:spcPct val="100000"/>
              </a:lnSpc>
            </a:pP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address;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8429" y="1811128"/>
          <a:ext cx="4747260" cy="245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Hill</a:t>
                      </a:r>
                      <a:r>
                        <a:rPr sz="1800" spc="-1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Boise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Main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Cincinnati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Sheridan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Cleveland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Cherokee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Square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Newburg</a:t>
                      </a: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Road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240" y="788159"/>
            <a:ext cx="722933" cy="653715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8055" y="3885574"/>
          <a:ext cx="4214495" cy="245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Hill</a:t>
                      </a:r>
                      <a:r>
                        <a:rPr sz="1800" spc="-1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Avenue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Boise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Main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Cincinnati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Sheridan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Avenue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Cleveland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Cherokee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Square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Newburg</a:t>
                      </a: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Road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568432" y="4642611"/>
            <a:ext cx="4053204" cy="137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15"/>
              </a:lnSpc>
              <a:spcBef>
                <a:spcPts val="100"/>
              </a:spcBef>
            </a:pPr>
            <a:r>
              <a:rPr sz="2200" spc="100" dirty="0">
                <a:solidFill>
                  <a:srgbClr val="9BC850"/>
                </a:solidFill>
                <a:latin typeface="Verdana"/>
                <a:cs typeface="Verdana"/>
              </a:rPr>
              <a:t>REPLACE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1970"/>
              </a:lnSpc>
              <a:tabLst>
                <a:tab pos="296545" algn="l"/>
              </a:tabLst>
            </a:pPr>
            <a:r>
              <a:rPr sz="1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Search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substring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195"/>
              </a:lnSpc>
              <a:tabLst>
                <a:tab pos="296545" algn="l"/>
              </a:tabLst>
            </a:pPr>
            <a:r>
              <a:rPr sz="1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Replace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/>
                <a:cs typeface="Verdana"/>
              </a:rPr>
              <a:t>new</a:t>
            </a:r>
            <a:r>
              <a:rPr sz="20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/>
                <a:cs typeface="Verdana"/>
              </a:rPr>
              <a:t>substring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50" dirty="0">
                <a:solidFill>
                  <a:srgbClr val="9BC850"/>
                </a:solidFill>
                <a:latin typeface="Verdana"/>
                <a:cs typeface="Verdana"/>
              </a:rPr>
              <a:t>REVERSE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0" y="609599"/>
            <a:ext cx="300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Address Table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474" y="761491"/>
            <a:ext cx="3260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street,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475" y="1710248"/>
            <a:ext cx="269303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REVERSE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(city)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address;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8429" y="1811128"/>
          <a:ext cx="4747260" cy="245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Hill</a:t>
                      </a:r>
                      <a:r>
                        <a:rPr sz="1800" spc="-1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Boise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Main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Cincinnati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Sheridan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Cleveland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Cherokee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Square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Newburg</a:t>
                      </a: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Road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240" y="788159"/>
            <a:ext cx="722933" cy="653715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8055" y="3885574"/>
          <a:ext cx="4214495" cy="245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Hill</a:t>
                      </a:r>
                      <a:r>
                        <a:rPr sz="1800" spc="-1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esioB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Main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itannicniC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Sheridan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dnalevelC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Cherokee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Square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ellivsiuoL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Newburg</a:t>
                      </a: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Road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ellivsiuoL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568432" y="4508222"/>
            <a:ext cx="4041775" cy="125920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spc="90" dirty="0">
                <a:solidFill>
                  <a:srgbClr val="9BC850"/>
                </a:solidFill>
                <a:latin typeface="Verdana"/>
                <a:cs typeface="Verdana"/>
              </a:rPr>
              <a:t>REPLACE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575"/>
              </a:lnSpc>
              <a:spcBef>
                <a:spcPts val="1385"/>
              </a:spcBef>
            </a:pPr>
            <a:r>
              <a:rPr sz="2200" spc="55" dirty="0">
                <a:solidFill>
                  <a:srgbClr val="9BC850"/>
                </a:solidFill>
                <a:latin typeface="Verdana"/>
                <a:cs typeface="Verdana"/>
              </a:rPr>
              <a:t>REVERSE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095"/>
              </a:lnSpc>
              <a:tabLst>
                <a:tab pos="296545" algn="l"/>
              </a:tabLst>
            </a:pPr>
            <a:r>
              <a:rPr sz="13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◀	</a:t>
            </a:r>
            <a:r>
              <a:rPr sz="1800" spc="15" dirty="0">
                <a:solidFill>
                  <a:srgbClr val="2D2D2D"/>
                </a:solidFill>
                <a:latin typeface="Verdana"/>
                <a:cs typeface="Verdana"/>
              </a:rPr>
              <a:t>Arrange</a:t>
            </a:r>
            <a:r>
              <a:rPr sz="1800" spc="-105" dirty="0">
                <a:solidFill>
                  <a:srgbClr val="2D2D2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D2D2D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2D2D2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D2D2D"/>
                </a:solidFill>
                <a:latin typeface="Verdana"/>
                <a:cs typeface="Verdana"/>
              </a:rPr>
              <a:t>string</a:t>
            </a:r>
            <a:r>
              <a:rPr sz="1800" spc="-110" dirty="0">
                <a:solidFill>
                  <a:srgbClr val="2D2D2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D2D2D"/>
                </a:solidFill>
                <a:latin typeface="Verdana"/>
                <a:cs typeface="Verdana"/>
              </a:rPr>
              <a:t>in</a:t>
            </a:r>
            <a:r>
              <a:rPr sz="1800" spc="-105" dirty="0">
                <a:solidFill>
                  <a:srgbClr val="2D2D2D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D2D2D"/>
                </a:solidFill>
                <a:latin typeface="Verdana"/>
                <a:cs typeface="Verdana"/>
              </a:rPr>
              <a:t>reverse</a:t>
            </a:r>
            <a:r>
              <a:rPr sz="1800" spc="-100" dirty="0">
                <a:solidFill>
                  <a:srgbClr val="2D2D2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2D2D2D"/>
                </a:solidFill>
                <a:latin typeface="Verdana"/>
                <a:cs typeface="Verdana"/>
              </a:rPr>
              <a:t>order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3413" y="788159"/>
            <a:ext cx="201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Address 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2585323"/>
          </a:xfrm>
          <a:prstGeom prst="rect">
            <a:avLst/>
          </a:prstGeom>
          <a:solidFill>
            <a:srgbClr val="E5E5E5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2400" spc="65" dirty="0" smtClean="0">
              <a:solidFill>
                <a:srgbClr val="404040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endParaRPr lang="en-US" sz="2400" spc="65" dirty="0">
              <a:solidFill>
                <a:srgbClr val="404040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endParaRPr lang="en-US" sz="2400" spc="65" dirty="0" smtClean="0">
              <a:solidFill>
                <a:srgbClr val="404040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lang="en-US" sz="2400" spc="65" dirty="0" smtClean="0">
                <a:solidFill>
                  <a:srgbClr val="404040"/>
                </a:solidFill>
                <a:latin typeface="Verdana"/>
                <a:cs typeface="Verdana"/>
              </a:rPr>
              <a:t>PATINDEX</a:t>
            </a:r>
          </a:p>
          <a:p>
            <a:pPr algn="ctr">
              <a:lnSpc>
                <a:spcPct val="100000"/>
              </a:lnSpc>
            </a:pPr>
            <a:r>
              <a:rPr lang="en-US" sz="2400" spc="65" dirty="0" smtClean="0">
                <a:solidFill>
                  <a:srgbClr val="404040"/>
                </a:solidFill>
                <a:latin typeface="Verdana"/>
                <a:cs typeface="Verdana"/>
              </a:rPr>
              <a:t/>
            </a:r>
            <a:br>
              <a:rPr lang="en-US" sz="2400" spc="65" dirty="0" smtClean="0">
                <a:solidFill>
                  <a:srgbClr val="404040"/>
                </a:solidFill>
                <a:latin typeface="Verdana"/>
                <a:cs typeface="Verdana"/>
              </a:rPr>
            </a:br>
            <a:r>
              <a:rPr lang="en-US" sz="2400" spc="65" dirty="0" smtClean="0">
                <a:solidFill>
                  <a:srgbClr val="404040"/>
                </a:solidFill>
                <a:latin typeface="Verdana"/>
                <a:cs typeface="Verdana"/>
              </a:rPr>
              <a:t/>
            </a:r>
            <a:br>
              <a:rPr lang="en-US" sz="2400" spc="65" dirty="0" smtClean="0">
                <a:solidFill>
                  <a:srgbClr val="404040"/>
                </a:solidFill>
                <a:latin typeface="Verdana"/>
                <a:cs typeface="Verdana"/>
              </a:rPr>
            </a:b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2585323"/>
          </a:xfrm>
          <a:prstGeom prst="rect">
            <a:avLst/>
          </a:prstGeom>
          <a:solidFill>
            <a:srgbClr val="E5E5E5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2400" spc="110" dirty="0" smtClean="0">
              <a:solidFill>
                <a:srgbClr val="404040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endParaRPr lang="en-US" sz="2400" spc="110" dirty="0">
              <a:solidFill>
                <a:srgbClr val="404040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endParaRPr lang="en-US" sz="2400" spc="110" dirty="0" smtClean="0">
              <a:solidFill>
                <a:srgbClr val="404040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lang="en-US" sz="2400" spc="110" dirty="0" smtClean="0">
                <a:solidFill>
                  <a:srgbClr val="404040"/>
                </a:solidFill>
                <a:latin typeface="Verdana"/>
                <a:cs typeface="Verdana"/>
              </a:rPr>
              <a:t>CHARINDEX</a:t>
            </a:r>
          </a:p>
          <a:p>
            <a:pPr algn="ctr">
              <a:lnSpc>
                <a:spcPct val="100000"/>
              </a:lnSpc>
            </a:pPr>
            <a:endParaRPr lang="en-US" sz="2400" spc="110" dirty="0">
              <a:solidFill>
                <a:srgbClr val="404040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endParaRPr lang="en-US" sz="2400" spc="110" dirty="0" smtClean="0">
              <a:solidFill>
                <a:srgbClr val="404040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5600" y="685800"/>
            <a:ext cx="69904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SEARCH WITHIN STRING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989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475" y="761491"/>
            <a:ext cx="55467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5" dirty="0" smtClean="0">
                <a:solidFill>
                  <a:srgbClr val="9BC850"/>
                </a:solidFill>
                <a:latin typeface="Arial MT"/>
                <a:cs typeface="Arial MT"/>
              </a:rPr>
              <a:t>CHARINDEX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‘I’, City</a:t>
            </a:r>
            <a:r>
              <a:rPr sz="2400" spc="-10" dirty="0" smtClean="0">
                <a:solidFill>
                  <a:srgbClr val="2A9FBC"/>
                </a:solidFill>
                <a:latin typeface="Arial MT"/>
                <a:cs typeface="Arial MT"/>
              </a:rPr>
              <a:t>’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 as index, city</a:t>
            </a:r>
            <a:b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</a:b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FROM Address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8429" y="1811128"/>
          <a:ext cx="4747260" cy="245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Hill</a:t>
                      </a:r>
                      <a:r>
                        <a:rPr sz="1800" spc="-1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Boise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Main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Cincinnati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Sheridan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Cleveland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Cherokee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Square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Newburg</a:t>
                      </a: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Road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240" y="788159"/>
            <a:ext cx="722933" cy="653715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34716"/>
              </p:ext>
            </p:extLst>
          </p:nvPr>
        </p:nvGraphicFramePr>
        <p:xfrm>
          <a:off x="304800" y="2971798"/>
          <a:ext cx="4877749" cy="337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11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400" spc="4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index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3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Boise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400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Cincinnati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400" spc="-15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Cleveland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400" spc="5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400" spc="25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568432" y="4642611"/>
            <a:ext cx="4785368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15"/>
              </a:lnSpc>
              <a:spcBef>
                <a:spcPts val="100"/>
              </a:spcBef>
            </a:pPr>
            <a:r>
              <a:rPr lang="en-US" sz="2400" spc="100" dirty="0" smtClean="0">
                <a:solidFill>
                  <a:srgbClr val="9BC850"/>
                </a:solidFill>
                <a:latin typeface="Verdana"/>
                <a:cs typeface="Verdana"/>
              </a:rPr>
              <a:t>CHARINDEX</a:t>
            </a:r>
            <a:br>
              <a:rPr lang="en-US" sz="2400" spc="100" dirty="0" smtClean="0">
                <a:solidFill>
                  <a:srgbClr val="9BC850"/>
                </a:solidFill>
                <a:latin typeface="Verdana"/>
                <a:cs typeface="Verdana"/>
              </a:rPr>
            </a:br>
            <a:endParaRPr sz="2400" dirty="0">
              <a:latin typeface="Verdana"/>
              <a:cs typeface="Verdana"/>
            </a:endParaRPr>
          </a:p>
          <a:p>
            <a:pPr marL="12700">
              <a:lnSpc>
                <a:spcPts val="1970"/>
              </a:lnSpc>
              <a:tabLst>
                <a:tab pos="296545" algn="l"/>
              </a:tabLst>
            </a:pP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Search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z="2400" spc="5" dirty="0" smtClean="0">
                <a:solidFill>
                  <a:srgbClr val="F05A28"/>
                </a:solidFill>
                <a:latin typeface="Verdana"/>
                <a:cs typeface="Verdana"/>
              </a:rPr>
              <a:t>given string</a:t>
            </a:r>
            <a:r>
              <a:rPr lang="en-US" sz="2400" spc="5" dirty="0" smtClean="0">
                <a:solidFill>
                  <a:srgbClr val="F05A28"/>
                </a:solidFill>
                <a:latin typeface="Verdana"/>
                <a:cs typeface="Verdana"/>
              </a:rPr>
              <a:t/>
            </a:r>
            <a:br>
              <a:rPr lang="en-US" sz="2400" spc="5" dirty="0" smtClean="0">
                <a:solidFill>
                  <a:srgbClr val="F05A28"/>
                </a:solidFill>
                <a:latin typeface="Verdana"/>
                <a:cs typeface="Verdana"/>
              </a:rPr>
            </a:br>
            <a:endParaRPr sz="2400" dirty="0">
              <a:latin typeface="Verdana"/>
              <a:cs typeface="Verdana"/>
            </a:endParaRPr>
          </a:p>
          <a:p>
            <a:pPr marL="12700">
              <a:lnSpc>
                <a:spcPts val="2195"/>
              </a:lnSpc>
              <a:tabLst>
                <a:tab pos="296545" algn="l"/>
              </a:tabLst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2485" y="705595"/>
            <a:ext cx="405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Table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475" y="761491"/>
            <a:ext cx="55467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5" dirty="0" smtClean="0">
                <a:solidFill>
                  <a:srgbClr val="9BC850"/>
                </a:solidFill>
                <a:latin typeface="Arial MT"/>
                <a:cs typeface="Arial MT"/>
              </a:rPr>
              <a:t>PATINDEX</a:t>
            </a:r>
            <a:r>
              <a:rPr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‘%OU%’, City</a:t>
            </a:r>
            <a:r>
              <a:rPr sz="2400" spc="-10" dirty="0" smtClean="0">
                <a:solidFill>
                  <a:srgbClr val="2A9FBC"/>
                </a:solidFill>
                <a:latin typeface="Arial MT"/>
                <a:cs typeface="Arial MT"/>
              </a:rPr>
              <a:t>’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 as index, city</a:t>
            </a:r>
            <a:b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</a:b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FROM Address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8429" y="1811128"/>
          <a:ext cx="4747260" cy="245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Hill</a:t>
                      </a:r>
                      <a:r>
                        <a:rPr sz="1800" spc="-1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Boise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Main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Street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Cincinnati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Sheridan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Ave.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Cleveland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Cherokee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Square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Newburg</a:t>
                      </a: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Road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240" y="788159"/>
            <a:ext cx="722933" cy="653715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58891"/>
              </p:ext>
            </p:extLst>
          </p:nvPr>
        </p:nvGraphicFramePr>
        <p:xfrm>
          <a:off x="304800" y="2971798"/>
          <a:ext cx="4877749" cy="337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11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400" spc="4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index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0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Boise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400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Cincinnati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400" spc="-15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Cleveland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400" spc="5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400" spc="25" dirty="0" smtClean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Louisville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324600" y="4620903"/>
            <a:ext cx="58674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15"/>
              </a:lnSpc>
              <a:spcBef>
                <a:spcPts val="100"/>
              </a:spcBef>
            </a:pPr>
            <a:r>
              <a:rPr lang="en-US" sz="2400" spc="100" dirty="0" smtClean="0">
                <a:solidFill>
                  <a:srgbClr val="9BC850"/>
                </a:solidFill>
                <a:latin typeface="Verdana"/>
                <a:cs typeface="Verdana"/>
              </a:rPr>
              <a:t>PATINDEX</a:t>
            </a:r>
            <a:br>
              <a:rPr lang="en-US" sz="2400" spc="100" dirty="0" smtClean="0">
                <a:solidFill>
                  <a:srgbClr val="9BC850"/>
                </a:solidFill>
                <a:latin typeface="Verdana"/>
                <a:cs typeface="Verdana"/>
              </a:rPr>
            </a:br>
            <a:endParaRPr sz="2400" dirty="0">
              <a:latin typeface="Verdana"/>
              <a:cs typeface="Verdana"/>
            </a:endParaRPr>
          </a:p>
          <a:p>
            <a:pPr marL="12700">
              <a:lnSpc>
                <a:spcPts val="1970"/>
              </a:lnSpc>
              <a:tabLst>
                <a:tab pos="296545" algn="l"/>
              </a:tabLst>
            </a:pP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Search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US" sz="2400" spc="5" dirty="0" smtClean="0">
                <a:solidFill>
                  <a:srgbClr val="F05A28"/>
                </a:solidFill>
                <a:latin typeface="Verdana"/>
                <a:cs typeface="Verdana"/>
              </a:rPr>
              <a:t>given pattern </a:t>
            </a:r>
            <a:r>
              <a:rPr lang="en-US" sz="2400" spc="-20" dirty="0" smtClean="0">
                <a:solidFill>
                  <a:srgbClr val="404040"/>
                </a:solidFill>
                <a:latin typeface="Verdana"/>
                <a:cs typeface="Verdana"/>
              </a:rPr>
              <a:t>in string </a:t>
            </a:r>
            <a:r>
              <a:rPr lang="en-US" sz="2400" spc="5" dirty="0" smtClean="0">
                <a:solidFill>
                  <a:srgbClr val="F05A28"/>
                </a:solidFill>
                <a:latin typeface="Verdana"/>
                <a:cs typeface="Verdana"/>
              </a:rPr>
              <a:t/>
            </a:r>
            <a:br>
              <a:rPr lang="en-US" sz="2400" spc="5" dirty="0" smtClean="0">
                <a:solidFill>
                  <a:srgbClr val="F05A28"/>
                </a:solidFill>
                <a:latin typeface="Verdana"/>
                <a:cs typeface="Verdana"/>
              </a:rPr>
            </a:br>
            <a:endParaRPr sz="2400" dirty="0">
              <a:latin typeface="Verdana"/>
              <a:cs typeface="Verdana"/>
            </a:endParaRPr>
          </a:p>
          <a:p>
            <a:pPr marL="12700">
              <a:lnSpc>
                <a:spcPts val="2195"/>
              </a:lnSpc>
              <a:tabLst>
                <a:tab pos="296545" algn="l"/>
              </a:tabLst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2485" y="705595"/>
            <a:ext cx="405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Table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71547"/>
            <a:ext cx="6192520" cy="26771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46355">
              <a:lnSpc>
                <a:spcPct val="100800"/>
              </a:lnSpc>
              <a:spcBef>
                <a:spcPts val="7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Relational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databases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contain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many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data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Strings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alphanumeric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00400"/>
              </a:lnSpc>
              <a:spcBef>
                <a:spcPts val="1714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Use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string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functions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manipulate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data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more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useful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format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presentation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analysis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045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2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5" dirty="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r>
              <a:rPr sz="2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2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stored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2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948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5" dirty="0">
                <a:solidFill>
                  <a:srgbClr val="9BC850"/>
                </a:solidFill>
                <a:latin typeface="Verdana"/>
                <a:cs typeface="Verdana"/>
              </a:rPr>
              <a:t>D</a:t>
            </a:r>
            <a:r>
              <a:rPr sz="4800" spc="-17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4800" spc="-8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-130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4800" spc="-4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-44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-135" dirty="0">
                <a:solidFill>
                  <a:srgbClr val="9BC850"/>
                </a:solidFill>
                <a:latin typeface="Verdana"/>
                <a:cs typeface="Verdana"/>
              </a:rPr>
              <a:t>y</a:t>
            </a:r>
            <a:r>
              <a:rPr sz="4800" spc="-60" dirty="0">
                <a:solidFill>
                  <a:srgbClr val="9BC850"/>
                </a:solidFill>
                <a:latin typeface="Verdana"/>
                <a:cs typeface="Verdana"/>
              </a:rPr>
              <a:t>pe</a:t>
            </a:r>
            <a:endParaRPr sz="4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9778" y="2004440"/>
            <a:ext cx="2397407" cy="23054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5137" y="4658867"/>
            <a:ext cx="796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000" spc="90" dirty="0">
                <a:solidFill>
                  <a:srgbClr val="F05A28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959" y="517651"/>
            <a:ext cx="3637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SQL</a:t>
            </a:r>
            <a:r>
              <a:rPr sz="3600" spc="-235" dirty="0"/>
              <a:t> </a:t>
            </a:r>
            <a:r>
              <a:rPr sz="3600" spc="-45" dirty="0"/>
              <a:t>Data</a:t>
            </a:r>
            <a:r>
              <a:rPr sz="3600" spc="-229" dirty="0"/>
              <a:t> </a:t>
            </a:r>
            <a:r>
              <a:rPr sz="3600" spc="-55" dirty="0"/>
              <a:t>Types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0044" y="1953788"/>
            <a:ext cx="2407445" cy="24074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6780" y="2116528"/>
            <a:ext cx="2407690" cy="20819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65627" y="4658867"/>
            <a:ext cx="1101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9BC850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9BC850"/>
                </a:solidFill>
                <a:latin typeface="Verdana"/>
                <a:cs typeface="Verdana"/>
              </a:rPr>
              <a:t>me</a:t>
            </a:r>
            <a:r>
              <a:rPr sz="2000" spc="-35" dirty="0">
                <a:solidFill>
                  <a:srgbClr val="9BC850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9BC850"/>
                </a:solidFill>
                <a:latin typeface="Verdana"/>
                <a:cs typeface="Verdana"/>
              </a:rPr>
              <a:t>i</a:t>
            </a:r>
            <a:r>
              <a:rPr sz="2000" spc="100" dirty="0">
                <a:solidFill>
                  <a:srgbClr val="9BC850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6437" y="4658867"/>
            <a:ext cx="1883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62E5C"/>
                </a:solidFill>
                <a:latin typeface="Verdana"/>
                <a:cs typeface="Verdana"/>
              </a:rPr>
              <a:t>Date</a:t>
            </a:r>
            <a:r>
              <a:rPr sz="2000" spc="-14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/>
                <a:cs typeface="Verdana"/>
              </a:rPr>
              <a:t>and</a:t>
            </a:r>
            <a:r>
              <a:rPr sz="2000" spc="-15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A62E5C"/>
                </a:solidFill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1725" y="4658867"/>
            <a:ext cx="762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2000" spc="5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689" y="2007698"/>
            <a:ext cx="2397706" cy="229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2" y="2620771"/>
            <a:ext cx="5433787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types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lang="en-US" sz="2400" b="1" spc="35" dirty="0" smtClean="0">
                <a:solidFill>
                  <a:srgbClr val="F05A28"/>
                </a:solidFill>
                <a:latin typeface="Verdana"/>
                <a:cs typeface="Verdana"/>
              </a:rPr>
              <a:t>NOT</a:t>
            </a:r>
            <a:r>
              <a:rPr sz="2400" spc="-120" dirty="0" smtClean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immutable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changed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reassigned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3812540"/>
            <a:ext cx="5803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converted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when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writing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query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5382" y="3123691"/>
            <a:ext cx="253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3600" spc="-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/>
                <a:cs typeface="Verdana"/>
              </a:rPr>
              <a:t>Types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4486" y="511555"/>
            <a:ext cx="257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String</a:t>
            </a:r>
            <a:r>
              <a:rPr sz="3600" spc="-260" dirty="0"/>
              <a:t> </a:t>
            </a:r>
            <a:r>
              <a:rPr sz="3600" spc="-45" dirty="0"/>
              <a:t>Data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206243"/>
            <a:ext cx="5651500" cy="27565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Alphanumeric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Letters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Numbers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Special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characters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8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Cannot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perform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calculations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without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conversion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81" y="1898238"/>
            <a:ext cx="3614044" cy="3465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924560">
              <a:lnSpc>
                <a:spcPct val="100000"/>
              </a:lnSpc>
            </a:pP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VARCHAR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105" dirty="0">
                <a:solidFill>
                  <a:srgbClr val="404040"/>
                </a:solidFill>
                <a:latin typeface="Verdana"/>
                <a:cs typeface="Verdana"/>
              </a:rPr>
              <a:t>CHAR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4486" y="517651"/>
            <a:ext cx="257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String</a:t>
            </a:r>
            <a:r>
              <a:rPr sz="3600" spc="-260" dirty="0"/>
              <a:t> </a:t>
            </a:r>
            <a:r>
              <a:rPr sz="3600" spc="-45" dirty="0"/>
              <a:t>Data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492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Joining</a:t>
            </a:r>
            <a:r>
              <a:rPr spc="-120" dirty="0"/>
              <a:t> </a:t>
            </a:r>
            <a:r>
              <a:rPr spc="15" dirty="0"/>
              <a:t>multiple</a:t>
            </a:r>
            <a:r>
              <a:rPr spc="-125" dirty="0"/>
              <a:t> </a:t>
            </a:r>
            <a:r>
              <a:rPr dirty="0"/>
              <a:t>string</a:t>
            </a:r>
            <a:r>
              <a:rPr spc="-120" dirty="0"/>
              <a:t> </a:t>
            </a:r>
            <a:r>
              <a:rPr spc="30" dirty="0"/>
              <a:t>fields</a:t>
            </a:r>
            <a:r>
              <a:rPr spc="-125" dirty="0"/>
              <a:t> </a:t>
            </a:r>
            <a:r>
              <a:rPr spc="30" dirty="0"/>
              <a:t>together</a:t>
            </a:r>
          </a:p>
          <a:p>
            <a:pPr marL="380492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Can</a:t>
            </a:r>
            <a:r>
              <a:rPr spc="-135" dirty="0"/>
              <a:t> </a:t>
            </a:r>
            <a:r>
              <a:rPr spc="40" dirty="0"/>
              <a:t>specify</a:t>
            </a:r>
            <a:r>
              <a:rPr spc="-140" dirty="0"/>
              <a:t> </a:t>
            </a:r>
            <a:r>
              <a:rPr spc="35" dirty="0"/>
              <a:t>additional</a:t>
            </a:r>
            <a:r>
              <a:rPr spc="-135" dirty="0"/>
              <a:t> </a:t>
            </a:r>
            <a:r>
              <a:rPr spc="-15" dirty="0"/>
              <a:t>text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1813" y="3812540"/>
            <a:ext cx="524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Creates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single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string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text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output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65" y="3123691"/>
            <a:ext cx="330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Verdana"/>
                <a:cs typeface="Verdana"/>
              </a:rPr>
              <a:t>Concatenation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6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929733" y="320184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947969" y="463135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7326" y="517651"/>
            <a:ext cx="538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Concatenation</a:t>
            </a:r>
            <a:r>
              <a:rPr sz="3600" spc="-235" dirty="0"/>
              <a:t> </a:t>
            </a:r>
            <a:r>
              <a:rPr sz="3600" spc="20" dirty="0"/>
              <a:t>Methods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419600" y="2139046"/>
            <a:ext cx="38568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field1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2A9FBC"/>
                </a:solidFill>
                <a:latin typeface="Arial MT"/>
                <a:cs typeface="Arial MT"/>
              </a:rPr>
              <a:t>+</a:t>
            </a:r>
            <a:r>
              <a:rPr sz="2400" spc="-15" dirty="0" smtClean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‘,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‘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US" sz="2400" dirty="0" smtClean="0">
                <a:solidFill>
                  <a:srgbClr val="2A9FBC"/>
                </a:solidFill>
                <a:latin typeface="Arial MT"/>
                <a:cs typeface="Arial MT"/>
              </a:rPr>
              <a:t>+</a:t>
            </a:r>
            <a:r>
              <a:rPr sz="2400" spc="-15" dirty="0" smtClean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field2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600" y="3636872"/>
            <a:ext cx="46950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Arial MT"/>
                <a:cs typeface="Arial MT"/>
              </a:rPr>
              <a:t>CONCAT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(field1,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‘,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‘,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field2)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4943620"/>
            <a:ext cx="46950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Arial MT"/>
                <a:cs typeface="Arial MT"/>
              </a:rPr>
              <a:t>CONCAT_WS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(‘,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‘,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field1,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field2)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177" y="2014829"/>
            <a:ext cx="3461067" cy="7668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Concatenation</a:t>
            </a:r>
            <a:endParaRPr sz="2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Operator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854" y="3306190"/>
            <a:ext cx="2828633" cy="7668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Concatenation</a:t>
            </a:r>
            <a:endParaRPr sz="2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Function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6680" y="4682944"/>
            <a:ext cx="2706786" cy="7668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Separator</a:t>
            </a:r>
            <a:endParaRPr sz="2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Function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666</Words>
  <Application>Microsoft Office PowerPoint</Application>
  <PresentationFormat>Widescreen</PresentationFormat>
  <Paragraphs>309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MT</vt:lpstr>
      <vt:lpstr>Calibri</vt:lpstr>
      <vt:lpstr>Courier New</vt:lpstr>
      <vt:lpstr>Lucida Sans Unicode</vt:lpstr>
      <vt:lpstr>Times New Roman</vt:lpstr>
      <vt:lpstr>Verdana</vt:lpstr>
      <vt:lpstr>Office Theme</vt:lpstr>
      <vt:lpstr>Combining and Filtering Data</vt:lpstr>
      <vt:lpstr>PowerPoint Presentation</vt:lpstr>
      <vt:lpstr>PowerPoint Presentation</vt:lpstr>
      <vt:lpstr>SQL Data Types</vt:lpstr>
      <vt:lpstr>PowerPoint Presentation</vt:lpstr>
      <vt:lpstr>String Data</vt:lpstr>
      <vt:lpstr>String Data</vt:lpstr>
      <vt:lpstr>Joining multiple string fields together Can specify additional text</vt:lpstr>
      <vt:lpstr>Concatenation Methods</vt:lpstr>
      <vt:lpstr>Population Table</vt:lpstr>
      <vt:lpstr>SELECT city +  ‘, ‘ + state AS Location</vt:lpstr>
      <vt:lpstr>SELECT CONCAT(city, ‘,’, state)</vt:lpstr>
      <vt:lpstr>SELECT CONCAT_WS(‘,’, city, state)</vt:lpstr>
      <vt:lpstr>String Manipulation Functions</vt:lpstr>
      <vt:lpstr>Field Trimming  and Whitespace</vt:lpstr>
      <vt:lpstr>Isolating Parts of a String</vt:lpstr>
      <vt:lpstr>PowerPoint Presentation</vt:lpstr>
      <vt:lpstr>PowerPoint Presentation</vt:lpstr>
      <vt:lpstr>Changing Case</vt:lpstr>
      <vt:lpstr>Changing Characters</vt:lpstr>
      <vt:lpstr>PowerPoint Presentation</vt:lpstr>
      <vt:lpstr>PowerPoint Presentation</vt:lpstr>
      <vt:lpstr>SEARCH WITHIN STRING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and Filtering Data with  PostgreSQL</dc:title>
  <dc:creator>Gill, Farooq</dc:creator>
  <cp:lastModifiedBy>Moorche</cp:lastModifiedBy>
  <cp:revision>15</cp:revision>
  <dcterms:created xsi:type="dcterms:W3CDTF">2022-10-06T10:06:53Z</dcterms:created>
  <dcterms:modified xsi:type="dcterms:W3CDTF">2023-09-12T02:31:04Z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4321fe-1db3-4305-a2cc-aad91140672d_Enabled">
    <vt:lpwstr>true</vt:lpwstr>
  </property>
  <property fmtid="{D5CDD505-2E9C-101B-9397-08002B2CF9AE}" pid="3" name="MSIP_Label_1e4321fe-1db3-4305-a2cc-aad91140672d_SetDate">
    <vt:lpwstr>2022-10-06T10:08:28Z</vt:lpwstr>
  </property>
  <property fmtid="{D5CDD505-2E9C-101B-9397-08002B2CF9AE}" pid="4" name="MSIP_Label_1e4321fe-1db3-4305-a2cc-aad91140672d_Method">
    <vt:lpwstr>Privileged</vt:lpwstr>
  </property>
  <property fmtid="{D5CDD505-2E9C-101B-9397-08002B2CF9AE}" pid="5" name="MSIP_Label_1e4321fe-1db3-4305-a2cc-aad91140672d_Name">
    <vt:lpwstr>External</vt:lpwstr>
  </property>
  <property fmtid="{D5CDD505-2E9C-101B-9397-08002B2CF9AE}" pid="6" name="MSIP_Label_1e4321fe-1db3-4305-a2cc-aad91140672d_SiteId">
    <vt:lpwstr>8f3e36ea-8039-4b40-81a7-7dc0599e8645</vt:lpwstr>
  </property>
  <property fmtid="{D5CDD505-2E9C-101B-9397-08002B2CF9AE}" pid="7" name="MSIP_Label_1e4321fe-1db3-4305-a2cc-aad91140672d_ActionId">
    <vt:lpwstr>65302775-d544-4afd-a448-b3cd0151b15e</vt:lpwstr>
  </property>
  <property fmtid="{D5CDD505-2E9C-101B-9397-08002B2CF9AE}" pid="8" name="MSIP_Label_1e4321fe-1db3-4305-a2cc-aad91140672d_ContentBits">
    <vt:lpwstr>0</vt:lpwstr>
  </property>
</Properties>
</file>