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65" r:id="rId2"/>
    <p:sldId id="259" r:id="rId3"/>
    <p:sldId id="260" r:id="rId4"/>
    <p:sldId id="256" r:id="rId5"/>
    <p:sldId id="257" r:id="rId6"/>
    <p:sldId id="263" r:id="rId7"/>
    <p:sldId id="261" r:id="rId8"/>
    <p:sldId id="262" r:id="rId9"/>
    <p:sldId id="264"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04" autoAdjust="0"/>
  </p:normalViewPr>
  <p:slideViewPr>
    <p:cSldViewPr snapToGrid="0">
      <p:cViewPr varScale="1">
        <p:scale>
          <a:sx n="66" d="100"/>
          <a:sy n="66" d="100"/>
        </p:scale>
        <p:origin x="13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F6C72-E8C8-42DC-ADFB-A86410617821}" type="datetimeFigureOut">
              <a:rPr kumimoji="1" lang="ja-JP" altLang="en-US" smtClean="0"/>
              <a:t>2023/3/3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D0462-9738-42E7-A95A-C2273252B265}" type="slidenum">
              <a:rPr kumimoji="1" lang="ja-JP" altLang="en-US" smtClean="0"/>
              <a:t>‹#›</a:t>
            </a:fld>
            <a:endParaRPr kumimoji="1" lang="ja-JP" altLang="en-US"/>
          </a:p>
        </p:txBody>
      </p:sp>
    </p:spTree>
    <p:extLst>
      <p:ext uri="{BB962C8B-B14F-4D97-AF65-F5344CB8AC3E}">
        <p14:creationId xmlns:p14="http://schemas.microsoft.com/office/powerpoint/2010/main" val="6647486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1</a:t>
            </a:fld>
            <a:endParaRPr kumimoji="1" lang="ja-JP" altLang="en-US"/>
          </a:p>
        </p:txBody>
      </p:sp>
    </p:spTree>
    <p:extLst>
      <p:ext uri="{BB962C8B-B14F-4D97-AF65-F5344CB8AC3E}">
        <p14:creationId xmlns:p14="http://schemas.microsoft.com/office/powerpoint/2010/main" val="3720230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今回のゲームはゲームショウに応募するために作りました。</a:t>
            </a:r>
            <a:endParaRPr kumimoji="1" lang="en-US" altLang="ja-JP" dirty="0"/>
          </a:p>
          <a:p>
            <a:r>
              <a:rPr kumimoji="1" lang="ja-JP" altLang="en-US" dirty="0"/>
              <a:t>今回のテーマはこだわりです。</a:t>
            </a:r>
            <a:endParaRPr kumimoji="1" lang="en-US" altLang="ja-JP" dirty="0"/>
          </a:p>
          <a:p>
            <a:r>
              <a:rPr kumimoji="1" lang="ja-JP" altLang="en-US" dirty="0"/>
              <a:t>意味としては特別な思い入れなどがあるそうです。</a:t>
            </a:r>
            <a:endParaRPr kumimoji="1" lang="en-US" altLang="ja-JP" dirty="0"/>
          </a:p>
          <a:p>
            <a:r>
              <a:rPr kumimoji="1" lang="ja-JP" altLang="en-US" dirty="0"/>
              <a:t>運営側は</a:t>
            </a:r>
            <a:endParaRPr kumimoji="1" lang="en-US" altLang="ja-JP" dirty="0"/>
          </a:p>
          <a:p>
            <a:r>
              <a:rPr kumimoji="1" lang="ja-JP" altLang="en-US" dirty="0"/>
              <a:t>「</a:t>
            </a:r>
            <a:r>
              <a:rPr kumimoji="1" lang="ja-JP" altLang="en-US" sz="1200" b="0" i="0" kern="1200" dirty="0">
                <a:solidFill>
                  <a:schemeClr val="tx1"/>
                </a:solidFill>
                <a:effectLst/>
                <a:latin typeface="+mn-lt"/>
                <a:ea typeface="+mn-ea"/>
                <a:cs typeface="+mn-cs"/>
              </a:rPr>
              <a:t>自分の本当に作りたいもの、こだわりの部分を貫き通し、新鮮な驚きと熱い想いを届けて欲しい。</a:t>
            </a:r>
            <a:br>
              <a:rPr lang="ja-JP" altLang="en-US" dirty="0"/>
            </a:br>
            <a:r>
              <a:rPr kumimoji="1" lang="ja-JP" altLang="en-US" sz="1200" b="0" i="0" kern="1200" dirty="0">
                <a:solidFill>
                  <a:schemeClr val="tx1"/>
                </a:solidFill>
                <a:effectLst/>
                <a:latin typeface="+mn-lt"/>
                <a:ea typeface="+mn-ea"/>
                <a:cs typeface="+mn-cs"/>
              </a:rPr>
              <a:t>作品の中で、みなさんの個性をもっと前面に出して欲しい。</a:t>
            </a:r>
            <a:br>
              <a:rPr lang="ja-JP" altLang="en-US" dirty="0"/>
            </a:br>
            <a:r>
              <a:rPr kumimoji="1" lang="ja-JP" altLang="en-US" sz="1200" b="0" i="0" kern="1200" dirty="0">
                <a:solidFill>
                  <a:schemeClr val="tx1"/>
                </a:solidFill>
                <a:effectLst/>
                <a:latin typeface="+mn-lt"/>
                <a:ea typeface="+mn-ea"/>
                <a:cs typeface="+mn-cs"/>
              </a:rPr>
              <a:t>そういう思いで、今回のテーマを「こだわり」としました。</a:t>
            </a:r>
            <a:r>
              <a:rPr kumimoji="1" lang="ja-JP" altLang="en-US" dirty="0"/>
              <a:t>」</a:t>
            </a:r>
            <a:endParaRPr kumimoji="1" lang="en-US" altLang="ja-JP" dirty="0"/>
          </a:p>
          <a:p>
            <a:r>
              <a:rPr kumimoji="1" lang="ja-JP" altLang="en-US" dirty="0"/>
              <a:t>という意向らしいです。</a:t>
            </a:r>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2</a:t>
            </a:fld>
            <a:endParaRPr kumimoji="1" lang="ja-JP" altLang="en-US"/>
          </a:p>
        </p:txBody>
      </p:sp>
    </p:spTree>
    <p:extLst>
      <p:ext uri="{BB962C8B-B14F-4D97-AF65-F5344CB8AC3E}">
        <p14:creationId xmlns:p14="http://schemas.microsoft.com/office/powerpoint/2010/main" val="67853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まずこだわりと言えば？という話合いをしました。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最初に出た意見として、陶芸家が壺を割る、ラーメンなどの意見が出ました。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次にこの意見からアイデアからどのようなゲームにしようか話し合いをしましたが、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なかなかアイデアや意見が出てこず、困っていました。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そこでふと、壺と言えば美術品も芸術家のこだわりじゃないか、という意見が出たので、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最初に出したアイデアであった壺を割りながら進むアクションゲームと掛け合わせた結果、</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美術家の魂やこだわりの象徴である作品を美術館の夜に忍び込み、絵を自分のこだわりで上書きして回るそんなゲームを作りました。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3</a:t>
            </a:fld>
            <a:endParaRPr kumimoji="1" lang="ja-JP" altLang="en-US"/>
          </a:p>
        </p:txBody>
      </p:sp>
    </p:spTree>
    <p:extLst>
      <p:ext uri="{BB962C8B-B14F-4D97-AF65-F5344CB8AC3E}">
        <p14:creationId xmlns:p14="http://schemas.microsoft.com/office/powerpoint/2010/main" val="179790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まず、一番最初に予告状が飛んできます。そこには今回するミッションの内容が書かれています。</a:t>
            </a:r>
            <a:endParaRPr kumimoji="1" lang="en-US" altLang="ja-JP" dirty="0"/>
          </a:p>
          <a:p>
            <a:r>
              <a:rPr kumimoji="1" lang="ja-JP" altLang="en-US" dirty="0"/>
              <a:t>プレイヤーであるあなたは周りの警備員や監視カメラをかいくぐりながら美術品を塗りつぶしていきます。</a:t>
            </a:r>
            <a:endParaRPr kumimoji="1" lang="en-US" altLang="ja-JP" dirty="0"/>
          </a:p>
          <a:p>
            <a:r>
              <a:rPr kumimoji="1" lang="ja-JP" altLang="en-US" dirty="0"/>
              <a:t>このゲームの一番の特徴として見つかってからが本番という部分があります。</a:t>
            </a:r>
            <a:endParaRPr kumimoji="1" lang="en-US" altLang="ja-JP" dirty="0"/>
          </a:p>
          <a:p>
            <a:r>
              <a:rPr kumimoji="1" lang="ja-JP" altLang="en-US" dirty="0"/>
              <a:t>このゲームは荒らしていく毎に敵が増えていきます。</a:t>
            </a:r>
            <a:endParaRPr kumimoji="1" lang="en-US" altLang="ja-JP" dirty="0"/>
          </a:p>
          <a:p>
            <a:r>
              <a:rPr kumimoji="1" lang="ja-JP" altLang="en-US" dirty="0"/>
              <a:t>ステルスアクションと謳っていますが、ある程度見つかることを想定した作りになっています。</a:t>
            </a:r>
            <a:endParaRPr kumimoji="1" lang="en-US" altLang="ja-JP" dirty="0"/>
          </a:p>
          <a:p>
            <a:r>
              <a:rPr kumimoji="1" lang="ja-JP" altLang="en-US" dirty="0"/>
              <a:t>プレイヤーは敵を華麗に避ける回避アクションや足止めに使える罠の設置ができます。</a:t>
            </a:r>
            <a:endParaRPr kumimoji="1" lang="en-US" altLang="ja-JP" dirty="0"/>
          </a:p>
          <a:p>
            <a:r>
              <a:rPr kumimoji="1" lang="ja-JP" altLang="en-US" dirty="0"/>
              <a:t>これらを駆使して警備員や警察官をあざ笑うかのように美術館を荒らすゲームです。</a:t>
            </a:r>
            <a:endParaRPr kumimoji="1" lang="en-US" altLang="ja-JP" dirty="0"/>
          </a:p>
          <a:p>
            <a:r>
              <a:rPr kumimoji="1" lang="ja-JP" altLang="en-US" dirty="0"/>
              <a:t>荒らし終わったら脱出しましょう。</a:t>
            </a:r>
            <a:endParaRPr kumimoji="1" lang="en-US" altLang="ja-JP"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4</a:t>
            </a:fld>
            <a:endParaRPr kumimoji="1" lang="ja-JP" altLang="en-US"/>
          </a:p>
        </p:txBody>
      </p:sp>
    </p:spTree>
    <p:extLst>
      <p:ext uri="{BB962C8B-B14F-4D97-AF65-F5344CB8AC3E}">
        <p14:creationId xmlns:p14="http://schemas.microsoft.com/office/powerpoint/2010/main" val="189138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次にボスについて説明します。</a:t>
            </a:r>
            <a:endParaRPr kumimoji="1" lang="en-US" altLang="ja-JP" dirty="0"/>
          </a:p>
          <a:p>
            <a:r>
              <a:rPr kumimoji="1" lang="ja-JP" altLang="en-US" dirty="0"/>
              <a:t>ボスはミッションを一定回数クリアすると出現します。</a:t>
            </a:r>
            <a:endParaRPr kumimoji="1" lang="en-US" altLang="ja-JP" dirty="0"/>
          </a:p>
          <a:p>
            <a:r>
              <a:rPr kumimoji="1" lang="ja-JP" altLang="en-US" dirty="0"/>
              <a:t>各ステージに倒せるボスかたおせないボスが居ます。</a:t>
            </a:r>
            <a:endParaRPr kumimoji="1" lang="en-US" altLang="ja-JP" dirty="0"/>
          </a:p>
          <a:p>
            <a:r>
              <a:rPr kumimoji="1" lang="ja-JP" altLang="en-US" dirty="0"/>
              <a:t>倒せない場合は積極的に逃げましょう。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5</a:t>
            </a:fld>
            <a:endParaRPr kumimoji="1" lang="ja-JP" altLang="en-US"/>
          </a:p>
        </p:txBody>
      </p:sp>
    </p:spTree>
    <p:extLst>
      <p:ext uri="{BB962C8B-B14F-4D97-AF65-F5344CB8AC3E}">
        <p14:creationId xmlns:p14="http://schemas.microsoft.com/office/powerpoint/2010/main" val="292551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概要でも話しましたが、このゲームは敵に発見されてからが本番です。</a:t>
            </a:r>
            <a:endParaRPr kumimoji="1" lang="en-US" altLang="ja-JP" dirty="0"/>
          </a:p>
          <a:p>
            <a:r>
              <a:rPr kumimoji="1" lang="ja-JP" altLang="en-US" dirty="0"/>
              <a:t>ギリ回避やスタイリッシュにアクションをしながら絵を塗ることで</a:t>
            </a:r>
            <a:r>
              <a:rPr kumimoji="1" lang="en-US" altLang="ja-JP" dirty="0"/>
              <a:t>HP</a:t>
            </a:r>
            <a:r>
              <a:rPr kumimoji="1" lang="ja-JP" altLang="en-US" dirty="0"/>
              <a:t>を回復したりするのが注目ポイントです。</a:t>
            </a:r>
            <a:endParaRPr kumimoji="1" lang="en-US" altLang="ja-JP" dirty="0"/>
          </a:p>
          <a:p>
            <a:r>
              <a:rPr kumimoji="1" lang="ja-JP" altLang="en-US" dirty="0"/>
              <a:t>中には敵に見つからないようにするちゃんとステルスアクション要素のあるミッションなどもあるので気を付けましょう。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7</a:t>
            </a:fld>
            <a:endParaRPr kumimoji="1" lang="ja-JP" altLang="en-US"/>
          </a:p>
        </p:txBody>
      </p:sp>
    </p:spTree>
    <p:extLst>
      <p:ext uri="{BB962C8B-B14F-4D97-AF65-F5344CB8AC3E}">
        <p14:creationId xmlns:p14="http://schemas.microsoft.com/office/powerpoint/2010/main" val="239947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次は塗る色がついてます。</a:t>
            </a:r>
            <a:endParaRPr kumimoji="1" lang="en-US" altLang="ja-JP" dirty="0"/>
          </a:p>
          <a:p>
            <a:r>
              <a:rPr kumimoji="1" lang="ja-JP" altLang="en-US" dirty="0"/>
              <a:t>色にはそれぞれ特殊能力を持っており、今回はそれを紹介します。</a:t>
            </a:r>
            <a:endParaRPr kumimoji="1" lang="en-US" altLang="ja-JP" dirty="0"/>
          </a:p>
          <a:p>
            <a:r>
              <a:rPr kumimoji="1" lang="ja-JP" altLang="en-US" dirty="0"/>
              <a:t>赤、敵を唯一攻撃</a:t>
            </a:r>
            <a:endParaRPr kumimoji="1" lang="en-US" altLang="ja-JP" dirty="0"/>
          </a:p>
          <a:p>
            <a:r>
              <a:rPr kumimoji="1" lang="ja-JP" altLang="en-US" dirty="0"/>
              <a:t>青、敵を遅くする効果</a:t>
            </a:r>
            <a:endParaRPr kumimoji="1" lang="en-US" altLang="ja-JP" dirty="0"/>
          </a:p>
          <a:p>
            <a:r>
              <a:rPr kumimoji="1" lang="ja-JP" altLang="en-US" dirty="0"/>
              <a:t>黄色、相手の動きを封じる</a:t>
            </a:r>
            <a:endParaRPr kumimoji="1" lang="en-US" altLang="ja-JP" dirty="0"/>
          </a:p>
          <a:p>
            <a:r>
              <a:rPr kumimoji="1" lang="ja-JP" altLang="en-US" dirty="0"/>
              <a:t>紫、デコイを出して敵の敵を退ける</a:t>
            </a:r>
            <a:endParaRPr kumimoji="1" lang="en-US" altLang="ja-JP" dirty="0"/>
          </a:p>
          <a:p>
            <a:r>
              <a:rPr kumimoji="1" lang="ja-JP" altLang="en-US" dirty="0"/>
              <a:t>効果があります。</a:t>
            </a:r>
            <a:endParaRPr kumimoji="1" lang="en-US" altLang="ja-JP" dirty="0"/>
          </a:p>
          <a:p>
            <a:r>
              <a:rPr kumimoji="1" lang="ja-JP" altLang="en-US" dirty="0"/>
              <a:t>尚、このスプレーは絵を塗るのと共通なのですべて使い切った瞬間ゲームオーバーです。</a:t>
            </a:r>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8</a:t>
            </a:fld>
            <a:endParaRPr kumimoji="1" lang="ja-JP" altLang="en-US"/>
          </a:p>
        </p:txBody>
      </p:sp>
    </p:spTree>
    <p:extLst>
      <p:ext uri="{BB962C8B-B14F-4D97-AF65-F5344CB8AC3E}">
        <p14:creationId xmlns:p14="http://schemas.microsoft.com/office/powerpoint/2010/main" val="1347830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9</a:t>
            </a:fld>
            <a:endParaRPr kumimoji="1" lang="ja-JP" altLang="en-US"/>
          </a:p>
        </p:txBody>
      </p:sp>
    </p:spTree>
    <p:extLst>
      <p:ext uri="{BB962C8B-B14F-4D97-AF65-F5344CB8AC3E}">
        <p14:creationId xmlns:p14="http://schemas.microsoft.com/office/powerpoint/2010/main" val="30035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今後はエフェクトやプレイヤー操作の感触を良くしたいです。</a:t>
            </a:r>
            <a:endParaRPr kumimoji="1" lang="en-US" altLang="ja-JP" dirty="0"/>
          </a:p>
          <a:p>
            <a:r>
              <a:rPr kumimoji="1" lang="ja-JP" altLang="en-US" dirty="0"/>
              <a:t>具体的に、回避アクションは現在アニメーションなどを一切つけていないので回避している感がないし、罠を設置しても引っかからないのでそこら辺を直したいです。</a:t>
            </a:r>
            <a:endParaRPr kumimoji="1" lang="en-US" altLang="ja-JP" dirty="0"/>
          </a:p>
          <a:p>
            <a:r>
              <a:rPr kumimoji="1" lang="ja-JP" altLang="en-US" dirty="0"/>
              <a:t>次にステージですが、オブジェクトの配置や壁枠に違和感が残っているので、改善しつつ次のステージ制作に入りたいなと思います。</a:t>
            </a:r>
            <a:endParaRPr kumimoji="1" lang="en-US" altLang="ja-JP" dirty="0"/>
          </a:p>
          <a:p>
            <a:r>
              <a:rPr kumimoji="1" lang="ja-JP" altLang="en-US" dirty="0"/>
              <a:t>また、通路部分が少し寂しいのでその部分も改善していきたいです。</a:t>
            </a:r>
            <a:endParaRPr kumimoji="1" lang="en-US" altLang="ja-JP" dirty="0"/>
          </a:p>
          <a:p>
            <a:r>
              <a:rPr kumimoji="1" lang="ja-JP" altLang="en-US" dirty="0"/>
              <a:t>他にも敵やギミックが実装できなかったので実装したいです。</a:t>
            </a:r>
            <a:endParaRPr kumimoji="1" lang="en-US" altLang="ja-JP" dirty="0"/>
          </a:p>
          <a:p>
            <a:r>
              <a:rPr kumimoji="1" lang="ja-JP" altLang="en-US"/>
              <a:t>またプレイヤーのスプレーのギミックも実装できなかったので改善したいです。</a:t>
            </a:r>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10</a:t>
            </a:fld>
            <a:endParaRPr kumimoji="1" lang="ja-JP" altLang="en-US"/>
          </a:p>
        </p:txBody>
      </p:sp>
    </p:spTree>
    <p:extLst>
      <p:ext uri="{BB962C8B-B14F-4D97-AF65-F5344CB8AC3E}">
        <p14:creationId xmlns:p14="http://schemas.microsoft.com/office/powerpoint/2010/main" val="286254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88089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21261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91989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8109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66748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85735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14503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59314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5775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75335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30717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1786724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66B683C-79B3-4E2C-A192-FF6C6661D5FC}"/>
              </a:ext>
            </a:extLst>
          </p:cNvPr>
          <p:cNvSpPr txBox="1"/>
          <p:nvPr/>
        </p:nvSpPr>
        <p:spPr>
          <a:xfrm>
            <a:off x="4046199" y="390314"/>
            <a:ext cx="3028335" cy="830997"/>
          </a:xfrm>
          <a:prstGeom prst="rect">
            <a:avLst/>
          </a:prstGeom>
          <a:noFill/>
        </p:spPr>
        <p:txBody>
          <a:bodyPr wrap="square" rtlCol="0">
            <a:spAutoFit/>
          </a:bodyPr>
          <a:lstStyle/>
          <a:p>
            <a:pPr algn="ctr"/>
            <a:r>
              <a:rPr kumimoji="1" lang="en-US" altLang="ja-JP" sz="4800" b="1" dirty="0" err="1">
                <a:solidFill>
                  <a:schemeClr val="tx2">
                    <a:lumMod val="10000"/>
                  </a:schemeClr>
                </a:solidFill>
              </a:rPr>
              <a:t>haskeat</a:t>
            </a:r>
            <a:endParaRPr kumimoji="1" lang="ja-JP" altLang="en-US" sz="4800" b="1" dirty="0">
              <a:solidFill>
                <a:schemeClr val="tx2">
                  <a:lumMod val="10000"/>
                </a:schemeClr>
              </a:solidFill>
            </a:endParaRPr>
          </a:p>
        </p:txBody>
      </p:sp>
      <p:sp>
        <p:nvSpPr>
          <p:cNvPr id="8" name="テキスト ボックス 7">
            <a:extLst>
              <a:ext uri="{FF2B5EF4-FFF2-40B4-BE49-F238E27FC236}">
                <a16:creationId xmlns:a16="http://schemas.microsoft.com/office/drawing/2014/main" id="{35D8F0E1-817D-4F2A-9144-4517F5E224B0}"/>
              </a:ext>
            </a:extLst>
          </p:cNvPr>
          <p:cNvSpPr txBox="1"/>
          <p:nvPr/>
        </p:nvSpPr>
        <p:spPr>
          <a:xfrm>
            <a:off x="4488874" y="3429000"/>
            <a:ext cx="2585660" cy="461665"/>
          </a:xfrm>
          <a:prstGeom prst="rect">
            <a:avLst/>
          </a:prstGeom>
          <a:noFill/>
        </p:spPr>
        <p:txBody>
          <a:bodyPr wrap="square" rtlCol="0">
            <a:spAutoFit/>
          </a:bodyPr>
          <a:lstStyle/>
          <a:p>
            <a:pPr algn="ctr"/>
            <a:r>
              <a:rPr kumimoji="1" lang="ja-JP" altLang="en-US" sz="2400" dirty="0">
                <a:solidFill>
                  <a:schemeClr val="tx2">
                    <a:lumMod val="10000"/>
                  </a:schemeClr>
                </a:solidFill>
              </a:rPr>
              <a:t>チームメンバー</a:t>
            </a:r>
          </a:p>
        </p:txBody>
      </p:sp>
      <p:sp>
        <p:nvSpPr>
          <p:cNvPr id="2" name="テキスト ボックス 1">
            <a:extLst>
              <a:ext uri="{FF2B5EF4-FFF2-40B4-BE49-F238E27FC236}">
                <a16:creationId xmlns:a16="http://schemas.microsoft.com/office/drawing/2014/main" id="{8377D707-29C7-4675-801A-87CEF0A00B17}"/>
              </a:ext>
            </a:extLst>
          </p:cNvPr>
          <p:cNvSpPr txBox="1"/>
          <p:nvPr/>
        </p:nvSpPr>
        <p:spPr>
          <a:xfrm>
            <a:off x="4245865" y="1561952"/>
            <a:ext cx="2585660" cy="646331"/>
          </a:xfrm>
          <a:prstGeom prst="rect">
            <a:avLst/>
          </a:prstGeom>
          <a:noFill/>
        </p:spPr>
        <p:txBody>
          <a:bodyPr wrap="square" rtlCol="0">
            <a:spAutoFit/>
          </a:bodyPr>
          <a:lstStyle/>
          <a:p>
            <a:pPr algn="ctr"/>
            <a:r>
              <a:rPr kumimoji="1" lang="en-US" altLang="ja-JP" sz="3600" dirty="0">
                <a:solidFill>
                  <a:schemeClr val="bg1"/>
                </a:solidFill>
              </a:rPr>
              <a:t>art </a:t>
            </a:r>
            <a:r>
              <a:rPr kumimoji="1" lang="en-US" altLang="ja-JP" sz="3600" dirty="0" err="1">
                <a:solidFill>
                  <a:schemeClr val="bg1"/>
                </a:solidFill>
              </a:rPr>
              <a:t>vandalis</a:t>
            </a:r>
            <a:endParaRPr kumimoji="1" lang="ja-JP" altLang="en-US" sz="3600" dirty="0">
              <a:solidFill>
                <a:schemeClr val="bg1"/>
              </a:solidFill>
            </a:endParaRPr>
          </a:p>
        </p:txBody>
      </p:sp>
      <p:sp>
        <p:nvSpPr>
          <p:cNvPr id="3" name="テキスト ボックス 2">
            <a:extLst>
              <a:ext uri="{FF2B5EF4-FFF2-40B4-BE49-F238E27FC236}">
                <a16:creationId xmlns:a16="http://schemas.microsoft.com/office/drawing/2014/main" id="{BCF5EC7E-923C-47B7-8BB1-8C8368BDDC77}"/>
              </a:ext>
            </a:extLst>
          </p:cNvPr>
          <p:cNvSpPr txBox="1"/>
          <p:nvPr/>
        </p:nvSpPr>
        <p:spPr>
          <a:xfrm>
            <a:off x="4670322" y="4001729"/>
            <a:ext cx="1995949" cy="923330"/>
          </a:xfrm>
          <a:prstGeom prst="rect">
            <a:avLst/>
          </a:prstGeom>
          <a:noFill/>
        </p:spPr>
        <p:txBody>
          <a:bodyPr wrap="square" rtlCol="0">
            <a:spAutoFit/>
          </a:bodyPr>
          <a:lstStyle/>
          <a:p>
            <a:pPr algn="ctr"/>
            <a:r>
              <a:rPr kumimoji="1" lang="ja-JP" altLang="en-US" dirty="0">
                <a:solidFill>
                  <a:schemeClr val="bg1"/>
                </a:solidFill>
              </a:rPr>
              <a:t>・濱﨑柊衣</a:t>
            </a:r>
            <a:endParaRPr kumimoji="1" lang="en-US" altLang="ja-JP" dirty="0">
              <a:solidFill>
                <a:schemeClr val="bg1"/>
              </a:solidFill>
            </a:endParaRPr>
          </a:p>
          <a:p>
            <a:pPr algn="ctr"/>
            <a:r>
              <a:rPr kumimoji="1" lang="ja-JP" altLang="en-US" dirty="0">
                <a:solidFill>
                  <a:schemeClr val="bg1"/>
                </a:solidFill>
              </a:rPr>
              <a:t>・白井悠斗</a:t>
            </a:r>
            <a:endParaRPr kumimoji="1" lang="en-US" altLang="ja-JP" dirty="0">
              <a:solidFill>
                <a:schemeClr val="bg1"/>
              </a:solidFill>
            </a:endParaRPr>
          </a:p>
          <a:p>
            <a:pPr algn="ctr"/>
            <a:r>
              <a:rPr kumimoji="1" lang="ja-JP" altLang="en-US" dirty="0">
                <a:solidFill>
                  <a:schemeClr val="bg1"/>
                </a:solidFill>
              </a:rPr>
              <a:t>・川島永資</a:t>
            </a:r>
          </a:p>
        </p:txBody>
      </p:sp>
      <p:graphicFrame>
        <p:nvGraphicFramePr>
          <p:cNvPr id="4" name="表 3">
            <a:extLst>
              <a:ext uri="{FF2B5EF4-FFF2-40B4-BE49-F238E27FC236}">
                <a16:creationId xmlns:a16="http://schemas.microsoft.com/office/drawing/2014/main" id="{1979AE7F-0936-44EA-A719-021EEB78EB49}"/>
              </a:ext>
            </a:extLst>
          </p:cNvPr>
          <p:cNvGraphicFramePr>
            <a:graphicFrameLocks noGrp="1"/>
          </p:cNvGraphicFramePr>
          <p:nvPr>
            <p:extLst>
              <p:ext uri="{D42A27DB-BD31-4B8C-83A1-F6EECF244321}">
                <p14:modId xmlns:p14="http://schemas.microsoft.com/office/powerpoint/2010/main" val="189404426"/>
              </p:ext>
            </p:extLst>
          </p:nvPr>
        </p:nvGraphicFramePr>
        <p:xfrm>
          <a:off x="6990735" y="5005065"/>
          <a:ext cx="4001729" cy="1112520"/>
        </p:xfrm>
        <a:graphic>
          <a:graphicData uri="http://schemas.openxmlformats.org/drawingml/2006/table">
            <a:tbl>
              <a:tblPr firstRow="1" bandRow="1">
                <a:tableStyleId>{35758FB7-9AC5-4552-8A53-C91805E547FA}</a:tableStyleId>
              </a:tblPr>
              <a:tblGrid>
                <a:gridCol w="1671484">
                  <a:extLst>
                    <a:ext uri="{9D8B030D-6E8A-4147-A177-3AD203B41FA5}">
                      <a16:colId xmlns:a16="http://schemas.microsoft.com/office/drawing/2014/main" val="3085572769"/>
                    </a:ext>
                  </a:extLst>
                </a:gridCol>
                <a:gridCol w="2330245">
                  <a:extLst>
                    <a:ext uri="{9D8B030D-6E8A-4147-A177-3AD203B41FA5}">
                      <a16:colId xmlns:a16="http://schemas.microsoft.com/office/drawing/2014/main" val="3988156855"/>
                    </a:ext>
                  </a:extLst>
                </a:gridCol>
              </a:tblGrid>
              <a:tr h="370840">
                <a:tc>
                  <a:txBody>
                    <a:bodyPr/>
                    <a:lstStyle/>
                    <a:p>
                      <a:r>
                        <a:rPr kumimoji="1" lang="ja-JP" altLang="en-US" dirty="0"/>
                        <a:t>ジャンル</a:t>
                      </a:r>
                    </a:p>
                  </a:txBody>
                  <a:tcPr/>
                </a:tc>
                <a:tc>
                  <a:txBody>
                    <a:bodyPr/>
                    <a:lstStyle/>
                    <a:p>
                      <a:r>
                        <a:rPr kumimoji="1" lang="ja-JP" altLang="en-US" dirty="0"/>
                        <a:t>ステルスアクション</a:t>
                      </a:r>
                    </a:p>
                  </a:txBody>
                  <a:tcPr/>
                </a:tc>
                <a:extLst>
                  <a:ext uri="{0D108BD9-81ED-4DB2-BD59-A6C34878D82A}">
                    <a16:rowId xmlns:a16="http://schemas.microsoft.com/office/drawing/2014/main" val="3794117094"/>
                  </a:ext>
                </a:extLst>
              </a:tr>
              <a:tr h="370840">
                <a:tc>
                  <a:txBody>
                    <a:bodyPr/>
                    <a:lstStyle/>
                    <a:p>
                      <a:r>
                        <a:rPr kumimoji="1" lang="ja-JP" altLang="en-US" dirty="0"/>
                        <a:t>ハード</a:t>
                      </a:r>
                    </a:p>
                  </a:txBody>
                  <a:tcPr/>
                </a:tc>
                <a:tc>
                  <a:txBody>
                    <a:bodyPr/>
                    <a:lstStyle/>
                    <a:p>
                      <a:r>
                        <a:rPr kumimoji="1" lang="en-US" altLang="ja-JP" dirty="0"/>
                        <a:t>PC</a:t>
                      </a:r>
                      <a:r>
                        <a:rPr kumimoji="1" lang="ja-JP" altLang="en-US" dirty="0" err="1"/>
                        <a:t>、</a:t>
                      </a:r>
                      <a:r>
                        <a:rPr kumimoji="1" lang="en-US" altLang="ja-JP" dirty="0"/>
                        <a:t>Windows</a:t>
                      </a:r>
                      <a:endParaRPr kumimoji="1" lang="ja-JP" altLang="en-US" dirty="0"/>
                    </a:p>
                  </a:txBody>
                  <a:tcPr/>
                </a:tc>
                <a:extLst>
                  <a:ext uri="{0D108BD9-81ED-4DB2-BD59-A6C34878D82A}">
                    <a16:rowId xmlns:a16="http://schemas.microsoft.com/office/drawing/2014/main" val="2012942157"/>
                  </a:ext>
                </a:extLst>
              </a:tr>
              <a:tr h="370840">
                <a:tc>
                  <a:txBody>
                    <a:bodyPr/>
                    <a:lstStyle/>
                    <a:p>
                      <a:r>
                        <a:rPr kumimoji="1" lang="ja-JP" altLang="en-US" dirty="0"/>
                        <a:t>プレイ人数</a:t>
                      </a:r>
                    </a:p>
                  </a:txBody>
                  <a:tcPr/>
                </a:tc>
                <a:tc>
                  <a:txBody>
                    <a:bodyPr/>
                    <a:lstStyle/>
                    <a:p>
                      <a:r>
                        <a:rPr kumimoji="1" lang="ja-JP" altLang="en-US" dirty="0"/>
                        <a:t>一人</a:t>
                      </a:r>
                    </a:p>
                  </a:txBody>
                  <a:tcPr/>
                </a:tc>
                <a:extLst>
                  <a:ext uri="{0D108BD9-81ED-4DB2-BD59-A6C34878D82A}">
                    <a16:rowId xmlns:a16="http://schemas.microsoft.com/office/drawing/2014/main" val="4241652030"/>
                  </a:ext>
                </a:extLst>
              </a:tr>
            </a:tbl>
          </a:graphicData>
        </a:graphic>
      </p:graphicFrame>
    </p:spTree>
    <p:extLst>
      <p:ext uri="{BB962C8B-B14F-4D97-AF65-F5344CB8AC3E}">
        <p14:creationId xmlns:p14="http://schemas.microsoft.com/office/powerpoint/2010/main" val="163350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4108762" y="1501599"/>
            <a:ext cx="4595399" cy="3429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今後どうするか</a:t>
            </a:r>
          </a:p>
        </p:txBody>
      </p:sp>
    </p:spTree>
    <p:extLst>
      <p:ext uri="{BB962C8B-B14F-4D97-AF65-F5344CB8AC3E}">
        <p14:creationId xmlns:p14="http://schemas.microsoft.com/office/powerpoint/2010/main" val="1711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8B26BD5-900C-4648-B4E9-4695AB1662EA}"/>
              </a:ext>
            </a:extLst>
          </p:cNvPr>
          <p:cNvSpPr/>
          <p:nvPr/>
        </p:nvSpPr>
        <p:spPr>
          <a:xfrm>
            <a:off x="1702291" y="1392904"/>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9C449EC-5322-459E-B7E8-51158F758E80}"/>
              </a:ext>
            </a:extLst>
          </p:cNvPr>
          <p:cNvSpPr txBox="1"/>
          <p:nvPr/>
        </p:nvSpPr>
        <p:spPr>
          <a:xfrm>
            <a:off x="2021840" y="182880"/>
            <a:ext cx="3840480" cy="369332"/>
          </a:xfrm>
          <a:prstGeom prst="rect">
            <a:avLst/>
          </a:prstGeom>
          <a:noFill/>
        </p:spPr>
        <p:txBody>
          <a:bodyPr wrap="square" rtlCol="0">
            <a:spAutoFit/>
          </a:bodyPr>
          <a:lstStyle/>
          <a:p>
            <a:r>
              <a:rPr kumimoji="1" lang="ja-JP" altLang="en-US" dirty="0"/>
              <a:t>こんな演出があってもいいかも？</a:t>
            </a:r>
          </a:p>
        </p:txBody>
      </p:sp>
      <p:sp>
        <p:nvSpPr>
          <p:cNvPr id="3" name="四角形: 角を丸くする 2">
            <a:extLst>
              <a:ext uri="{FF2B5EF4-FFF2-40B4-BE49-F238E27FC236}">
                <a16:creationId xmlns:a16="http://schemas.microsoft.com/office/drawing/2014/main" id="{955C9E10-C873-4760-9350-108A2051613F}"/>
              </a:ext>
            </a:extLst>
          </p:cNvPr>
          <p:cNvSpPr/>
          <p:nvPr/>
        </p:nvSpPr>
        <p:spPr>
          <a:xfrm>
            <a:off x="1022553" y="717755"/>
            <a:ext cx="5781369"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回避や塗るときにいいかも（決めると</a:t>
            </a:r>
            <a:r>
              <a:rPr kumimoji="1" lang="en-US" altLang="ja-JP" dirty="0">
                <a:solidFill>
                  <a:schemeClr val="bg1"/>
                </a:solidFill>
              </a:rPr>
              <a:t>HP</a:t>
            </a:r>
            <a:r>
              <a:rPr kumimoji="1" lang="ja-JP" altLang="en-US" dirty="0">
                <a:solidFill>
                  <a:schemeClr val="bg1"/>
                </a:solidFill>
              </a:rPr>
              <a:t>回復とか？）</a:t>
            </a:r>
          </a:p>
        </p:txBody>
      </p:sp>
      <p:sp>
        <p:nvSpPr>
          <p:cNvPr id="8" name="正方形/長方形 7">
            <a:extLst>
              <a:ext uri="{FF2B5EF4-FFF2-40B4-BE49-F238E27FC236}">
                <a16:creationId xmlns:a16="http://schemas.microsoft.com/office/drawing/2014/main" id="{5FE9418E-C028-487D-B7EC-0C4CD280A7BA}"/>
              </a:ext>
            </a:extLst>
          </p:cNvPr>
          <p:cNvSpPr/>
          <p:nvPr/>
        </p:nvSpPr>
        <p:spPr>
          <a:xfrm>
            <a:off x="571581" y="4260294"/>
            <a:ext cx="1769807" cy="154366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a:extLst>
              <a:ext uri="{FF2B5EF4-FFF2-40B4-BE49-F238E27FC236}">
                <a16:creationId xmlns:a16="http://schemas.microsoft.com/office/drawing/2014/main" id="{6E1EA4C1-2D7E-4B99-B883-6A2CB04D20D4}"/>
              </a:ext>
            </a:extLst>
          </p:cNvPr>
          <p:cNvSpPr/>
          <p:nvPr/>
        </p:nvSpPr>
        <p:spPr>
          <a:xfrm rot="861056">
            <a:off x="3039091" y="4119186"/>
            <a:ext cx="1397425" cy="111094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rPr>
              <a:t>ミッションが書いてある</a:t>
            </a:r>
          </a:p>
        </p:txBody>
      </p:sp>
      <p:sp>
        <p:nvSpPr>
          <p:cNvPr id="14" name="四角形: 角を丸くする 13">
            <a:extLst>
              <a:ext uri="{FF2B5EF4-FFF2-40B4-BE49-F238E27FC236}">
                <a16:creationId xmlns:a16="http://schemas.microsoft.com/office/drawing/2014/main" id="{9AD8C4AD-1195-4C6F-909A-D4198767036F}"/>
              </a:ext>
            </a:extLst>
          </p:cNvPr>
          <p:cNvSpPr/>
          <p:nvPr/>
        </p:nvSpPr>
        <p:spPr>
          <a:xfrm>
            <a:off x="314631" y="2735908"/>
            <a:ext cx="2989007"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ミッション表示の時の演出</a:t>
            </a:r>
          </a:p>
        </p:txBody>
      </p:sp>
    </p:spTree>
    <p:extLst>
      <p:ext uri="{BB962C8B-B14F-4D97-AF65-F5344CB8AC3E}">
        <p14:creationId xmlns:p14="http://schemas.microsoft.com/office/powerpoint/2010/main" val="32546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79167E-6 1.48148E-6 L 0.03763 -0.03958 C 0.04557 -0.04838 0.05729 -0.05301 0.06966 -0.05301 C 0.08385 -0.05301 0.09518 -0.04838 0.10299 -0.03958 L 0.14088 1.48148E-6 " pathEditMode="relative" rAng="0" ptsTypes="AAAAA">
                                      <p:cBhvr>
                                        <p:cTn id="6" dur="1000" fill="hold"/>
                                        <p:tgtEl>
                                          <p:spTgt spid="7"/>
                                        </p:tgtEl>
                                        <p:attrNameLst>
                                          <p:attrName>ppt_x</p:attrName>
                                          <p:attrName>ppt_y</p:attrName>
                                        </p:attrNameLst>
                                      </p:cBhvr>
                                      <p:rCtr x="7044" y="-2662"/>
                                    </p:animMotion>
                                  </p:childTnLst>
                                </p:cTn>
                              </p:par>
                              <p:par>
                                <p:cTn id="7" presetID="8" presetClass="emph" presetSubtype="0" fill="hold" grpId="3" nodeType="withEffect">
                                  <p:stCondLst>
                                    <p:cond delay="0"/>
                                  </p:stCondLst>
                                  <p:childTnLst>
                                    <p:animRot by="21600000">
                                      <p:cBhvr>
                                        <p:cTn id="8" dur="2000" fill="hold"/>
                                        <p:tgtEl>
                                          <p:spTgt spid="7"/>
                                        </p:tgtEl>
                                        <p:attrNameLst>
                                          <p:attrName>r</p:attrName>
                                        </p:attrNameLst>
                                      </p:cBhvr>
                                    </p:animRot>
                                  </p:childTnLst>
                                </p:cTn>
                              </p:par>
                            </p:childTnLst>
                          </p:cTn>
                        </p:par>
                        <p:par>
                          <p:cTn id="9" fill="hold">
                            <p:stCondLst>
                              <p:cond delay="2000"/>
                            </p:stCondLst>
                            <p:childTnLst>
                              <p:par>
                                <p:cTn id="10" presetID="37" presetClass="path" presetSubtype="0" accel="50000" decel="50000" fill="hold" grpId="1" nodeType="afterEffect">
                                  <p:stCondLst>
                                    <p:cond delay="0"/>
                                  </p:stCondLst>
                                  <p:childTnLst>
                                    <p:animMotion origin="layout" path="M 0.14088 1.48148E-6 L 0.17838 -0.03958 C 0.18619 -0.04838 0.19804 -0.05301 0.21028 -0.05301 C 0.22421 -0.05301 0.23554 -0.04838 0.24335 -0.03958 L 0.28112 1.48148E-6 " pathEditMode="relative" rAng="0" ptsTypes="AAAAA">
                                      <p:cBhvr>
                                        <p:cTn id="11" dur="1000" fill="hold"/>
                                        <p:tgtEl>
                                          <p:spTgt spid="7"/>
                                        </p:tgtEl>
                                        <p:attrNameLst>
                                          <p:attrName>ppt_x</p:attrName>
                                          <p:attrName>ppt_y</p:attrName>
                                        </p:attrNameLst>
                                      </p:cBhvr>
                                      <p:rCtr x="7005" y="-2662"/>
                                    </p:animMotion>
                                  </p:childTnLst>
                                </p:cTn>
                              </p:par>
                              <p:par>
                                <p:cTn id="12" presetID="8" presetClass="emph" presetSubtype="0" fill="hold" grpId="5" nodeType="withEffect">
                                  <p:stCondLst>
                                    <p:cond delay="0"/>
                                  </p:stCondLst>
                                  <p:childTnLst>
                                    <p:animRot by="21600000">
                                      <p:cBhvr>
                                        <p:cTn id="13" dur="2000" fill="hold"/>
                                        <p:tgtEl>
                                          <p:spTgt spid="7"/>
                                        </p:tgtEl>
                                        <p:attrNameLst>
                                          <p:attrName>r</p:attrName>
                                        </p:attrNameLst>
                                      </p:cBhvr>
                                    </p:animRot>
                                  </p:childTnLst>
                                </p:cTn>
                              </p:par>
                            </p:childTnLst>
                          </p:cTn>
                        </p:par>
                        <p:par>
                          <p:cTn id="14" fill="hold">
                            <p:stCondLst>
                              <p:cond delay="4000"/>
                            </p:stCondLst>
                            <p:childTnLst>
                              <p:par>
                                <p:cTn id="15" presetID="37" presetClass="path" presetSubtype="0" accel="50000" decel="50000" fill="hold" grpId="2" nodeType="afterEffect">
                                  <p:stCondLst>
                                    <p:cond delay="0"/>
                                  </p:stCondLst>
                                  <p:childTnLst>
                                    <p:animMotion origin="layout" path="M 0.28112 1.48148E-6 L 0.31614 -0.03958 C 0.32343 -0.04838 0.33437 -0.05301 0.34583 -0.05301 C 0.35898 -0.05301 0.3694 -0.04838 0.37669 -0.03958 L 0.41184 1.48148E-6 " pathEditMode="relative" rAng="0" ptsTypes="AAAAA">
                                      <p:cBhvr>
                                        <p:cTn id="16" dur="1000" fill="hold"/>
                                        <p:tgtEl>
                                          <p:spTgt spid="7"/>
                                        </p:tgtEl>
                                        <p:attrNameLst>
                                          <p:attrName>ppt_x</p:attrName>
                                          <p:attrName>ppt_y</p:attrName>
                                        </p:attrNameLst>
                                      </p:cBhvr>
                                      <p:rCtr x="6536" y="-2662"/>
                                    </p:animMotion>
                                  </p:childTnLst>
                                </p:cTn>
                              </p:par>
                              <p:par>
                                <p:cTn id="17" presetID="8" presetClass="emph" presetSubtype="0" fill="hold" grpId="4" nodeType="withEffect">
                                  <p:stCondLst>
                                    <p:cond delay="0"/>
                                  </p:stCondLst>
                                  <p:childTnLst>
                                    <p:animRot by="21600000">
                                      <p:cBhvr>
                                        <p:cTn id="18" dur="2000" fill="hold"/>
                                        <p:tgtEl>
                                          <p:spTgt spid="7"/>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16667E-7 -2.96296E-6 L -0.18398 0.04653 " pathEditMode="relative" rAng="0" ptsTypes="AA">
                                      <p:cBhvr>
                                        <p:cTn id="22" dur="1000" fill="hold"/>
                                        <p:tgtEl>
                                          <p:spTgt spid="10"/>
                                        </p:tgtEl>
                                        <p:attrNameLst>
                                          <p:attrName>ppt_x</p:attrName>
                                          <p:attrName>ppt_y</p:attrName>
                                        </p:attrNameLst>
                                      </p:cBhvr>
                                      <p:rCtr x="-9206" y="2315"/>
                                    </p:animMotion>
                                  </p:childTnLst>
                                </p:cTn>
                              </p:par>
                              <p:par>
                                <p:cTn id="23" presetID="8" presetClass="emph" presetSubtype="0" fill="hold" grpId="1" nodeType="withEffect">
                                  <p:stCondLst>
                                    <p:cond delay="0"/>
                                  </p:stCondLst>
                                  <p:childTnLst>
                                    <p:animRot by="21600000">
                                      <p:cBhvr>
                                        <p:cTn id="24" dur="95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66B683C-79B3-4E2C-A192-FF6C6661D5FC}"/>
              </a:ext>
            </a:extLst>
          </p:cNvPr>
          <p:cNvSpPr txBox="1"/>
          <p:nvPr/>
        </p:nvSpPr>
        <p:spPr>
          <a:xfrm>
            <a:off x="1145459" y="424780"/>
            <a:ext cx="8893276" cy="830997"/>
          </a:xfrm>
          <a:prstGeom prst="rect">
            <a:avLst/>
          </a:prstGeom>
          <a:noFill/>
        </p:spPr>
        <p:txBody>
          <a:bodyPr wrap="square" rtlCol="0">
            <a:spAutoFit/>
          </a:bodyPr>
          <a:lstStyle/>
          <a:p>
            <a:r>
              <a:rPr lang="ja-JP" altLang="en-US" sz="4800" b="1" dirty="0">
                <a:solidFill>
                  <a:schemeClr val="tx2">
                    <a:lumMod val="10000"/>
                  </a:schemeClr>
                </a:solidFill>
              </a:rPr>
              <a:t>今回のゲーム大賞のテーマは</a:t>
            </a:r>
            <a:endParaRPr kumimoji="1" lang="ja-JP" altLang="en-US" sz="4800" b="1" dirty="0">
              <a:solidFill>
                <a:schemeClr val="tx2">
                  <a:lumMod val="10000"/>
                </a:schemeClr>
              </a:solidFill>
            </a:endParaRPr>
          </a:p>
        </p:txBody>
      </p:sp>
      <p:sp>
        <p:nvSpPr>
          <p:cNvPr id="7" name="テキスト ボックス 6">
            <a:extLst>
              <a:ext uri="{FF2B5EF4-FFF2-40B4-BE49-F238E27FC236}">
                <a16:creationId xmlns:a16="http://schemas.microsoft.com/office/drawing/2014/main" id="{0750D2E8-E433-4AB9-8473-966541E5E182}"/>
              </a:ext>
            </a:extLst>
          </p:cNvPr>
          <p:cNvSpPr txBox="1"/>
          <p:nvPr/>
        </p:nvSpPr>
        <p:spPr>
          <a:xfrm>
            <a:off x="5329535" y="1469300"/>
            <a:ext cx="461665" cy="816077"/>
          </a:xfrm>
          <a:prstGeom prst="rect">
            <a:avLst/>
          </a:prstGeom>
          <a:noFill/>
        </p:spPr>
        <p:txBody>
          <a:bodyPr vert="eaVert" wrap="square" rtlCol="0">
            <a:spAutoFit/>
          </a:bodyPr>
          <a:lstStyle/>
          <a:p>
            <a:r>
              <a:rPr kumimoji="1" lang="ja-JP" altLang="en-US" b="1" dirty="0">
                <a:solidFill>
                  <a:schemeClr val="tx2">
                    <a:lumMod val="10000"/>
                  </a:schemeClr>
                </a:solidFill>
              </a:rPr>
              <a:t>・・・</a:t>
            </a:r>
          </a:p>
        </p:txBody>
      </p:sp>
      <p:sp>
        <p:nvSpPr>
          <p:cNvPr id="8" name="テキスト ボックス 7">
            <a:extLst>
              <a:ext uri="{FF2B5EF4-FFF2-40B4-BE49-F238E27FC236}">
                <a16:creationId xmlns:a16="http://schemas.microsoft.com/office/drawing/2014/main" id="{35D8F0E1-817D-4F2A-9144-4517F5E224B0}"/>
              </a:ext>
            </a:extLst>
          </p:cNvPr>
          <p:cNvSpPr txBox="1"/>
          <p:nvPr/>
        </p:nvSpPr>
        <p:spPr>
          <a:xfrm>
            <a:off x="3053367" y="2533366"/>
            <a:ext cx="5014000" cy="923330"/>
          </a:xfrm>
          <a:prstGeom prst="rect">
            <a:avLst/>
          </a:prstGeom>
          <a:noFill/>
        </p:spPr>
        <p:txBody>
          <a:bodyPr wrap="square" rtlCol="0">
            <a:spAutoFit/>
          </a:bodyPr>
          <a:lstStyle/>
          <a:p>
            <a:pPr algn="ctr"/>
            <a:r>
              <a:rPr kumimoji="1" lang="en-US" altLang="ja-JP" sz="5400" dirty="0">
                <a:solidFill>
                  <a:schemeClr val="tx2">
                    <a:lumMod val="10000"/>
                  </a:schemeClr>
                </a:solidFill>
              </a:rPr>
              <a:t>『</a:t>
            </a:r>
            <a:r>
              <a:rPr kumimoji="1" lang="ja-JP" altLang="en-US" sz="5400" dirty="0">
                <a:solidFill>
                  <a:schemeClr val="tx2">
                    <a:lumMod val="10000"/>
                  </a:schemeClr>
                </a:solidFill>
              </a:rPr>
              <a:t>こだわり</a:t>
            </a:r>
            <a:r>
              <a:rPr kumimoji="1" lang="en-US" altLang="ja-JP" sz="5400" dirty="0">
                <a:solidFill>
                  <a:schemeClr val="tx2">
                    <a:lumMod val="10000"/>
                  </a:schemeClr>
                </a:solidFill>
              </a:rPr>
              <a:t>』</a:t>
            </a:r>
            <a:endParaRPr kumimoji="1" lang="ja-JP" altLang="en-US" sz="5400" dirty="0">
              <a:solidFill>
                <a:schemeClr val="tx2">
                  <a:lumMod val="10000"/>
                </a:schemeClr>
              </a:solidFill>
            </a:endParaRPr>
          </a:p>
        </p:txBody>
      </p:sp>
      <p:sp>
        <p:nvSpPr>
          <p:cNvPr id="9" name="テキスト ボックス 8">
            <a:extLst>
              <a:ext uri="{FF2B5EF4-FFF2-40B4-BE49-F238E27FC236}">
                <a16:creationId xmlns:a16="http://schemas.microsoft.com/office/drawing/2014/main" id="{6EECDE3B-76BD-4D64-B464-E149B144CED3}"/>
              </a:ext>
            </a:extLst>
          </p:cNvPr>
          <p:cNvSpPr txBox="1"/>
          <p:nvPr/>
        </p:nvSpPr>
        <p:spPr>
          <a:xfrm>
            <a:off x="3849779" y="3704685"/>
            <a:ext cx="3809549" cy="1261884"/>
          </a:xfrm>
          <a:prstGeom prst="rect">
            <a:avLst/>
          </a:prstGeom>
          <a:noFill/>
        </p:spPr>
        <p:txBody>
          <a:bodyPr wrap="square" rtlCol="0">
            <a:spAutoFit/>
          </a:bodyPr>
          <a:lstStyle/>
          <a:p>
            <a:pPr algn="ctr"/>
            <a:r>
              <a:rPr kumimoji="1" lang="ja-JP" altLang="en-US" sz="4000" b="1" dirty="0">
                <a:solidFill>
                  <a:schemeClr val="tx2">
                    <a:lumMod val="10000"/>
                  </a:schemeClr>
                </a:solidFill>
              </a:rPr>
              <a:t>意味は</a:t>
            </a:r>
            <a:endParaRPr kumimoji="1" lang="en-US" altLang="ja-JP" sz="4000" b="1" dirty="0">
              <a:solidFill>
                <a:schemeClr val="tx2">
                  <a:lumMod val="10000"/>
                </a:schemeClr>
              </a:solidFill>
            </a:endParaRPr>
          </a:p>
          <a:p>
            <a:pPr algn="ctr"/>
            <a:r>
              <a:rPr lang="ja-JP" altLang="en-US" sz="3600" b="1" dirty="0">
                <a:solidFill>
                  <a:schemeClr val="tx2">
                    <a:lumMod val="10000"/>
                  </a:schemeClr>
                </a:solidFill>
              </a:rPr>
              <a:t>特別な思い入れ</a:t>
            </a:r>
            <a:endParaRPr lang="en-US" altLang="ja-JP" sz="3600" b="1" dirty="0">
              <a:solidFill>
                <a:schemeClr val="tx2">
                  <a:lumMod val="10000"/>
                </a:schemeClr>
              </a:solidFill>
            </a:endParaRPr>
          </a:p>
        </p:txBody>
      </p:sp>
      <p:pic>
        <p:nvPicPr>
          <p:cNvPr id="13" name="図 12">
            <a:extLst>
              <a:ext uri="{FF2B5EF4-FFF2-40B4-BE49-F238E27FC236}">
                <a16:creationId xmlns:a16="http://schemas.microsoft.com/office/drawing/2014/main" id="{6F42307D-E2A5-4895-8EB6-A56D6B609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136" y="1869559"/>
            <a:ext cx="2933700" cy="3411279"/>
          </a:xfrm>
          <a:prstGeom prst="rect">
            <a:avLst/>
          </a:prstGeom>
        </p:spPr>
      </p:pic>
    </p:spTree>
    <p:extLst>
      <p:ext uri="{BB962C8B-B14F-4D97-AF65-F5344CB8AC3E}">
        <p14:creationId xmlns:p14="http://schemas.microsoft.com/office/powerpoint/2010/main" val="237961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761AE5-1D73-4AE4-91B8-B9AE95257E6E}"/>
              </a:ext>
            </a:extLst>
          </p:cNvPr>
          <p:cNvSpPr txBox="1"/>
          <p:nvPr/>
        </p:nvSpPr>
        <p:spPr>
          <a:xfrm>
            <a:off x="4050890" y="304800"/>
            <a:ext cx="3215148" cy="369332"/>
          </a:xfrm>
          <a:prstGeom prst="rect">
            <a:avLst/>
          </a:prstGeom>
          <a:noFill/>
        </p:spPr>
        <p:txBody>
          <a:bodyPr wrap="square" rtlCol="0">
            <a:spAutoFit/>
          </a:bodyPr>
          <a:lstStyle/>
          <a:p>
            <a:r>
              <a:rPr kumimoji="1" lang="ja-JP" altLang="en-US" dirty="0">
                <a:solidFill>
                  <a:schemeClr val="tx2">
                    <a:lumMod val="10000"/>
                  </a:schemeClr>
                </a:solidFill>
              </a:rPr>
              <a:t>自分たちが目を付けたのは</a:t>
            </a:r>
          </a:p>
        </p:txBody>
      </p:sp>
      <p:grpSp>
        <p:nvGrpSpPr>
          <p:cNvPr id="8" name="グループ化 7">
            <a:extLst>
              <a:ext uri="{FF2B5EF4-FFF2-40B4-BE49-F238E27FC236}">
                <a16:creationId xmlns:a16="http://schemas.microsoft.com/office/drawing/2014/main" id="{E76AA30A-F43F-4BF5-AB77-8D91640170A3}"/>
              </a:ext>
            </a:extLst>
          </p:cNvPr>
          <p:cNvGrpSpPr/>
          <p:nvPr/>
        </p:nvGrpSpPr>
        <p:grpSpPr>
          <a:xfrm>
            <a:off x="2851355" y="1032388"/>
            <a:ext cx="6076335" cy="1563328"/>
            <a:chOff x="2851355" y="1032388"/>
            <a:chExt cx="6076335" cy="1563328"/>
          </a:xfrm>
        </p:grpSpPr>
        <p:sp>
          <p:nvSpPr>
            <p:cNvPr id="5" name="正方形/長方形 4">
              <a:extLst>
                <a:ext uri="{FF2B5EF4-FFF2-40B4-BE49-F238E27FC236}">
                  <a16:creationId xmlns:a16="http://schemas.microsoft.com/office/drawing/2014/main" id="{7C9FB52A-AE0C-4917-A070-3F7D9F1438DA}"/>
                </a:ext>
              </a:extLst>
            </p:cNvPr>
            <p:cNvSpPr/>
            <p:nvPr/>
          </p:nvSpPr>
          <p:spPr>
            <a:xfrm>
              <a:off x="2851355" y="1032388"/>
              <a:ext cx="6076335" cy="15633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AB31031-0A0C-4934-B11C-2E65DF64A63C}"/>
                </a:ext>
              </a:extLst>
            </p:cNvPr>
            <p:cNvSpPr txBox="1"/>
            <p:nvPr/>
          </p:nvSpPr>
          <p:spPr>
            <a:xfrm>
              <a:off x="4213122" y="1211205"/>
              <a:ext cx="3352799" cy="369332"/>
            </a:xfrm>
            <a:prstGeom prst="rect">
              <a:avLst/>
            </a:prstGeom>
            <a:noFill/>
          </p:spPr>
          <p:txBody>
            <a:bodyPr wrap="square" rtlCol="0">
              <a:spAutoFit/>
            </a:bodyPr>
            <a:lstStyle/>
            <a:p>
              <a:r>
                <a:rPr kumimoji="1" lang="ja-JP" altLang="en-US" b="1" dirty="0"/>
                <a:t>こだわりの塊である美術品</a:t>
              </a:r>
            </a:p>
          </p:txBody>
        </p:sp>
        <p:sp>
          <p:nvSpPr>
            <p:cNvPr id="7" name="テキスト ボックス 6">
              <a:extLst>
                <a:ext uri="{FF2B5EF4-FFF2-40B4-BE49-F238E27FC236}">
                  <a16:creationId xmlns:a16="http://schemas.microsoft.com/office/drawing/2014/main" id="{6FF7FCFE-C483-4408-8FBD-639154E1C9A5}"/>
                </a:ext>
              </a:extLst>
            </p:cNvPr>
            <p:cNvSpPr txBox="1"/>
            <p:nvPr/>
          </p:nvSpPr>
          <p:spPr>
            <a:xfrm>
              <a:off x="2939846" y="1692292"/>
              <a:ext cx="5987844" cy="830997"/>
            </a:xfrm>
            <a:prstGeom prst="rect">
              <a:avLst/>
            </a:prstGeom>
            <a:noFill/>
          </p:spPr>
          <p:txBody>
            <a:bodyPr wrap="square" rtlCol="0">
              <a:spAutoFit/>
            </a:bodyPr>
            <a:lstStyle/>
            <a:p>
              <a:pPr algn="ctr"/>
              <a:r>
                <a:rPr kumimoji="1" lang="ja-JP" altLang="en-US" sz="4800" b="1" dirty="0"/>
                <a:t>それを</a:t>
              </a:r>
              <a:r>
                <a:rPr kumimoji="1" lang="ja-JP" altLang="en-US" sz="4800" b="1" dirty="0">
                  <a:solidFill>
                    <a:schemeClr val="bg1"/>
                  </a:solidFill>
                </a:rPr>
                <a:t>塗りつぶす！</a:t>
              </a:r>
            </a:p>
          </p:txBody>
        </p:sp>
      </p:grpSp>
      <p:pic>
        <p:nvPicPr>
          <p:cNvPr id="15" name="図 14">
            <a:extLst>
              <a:ext uri="{FF2B5EF4-FFF2-40B4-BE49-F238E27FC236}">
                <a16:creationId xmlns:a16="http://schemas.microsoft.com/office/drawing/2014/main" id="{50864B77-41C6-497B-83A4-2F3DC212D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528" y="2707471"/>
            <a:ext cx="2451146" cy="2761854"/>
          </a:xfrm>
          <a:prstGeom prst="rect">
            <a:avLst/>
          </a:prstGeom>
        </p:spPr>
      </p:pic>
      <p:pic>
        <p:nvPicPr>
          <p:cNvPr id="13" name="図 12">
            <a:extLst>
              <a:ext uri="{FF2B5EF4-FFF2-40B4-BE49-F238E27FC236}">
                <a16:creationId xmlns:a16="http://schemas.microsoft.com/office/drawing/2014/main" id="{213D8C1B-ADEE-4B05-850D-AC7DBCB279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633" y="2635044"/>
            <a:ext cx="3275647" cy="3808892"/>
          </a:xfrm>
          <a:prstGeom prst="rect">
            <a:avLst/>
          </a:prstGeom>
        </p:spPr>
      </p:pic>
    </p:spTree>
    <p:extLst>
      <p:ext uri="{BB962C8B-B14F-4D97-AF65-F5344CB8AC3E}">
        <p14:creationId xmlns:p14="http://schemas.microsoft.com/office/powerpoint/2010/main" val="32320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612655" y="422787"/>
            <a:ext cx="6232341" cy="556505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A2F64BA-8A96-4580-A1F9-B6E1ADE7BA3E}"/>
              </a:ext>
            </a:extLst>
          </p:cNvPr>
          <p:cNvSpPr/>
          <p:nvPr/>
        </p:nvSpPr>
        <p:spPr>
          <a:xfrm>
            <a:off x="8150014" y="4552336"/>
            <a:ext cx="1267725" cy="99103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rPr>
              <a:t>スタート位置</a:t>
            </a:r>
          </a:p>
        </p:txBody>
      </p:sp>
      <p:sp>
        <p:nvSpPr>
          <p:cNvPr id="5" name="楕円 4">
            <a:extLst>
              <a:ext uri="{FF2B5EF4-FFF2-40B4-BE49-F238E27FC236}">
                <a16:creationId xmlns:a16="http://schemas.microsoft.com/office/drawing/2014/main" id="{203F7618-14B2-4DB1-BB65-BAD25FFC9EB2}"/>
              </a:ext>
            </a:extLst>
          </p:cNvPr>
          <p:cNvSpPr/>
          <p:nvPr/>
        </p:nvSpPr>
        <p:spPr>
          <a:xfrm>
            <a:off x="8188115" y="1225126"/>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34" name="グループ化 33">
            <a:extLst>
              <a:ext uri="{FF2B5EF4-FFF2-40B4-BE49-F238E27FC236}">
                <a16:creationId xmlns:a16="http://schemas.microsoft.com/office/drawing/2014/main" id="{61525FC4-B8E6-4B52-982D-A8F1F4BC835B}"/>
              </a:ext>
            </a:extLst>
          </p:cNvPr>
          <p:cNvGrpSpPr/>
          <p:nvPr/>
        </p:nvGrpSpPr>
        <p:grpSpPr>
          <a:xfrm>
            <a:off x="9215413" y="1725555"/>
            <a:ext cx="740479" cy="1628135"/>
            <a:chOff x="5648630" y="1873044"/>
            <a:chExt cx="707925" cy="1469924"/>
          </a:xfrm>
        </p:grpSpPr>
        <p:sp>
          <p:nvSpPr>
            <p:cNvPr id="31" name="楕円 30">
              <a:extLst>
                <a:ext uri="{FF2B5EF4-FFF2-40B4-BE49-F238E27FC236}">
                  <a16:creationId xmlns:a16="http://schemas.microsoft.com/office/drawing/2014/main" id="{B2619BC0-292E-41F1-BA7C-B19CD68CA971}"/>
                </a:ext>
              </a:extLst>
            </p:cNvPr>
            <p:cNvSpPr/>
            <p:nvPr/>
          </p:nvSpPr>
          <p:spPr>
            <a:xfrm>
              <a:off x="5665835" y="2708783"/>
              <a:ext cx="673513" cy="634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a:extLst>
                <a:ext uri="{FF2B5EF4-FFF2-40B4-BE49-F238E27FC236}">
                  <a16:creationId xmlns:a16="http://schemas.microsoft.com/office/drawing/2014/main" id="{AA2F4E17-2953-4CAB-910A-F3ED33040FA9}"/>
                </a:ext>
              </a:extLst>
            </p:cNvPr>
            <p:cNvSpPr/>
            <p:nvPr/>
          </p:nvSpPr>
          <p:spPr>
            <a:xfrm>
              <a:off x="5648630" y="2054940"/>
              <a:ext cx="707925" cy="1022555"/>
            </a:xfrm>
            <a:prstGeom prst="trapezoi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E6EA738-A594-4715-8BE9-273AC3FB8070}"/>
                </a:ext>
              </a:extLst>
            </p:cNvPr>
            <p:cNvSpPr/>
            <p:nvPr/>
          </p:nvSpPr>
          <p:spPr>
            <a:xfrm>
              <a:off x="5810864" y="1873044"/>
              <a:ext cx="383459" cy="36379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grpSp>
      <p:sp>
        <p:nvSpPr>
          <p:cNvPr id="7" name="正方形/長方形 6">
            <a:extLst>
              <a:ext uri="{FF2B5EF4-FFF2-40B4-BE49-F238E27FC236}">
                <a16:creationId xmlns:a16="http://schemas.microsoft.com/office/drawing/2014/main" id="{68B26BD5-900C-4648-B4E9-4695AB1662EA}"/>
              </a:ext>
            </a:extLst>
          </p:cNvPr>
          <p:cNvSpPr/>
          <p:nvPr/>
        </p:nvSpPr>
        <p:spPr>
          <a:xfrm>
            <a:off x="8187505" y="412950"/>
            <a:ext cx="668486" cy="8058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1161369" y="1061884"/>
            <a:ext cx="565642" cy="62075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sp>
        <p:nvSpPr>
          <p:cNvPr id="33" name="正方形/長方形 32">
            <a:extLst>
              <a:ext uri="{FF2B5EF4-FFF2-40B4-BE49-F238E27FC236}">
                <a16:creationId xmlns:a16="http://schemas.microsoft.com/office/drawing/2014/main" id="{B1F067C8-19F1-41C3-A6CF-BEA932F9BC8C}"/>
              </a:ext>
            </a:extLst>
          </p:cNvPr>
          <p:cNvSpPr/>
          <p:nvPr/>
        </p:nvSpPr>
        <p:spPr>
          <a:xfrm>
            <a:off x="347004" y="81363"/>
            <a:ext cx="1308710" cy="7275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概要</a:t>
            </a:r>
          </a:p>
        </p:txBody>
      </p:sp>
      <p:grpSp>
        <p:nvGrpSpPr>
          <p:cNvPr id="39" name="グループ化 38">
            <a:extLst>
              <a:ext uri="{FF2B5EF4-FFF2-40B4-BE49-F238E27FC236}">
                <a16:creationId xmlns:a16="http://schemas.microsoft.com/office/drawing/2014/main" id="{943BDFD1-2EB8-45CF-88E5-139989995DCD}"/>
              </a:ext>
            </a:extLst>
          </p:cNvPr>
          <p:cNvGrpSpPr/>
          <p:nvPr/>
        </p:nvGrpSpPr>
        <p:grpSpPr>
          <a:xfrm>
            <a:off x="5850744" y="545688"/>
            <a:ext cx="1837993" cy="223257"/>
            <a:chOff x="4615590" y="978309"/>
            <a:chExt cx="1757189" cy="201562"/>
          </a:xfrm>
        </p:grpSpPr>
        <p:sp>
          <p:nvSpPr>
            <p:cNvPr id="37" name="正方形/長方形 36">
              <a:extLst>
                <a:ext uri="{FF2B5EF4-FFF2-40B4-BE49-F238E27FC236}">
                  <a16:creationId xmlns:a16="http://schemas.microsoft.com/office/drawing/2014/main" id="{EBABEBCE-A818-44EE-B37A-8CF14121503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D3181C6-16BA-4445-912A-FE94FFE085A1}"/>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雲 56">
            <a:extLst>
              <a:ext uri="{FF2B5EF4-FFF2-40B4-BE49-F238E27FC236}">
                <a16:creationId xmlns:a16="http://schemas.microsoft.com/office/drawing/2014/main" id="{4D555D95-8A4D-4B89-A2C5-FE7DAD947E6D}"/>
              </a:ext>
            </a:extLst>
          </p:cNvPr>
          <p:cNvSpPr/>
          <p:nvPr/>
        </p:nvSpPr>
        <p:spPr>
          <a:xfrm>
            <a:off x="8257767" y="482110"/>
            <a:ext cx="568303" cy="653681"/>
          </a:xfrm>
          <a:prstGeom prst="cloud">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正方形/長方形 37">
            <a:extLst>
              <a:ext uri="{FF2B5EF4-FFF2-40B4-BE49-F238E27FC236}">
                <a16:creationId xmlns:a16="http://schemas.microsoft.com/office/drawing/2014/main" id="{FFA93653-F95B-46EC-9CBF-DBD36C473C52}"/>
              </a:ext>
            </a:extLst>
          </p:cNvPr>
          <p:cNvSpPr/>
          <p:nvPr/>
        </p:nvSpPr>
        <p:spPr>
          <a:xfrm>
            <a:off x="6118979" y="920544"/>
            <a:ext cx="1406212" cy="10495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grpSp>
        <p:nvGrpSpPr>
          <p:cNvPr id="47" name="グループ化 46">
            <a:extLst>
              <a:ext uri="{FF2B5EF4-FFF2-40B4-BE49-F238E27FC236}">
                <a16:creationId xmlns:a16="http://schemas.microsoft.com/office/drawing/2014/main" id="{9BBE2F83-8F20-49D0-BF63-7E10C0EB4200}"/>
              </a:ext>
            </a:extLst>
          </p:cNvPr>
          <p:cNvGrpSpPr/>
          <p:nvPr/>
        </p:nvGrpSpPr>
        <p:grpSpPr>
          <a:xfrm>
            <a:off x="1840809" y="144721"/>
            <a:ext cx="3518684" cy="1543811"/>
            <a:chOff x="260218" y="1629692"/>
            <a:chExt cx="4072292" cy="1457638"/>
          </a:xfrm>
          <a:noFill/>
        </p:grpSpPr>
        <p:sp>
          <p:nvSpPr>
            <p:cNvPr id="42" name="四角形: 角を丸くする 41">
              <a:extLst>
                <a:ext uri="{FF2B5EF4-FFF2-40B4-BE49-F238E27FC236}">
                  <a16:creationId xmlns:a16="http://schemas.microsoft.com/office/drawing/2014/main" id="{9D8B401B-A7D2-482C-A931-DAB476F422B9}"/>
                </a:ext>
              </a:extLst>
            </p:cNvPr>
            <p:cNvSpPr/>
            <p:nvPr/>
          </p:nvSpPr>
          <p:spPr>
            <a:xfrm>
              <a:off x="260218" y="1629692"/>
              <a:ext cx="4072292" cy="145763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a:extLst>
                <a:ext uri="{FF2B5EF4-FFF2-40B4-BE49-F238E27FC236}">
                  <a16:creationId xmlns:a16="http://schemas.microsoft.com/office/drawing/2014/main" id="{8AD404A0-A902-4429-B6A5-B01C7F05F48C}"/>
                </a:ext>
              </a:extLst>
            </p:cNvPr>
            <p:cNvSpPr txBox="1"/>
            <p:nvPr/>
          </p:nvSpPr>
          <p:spPr>
            <a:xfrm>
              <a:off x="319400" y="1771525"/>
              <a:ext cx="3992152" cy="1229336"/>
            </a:xfrm>
            <a:prstGeom prst="rect">
              <a:avLst/>
            </a:prstGeom>
            <a:grpFill/>
          </p:spPr>
          <p:txBody>
            <a:bodyPr wrap="square" rtlCol="0">
              <a:spAutoFit/>
            </a:bodyPr>
            <a:lstStyle/>
            <a:p>
              <a:r>
                <a:rPr kumimoji="1" lang="ja-JP" altLang="en-US" dirty="0">
                  <a:solidFill>
                    <a:schemeClr val="bg1"/>
                  </a:solidFill>
                </a:rPr>
                <a:t>最初にミッションが表示される。</a:t>
              </a:r>
              <a:endParaRPr kumimoji="1" lang="en-US" altLang="ja-JP" dirty="0">
                <a:solidFill>
                  <a:schemeClr val="bg1"/>
                </a:solidFill>
              </a:endParaRPr>
            </a:p>
            <a:p>
              <a:r>
                <a:rPr kumimoji="1" lang="ja-JP" altLang="en-US" dirty="0">
                  <a:solidFill>
                    <a:schemeClr val="bg1"/>
                  </a:solidFill>
                </a:rPr>
                <a:t>持っている色を駆使して警察を翻弄ながら美術館をめちゃくちゃに荒らしまくれ！</a:t>
              </a:r>
              <a:endParaRPr kumimoji="1" lang="en-US" altLang="ja-JP" dirty="0">
                <a:solidFill>
                  <a:schemeClr val="bg1"/>
                </a:solidFill>
              </a:endParaRPr>
            </a:p>
          </p:txBody>
        </p:sp>
      </p:grpSp>
      <p:pic>
        <p:nvPicPr>
          <p:cNvPr id="44" name="図 43">
            <a:extLst>
              <a:ext uri="{FF2B5EF4-FFF2-40B4-BE49-F238E27FC236}">
                <a16:creationId xmlns:a16="http://schemas.microsoft.com/office/drawing/2014/main" id="{4132729F-FB33-45CD-913A-18C3C5CA7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327498">
            <a:off x="8260867" y="883040"/>
            <a:ext cx="606882" cy="285698"/>
          </a:xfrm>
          <a:prstGeom prst="rect">
            <a:avLst/>
          </a:prstGeom>
        </p:spPr>
      </p:pic>
      <p:sp>
        <p:nvSpPr>
          <p:cNvPr id="51" name="雲 50">
            <a:extLst>
              <a:ext uri="{FF2B5EF4-FFF2-40B4-BE49-F238E27FC236}">
                <a16:creationId xmlns:a16="http://schemas.microsoft.com/office/drawing/2014/main" id="{595D0611-C8E6-454F-9467-7B192F858809}"/>
              </a:ext>
            </a:extLst>
          </p:cNvPr>
          <p:cNvSpPr/>
          <p:nvPr/>
        </p:nvSpPr>
        <p:spPr>
          <a:xfrm>
            <a:off x="6478830" y="3380335"/>
            <a:ext cx="737419" cy="545078"/>
          </a:xfrm>
          <a:prstGeom prst="clou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E1170EA8-F59F-4209-B63C-375C77CD16D4}"/>
              </a:ext>
            </a:extLst>
          </p:cNvPr>
          <p:cNvCxnSpPr>
            <a:cxnSpLocks/>
            <a:stCxn id="68" idx="3"/>
          </p:cNvCxnSpPr>
          <p:nvPr/>
        </p:nvCxnSpPr>
        <p:spPr>
          <a:xfrm flipV="1">
            <a:off x="5140811" y="3666201"/>
            <a:ext cx="1338019" cy="3082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51F5A9F9-A39B-4F31-87B0-DA2ACE4653FC}"/>
              </a:ext>
            </a:extLst>
          </p:cNvPr>
          <p:cNvCxnSpPr>
            <a:cxnSpLocks/>
            <a:stCxn id="62" idx="3"/>
            <a:endCxn id="57" idx="2"/>
          </p:cNvCxnSpPr>
          <p:nvPr/>
        </p:nvCxnSpPr>
        <p:spPr>
          <a:xfrm flipV="1">
            <a:off x="5307793" y="808951"/>
            <a:ext cx="2951737" cy="1856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グループ化 83">
            <a:extLst>
              <a:ext uri="{FF2B5EF4-FFF2-40B4-BE49-F238E27FC236}">
                <a16:creationId xmlns:a16="http://schemas.microsoft.com/office/drawing/2014/main" id="{1C539BCA-E6A7-4B3F-A32B-948342C6BD56}"/>
              </a:ext>
            </a:extLst>
          </p:cNvPr>
          <p:cNvGrpSpPr/>
          <p:nvPr/>
        </p:nvGrpSpPr>
        <p:grpSpPr>
          <a:xfrm>
            <a:off x="92350" y="2246097"/>
            <a:ext cx="5215443" cy="839543"/>
            <a:chOff x="101350" y="1586036"/>
            <a:chExt cx="5215443" cy="839543"/>
          </a:xfrm>
        </p:grpSpPr>
        <p:sp>
          <p:nvSpPr>
            <p:cNvPr id="62" name="テキスト ボックス 61">
              <a:extLst>
                <a:ext uri="{FF2B5EF4-FFF2-40B4-BE49-F238E27FC236}">
                  <a16:creationId xmlns:a16="http://schemas.microsoft.com/office/drawing/2014/main" id="{F340BB93-116C-42DE-B5D9-E78A51A7EC11}"/>
                </a:ext>
              </a:extLst>
            </p:cNvPr>
            <p:cNvSpPr txBox="1"/>
            <p:nvPr/>
          </p:nvSpPr>
          <p:spPr>
            <a:xfrm>
              <a:off x="101350" y="1682642"/>
              <a:ext cx="5215443" cy="646331"/>
            </a:xfrm>
            <a:prstGeom prst="rect">
              <a:avLst/>
            </a:prstGeom>
            <a:noFill/>
          </p:spPr>
          <p:txBody>
            <a:bodyPr wrap="square" rtlCol="0">
              <a:spAutoFit/>
            </a:bodyPr>
            <a:lstStyle/>
            <a:p>
              <a:r>
                <a:rPr kumimoji="1" lang="ja-JP" altLang="en-US" dirty="0">
                  <a:solidFill>
                    <a:schemeClr val="bg1"/>
                  </a:solidFill>
                </a:rPr>
                <a:t>・絵画や彫刻などをスプレー缶で塗りつぶし、</a:t>
              </a:r>
              <a:endParaRPr kumimoji="1" lang="en-US" altLang="ja-JP" dirty="0">
                <a:solidFill>
                  <a:schemeClr val="bg1"/>
                </a:solidFill>
              </a:endParaRPr>
            </a:p>
            <a:p>
              <a:r>
                <a:rPr kumimoji="1" lang="ja-JP" altLang="en-US" dirty="0">
                  <a:solidFill>
                    <a:schemeClr val="bg1"/>
                  </a:solidFill>
                </a:rPr>
                <a:t>　美術館を己のこだわりで上書きしまくろう！</a:t>
              </a:r>
              <a:endParaRPr kumimoji="1" lang="en-US" altLang="ja-JP" dirty="0">
                <a:solidFill>
                  <a:schemeClr val="bg1"/>
                </a:solidFill>
              </a:endParaRPr>
            </a:p>
          </p:txBody>
        </p:sp>
        <p:sp>
          <p:nvSpPr>
            <p:cNvPr id="67" name="四角形: 角を丸くする 66">
              <a:extLst>
                <a:ext uri="{FF2B5EF4-FFF2-40B4-BE49-F238E27FC236}">
                  <a16:creationId xmlns:a16="http://schemas.microsoft.com/office/drawing/2014/main" id="{CCE80681-6B85-4A82-9B1C-EC2A3678A78A}"/>
                </a:ext>
              </a:extLst>
            </p:cNvPr>
            <p:cNvSpPr/>
            <p:nvPr/>
          </p:nvSpPr>
          <p:spPr>
            <a:xfrm>
              <a:off x="151537" y="1586036"/>
              <a:ext cx="5163623"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82" name="グループ化 81">
            <a:extLst>
              <a:ext uri="{FF2B5EF4-FFF2-40B4-BE49-F238E27FC236}">
                <a16:creationId xmlns:a16="http://schemas.microsoft.com/office/drawing/2014/main" id="{E03533EB-C4F3-4E65-AE0F-B947D0FA4591}"/>
              </a:ext>
            </a:extLst>
          </p:cNvPr>
          <p:cNvGrpSpPr/>
          <p:nvPr/>
        </p:nvGrpSpPr>
        <p:grpSpPr>
          <a:xfrm>
            <a:off x="127259" y="3359984"/>
            <a:ext cx="5163623" cy="1296936"/>
            <a:chOff x="151537" y="2903696"/>
            <a:chExt cx="5163623" cy="1296936"/>
          </a:xfrm>
        </p:grpSpPr>
        <p:sp>
          <p:nvSpPr>
            <p:cNvPr id="53" name="テキスト ボックス 52">
              <a:extLst>
                <a:ext uri="{FF2B5EF4-FFF2-40B4-BE49-F238E27FC236}">
                  <a16:creationId xmlns:a16="http://schemas.microsoft.com/office/drawing/2014/main" id="{4ACC5824-77CA-4864-9FF9-ADE13129A2BC}"/>
                </a:ext>
              </a:extLst>
            </p:cNvPr>
            <p:cNvSpPr txBox="1"/>
            <p:nvPr/>
          </p:nvSpPr>
          <p:spPr>
            <a:xfrm>
              <a:off x="151537" y="3000303"/>
              <a:ext cx="5163623" cy="1200329"/>
            </a:xfrm>
            <a:prstGeom prst="rect">
              <a:avLst/>
            </a:prstGeom>
            <a:noFill/>
          </p:spPr>
          <p:txBody>
            <a:bodyPr wrap="square" rtlCol="0">
              <a:spAutoFit/>
            </a:bodyPr>
            <a:lstStyle/>
            <a:p>
              <a:r>
                <a:rPr kumimoji="1" lang="ja-JP" altLang="en-US" dirty="0">
                  <a:solidFill>
                    <a:schemeClr val="bg1"/>
                  </a:solidFill>
                </a:rPr>
                <a:t>・床に持っている色を塗ることができる。</a:t>
              </a:r>
              <a:endParaRPr kumimoji="1" lang="en-US" altLang="ja-JP" dirty="0">
                <a:solidFill>
                  <a:schemeClr val="bg1"/>
                </a:solidFill>
              </a:endParaRPr>
            </a:p>
            <a:p>
              <a:r>
                <a:rPr kumimoji="1" lang="ja-JP" altLang="en-US" dirty="0">
                  <a:solidFill>
                    <a:schemeClr val="bg1"/>
                  </a:solidFill>
                </a:rPr>
                <a:t>　赤、青、黄、紫</a:t>
              </a:r>
              <a:r>
                <a:rPr kumimoji="1" lang="en-US" altLang="ja-JP" dirty="0">
                  <a:solidFill>
                    <a:schemeClr val="bg1"/>
                  </a:solidFill>
                </a:rPr>
                <a:t>(</a:t>
              </a:r>
              <a:r>
                <a:rPr kumimoji="1" lang="ja-JP" altLang="en-US" dirty="0">
                  <a:solidFill>
                    <a:schemeClr val="bg1"/>
                  </a:solidFill>
                </a:rPr>
                <a:t>仮</a:t>
              </a:r>
              <a:r>
                <a:rPr kumimoji="1" lang="en-US" altLang="ja-JP" dirty="0">
                  <a:solidFill>
                    <a:schemeClr val="bg1"/>
                  </a:solidFill>
                </a:rPr>
                <a:t>)</a:t>
              </a:r>
              <a:r>
                <a:rPr kumimoji="1" lang="ja-JP" altLang="en-US" dirty="0">
                  <a:solidFill>
                    <a:schemeClr val="bg1"/>
                  </a:solidFill>
                </a:rPr>
                <a:t>を決まっている回数の中</a:t>
              </a:r>
              <a:endParaRPr kumimoji="1" lang="en-US" altLang="ja-JP" dirty="0">
                <a:solidFill>
                  <a:schemeClr val="bg1"/>
                </a:solidFill>
              </a:endParaRPr>
            </a:p>
            <a:p>
              <a:r>
                <a:rPr kumimoji="1" lang="ja-JP" altLang="en-US" dirty="0">
                  <a:solidFill>
                    <a:schemeClr val="bg1"/>
                  </a:solidFill>
                </a:rPr>
                <a:t>　で敵を翻弄しろ！</a:t>
              </a:r>
              <a:endParaRPr kumimoji="1" lang="en-US" altLang="ja-JP" dirty="0">
                <a:solidFill>
                  <a:schemeClr val="bg1"/>
                </a:solidFill>
              </a:endParaRPr>
            </a:p>
            <a:p>
              <a:endParaRPr kumimoji="1" lang="ja-JP" altLang="en-US" dirty="0">
                <a:solidFill>
                  <a:schemeClr val="bg1"/>
                </a:solidFill>
              </a:endParaRPr>
            </a:p>
          </p:txBody>
        </p:sp>
        <p:sp>
          <p:nvSpPr>
            <p:cNvPr id="68" name="四角形: 角を丸くする 67">
              <a:extLst>
                <a:ext uri="{FF2B5EF4-FFF2-40B4-BE49-F238E27FC236}">
                  <a16:creationId xmlns:a16="http://schemas.microsoft.com/office/drawing/2014/main" id="{D9B54BA6-2FEE-4294-9FB4-44A8A94ABA03}"/>
                </a:ext>
              </a:extLst>
            </p:cNvPr>
            <p:cNvSpPr/>
            <p:nvPr/>
          </p:nvSpPr>
          <p:spPr>
            <a:xfrm>
              <a:off x="253052" y="2903696"/>
              <a:ext cx="4912037" cy="122886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cxnSp>
        <p:nvCxnSpPr>
          <p:cNvPr id="72" name="直線矢印コネクタ 71">
            <a:extLst>
              <a:ext uri="{FF2B5EF4-FFF2-40B4-BE49-F238E27FC236}">
                <a16:creationId xmlns:a16="http://schemas.microsoft.com/office/drawing/2014/main" id="{400D7789-A7C6-48BC-AF50-173A4EC4CC85}"/>
              </a:ext>
            </a:extLst>
          </p:cNvPr>
          <p:cNvCxnSpPr>
            <a:cxnSpLocks/>
            <a:stCxn id="73" idx="3"/>
          </p:cNvCxnSpPr>
          <p:nvPr/>
        </p:nvCxnSpPr>
        <p:spPr>
          <a:xfrm flipV="1">
            <a:off x="5165089" y="3257559"/>
            <a:ext cx="4068320" cy="222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E60372D-8DD6-4D82-938D-EAF12E548E86}"/>
              </a:ext>
            </a:extLst>
          </p:cNvPr>
          <p:cNvGrpSpPr/>
          <p:nvPr/>
        </p:nvGrpSpPr>
        <p:grpSpPr>
          <a:xfrm>
            <a:off x="253052" y="5064987"/>
            <a:ext cx="4912037" cy="839543"/>
            <a:chOff x="253052" y="4457317"/>
            <a:chExt cx="4912037" cy="839543"/>
          </a:xfrm>
        </p:grpSpPr>
        <p:sp>
          <p:nvSpPr>
            <p:cNvPr id="73" name="四角形: 角を丸くする 72">
              <a:extLst>
                <a:ext uri="{FF2B5EF4-FFF2-40B4-BE49-F238E27FC236}">
                  <a16:creationId xmlns:a16="http://schemas.microsoft.com/office/drawing/2014/main" id="{92E96EF7-B7BB-4CE4-81EE-4A8BDE634A0D}"/>
                </a:ext>
              </a:extLst>
            </p:cNvPr>
            <p:cNvSpPr/>
            <p:nvPr/>
          </p:nvSpPr>
          <p:spPr>
            <a:xfrm>
              <a:off x="253052" y="4457317"/>
              <a:ext cx="4912037"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テキスト ボックス 74">
              <a:extLst>
                <a:ext uri="{FF2B5EF4-FFF2-40B4-BE49-F238E27FC236}">
                  <a16:creationId xmlns:a16="http://schemas.microsoft.com/office/drawing/2014/main" id="{A10AD1C6-1C25-46B4-A515-DE90E7475774}"/>
                </a:ext>
              </a:extLst>
            </p:cNvPr>
            <p:cNvSpPr txBox="1"/>
            <p:nvPr/>
          </p:nvSpPr>
          <p:spPr>
            <a:xfrm>
              <a:off x="253052" y="4552336"/>
              <a:ext cx="4894041" cy="646331"/>
            </a:xfrm>
            <a:prstGeom prst="rect">
              <a:avLst/>
            </a:prstGeom>
            <a:noFill/>
          </p:spPr>
          <p:txBody>
            <a:bodyPr wrap="square" rtlCol="0">
              <a:spAutoFit/>
            </a:bodyPr>
            <a:lstStyle/>
            <a:p>
              <a:r>
                <a:rPr kumimoji="1" lang="ja-JP" altLang="en-US" dirty="0">
                  <a:solidFill>
                    <a:schemeClr val="bg1"/>
                  </a:solidFill>
                </a:rPr>
                <a:t>・敵はあちこちを巡回している！見つかったら執拗に追い続けるので注意しよう！</a:t>
              </a:r>
              <a:endParaRPr kumimoji="1" lang="en-US" altLang="ja-JP" dirty="0">
                <a:solidFill>
                  <a:schemeClr val="bg1"/>
                </a:solidFill>
              </a:endParaRPr>
            </a:p>
          </p:txBody>
        </p:sp>
      </p:grpSp>
      <p:cxnSp>
        <p:nvCxnSpPr>
          <p:cNvPr id="76" name="直線矢印コネクタ 75">
            <a:extLst>
              <a:ext uri="{FF2B5EF4-FFF2-40B4-BE49-F238E27FC236}">
                <a16:creationId xmlns:a16="http://schemas.microsoft.com/office/drawing/2014/main" id="{197D709E-DA85-41E2-BE1A-40A280A5A84C}"/>
              </a:ext>
            </a:extLst>
          </p:cNvPr>
          <p:cNvCxnSpPr>
            <a:cxnSpLocks/>
            <a:stCxn id="67" idx="3"/>
          </p:cNvCxnSpPr>
          <p:nvPr/>
        </p:nvCxnSpPr>
        <p:spPr>
          <a:xfrm flipV="1">
            <a:off x="5306160" y="1531061"/>
            <a:ext cx="5727600" cy="11348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05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083278" y="694404"/>
            <a:ext cx="5958349" cy="502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7541342" y="4415913"/>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7" name="正方形/長方形 6">
            <a:extLst>
              <a:ext uri="{FF2B5EF4-FFF2-40B4-BE49-F238E27FC236}">
                <a16:creationId xmlns:a16="http://schemas.microsoft.com/office/drawing/2014/main" id="{68B26BD5-900C-4648-B4E9-4695AB1662EA}"/>
              </a:ext>
            </a:extLst>
          </p:cNvPr>
          <p:cNvSpPr/>
          <p:nvPr/>
        </p:nvSpPr>
        <p:spPr>
          <a:xfrm>
            <a:off x="9124337" y="705465"/>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0382866" y="1333501"/>
            <a:ext cx="540775" cy="56043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grpSp>
        <p:nvGrpSpPr>
          <p:cNvPr id="8" name="グループ化 7">
            <a:extLst>
              <a:ext uri="{FF2B5EF4-FFF2-40B4-BE49-F238E27FC236}">
                <a16:creationId xmlns:a16="http://schemas.microsoft.com/office/drawing/2014/main" id="{4F6F74F9-F499-4695-92D6-6E88BF58FE88}"/>
              </a:ext>
            </a:extLst>
          </p:cNvPr>
          <p:cNvGrpSpPr/>
          <p:nvPr/>
        </p:nvGrpSpPr>
        <p:grpSpPr>
          <a:xfrm>
            <a:off x="7437781" y="1069259"/>
            <a:ext cx="1337184" cy="2354826"/>
            <a:chOff x="5014129" y="1063113"/>
            <a:chExt cx="1337184" cy="2354826"/>
          </a:xfrm>
        </p:grpSpPr>
        <p:sp>
          <p:nvSpPr>
            <p:cNvPr id="6" name="楕円 5">
              <a:extLst>
                <a:ext uri="{FF2B5EF4-FFF2-40B4-BE49-F238E27FC236}">
                  <a16:creationId xmlns:a16="http://schemas.microsoft.com/office/drawing/2014/main" id="{FE6EA738-A594-4715-8BE9-273AC3FB8070}"/>
                </a:ext>
              </a:extLst>
            </p:cNvPr>
            <p:cNvSpPr/>
            <p:nvPr/>
          </p:nvSpPr>
          <p:spPr>
            <a:xfrm>
              <a:off x="5014129" y="1063113"/>
              <a:ext cx="1337184" cy="12978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a:t>
              </a:r>
            </a:p>
          </p:txBody>
        </p:sp>
        <p:cxnSp>
          <p:nvCxnSpPr>
            <p:cNvPr id="3" name="直線矢印コネクタ 2">
              <a:extLst>
                <a:ext uri="{FF2B5EF4-FFF2-40B4-BE49-F238E27FC236}">
                  <a16:creationId xmlns:a16="http://schemas.microsoft.com/office/drawing/2014/main" id="{AD5D4369-89A7-4A4B-A83C-B311F302478C}"/>
                </a:ext>
              </a:extLst>
            </p:cNvPr>
            <p:cNvCxnSpPr>
              <a:stCxn id="6" idx="4"/>
            </p:cNvCxnSpPr>
            <p:nvPr/>
          </p:nvCxnSpPr>
          <p:spPr>
            <a:xfrm>
              <a:off x="5682721" y="2360972"/>
              <a:ext cx="0" cy="1056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正方形/長方形 13">
            <a:extLst>
              <a:ext uri="{FF2B5EF4-FFF2-40B4-BE49-F238E27FC236}">
                <a16:creationId xmlns:a16="http://schemas.microsoft.com/office/drawing/2014/main" id="{3926CAC8-6647-46D5-8A55-FD6485177519}"/>
              </a:ext>
            </a:extLst>
          </p:cNvPr>
          <p:cNvSpPr/>
          <p:nvPr/>
        </p:nvSpPr>
        <p:spPr>
          <a:xfrm>
            <a:off x="481126" y="357648"/>
            <a:ext cx="3097161" cy="9955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ボスについて</a:t>
            </a: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5161283" y="867697"/>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5373332" y="1242552"/>
            <a:ext cx="134439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sp>
        <p:nvSpPr>
          <p:cNvPr id="19" name="四角形: 角を丸くする 18">
            <a:extLst>
              <a:ext uri="{FF2B5EF4-FFF2-40B4-BE49-F238E27FC236}">
                <a16:creationId xmlns:a16="http://schemas.microsoft.com/office/drawing/2014/main" id="{8D869853-AED4-4340-8F90-9CE77D91802F}"/>
              </a:ext>
            </a:extLst>
          </p:cNvPr>
          <p:cNvSpPr/>
          <p:nvPr/>
        </p:nvSpPr>
        <p:spPr>
          <a:xfrm>
            <a:off x="550606" y="1799304"/>
            <a:ext cx="3770349" cy="270387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テキスト ボックス 19">
            <a:extLst>
              <a:ext uri="{FF2B5EF4-FFF2-40B4-BE49-F238E27FC236}">
                <a16:creationId xmlns:a16="http://schemas.microsoft.com/office/drawing/2014/main" id="{57E44D28-C82F-4DD1-A4C0-8BBDECEB63E4}"/>
              </a:ext>
            </a:extLst>
          </p:cNvPr>
          <p:cNvSpPr txBox="1"/>
          <p:nvPr/>
        </p:nvSpPr>
        <p:spPr>
          <a:xfrm>
            <a:off x="1022555" y="2045110"/>
            <a:ext cx="2930013" cy="646331"/>
          </a:xfrm>
          <a:prstGeom prst="rect">
            <a:avLst/>
          </a:prstGeom>
          <a:noFill/>
        </p:spPr>
        <p:txBody>
          <a:bodyPr wrap="square" rtlCol="0">
            <a:spAutoFit/>
          </a:bodyPr>
          <a:lstStyle/>
          <a:p>
            <a:r>
              <a:rPr kumimoji="1" lang="ja-JP" altLang="en-US" dirty="0">
                <a:solidFill>
                  <a:schemeClr val="bg1"/>
                </a:solidFill>
              </a:rPr>
              <a:t>ミッションをいくつか</a:t>
            </a:r>
            <a:endParaRPr kumimoji="1" lang="en-US" altLang="ja-JP" dirty="0">
              <a:solidFill>
                <a:schemeClr val="bg1"/>
              </a:solidFill>
            </a:endParaRPr>
          </a:p>
          <a:p>
            <a:r>
              <a:rPr kumimoji="1" lang="ja-JP" altLang="en-US" dirty="0">
                <a:solidFill>
                  <a:schemeClr val="bg1"/>
                </a:solidFill>
              </a:rPr>
              <a:t>クリアするとボスが出現！</a:t>
            </a:r>
          </a:p>
        </p:txBody>
      </p:sp>
      <p:sp>
        <p:nvSpPr>
          <p:cNvPr id="21" name="テキスト ボックス 20">
            <a:extLst>
              <a:ext uri="{FF2B5EF4-FFF2-40B4-BE49-F238E27FC236}">
                <a16:creationId xmlns:a16="http://schemas.microsoft.com/office/drawing/2014/main" id="{DEE2DC96-9F62-4C0F-A19E-E021E680798E}"/>
              </a:ext>
            </a:extLst>
          </p:cNvPr>
          <p:cNvSpPr txBox="1"/>
          <p:nvPr/>
        </p:nvSpPr>
        <p:spPr>
          <a:xfrm>
            <a:off x="953729" y="3048000"/>
            <a:ext cx="2930013" cy="1200329"/>
          </a:xfrm>
          <a:prstGeom prst="rect">
            <a:avLst/>
          </a:prstGeom>
          <a:noFill/>
        </p:spPr>
        <p:txBody>
          <a:bodyPr wrap="square" rtlCol="0">
            <a:spAutoFit/>
          </a:bodyPr>
          <a:lstStyle/>
          <a:p>
            <a:r>
              <a:rPr kumimoji="1" lang="ja-JP" altLang="en-US" dirty="0">
                <a:solidFill>
                  <a:schemeClr val="bg1"/>
                </a:solidFill>
              </a:rPr>
              <a:t>各ステージには討伐できるボスかできないボスが居る。倒せないときは脱出を優先しよう！</a:t>
            </a:r>
          </a:p>
        </p:txBody>
      </p:sp>
      <p:pic>
        <p:nvPicPr>
          <p:cNvPr id="26" name="図 25">
            <a:extLst>
              <a:ext uri="{FF2B5EF4-FFF2-40B4-BE49-F238E27FC236}">
                <a16:creationId xmlns:a16="http://schemas.microsoft.com/office/drawing/2014/main" id="{5DC2484D-279C-45F1-991C-02AAF8644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725" y="4503174"/>
            <a:ext cx="1903095" cy="2286000"/>
          </a:xfrm>
          <a:prstGeom prst="rect">
            <a:avLst/>
          </a:prstGeom>
        </p:spPr>
      </p:pic>
    </p:spTree>
    <p:extLst>
      <p:ext uri="{BB962C8B-B14F-4D97-AF65-F5344CB8AC3E}">
        <p14:creationId xmlns:p14="http://schemas.microsoft.com/office/powerpoint/2010/main" val="398004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973394" y="324465"/>
            <a:ext cx="10048567" cy="653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4680154" y="4563397"/>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1170039" y="543233"/>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1255744" y="493458"/>
            <a:ext cx="159295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メニュー表示</a:t>
            </a:r>
          </a:p>
        </p:txBody>
      </p:sp>
      <p:sp>
        <p:nvSpPr>
          <p:cNvPr id="2" name="四角形: 角を丸くする 1">
            <a:extLst>
              <a:ext uri="{FF2B5EF4-FFF2-40B4-BE49-F238E27FC236}">
                <a16:creationId xmlns:a16="http://schemas.microsoft.com/office/drawing/2014/main" id="{4C093EDE-B651-4F4E-A651-AB70B94BCC6E}"/>
              </a:ext>
            </a:extLst>
          </p:cNvPr>
          <p:cNvSpPr/>
          <p:nvPr/>
        </p:nvSpPr>
        <p:spPr>
          <a:xfrm>
            <a:off x="1255744" y="1189703"/>
            <a:ext cx="9392591" cy="512506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FA9353A9-25EC-44DF-A577-7E65BA027DD8}"/>
              </a:ext>
            </a:extLst>
          </p:cNvPr>
          <p:cNvSpPr/>
          <p:nvPr/>
        </p:nvSpPr>
        <p:spPr>
          <a:xfrm>
            <a:off x="1864602" y="4887861"/>
            <a:ext cx="7983793" cy="104713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EA24E2B-F02B-4002-A3FE-72E51361F01D}"/>
              </a:ext>
            </a:extLst>
          </p:cNvPr>
          <p:cNvSpPr/>
          <p:nvPr/>
        </p:nvSpPr>
        <p:spPr>
          <a:xfrm>
            <a:off x="2376622" y="5040874"/>
            <a:ext cx="816077" cy="741107"/>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赤</a:t>
            </a:r>
          </a:p>
        </p:txBody>
      </p:sp>
      <p:sp>
        <p:nvSpPr>
          <p:cNvPr id="23" name="楕円 22">
            <a:extLst>
              <a:ext uri="{FF2B5EF4-FFF2-40B4-BE49-F238E27FC236}">
                <a16:creationId xmlns:a16="http://schemas.microsoft.com/office/drawing/2014/main" id="{38D174FF-E806-44D9-9BB6-2C2D1D8A78A4}"/>
              </a:ext>
            </a:extLst>
          </p:cNvPr>
          <p:cNvSpPr/>
          <p:nvPr/>
        </p:nvSpPr>
        <p:spPr>
          <a:xfrm>
            <a:off x="3832674" y="5040873"/>
            <a:ext cx="816077" cy="741107"/>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青</a:t>
            </a:r>
          </a:p>
        </p:txBody>
      </p:sp>
      <p:sp>
        <p:nvSpPr>
          <p:cNvPr id="24" name="楕円 23">
            <a:extLst>
              <a:ext uri="{FF2B5EF4-FFF2-40B4-BE49-F238E27FC236}">
                <a16:creationId xmlns:a16="http://schemas.microsoft.com/office/drawing/2014/main" id="{79066B96-A2FC-40B9-B99F-98BBC01B487F}"/>
              </a:ext>
            </a:extLst>
          </p:cNvPr>
          <p:cNvSpPr/>
          <p:nvPr/>
        </p:nvSpPr>
        <p:spPr>
          <a:xfrm>
            <a:off x="5589638" y="5013221"/>
            <a:ext cx="816077" cy="741107"/>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黄</a:t>
            </a:r>
          </a:p>
        </p:txBody>
      </p:sp>
      <p:sp>
        <p:nvSpPr>
          <p:cNvPr id="25" name="楕円 24">
            <a:extLst>
              <a:ext uri="{FF2B5EF4-FFF2-40B4-BE49-F238E27FC236}">
                <a16:creationId xmlns:a16="http://schemas.microsoft.com/office/drawing/2014/main" id="{9F5DF03C-8A90-45EC-A6B7-254DB524FC4D}"/>
              </a:ext>
            </a:extLst>
          </p:cNvPr>
          <p:cNvSpPr/>
          <p:nvPr/>
        </p:nvSpPr>
        <p:spPr>
          <a:xfrm>
            <a:off x="7376417" y="5013221"/>
            <a:ext cx="816077" cy="741107"/>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紫</a:t>
            </a:r>
          </a:p>
        </p:txBody>
      </p:sp>
      <p:sp>
        <p:nvSpPr>
          <p:cNvPr id="22" name="テキスト ボックス 21">
            <a:extLst>
              <a:ext uri="{FF2B5EF4-FFF2-40B4-BE49-F238E27FC236}">
                <a16:creationId xmlns:a16="http://schemas.microsoft.com/office/drawing/2014/main" id="{E3EF32E8-E144-4E02-BD23-D102ACC0CFAD}"/>
              </a:ext>
            </a:extLst>
          </p:cNvPr>
          <p:cNvSpPr txBox="1"/>
          <p:nvPr/>
        </p:nvSpPr>
        <p:spPr>
          <a:xfrm>
            <a:off x="2908258"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7" name="テキスト ボックス 26">
            <a:extLst>
              <a:ext uri="{FF2B5EF4-FFF2-40B4-BE49-F238E27FC236}">
                <a16:creationId xmlns:a16="http://schemas.microsoft.com/office/drawing/2014/main" id="{4C0605FD-E172-4A68-BBF7-DFBCAABE0C22}"/>
              </a:ext>
            </a:extLst>
          </p:cNvPr>
          <p:cNvSpPr txBox="1"/>
          <p:nvPr/>
        </p:nvSpPr>
        <p:spPr>
          <a:xfrm>
            <a:off x="7886207" y="5597314"/>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8" name="テキスト ボックス 27">
            <a:extLst>
              <a:ext uri="{FF2B5EF4-FFF2-40B4-BE49-F238E27FC236}">
                <a16:creationId xmlns:a16="http://schemas.microsoft.com/office/drawing/2014/main" id="{38072D17-0E27-47C8-8E3E-F72851B60F7B}"/>
              </a:ext>
            </a:extLst>
          </p:cNvPr>
          <p:cNvSpPr txBox="1"/>
          <p:nvPr/>
        </p:nvSpPr>
        <p:spPr>
          <a:xfrm>
            <a:off x="6131197"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9" name="テキスト ボックス 28">
            <a:extLst>
              <a:ext uri="{FF2B5EF4-FFF2-40B4-BE49-F238E27FC236}">
                <a16:creationId xmlns:a16="http://schemas.microsoft.com/office/drawing/2014/main" id="{A7E49A83-C368-4882-BC4A-3EBDB2F2977B}"/>
              </a:ext>
            </a:extLst>
          </p:cNvPr>
          <p:cNvSpPr txBox="1"/>
          <p:nvPr/>
        </p:nvSpPr>
        <p:spPr>
          <a:xfrm>
            <a:off x="4451136" y="5668297"/>
            <a:ext cx="769791" cy="369332"/>
          </a:xfrm>
          <a:prstGeom prst="rect">
            <a:avLst/>
          </a:prstGeom>
          <a:noFill/>
        </p:spPr>
        <p:txBody>
          <a:bodyPr wrap="square" rtlCol="0">
            <a:spAutoFit/>
          </a:bodyPr>
          <a:lstStyle/>
          <a:p>
            <a:r>
              <a:rPr kumimoji="1" lang="ja-JP" altLang="en-US" dirty="0">
                <a:solidFill>
                  <a:schemeClr val="bg1"/>
                </a:solidFill>
              </a:rPr>
              <a:t>～％</a:t>
            </a:r>
          </a:p>
        </p:txBody>
      </p:sp>
      <p:grpSp>
        <p:nvGrpSpPr>
          <p:cNvPr id="34" name="グループ化 33">
            <a:extLst>
              <a:ext uri="{FF2B5EF4-FFF2-40B4-BE49-F238E27FC236}">
                <a16:creationId xmlns:a16="http://schemas.microsoft.com/office/drawing/2014/main" id="{24DA3BAC-04B8-40CF-9C2A-2A14111C7426}"/>
              </a:ext>
            </a:extLst>
          </p:cNvPr>
          <p:cNvGrpSpPr/>
          <p:nvPr/>
        </p:nvGrpSpPr>
        <p:grpSpPr>
          <a:xfrm>
            <a:off x="2546271" y="1869524"/>
            <a:ext cx="4331796" cy="2690957"/>
            <a:chOff x="3735501" y="1625397"/>
            <a:chExt cx="3546930" cy="2450066"/>
          </a:xfrm>
        </p:grpSpPr>
        <p:sp>
          <p:nvSpPr>
            <p:cNvPr id="12" name="四角形: 角を丸くする 11">
              <a:extLst>
                <a:ext uri="{FF2B5EF4-FFF2-40B4-BE49-F238E27FC236}">
                  <a16:creationId xmlns:a16="http://schemas.microsoft.com/office/drawing/2014/main" id="{2C031FDB-056F-42AA-945E-25AD7485094D}"/>
                </a:ext>
              </a:extLst>
            </p:cNvPr>
            <p:cNvSpPr/>
            <p:nvPr/>
          </p:nvSpPr>
          <p:spPr>
            <a:xfrm>
              <a:off x="3735501" y="1625397"/>
              <a:ext cx="3481375" cy="245006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707A95B-614F-47ED-974C-29C993635E94}"/>
                </a:ext>
              </a:extLst>
            </p:cNvPr>
            <p:cNvSpPr txBox="1"/>
            <p:nvPr/>
          </p:nvSpPr>
          <p:spPr>
            <a:xfrm>
              <a:off x="3983130" y="1816818"/>
              <a:ext cx="3233747" cy="369332"/>
            </a:xfrm>
            <a:prstGeom prst="rect">
              <a:avLst/>
            </a:prstGeom>
            <a:noFill/>
          </p:spPr>
          <p:txBody>
            <a:bodyPr wrap="square" rtlCol="0">
              <a:spAutoFit/>
            </a:bodyPr>
            <a:lstStyle/>
            <a:p>
              <a:pPr algn="ctr"/>
              <a:r>
                <a:rPr kumimoji="1" lang="ja-JP" altLang="en-US" dirty="0">
                  <a:solidFill>
                    <a:schemeClr val="bg1"/>
                  </a:solidFill>
                </a:rPr>
                <a:t>ミッション内容</a:t>
              </a:r>
            </a:p>
          </p:txBody>
        </p:sp>
        <p:sp>
          <p:nvSpPr>
            <p:cNvPr id="31" name="テキスト ボックス 30">
              <a:extLst>
                <a:ext uri="{FF2B5EF4-FFF2-40B4-BE49-F238E27FC236}">
                  <a16:creationId xmlns:a16="http://schemas.microsoft.com/office/drawing/2014/main" id="{E970ED34-1AB4-4985-8383-A00F02EF12B3}"/>
                </a:ext>
              </a:extLst>
            </p:cNvPr>
            <p:cNvSpPr txBox="1"/>
            <p:nvPr/>
          </p:nvSpPr>
          <p:spPr>
            <a:xfrm>
              <a:off x="3917575" y="2294607"/>
              <a:ext cx="3364856" cy="369332"/>
            </a:xfrm>
            <a:prstGeom prst="rect">
              <a:avLst/>
            </a:prstGeom>
            <a:noFill/>
          </p:spPr>
          <p:txBody>
            <a:bodyPr wrap="square" rtlCol="0">
              <a:spAutoFit/>
            </a:bodyPr>
            <a:lstStyle/>
            <a:p>
              <a:r>
                <a:rPr kumimoji="1" lang="ja-JP" altLang="en-US" dirty="0">
                  <a:solidFill>
                    <a:schemeClr val="bg1"/>
                  </a:solidFill>
                </a:rPr>
                <a:t>☆　絵画を</a:t>
              </a:r>
              <a:r>
                <a:rPr kumimoji="1" lang="en-US" altLang="ja-JP" dirty="0">
                  <a:solidFill>
                    <a:schemeClr val="bg1"/>
                  </a:solidFill>
                </a:rPr>
                <a:t>4</a:t>
              </a:r>
              <a:r>
                <a:rPr kumimoji="1" lang="ja-JP" altLang="en-US" dirty="0">
                  <a:solidFill>
                    <a:schemeClr val="bg1"/>
                  </a:solidFill>
                </a:rPr>
                <a:t>枚塗りつぶせ！</a:t>
              </a:r>
            </a:p>
          </p:txBody>
        </p:sp>
        <p:sp>
          <p:nvSpPr>
            <p:cNvPr id="32" name="テキスト ボックス 31">
              <a:extLst>
                <a:ext uri="{FF2B5EF4-FFF2-40B4-BE49-F238E27FC236}">
                  <a16:creationId xmlns:a16="http://schemas.microsoft.com/office/drawing/2014/main" id="{726C1785-A656-44DC-8E52-0BA1EB67B571}"/>
                </a:ext>
              </a:extLst>
            </p:cNvPr>
            <p:cNvSpPr txBox="1"/>
            <p:nvPr/>
          </p:nvSpPr>
          <p:spPr>
            <a:xfrm>
              <a:off x="3921441" y="2796069"/>
              <a:ext cx="3083525" cy="369332"/>
            </a:xfrm>
            <a:prstGeom prst="rect">
              <a:avLst/>
            </a:prstGeom>
            <a:noFill/>
          </p:spPr>
          <p:txBody>
            <a:bodyPr wrap="square" rtlCol="0">
              <a:spAutoFit/>
            </a:bodyPr>
            <a:lstStyle/>
            <a:p>
              <a:r>
                <a:rPr kumimoji="1" lang="ja-JP" altLang="en-US" dirty="0">
                  <a:solidFill>
                    <a:schemeClr val="bg1"/>
                  </a:solidFill>
                </a:rPr>
                <a:t>☆　絵画だけ塗りつぶせ！</a:t>
              </a:r>
            </a:p>
          </p:txBody>
        </p:sp>
        <p:sp>
          <p:nvSpPr>
            <p:cNvPr id="33" name="テキスト ボックス 32">
              <a:extLst>
                <a:ext uri="{FF2B5EF4-FFF2-40B4-BE49-F238E27FC236}">
                  <a16:creationId xmlns:a16="http://schemas.microsoft.com/office/drawing/2014/main" id="{08D63047-DB40-4D16-9BB4-E59BD9FC6701}"/>
                </a:ext>
              </a:extLst>
            </p:cNvPr>
            <p:cNvSpPr txBox="1"/>
            <p:nvPr/>
          </p:nvSpPr>
          <p:spPr>
            <a:xfrm>
              <a:off x="3937237" y="3298863"/>
              <a:ext cx="2046072" cy="369332"/>
            </a:xfrm>
            <a:prstGeom prst="rect">
              <a:avLst/>
            </a:prstGeom>
            <a:noFill/>
          </p:spPr>
          <p:txBody>
            <a:bodyPr wrap="square" rtlCol="0">
              <a:spAutoFit/>
            </a:bodyPr>
            <a:lstStyle/>
            <a:p>
              <a:r>
                <a:rPr kumimoji="1" lang="ja-JP" altLang="en-US" dirty="0">
                  <a:solidFill>
                    <a:schemeClr val="bg1"/>
                  </a:solidFill>
                </a:rPr>
                <a:t>☆　ボスを倒せ！</a:t>
              </a:r>
            </a:p>
          </p:txBody>
        </p:sp>
      </p:grpSp>
      <p:grpSp>
        <p:nvGrpSpPr>
          <p:cNvPr id="39" name="グループ化 38">
            <a:extLst>
              <a:ext uri="{FF2B5EF4-FFF2-40B4-BE49-F238E27FC236}">
                <a16:creationId xmlns:a16="http://schemas.microsoft.com/office/drawing/2014/main" id="{A009A46F-41FC-4580-91F5-877BD09A52D9}"/>
              </a:ext>
            </a:extLst>
          </p:cNvPr>
          <p:cNvGrpSpPr/>
          <p:nvPr/>
        </p:nvGrpSpPr>
        <p:grpSpPr>
          <a:xfrm>
            <a:off x="7384671" y="2375302"/>
            <a:ext cx="2712600" cy="1624834"/>
            <a:chOff x="7228181" y="2226653"/>
            <a:chExt cx="2712600" cy="1624834"/>
          </a:xfrm>
        </p:grpSpPr>
        <p:sp>
          <p:nvSpPr>
            <p:cNvPr id="35" name="四角形: 角を丸くする 34">
              <a:extLst>
                <a:ext uri="{FF2B5EF4-FFF2-40B4-BE49-F238E27FC236}">
                  <a16:creationId xmlns:a16="http://schemas.microsoft.com/office/drawing/2014/main" id="{6A2F1F08-8625-4667-9CB3-A1B29ED8FE54}"/>
                </a:ext>
              </a:extLst>
            </p:cNvPr>
            <p:cNvSpPr/>
            <p:nvPr/>
          </p:nvSpPr>
          <p:spPr>
            <a:xfrm>
              <a:off x="7228181" y="2226653"/>
              <a:ext cx="2525787" cy="162483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29BF33D-D6C4-4727-BA3C-A07A3182DA11}"/>
                </a:ext>
              </a:extLst>
            </p:cNvPr>
            <p:cNvSpPr txBox="1"/>
            <p:nvPr/>
          </p:nvSpPr>
          <p:spPr>
            <a:xfrm>
              <a:off x="7462588" y="2336820"/>
              <a:ext cx="2338974" cy="369332"/>
            </a:xfrm>
            <a:prstGeom prst="rect">
              <a:avLst/>
            </a:prstGeom>
            <a:noFill/>
          </p:spPr>
          <p:txBody>
            <a:bodyPr wrap="square" rtlCol="0">
              <a:spAutoFit/>
            </a:bodyPr>
            <a:lstStyle/>
            <a:p>
              <a:r>
                <a:rPr kumimoji="1" lang="ja-JP" altLang="en-US" dirty="0">
                  <a:solidFill>
                    <a:schemeClr val="bg1"/>
                  </a:solidFill>
                </a:rPr>
                <a:t>ステージ選択に戻る</a:t>
              </a:r>
            </a:p>
          </p:txBody>
        </p:sp>
        <p:sp>
          <p:nvSpPr>
            <p:cNvPr id="37" name="テキスト ボックス 36">
              <a:extLst>
                <a:ext uri="{FF2B5EF4-FFF2-40B4-BE49-F238E27FC236}">
                  <a16:creationId xmlns:a16="http://schemas.microsoft.com/office/drawing/2014/main" id="{52F9CF4F-FF1C-4437-B9C9-7D2D57BB8AD4}"/>
                </a:ext>
              </a:extLst>
            </p:cNvPr>
            <p:cNvSpPr txBox="1"/>
            <p:nvPr/>
          </p:nvSpPr>
          <p:spPr>
            <a:xfrm>
              <a:off x="7601807" y="2761236"/>
              <a:ext cx="2338974" cy="369332"/>
            </a:xfrm>
            <a:prstGeom prst="rect">
              <a:avLst/>
            </a:prstGeom>
            <a:noFill/>
          </p:spPr>
          <p:txBody>
            <a:bodyPr wrap="square" rtlCol="0">
              <a:spAutoFit/>
            </a:bodyPr>
            <a:lstStyle/>
            <a:p>
              <a:r>
                <a:rPr kumimoji="1" lang="ja-JP" altLang="en-US" dirty="0">
                  <a:solidFill>
                    <a:schemeClr val="bg1"/>
                  </a:solidFill>
                </a:rPr>
                <a:t>タイトルに戻る</a:t>
              </a:r>
            </a:p>
          </p:txBody>
        </p:sp>
        <p:sp>
          <p:nvSpPr>
            <p:cNvPr id="38" name="二等辺三角形 37">
              <a:extLst>
                <a:ext uri="{FF2B5EF4-FFF2-40B4-BE49-F238E27FC236}">
                  <a16:creationId xmlns:a16="http://schemas.microsoft.com/office/drawing/2014/main" id="{5E57C431-B690-4977-84BD-8FF6DF552BE1}"/>
                </a:ext>
              </a:extLst>
            </p:cNvPr>
            <p:cNvSpPr/>
            <p:nvPr/>
          </p:nvSpPr>
          <p:spPr>
            <a:xfrm rot="5400000">
              <a:off x="7294390" y="2353294"/>
              <a:ext cx="278175" cy="245232"/>
            </a:xfrm>
            <a:prstGeom prst="triangle">
              <a:avLst>
                <a:gd name="adj" fmla="val 50000"/>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B7ACB038-4287-4094-BC39-C59D52D67AA6}"/>
                </a:ext>
              </a:extLst>
            </p:cNvPr>
            <p:cNvSpPr txBox="1"/>
            <p:nvPr/>
          </p:nvSpPr>
          <p:spPr>
            <a:xfrm>
              <a:off x="7462588" y="3218315"/>
              <a:ext cx="2338974" cy="369332"/>
            </a:xfrm>
            <a:prstGeom prst="rect">
              <a:avLst/>
            </a:prstGeom>
            <a:noFill/>
          </p:spPr>
          <p:txBody>
            <a:bodyPr wrap="square" rtlCol="0">
              <a:spAutoFit/>
            </a:bodyPr>
            <a:lstStyle/>
            <a:p>
              <a:r>
                <a:rPr kumimoji="1" lang="ja-JP" altLang="en-US" dirty="0">
                  <a:solidFill>
                    <a:schemeClr val="bg1"/>
                  </a:solidFill>
                </a:rPr>
                <a:t>メニューを閉じる</a:t>
              </a:r>
            </a:p>
          </p:txBody>
        </p:sp>
      </p:grpSp>
    </p:spTree>
    <p:extLst>
      <p:ext uri="{BB962C8B-B14F-4D97-AF65-F5344CB8AC3E}">
        <p14:creationId xmlns:p14="http://schemas.microsoft.com/office/powerpoint/2010/main" val="328514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4102772" y="856703"/>
            <a:ext cx="5535561"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敵を自由自在に翻弄するかっこいいアクション！</a:t>
              </a:r>
            </a:p>
          </p:txBody>
        </p:sp>
      </p:grpSp>
      <p:sp>
        <p:nvSpPr>
          <p:cNvPr id="11" name="正方形/長方形 10">
            <a:extLst>
              <a:ext uri="{FF2B5EF4-FFF2-40B4-BE49-F238E27FC236}">
                <a16:creationId xmlns:a16="http://schemas.microsoft.com/office/drawing/2014/main" id="{D21E5A47-7674-4D02-B0A2-47F0AB2F4E90}"/>
              </a:ext>
            </a:extLst>
          </p:cNvPr>
          <p:cNvSpPr/>
          <p:nvPr/>
        </p:nvSpPr>
        <p:spPr>
          <a:xfrm>
            <a:off x="443985" y="2820196"/>
            <a:ext cx="2597142"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楕円 11">
            <a:extLst>
              <a:ext uri="{FF2B5EF4-FFF2-40B4-BE49-F238E27FC236}">
                <a16:creationId xmlns:a16="http://schemas.microsoft.com/office/drawing/2014/main" id="{2FEAC198-384C-4825-8878-16442DD3606B}"/>
              </a:ext>
            </a:extLst>
          </p:cNvPr>
          <p:cNvSpPr/>
          <p:nvPr/>
        </p:nvSpPr>
        <p:spPr>
          <a:xfrm>
            <a:off x="1999431" y="3691899"/>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3" name="楕円 12">
            <a:extLst>
              <a:ext uri="{FF2B5EF4-FFF2-40B4-BE49-F238E27FC236}">
                <a16:creationId xmlns:a16="http://schemas.microsoft.com/office/drawing/2014/main" id="{10AAF07B-B337-4280-95B0-5E420335E152}"/>
              </a:ext>
            </a:extLst>
          </p:cNvPr>
          <p:cNvSpPr/>
          <p:nvPr/>
        </p:nvSpPr>
        <p:spPr>
          <a:xfrm>
            <a:off x="1272859" y="3648898"/>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14" name="四角形: 角を丸くする 13">
            <a:extLst>
              <a:ext uri="{FF2B5EF4-FFF2-40B4-BE49-F238E27FC236}">
                <a16:creationId xmlns:a16="http://schemas.microsoft.com/office/drawing/2014/main" id="{D09DE8FF-5FE3-49EF-A36D-DDA048FC4999}"/>
              </a:ext>
            </a:extLst>
          </p:cNvPr>
          <p:cNvSpPr/>
          <p:nvPr/>
        </p:nvSpPr>
        <p:spPr>
          <a:xfrm>
            <a:off x="631478" y="5355213"/>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ギリギリで避けたり</a:t>
            </a:r>
          </a:p>
        </p:txBody>
      </p:sp>
      <p:sp>
        <p:nvSpPr>
          <p:cNvPr id="15" name="正方形/長方形 14">
            <a:extLst>
              <a:ext uri="{FF2B5EF4-FFF2-40B4-BE49-F238E27FC236}">
                <a16:creationId xmlns:a16="http://schemas.microsoft.com/office/drawing/2014/main" id="{A12CB289-51A0-475B-8440-F086A8B927F8}"/>
              </a:ext>
            </a:extLst>
          </p:cNvPr>
          <p:cNvSpPr/>
          <p:nvPr/>
        </p:nvSpPr>
        <p:spPr>
          <a:xfrm>
            <a:off x="7779772" y="2820196"/>
            <a:ext cx="2412797"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楕円 15">
            <a:extLst>
              <a:ext uri="{FF2B5EF4-FFF2-40B4-BE49-F238E27FC236}">
                <a16:creationId xmlns:a16="http://schemas.microsoft.com/office/drawing/2014/main" id="{18D94411-5F2C-4876-8AA3-2036BC7033CC}"/>
              </a:ext>
            </a:extLst>
          </p:cNvPr>
          <p:cNvSpPr/>
          <p:nvPr/>
        </p:nvSpPr>
        <p:spPr>
          <a:xfrm>
            <a:off x="9643424" y="3771120"/>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8" name="雲 17">
            <a:extLst>
              <a:ext uri="{FF2B5EF4-FFF2-40B4-BE49-F238E27FC236}">
                <a16:creationId xmlns:a16="http://schemas.microsoft.com/office/drawing/2014/main" id="{B5DBC238-956C-4E6A-A21C-0BD385E326F9}"/>
              </a:ext>
            </a:extLst>
          </p:cNvPr>
          <p:cNvSpPr/>
          <p:nvPr/>
        </p:nvSpPr>
        <p:spPr>
          <a:xfrm>
            <a:off x="8542892" y="3638299"/>
            <a:ext cx="688258" cy="776749"/>
          </a:xfrm>
          <a:prstGeom prst="cloud">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楕円 16">
            <a:extLst>
              <a:ext uri="{FF2B5EF4-FFF2-40B4-BE49-F238E27FC236}">
                <a16:creationId xmlns:a16="http://schemas.microsoft.com/office/drawing/2014/main" id="{4EFF0987-1C21-467A-B917-6E16C436A0C4}"/>
              </a:ext>
            </a:extLst>
          </p:cNvPr>
          <p:cNvSpPr/>
          <p:nvPr/>
        </p:nvSpPr>
        <p:spPr>
          <a:xfrm>
            <a:off x="8667176" y="3825197"/>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21" name="十字形 20">
            <a:extLst>
              <a:ext uri="{FF2B5EF4-FFF2-40B4-BE49-F238E27FC236}">
                <a16:creationId xmlns:a16="http://schemas.microsoft.com/office/drawing/2014/main" id="{F59E870E-C0D6-4F5D-8FAC-1D35C490E1DB}"/>
              </a:ext>
            </a:extLst>
          </p:cNvPr>
          <p:cNvSpPr/>
          <p:nvPr/>
        </p:nvSpPr>
        <p:spPr>
          <a:xfrm rot="19116325">
            <a:off x="8541094" y="3688844"/>
            <a:ext cx="653256" cy="675657"/>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四角形: 角を丸くする 21">
            <a:extLst>
              <a:ext uri="{FF2B5EF4-FFF2-40B4-BE49-F238E27FC236}">
                <a16:creationId xmlns:a16="http://schemas.microsoft.com/office/drawing/2014/main" id="{29487C75-C2E2-4A05-BF97-BFF5B4CFC9E2}"/>
              </a:ext>
            </a:extLst>
          </p:cNvPr>
          <p:cNvSpPr/>
          <p:nvPr/>
        </p:nvSpPr>
        <p:spPr>
          <a:xfrm>
            <a:off x="7590504" y="5299452"/>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罠に引っ掛けたり</a:t>
            </a:r>
          </a:p>
        </p:txBody>
      </p:sp>
      <p:sp>
        <p:nvSpPr>
          <p:cNvPr id="23" name="正方形/長方形 22">
            <a:extLst>
              <a:ext uri="{FF2B5EF4-FFF2-40B4-BE49-F238E27FC236}">
                <a16:creationId xmlns:a16="http://schemas.microsoft.com/office/drawing/2014/main" id="{157BC743-A5DA-4975-B343-5DAAD04F0CE0}"/>
              </a:ext>
            </a:extLst>
          </p:cNvPr>
          <p:cNvSpPr/>
          <p:nvPr/>
        </p:nvSpPr>
        <p:spPr>
          <a:xfrm>
            <a:off x="3606241" y="2820196"/>
            <a:ext cx="3516221" cy="236140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6" name="四角形: 角を丸くする 25">
            <a:extLst>
              <a:ext uri="{FF2B5EF4-FFF2-40B4-BE49-F238E27FC236}">
                <a16:creationId xmlns:a16="http://schemas.microsoft.com/office/drawing/2014/main" id="{5B864DAE-6851-4E06-8DFA-CAE6615C5C42}"/>
              </a:ext>
            </a:extLst>
          </p:cNvPr>
          <p:cNvSpPr/>
          <p:nvPr/>
        </p:nvSpPr>
        <p:spPr>
          <a:xfrm>
            <a:off x="3812386" y="5562037"/>
            <a:ext cx="2608005" cy="72882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沢山の美術品をかっこよく塗りつぶしたり</a:t>
            </a:r>
            <a:endParaRPr kumimoji="1" lang="en-US" altLang="ja-JP" dirty="0">
              <a:solidFill>
                <a:schemeClr val="tx2">
                  <a:lumMod val="10000"/>
                </a:schemeClr>
              </a:solidFill>
            </a:endParaRPr>
          </a:p>
        </p:txBody>
      </p:sp>
      <p:sp>
        <p:nvSpPr>
          <p:cNvPr id="29" name="正方形/長方形 28">
            <a:extLst>
              <a:ext uri="{FF2B5EF4-FFF2-40B4-BE49-F238E27FC236}">
                <a16:creationId xmlns:a16="http://schemas.microsoft.com/office/drawing/2014/main" id="{E89F7078-1BCA-4F88-B75A-C19722AC2454}"/>
              </a:ext>
            </a:extLst>
          </p:cNvPr>
          <p:cNvSpPr/>
          <p:nvPr/>
        </p:nvSpPr>
        <p:spPr>
          <a:xfrm>
            <a:off x="5516764" y="3073454"/>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1" name="正方形/長方形 30">
            <a:extLst>
              <a:ext uri="{FF2B5EF4-FFF2-40B4-BE49-F238E27FC236}">
                <a16:creationId xmlns:a16="http://schemas.microsoft.com/office/drawing/2014/main" id="{4BA19351-14E9-4833-816C-6503163DB3BC}"/>
              </a:ext>
            </a:extLst>
          </p:cNvPr>
          <p:cNvSpPr/>
          <p:nvPr/>
        </p:nvSpPr>
        <p:spPr>
          <a:xfrm>
            <a:off x="4811942" y="3066406"/>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2" name="正方形/長方形 31">
            <a:extLst>
              <a:ext uri="{FF2B5EF4-FFF2-40B4-BE49-F238E27FC236}">
                <a16:creationId xmlns:a16="http://schemas.microsoft.com/office/drawing/2014/main" id="{F22E24D7-0376-42FC-9EE1-834DB7666371}"/>
              </a:ext>
            </a:extLst>
          </p:cNvPr>
          <p:cNvSpPr/>
          <p:nvPr/>
        </p:nvSpPr>
        <p:spPr>
          <a:xfrm>
            <a:off x="4023974" y="3078417"/>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3" name="十字形 32">
            <a:extLst>
              <a:ext uri="{FF2B5EF4-FFF2-40B4-BE49-F238E27FC236}">
                <a16:creationId xmlns:a16="http://schemas.microsoft.com/office/drawing/2014/main" id="{7CD61079-F424-4BC6-8823-EE0F9F2AF621}"/>
              </a:ext>
            </a:extLst>
          </p:cNvPr>
          <p:cNvSpPr/>
          <p:nvPr/>
        </p:nvSpPr>
        <p:spPr>
          <a:xfrm rot="19116325">
            <a:off x="4004294"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十字形 35">
            <a:extLst>
              <a:ext uri="{FF2B5EF4-FFF2-40B4-BE49-F238E27FC236}">
                <a16:creationId xmlns:a16="http://schemas.microsoft.com/office/drawing/2014/main" id="{CCD7FF91-A480-4E9D-B96B-1EA76C829171}"/>
              </a:ext>
            </a:extLst>
          </p:cNvPr>
          <p:cNvSpPr/>
          <p:nvPr/>
        </p:nvSpPr>
        <p:spPr>
          <a:xfrm rot="19116325">
            <a:off x="4753895" y="3122664"/>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十字形 36">
            <a:extLst>
              <a:ext uri="{FF2B5EF4-FFF2-40B4-BE49-F238E27FC236}">
                <a16:creationId xmlns:a16="http://schemas.microsoft.com/office/drawing/2014/main" id="{2C63B713-2518-4B5B-A2F3-0DDF880B0209}"/>
              </a:ext>
            </a:extLst>
          </p:cNvPr>
          <p:cNvSpPr/>
          <p:nvPr/>
        </p:nvSpPr>
        <p:spPr>
          <a:xfrm rot="19116325">
            <a:off x="5480895"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39" name="グループ化 38">
            <a:extLst>
              <a:ext uri="{FF2B5EF4-FFF2-40B4-BE49-F238E27FC236}">
                <a16:creationId xmlns:a16="http://schemas.microsoft.com/office/drawing/2014/main" id="{6A0F2FFA-AD06-4BAD-80F0-26A0D7E1786C}"/>
              </a:ext>
            </a:extLst>
          </p:cNvPr>
          <p:cNvGrpSpPr/>
          <p:nvPr/>
        </p:nvGrpSpPr>
        <p:grpSpPr>
          <a:xfrm>
            <a:off x="3463675" y="3374557"/>
            <a:ext cx="974546" cy="1060950"/>
            <a:chOff x="7478307" y="1656455"/>
            <a:chExt cx="974546" cy="1060950"/>
          </a:xfrm>
        </p:grpSpPr>
        <p:sp>
          <p:nvSpPr>
            <p:cNvPr id="27" name="正方形/長方形 26">
              <a:extLst>
                <a:ext uri="{FF2B5EF4-FFF2-40B4-BE49-F238E27FC236}">
                  <a16:creationId xmlns:a16="http://schemas.microsoft.com/office/drawing/2014/main" id="{D9F6DCC7-0F87-4FF9-9FD6-FF5C57B9A0F3}"/>
                </a:ext>
              </a:extLst>
            </p:cNvPr>
            <p:cNvSpPr/>
            <p:nvPr/>
          </p:nvSpPr>
          <p:spPr>
            <a:xfrm>
              <a:off x="7478307" y="1989818"/>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pic>
          <p:nvPicPr>
            <p:cNvPr id="38" name="図 37">
              <a:extLst>
                <a:ext uri="{FF2B5EF4-FFF2-40B4-BE49-F238E27FC236}">
                  <a16:creationId xmlns:a16="http://schemas.microsoft.com/office/drawing/2014/main" id="{C248C6FC-8092-4F8F-934A-61734F70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327498">
              <a:off x="7845971" y="1656455"/>
              <a:ext cx="606882" cy="285698"/>
            </a:xfrm>
            <a:prstGeom prst="rect">
              <a:avLst/>
            </a:prstGeom>
          </p:spPr>
        </p:pic>
      </p:grpSp>
    </p:spTree>
    <p:extLst>
      <p:ext uri="{BB962C8B-B14F-4D97-AF65-F5344CB8AC3E}">
        <p14:creationId xmlns:p14="http://schemas.microsoft.com/office/powerpoint/2010/main" val="3189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104 -0.00185 L 0.0586 -0.00185 " pathEditMode="relative" rAng="0" ptsTypes="AA">
                                      <p:cBhvr>
                                        <p:cTn id="6" dur="2000" fill="hold"/>
                                        <p:tgtEl>
                                          <p:spTgt spid="13"/>
                                        </p:tgtEl>
                                        <p:attrNameLst>
                                          <p:attrName>ppt_x</p:attrName>
                                          <p:attrName>ppt_y</p:attrName>
                                        </p:attrNameLst>
                                      </p:cBhvr>
                                      <p:rCtr x="2982" y="0"/>
                                    </p:animMotion>
                                  </p:childTnLst>
                                </p:cTn>
                              </p:par>
                              <p:par>
                                <p:cTn id="7" presetID="37" presetClass="path" presetSubtype="0" accel="50000" decel="50000" fill="hold" grpId="0" nodeType="withEffect">
                                  <p:stCondLst>
                                    <p:cond delay="0"/>
                                  </p:stCondLst>
                                  <p:childTnLst>
                                    <p:animMotion origin="layout" path="M -0.00104 -0.0081 L -0.01719 -0.06666 C -0.02044 -0.07963 -0.02552 -0.08657 -0.03073 -0.08657 C -0.03672 -0.08657 -0.04154 -0.07963 -0.04479 -0.06666 L -0.06068 -0.0081 " pathEditMode="relative" rAng="0" ptsTypes="AAAAA">
                                      <p:cBhvr>
                                        <p:cTn id="8" dur="2000" fill="hold"/>
                                        <p:tgtEl>
                                          <p:spTgt spid="12"/>
                                        </p:tgtEl>
                                        <p:attrNameLst>
                                          <p:attrName>ppt_x</p:attrName>
                                          <p:attrName>ppt_y</p:attrName>
                                        </p:attrNameLst>
                                      </p:cBhvr>
                                      <p:rCtr x="-2982" y="-3935"/>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1.45833E-6 -4.44444E-6 L 0.01328 -0.02129 C 0.01601 -0.02615 0.02031 -0.02824 0.02474 -0.02824 C 0.02969 -0.02824 0.03385 -0.02615 0.03646 -0.02129 L 0.05026 -4.44444E-6 " pathEditMode="relative" rAng="0" ptsTypes="AAAAA">
                                      <p:cBhvr>
                                        <p:cTn id="12" dur="2000" fill="hold"/>
                                        <p:tgtEl>
                                          <p:spTgt spid="39"/>
                                        </p:tgtEl>
                                        <p:attrNameLst>
                                          <p:attrName>ppt_x</p:attrName>
                                          <p:attrName>ppt_y</p:attrName>
                                        </p:attrNameLst>
                                      </p:cBhvr>
                                      <p:rCtr x="2513" y="-1412"/>
                                    </p:animMotion>
                                  </p:childTnLst>
                                </p:cTn>
                              </p:par>
                            </p:childTnLst>
                          </p:cTn>
                        </p:par>
                        <p:par>
                          <p:cTn id="13" fill="hold">
                            <p:stCondLst>
                              <p:cond delay="2000"/>
                            </p:stCondLst>
                            <p:childTnLst>
                              <p:par>
                                <p:cTn id="14" presetID="26"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290">
                                          <p:stCondLst>
                                            <p:cond delay="0"/>
                                          </p:stCondLst>
                                        </p:cTn>
                                        <p:tgtEl>
                                          <p:spTgt spid="33"/>
                                        </p:tgtEl>
                                      </p:cBhvr>
                                    </p:animEffect>
                                    <p:anim calcmode="lin" valueType="num">
                                      <p:cBhvr>
                                        <p:cTn id="17" dur="911"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33"/>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33"/>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33"/>
                                        </p:tgtEl>
                                        <p:attrNameLst>
                                          <p:attrName>ppt_y</p:attrName>
                                        </p:attrNameLst>
                                      </p:cBhvr>
                                      <p:tavLst>
                                        <p:tav tm="0" fmla="#ppt_y-sin(pi*$)/81">
                                          <p:val>
                                            <p:fltVal val="0"/>
                                          </p:val>
                                        </p:tav>
                                        <p:tav tm="100000">
                                          <p:val>
                                            <p:fltVal val="1"/>
                                          </p:val>
                                        </p:tav>
                                      </p:tavLst>
                                    </p:anim>
                                    <p:animScale>
                                      <p:cBhvr>
                                        <p:cTn id="22" dur="13">
                                          <p:stCondLst>
                                            <p:cond delay="325"/>
                                          </p:stCondLst>
                                        </p:cTn>
                                        <p:tgtEl>
                                          <p:spTgt spid="33"/>
                                        </p:tgtEl>
                                      </p:cBhvr>
                                      <p:to x="100000" y="60000"/>
                                    </p:animScale>
                                    <p:animScale>
                                      <p:cBhvr>
                                        <p:cTn id="23" dur="83" decel="50000">
                                          <p:stCondLst>
                                            <p:cond delay="338"/>
                                          </p:stCondLst>
                                        </p:cTn>
                                        <p:tgtEl>
                                          <p:spTgt spid="33"/>
                                        </p:tgtEl>
                                      </p:cBhvr>
                                      <p:to x="100000" y="100000"/>
                                    </p:animScale>
                                    <p:animScale>
                                      <p:cBhvr>
                                        <p:cTn id="24" dur="13">
                                          <p:stCondLst>
                                            <p:cond delay="656"/>
                                          </p:stCondLst>
                                        </p:cTn>
                                        <p:tgtEl>
                                          <p:spTgt spid="33"/>
                                        </p:tgtEl>
                                      </p:cBhvr>
                                      <p:to x="100000" y="80000"/>
                                    </p:animScale>
                                    <p:animScale>
                                      <p:cBhvr>
                                        <p:cTn id="25" dur="83" decel="50000">
                                          <p:stCondLst>
                                            <p:cond delay="669"/>
                                          </p:stCondLst>
                                        </p:cTn>
                                        <p:tgtEl>
                                          <p:spTgt spid="33"/>
                                        </p:tgtEl>
                                      </p:cBhvr>
                                      <p:to x="100000" y="100000"/>
                                    </p:animScale>
                                    <p:animScale>
                                      <p:cBhvr>
                                        <p:cTn id="26" dur="13">
                                          <p:stCondLst>
                                            <p:cond delay="821"/>
                                          </p:stCondLst>
                                        </p:cTn>
                                        <p:tgtEl>
                                          <p:spTgt spid="33"/>
                                        </p:tgtEl>
                                      </p:cBhvr>
                                      <p:to x="100000" y="90000"/>
                                    </p:animScale>
                                    <p:animScale>
                                      <p:cBhvr>
                                        <p:cTn id="27" dur="83" decel="50000">
                                          <p:stCondLst>
                                            <p:cond delay="834"/>
                                          </p:stCondLst>
                                        </p:cTn>
                                        <p:tgtEl>
                                          <p:spTgt spid="33"/>
                                        </p:tgtEl>
                                      </p:cBhvr>
                                      <p:to x="100000" y="100000"/>
                                    </p:animScale>
                                    <p:animScale>
                                      <p:cBhvr>
                                        <p:cTn id="28" dur="13">
                                          <p:stCondLst>
                                            <p:cond delay="904"/>
                                          </p:stCondLst>
                                        </p:cTn>
                                        <p:tgtEl>
                                          <p:spTgt spid="33"/>
                                        </p:tgtEl>
                                      </p:cBhvr>
                                      <p:to x="100000" y="95000"/>
                                    </p:animScale>
                                    <p:animScale>
                                      <p:cBhvr>
                                        <p:cTn id="29" dur="83" decel="50000">
                                          <p:stCondLst>
                                            <p:cond delay="917"/>
                                          </p:stCondLst>
                                        </p:cTn>
                                        <p:tgtEl>
                                          <p:spTgt spid="33"/>
                                        </p:tgtEl>
                                      </p:cBhvr>
                                      <p:to x="100000" y="100000"/>
                                    </p:animScale>
                                  </p:childTnLst>
                                </p:cTn>
                              </p:par>
                            </p:childTnLst>
                          </p:cTn>
                        </p:par>
                        <p:par>
                          <p:cTn id="30" fill="hold">
                            <p:stCondLst>
                              <p:cond delay="3000"/>
                            </p:stCondLst>
                            <p:childTnLst>
                              <p:par>
                                <p:cTn id="31" presetID="37" presetClass="path" presetSubtype="0" accel="50000" decel="50000" fill="hold" nodeType="afterEffect">
                                  <p:stCondLst>
                                    <p:cond delay="0"/>
                                  </p:stCondLst>
                                  <p:childTnLst>
                                    <p:animMotion origin="layout" path="M 0.05026 -4.44444E-6 L 0.06341 -0.0206 C 0.06667 -0.02523 0.07018 -0.02731 0.07513 -0.02731 C 0.08047 -0.02731 0.08385 -0.02523 0.08698 -0.0206 L 0.10273 -4.44444E-6 " pathEditMode="relative" rAng="0" ptsTypes="AAAAA">
                                      <p:cBhvr>
                                        <p:cTn id="32" dur="2000" fill="hold"/>
                                        <p:tgtEl>
                                          <p:spTgt spid="39"/>
                                        </p:tgtEl>
                                        <p:attrNameLst>
                                          <p:attrName>ppt_x</p:attrName>
                                          <p:attrName>ppt_y</p:attrName>
                                        </p:attrNameLst>
                                      </p:cBhvr>
                                      <p:rCtr x="2617" y="-1366"/>
                                    </p:animMotion>
                                  </p:childTnLst>
                                </p:cTn>
                              </p:par>
                            </p:childTnLst>
                          </p:cTn>
                        </p:par>
                        <p:par>
                          <p:cTn id="33" fill="hold">
                            <p:stCondLst>
                              <p:cond delay="5000"/>
                            </p:stCondLst>
                            <p:childTnLst>
                              <p:par>
                                <p:cTn id="34" presetID="26"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down)">
                                      <p:cBhvr>
                                        <p:cTn id="36" dur="290">
                                          <p:stCondLst>
                                            <p:cond delay="0"/>
                                          </p:stCondLst>
                                        </p:cTn>
                                        <p:tgtEl>
                                          <p:spTgt spid="36"/>
                                        </p:tgtEl>
                                      </p:cBhvr>
                                    </p:animEffect>
                                    <p:anim calcmode="lin" valueType="num">
                                      <p:cBhvr>
                                        <p:cTn id="37" dur="911"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8" dur="332"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9" dur="332" tmFilter="0, 0; 0.125,0.2665; 0.25,0.4; 0.375,0.465; 0.5,0.5;  0.625,0.535; 0.75,0.6; 0.875,0.7335; 1,1">
                                          <p:stCondLst>
                                            <p:cond delay="332"/>
                                          </p:stCondLst>
                                        </p:cTn>
                                        <p:tgtEl>
                                          <p:spTgt spid="36"/>
                                        </p:tgtEl>
                                        <p:attrNameLst>
                                          <p:attrName>ppt_y</p:attrName>
                                        </p:attrNameLst>
                                      </p:cBhvr>
                                      <p:tavLst>
                                        <p:tav tm="0" fmla="#ppt_y-sin(pi*$)/9">
                                          <p:val>
                                            <p:fltVal val="0"/>
                                          </p:val>
                                        </p:tav>
                                        <p:tav tm="100000">
                                          <p:val>
                                            <p:fltVal val="1"/>
                                          </p:val>
                                        </p:tav>
                                      </p:tavLst>
                                    </p:anim>
                                    <p:anim calcmode="lin" valueType="num">
                                      <p:cBhvr>
                                        <p:cTn id="40" dur="166" tmFilter="0, 0; 0.125,0.2665; 0.25,0.4; 0.375,0.465; 0.5,0.5;  0.625,0.535; 0.75,0.6; 0.875,0.7335; 1,1">
                                          <p:stCondLst>
                                            <p:cond delay="662"/>
                                          </p:stCondLst>
                                        </p:cTn>
                                        <p:tgtEl>
                                          <p:spTgt spid="36"/>
                                        </p:tgtEl>
                                        <p:attrNameLst>
                                          <p:attrName>ppt_y</p:attrName>
                                        </p:attrNameLst>
                                      </p:cBhvr>
                                      <p:tavLst>
                                        <p:tav tm="0" fmla="#ppt_y-sin(pi*$)/27">
                                          <p:val>
                                            <p:fltVal val="0"/>
                                          </p:val>
                                        </p:tav>
                                        <p:tav tm="100000">
                                          <p:val>
                                            <p:fltVal val="1"/>
                                          </p:val>
                                        </p:tav>
                                      </p:tavLst>
                                    </p:anim>
                                    <p:anim calcmode="lin" valueType="num">
                                      <p:cBhvr>
                                        <p:cTn id="41" dur="82" tmFilter="0, 0; 0.125,0.2665; 0.25,0.4; 0.375,0.465; 0.5,0.5;  0.625,0.535; 0.75,0.6; 0.875,0.7335; 1,1">
                                          <p:stCondLst>
                                            <p:cond delay="828"/>
                                          </p:stCondLst>
                                        </p:cTn>
                                        <p:tgtEl>
                                          <p:spTgt spid="36"/>
                                        </p:tgtEl>
                                        <p:attrNameLst>
                                          <p:attrName>ppt_y</p:attrName>
                                        </p:attrNameLst>
                                      </p:cBhvr>
                                      <p:tavLst>
                                        <p:tav tm="0" fmla="#ppt_y-sin(pi*$)/81">
                                          <p:val>
                                            <p:fltVal val="0"/>
                                          </p:val>
                                        </p:tav>
                                        <p:tav tm="100000">
                                          <p:val>
                                            <p:fltVal val="1"/>
                                          </p:val>
                                        </p:tav>
                                      </p:tavLst>
                                    </p:anim>
                                    <p:animScale>
                                      <p:cBhvr>
                                        <p:cTn id="42" dur="13">
                                          <p:stCondLst>
                                            <p:cond delay="325"/>
                                          </p:stCondLst>
                                        </p:cTn>
                                        <p:tgtEl>
                                          <p:spTgt spid="36"/>
                                        </p:tgtEl>
                                      </p:cBhvr>
                                      <p:to x="100000" y="60000"/>
                                    </p:animScale>
                                    <p:animScale>
                                      <p:cBhvr>
                                        <p:cTn id="43" dur="83" decel="50000">
                                          <p:stCondLst>
                                            <p:cond delay="338"/>
                                          </p:stCondLst>
                                        </p:cTn>
                                        <p:tgtEl>
                                          <p:spTgt spid="36"/>
                                        </p:tgtEl>
                                      </p:cBhvr>
                                      <p:to x="100000" y="100000"/>
                                    </p:animScale>
                                    <p:animScale>
                                      <p:cBhvr>
                                        <p:cTn id="44" dur="13">
                                          <p:stCondLst>
                                            <p:cond delay="656"/>
                                          </p:stCondLst>
                                        </p:cTn>
                                        <p:tgtEl>
                                          <p:spTgt spid="36"/>
                                        </p:tgtEl>
                                      </p:cBhvr>
                                      <p:to x="100000" y="80000"/>
                                    </p:animScale>
                                    <p:animScale>
                                      <p:cBhvr>
                                        <p:cTn id="45" dur="83" decel="50000">
                                          <p:stCondLst>
                                            <p:cond delay="669"/>
                                          </p:stCondLst>
                                        </p:cTn>
                                        <p:tgtEl>
                                          <p:spTgt spid="36"/>
                                        </p:tgtEl>
                                      </p:cBhvr>
                                      <p:to x="100000" y="100000"/>
                                    </p:animScale>
                                    <p:animScale>
                                      <p:cBhvr>
                                        <p:cTn id="46" dur="13">
                                          <p:stCondLst>
                                            <p:cond delay="821"/>
                                          </p:stCondLst>
                                        </p:cTn>
                                        <p:tgtEl>
                                          <p:spTgt spid="36"/>
                                        </p:tgtEl>
                                      </p:cBhvr>
                                      <p:to x="100000" y="90000"/>
                                    </p:animScale>
                                    <p:animScale>
                                      <p:cBhvr>
                                        <p:cTn id="47" dur="83" decel="50000">
                                          <p:stCondLst>
                                            <p:cond delay="834"/>
                                          </p:stCondLst>
                                        </p:cTn>
                                        <p:tgtEl>
                                          <p:spTgt spid="36"/>
                                        </p:tgtEl>
                                      </p:cBhvr>
                                      <p:to x="100000" y="100000"/>
                                    </p:animScale>
                                    <p:animScale>
                                      <p:cBhvr>
                                        <p:cTn id="48" dur="13">
                                          <p:stCondLst>
                                            <p:cond delay="904"/>
                                          </p:stCondLst>
                                        </p:cTn>
                                        <p:tgtEl>
                                          <p:spTgt spid="36"/>
                                        </p:tgtEl>
                                      </p:cBhvr>
                                      <p:to x="100000" y="95000"/>
                                    </p:animScale>
                                    <p:animScale>
                                      <p:cBhvr>
                                        <p:cTn id="49" dur="83" decel="50000">
                                          <p:stCondLst>
                                            <p:cond delay="917"/>
                                          </p:stCondLst>
                                        </p:cTn>
                                        <p:tgtEl>
                                          <p:spTgt spid="36"/>
                                        </p:tgtEl>
                                      </p:cBhvr>
                                      <p:to x="100000" y="100000"/>
                                    </p:animScale>
                                  </p:childTnLst>
                                </p:cTn>
                              </p:par>
                            </p:childTnLst>
                          </p:cTn>
                        </p:par>
                        <p:par>
                          <p:cTn id="50" fill="hold">
                            <p:stCondLst>
                              <p:cond delay="6000"/>
                            </p:stCondLst>
                            <p:childTnLst>
                              <p:par>
                                <p:cTn id="51" presetID="37" presetClass="path" presetSubtype="0" accel="50000" decel="50000" fill="hold" nodeType="afterEffect">
                                  <p:stCondLst>
                                    <p:cond delay="0"/>
                                  </p:stCondLst>
                                  <p:childTnLst>
                                    <p:animMotion origin="layout" path="M 0.10273 -4.44444E-6 L 0.11549 -0.02129 C 0.11862 -0.02569 0.12357 -0.02685 0.12773 -0.02685 C 0.13294 -0.02685 0.13711 -0.02569 0.14023 -0.02129 L 0.15651 -4.44444E-6 " pathEditMode="relative" rAng="0" ptsTypes="AAAAA">
                                      <p:cBhvr>
                                        <p:cTn id="52" dur="2000" fill="hold"/>
                                        <p:tgtEl>
                                          <p:spTgt spid="39"/>
                                        </p:tgtEl>
                                        <p:attrNameLst>
                                          <p:attrName>ppt_x</p:attrName>
                                          <p:attrName>ppt_y</p:attrName>
                                        </p:attrNameLst>
                                      </p:cBhvr>
                                      <p:rCtr x="2682" y="-1343"/>
                                    </p:animMotion>
                                  </p:childTnLst>
                                </p:cTn>
                              </p:par>
                            </p:childTnLst>
                          </p:cTn>
                        </p:par>
                        <p:par>
                          <p:cTn id="53" fill="hold">
                            <p:stCondLst>
                              <p:cond delay="8000"/>
                            </p:stCondLst>
                            <p:childTnLst>
                              <p:par>
                                <p:cTn id="54" presetID="26"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down)">
                                      <p:cBhvr>
                                        <p:cTn id="56" dur="290">
                                          <p:stCondLst>
                                            <p:cond delay="0"/>
                                          </p:stCondLst>
                                        </p:cTn>
                                        <p:tgtEl>
                                          <p:spTgt spid="37"/>
                                        </p:tgtEl>
                                      </p:cBhvr>
                                    </p:animEffect>
                                    <p:anim calcmode="lin" valueType="num">
                                      <p:cBhvr>
                                        <p:cTn id="57" dur="911"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8" dur="332"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9" dur="332" tmFilter="0, 0; 0.125,0.2665; 0.25,0.4; 0.375,0.465; 0.5,0.5;  0.625,0.535; 0.75,0.6; 0.875,0.7335; 1,1">
                                          <p:stCondLst>
                                            <p:cond delay="332"/>
                                          </p:stCondLst>
                                        </p:cTn>
                                        <p:tgtEl>
                                          <p:spTgt spid="37"/>
                                        </p:tgtEl>
                                        <p:attrNameLst>
                                          <p:attrName>ppt_y</p:attrName>
                                        </p:attrNameLst>
                                      </p:cBhvr>
                                      <p:tavLst>
                                        <p:tav tm="0" fmla="#ppt_y-sin(pi*$)/9">
                                          <p:val>
                                            <p:fltVal val="0"/>
                                          </p:val>
                                        </p:tav>
                                        <p:tav tm="100000">
                                          <p:val>
                                            <p:fltVal val="1"/>
                                          </p:val>
                                        </p:tav>
                                      </p:tavLst>
                                    </p:anim>
                                    <p:anim calcmode="lin" valueType="num">
                                      <p:cBhvr>
                                        <p:cTn id="60" dur="166" tmFilter="0, 0; 0.125,0.2665; 0.25,0.4; 0.375,0.465; 0.5,0.5;  0.625,0.535; 0.75,0.6; 0.875,0.7335; 1,1">
                                          <p:stCondLst>
                                            <p:cond delay="662"/>
                                          </p:stCondLst>
                                        </p:cTn>
                                        <p:tgtEl>
                                          <p:spTgt spid="37"/>
                                        </p:tgtEl>
                                        <p:attrNameLst>
                                          <p:attrName>ppt_y</p:attrName>
                                        </p:attrNameLst>
                                      </p:cBhvr>
                                      <p:tavLst>
                                        <p:tav tm="0" fmla="#ppt_y-sin(pi*$)/27">
                                          <p:val>
                                            <p:fltVal val="0"/>
                                          </p:val>
                                        </p:tav>
                                        <p:tav tm="100000">
                                          <p:val>
                                            <p:fltVal val="1"/>
                                          </p:val>
                                        </p:tav>
                                      </p:tavLst>
                                    </p:anim>
                                    <p:anim calcmode="lin" valueType="num">
                                      <p:cBhvr>
                                        <p:cTn id="61" dur="82" tmFilter="0, 0; 0.125,0.2665; 0.25,0.4; 0.375,0.465; 0.5,0.5;  0.625,0.535; 0.75,0.6; 0.875,0.7335; 1,1">
                                          <p:stCondLst>
                                            <p:cond delay="828"/>
                                          </p:stCondLst>
                                        </p:cTn>
                                        <p:tgtEl>
                                          <p:spTgt spid="37"/>
                                        </p:tgtEl>
                                        <p:attrNameLst>
                                          <p:attrName>ppt_y</p:attrName>
                                        </p:attrNameLst>
                                      </p:cBhvr>
                                      <p:tavLst>
                                        <p:tav tm="0" fmla="#ppt_y-sin(pi*$)/81">
                                          <p:val>
                                            <p:fltVal val="0"/>
                                          </p:val>
                                        </p:tav>
                                        <p:tav tm="100000">
                                          <p:val>
                                            <p:fltVal val="1"/>
                                          </p:val>
                                        </p:tav>
                                      </p:tavLst>
                                    </p:anim>
                                    <p:animScale>
                                      <p:cBhvr>
                                        <p:cTn id="62" dur="13">
                                          <p:stCondLst>
                                            <p:cond delay="325"/>
                                          </p:stCondLst>
                                        </p:cTn>
                                        <p:tgtEl>
                                          <p:spTgt spid="37"/>
                                        </p:tgtEl>
                                      </p:cBhvr>
                                      <p:to x="100000" y="60000"/>
                                    </p:animScale>
                                    <p:animScale>
                                      <p:cBhvr>
                                        <p:cTn id="63" dur="83" decel="50000">
                                          <p:stCondLst>
                                            <p:cond delay="338"/>
                                          </p:stCondLst>
                                        </p:cTn>
                                        <p:tgtEl>
                                          <p:spTgt spid="37"/>
                                        </p:tgtEl>
                                      </p:cBhvr>
                                      <p:to x="100000" y="100000"/>
                                    </p:animScale>
                                    <p:animScale>
                                      <p:cBhvr>
                                        <p:cTn id="64" dur="13">
                                          <p:stCondLst>
                                            <p:cond delay="656"/>
                                          </p:stCondLst>
                                        </p:cTn>
                                        <p:tgtEl>
                                          <p:spTgt spid="37"/>
                                        </p:tgtEl>
                                      </p:cBhvr>
                                      <p:to x="100000" y="80000"/>
                                    </p:animScale>
                                    <p:animScale>
                                      <p:cBhvr>
                                        <p:cTn id="65" dur="83" decel="50000">
                                          <p:stCondLst>
                                            <p:cond delay="669"/>
                                          </p:stCondLst>
                                        </p:cTn>
                                        <p:tgtEl>
                                          <p:spTgt spid="37"/>
                                        </p:tgtEl>
                                      </p:cBhvr>
                                      <p:to x="100000" y="100000"/>
                                    </p:animScale>
                                    <p:animScale>
                                      <p:cBhvr>
                                        <p:cTn id="66" dur="13">
                                          <p:stCondLst>
                                            <p:cond delay="821"/>
                                          </p:stCondLst>
                                        </p:cTn>
                                        <p:tgtEl>
                                          <p:spTgt spid="37"/>
                                        </p:tgtEl>
                                      </p:cBhvr>
                                      <p:to x="100000" y="90000"/>
                                    </p:animScale>
                                    <p:animScale>
                                      <p:cBhvr>
                                        <p:cTn id="67" dur="83" decel="50000">
                                          <p:stCondLst>
                                            <p:cond delay="834"/>
                                          </p:stCondLst>
                                        </p:cTn>
                                        <p:tgtEl>
                                          <p:spTgt spid="37"/>
                                        </p:tgtEl>
                                      </p:cBhvr>
                                      <p:to x="100000" y="100000"/>
                                    </p:animScale>
                                    <p:animScale>
                                      <p:cBhvr>
                                        <p:cTn id="68" dur="13">
                                          <p:stCondLst>
                                            <p:cond delay="904"/>
                                          </p:stCondLst>
                                        </p:cTn>
                                        <p:tgtEl>
                                          <p:spTgt spid="37"/>
                                        </p:tgtEl>
                                      </p:cBhvr>
                                      <p:to x="100000" y="95000"/>
                                    </p:animScale>
                                    <p:animScale>
                                      <p:cBhvr>
                                        <p:cTn id="69" dur="83" decel="50000">
                                          <p:stCondLst>
                                            <p:cond delay="917"/>
                                          </p:stCondLst>
                                        </p:cTn>
                                        <p:tgtEl>
                                          <p:spTgt spid="37"/>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0" nodeType="clickEffect">
                                  <p:stCondLst>
                                    <p:cond delay="0"/>
                                  </p:stCondLst>
                                  <p:childTnLst>
                                    <p:animMotion origin="layout" path="M 8.33333E-7 -3.33333E-6 L 0.05651 -0.00023 " pathEditMode="relative" rAng="0" ptsTypes="AA">
                                      <p:cBhvr>
                                        <p:cTn id="73" dur="2000" fill="hold"/>
                                        <p:tgtEl>
                                          <p:spTgt spid="17"/>
                                        </p:tgtEl>
                                        <p:attrNameLst>
                                          <p:attrName>ppt_x</p:attrName>
                                          <p:attrName>ppt_y</p:attrName>
                                        </p:attrNameLst>
                                      </p:cBhvr>
                                      <p:rCtr x="2826" y="-23"/>
                                    </p:animMotion>
                                  </p:childTnLst>
                                </p:cTn>
                              </p:par>
                            </p:childTnLst>
                          </p:cTn>
                        </p:par>
                        <p:par>
                          <p:cTn id="74" fill="hold">
                            <p:stCondLst>
                              <p:cond delay="2000"/>
                            </p:stCondLst>
                            <p:childTnLst>
                              <p:par>
                                <p:cTn id="75" presetID="26"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0">
                                          <p:stCondLst>
                                            <p:cond delay="0"/>
                                          </p:stCondLst>
                                        </p:cTn>
                                        <p:tgtEl>
                                          <p:spTgt spid="21"/>
                                        </p:tgtEl>
                                      </p:cBhvr>
                                    </p:animEffect>
                                    <p:anim calcmode="lin" valueType="num">
                                      <p:cBhvr>
                                        <p:cTn id="7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83" dur="26">
                                          <p:stCondLst>
                                            <p:cond delay="650"/>
                                          </p:stCondLst>
                                        </p:cTn>
                                        <p:tgtEl>
                                          <p:spTgt spid="21"/>
                                        </p:tgtEl>
                                      </p:cBhvr>
                                      <p:to x="100000" y="60000"/>
                                    </p:animScale>
                                    <p:animScale>
                                      <p:cBhvr>
                                        <p:cTn id="84" dur="166" decel="50000">
                                          <p:stCondLst>
                                            <p:cond delay="676"/>
                                          </p:stCondLst>
                                        </p:cTn>
                                        <p:tgtEl>
                                          <p:spTgt spid="21"/>
                                        </p:tgtEl>
                                      </p:cBhvr>
                                      <p:to x="100000" y="100000"/>
                                    </p:animScale>
                                    <p:animScale>
                                      <p:cBhvr>
                                        <p:cTn id="85" dur="26">
                                          <p:stCondLst>
                                            <p:cond delay="1312"/>
                                          </p:stCondLst>
                                        </p:cTn>
                                        <p:tgtEl>
                                          <p:spTgt spid="21"/>
                                        </p:tgtEl>
                                      </p:cBhvr>
                                      <p:to x="100000" y="80000"/>
                                    </p:animScale>
                                    <p:animScale>
                                      <p:cBhvr>
                                        <p:cTn id="86" dur="166" decel="50000">
                                          <p:stCondLst>
                                            <p:cond delay="1338"/>
                                          </p:stCondLst>
                                        </p:cTn>
                                        <p:tgtEl>
                                          <p:spTgt spid="21"/>
                                        </p:tgtEl>
                                      </p:cBhvr>
                                      <p:to x="100000" y="100000"/>
                                    </p:animScale>
                                    <p:animScale>
                                      <p:cBhvr>
                                        <p:cTn id="87" dur="26">
                                          <p:stCondLst>
                                            <p:cond delay="1642"/>
                                          </p:stCondLst>
                                        </p:cTn>
                                        <p:tgtEl>
                                          <p:spTgt spid="21"/>
                                        </p:tgtEl>
                                      </p:cBhvr>
                                      <p:to x="100000" y="90000"/>
                                    </p:animScale>
                                    <p:animScale>
                                      <p:cBhvr>
                                        <p:cTn id="88" dur="166" decel="50000">
                                          <p:stCondLst>
                                            <p:cond delay="1668"/>
                                          </p:stCondLst>
                                        </p:cTn>
                                        <p:tgtEl>
                                          <p:spTgt spid="21"/>
                                        </p:tgtEl>
                                      </p:cBhvr>
                                      <p:to x="100000" y="100000"/>
                                    </p:animScale>
                                    <p:animScale>
                                      <p:cBhvr>
                                        <p:cTn id="89" dur="26">
                                          <p:stCondLst>
                                            <p:cond delay="1808"/>
                                          </p:stCondLst>
                                        </p:cTn>
                                        <p:tgtEl>
                                          <p:spTgt spid="21"/>
                                        </p:tgtEl>
                                      </p:cBhvr>
                                      <p:to x="100000" y="95000"/>
                                    </p:animScale>
                                    <p:animScale>
                                      <p:cBhvr>
                                        <p:cTn id="90"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21" grpId="0" animBg="1"/>
      <p:bldP spid="33"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155841" y="1577307"/>
            <a:ext cx="3227440"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敵を引っ掛ける様々な罠！</a:t>
              </a:r>
            </a:p>
          </p:txBody>
        </p:sp>
      </p:grpSp>
      <p:sp>
        <p:nvSpPr>
          <p:cNvPr id="3" name="雲 2">
            <a:extLst>
              <a:ext uri="{FF2B5EF4-FFF2-40B4-BE49-F238E27FC236}">
                <a16:creationId xmlns:a16="http://schemas.microsoft.com/office/drawing/2014/main" id="{28FACE16-9BEB-439C-AC94-D37082D9C83F}"/>
              </a:ext>
            </a:extLst>
          </p:cNvPr>
          <p:cNvSpPr/>
          <p:nvPr/>
        </p:nvSpPr>
        <p:spPr>
          <a:xfrm>
            <a:off x="5009291" y="536432"/>
            <a:ext cx="2595716" cy="2295144"/>
          </a:xfrm>
          <a:prstGeom prst="cloud">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雲 18">
            <a:extLst>
              <a:ext uri="{FF2B5EF4-FFF2-40B4-BE49-F238E27FC236}">
                <a16:creationId xmlns:a16="http://schemas.microsoft.com/office/drawing/2014/main" id="{B3BC06F5-1045-41EA-A096-93ED7A323B40}"/>
              </a:ext>
            </a:extLst>
          </p:cNvPr>
          <p:cNvSpPr/>
          <p:nvPr/>
        </p:nvSpPr>
        <p:spPr>
          <a:xfrm>
            <a:off x="5247281" y="3800872"/>
            <a:ext cx="2595716" cy="2295144"/>
          </a:xfrm>
          <a:prstGeom prst="cloud">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雲 19">
            <a:extLst>
              <a:ext uri="{FF2B5EF4-FFF2-40B4-BE49-F238E27FC236}">
                <a16:creationId xmlns:a16="http://schemas.microsoft.com/office/drawing/2014/main" id="{59944B70-990C-48BE-B345-AEFDC69A671D}"/>
              </a:ext>
            </a:extLst>
          </p:cNvPr>
          <p:cNvSpPr/>
          <p:nvPr/>
        </p:nvSpPr>
        <p:spPr>
          <a:xfrm>
            <a:off x="8728097" y="2084816"/>
            <a:ext cx="2595716" cy="2295144"/>
          </a:xfrm>
          <a:prstGeom prst="cloud">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雲 22">
            <a:extLst>
              <a:ext uri="{FF2B5EF4-FFF2-40B4-BE49-F238E27FC236}">
                <a16:creationId xmlns:a16="http://schemas.microsoft.com/office/drawing/2014/main" id="{BD53242A-AE3C-46B8-B167-379C0EE0C081}"/>
              </a:ext>
            </a:extLst>
          </p:cNvPr>
          <p:cNvSpPr/>
          <p:nvPr/>
        </p:nvSpPr>
        <p:spPr>
          <a:xfrm>
            <a:off x="630936" y="2910840"/>
            <a:ext cx="2595716" cy="2295144"/>
          </a:xfrm>
          <a:prstGeom prst="cloud">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四角形: 角を丸くする 4">
            <a:extLst>
              <a:ext uri="{FF2B5EF4-FFF2-40B4-BE49-F238E27FC236}">
                <a16:creationId xmlns:a16="http://schemas.microsoft.com/office/drawing/2014/main" id="{281A8B0E-AB10-4663-B2AB-3F1A4B387C65}"/>
              </a:ext>
            </a:extLst>
          </p:cNvPr>
          <p:cNvSpPr/>
          <p:nvPr/>
        </p:nvSpPr>
        <p:spPr>
          <a:xfrm>
            <a:off x="630936" y="5486400"/>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敵を攻撃する</a:t>
            </a:r>
            <a:endParaRPr kumimoji="1" lang="en-US" altLang="ja-JP" dirty="0">
              <a:solidFill>
                <a:schemeClr val="tx2">
                  <a:lumMod val="10000"/>
                </a:schemeClr>
              </a:solidFill>
            </a:endParaRPr>
          </a:p>
          <a:p>
            <a:pPr algn="ctr"/>
            <a:r>
              <a:rPr kumimoji="1" lang="ja-JP" altLang="en-US" dirty="0">
                <a:solidFill>
                  <a:schemeClr val="tx2">
                    <a:lumMod val="10000"/>
                  </a:schemeClr>
                </a:solidFill>
              </a:rPr>
              <a:t>発火性スプレー！</a:t>
            </a:r>
          </a:p>
        </p:txBody>
      </p:sp>
      <p:sp>
        <p:nvSpPr>
          <p:cNvPr id="24" name="四角形: 角を丸くする 23">
            <a:extLst>
              <a:ext uri="{FF2B5EF4-FFF2-40B4-BE49-F238E27FC236}">
                <a16:creationId xmlns:a16="http://schemas.microsoft.com/office/drawing/2014/main" id="{A84D9D3E-928D-414A-9E79-46D1B3822CAE}"/>
              </a:ext>
            </a:extLst>
          </p:cNvPr>
          <p:cNvSpPr/>
          <p:nvPr/>
        </p:nvSpPr>
        <p:spPr>
          <a:xfrm>
            <a:off x="5090160" y="296875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敵を遅くする粘着罠！</a:t>
            </a:r>
          </a:p>
        </p:txBody>
      </p:sp>
      <p:sp>
        <p:nvSpPr>
          <p:cNvPr id="25" name="四角形: 角を丸くする 24">
            <a:extLst>
              <a:ext uri="{FF2B5EF4-FFF2-40B4-BE49-F238E27FC236}">
                <a16:creationId xmlns:a16="http://schemas.microsoft.com/office/drawing/2014/main" id="{2795EC9F-7B90-42DB-A0C5-BF4437386F86}"/>
              </a:ext>
            </a:extLst>
          </p:cNvPr>
          <p:cNvSpPr/>
          <p:nvPr/>
        </p:nvSpPr>
        <p:spPr>
          <a:xfrm>
            <a:off x="8908666" y="460097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敵を惑わすデコイ！</a:t>
            </a:r>
          </a:p>
        </p:txBody>
      </p:sp>
      <p:sp>
        <p:nvSpPr>
          <p:cNvPr id="26" name="四角形: 角を丸くする 25">
            <a:extLst>
              <a:ext uri="{FF2B5EF4-FFF2-40B4-BE49-F238E27FC236}">
                <a16:creationId xmlns:a16="http://schemas.microsoft.com/office/drawing/2014/main" id="{C843630A-8ED6-4575-AD52-A027BBB0C7AD}"/>
              </a:ext>
            </a:extLst>
          </p:cNvPr>
          <p:cNvSpPr/>
          <p:nvPr/>
        </p:nvSpPr>
        <p:spPr>
          <a:xfrm>
            <a:off x="4910328" y="6096016"/>
            <a:ext cx="328269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敵の動きを封じる</a:t>
            </a:r>
            <a:endParaRPr kumimoji="1" lang="en-US" altLang="ja-JP" dirty="0">
              <a:solidFill>
                <a:schemeClr val="tx2">
                  <a:lumMod val="10000"/>
                </a:schemeClr>
              </a:solidFill>
            </a:endParaRPr>
          </a:p>
          <a:p>
            <a:pPr algn="ctr"/>
            <a:r>
              <a:rPr kumimoji="1" lang="ja-JP" altLang="en-US" dirty="0">
                <a:solidFill>
                  <a:schemeClr val="tx2">
                    <a:lumMod val="10000"/>
                  </a:schemeClr>
                </a:solidFill>
              </a:rPr>
              <a:t>落とし穴！</a:t>
            </a:r>
          </a:p>
        </p:txBody>
      </p:sp>
    </p:spTree>
    <p:extLst>
      <p:ext uri="{BB962C8B-B14F-4D97-AF65-F5344CB8AC3E}">
        <p14:creationId xmlns:p14="http://schemas.microsoft.com/office/powerpoint/2010/main" val="429432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反省点</a:t>
            </a:r>
          </a:p>
        </p:txBody>
      </p:sp>
      <p:sp>
        <p:nvSpPr>
          <p:cNvPr id="4" name="四角形: 角を丸くする 3">
            <a:extLst>
              <a:ext uri="{FF2B5EF4-FFF2-40B4-BE49-F238E27FC236}">
                <a16:creationId xmlns:a16="http://schemas.microsoft.com/office/drawing/2014/main" id="{6E15F3DD-01C8-4FDB-BC79-F36E11AD0A0C}"/>
              </a:ext>
            </a:extLst>
          </p:cNvPr>
          <p:cNvSpPr/>
          <p:nvPr/>
        </p:nvSpPr>
        <p:spPr>
          <a:xfrm>
            <a:off x="2143432" y="1710813"/>
            <a:ext cx="6951407" cy="374609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6" name="テキスト ボックス 5">
            <a:extLst>
              <a:ext uri="{FF2B5EF4-FFF2-40B4-BE49-F238E27FC236}">
                <a16:creationId xmlns:a16="http://schemas.microsoft.com/office/drawing/2014/main" id="{FA170FD6-F61B-4C7B-BE3E-EEADBEACD785}"/>
              </a:ext>
            </a:extLst>
          </p:cNvPr>
          <p:cNvSpPr txBox="1"/>
          <p:nvPr/>
        </p:nvSpPr>
        <p:spPr>
          <a:xfrm>
            <a:off x="2467897" y="1946787"/>
            <a:ext cx="6282813" cy="313932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solidFill>
                  <a:schemeClr val="bg1"/>
                </a:solidFill>
              </a:rPr>
              <a:t>移動しながらのアクションができない。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画像がほとんど仮のまま</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エフェクトや</a:t>
            </a:r>
            <a:r>
              <a:rPr kumimoji="1" lang="en-US" altLang="ja-JP" dirty="0">
                <a:solidFill>
                  <a:schemeClr val="bg1"/>
                </a:solidFill>
              </a:rPr>
              <a:t>BGM</a:t>
            </a:r>
            <a:r>
              <a:rPr kumimoji="1" lang="ja-JP" altLang="en-US" dirty="0" err="1">
                <a:solidFill>
                  <a:schemeClr val="bg1"/>
                </a:solidFill>
              </a:rPr>
              <a:t>、</a:t>
            </a:r>
            <a:r>
              <a:rPr kumimoji="1" lang="en-US" altLang="ja-JP" dirty="0">
                <a:solidFill>
                  <a:schemeClr val="bg1"/>
                </a:solidFill>
              </a:rPr>
              <a:t>SE</a:t>
            </a:r>
            <a:r>
              <a:rPr kumimoji="1" lang="ja-JP" altLang="en-US" dirty="0">
                <a:solidFill>
                  <a:schemeClr val="bg1"/>
                </a:solidFill>
              </a:rPr>
              <a:t>を完全につけていない。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敵の配置ができていない。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ステージが一つだけ</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クリア演出がまだ</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ボス敵の作成ができていない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ステージのギミックが導入できていない。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ソースツリーで共有に手間取った</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クリアシーンを作っていない。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タイトルも仮のまま</a:t>
            </a:r>
            <a:endParaRPr kumimoji="1" lang="en-US" altLang="ja-JP" dirty="0">
              <a:solidFill>
                <a:schemeClr val="bg1"/>
              </a:solidFill>
            </a:endParaRPr>
          </a:p>
        </p:txBody>
      </p:sp>
    </p:spTree>
    <p:extLst>
      <p:ext uri="{BB962C8B-B14F-4D97-AF65-F5344CB8AC3E}">
        <p14:creationId xmlns:p14="http://schemas.microsoft.com/office/powerpoint/2010/main" val="494307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15208</TotalTime>
  <Words>1096</Words>
  <Application>Microsoft Office PowerPoint</Application>
  <PresentationFormat>ワイド画面</PresentationFormat>
  <Paragraphs>150</Paragraphs>
  <Slides>11</Slides>
  <Notes>9</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Light</vt:lpstr>
      <vt:lpstr>Arial</vt:lpstr>
      <vt:lpstr>Calibri</vt:lpstr>
      <vt:lpstr>Calibri Light</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GTA20 濱﨑　柊衣</dc:creator>
  <cp:lastModifiedBy>永資 川島</cp:lastModifiedBy>
  <cp:revision>72</cp:revision>
  <dcterms:created xsi:type="dcterms:W3CDTF">2023-02-01T05:57:07Z</dcterms:created>
  <dcterms:modified xsi:type="dcterms:W3CDTF">2023-03-03T03:31:29Z</dcterms:modified>
</cp:coreProperties>
</file>