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4" r:id="rId2"/>
    <p:sldId id="265" r:id="rId3"/>
    <p:sldId id="256" r:id="rId4"/>
    <p:sldId id="263" r:id="rId5"/>
    <p:sldId id="266" r:id="rId6"/>
  </p:sldIdLst>
  <p:sldSz cx="9144000" cy="5143500" type="screen16x9"/>
  <p:notesSz cx="6858000" cy="9144000"/>
  <p:embeddedFontLst>
    <p:embeddedFont>
      <p:font typeface="Oswald" panose="020B0604020202020204" charset="0"/>
      <p:regular r:id="rId8"/>
      <p:bold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fb5bef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cfb5bef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fb5bef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cfb5bef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2151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Whit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96049" y="548200"/>
            <a:ext cx="83118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None/>
              <a:defRPr sz="48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Copy - Red">
  <p:cSld name="Body Copy - Red">
    <p:bg>
      <p:bgPr>
        <a:solidFill>
          <a:srgbClr val="E51B2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20275" y="1067525"/>
            <a:ext cx="8313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09625" y="347850"/>
            <a:ext cx="6192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272500" y="4709350"/>
            <a:ext cx="8407500" cy="4341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	</a:t>
            </a:r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600" cy="2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04164" y="939200"/>
            <a:ext cx="8491200" cy="3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▸"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Cop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320275" y="941000"/>
            <a:ext cx="8362200" cy="3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lack">
  <p:cSld name="Title - Black">
    <p:bg>
      <p:bgPr>
        <a:solidFill>
          <a:srgbClr val="00000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302518" y="548200"/>
            <a:ext cx="83118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swald"/>
              <a:buNone/>
              <a:defRPr sz="4800" b="1" i="0" u="none" strike="noStrike" cap="non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272500" y="4709350"/>
            <a:ext cx="8407500" cy="39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	</a:t>
            </a:r>
            <a:endParaRPr/>
          </a:p>
        </p:txBody>
      </p:sp>
      <p:cxnSp>
        <p:nvCxnSpPr>
          <p:cNvPr id="77" name="Google Shape;77;p18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600" cy="2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Red">
  <p:cSld name="Title - Red">
    <p:bg>
      <p:bgPr>
        <a:solidFill>
          <a:srgbClr val="E51B2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302518" y="548200"/>
            <a:ext cx="83118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swald"/>
              <a:buNone/>
              <a:defRPr sz="4800" b="1" i="0" u="none" strike="noStrike" cap="non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272500" y="4709350"/>
            <a:ext cx="8407500" cy="4341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	</a:t>
            </a:r>
            <a:endParaRPr/>
          </a:p>
        </p:txBody>
      </p:sp>
      <p:cxnSp>
        <p:nvCxnSpPr>
          <p:cNvPr id="83" name="Google Shape;83;p19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600" cy="2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 1">
  <p:cSld name="Large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320275" y="1067525"/>
            <a:ext cx="8313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S/SHAPES">
  <p:cSld name="COLORS/SHAPE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/>
          <p:nvPr/>
        </p:nvSpPr>
        <p:spPr>
          <a:xfrm>
            <a:off x="472300" y="1081900"/>
            <a:ext cx="1287600" cy="128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HEX 000000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1892800" y="1081900"/>
            <a:ext cx="1287600" cy="128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WHITE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CMYK 0/0/0/0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RGB 255/255/255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HEX FFFFFF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PMS 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3313300" y="1081900"/>
            <a:ext cx="1287600" cy="12876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HEX 000000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472300" y="2473625"/>
            <a:ext cx="1002900" cy="10029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YELLOW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HEX 000000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>
            <a:off x="1596237" y="2473625"/>
            <a:ext cx="1002900" cy="1002900"/>
          </a:xfrm>
          <a:prstGeom prst="rect">
            <a:avLst/>
          </a:prstGeom>
          <a:solidFill>
            <a:srgbClr val="85E8D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HEX 85e8da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/>
          <p:nvPr/>
        </p:nvSpPr>
        <p:spPr>
          <a:xfrm>
            <a:off x="2720175" y="2473625"/>
            <a:ext cx="1002900" cy="1002900"/>
          </a:xfrm>
          <a:prstGeom prst="rect">
            <a:avLst/>
          </a:prstGeom>
          <a:solidFill>
            <a:srgbClr val="1ECAC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TEAL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HEX 1ecac7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472312" y="3597100"/>
            <a:ext cx="1002900" cy="1002900"/>
          </a:xfrm>
          <a:prstGeom prst="rect">
            <a:avLst/>
          </a:prstGeom>
          <a:solidFill>
            <a:srgbClr val="FFAEC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PINK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HEX ffaec2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>
            <a:off x="1596250" y="3597100"/>
            <a:ext cx="1002900" cy="10029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LIGHT GREY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HEX eaeaea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3844112" y="2473625"/>
            <a:ext cx="1002900" cy="1002900"/>
          </a:xfrm>
          <a:prstGeom prst="rect">
            <a:avLst/>
          </a:prstGeom>
          <a:solidFill>
            <a:srgbClr val="7A17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BURGUNDY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HEX 7a1743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2720187" y="3597100"/>
            <a:ext cx="1002900" cy="1002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DARK GREY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HEX 333333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1"/>
          <p:cNvGrpSpPr/>
          <p:nvPr/>
        </p:nvGrpSpPr>
        <p:grpSpPr>
          <a:xfrm>
            <a:off x="6194125" y="1158100"/>
            <a:ext cx="1839645" cy="1910613"/>
            <a:chOff x="1020750" y="2355030"/>
            <a:chExt cx="1839645" cy="1910613"/>
          </a:xfrm>
        </p:grpSpPr>
        <p:sp>
          <p:nvSpPr>
            <p:cNvPr id="101" name="Google Shape;101;p21"/>
            <p:cNvSpPr/>
            <p:nvPr/>
          </p:nvSpPr>
          <p:spPr>
            <a:xfrm>
              <a:off x="1020750" y="2355030"/>
              <a:ext cx="1822500" cy="190200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Oswald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INSERT TERM</a:t>
              </a:r>
              <a:endParaRPr/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Ipsum dolor sit amet...</a:t>
              </a:r>
              <a:endParaRPr/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102" name="Google Shape;102;p21"/>
            <p:cNvGrpSpPr/>
            <p:nvPr/>
          </p:nvGrpSpPr>
          <p:grpSpPr>
            <a:xfrm>
              <a:off x="2584713" y="3989961"/>
              <a:ext cx="275682" cy="275682"/>
              <a:chOff x="2893512" y="3993856"/>
              <a:chExt cx="275682" cy="275682"/>
            </a:xfrm>
          </p:grpSpPr>
          <p:sp>
            <p:nvSpPr>
              <p:cNvPr id="103" name="Google Shape;103;p21"/>
              <p:cNvSpPr/>
              <p:nvPr/>
            </p:nvSpPr>
            <p:spPr>
              <a:xfrm rot="-5400000">
                <a:off x="2893512" y="3999838"/>
                <a:ext cx="269700" cy="269700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 rot="5400000">
                <a:off x="2899494" y="3993856"/>
                <a:ext cx="269700" cy="269700"/>
              </a:xfrm>
              <a:prstGeom prst="rtTriangle">
                <a:avLst/>
              </a:prstGeom>
              <a:solidFill>
                <a:srgbClr val="FFFFFF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" name="Google Shape;105;p21"/>
          <p:cNvGrpSpPr/>
          <p:nvPr/>
        </p:nvGrpSpPr>
        <p:grpSpPr>
          <a:xfrm>
            <a:off x="5891750" y="3157975"/>
            <a:ext cx="2444400" cy="1518224"/>
            <a:chOff x="5540475" y="1141525"/>
            <a:chExt cx="2444400" cy="1518224"/>
          </a:xfrm>
        </p:grpSpPr>
        <p:sp>
          <p:nvSpPr>
            <p:cNvPr id="106" name="Google Shape;106;p21"/>
            <p:cNvSpPr/>
            <p:nvPr/>
          </p:nvSpPr>
          <p:spPr>
            <a:xfrm>
              <a:off x="5540475" y="1141525"/>
              <a:ext cx="2444400" cy="1324200"/>
            </a:xfrm>
            <a:prstGeom prst="roundRect">
              <a:avLst>
                <a:gd name="adj" fmla="val 16667"/>
              </a:avLst>
            </a:prstGeom>
            <a:solidFill>
              <a:srgbClr val="E51B2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eorgia"/>
                <a:buNone/>
              </a:pPr>
              <a:r>
                <a:rPr lang="en" sz="1200" b="0" i="0" u="none" strike="noStrike" cap="non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Ipsum dolor sit amet...</a:t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 rot="10800000">
              <a:off x="6647474" y="2390949"/>
              <a:ext cx="230400" cy="268800"/>
            </a:xfrm>
            <a:prstGeom prst="triangle">
              <a:avLst>
                <a:gd name="adj" fmla="val 50000"/>
              </a:avLst>
            </a:prstGeom>
            <a:solidFill>
              <a:srgbClr val="E51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202720" y="939200"/>
            <a:ext cx="8311800" cy="3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▸"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16100" y="354325"/>
            <a:ext cx="606000" cy="11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272500" y="4709351"/>
            <a:ext cx="84075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PRODUCT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GENERAL ASSEMBLY	</a:t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469250" y="4793524"/>
            <a:ext cx="210600" cy="210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generalassemb.ly/D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your capstone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as you go through the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7669" y="778703"/>
            <a:ext cx="8629870" cy="3797700"/>
          </a:xfrm>
        </p:spPr>
        <p:txBody>
          <a:bodyPr/>
          <a:lstStyle/>
          <a:p>
            <a:r>
              <a:rPr lang="en-US" sz="1600" dirty="0" smtClean="0"/>
              <a:t>For the capstone presentation you’ll have 7-8 minutes to present the output of your work</a:t>
            </a:r>
          </a:p>
          <a:p>
            <a:r>
              <a:rPr lang="en-US" sz="1600" dirty="0" smtClean="0"/>
              <a:t>Your audience will include your class; invited managers, supervisors, coworkers &amp; special guests; &amp; your instructional team. Some things to keep in mind:</a:t>
            </a:r>
          </a:p>
          <a:p>
            <a:pPr lvl="1"/>
            <a:r>
              <a:rPr lang="en-US" sz="1200" dirty="0" smtClean="0"/>
              <a:t>Your key audience is your class – speak to their level</a:t>
            </a:r>
          </a:p>
          <a:p>
            <a:pPr lvl="1"/>
            <a:r>
              <a:rPr lang="en-US" sz="1200" dirty="0" smtClean="0"/>
              <a:t>Consider where someone new to data science may get lost consider a simplified analogy in a very technical space or to overview your approach</a:t>
            </a:r>
          </a:p>
          <a:p>
            <a:r>
              <a:rPr lang="en-US" sz="1600" dirty="0" smtClean="0"/>
              <a:t>Consider a simple approach</a:t>
            </a:r>
          </a:p>
          <a:p>
            <a:pPr lvl="1"/>
            <a:r>
              <a:rPr lang="en-US" sz="1200" dirty="0" smtClean="0"/>
              <a:t>Introduce yourself, your topic and your data</a:t>
            </a:r>
          </a:p>
          <a:p>
            <a:pPr lvl="1"/>
            <a:r>
              <a:rPr lang="en-US" sz="1200" dirty="0" smtClean="0"/>
              <a:t>Give an executive summary – objective, 3-5 insights from your data and your recommendation(s)</a:t>
            </a:r>
          </a:p>
          <a:p>
            <a:pPr lvl="1"/>
            <a:r>
              <a:rPr lang="en-US" sz="1200" dirty="0" smtClean="0"/>
              <a:t>Walk us through the process at a high level only focusing on key insights/actions</a:t>
            </a:r>
          </a:p>
          <a:p>
            <a:pPr lvl="1"/>
            <a:r>
              <a:rPr lang="en-US" sz="1200" dirty="0" smtClean="0"/>
              <a:t>Strong ending supporting your recommendation and suggest next steps</a:t>
            </a:r>
          </a:p>
          <a:p>
            <a:pPr lvl="1"/>
            <a:r>
              <a:rPr lang="en-US" sz="1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062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4294967295"/>
          </p:nvPr>
        </p:nvSpPr>
        <p:spPr>
          <a:xfrm>
            <a:off x="320275" y="2379640"/>
            <a:ext cx="8234789" cy="3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" sz="1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simple formula for success is breaking it down to a tight outline: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endParaRPr sz="1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 </a:t>
            </a:r>
            <a:r>
              <a:rPr lang="en" sz="1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slide</a:t>
            </a:r>
            <a:endParaRPr dirty="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Executive Summary slide showing the points everyone should come away </a:t>
            </a:r>
            <a:r>
              <a:rPr lang="en" sz="1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with. Generally those points align with the title/subject of your follow on slides. Typically 3-5 points followed by a recommendation (this becomes a topic one pager)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 sz="1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slide: </a:t>
            </a:r>
            <a:r>
              <a:rPr lang="en" sz="1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 are we trying to </a:t>
            </a:r>
            <a:r>
              <a:rPr lang="en" sz="1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solve &amp; what data is supporting it</a:t>
            </a:r>
            <a:endParaRPr dirty="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3-5 slides in support of your Executive </a:t>
            </a:r>
            <a:r>
              <a:rPr lang="en" sz="1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 lang="en" sz="1200" dirty="0">
              <a:solidFill>
                <a:schemeClr val="dk1"/>
              </a:solidFill>
            </a:endParaRPr>
          </a:p>
          <a:p>
            <a:pPr indent="-3048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 sz="1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Conclusion slide - </a:t>
            </a:r>
            <a:r>
              <a:rPr lang="en-US" sz="1200" dirty="0">
                <a:solidFill>
                  <a:schemeClr val="dk1"/>
                </a:solidFill>
              </a:rPr>
              <a:t>“We should do X, Y, Z because of the insights from this project</a:t>
            </a:r>
            <a:r>
              <a:rPr lang="en-US" sz="1200" dirty="0" smtClean="0">
                <a:solidFill>
                  <a:schemeClr val="dk1"/>
                </a:solidFill>
              </a:rPr>
              <a:t>”</a:t>
            </a:r>
            <a:endParaRPr sz="1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Building your Deck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1" y="898900"/>
            <a:ext cx="4594209" cy="1402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275" y="976875"/>
            <a:ext cx="4229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 is the last part of our data science </a:t>
            </a:r>
            <a:r>
              <a:rPr lang="en-US" sz="1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process. It’s critically important as a failure to communicate can make all the work you did up front for naught. </a:t>
            </a:r>
          </a:p>
          <a:p>
            <a:endParaRPr lang="en-US"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12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your audience, their technical prowess and your objective. Remember you’ll be intimately familiar with this data and they will not.</a:t>
            </a:r>
            <a:endParaRPr lang="en-US"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200" cy="3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dk1"/>
                </a:solidFill>
              </a:rPr>
              <a:t>Each slide should have:</a:t>
            </a:r>
            <a:endParaRPr lang="en-US" dirty="0"/>
          </a:p>
          <a:p>
            <a:pPr marL="4953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A title, generally the point you’re </a:t>
            </a:r>
            <a:r>
              <a:rPr lang="en-US" sz="1600" dirty="0" smtClean="0">
                <a:solidFill>
                  <a:schemeClr val="dk1"/>
                </a:solidFill>
              </a:rPr>
              <a:t>making, which should tie back to the executive summary</a:t>
            </a:r>
            <a:endParaRPr lang="en-US" dirty="0"/>
          </a:p>
          <a:p>
            <a:pPr marL="4953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1 </a:t>
            </a:r>
            <a:r>
              <a:rPr lang="en-US" sz="1600" dirty="0" smtClean="0">
                <a:solidFill>
                  <a:schemeClr val="dk1"/>
                </a:solidFill>
              </a:rPr>
              <a:t>chart, table or visual to help convey the point</a:t>
            </a:r>
            <a:endParaRPr lang="en-US" dirty="0"/>
          </a:p>
          <a:p>
            <a:pPr marL="4953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2-3 bullet points </a:t>
            </a:r>
            <a:endParaRPr lang="en-US" dirty="0"/>
          </a:p>
          <a:p>
            <a:pPr marL="4953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Talking notes not on the side itself.  These notes can discuss the methodology with the data, any cleanup you made, or why you chose this dataset over </a:t>
            </a:r>
            <a:r>
              <a:rPr lang="en-US" sz="1600" dirty="0" smtClean="0">
                <a:solidFill>
                  <a:schemeClr val="dk1"/>
                </a:solidFill>
              </a:rPr>
              <a:t>another</a:t>
            </a:r>
          </a:p>
          <a:p>
            <a:pPr marL="4953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</a:endParaRPr>
          </a:p>
          <a:p>
            <a:pPr marL="15240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dk1"/>
                </a:solidFill>
              </a:rPr>
              <a:t>Considerations –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</a:p>
          <a:p>
            <a:pPr marL="4381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600" dirty="0" smtClean="0">
                <a:solidFill>
                  <a:schemeClr val="dk1"/>
                </a:solidFill>
              </a:rPr>
              <a:t>Remember the idea of the “irreducible message” from our visualization class. After you build the slides – consider the message you’re trying to convey and see what you can remove from your slide. Less is more.</a:t>
            </a:r>
            <a:endParaRPr lang="en-US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eorgia"/>
              <a:buNone/>
            </a:pPr>
            <a:r>
              <a:rPr lang="en" sz="1400" b="0" i="0" u="none" strike="noStrike" cap="none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Formatting for supporting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46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General Assembly maintains a gallery of previous presentations you can reference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gallery.generalassemb.ly/DS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Ongoing I’m looking for volunteers who would be willing to put their presentation in a </a:t>
            </a:r>
            <a:r>
              <a:rPr lang="en-US" dirty="0" err="1" smtClean="0"/>
              <a:t>github</a:t>
            </a:r>
            <a:r>
              <a:rPr lang="en-US" dirty="0" smtClean="0"/>
              <a:t> repo as an example of a capstone project for </a:t>
            </a:r>
            <a:r>
              <a:rPr lang="en-US" smtClean="0"/>
              <a:t>future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7262"/>
      </p:ext>
    </p:extLst>
  </p:cSld>
  <p:clrMapOvr>
    <a:masterClrMapping/>
  </p:clrMapOvr>
</p:sld>
</file>

<file path=ppt/theme/theme1.xml><?xml version="1.0" encoding="utf-8"?>
<a:theme xmlns:a="http://schemas.openxmlformats.org/drawingml/2006/main" name="G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460</Words>
  <Application>Microsoft Office PowerPoint</Application>
  <PresentationFormat>On-screen Show (16:9)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Georgia</vt:lpstr>
      <vt:lpstr>Arial</vt:lpstr>
      <vt:lpstr>GA Template</vt:lpstr>
      <vt:lpstr>Building your capstone Deck</vt:lpstr>
      <vt:lpstr>Considerations as you go through the process</vt:lpstr>
      <vt:lpstr>Building your Deck</vt:lpstr>
      <vt:lpstr>Formatting for supporting slides</vt:lpstr>
      <vt:lpstr>Sample 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Deck</dc:title>
  <dc:creator>Steven Longstreet</dc:creator>
  <cp:lastModifiedBy>Steven Longstreet</cp:lastModifiedBy>
  <cp:revision>4</cp:revision>
  <dcterms:modified xsi:type="dcterms:W3CDTF">2019-06-06T13:57:35Z</dcterms:modified>
</cp:coreProperties>
</file>