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94" r:id="rId7"/>
    <p:sldId id="289" r:id="rId8"/>
    <p:sldId id="261" r:id="rId9"/>
    <p:sldId id="262" r:id="rId10"/>
    <p:sldId id="264" r:id="rId11"/>
    <p:sldId id="258" r:id="rId12"/>
    <p:sldId id="278" r:id="rId13"/>
    <p:sldId id="266" r:id="rId14"/>
    <p:sldId id="292" r:id="rId15"/>
    <p:sldId id="293" r:id="rId16"/>
    <p:sldId id="280" r:id="rId17"/>
    <p:sldId id="270" r:id="rId18"/>
    <p:sldId id="271" r:id="rId19"/>
    <p:sldId id="287" r:id="rId20"/>
    <p:sldId id="282" r:id="rId21"/>
    <p:sldId id="283" r:id="rId22"/>
    <p:sldId id="290" r:id="rId23"/>
    <p:sldId id="275" r:id="rId24"/>
    <p:sldId id="276"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06"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22/04/2024</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22/04/2024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77233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10</a:t>
            </a:fld>
            <a:endParaRPr lang="en-GB"/>
          </a:p>
        </p:txBody>
      </p:sp>
    </p:spTree>
    <p:extLst>
      <p:ext uri="{BB962C8B-B14F-4D97-AF65-F5344CB8AC3E}">
        <p14:creationId xmlns:p14="http://schemas.microsoft.com/office/powerpoint/2010/main" val="228187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11</a:t>
            </a:fld>
            <a:endParaRPr lang="en-GB"/>
          </a:p>
        </p:txBody>
      </p:sp>
    </p:spTree>
    <p:extLst>
      <p:ext uri="{BB962C8B-B14F-4D97-AF65-F5344CB8AC3E}">
        <p14:creationId xmlns:p14="http://schemas.microsoft.com/office/powerpoint/2010/main" val="790191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12</a:t>
            </a:fld>
            <a:endParaRPr lang="en-GB"/>
          </a:p>
        </p:txBody>
      </p:sp>
    </p:spTree>
    <p:extLst>
      <p:ext uri="{BB962C8B-B14F-4D97-AF65-F5344CB8AC3E}">
        <p14:creationId xmlns:p14="http://schemas.microsoft.com/office/powerpoint/2010/main" val="3682996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13</a:t>
            </a:fld>
            <a:endParaRPr lang="en-GB"/>
          </a:p>
        </p:txBody>
      </p:sp>
    </p:spTree>
    <p:extLst>
      <p:ext uri="{BB962C8B-B14F-4D97-AF65-F5344CB8AC3E}">
        <p14:creationId xmlns:p14="http://schemas.microsoft.com/office/powerpoint/2010/main" val="2985935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14</a:t>
            </a:fld>
            <a:endParaRPr lang="en-GB"/>
          </a:p>
        </p:txBody>
      </p:sp>
    </p:spTree>
    <p:extLst>
      <p:ext uri="{BB962C8B-B14F-4D97-AF65-F5344CB8AC3E}">
        <p14:creationId xmlns:p14="http://schemas.microsoft.com/office/powerpoint/2010/main" val="1545415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15</a:t>
            </a:fld>
            <a:endParaRPr lang="en-GB"/>
          </a:p>
        </p:txBody>
      </p:sp>
    </p:spTree>
    <p:extLst>
      <p:ext uri="{BB962C8B-B14F-4D97-AF65-F5344CB8AC3E}">
        <p14:creationId xmlns:p14="http://schemas.microsoft.com/office/powerpoint/2010/main" val="701887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16</a:t>
            </a:fld>
            <a:endParaRPr lang="en-GB"/>
          </a:p>
        </p:txBody>
      </p:sp>
    </p:spTree>
    <p:extLst>
      <p:ext uri="{BB962C8B-B14F-4D97-AF65-F5344CB8AC3E}">
        <p14:creationId xmlns:p14="http://schemas.microsoft.com/office/powerpoint/2010/main" val="3696177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17</a:t>
            </a:fld>
            <a:endParaRPr lang="en-GB"/>
          </a:p>
        </p:txBody>
      </p:sp>
    </p:spTree>
    <p:extLst>
      <p:ext uri="{BB962C8B-B14F-4D97-AF65-F5344CB8AC3E}">
        <p14:creationId xmlns:p14="http://schemas.microsoft.com/office/powerpoint/2010/main" val="1361692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18</a:t>
            </a:fld>
            <a:endParaRPr lang="en-GB"/>
          </a:p>
        </p:txBody>
      </p:sp>
    </p:spTree>
    <p:extLst>
      <p:ext uri="{BB962C8B-B14F-4D97-AF65-F5344CB8AC3E}">
        <p14:creationId xmlns:p14="http://schemas.microsoft.com/office/powerpoint/2010/main" val="3387435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19</a:t>
            </a:fld>
            <a:endParaRPr lang="en-GB"/>
          </a:p>
        </p:txBody>
      </p:sp>
    </p:spTree>
    <p:extLst>
      <p:ext uri="{BB962C8B-B14F-4D97-AF65-F5344CB8AC3E}">
        <p14:creationId xmlns:p14="http://schemas.microsoft.com/office/powerpoint/2010/main" val="370636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1202913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20</a:t>
            </a:fld>
            <a:endParaRPr lang="en-GB"/>
          </a:p>
        </p:txBody>
      </p:sp>
    </p:spTree>
    <p:extLst>
      <p:ext uri="{BB962C8B-B14F-4D97-AF65-F5344CB8AC3E}">
        <p14:creationId xmlns:p14="http://schemas.microsoft.com/office/powerpoint/2010/main" val="377209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21</a:t>
            </a:fld>
            <a:endParaRPr lang="en-GB"/>
          </a:p>
        </p:txBody>
      </p:sp>
    </p:spTree>
    <p:extLst>
      <p:ext uri="{BB962C8B-B14F-4D97-AF65-F5344CB8AC3E}">
        <p14:creationId xmlns:p14="http://schemas.microsoft.com/office/powerpoint/2010/main" val="407214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3</a:t>
            </a:fld>
            <a:endParaRPr lang="en-GB"/>
          </a:p>
        </p:txBody>
      </p:sp>
    </p:spTree>
    <p:extLst>
      <p:ext uri="{BB962C8B-B14F-4D97-AF65-F5344CB8AC3E}">
        <p14:creationId xmlns:p14="http://schemas.microsoft.com/office/powerpoint/2010/main" val="1331414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4</a:t>
            </a:fld>
            <a:endParaRPr lang="en-GB"/>
          </a:p>
        </p:txBody>
      </p:sp>
    </p:spTree>
    <p:extLst>
      <p:ext uri="{BB962C8B-B14F-4D97-AF65-F5344CB8AC3E}">
        <p14:creationId xmlns:p14="http://schemas.microsoft.com/office/powerpoint/2010/main" val="283907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5</a:t>
            </a:fld>
            <a:endParaRPr lang="en-GB"/>
          </a:p>
        </p:txBody>
      </p:sp>
    </p:spTree>
    <p:extLst>
      <p:ext uri="{BB962C8B-B14F-4D97-AF65-F5344CB8AC3E}">
        <p14:creationId xmlns:p14="http://schemas.microsoft.com/office/powerpoint/2010/main" val="79808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B9A9E5-4F7F-4A7D-9DE1-899232329269}" type="slidenum">
              <a:rPr lang="en-GB" smtClean="0"/>
              <a:t>6</a:t>
            </a:fld>
            <a:endParaRPr lang="en-GB"/>
          </a:p>
        </p:txBody>
      </p:sp>
    </p:spTree>
    <p:extLst>
      <p:ext uri="{BB962C8B-B14F-4D97-AF65-F5344CB8AC3E}">
        <p14:creationId xmlns:p14="http://schemas.microsoft.com/office/powerpoint/2010/main" val="388606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206331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a:p>
        </p:txBody>
      </p:sp>
    </p:spTree>
    <p:extLst>
      <p:ext uri="{BB962C8B-B14F-4D97-AF65-F5344CB8AC3E}">
        <p14:creationId xmlns:p14="http://schemas.microsoft.com/office/powerpoint/2010/main" val="72864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277097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a:p>
            <a:pPr lvl="1" rtl="0"/>
            <a:r>
              <a:rPr lang="en-US" noProof="0"/>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solidFill>
                <a:latin typeface="+mn-lt"/>
              </a:defRPr>
            </a:lvl1pPr>
          </a:lstStyle>
          <a:p>
            <a:pPr lvl="0" rtl="0"/>
            <a:r>
              <a:rPr lang="en-GB" noProof="0"/>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US" noProof="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US" noProof="0"/>
              <a:t>Click icon to add chart</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US" noProof="0"/>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US" noProof="0"/>
              <a:t>Click icon to add SmartArt graphic</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US" noProof="0"/>
              <a:t>Click icon to add picture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US" noProof="0"/>
              <a:t>Click icon to add picture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US" noProof="0"/>
              <a:t>Click icon to add picture</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33.jpg"/><Relationship Id="rId5" Type="http://schemas.openxmlformats.org/officeDocument/2006/relationships/image" Target="../media/image32.jpg"/><Relationship Id="rId10" Type="http://schemas.openxmlformats.org/officeDocument/2006/relationships/image" Target="../media/image37.jpg"/><Relationship Id="rId4" Type="http://schemas.openxmlformats.org/officeDocument/2006/relationships/image" Target="../media/image31.jpg"/><Relationship Id="rId9" Type="http://schemas.openxmlformats.org/officeDocument/2006/relationships/image" Target="../media/image36.jp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en-GB" dirty="0"/>
              <a:t>ARC-LBB</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normAutofit fontScale="85000" lnSpcReduction="10000"/>
          </a:bodyPr>
          <a:lstStyle/>
          <a:p>
            <a:pPr rtl="0"/>
            <a:r>
              <a:rPr lang="en-GB" dirty="0"/>
              <a:t>Assessing the Risk of Crime in the London Borough of Barnet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en-GB"/>
              <a:t>MARKET OVERVIEW</a:t>
            </a:r>
            <a:endParaRPr lang="en-GB" dirty="0"/>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rtlCol="0"/>
          <a:lstStyle/>
          <a:p>
            <a:pPr rtl="0"/>
            <a:r>
              <a:rPr lang="en-GB"/>
              <a:t>£3 Billion</a:t>
            </a:r>
            <a:endParaRPr lang="en-GB"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pPr rtl="0"/>
            <a:r>
              <a:rPr lang="en-GB" noProof="1"/>
              <a:t>Freedom to invent</a:t>
            </a:r>
            <a:endParaRPr lang="en-GB"/>
          </a:p>
          <a:p>
            <a:pPr rtl="0"/>
            <a:r>
              <a:rPr lang="en-GB" noProof="1"/>
              <a:t>Selectively inclusive market</a:t>
            </a:r>
          </a:p>
          <a:p>
            <a:pPr rtl="0"/>
            <a:r>
              <a:rPr lang="en-GB" noProof="1"/>
              <a:t>Serviceable available market</a:t>
            </a:r>
          </a:p>
          <a:p>
            <a:pPr rtl="0"/>
            <a:endParaRPr lang="en-GB"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rtlCol="0"/>
          <a:lstStyle/>
          <a:p>
            <a:pPr rtl="0"/>
            <a:r>
              <a:rPr lang="en-GB"/>
              <a:t>£1 Billion</a:t>
            </a:r>
            <a:endParaRPr lang="en-GB" dirty="0"/>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rtlCol="0"/>
          <a:lstStyle/>
          <a:p>
            <a:pPr rtl="0"/>
            <a:r>
              <a:rPr lang="en-GB"/>
              <a:t>Opportunity to build</a:t>
            </a:r>
          </a:p>
          <a:p>
            <a:pPr rtl="0"/>
            <a:r>
              <a:rPr lang="en-GB"/>
              <a:t>Fully inclusive market</a:t>
            </a:r>
          </a:p>
          <a:p>
            <a:pPr rtl="0"/>
            <a:r>
              <a:rPr lang="en-GB"/>
              <a:t>Total addressable market</a:t>
            </a:r>
            <a:endParaRPr lang="en-GB" dirty="0"/>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pPr rtl="0"/>
            <a:r>
              <a:rPr lang="en-GB"/>
              <a:t>£2 Billion</a:t>
            </a:r>
            <a:endParaRPr lang="en-GB" dirty="0"/>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rtlCol="0"/>
          <a:lstStyle/>
          <a:p>
            <a:pPr rtl="0"/>
            <a:r>
              <a:rPr lang="en-GB" noProof="1"/>
              <a:t>Few competitors</a:t>
            </a:r>
          </a:p>
          <a:p>
            <a:pPr rtl="0"/>
            <a:r>
              <a:rPr lang="en-GB" noProof="1"/>
              <a:t>Specifically targeted market</a:t>
            </a:r>
          </a:p>
          <a:p>
            <a:pPr rtl="0"/>
            <a:r>
              <a:rPr lang="en-GB" noProof="1"/>
              <a:t>Serviceable obtainable market</a:t>
            </a:r>
            <a:endParaRPr lang="en-GB"/>
          </a:p>
          <a:p>
            <a:pPr rtl="0"/>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n-GB"/>
              <a:t>20XX</a:t>
            </a:r>
            <a:endParaRPr lang="en-GB"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en-GB"/>
              <a:t>Pitch Deck</a:t>
            </a:r>
            <a:endParaRPr lang="en-GB"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10</a:t>
            </a:fld>
            <a:endParaRPr lang="en-GB"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rtlCol="0"/>
          <a:lstStyle/>
          <a:p>
            <a:pPr rtl="0"/>
            <a:r>
              <a:rPr lang="en-GB"/>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rtlCol="0"/>
          <a:lstStyle/>
          <a:p>
            <a:pPr rtl="0"/>
            <a:r>
              <a:rPr lang="en-GB"/>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rtlCol="0"/>
          <a:lstStyle/>
          <a:p>
            <a:pPr rtl="0"/>
            <a:r>
              <a:rPr lang="en-GB"/>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rtlCol="0"/>
          <a:lstStyle/>
          <a:p>
            <a:pPr rtl="0"/>
            <a:r>
              <a:rPr lang="en-GB"/>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rtlCol="0"/>
          <a:lstStyle/>
          <a:p>
            <a:pPr rtl="0"/>
            <a:r>
              <a:rPr lang="en-GB"/>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rtlCol="0"/>
          <a:lstStyle/>
          <a:p>
            <a:pPr rtl="0"/>
            <a:r>
              <a:rPr lang="en-GB"/>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rtlCol="0"/>
          <a:lstStyle/>
          <a:p>
            <a:pPr rtl="0"/>
            <a:r>
              <a:rPr lang="en-GB"/>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rtlCol="0"/>
          <a:lstStyle/>
          <a:p>
            <a:pPr rtl="0"/>
            <a:r>
              <a:rPr lang="en-GB"/>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rtlCol="0"/>
          <a:lstStyle/>
          <a:p>
            <a:pPr rtl="0"/>
            <a:r>
              <a:rPr lang="en-GB"/>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rtlCol="0"/>
          <a:lstStyle/>
          <a:p>
            <a:pPr rtl="0"/>
            <a:r>
              <a:rPr lang="en-GB"/>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11</a:t>
            </a:fld>
            <a:endParaRPr lang="en-GB"/>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rtlCol="0"/>
          <a:lstStyle/>
          <a:p>
            <a:pPr rtl="0"/>
            <a:r>
              <a:rPr lang="en-GB"/>
              <a:t>OUR COMPETITION</a:t>
            </a:r>
            <a:endParaRPr lang="en-GB" dirty="0"/>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rtlCol="0"/>
          <a:lstStyle/>
          <a:p>
            <a:pPr rtl="0"/>
            <a:r>
              <a:rPr lang="en-GB"/>
              <a:t>CONTOSO</a:t>
            </a:r>
            <a:endParaRPr lang="en-GB"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pPr rtl="0"/>
            <a:r>
              <a:rPr lang="en-GB" noProof="1"/>
              <a:t>Our product is priced below that of other companies on the market</a:t>
            </a:r>
          </a:p>
          <a:p>
            <a:pPr rtl="0"/>
            <a:r>
              <a:rPr lang="en-GB" noProof="1"/>
              <a:t>Design is simple and easy to use, compared to the complex designs of the competitors</a:t>
            </a:r>
          </a:p>
          <a:p>
            <a:pPr rtl="0"/>
            <a:r>
              <a:rPr lang="en-GB"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rtlCol="0"/>
          <a:lstStyle/>
          <a:p>
            <a:pPr rtl="0"/>
            <a:r>
              <a:rPr lang="en-GB"/>
              <a:t>COMPETITORS</a:t>
            </a:r>
            <a:endParaRPr lang="en-GB" dirty="0"/>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rtlCol="0"/>
          <a:lstStyle/>
          <a:p>
            <a:pPr rtl="0"/>
            <a:r>
              <a:rPr lang="en-GB" b="1" noProof="1"/>
              <a:t>Company A</a:t>
            </a:r>
            <a:br>
              <a:rPr lang="en-GB" noProof="1"/>
            </a:br>
            <a:r>
              <a:rPr lang="en-GB" noProof="1"/>
              <a:t>Product is more expensive</a:t>
            </a:r>
          </a:p>
          <a:p>
            <a:pPr rtl="0"/>
            <a:r>
              <a:rPr lang="en-GB" b="1" noProof="1"/>
              <a:t>Companies B &amp; C </a:t>
            </a:r>
            <a:br>
              <a:rPr lang="en-GB" noProof="1"/>
            </a:br>
            <a:r>
              <a:rPr lang="en-GB" noProof="1"/>
              <a:t>Product is expensive and inconvenient to use</a:t>
            </a:r>
          </a:p>
          <a:p>
            <a:pPr rtl="0"/>
            <a:r>
              <a:rPr lang="en-GB" b="1" noProof="1"/>
              <a:t>Companies D &amp; E</a:t>
            </a:r>
            <a:br>
              <a:rPr lang="en-GB" noProof="1"/>
            </a:br>
            <a:r>
              <a:rPr lang="en-GB"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rtlCol="0"/>
          <a:lstStyle/>
          <a:p>
            <a:pPr rtl="0"/>
            <a:r>
              <a:rPr lang="en-GB"/>
              <a:t>20XX</a:t>
            </a:r>
            <a:endParaRPr lang="en-GB" dirty="0"/>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rtlCol="0"/>
          <a:lstStyle/>
          <a:p>
            <a:pPr rtl="0"/>
            <a:r>
              <a:rPr lang="en-GB"/>
              <a:t>Pitch Deck</a:t>
            </a:r>
            <a:endParaRPr lang="en-GB"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12</a:t>
            </a:fld>
            <a:endParaRPr lang="en-GB" dirty="0"/>
          </a:p>
        </p:txBody>
      </p:sp>
    </p:spTree>
    <p:extLst>
      <p:ext uri="{BB962C8B-B14F-4D97-AF65-F5344CB8AC3E}">
        <p14:creationId xmlns:p14="http://schemas.microsoft.com/office/powerpoint/2010/main" val="105740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rtlCol="0"/>
          <a:lstStyle/>
          <a:p>
            <a:pPr rtl="0"/>
            <a:r>
              <a:rPr lang="en-GB"/>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rtlCol="0">
            <a:normAutofit/>
          </a:bodyPr>
          <a:lstStyle/>
          <a:p>
            <a:pPr rtl="0"/>
            <a:r>
              <a:rPr lang="en-GB"/>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rtlCol="0">
            <a:normAutofit/>
          </a:bodyPr>
          <a:lstStyle/>
          <a:p>
            <a:pPr rtl="0"/>
            <a:r>
              <a:rPr lang="en-GB"/>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rtlCol="0"/>
          <a:lstStyle/>
          <a:p>
            <a:pPr rtl="0"/>
            <a:r>
              <a:rPr lang="en-GB"/>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rtlCol="0"/>
          <a:lstStyle/>
          <a:p>
            <a:pPr rtl="0"/>
            <a:r>
              <a:rPr lang="en-GB"/>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rtlCol="0">
            <a:normAutofit/>
          </a:bodyPr>
          <a:lstStyle/>
          <a:p>
            <a:pPr rtl="0"/>
            <a:r>
              <a:rPr lang="en-GB"/>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rtlCol="0"/>
          <a:lstStyle/>
          <a:p>
            <a:pPr rtl="0"/>
            <a:r>
              <a:rPr lang="en-GB"/>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rtlCol="0"/>
          <a:lstStyle/>
          <a:p>
            <a:pPr rtl="0"/>
            <a:r>
              <a:rPr lang="en-GB"/>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rtlCol="0"/>
          <a:lstStyle/>
          <a:p>
            <a:pPr rtl="0"/>
            <a:r>
              <a:rPr lang="en-GB"/>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rtlCol="0">
            <a:normAutofit/>
          </a:bodyPr>
          <a:lstStyle/>
          <a:p>
            <a:pPr rtl="0"/>
            <a:r>
              <a:rPr lang="en-GB"/>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rtlCol="0"/>
          <a:lstStyle/>
          <a:p>
            <a:pPr rtl="0"/>
            <a:r>
              <a:rPr lang="en-GB"/>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en-GB" smtClean="0"/>
              <a:pPr rtl="0"/>
              <a:t>13</a:t>
            </a:fld>
            <a:endParaRPr lang="en-GB"/>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pPr rtl="0"/>
            <a:endParaRPr lang="en-GB"/>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en-GB"/>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en-GB"/>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rtlCol="0">
            <a:normAutofit/>
          </a:bodyPr>
          <a:lstStyle/>
          <a:p>
            <a:pPr rtl="0"/>
            <a:r>
              <a:rPr lang="en-GB"/>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rtlCol="0">
            <a:normAutofit lnSpcReduction="10000"/>
          </a:bodyPr>
          <a:lstStyle/>
          <a:p>
            <a:pPr rtl="0"/>
            <a:r>
              <a:rPr lang="en-GB"/>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rtlCol="0"/>
          <a:lstStyle/>
          <a:p>
            <a:pPr rtl="0"/>
            <a:r>
              <a:rPr lang="en-GB"/>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rtlCol="0">
            <a:normAutofit lnSpcReduction="10000"/>
          </a:bodyPr>
          <a:lstStyle/>
          <a:p>
            <a:pPr rtl="0"/>
            <a:r>
              <a:rPr lang="en-GB"/>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rtlCol="0">
            <a:normAutofit/>
          </a:bodyPr>
          <a:lstStyle/>
          <a:p>
            <a:pPr rtl="0"/>
            <a:r>
              <a:rPr lang="en-GB"/>
              <a:t>Gather feedback and adjust product design as necessary</a:t>
            </a:r>
          </a:p>
          <a:p>
            <a:pPr rtl="0"/>
            <a:endParaRPr lang="en-GB"/>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14</a:t>
            </a:fld>
            <a:endParaRPr lang="en-GB"/>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rtlCol="0"/>
          <a:lstStyle/>
          <a:p>
            <a:pPr rtl="0"/>
            <a:r>
              <a:rPr lang="en-GB"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rtlCol="0"/>
          <a:lstStyle/>
          <a:p>
            <a:pPr rtl="0"/>
            <a:r>
              <a:rPr lang="en-GB"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80831399"/>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rtl="0"/>
                      <a:r>
                        <a:rPr lang="en-GB" sz="1400" b="0" cap="all" spc="150" noProof="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rtl="0"/>
                      <a:endParaRPr lang="en-GB" sz="1400" b="0" cap="all" spc="150" baseline="0" noProof="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rtl="0"/>
                      <a:endParaRPr lang="en-GB" sz="1400" b="0" cap="all" spc="150" baseline="0" noProof="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rtl="0"/>
                      <a:endParaRPr lang="en-GB" sz="1400" b="0" cap="all" spc="150" baseline="0" noProof="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rtl="0"/>
                      <a:endParaRPr lang="en-GB" sz="1400" b="0" cap="all" spc="150" baseline="0" noProof="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rtl="0"/>
                      <a:endParaRPr lang="en-GB" sz="1200" noProof="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kern="1200" noProof="0">
                          <a:solidFill>
                            <a:schemeClr val="tx1"/>
                          </a:solidFill>
                          <a:latin typeface="+mn-lt"/>
                          <a:ea typeface="+mn-ea"/>
                          <a:cs typeface="+mn-cs"/>
                        </a:rPr>
                        <a:t>Clients</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kern="1200" noProof="0">
                          <a:solidFill>
                            <a:schemeClr val="tx1"/>
                          </a:solidFill>
                          <a:latin typeface="+mn-lt"/>
                          <a:ea typeface="+mn-ea"/>
                          <a:cs typeface="+mn-cs"/>
                        </a:rPr>
                        <a:t>Orders</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kern="1200" noProof="0">
                          <a:solidFill>
                            <a:schemeClr val="tx1"/>
                          </a:solidFill>
                          <a:latin typeface="+mn-lt"/>
                          <a:ea typeface="+mn-ea"/>
                          <a:cs typeface="+mn-cs"/>
                        </a:rPr>
                        <a:t>Gross revenue</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kern="1200" noProof="0">
                          <a:solidFill>
                            <a:schemeClr val="tx1"/>
                          </a:solidFill>
                          <a:latin typeface="+mn-lt"/>
                          <a:ea typeface="+mn-ea"/>
                          <a:cs typeface="+mn-cs"/>
                        </a:rPr>
                        <a:t>Net revenue</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rtl="0"/>
                      <a:r>
                        <a:rPr lang="en-GB" sz="1200" noProof="0">
                          <a:solidFill>
                            <a:schemeClr val="tx1"/>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noProof="0">
                          <a:solidFill>
                            <a:schemeClr val="tx1"/>
                          </a:solidFill>
                        </a:rPr>
                        <a:t>10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noProof="0">
                          <a:solidFill>
                            <a:schemeClr val="tx1"/>
                          </a:solidFill>
                        </a:rPr>
                        <a:t>1100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noProof="0">
                          <a:solidFill>
                            <a:schemeClr val="tx1"/>
                          </a:solidFill>
                        </a:rPr>
                        <a:t>£10,000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noProof="0">
                          <a:solidFill>
                            <a:schemeClr val="tx1"/>
                          </a:solidFill>
                        </a:rPr>
                        <a:t>£7,000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rtl="0"/>
                      <a:r>
                        <a:rPr lang="en-GB" sz="1200" noProof="0">
                          <a:solidFill>
                            <a:schemeClr val="tx1"/>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noProof="0">
                          <a:solidFill>
                            <a:schemeClr val="tx1"/>
                          </a:solidFill>
                        </a:rPr>
                        <a:t>20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noProof="0">
                          <a:solidFill>
                            <a:schemeClr val="tx1"/>
                          </a:solidFill>
                        </a:rPr>
                        <a:t>200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noProof="0">
                          <a:solidFill>
                            <a:schemeClr val="tx1"/>
                          </a:solidFill>
                        </a:rPr>
                        <a:t>£20,000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noProof="0">
                          <a:solidFill>
                            <a:schemeClr val="tx1"/>
                          </a:solidFill>
                        </a:rPr>
                        <a:t>£16,000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rtl="0"/>
                      <a:r>
                        <a:rPr lang="en-GB" sz="1200" noProof="0">
                          <a:solidFill>
                            <a:schemeClr val="tx1"/>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noProof="0">
                          <a:solidFill>
                            <a:schemeClr val="tx1"/>
                          </a:solidFill>
                        </a:rPr>
                        <a:t>30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1200" noProof="0">
                          <a:solidFill>
                            <a:schemeClr val="tx1"/>
                          </a:solidFill>
                        </a:rPr>
                        <a:t>300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noProof="0">
                          <a:solidFill>
                            <a:schemeClr val="tx1"/>
                          </a:solidFill>
                        </a:rPr>
                        <a:t>£30,000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noProof="0">
                          <a:solidFill>
                            <a:schemeClr val="tx1"/>
                          </a:solidFill>
                        </a:rPr>
                        <a:t>£25,000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rtl="0"/>
                      <a:r>
                        <a:rPr lang="en-GB" sz="1200" noProof="0">
                          <a:solidFill>
                            <a:schemeClr val="tx1"/>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en-GB" sz="1200" noProof="0">
                          <a:solidFill>
                            <a:schemeClr val="tx1"/>
                          </a:solidFill>
                        </a:rPr>
                        <a:t>40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en-GB" sz="1200" noProof="0">
                          <a:solidFill>
                            <a:schemeClr val="tx1"/>
                          </a:solidFill>
                        </a:rPr>
                        <a:t>400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noProof="0">
                          <a:solidFill>
                            <a:schemeClr val="tx1"/>
                          </a:solidFill>
                        </a:rPr>
                        <a:t>£40,000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noProof="0" dirty="0">
                          <a:solidFill>
                            <a:schemeClr val="tx1"/>
                          </a:solidFill>
                        </a:rPr>
                        <a:t>£30,000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rtlCol="0">
            <a:normAutofit/>
          </a:bodyPr>
          <a:lstStyle/>
          <a:p>
            <a:pPr rtl="0"/>
            <a:r>
              <a:rPr lang="en-GB"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373989303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3"/>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rtlCol="0"/>
          <a:lstStyle/>
          <a:p>
            <a:pPr rtl="0"/>
            <a:r>
              <a:rPr lang="en-GB"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rtlCol="0"/>
          <a:lstStyle/>
          <a:p>
            <a:pPr rtl="0"/>
            <a:r>
              <a:rPr lang="en-GB"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15</a:t>
            </a:fld>
            <a:endParaRPr lang="en-GB"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rtlCol="0"/>
          <a:lstStyle/>
          <a:p>
            <a:pPr rtl="0"/>
            <a:r>
              <a:rPr lang="en-GB"/>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en-GB" sz="1400" spc="150" dirty="0">
                <a:latin typeface="+mj-lt"/>
                <a:ea typeface="+mj-ea"/>
                <a:cs typeface="+mj-cs"/>
              </a:rPr>
              <a:t>DRAFT BLUEPRINTS</a:t>
            </a:r>
            <a:endParaRPr lang="en-GB"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en-GB" sz="1400" spc="150">
                <a:latin typeface="+mj-lt"/>
                <a:ea typeface="+mj-ea"/>
                <a:cs typeface="+mj-cs"/>
              </a:rPr>
              <a:t>GATHER FEEDBACK</a:t>
            </a:r>
            <a:endParaRPr lang="en-GB" sz="110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en-GB" sz="1400" spc="150" dirty="0">
                <a:latin typeface="+mj-lt"/>
                <a:ea typeface="+mj-ea"/>
                <a:cs typeface="+mj-cs"/>
              </a:rPr>
              <a:t>DELIVER TO CLIENT</a:t>
            </a:r>
            <a:endParaRPr lang="en-GB"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rtlCol="0">
            <a:normAutofit/>
          </a:bodyPr>
          <a:lstStyle/>
          <a:p>
            <a:pPr rtl="0"/>
            <a:r>
              <a:rPr lang="en-GB"/>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rtlCol="0">
            <a:normAutofit fontScale="85000" lnSpcReduction="20000"/>
          </a:bodyPr>
          <a:lstStyle/>
          <a:p>
            <a:pPr rtl="0"/>
            <a:r>
              <a:rPr lang="en-GB"/>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rtlCol="0">
            <a:normAutofit fontScale="85000" lnSpcReduction="20000"/>
          </a:bodyPr>
          <a:lstStyle/>
          <a:p>
            <a:pPr rtl="0"/>
            <a:r>
              <a:rPr lang="en-GB"/>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rtlCol="0">
            <a:normAutofit fontScale="85000" lnSpcReduction="20000"/>
          </a:bodyPr>
          <a:lstStyle/>
          <a:p>
            <a:pPr rtl="0"/>
            <a:r>
              <a:rPr lang="en-GB"/>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rtlCol="0">
            <a:normAutofit fontScale="85000" lnSpcReduction="20000"/>
          </a:bodyPr>
          <a:lstStyle/>
          <a:p>
            <a:pPr rtl="0"/>
            <a:r>
              <a:rPr lang="en-GB"/>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rtlCol="0">
            <a:normAutofit fontScale="85000" lnSpcReduction="20000"/>
          </a:bodyPr>
          <a:lstStyle/>
          <a:p>
            <a:pPr rtl="0"/>
            <a:r>
              <a:rPr lang="en-GB"/>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rtlCol="0">
            <a:normAutofit fontScale="85000" lnSpcReduction="20000"/>
          </a:bodyPr>
          <a:lstStyle/>
          <a:p>
            <a:pPr rtl="0"/>
            <a:r>
              <a:rPr lang="en-GB"/>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rtlCol="0">
            <a:normAutofit fontScale="85000" lnSpcReduction="20000"/>
          </a:bodyPr>
          <a:lstStyle/>
          <a:p>
            <a:pPr rtl="0"/>
            <a:r>
              <a:rPr lang="en-GB"/>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rtlCol="0">
            <a:normAutofit fontScale="85000" lnSpcReduction="20000"/>
          </a:bodyPr>
          <a:lstStyle/>
          <a:p>
            <a:pPr rtl="0"/>
            <a:r>
              <a:rPr lang="en-GB"/>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rtlCol="0">
            <a:normAutofit fontScale="85000" lnSpcReduction="20000"/>
          </a:bodyPr>
          <a:lstStyle/>
          <a:p>
            <a:pPr rtl="0"/>
            <a:r>
              <a:rPr lang="en-GB"/>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rtlCol="0">
            <a:normAutofit fontScale="85000" lnSpcReduction="20000"/>
          </a:bodyPr>
          <a:lstStyle/>
          <a:p>
            <a:pPr rtl="0"/>
            <a:r>
              <a:rPr lang="en-GB"/>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rtlCol="0">
            <a:normAutofit fontScale="85000" lnSpcReduction="20000"/>
          </a:bodyPr>
          <a:lstStyle/>
          <a:p>
            <a:pPr rtl="0"/>
            <a:r>
              <a:rPr lang="en-GB"/>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rtlCol="0">
            <a:normAutofit fontScale="85000" lnSpcReduction="20000"/>
          </a:bodyPr>
          <a:lstStyle/>
          <a:p>
            <a:pPr rtl="0"/>
            <a:r>
              <a:rPr lang="en-GB"/>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rtlCol="0">
            <a:normAutofit/>
          </a:bodyPr>
          <a:lstStyle/>
          <a:p>
            <a:pPr rtl="0"/>
            <a:r>
              <a:rPr lang="en-GB"/>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rtlCol="0">
            <a:normAutofit fontScale="85000" lnSpcReduction="20000"/>
          </a:bodyPr>
          <a:lstStyle/>
          <a:p>
            <a:pPr rtl="0"/>
            <a:r>
              <a:rPr lang="en-GB"/>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rtlCol="0">
            <a:normAutofit fontScale="85000" lnSpcReduction="20000"/>
          </a:bodyPr>
          <a:lstStyle/>
          <a:p>
            <a:pPr rtl="0"/>
            <a:r>
              <a:rPr lang="en-GB"/>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rtlCol="0">
            <a:normAutofit fontScale="85000" lnSpcReduction="20000"/>
          </a:bodyPr>
          <a:lstStyle/>
          <a:p>
            <a:pPr rtl="0"/>
            <a:r>
              <a:rPr lang="en-GB"/>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rtlCol="0">
            <a:normAutofit fontScale="85000" lnSpcReduction="20000"/>
          </a:bodyPr>
          <a:lstStyle/>
          <a:p>
            <a:pPr rtl="0"/>
            <a:r>
              <a:rPr lang="en-GB"/>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rtlCol="0">
            <a:normAutofit fontScale="85000" lnSpcReduction="20000"/>
          </a:bodyPr>
          <a:lstStyle/>
          <a:p>
            <a:pPr rtl="0"/>
            <a:r>
              <a:rPr lang="en-GB"/>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rtlCol="0">
            <a:normAutofit fontScale="85000" lnSpcReduction="20000"/>
          </a:bodyPr>
          <a:lstStyle/>
          <a:p>
            <a:pPr rtl="0"/>
            <a:r>
              <a:rPr lang="en-GB"/>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rtlCol="0">
            <a:normAutofit fontScale="85000" lnSpcReduction="20000"/>
          </a:bodyPr>
          <a:lstStyle/>
          <a:p>
            <a:pPr rtl="0"/>
            <a:r>
              <a:rPr lang="en-GB"/>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rtlCol="0">
            <a:normAutofit fontScale="85000" lnSpcReduction="20000"/>
          </a:bodyPr>
          <a:lstStyle/>
          <a:p>
            <a:pPr rtl="0"/>
            <a:r>
              <a:rPr lang="en-GB"/>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rtlCol="0">
            <a:normAutofit fontScale="85000" lnSpcReduction="20000"/>
          </a:bodyPr>
          <a:lstStyle/>
          <a:p>
            <a:pPr rtl="0"/>
            <a:r>
              <a:rPr lang="en-GB"/>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rtlCol="0">
            <a:normAutofit fontScale="85000" lnSpcReduction="20000"/>
          </a:bodyPr>
          <a:lstStyle/>
          <a:p>
            <a:pPr rtl="0"/>
            <a:r>
              <a:rPr lang="en-GB"/>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rtlCol="0">
            <a:normAutofit fontScale="85000" lnSpcReduction="20000"/>
          </a:bodyPr>
          <a:lstStyle/>
          <a:p>
            <a:pPr rtl="0"/>
            <a:r>
              <a:rPr lang="en-GB"/>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rtlCol="0">
            <a:normAutofit fontScale="85000" lnSpcReduction="20000"/>
          </a:bodyPr>
          <a:lstStyle/>
          <a:p>
            <a:pPr rtl="0"/>
            <a:r>
              <a:rPr lang="en-GB"/>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034238" y="5206365"/>
            <a:ext cx="2507562"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en-GB" sz="1400" spc="150" dirty="0">
                <a:latin typeface="+mj-lt"/>
                <a:ea typeface="+mj-ea"/>
                <a:cs typeface="+mj-cs"/>
              </a:rPr>
              <a:t>RUN FOCUS GROUPS</a:t>
            </a:r>
            <a:endParaRPr lang="en-GB"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en-GB" sz="1400" spc="150" dirty="0">
                <a:latin typeface="+mj-lt"/>
                <a:ea typeface="+mj-ea"/>
                <a:cs typeface="+mj-cs"/>
              </a:rPr>
              <a:t>TEST DESIGN</a:t>
            </a:r>
            <a:endParaRPr lang="en-GB"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en-GB" sz="1400" spc="150" dirty="0">
                <a:latin typeface="+mj-lt"/>
                <a:ea typeface="+mj-ea"/>
                <a:cs typeface="+mj-cs"/>
              </a:rPr>
              <a:t>LAUNCH DESIGN</a:t>
            </a:r>
            <a:endParaRPr lang="en-GB"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en-GB" smtClean="0"/>
              <a:pPr rtl="0"/>
              <a:t>16</a:t>
            </a:fld>
            <a:endParaRPr lang="en-GB"/>
          </a:p>
        </p:txBody>
      </p:sp>
    </p:spTree>
    <p:extLst>
      <p:ext uri="{BB962C8B-B14F-4D97-AF65-F5344CB8AC3E}">
        <p14:creationId xmlns:p14="http://schemas.microsoft.com/office/powerpoint/2010/main" val="5789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lstStyle/>
          <a:p>
            <a:pPr rtl="0"/>
            <a:r>
              <a:rPr lang="en-GB"/>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rtlCol="0"/>
          <a:lstStyle/>
          <a:p>
            <a:pPr rtl="0"/>
            <a:r>
              <a:rPr lang="en-GB"/>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rtlCol="0"/>
          <a:lstStyle/>
          <a:p>
            <a:pPr rtl="0"/>
            <a:r>
              <a:rPr lang="en-GB"/>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rtlCol="0"/>
          <a:lstStyle/>
          <a:p>
            <a:pPr rtl="0"/>
            <a:r>
              <a:rPr lang="en-GB"/>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rtlCol="0"/>
          <a:lstStyle/>
          <a:p>
            <a:pPr rtl="0"/>
            <a:r>
              <a:rPr lang="en-GB"/>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rtlCol="0"/>
          <a:lstStyle/>
          <a:p>
            <a:pPr rtl="0"/>
            <a:r>
              <a:rPr lang="en-GB"/>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rtlCol="0"/>
          <a:lstStyle/>
          <a:p>
            <a:pPr rtl="0"/>
            <a:r>
              <a:rPr lang="en-GB"/>
              <a:t>Chief Operations Officer</a:t>
            </a:r>
          </a:p>
          <a:p>
            <a:pPr rtl="0"/>
            <a:endParaRPr lang="en-GB"/>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6"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rtlCol="0"/>
          <a:lstStyle/>
          <a:p>
            <a:pPr rtl="0"/>
            <a:r>
              <a:rPr lang="en-GB"/>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rtlCol="0"/>
          <a:lstStyle/>
          <a:p>
            <a:pPr rtl="0"/>
            <a:r>
              <a:rPr lang="en-GB"/>
              <a:t>VP Marketing</a:t>
            </a:r>
          </a:p>
          <a:p>
            <a:pPr rtl="0"/>
            <a:endParaRPr lang="en-GB"/>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17</a:t>
            </a:fld>
            <a:endParaRPr lang="en-GB"/>
          </a:p>
        </p:txBody>
      </p:sp>
    </p:spTree>
    <p:extLst>
      <p:ext uri="{BB962C8B-B14F-4D97-AF65-F5344CB8AC3E}">
        <p14:creationId xmlns:p14="http://schemas.microsoft.com/office/powerpoint/2010/main" val="347745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lstStyle/>
          <a:p>
            <a:pPr rtl="0"/>
            <a:r>
              <a:rPr lang="en-GB"/>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rtlCol="0"/>
          <a:lstStyle/>
          <a:p>
            <a:pPr rtl="0"/>
            <a:r>
              <a:rPr lang="en-GB"/>
              <a:t>TAKUMA HAYASHI</a:t>
            </a:r>
          </a:p>
          <a:p>
            <a:pPr rtl="0"/>
            <a:endParaRPr lang="en-GB"/>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rtlCol="0"/>
          <a:lstStyle/>
          <a:p>
            <a:pPr rtl="0"/>
            <a:r>
              <a:rPr lang="en-GB"/>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rtlCol="0"/>
          <a:lstStyle/>
          <a:p>
            <a:pPr rtl="0"/>
            <a:r>
              <a:rPr lang="en-GB"/>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rtlCol="0"/>
          <a:lstStyle/>
          <a:p>
            <a:pPr rtl="0"/>
            <a:r>
              <a:rPr lang="en-GB"/>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rtlCol="0"/>
          <a:lstStyle/>
          <a:p>
            <a:pPr rtl="0"/>
            <a:r>
              <a:rPr lang="en-GB"/>
              <a:t>FLORA BERGGREN​</a:t>
            </a:r>
          </a:p>
          <a:p>
            <a:pPr rtl="0"/>
            <a:endParaRPr lang="en-GB"/>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rtlCol="0"/>
          <a:lstStyle/>
          <a:p>
            <a:pPr rtl="0"/>
            <a:r>
              <a:rPr lang="en-GB"/>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rtlCol="0"/>
          <a:lstStyle/>
          <a:p>
            <a:pPr rtl="0"/>
            <a:r>
              <a:rPr lang="en-GB"/>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rtlCol="0"/>
          <a:lstStyle/>
          <a:p>
            <a:pPr rtl="0"/>
            <a:r>
              <a:rPr lang="en-GB"/>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7">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rtlCol="0"/>
          <a:lstStyle/>
          <a:p>
            <a:pPr rtl="0"/>
            <a:r>
              <a:rPr lang="en-GB"/>
              <a:t>GRAHAM BARNES</a:t>
            </a:r>
          </a:p>
          <a:p>
            <a:pPr rtl="0"/>
            <a:endParaRPr lang="en-GB"/>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rtlCol="0"/>
          <a:lstStyle/>
          <a:p>
            <a:pPr rtl="0"/>
            <a:r>
              <a:rPr lang="en-GB"/>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8">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rtlCol="0"/>
          <a:lstStyle/>
          <a:p>
            <a:pPr rtl="0"/>
            <a:r>
              <a:rPr lang="en-GB"/>
              <a:t>ROWAN MURPHY</a:t>
            </a:r>
          </a:p>
          <a:p>
            <a:pPr rtl="0"/>
            <a:endParaRPr lang="en-GB"/>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rtlCol="0"/>
          <a:lstStyle/>
          <a:p>
            <a:pPr rtl="0"/>
            <a:r>
              <a:rPr lang="en-GB"/>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9">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rtlCol="0"/>
          <a:lstStyle/>
          <a:p>
            <a:pPr rtl="0"/>
            <a:r>
              <a:rPr lang="en-GB"/>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rtlCol="0"/>
          <a:lstStyle/>
          <a:p>
            <a:pPr rtl="0"/>
            <a:r>
              <a:rPr lang="en-GB"/>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10">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rtlCol="0"/>
          <a:lstStyle/>
          <a:p>
            <a:pPr rtl="0"/>
            <a:r>
              <a:rPr lang="en-GB"/>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rtlCol="0"/>
          <a:lstStyle/>
          <a:p>
            <a:pPr rtl="0"/>
            <a:r>
              <a:rPr lang="en-GB"/>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18</a:t>
            </a:fld>
            <a:endParaRPr lang="en-GB"/>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rtlCol="0"/>
          <a:lstStyle/>
          <a:p>
            <a:pPr rtl="0"/>
            <a:r>
              <a:rPr lang="en-GB"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956284514"/>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rtlCol="0"/>
          <a:lstStyle/>
          <a:p>
            <a:pPr rtl="0"/>
            <a:r>
              <a:rPr lang="en-GB"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rtlCol="0"/>
          <a:lstStyle/>
          <a:p>
            <a:pPr rtl="0"/>
            <a:r>
              <a:rPr lang="en-GB"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rtlCol="0"/>
          <a:lstStyle/>
          <a:p>
            <a:pPr rtl="0"/>
            <a:r>
              <a:rPr lang="en-GB"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2847622083"/>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rtlCol="0"/>
          <a:lstStyle/>
          <a:p>
            <a:pPr rtl="0"/>
            <a:r>
              <a:rPr lang="en-GB"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rtlCol="0"/>
          <a:lstStyle/>
          <a:p>
            <a:pPr rtl="0"/>
            <a:r>
              <a:rPr lang="en-GB"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rtlCol="0"/>
          <a:lstStyle/>
          <a:p>
            <a:pPr rtl="0"/>
            <a:r>
              <a:rPr lang="en-GB"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877996400"/>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rtlCol="0"/>
          <a:lstStyle/>
          <a:p>
            <a:pPr rtl="0"/>
            <a:r>
              <a:rPr lang="en-GB"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rtlCol="0"/>
          <a:lstStyle/>
          <a:p>
            <a:pPr rtl="0"/>
            <a:r>
              <a:rPr lang="en-GB"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rtlCol="0"/>
          <a:lstStyle/>
          <a:p>
            <a:pPr rtl="0"/>
            <a:r>
              <a:rPr lang="en-GB" dirty="0"/>
              <a:t>Number of shares converted into USD</a:t>
            </a:r>
          </a:p>
          <a:p>
            <a:pPr rtl="0"/>
            <a:endParaRPr lang="en-GB"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196811517"/>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rtlCol="0"/>
          <a:lstStyle/>
          <a:p>
            <a:pPr rtl="0"/>
            <a:r>
              <a:rPr lang="en-GB"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rtlCol="0"/>
          <a:lstStyle/>
          <a:p>
            <a:pPr rtl="0"/>
            <a:r>
              <a:rPr lang="en-GB"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rtlCol="0"/>
          <a:lstStyle/>
          <a:p>
            <a:pPr rtl="0"/>
            <a:r>
              <a:rPr lang="en-GB" noProof="1"/>
              <a:t>Liquid cash we </a:t>
            </a:r>
            <a:br>
              <a:rPr lang="en-GB" noProof="1"/>
            </a:br>
            <a:r>
              <a:rPr lang="en-GB" noProof="1"/>
              <a:t>have on hand</a:t>
            </a:r>
          </a:p>
          <a:p>
            <a:pPr rtl="0"/>
            <a:endParaRPr lang="en-GB"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rtlCol="0"/>
          <a:lstStyle/>
          <a:p>
            <a:pPr rtl="0"/>
            <a:r>
              <a:rPr lang="en-GB"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rtlCol="0"/>
          <a:lstStyle/>
          <a:p>
            <a:pPr rtl="0"/>
            <a:r>
              <a:rPr lang="en-GB"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19</a:t>
            </a:fld>
            <a:endParaRPr lang="en-GB"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en-GB"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rtlCol="0">
            <a:normAutofit/>
          </a:bodyPr>
          <a:lstStyle/>
          <a:p>
            <a:pPr rtl="0"/>
            <a:r>
              <a:rPr lang="en-GB"/>
              <a:t>At Contoso, we empower organisations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en-GB"/>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en-GB"/>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GB" smtClean="0"/>
              <a:pPr rtl="0"/>
              <a:t>2</a:t>
            </a:fld>
            <a:endParaRPr lang="en-GB"/>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en-GB"/>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pPr rtl="0"/>
            <a:r>
              <a:rPr lang="en-GB" dirty="0"/>
              <a:t>At Contoso, we believe in giving 110%. By using our next-generation data architecture, we help organisations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20</a:t>
            </a:fld>
            <a:endParaRPr lang="en-GB"/>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n-GB"/>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n-GB"/>
              <a:t>Mirjam Nilsson​</a:t>
            </a:r>
          </a:p>
          <a:p>
            <a:pPr rtl="0"/>
            <a:r>
              <a:rPr lang="en-GB"/>
              <a:t>206-555-0146</a:t>
            </a:r>
          </a:p>
          <a:p>
            <a:pPr rtl="0"/>
            <a:r>
              <a:rPr lang="en-GB"/>
              <a:t>mirjam@contoso.com</a:t>
            </a:r>
          </a:p>
          <a:p>
            <a:pPr rtl="0"/>
            <a:r>
              <a:rPr lang="en-GB"/>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n-GB"/>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21</a:t>
            </a:fld>
            <a:endParaRPr lang="en-GB"/>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25132"/>
            <a:ext cx="10515600" cy="450952"/>
          </a:xfrm>
        </p:spPr>
        <p:txBody>
          <a:bodyPr rtlCol="0" anchor="ctr">
            <a:normAutofit fontScale="90000"/>
          </a:bodyPr>
          <a:lstStyle/>
          <a:p>
            <a:pPr rtl="0"/>
            <a:r>
              <a:rPr lang="en-GB" dirty="0"/>
              <a:t>Potential Data Source</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4048604091"/>
              </p:ext>
            </p:extLst>
          </p:nvPr>
        </p:nvGraphicFramePr>
        <p:xfrm>
          <a:off x="838204" y="922256"/>
          <a:ext cx="10515596" cy="4799190"/>
        </p:xfrm>
        <a:graphic>
          <a:graphicData uri="http://schemas.openxmlformats.org/drawingml/2006/table">
            <a:tbl>
              <a:tblPr firstRow="1" bandRow="1">
                <a:tableStyleId>{5C22544A-7EE6-4342-B048-85BDC9FD1C3A}</a:tableStyleId>
              </a:tblPr>
              <a:tblGrid>
                <a:gridCol w="1501873">
                  <a:extLst>
                    <a:ext uri="{9D8B030D-6E8A-4147-A177-3AD203B41FA5}">
                      <a16:colId xmlns:a16="http://schemas.microsoft.com/office/drawing/2014/main" val="3446012419"/>
                    </a:ext>
                  </a:extLst>
                </a:gridCol>
                <a:gridCol w="3450627">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t"/>
                      <a:r>
                        <a:rPr lang="en-GB" sz="1200" b="1" i="0" u="none" strike="noStrike">
                          <a:solidFill>
                            <a:schemeClr val="bg1"/>
                          </a:solidFill>
                          <a:effectLst/>
                          <a:latin typeface="Calibri" panose="020F0502020204030204" pitchFamily="34" charset="0"/>
                        </a:rPr>
                        <a:t>Dataset</a:t>
                      </a:r>
                    </a:p>
                  </a:txBody>
                  <a:tcPr marL="7620" marR="7620" marT="762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t"/>
                      <a:r>
                        <a:rPr lang="en-GB" sz="1200" b="1" i="0" u="none" strike="noStrike">
                          <a:solidFill>
                            <a:schemeClr val="bg1"/>
                          </a:solidFill>
                          <a:effectLst/>
                          <a:latin typeface="Calibri" panose="020F0502020204030204" pitchFamily="34" charset="0"/>
                        </a:rPr>
                        <a:t>Detail</a:t>
                      </a:r>
                    </a:p>
                  </a:txBody>
                  <a:tcPr marL="7620" marR="7620" marT="762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t"/>
                      <a:r>
                        <a:rPr lang="en-GB" sz="1200" b="1" i="0" u="none" strike="noStrike" dirty="0">
                          <a:solidFill>
                            <a:schemeClr val="bg1"/>
                          </a:solidFill>
                          <a:effectLst/>
                          <a:latin typeface="Calibri" panose="020F0502020204030204" pitchFamily="34" charset="0"/>
                        </a:rPr>
                        <a:t>Note</a:t>
                      </a:r>
                    </a:p>
                  </a:txBody>
                  <a:tcPr marL="7620" marR="7620" marT="762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t"/>
                      <a:r>
                        <a:rPr lang="en-GB" sz="1200" b="1" i="0" u="none" strike="noStrike" dirty="0">
                          <a:solidFill>
                            <a:schemeClr val="bg1"/>
                          </a:solidFill>
                          <a:effectLst/>
                          <a:latin typeface="Calibri" panose="020F0502020204030204" pitchFamily="34" charset="0"/>
                        </a:rPr>
                        <a:t>Spatial Object Type</a:t>
                      </a:r>
                    </a:p>
                  </a:txBody>
                  <a:tcPr marL="7620" marR="7620" marT="762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t"/>
                      <a:r>
                        <a:rPr lang="en-GB" sz="1200" b="1" i="0" u="none" strike="noStrike" dirty="0">
                          <a:solidFill>
                            <a:schemeClr val="bg1"/>
                          </a:solidFill>
                          <a:effectLst/>
                          <a:latin typeface="Calibri" panose="020F0502020204030204" pitchFamily="34" charset="0"/>
                        </a:rPr>
                        <a:t>Dataset</a:t>
                      </a:r>
                    </a:p>
                  </a:txBody>
                  <a:tcPr marL="7620" marR="7620" marT="762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t"/>
                      <a:r>
                        <a:rPr lang="en-GB" sz="1200" b="0" i="0" u="none" strike="noStrike">
                          <a:solidFill>
                            <a:srgbClr val="000000"/>
                          </a:solidFill>
                          <a:effectLst/>
                          <a:latin typeface="Calibri" panose="020F0502020204030204" pitchFamily="34" charset="0"/>
                        </a:rPr>
                        <a:t>Street-level crime</a:t>
                      </a:r>
                    </a:p>
                  </a:txBody>
                  <a:tcPr marL="7620" marR="7620" marT="762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Crimes at street-level within a custom area</a:t>
                      </a:r>
                    </a:p>
                  </a:txBody>
                  <a:tcPr marL="7620" marR="7620" marT="762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Includes latitude and longitude</a:t>
                      </a:r>
                    </a:p>
                  </a:txBody>
                  <a:tcPr marL="7620" marR="7620" marT="762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Points</a:t>
                      </a:r>
                    </a:p>
                  </a:txBody>
                  <a:tcPr marL="7620" marR="7620" marT="762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dirty="0">
                          <a:solidFill>
                            <a:srgbClr val="000000"/>
                          </a:solidFill>
                          <a:effectLst/>
                          <a:latin typeface="Calibri" panose="020F0502020204030204" pitchFamily="34" charset="0"/>
                        </a:rPr>
                        <a:t>Street-level crime</a:t>
                      </a:r>
                    </a:p>
                  </a:txBody>
                  <a:tcPr marL="7620" marR="7620" marT="762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algn="l" fontAlgn="t"/>
                      <a:r>
                        <a:rPr lang="en-GB" sz="1200" b="0" i="0" u="none" strike="noStrike">
                          <a:solidFill>
                            <a:srgbClr val="000000"/>
                          </a:solidFill>
                          <a:effectLst/>
                          <a:latin typeface="Calibri" panose="020F0502020204030204" pitchFamily="34" charset="0"/>
                        </a:rPr>
                        <a:t>Stop-and-search</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Stop and searches within a custom area</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Includes latitude and longitude</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Points</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dirty="0">
                          <a:solidFill>
                            <a:srgbClr val="000000"/>
                          </a:solidFill>
                          <a:effectLst/>
                          <a:latin typeface="Calibri" panose="020F0502020204030204" pitchFamily="34" charset="0"/>
                        </a:rPr>
                        <a:t>Stop-and-search</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algn="l" fontAlgn="t"/>
                      <a:r>
                        <a:rPr lang="en-GB" sz="1200" b="0" i="0" u="none" strike="noStrike">
                          <a:solidFill>
                            <a:srgbClr val="000000"/>
                          </a:solidFill>
                          <a:effectLst/>
                          <a:latin typeface="Calibri" panose="020F0502020204030204" pitchFamily="34" charset="0"/>
                        </a:rPr>
                        <a:t>OS assets </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Contains spatial information of public transport, building, amenities, parks, etc.</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Includes latitude and longitude </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Points or polygons</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dirty="0">
                          <a:solidFill>
                            <a:srgbClr val="000000"/>
                          </a:solidFill>
                          <a:effectLst/>
                          <a:latin typeface="Calibri" panose="020F0502020204030204" pitchFamily="34" charset="0"/>
                        </a:rPr>
                        <a:t>OS assets </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algn="l" fontAlgn="t"/>
                      <a:r>
                        <a:rPr lang="en-GB" sz="1200" b="0" i="0" u="none" strike="noStrike">
                          <a:solidFill>
                            <a:srgbClr val="000000"/>
                          </a:solidFill>
                          <a:effectLst/>
                          <a:latin typeface="Calibri" panose="020F0502020204030204" pitchFamily="34" charset="0"/>
                        </a:rPr>
                        <a:t>Business rates register</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Contains all addresses liable for Business Rates and occupied </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Includes full postcode - derived from OS</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Points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dirty="0">
                          <a:solidFill>
                            <a:srgbClr val="000000"/>
                          </a:solidFill>
                          <a:effectLst/>
                          <a:latin typeface="Calibri" panose="020F0502020204030204" pitchFamily="34" charset="0"/>
                        </a:rPr>
                        <a:t>Business rates register</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algn="l" fontAlgn="t"/>
                      <a:r>
                        <a:rPr lang="en-GB" sz="1200" b="0" i="0" u="none" strike="noStrike">
                          <a:solidFill>
                            <a:srgbClr val="000000"/>
                          </a:solidFill>
                          <a:effectLst/>
                          <a:latin typeface="Calibri" panose="020F0502020204030204" pitchFamily="34" charset="0"/>
                        </a:rPr>
                        <a:t>Consolidated pharmaceutical list</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endParaRPr lang="en-GB" sz="1200" b="0" i="0" u="none" strike="noStrike">
                        <a:solidFill>
                          <a:srgbClr val="000000"/>
                        </a:solidFill>
                        <a:effectLst/>
                        <a:latin typeface="Calibri" panose="020F0502020204030204" pitchFamily="34" charset="0"/>
                      </a:endParaRP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Includes full postcode </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Points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dirty="0">
                          <a:solidFill>
                            <a:srgbClr val="000000"/>
                          </a:solidFill>
                          <a:effectLst/>
                          <a:latin typeface="Calibri" panose="020F0502020204030204" pitchFamily="34" charset="0"/>
                        </a:rPr>
                        <a:t>Consolidated pharmaceutical list</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t"/>
                      <a:r>
                        <a:rPr lang="en-GB" sz="1200" b="0" i="0" u="none" strike="noStrike">
                          <a:solidFill>
                            <a:srgbClr val="000000"/>
                          </a:solidFill>
                          <a:effectLst/>
                          <a:latin typeface="Calibri" panose="020F0502020204030204" pitchFamily="34" charset="0"/>
                        </a:rPr>
                        <a:t>HMO licensing register</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GB" sz="1200" b="0" i="0" u="none" strike="noStrike" dirty="0">
                          <a:solidFill>
                            <a:srgbClr val="000000"/>
                          </a:solidFill>
                          <a:effectLst/>
                          <a:latin typeface="Calibri" panose="020F0502020204030204" pitchFamily="34" charset="0"/>
                        </a:rPr>
                        <a:t>List of properties licensed under the Council’s HMO Licensing Scheme. Updated monthly</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GB" sz="1200" b="0" i="0" u="none" strike="noStrike">
                          <a:solidFill>
                            <a:srgbClr val="000000"/>
                          </a:solidFill>
                          <a:effectLst/>
                          <a:latin typeface="Calibri" panose="020F0502020204030204" pitchFamily="34" charset="0"/>
                        </a:rPr>
                        <a:t>Includes full postcode</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r>
                        <a:rPr lang="en-GB" sz="1200" b="0" i="0" u="none" strike="noStrike">
                          <a:solidFill>
                            <a:srgbClr val="000000"/>
                          </a:solidFill>
                          <a:effectLst/>
                          <a:latin typeface="Calibri" panose="020F0502020204030204" pitchFamily="34" charset="0"/>
                        </a:rPr>
                        <a:t>Points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GB" sz="1200" b="0" i="0" u="none" strike="noStrike" dirty="0">
                          <a:solidFill>
                            <a:srgbClr val="000000"/>
                          </a:solidFill>
                          <a:effectLst/>
                          <a:latin typeface="Calibri" panose="020F0502020204030204" pitchFamily="34" charset="0"/>
                        </a:rPr>
                        <a:t>HMO licensing </a:t>
                      </a:r>
                      <a:r>
                        <a:rPr lang="en-GB" sz="1400" b="0" i="0" u="none" strike="noStrike" dirty="0">
                          <a:solidFill>
                            <a:srgbClr val="000000"/>
                          </a:solidFill>
                          <a:effectLst/>
                          <a:latin typeface="Calibri" panose="020F0502020204030204" pitchFamily="34" charset="0"/>
                        </a:rPr>
                        <a:t>register</a:t>
                      </a:r>
                      <a:endParaRPr lang="en-GB" sz="1200" b="0" i="0" u="none" strike="noStrike" dirty="0">
                        <a:solidFill>
                          <a:srgbClr val="000000"/>
                        </a:solidFill>
                        <a:effectLst/>
                        <a:latin typeface="Calibri" panose="020F0502020204030204" pitchFamily="34" charset="0"/>
                      </a:endParaRP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GB" sz="1200" b="0" i="0" u="none" strike="noStrike">
                          <a:solidFill>
                            <a:srgbClr val="000000"/>
                          </a:solidFill>
                          <a:effectLst/>
                          <a:latin typeface="Calibri" panose="020F0502020204030204" pitchFamily="34" charset="0"/>
                        </a:rPr>
                        <a:t>CCTV camera locations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Incorporates CCTV cameras installed by LBB for community safety</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Includes description of location, which is mostly road name - might not be feasible to geocode</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Points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CCTV camera locations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algn="l" fontAlgn="b"/>
                      <a:r>
                        <a:rPr lang="fr-FR" sz="1200" b="0" i="0" u="none" strike="noStrike" dirty="0">
                          <a:solidFill>
                            <a:srgbClr val="000000"/>
                          </a:solidFill>
                          <a:effectLst/>
                          <a:latin typeface="Calibri" panose="020F0502020204030204" pitchFamily="34" charset="0"/>
                        </a:rPr>
                        <a:t>CCTV </a:t>
                      </a:r>
                      <a:r>
                        <a:rPr lang="fr-FR" sz="1200" b="0" i="0" u="none" strike="noStrike" dirty="0" err="1">
                          <a:solidFill>
                            <a:srgbClr val="000000"/>
                          </a:solidFill>
                          <a:effectLst/>
                          <a:latin typeface="Calibri" panose="020F0502020204030204" pitchFamily="34" charset="0"/>
                        </a:rPr>
                        <a:t>traffic</a:t>
                      </a:r>
                      <a:r>
                        <a:rPr lang="fr-FR" sz="1200" b="0" i="0" u="none" strike="noStrike" dirty="0">
                          <a:solidFill>
                            <a:srgbClr val="000000"/>
                          </a:solidFill>
                          <a:effectLst/>
                          <a:latin typeface="Calibri" panose="020F0502020204030204" pitchFamily="34" charset="0"/>
                        </a:rPr>
                        <a:t> </a:t>
                      </a:r>
                      <a:r>
                        <a:rPr lang="fr-FR" sz="1200" b="0" i="0" u="none" strike="noStrike" dirty="0" err="1">
                          <a:solidFill>
                            <a:srgbClr val="000000"/>
                          </a:solidFill>
                          <a:effectLst/>
                          <a:latin typeface="Calibri" panose="020F0502020204030204" pitchFamily="34" charset="0"/>
                        </a:rPr>
                        <a:t>enforcement</a:t>
                      </a:r>
                      <a:r>
                        <a:rPr lang="fr-FR" sz="1200" b="0" i="0" u="none" strike="noStrike" dirty="0">
                          <a:solidFill>
                            <a:srgbClr val="000000"/>
                          </a:solidFill>
                          <a:effectLst/>
                          <a:latin typeface="Calibri" panose="020F0502020204030204" pitchFamily="34" charset="0"/>
                        </a:rPr>
                        <a:t> - camera locations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Contains details of CCTV cameras installed by LBB for traffic enforcement</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Includes description of location, which is mostly road name with outcode - might not be feasible to geocode</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GB" sz="1200" b="0" i="0" u="none" strike="noStrike">
                          <a:solidFill>
                            <a:srgbClr val="000000"/>
                          </a:solidFill>
                          <a:effectLst/>
                          <a:latin typeface="Calibri" panose="020F0502020204030204" pitchFamily="34" charset="0"/>
                        </a:rPr>
                        <a:t>Points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fr-FR" sz="1200" b="0" i="0" u="none" strike="noStrike">
                          <a:solidFill>
                            <a:srgbClr val="000000"/>
                          </a:solidFill>
                          <a:effectLst/>
                          <a:latin typeface="Calibri" panose="020F0502020204030204" pitchFamily="34" charset="0"/>
                        </a:rPr>
                        <a:t>CCTV traffic enforcement - camera locations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algn="l" fontAlgn="t"/>
                      <a:r>
                        <a:rPr lang="en-GB" sz="1200" b="0" i="0" u="none" strike="noStrike">
                          <a:solidFill>
                            <a:srgbClr val="000000"/>
                          </a:solidFill>
                          <a:effectLst/>
                          <a:latin typeface="Calibri" panose="020F0502020204030204" pitchFamily="34" charset="0"/>
                        </a:rPr>
                        <a:t>Street-level crime</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Crimes at street-level within a custom area</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Includes latitude and longitude</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Points</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dirty="0">
                          <a:solidFill>
                            <a:srgbClr val="000000"/>
                          </a:solidFill>
                          <a:effectLst/>
                          <a:latin typeface="Calibri" panose="020F0502020204030204" pitchFamily="34" charset="0"/>
                        </a:rPr>
                        <a:t>Street-level crime</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algn="l" fontAlgn="t"/>
                      <a:r>
                        <a:rPr lang="en-GB" sz="1200" b="0" i="0" u="none" strike="noStrike">
                          <a:solidFill>
                            <a:srgbClr val="000000"/>
                          </a:solidFill>
                          <a:effectLst/>
                          <a:latin typeface="Calibri" panose="020F0502020204030204" pitchFamily="34" charset="0"/>
                        </a:rPr>
                        <a:t>Stop-and-search</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Stop and searches within a custom area</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Includes latitude and longitude</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Points</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GB" sz="1200" b="0" i="0" u="none" strike="noStrike">
                          <a:solidFill>
                            <a:srgbClr val="000000"/>
                          </a:solidFill>
                          <a:effectLst/>
                          <a:latin typeface="Calibri" panose="020F0502020204030204" pitchFamily="34" charset="0"/>
                        </a:rPr>
                        <a:t>Stop-and-search</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t"/>
                      <a:r>
                        <a:rPr lang="en-GB" sz="1200" b="0" i="0" u="none" strike="noStrike">
                          <a:solidFill>
                            <a:srgbClr val="000000"/>
                          </a:solidFill>
                          <a:effectLst/>
                          <a:latin typeface="Calibri" panose="020F0502020204030204" pitchFamily="34" charset="0"/>
                        </a:rPr>
                        <a:t>OS assets </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GB" sz="1200" b="0" i="0" u="none" strike="noStrike">
                          <a:solidFill>
                            <a:srgbClr val="000000"/>
                          </a:solidFill>
                          <a:effectLst/>
                          <a:latin typeface="Calibri" panose="020F0502020204030204" pitchFamily="34" charset="0"/>
                        </a:rPr>
                        <a:t>Contains spatial information of public transport, building, amenities, parks, etc.</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GB" sz="1200" b="0" i="0" u="none" strike="noStrike">
                          <a:solidFill>
                            <a:srgbClr val="000000"/>
                          </a:solidFill>
                          <a:effectLst/>
                          <a:latin typeface="Calibri" panose="020F0502020204030204" pitchFamily="34" charset="0"/>
                        </a:rPr>
                        <a:t>Includes latitude and longitude </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GB" sz="1200" b="0" i="0" u="none" strike="noStrike" dirty="0">
                          <a:solidFill>
                            <a:srgbClr val="000000"/>
                          </a:solidFill>
                          <a:effectLst/>
                          <a:latin typeface="Calibri" panose="020F0502020204030204" pitchFamily="34" charset="0"/>
                        </a:rPr>
                        <a:t>Points or polygons</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t"/>
                      <a:r>
                        <a:rPr lang="en-GB" sz="1200" b="0" i="0" u="none" strike="noStrike" dirty="0">
                          <a:solidFill>
                            <a:srgbClr val="000000"/>
                          </a:solidFill>
                          <a:effectLst/>
                          <a:latin typeface="Calibri" panose="020F0502020204030204" pitchFamily="34" charset="0"/>
                        </a:rPr>
                        <a:t>OS assets </a:t>
                      </a:r>
                    </a:p>
                  </a:txBody>
                  <a:tcPr marL="7620" marR="7620" marT="762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3</a:t>
            </a:fld>
            <a:endParaRPr lang="en-GB"/>
          </a:p>
        </p:txBody>
      </p:sp>
    </p:spTree>
    <p:extLst>
      <p:ext uri="{BB962C8B-B14F-4D97-AF65-F5344CB8AC3E}">
        <p14:creationId xmlns:p14="http://schemas.microsoft.com/office/powerpoint/2010/main" val="420663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en-GB" dirty="0"/>
              <a:t>Crime data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en-GB"/>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rtlCol="0">
            <a:normAutofit/>
          </a:bodyPr>
          <a:lstStyle/>
          <a:p>
            <a:pPr rtl="0"/>
            <a:r>
              <a:rPr lang="en-GB" dirty="0"/>
              <a:t>Only product specifically dedicated to this niche market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en-GB"/>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rtlCol="0"/>
          <a:lstStyle/>
          <a:p>
            <a:pPr rtl="0"/>
            <a:r>
              <a:rPr lang="en-GB"/>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en-GB"/>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rtlCol="0"/>
          <a:lstStyle/>
          <a:p>
            <a:pPr rtl="0"/>
            <a:r>
              <a:rPr lang="en-GB"/>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lnSpcReduction="10000"/>
          </a:bodyPr>
          <a:lstStyle/>
          <a:p>
            <a:pPr rtl="0"/>
            <a:r>
              <a:rPr lang="en-GB"/>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rtlCol="0"/>
          <a:lstStyle/>
          <a:p>
            <a:pPr rtl="0"/>
            <a:r>
              <a:rPr lang="en-GB"/>
              <a:t>Designed with the help and input of experts in the field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en-GB"/>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en-GB"/>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GB" smtClean="0"/>
              <a:pPr rtl="0"/>
              <a:t>4</a:t>
            </a:fld>
            <a:endParaRPr lang="en-GB"/>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rtlCol="0"/>
          <a:lstStyle/>
          <a:p>
            <a:pPr rtl="0"/>
            <a:r>
              <a:rPr lang="en-GB"/>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en-GB"/>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n-GB"/>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rtlCol="0"/>
          <a:lstStyle/>
          <a:p>
            <a:pPr rtl="0"/>
            <a:r>
              <a:rPr lang="en-GB"/>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pPr rtl="0"/>
            <a:r>
              <a:rPr lang="en-GB"/>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lstStyle/>
          <a:p>
            <a:pPr rtl="0"/>
            <a:r>
              <a:rPr lang="en-GB"/>
              <a:t>Few, if any, products on the market help customers like we do</a:t>
            </a:r>
          </a:p>
          <a:p>
            <a:pPr rtl="0"/>
            <a:endParaRPr lang="en-GB"/>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rtlCol="0"/>
          <a:lstStyle/>
          <a:p>
            <a:pPr rtl="0"/>
            <a:r>
              <a:rPr lang="en-GB"/>
              <a:t>66% of US consumers spend money on multiple products that only partially resolves their issue</a:t>
            </a:r>
          </a:p>
          <a:p>
            <a:pPr rtl="0"/>
            <a:endParaRPr lang="en-GB"/>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n-GB"/>
              <a:t>Millennials account for about a quarter of the $48 billion spent on other products in 2018</a:t>
            </a:r>
          </a:p>
          <a:p>
            <a:pPr rtl="0"/>
            <a:endParaRPr lang="en-GB"/>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lstStyle/>
          <a:p>
            <a:pPr rtl="0"/>
            <a:r>
              <a:rPr lang="en-GB"/>
              <a:t>Loss of productivity costing consumers thousands of dollars </a:t>
            </a:r>
          </a:p>
          <a:p>
            <a:pPr rtl="0"/>
            <a:endParaRPr lang="en-GB"/>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rtlCol="0"/>
          <a:lstStyle/>
          <a:p>
            <a:pPr rtl="0"/>
            <a:r>
              <a:rPr lang="en-GB"/>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n-GB" smtClean="0"/>
              <a:pPr rtl="0"/>
              <a:t>5</a:t>
            </a:fld>
            <a:endParaRPr lang="en-GB"/>
          </a:p>
        </p:txBody>
      </p:sp>
    </p:spTree>
    <p:extLst>
      <p:ext uri="{BB962C8B-B14F-4D97-AF65-F5344CB8AC3E}">
        <p14:creationId xmlns:p14="http://schemas.microsoft.com/office/powerpoint/2010/main" val="17385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en-GB"/>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en-GB"/>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lstStyle/>
          <a:p>
            <a:pPr rtl="0"/>
            <a:r>
              <a:rPr lang="en-GB"/>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rtlCol="0">
            <a:normAutofit lnSpcReduction="10000"/>
          </a:bodyPr>
          <a:lstStyle/>
          <a:p>
            <a:pPr rtl="0"/>
            <a:r>
              <a:rPr lang="en-GB"/>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rtlCol="0"/>
          <a:lstStyle/>
          <a:p>
            <a:pPr rtl="0"/>
            <a:r>
              <a:rPr lang="en-GB"/>
              <a:t>Our target audience is Gen Z (18-25 years old)</a:t>
            </a:r>
          </a:p>
          <a:p>
            <a:pPr rtl="0"/>
            <a:endParaRPr lang="en-GB"/>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en-GB"/>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lstStyle/>
          <a:p>
            <a:pPr rtl="0"/>
            <a:r>
              <a:rPr lang="en-GB"/>
              <a:t>Reduce expenses for replacement products </a:t>
            </a:r>
          </a:p>
          <a:p>
            <a:pPr rtl="0"/>
            <a:endParaRPr lang="en-GB"/>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rtlCol="0">
            <a:normAutofit lnSpcReduction="10000"/>
          </a:bodyPr>
          <a:lstStyle/>
          <a:p>
            <a:pPr rtl="0"/>
            <a:r>
              <a:rPr lang="en-GB"/>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rtlCol="0"/>
          <a:lstStyle/>
          <a:p>
            <a:pPr rtl="0"/>
            <a:r>
              <a:rPr lang="en-GB"/>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en-GB"/>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en-GB"/>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GB" smtClean="0"/>
              <a:pPr rtl="0"/>
              <a:t>6</a:t>
            </a:fld>
            <a:endParaRPr lang="en-GB"/>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rtlCol="0"/>
          <a:lstStyle/>
          <a:p>
            <a:pPr rtl="0"/>
            <a:r>
              <a:rPr lang="en-GB"/>
              <a:t>PRODUCT BENEFITS</a:t>
            </a:r>
            <a:endParaRPr lang="en-GB"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pPr rtl="0"/>
            <a:r>
              <a:rPr lang="en-GB"/>
              <a:t>Cool and stylish product</a:t>
            </a:r>
          </a:p>
          <a:p>
            <a:pPr rtl="0"/>
            <a:r>
              <a:rPr lang="en-GB" noProof="1"/>
              <a:t>Areas for community connections </a:t>
            </a:r>
          </a:p>
          <a:p>
            <a:pPr rtl="0"/>
            <a:r>
              <a:rPr lang="en-GB"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rtlCol="0"/>
          <a:lstStyle/>
          <a:p>
            <a:pPr rtl="0"/>
            <a:r>
              <a:rPr lang="en-GB"/>
              <a:t>20XX</a:t>
            </a:r>
            <a:endParaRPr lang="en-GB" dirty="0"/>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rtlCol="0"/>
          <a:lstStyle/>
          <a:p>
            <a:pPr rtl="0"/>
            <a:r>
              <a:rPr lang="en-GB"/>
              <a:t>Pitch Deck</a:t>
            </a:r>
            <a:endParaRPr lang="en-GB"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7</a:t>
            </a:fld>
            <a:endParaRPr lang="en-GB"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rtlCol="0"/>
          <a:lstStyle/>
          <a:p>
            <a:pPr rtl="0"/>
            <a:r>
              <a:rPr lang="en-GB" dirty="0"/>
              <a:t>COMPANY OVERVIEW</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en-GB"/>
              <a:t>BUSINESS MODEL</a:t>
            </a:r>
            <a:endParaRPr lang="en-GB"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en-GB"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a:bodyPr>
          <a:lstStyle/>
          <a:p>
            <a:pPr rtl="0"/>
            <a:r>
              <a:rPr lang="en-GB"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en-GB"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rtlCol="0">
            <a:normAutofit/>
          </a:bodyPr>
          <a:lstStyle/>
          <a:p>
            <a:pPr rtl="0"/>
            <a:r>
              <a:rPr lang="en-GB"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pPr rtl="0"/>
            <a:r>
              <a:rPr lang="en-GB"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rtlCol="0">
            <a:normAutofit/>
          </a:bodyPr>
          <a:lstStyle/>
          <a:p>
            <a:pPr rtl="0"/>
            <a:r>
              <a:rPr lang="en-GB"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en-GB"/>
              <a:t>20XX</a:t>
            </a:r>
            <a:endParaRPr lang="en-GB"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pPr rtl="0"/>
            <a:r>
              <a:rPr lang="en-GB"/>
              <a:t>Pitch Deck</a:t>
            </a:r>
            <a:endParaRPr lang="en-GB"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n-GB" smtClean="0"/>
              <a:pPr rtl="0"/>
              <a:t>9</a:t>
            </a:fld>
            <a:endParaRPr lang="en-GB"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E870554D709E4B806BCA475A6F2B6F" ma:contentTypeVersion="17" ma:contentTypeDescription="Create a new document." ma:contentTypeScope="" ma:versionID="1db0855aec82f3c523009f75ee5aca3e">
  <xsd:schema xmlns:xsd="http://www.w3.org/2001/XMLSchema" xmlns:xs="http://www.w3.org/2001/XMLSchema" xmlns:p="http://schemas.microsoft.com/office/2006/metadata/properties" xmlns:ns2="3afbc23c-5d5f-490c-ba24-f26f24ccab85" xmlns:ns3="47a22b0c-a034-41ca-805d-a538799fcb18" targetNamespace="http://schemas.microsoft.com/office/2006/metadata/properties" ma:root="true" ma:fieldsID="a8fc7a0df3c463d95ed7ba75eedf936e" ns2:_="" ns3:_="">
    <xsd:import namespace="3afbc23c-5d5f-490c-ba24-f26f24ccab85"/>
    <xsd:import namespace="47a22b0c-a034-41ca-805d-a538799fcb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bc23c-5d5f-490c-ba24-f26f24ccab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cc6b9df9-913f-4f8b-b453-8966a8cf090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a22b0c-a034-41ca-805d-a538799fcb1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342f5c22-89f5-4b9e-8cd4-0f79967b0f59}" ma:internalName="TaxCatchAll" ma:showField="CatchAllData" ma:web="47a22b0c-a034-41ca-805d-a538799fcb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7a22b0c-a034-41ca-805d-a538799fcb18" xsi:nil="true"/>
    <MediaServiceKeyPoints xmlns="3afbc23c-5d5f-490c-ba24-f26f24ccab85" xsi:nil="true"/>
    <lcf76f155ced4ddcb4097134ff3c332f xmlns="3afbc23c-5d5f-490c-ba24-f26f24ccab8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0F0D5F-D10F-4C4C-BB9C-A98A47FEE902}"/>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ccdf8477-5183-4317-8e8b-f69ff0053fb7}" enabled="1" method="Standard" siteId="{1ba468b9-1414-4675-be4f-53c478ad47bb}" removed="0"/>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{586E99A6-5F39-49DA-AD3D-4A44608DCEE4}tf22318419_win32</Template>
  <TotalTime>49</TotalTime>
  <Words>1063</Words>
  <Application>Microsoft Office PowerPoint</Application>
  <PresentationFormat>Widescreen</PresentationFormat>
  <Paragraphs>338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Tenorite</vt:lpstr>
      <vt:lpstr>Monoline</vt:lpstr>
      <vt:lpstr>ARC-LBB</vt:lpstr>
      <vt:lpstr>introduction</vt:lpstr>
      <vt:lpstr>Potential Data Source</vt:lpstr>
      <vt:lpstr>Crime data OVERVIEW</vt:lpstr>
      <vt:lpstr>PROBLEM</vt:lpstr>
      <vt:lpstr>SOLUTION</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ARC-LBB</dc:title>
  <dc:creator>Chang, Hannah (LBB)</dc:creator>
  <cp:lastModifiedBy>Chang, Hannah (LBB)</cp:lastModifiedBy>
  <cp:revision>1</cp:revision>
  <dcterms:created xsi:type="dcterms:W3CDTF">2024-04-22T09:02:46Z</dcterms:created>
  <dcterms:modified xsi:type="dcterms:W3CDTF">2024-04-22T09:52:38Z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0x0101005DE870554D709E4B806BCA475A6F2B6F</vt:lpwstr>
  </property>
  <property fmtid="{D5CDD505-2E9C-101B-9397-08002B2CF9AE}" pid="3" name="MediaServiceImageTags">
    <vt:lpwstr/>
  </property>
</Properties>
</file>