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8288000" cy="10287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Open Sans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C8DD2-F88D-B584-8081-E84C6B448A13}" v="21" dt="2024-11-06T15:38:17.266"/>
  </p1510:revLst>
</p1510:revInfo>
</file>

<file path=ppt/tableStyles.xml><?xml version="1.0" encoding="utf-8"?>
<a:tblStyleLst xmlns:a="http://schemas.openxmlformats.org/drawingml/2006/main" def="{76EA093B-4BBF-474B-B3B1-8ECE2D7982BD}">
  <a:tblStyle styleId="{76EA093B-4BBF-474B-B3B1-8ECE2D7982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220" y="-25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05b2e7206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61c26ba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5561c26b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561c26ba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5561c26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561c26ba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5561c26b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5561c26ba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15561c26b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561c26ba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5561c26b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561c26ba_0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5561c26b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t="3419" b="-340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w="9525" cap="flat" cmpd="sng">
              <a:solidFill>
                <a:srgbClr val="171A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-5400000" flipH="1">
            <a:off x="846450" y="495600"/>
            <a:ext cx="7786200" cy="81378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1225200" y="2051950"/>
            <a:ext cx="15782640" cy="2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6600" dirty="0" smtClean="0"/>
              <a:t>Evaluating ML/AI </a:t>
            </a:r>
            <a:r>
              <a:rPr lang="en-US" sz="6600" dirty="0" smtClean="0"/>
              <a:t>Strategies</a:t>
            </a:r>
            <a:r>
              <a:rPr lang="en" sz="6600" dirty="0" smtClean="0"/>
              <a:t> for Business Growth </a:t>
            </a:r>
            <a:endParaRPr sz="6600"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256200" y="53500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Delivering an ML/AI Strategy, AI for Business Leaders, Udacity 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 smtClean="0"/>
              <a:t>Hamdah Al Aydaroos, Dec </a:t>
            </a:r>
            <a:r>
              <a:rPr lang="en" b="1" dirty="0"/>
              <a:t>- </a:t>
            </a:r>
            <a:r>
              <a:rPr lang="en" b="1" dirty="0" smtClean="0"/>
              <a:t>2024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10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85125" y="1455649"/>
            <a:ext cx="15247500" cy="252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Purpose of Project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Project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origination; apply ML/AI techniques learned throughout the course to real world busniness challenges.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Focusing on implementing strategies for overall efficiency.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40671" y="365928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Analysis conducted over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_2_ 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weeks 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Over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_4_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potential use cases underwent thorough assessment for feasibility and impact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Incorporated both technical knowledge and user feedback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85125" y="6331371"/>
            <a:ext cx="17655600" cy="29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Path Forward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_2_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use cases identified for implementation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Needs and requirements to be 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successful; providing accurate data, monitoring and measuring models perform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nce, and establishing ethical safeguards.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 dirty="0" smtClean="0">
                <a:latin typeface="Open Sans"/>
                <a:ea typeface="Open Sans"/>
                <a:cs typeface="Open Sans"/>
                <a:sym typeface="Open Sans"/>
              </a:rPr>
              <a:t>Next steps; Finalize data, test and evalute performance, address biases, deploy model.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Began with Four Use Case Ideas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89925" y="1531850"/>
            <a:ext cx="6723000" cy="32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Enhancing tax planning </a:t>
            </a:r>
            <a:r>
              <a:rPr lang="en-US" sz="3200" b="1" dirty="0" smtClean="0">
                <a:latin typeface="Open Sans"/>
                <a:ea typeface="Open Sans"/>
                <a:cs typeface="Open Sans"/>
                <a:sym typeface="Open Sans"/>
              </a:rPr>
              <a:t>efficiency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Description of Use Case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1: </a:t>
            </a:r>
            <a:endParaRPr lang="en" sz="2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AI tool optimizes transfer pricing and cuts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reliance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on tax advisors</a:t>
            </a:r>
            <a:endParaRPr sz="28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89925" y="4052862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Supply chain </a:t>
            </a:r>
            <a:r>
              <a:rPr lang="en-US" sz="3200" b="1" dirty="0" smtClean="0"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Description of Use Case 2 </a:t>
            </a:r>
            <a:r>
              <a:rPr lang="en" sz="2800" dirty="0" smtClean="0">
                <a:latin typeface="Open Sans"/>
                <a:ea typeface="Open Sans"/>
                <a:cs typeface="Open Sans"/>
              </a:rPr>
              <a:t>:</a:t>
            </a:r>
          </a:p>
          <a:p>
            <a:r>
              <a:rPr lang="en" sz="2800" dirty="0" smtClean="0">
                <a:latin typeface="Open Sans"/>
                <a:ea typeface="Open Sans"/>
                <a:cs typeface="Open Sans"/>
              </a:rPr>
              <a:t>Model reduces factory costs and manage supply disruptions.</a:t>
            </a:r>
            <a:endParaRPr lang="en" sz="28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89925" y="651299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Sustainability </a:t>
            </a:r>
            <a:r>
              <a:rPr lang="en-US" sz="3200" b="1" dirty="0" smtClean="0">
                <a:latin typeface="Open Sans"/>
                <a:ea typeface="Open Sans"/>
                <a:cs typeface="Open Sans"/>
                <a:sym typeface="Open Sans"/>
              </a:rPr>
              <a:t>advancement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Description of Use Case 3 </a:t>
            </a:r>
            <a:endParaRPr lang="en" sz="2800" dirty="0"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redicitve charging to align with off-peak renewable energy hours.</a:t>
            </a:r>
            <a:endParaRPr sz="28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823180" y="161231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Dealership expansion </a:t>
            </a:r>
            <a:r>
              <a:rPr lang="en-US" sz="3200" b="1" dirty="0" smtClean="0">
                <a:latin typeface="Open Sans"/>
                <a:ea typeface="Open Sans"/>
                <a:cs typeface="Open Sans"/>
                <a:sym typeface="Open Sans"/>
              </a:rPr>
              <a:t>strategy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Description of Use Case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  <a:p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Data predicts sales in new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dealership </a:t>
            </a:r>
            <a:r>
              <a:rPr lang="en" sz="2800" dirty="0" smtClean="0">
                <a:latin typeface="Open Sans"/>
                <a:ea typeface="Open Sans"/>
                <a:cs typeface="Open Sans"/>
                <a:sym typeface="Open Sans"/>
              </a:rPr>
              <a:t>locations. </a:t>
            </a:r>
            <a:endParaRPr lang="en"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 Assessed Feasibility vs. Impact for All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5952695" y="2466329"/>
            <a:ext cx="13200" cy="5502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80877" y="5234905"/>
            <a:ext cx="7967700" cy="186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868271" y="2394150"/>
            <a:ext cx="36000" cy="57240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29924" y="8088822"/>
            <a:ext cx="7892400" cy="420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685800" y="4968966"/>
            <a:ext cx="13041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Impact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10100" y="8088822"/>
            <a:ext cx="54174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930066" y="808882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217891" y="728092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20873" y="8088822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704" y="3406025"/>
            <a:ext cx="5352752" cy="2651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722" y="2765890"/>
            <a:ext cx="603556" cy="640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70" y="3568791"/>
            <a:ext cx="603556" cy="64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194" y="3044835"/>
            <a:ext cx="664522" cy="67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185" y="3679410"/>
            <a:ext cx="585267" cy="6950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Transforming Our Business Using ML/A with These Top Two Use Cases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 flipH="1">
            <a:off x="7398402" y="2273100"/>
            <a:ext cx="48000" cy="4470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807725" y="2477399"/>
            <a:ext cx="475830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Enhancing tax planning efficiency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AI </a:t>
            </a: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tool optimizes transfer pricing and cuts 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reliance </a:t>
            </a: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on tax 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advisors.</a:t>
            </a:r>
            <a:endParaRPr lang="en-US"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0181764" y="2477399"/>
            <a:ext cx="4758300" cy="4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latin typeface="Open Sans"/>
                <a:ea typeface="Open Sans"/>
                <a:cs typeface="Open Sans"/>
                <a:sym typeface="Open Sans"/>
              </a:rPr>
              <a:t>Dealership expansion strategy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Data predicts sales in new </a:t>
            </a:r>
            <a:r>
              <a:rPr lang="en-US" sz="3200" dirty="0" smtClean="0">
                <a:latin typeface="Open Sans"/>
                <a:ea typeface="Open Sans"/>
                <a:cs typeface="Open Sans"/>
                <a:sym typeface="Open Sans"/>
              </a:rPr>
              <a:t>potential dealership </a:t>
            </a: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locations.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529411" y="7404292"/>
            <a:ext cx="15152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By executing on these two projects I believe we can drive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_growth and efficiency_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for our business by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_leveraing data driven insights__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and become a(n) </a:t>
            </a:r>
            <a:r>
              <a:rPr lang="en" sz="3200" i="1" dirty="0" smtClean="0">
                <a:latin typeface="Open Sans"/>
                <a:ea typeface="Open Sans"/>
                <a:cs typeface="Open Sans"/>
                <a:sym typeface="Open Sans"/>
              </a:rPr>
              <a:t>_innovative _ </a:t>
            </a:r>
            <a:r>
              <a:rPr lang="en" sz="3200" i="1" dirty="0">
                <a:latin typeface="Open Sans"/>
                <a:ea typeface="Open Sans"/>
                <a:cs typeface="Open Sans"/>
                <a:sym typeface="Open Sans"/>
              </a:rPr>
              <a:t>business.</a:t>
            </a:r>
            <a:endParaRPr sz="3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2D3D4A"/>
              </a:buClr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Use Case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1 _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Enhancing tax planning efficiency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_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Deep Dive</a:t>
            </a:r>
            <a:endParaRPr sz="10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11725" y="1966008"/>
            <a:ext cx="6194003" cy="327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</a:t>
            </a:r>
            <a:r>
              <a:rPr lang="en" sz="3200" b="1" dirty="0" smtClean="0">
                <a:latin typeface="Open Sans"/>
                <a:ea typeface="Open Sans"/>
                <a:cs typeface="Open Sans"/>
                <a:sym typeface="Open Sans"/>
              </a:rPr>
              <a:t>Today</a:t>
            </a: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Setup: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Income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details, Expenditure details, Tax jurisdictions,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Tax law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changes, Third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party advisors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details</a:t>
            </a: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Transformation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: Data is manually assessed by third party advisors in hopes to achieve tax efficiency.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Resolution: Third party advisors formulate a general tax plan, such a strategy would depend on the accuracy of the individuals task (analyzing data) at hand.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: Firms' over all tax planning processes are slow and prone to errors due to manual data handling, thus lacking efficiency.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1725" y="4443519"/>
            <a:ext cx="6362397" cy="294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Setup: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Structured Income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details, Structured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expenditure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details,                               Regularly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updated tax law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changes, Regional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tax data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ransformation: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Data is used to train and test the model ensuring it predicts efficient tax strategies whilst staying current with updated regulations via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algorithms.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Resolution: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structured and constantly updated data provides the model a solid frame work,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guides it to formulating a constructive yet cohesive tax efficient strategy.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Result: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Firms' over all tax planning processes would play out periodically and accurately due to automated data handling, thus enhancing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efficiency.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61176" y="7438744"/>
            <a:ext cx="6095100" cy="207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_this tool_ </a:t>
            </a: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will be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_cost savings and efficiency_ </a:t>
            </a: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thanks to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_automated analysis_!</a:t>
            </a:r>
            <a:endParaRPr sz="28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68" y="2510456"/>
            <a:ext cx="11049740" cy="61970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2D3D4A"/>
              </a:buClr>
            </a:pPr>
            <a:r>
              <a:rPr lang="en" sz="5400" b="1" dirty="0">
                <a:latin typeface="Open Sans"/>
                <a:ea typeface="Open Sans"/>
                <a:cs typeface="Open Sans"/>
                <a:sym typeface="Open Sans"/>
              </a:rPr>
              <a:t>Use Case </a:t>
            </a:r>
            <a:r>
              <a:rPr lang="en" sz="5400" b="1" dirty="0" smtClean="0">
                <a:latin typeface="Open Sans"/>
                <a:ea typeface="Open Sans"/>
                <a:cs typeface="Open Sans"/>
                <a:sym typeface="Open Sans"/>
              </a:rPr>
              <a:t>2 _Dealership expansion strategy_ </a:t>
            </a:r>
            <a:r>
              <a:rPr lang="en" sz="5400" b="1" dirty="0">
                <a:latin typeface="Open Sans"/>
                <a:ea typeface="Open Sans"/>
                <a:cs typeface="Open Sans"/>
                <a:sym typeface="Open Sans"/>
              </a:rPr>
              <a:t>Deep Dive</a:t>
            </a:r>
            <a:endParaRPr sz="5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70722" y="1816965"/>
            <a:ext cx="6362397" cy="2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Setup: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Existing sales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data, Population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density in concentrated areas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Transformation: Data is manually assessed by the firm, relaying on traditional research and assessments.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Resolution: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Team operates on intuition and existing patterns to decide on new dealership locations.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esult: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Firms' lack of data driven insights limits dealership placement to densely populated areas.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1725" y="4124796"/>
            <a:ext cx="6362397" cy="331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sz="3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Setup: Population demographic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trends, Significant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sales history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data,                                     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Compare new and existing location performances</a:t>
            </a: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Transformation: Data is used to train and test the model, predicting future sales in new locations by comparing the performance of existing and potential locations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Resolution: With data driven insights, the team operates on predictive models, thus guides them to formulate an efficient expansion strategy. </a:t>
            </a:r>
          </a:p>
          <a:p>
            <a:pPr marL="457200" lvl="0" indent="-431800">
              <a:buSzPts val="3200"/>
              <a:buFont typeface="Open Sans"/>
              <a:buChar char="-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Result: Firms' analytical insights enhances dealership placement in various areas by accurately estimating future performance. However, the integration of these models can raise significant implementation costs.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07474" y="7285506"/>
            <a:ext cx="6120500" cy="144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The impact of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_this model_ </a:t>
            </a: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will be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_increased revenue and market reach_ </a:t>
            </a:r>
            <a:r>
              <a:rPr lang="en" sz="2800" b="1" i="1" dirty="0">
                <a:latin typeface="Open Sans"/>
                <a:ea typeface="Open Sans"/>
                <a:cs typeface="Open Sans"/>
                <a:sym typeface="Open Sans"/>
              </a:rPr>
              <a:t>thanks to </a:t>
            </a:r>
            <a:r>
              <a:rPr lang="en" sz="2800" b="1" i="1" dirty="0" smtClean="0">
                <a:latin typeface="Open Sans"/>
                <a:ea typeface="Open Sans"/>
                <a:cs typeface="Open Sans"/>
                <a:sym typeface="Open Sans"/>
              </a:rPr>
              <a:t>_data driven location insights_!</a:t>
            </a:r>
            <a:endParaRPr sz="28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85" y="2510456"/>
            <a:ext cx="10868889" cy="614842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Risks / Mitigations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4" name="Google Shape;184;p20"/>
          <p:cNvGraphicFramePr/>
          <p:nvPr>
            <p:extLst>
              <p:ext uri="{D42A27DB-BD31-4B8C-83A1-F6EECF244321}">
                <p14:modId xmlns:p14="http://schemas.microsoft.com/office/powerpoint/2010/main" val="1714040528"/>
              </p:ext>
            </p:extLst>
          </p:nvPr>
        </p:nvGraphicFramePr>
        <p:xfrm>
          <a:off x="343025" y="1597250"/>
          <a:ext cx="17620875" cy="7488630"/>
        </p:xfrm>
        <a:graphic>
          <a:graphicData uri="http://schemas.openxmlformats.org/drawingml/2006/table">
            <a:tbl>
              <a:tblPr>
                <a:noFill/>
                <a:tableStyleId>{76EA093B-4BBF-474B-B3B1-8ECE2D7982BD}</a:tableStyleId>
              </a:tblPr>
              <a:tblGrid>
                <a:gridCol w="540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Enhancing tax planning efficiency</a:t>
                      </a:r>
                      <a:endParaRPr lang="en-US" sz="32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Dealership expansion strategy</a:t>
                      </a:r>
                      <a:endParaRPr sz="32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lang="en" sz="32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Definition:</a:t>
                      </a:r>
                      <a:r>
                        <a:rPr lang="en" sz="2400" b="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</a:t>
                      </a:r>
                      <a:r>
                        <a:rPr lang="en" sz="24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odel’s predictions align with actual outcomes.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Ensuring the model accurately accounts for updated tax regulations and performs consistently over time.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Conduct periodic performance tests and retrain the model using updated datasets to maintain accuracy and efficiency.</a:t>
                      </a:r>
                      <a:endParaRPr sz="1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Ensuring accurate sales predictions for potential dealerships based on existing sales and demographic data.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Evaluate predictions using metrics like MAE or RMSE and refine the model to outperform intuition-based decisions.</a:t>
                      </a:r>
                      <a:endParaRPr sz="1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Underfitting/Overfitting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240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Definition: model fails to learn key patterns,</a:t>
                      </a:r>
                      <a:r>
                        <a:rPr lang="en" sz="240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leading to poor performance/ model learns too much, struggles adapting new data (biased).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The model might </a:t>
                      </a:r>
                      <a:r>
                        <a:rPr lang="en-US" sz="18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overfit</a:t>
                      </a: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 historical tax data, limiting adaptability to new laws or scenarios.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Use cross-validation techniques and retrain regularly with diverse datasets to prevent overfitting and enhance responsiveness.</a:t>
                      </a:r>
                      <a:endParaRPr sz="1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Overfitting to urban data may limit the model’s ability to predict sales in rural areas.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Use diverse datasets and conduct regular checks to balance data representation across different regions.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Ethical Concerns</a:t>
                      </a:r>
                      <a:br>
                        <a:rPr lang="en" sz="32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2400" b="0" i="1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Definition:</a:t>
                      </a:r>
                      <a:r>
                        <a:rPr lang="en" sz="2400" b="0" i="1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ensuring AI systems are fair and align with ethical principals.</a:t>
                      </a:r>
                      <a:endParaRPr sz="32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Stakeholders may distrust AI recommendations due to a lack of transparency, and aggressive strategies might conflict</a:t>
                      </a:r>
                      <a:r>
                        <a:rPr lang="en-US" sz="1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with </a:t>
                      </a: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regulatory boundaries.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Implement an </a:t>
                      </a:r>
                      <a:r>
                        <a:rPr lang="en-US" sz="18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explainability</a:t>
                      </a: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framework and human-in-the-loop reviews to clarify recommendations and ensure ethical compliance.</a:t>
                      </a:r>
                      <a:endParaRPr sz="18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Concern: Favoritism towards certain locations or groups, risking discrimination against smaller or underprivileged areas.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Implement fairness evaluations, comply with privacy standards, and review recommendations through human feedback</a:t>
                      </a:r>
                      <a:r>
                        <a:rPr lang="en-US" sz="18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8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ensure inclusivity.</a:t>
                      </a:r>
                      <a:endParaRPr sz="32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981</Words>
  <Application>Microsoft Office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Mono Light</vt:lpstr>
      <vt:lpstr>Open Sans</vt:lpstr>
      <vt:lpstr>Open Sans Light</vt:lpstr>
      <vt:lpstr>Arial</vt:lpstr>
      <vt:lpstr>Udacity 2024 Student Template</vt:lpstr>
      <vt:lpstr>Evaluating ML/AI Strategies for Business Growth </vt:lpstr>
      <vt:lpstr>Executive Summary</vt:lpstr>
      <vt:lpstr>I Began with Four Use Case Ideas</vt:lpstr>
      <vt:lpstr>I Assessed Feasibility vs. Impact for All Cases</vt:lpstr>
      <vt:lpstr>Transforming Our Business Using ML/A with These Top Two Use Cases</vt:lpstr>
      <vt:lpstr>Use Case 1 _Enhancing tax planning efficiency_ Deep Dive</vt:lpstr>
      <vt:lpstr>Use Case 2 _Dealership expansion strategy_ Deep Dive</vt:lpstr>
      <vt:lpstr>Risks /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ML/AI Strategies for Business Growth</dc:title>
  <cp:lastModifiedBy>hamdah alaydaroos</cp:lastModifiedBy>
  <cp:revision>36</cp:revision>
  <dcterms:modified xsi:type="dcterms:W3CDTF">2024-12-18T12:53:15Z</dcterms:modified>
</cp:coreProperties>
</file>