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8288000" cy="10287000"/>
  <p:notesSz cx="6858000" cy="9144000"/>
  <p:embeddedFontLst>
    <p:embeddedFont>
      <p:font typeface="Open Sans" panose="020B0604020202020204" charset="0"/>
      <p:regular r:id="rId30"/>
      <p:bold r:id="rId31"/>
      <p:italic r:id="rId32"/>
      <p:boldItalic r:id="rId33"/>
    </p:embeddedFont>
    <p:embeddedFont>
      <p:font typeface="Open Sans Light" panose="020B0604020202020204" charset="0"/>
      <p:regular r:id="rId34"/>
      <p:bold r:id="rId35"/>
      <p:italic r:id="rId36"/>
      <p:boldItalic r:id="rId37"/>
    </p:embeddedFont>
    <p:embeddedFont>
      <p:font typeface="Roboto"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D0F4"/>
    <a:srgbClr val="7DC6DF"/>
    <a:srgbClr val="3FBDE5"/>
    <a:srgbClr val="C9313A"/>
    <a:srgbClr val="BD0510"/>
    <a:srgbClr val="D4F4FE"/>
    <a:srgbClr val="27B4EE"/>
    <a:srgbClr val="FBC1C4"/>
    <a:srgbClr val="FEB4B8"/>
    <a:srgbClr val="BD03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DD2A14-8BAA-5430-80F8-BE3EA8027B23}" v="27" dt="2024-11-06T15:35:31.8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52" autoAdjust="0"/>
    <p:restoredTop sz="93911" autoAdjust="0"/>
  </p:normalViewPr>
  <p:slideViewPr>
    <p:cSldViewPr snapToGrid="0">
      <p:cViewPr varScale="1">
        <p:scale>
          <a:sx n="42" d="100"/>
          <a:sy n="42" d="100"/>
        </p:scale>
        <p:origin x="948" y="148"/>
      </p:cViewPr>
      <p:guideLst>
        <p:guide orient="horz" pos="3240"/>
        <p:guide pos="57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05b2e72063_0_23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g305b2e72063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155003ee40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155003ee40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sz="2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155003ee40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155003ee40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155003ee40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155003ee40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155003ee40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155003ee40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155003ee40_0_24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g3155003ee40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155003ee40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155003ee40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155003ee40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155003ee40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155003ee40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155003ee40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155003ee40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155003ee40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155003ee40_0_29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g3155003ee40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7515110cb_1_29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g57515110cb_1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155003ee40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155003ee40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155003ee40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155003ee40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3155003ee40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3155003ee40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155003ee40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155003ee40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155003ee40_0_41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g3155003ee40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155003ee40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155003ee40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155003ee40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155003ee40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3155003ee40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3155003ee40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155003ee40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155003ee40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155003ee40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155003ee40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155003ee40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155003ee40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155003ee40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155003ee40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155003ee40_0_14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g3155003ee4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155003ee40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155003ee4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155003ee40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155003ee40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a Lesson Title ">
  <p:cSld name="TITLE_1">
    <p:bg>
      <p:bgPr>
        <a:solidFill>
          <a:schemeClr val="dk2"/>
        </a:soli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t="3419" b="-3409"/>
          <a:stretch/>
        </p:blipFill>
        <p:spPr>
          <a:xfrm>
            <a:off x="1239650" y="1254250"/>
            <a:ext cx="2877300" cy="546050"/>
          </a:xfrm>
          <a:prstGeom prst="rect">
            <a:avLst/>
          </a:prstGeom>
          <a:noFill/>
          <a:ln>
            <a:noFill/>
          </a:ln>
        </p:spPr>
      </p:pic>
      <p:pic>
        <p:nvPicPr>
          <p:cNvPr id="11" name="Google Shape;11;p2"/>
          <p:cNvPicPr preferRelativeResize="0"/>
          <p:nvPr/>
        </p:nvPicPr>
        <p:blipFill>
          <a:blip r:embed="rId3">
            <a:alphaModFix/>
          </a:blip>
          <a:stretch>
            <a:fillRect/>
          </a:stretch>
        </p:blipFill>
        <p:spPr>
          <a:xfrm>
            <a:off x="0" y="0"/>
            <a:ext cx="18288000" cy="10287000"/>
          </a:xfrm>
          <a:prstGeom prst="rect">
            <a:avLst/>
          </a:prstGeom>
          <a:noFill/>
          <a:ln>
            <a:noFill/>
          </a:ln>
        </p:spPr>
      </p:pic>
      <p:sp>
        <p:nvSpPr>
          <p:cNvPr id="12" name="Google Shape;12;p2"/>
          <p:cNvSpPr txBox="1">
            <a:spLocks noGrp="1"/>
          </p:cNvSpPr>
          <p:nvPr>
            <p:ph type="ctrTitle"/>
          </p:nvPr>
        </p:nvSpPr>
        <p:spPr>
          <a:xfrm>
            <a:off x="1225200" y="2813950"/>
            <a:ext cx="10070400" cy="24798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9000"/>
              <a:buFont typeface="Open Sans Light"/>
              <a:buNone/>
              <a:defRPr sz="9000">
                <a:solidFill>
                  <a:schemeClr val="lt1"/>
                </a:solidFill>
                <a:latin typeface="Open Sans Light"/>
                <a:ea typeface="Open Sans Light"/>
                <a:cs typeface="Open Sans Light"/>
                <a:sym typeface="Open Sans Light"/>
              </a:defRPr>
            </a:lvl1pPr>
            <a:lvl2pPr lvl="1"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2pPr>
            <a:lvl3pPr lvl="2"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3pPr>
            <a:lvl4pPr lvl="3"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4pPr>
            <a:lvl5pPr lvl="4"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5pPr>
            <a:lvl6pPr lvl="5"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6pPr>
            <a:lvl7pPr lvl="6"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7pPr>
            <a:lvl8pPr lvl="7"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8pPr>
            <a:lvl9pPr lvl="8"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9pPr>
          </a:lstStyle>
          <a:p>
            <a:endParaRPr/>
          </a:p>
        </p:txBody>
      </p:sp>
      <p:sp>
        <p:nvSpPr>
          <p:cNvPr id="13" name="Google Shape;13;p2"/>
          <p:cNvSpPr txBox="1"/>
          <p:nvPr/>
        </p:nvSpPr>
        <p:spPr>
          <a:xfrm>
            <a:off x="1225200" y="5937550"/>
            <a:ext cx="10070400" cy="1294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3600">
              <a:solidFill>
                <a:srgbClr val="FFFFFF"/>
              </a:solidFill>
              <a:latin typeface="Open Sans"/>
              <a:ea typeface="Open Sans"/>
              <a:cs typeface="Open Sans"/>
              <a:sym typeface="Open Sans"/>
            </a:endParaRPr>
          </a:p>
        </p:txBody>
      </p:sp>
      <p:sp>
        <p:nvSpPr>
          <p:cNvPr id="14" name="Google Shape;14;p2"/>
          <p:cNvSpPr txBox="1">
            <a:spLocks noGrp="1"/>
          </p:cNvSpPr>
          <p:nvPr>
            <p:ph type="subTitle" idx="1"/>
          </p:nvPr>
        </p:nvSpPr>
        <p:spPr>
          <a:xfrm>
            <a:off x="1256200" y="5959675"/>
            <a:ext cx="10039800" cy="8328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36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grpSp>
        <p:nvGrpSpPr>
          <p:cNvPr id="15" name="Google Shape;15;p2"/>
          <p:cNvGrpSpPr/>
          <p:nvPr/>
        </p:nvGrpSpPr>
        <p:grpSpPr>
          <a:xfrm>
            <a:off x="1232067" y="1034380"/>
            <a:ext cx="3497101" cy="986219"/>
            <a:chOff x="989538" y="1051025"/>
            <a:chExt cx="3377536" cy="952500"/>
          </a:xfrm>
        </p:grpSpPr>
        <p:pic>
          <p:nvPicPr>
            <p:cNvPr id="16" name="Google Shape;16;p2"/>
            <p:cNvPicPr preferRelativeResize="0"/>
            <p:nvPr/>
          </p:nvPicPr>
          <p:blipFill rotWithShape="1">
            <a:blip r:embed="rId2">
              <a:alphaModFix/>
            </a:blip>
            <a:srcRect t="3419" b="-3409"/>
            <a:stretch/>
          </p:blipFill>
          <p:spPr>
            <a:xfrm>
              <a:off x="1239650" y="1254250"/>
              <a:ext cx="2877300" cy="546050"/>
            </a:xfrm>
            <a:prstGeom prst="rect">
              <a:avLst/>
            </a:prstGeom>
            <a:noFill/>
            <a:ln>
              <a:noFill/>
            </a:ln>
          </p:spPr>
        </p:pic>
        <p:sp>
          <p:nvSpPr>
            <p:cNvPr id="17" name="Google Shape;17;p2"/>
            <p:cNvSpPr/>
            <p:nvPr/>
          </p:nvSpPr>
          <p:spPr>
            <a:xfrm>
              <a:off x="995600" y="1051025"/>
              <a:ext cx="3365400" cy="952500"/>
            </a:xfrm>
            <a:prstGeom prst="rect">
              <a:avLst/>
            </a:prstGeom>
            <a:solidFill>
              <a:srgbClr val="171A53"/>
            </a:solidFill>
            <a:ln w="9525" cap="flat" cmpd="sng">
              <a:solidFill>
                <a:srgbClr val="171A53"/>
              </a:solidFill>
              <a:prstDash val="solid"/>
              <a:round/>
              <a:headEnd type="none" w="sm" len="sm"/>
              <a:tailEnd type="none" w="sm" len="sm"/>
            </a:ln>
          </p:spPr>
          <p:txBody>
            <a:bodyPr spcFirstLastPara="1" wrap="square" lIns="182850" tIns="182850" rIns="182850" bIns="182850" anchor="ctr" anchorCtr="0">
              <a:noAutofit/>
            </a:bodyPr>
            <a:lstStyle/>
            <a:p>
              <a:pPr marL="0" lvl="0" indent="0" algn="ctr" rtl="0">
                <a:spcBef>
                  <a:spcPts val="0"/>
                </a:spcBef>
                <a:spcAft>
                  <a:spcPts val="0"/>
                </a:spcAft>
                <a:buNone/>
              </a:pPr>
              <a:endParaRPr sz="2800">
                <a:solidFill>
                  <a:srgbClr val="171A53"/>
                </a:solidFill>
                <a:latin typeface="Open Sans"/>
                <a:ea typeface="Open Sans"/>
                <a:cs typeface="Open Sans"/>
                <a:sym typeface="Open Sans"/>
              </a:endParaRPr>
            </a:p>
          </p:txBody>
        </p:sp>
        <p:pic>
          <p:nvPicPr>
            <p:cNvPr id="18" name="Google Shape;18;p2"/>
            <p:cNvPicPr preferRelativeResize="0"/>
            <p:nvPr/>
          </p:nvPicPr>
          <p:blipFill>
            <a:blip r:embed="rId4">
              <a:alphaModFix/>
            </a:blip>
            <a:stretch>
              <a:fillRect/>
            </a:stretch>
          </p:blipFill>
          <p:spPr>
            <a:xfrm>
              <a:off x="989538" y="1058076"/>
              <a:ext cx="3377536" cy="938400"/>
            </a:xfrm>
            <a:prstGeom prst="rect">
              <a:avLst/>
            </a:prstGeom>
            <a:noFill/>
            <a:ln>
              <a:noFill/>
            </a:ln>
          </p:spPr>
        </p:pic>
      </p:grpSp>
      <p:sp>
        <p:nvSpPr>
          <p:cNvPr id="19" name="Google Shape;19;p2"/>
          <p:cNvSpPr txBox="1"/>
          <p:nvPr/>
        </p:nvSpPr>
        <p:spPr>
          <a:xfrm>
            <a:off x="279350" y="9860050"/>
            <a:ext cx="7915200" cy="228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400">
                <a:solidFill>
                  <a:srgbClr val="7D97AD"/>
                </a:solidFill>
                <a:latin typeface="Open Sans"/>
                <a:ea typeface="Open Sans"/>
                <a:cs typeface="Open Sans"/>
                <a:sym typeface="Open Sans"/>
              </a:rPr>
              <a:t>© 2024 Udacity. </a:t>
            </a:r>
            <a:endParaRPr sz="1000">
              <a:solidFill>
                <a:srgbClr val="0B0B0B"/>
              </a:solidFill>
              <a:latin typeface="Open Sans"/>
              <a:ea typeface="Open Sans"/>
              <a:cs typeface="Open Sans"/>
              <a:sym typeface="Open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Dual Code">
  <p:cSld name="TITLE_AND_BODY_1_1_1_1_2">
    <p:spTree>
      <p:nvGrpSpPr>
        <p:cNvPr id="1" name="Shape 90"/>
        <p:cNvGrpSpPr/>
        <p:nvPr/>
      </p:nvGrpSpPr>
      <p:grpSpPr>
        <a:xfrm>
          <a:off x="0" y="0"/>
          <a:ext cx="0" cy="0"/>
          <a:chOff x="0" y="0"/>
          <a:chExt cx="0" cy="0"/>
        </a:xfrm>
      </p:grpSpPr>
      <p:pic>
        <p:nvPicPr>
          <p:cNvPr id="91" name="Google Shape;91;p11"/>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92" name="Google Shape;92;p11"/>
          <p:cNvSpPr/>
          <p:nvPr/>
        </p:nvSpPr>
        <p:spPr>
          <a:xfrm>
            <a:off x="576900" y="9439925"/>
            <a:ext cx="2610600" cy="620100"/>
          </a:xfrm>
          <a:prstGeom prst="rect">
            <a:avLst/>
          </a:prstGeom>
          <a:solidFill>
            <a:srgbClr val="1425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93" name="Google Shape;93;p11"/>
          <p:cNvPicPr preferRelativeResize="0"/>
          <p:nvPr/>
        </p:nvPicPr>
        <p:blipFill>
          <a:blip r:embed="rId3">
            <a:alphaModFix/>
          </a:blip>
          <a:stretch>
            <a:fillRect/>
          </a:stretch>
        </p:blipFill>
        <p:spPr>
          <a:xfrm>
            <a:off x="667760" y="9434283"/>
            <a:ext cx="2619805" cy="620100"/>
          </a:xfrm>
          <a:prstGeom prst="rect">
            <a:avLst/>
          </a:prstGeom>
          <a:noFill/>
          <a:ln>
            <a:noFill/>
          </a:ln>
        </p:spPr>
      </p:pic>
      <p:sp>
        <p:nvSpPr>
          <p:cNvPr id="94" name="Google Shape;94;p11"/>
          <p:cNvSpPr/>
          <p:nvPr/>
        </p:nvSpPr>
        <p:spPr>
          <a:xfrm>
            <a:off x="-250" y="-750"/>
            <a:ext cx="18288000" cy="9144000"/>
          </a:xfrm>
          <a:prstGeom prst="rect">
            <a:avLst/>
          </a:prstGeom>
          <a:solidFill>
            <a:srgbClr val="F0F0F0"/>
          </a:solidFill>
          <a:ln>
            <a:noFill/>
          </a:ln>
          <a:effectLst>
            <a:outerShdw blurRad="714375" dist="238125" dir="5400000" algn="bl" rotWithShape="0">
              <a:srgbClr val="000000">
                <a:alpha val="25000"/>
              </a:srgbClr>
            </a:outerShdw>
          </a:effectLst>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95" name="Google Shape;95;p11"/>
          <p:cNvSpPr txBox="1"/>
          <p:nvPr/>
        </p:nvSpPr>
        <p:spPr>
          <a:xfrm>
            <a:off x="685800" y="434400"/>
            <a:ext cx="16916400" cy="68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2000"/>
              </a:spcAft>
              <a:buNone/>
            </a:pPr>
            <a:r>
              <a:rPr lang="en" sz="4800">
                <a:solidFill>
                  <a:srgbClr val="0B0B0B"/>
                </a:solidFill>
                <a:latin typeface="Open Sans Light"/>
                <a:ea typeface="Open Sans Light"/>
                <a:cs typeface="Open Sans Light"/>
                <a:sym typeface="Open Sans Light"/>
              </a:rPr>
              <a:t>Title Placeholder</a:t>
            </a:r>
            <a:endParaRPr sz="4800">
              <a:solidFill>
                <a:srgbClr val="0B0B0B"/>
              </a:solidFill>
              <a:latin typeface="Open Sans Light"/>
              <a:ea typeface="Open Sans Light"/>
              <a:cs typeface="Open Sans Light"/>
              <a:sym typeface="Open Sans Light"/>
            </a:endParaRPr>
          </a:p>
        </p:txBody>
      </p:sp>
      <p:sp>
        <p:nvSpPr>
          <p:cNvPr id="96" name="Google Shape;96;p11"/>
          <p:cNvSpPr txBox="1">
            <a:spLocks noGrp="1"/>
          </p:cNvSpPr>
          <p:nvPr>
            <p:ph type="body" idx="1"/>
          </p:nvPr>
        </p:nvSpPr>
        <p:spPr>
          <a:xfrm>
            <a:off x="685800" y="1554750"/>
            <a:ext cx="8241000" cy="6903600"/>
          </a:xfrm>
          <a:prstGeom prst="rect">
            <a:avLst/>
          </a:prstGeom>
        </p:spPr>
        <p:txBody>
          <a:bodyPr spcFirstLastPara="1" wrap="square" lIns="0" tIns="0" rIns="0" bIns="0" anchor="t" anchorCtr="0">
            <a:noAutofit/>
          </a:bodyPr>
          <a:lstStyle>
            <a:lvl1pPr marL="457200" lvl="0" indent="-419100" rtl="0">
              <a:spcBef>
                <a:spcPts val="0"/>
              </a:spcBef>
              <a:spcAft>
                <a:spcPts val="0"/>
              </a:spcAft>
              <a:buClr>
                <a:schemeClr val="accent1"/>
              </a:buClr>
              <a:buSzPts val="3000"/>
              <a:buFont typeface="Roboto Mono Light"/>
              <a:buChar char="●"/>
              <a:defRPr sz="3000">
                <a:solidFill>
                  <a:schemeClr val="dk1"/>
                </a:solidFill>
                <a:latin typeface="Roboto Mono Light"/>
                <a:ea typeface="Roboto Mono Light"/>
                <a:cs typeface="Roboto Mono Light"/>
                <a:sym typeface="Roboto Mono Light"/>
              </a:defRPr>
            </a:lvl1pPr>
            <a:lvl2pPr marL="914400" lvl="1" indent="-419100" rtl="0">
              <a:spcBef>
                <a:spcPts val="2000"/>
              </a:spcBef>
              <a:spcAft>
                <a:spcPts val="0"/>
              </a:spcAft>
              <a:buClr>
                <a:schemeClr val="accent1"/>
              </a:buClr>
              <a:buSzPts val="3000"/>
              <a:buFont typeface="Roboto Mono Light"/>
              <a:buChar char="○"/>
              <a:defRPr>
                <a:solidFill>
                  <a:schemeClr val="dk1"/>
                </a:solidFill>
                <a:latin typeface="Roboto Mono Light"/>
                <a:ea typeface="Roboto Mono Light"/>
                <a:cs typeface="Roboto Mono Light"/>
                <a:sym typeface="Roboto Mono Light"/>
              </a:defRPr>
            </a:lvl2pPr>
            <a:lvl3pPr marL="1371600" lvl="2"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3pPr>
            <a:lvl4pPr marL="1828800" lvl="3"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4pPr>
            <a:lvl5pPr marL="2286000" lvl="4"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5pPr>
            <a:lvl6pPr marL="2743200" lvl="5"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6pPr>
            <a:lvl7pPr marL="3200400" lvl="6"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7pPr>
            <a:lvl8pPr marL="3657600" lvl="7"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8pPr>
            <a:lvl9pPr marL="4114800" lvl="8" indent="-381000" rtl="0">
              <a:spcBef>
                <a:spcPts val="2000"/>
              </a:spcBef>
              <a:spcAft>
                <a:spcPts val="200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9pPr>
          </a:lstStyle>
          <a:p>
            <a:endParaRPr/>
          </a:p>
        </p:txBody>
      </p:sp>
      <p:sp>
        <p:nvSpPr>
          <p:cNvPr id="97" name="Google Shape;97;p11"/>
          <p:cNvSpPr txBox="1">
            <a:spLocks noGrp="1"/>
          </p:cNvSpPr>
          <p:nvPr>
            <p:ph type="body" idx="2"/>
          </p:nvPr>
        </p:nvSpPr>
        <p:spPr>
          <a:xfrm>
            <a:off x="9361350" y="1554750"/>
            <a:ext cx="8241000" cy="6903600"/>
          </a:xfrm>
          <a:prstGeom prst="rect">
            <a:avLst/>
          </a:prstGeom>
        </p:spPr>
        <p:txBody>
          <a:bodyPr spcFirstLastPara="1" wrap="square" lIns="0" tIns="0" rIns="0" bIns="0" anchor="t" anchorCtr="0">
            <a:noAutofit/>
          </a:bodyPr>
          <a:lstStyle>
            <a:lvl1pPr marL="457200" lvl="0" indent="-419100" rtl="0">
              <a:spcBef>
                <a:spcPts val="0"/>
              </a:spcBef>
              <a:spcAft>
                <a:spcPts val="0"/>
              </a:spcAft>
              <a:buClr>
                <a:schemeClr val="accent1"/>
              </a:buClr>
              <a:buSzPts val="3000"/>
              <a:buFont typeface="Roboto Mono Light"/>
              <a:buChar char="●"/>
              <a:defRPr sz="3000">
                <a:solidFill>
                  <a:schemeClr val="dk1"/>
                </a:solidFill>
                <a:latin typeface="Roboto Mono Light"/>
                <a:ea typeface="Roboto Mono Light"/>
                <a:cs typeface="Roboto Mono Light"/>
                <a:sym typeface="Roboto Mono Light"/>
              </a:defRPr>
            </a:lvl1pPr>
            <a:lvl2pPr marL="914400" lvl="1" indent="-419100" rtl="0">
              <a:spcBef>
                <a:spcPts val="2000"/>
              </a:spcBef>
              <a:spcAft>
                <a:spcPts val="0"/>
              </a:spcAft>
              <a:buClr>
                <a:schemeClr val="accent1"/>
              </a:buClr>
              <a:buSzPts val="3000"/>
              <a:buFont typeface="Roboto Mono Light"/>
              <a:buChar char="○"/>
              <a:defRPr>
                <a:solidFill>
                  <a:schemeClr val="dk1"/>
                </a:solidFill>
                <a:latin typeface="Roboto Mono Light"/>
                <a:ea typeface="Roboto Mono Light"/>
                <a:cs typeface="Roboto Mono Light"/>
                <a:sym typeface="Roboto Mono Light"/>
              </a:defRPr>
            </a:lvl2pPr>
            <a:lvl3pPr marL="1371600" lvl="2"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3pPr>
            <a:lvl4pPr marL="1828800" lvl="3"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4pPr>
            <a:lvl5pPr marL="2286000" lvl="4"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5pPr>
            <a:lvl6pPr marL="2743200" lvl="5"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6pPr>
            <a:lvl7pPr marL="3200400" lvl="6"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7pPr>
            <a:lvl8pPr marL="3657600" lvl="7"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8pPr>
            <a:lvl9pPr marL="4114800" lvl="8" indent="-381000" rtl="0">
              <a:spcBef>
                <a:spcPts val="2000"/>
              </a:spcBef>
              <a:spcAft>
                <a:spcPts val="200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9pPr>
          </a:lstStyle>
          <a:p>
            <a:endParaRPr/>
          </a:p>
        </p:txBody>
      </p:sp>
    </p:spTree>
  </p:cSld>
  <p:clrMapOvr>
    <a:masterClrMapping/>
  </p:clrMapOvr>
  <p:extLst>
    <p:ext uri="{DCECCB84-F9BA-43D5-87BE-67443E8EF086}">
      <p15:sldGuideLst xmlns:p15="http://schemas.microsoft.com/office/powerpoint/2012/main">
        <p15:guide id="1" pos="432">
          <p15:clr>
            <a:schemeClr val="accent1"/>
          </p15:clr>
        </p15:guide>
        <p15:guide id="2" pos="11088">
          <p15:clr>
            <a:schemeClr val="accent1"/>
          </p15:clr>
        </p15:guide>
        <p15:guide id="3" orient="horz" pos="979">
          <p15:clr>
            <a:schemeClr val="accent1"/>
          </p15:clr>
        </p15:guide>
        <p15:guide id="4" orient="horz" pos="5328">
          <p15:clr>
            <a:schemeClr val="accent1"/>
          </p15:clr>
        </p15:guide>
        <p15:guide id="5" pos="5760">
          <p15:clr>
            <a:srgbClr val="FF0000"/>
          </p15:clr>
        </p15:guide>
        <p15:guide id="6" orient="horz" pos="706">
          <p15:clr>
            <a:schemeClr val="accent1"/>
          </p15:clr>
        </p15:guide>
        <p15:guide id="7" orient="horz" pos="274">
          <p15:clr>
            <a:schemeClr val="accent1"/>
          </p15:clr>
        </p15:guide>
        <p15:guide id="8" pos="5623">
          <p15:clr>
            <a:schemeClr val="accent1"/>
          </p15:clr>
        </p15:guide>
        <p15:guide id="9" pos="5897">
          <p15:clr>
            <a:schemeClr val="accent1"/>
          </p15:clr>
        </p15:guide>
        <p15:guide id="10" orient="horz" pos="3240">
          <p15:clr>
            <a:srgbClr val="E46962"/>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4. Quote Full Card">
  <p:cSld name="CUSTOM_14">
    <p:spTree>
      <p:nvGrpSpPr>
        <p:cNvPr id="1" name="Shape 98"/>
        <p:cNvGrpSpPr/>
        <p:nvPr/>
      </p:nvGrpSpPr>
      <p:grpSpPr>
        <a:xfrm>
          <a:off x="0" y="0"/>
          <a:ext cx="0" cy="0"/>
          <a:chOff x="0" y="0"/>
          <a:chExt cx="0" cy="0"/>
        </a:xfrm>
      </p:grpSpPr>
      <p:pic>
        <p:nvPicPr>
          <p:cNvPr id="99" name="Google Shape;99;p12"/>
          <p:cNvPicPr preferRelativeResize="0"/>
          <p:nvPr/>
        </p:nvPicPr>
        <p:blipFill>
          <a:blip r:embed="rId2">
            <a:alphaModFix/>
          </a:blip>
          <a:stretch>
            <a:fillRect/>
          </a:stretch>
        </p:blipFill>
        <p:spPr>
          <a:xfrm>
            <a:off x="-4" y="0"/>
            <a:ext cx="18288000" cy="10286989"/>
          </a:xfrm>
          <a:prstGeom prst="rect">
            <a:avLst/>
          </a:prstGeom>
          <a:noFill/>
          <a:ln>
            <a:noFill/>
          </a:ln>
        </p:spPr>
      </p:pic>
      <p:sp>
        <p:nvSpPr>
          <p:cNvPr id="100" name="Google Shape;100;p12"/>
          <p:cNvSpPr/>
          <p:nvPr/>
        </p:nvSpPr>
        <p:spPr>
          <a:xfrm flipH="1">
            <a:off x="1285650" y="1009650"/>
            <a:ext cx="15717000" cy="8268000"/>
          </a:xfrm>
          <a:prstGeom prst="round2DiagRect">
            <a:avLst>
              <a:gd name="adj1" fmla="val 20143"/>
              <a:gd name="adj2" fmla="val 0"/>
            </a:avLst>
          </a:prstGeom>
          <a:solidFill>
            <a:srgbClr val="F0F0F0"/>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101" name="Google Shape;101;p12"/>
          <p:cNvSpPr txBox="1">
            <a:spLocks noGrp="1"/>
          </p:cNvSpPr>
          <p:nvPr>
            <p:ph type="body" idx="1"/>
          </p:nvPr>
        </p:nvSpPr>
        <p:spPr>
          <a:xfrm>
            <a:off x="2110650" y="1908000"/>
            <a:ext cx="14067000" cy="6471000"/>
          </a:xfrm>
          <a:prstGeom prst="rect">
            <a:avLst/>
          </a:prstGeom>
        </p:spPr>
        <p:txBody>
          <a:bodyPr spcFirstLastPara="1" wrap="square" lIns="0" tIns="0" rIns="0" bIns="0" anchor="ctr" anchorCtr="0">
            <a:noAutofit/>
          </a:bodyPr>
          <a:lstStyle>
            <a:lvl1pPr marL="457200" lvl="0"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1pPr>
            <a:lvl2pPr marL="914400" lvl="1"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2pPr>
            <a:lvl3pPr marL="1371600" lvl="2"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3pPr>
            <a:lvl4pPr marL="1828800" lvl="3"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4pPr>
            <a:lvl5pPr marL="2286000" lvl="4"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5pPr>
            <a:lvl6pPr marL="2743200" lvl="5"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6pPr>
            <a:lvl7pPr marL="3200400" lvl="6"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7pPr>
            <a:lvl8pPr marL="3657600" lvl="7"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8pPr>
            <a:lvl9pPr marL="4114800" lvl="8"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102"/>
        <p:cNvGrpSpPr/>
        <p:nvPr/>
      </p:nvGrpSpPr>
      <p:grpSpPr>
        <a:xfrm>
          <a:off x="0" y="0"/>
          <a:ext cx="0" cy="0"/>
          <a:chOff x="0" y="0"/>
          <a:chExt cx="0" cy="0"/>
        </a:xfrm>
      </p:grpSpPr>
      <p:sp>
        <p:nvSpPr>
          <p:cNvPr id="103" name="Google Shape;103;p13"/>
          <p:cNvSpPr/>
          <p:nvPr/>
        </p:nvSpPr>
        <p:spPr>
          <a:xfrm flipH="1">
            <a:off x="16492800" y="8491850"/>
            <a:ext cx="1795200" cy="1795200"/>
          </a:xfrm>
          <a:prstGeom prst="rtTriangle">
            <a:avLst/>
          </a:prstGeom>
          <a:solidFill>
            <a:schemeClr val="l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sp>
        <p:nvSpPr>
          <p:cNvPr id="104" name="Google Shape;104;p13"/>
          <p:cNvSpPr/>
          <p:nvPr/>
        </p:nvSpPr>
        <p:spPr>
          <a:xfrm flipH="1">
            <a:off x="16492800" y="8491750"/>
            <a:ext cx="1795200" cy="1795200"/>
          </a:xfrm>
          <a:prstGeom prst="round1Rect">
            <a:avLst>
              <a:gd name="adj" fmla="val 16667"/>
            </a:avLst>
          </a:prstGeom>
          <a:solidFill>
            <a:schemeClr val="lt1">
              <a:alpha val="68080"/>
            </a:schemeClr>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sp>
        <p:nvSpPr>
          <p:cNvPr id="105" name="Google Shape;105;p13"/>
          <p:cNvSpPr txBox="1">
            <a:spLocks noGrp="1"/>
          </p:cNvSpPr>
          <p:nvPr>
            <p:ph type="ctrTitle"/>
          </p:nvPr>
        </p:nvSpPr>
        <p:spPr>
          <a:xfrm>
            <a:off x="781050" y="3638550"/>
            <a:ext cx="16444200" cy="1867200"/>
          </a:xfrm>
          <a:prstGeom prst="rect">
            <a:avLst/>
          </a:prstGeom>
        </p:spPr>
        <p:txBody>
          <a:bodyPr spcFirstLastPara="1" wrap="square" lIns="0" tIns="0" rIns="0" bIns="0" anchor="t" anchorCtr="0">
            <a:no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a:endParaRPr/>
          </a:p>
        </p:txBody>
      </p:sp>
      <p:sp>
        <p:nvSpPr>
          <p:cNvPr id="106" name="Google Shape;106;p13"/>
          <p:cNvSpPr txBox="1">
            <a:spLocks noGrp="1"/>
          </p:cNvSpPr>
          <p:nvPr>
            <p:ph type="subTitle" idx="1"/>
          </p:nvPr>
        </p:nvSpPr>
        <p:spPr>
          <a:xfrm>
            <a:off x="781050" y="5578261"/>
            <a:ext cx="16444200" cy="865800"/>
          </a:xfrm>
          <a:prstGeom prst="rect">
            <a:avLst/>
          </a:prstGeom>
        </p:spPr>
        <p:txBody>
          <a:bodyPr spcFirstLastPara="1" wrap="square" lIns="0" tIns="0" rIns="0" bIns="0" anchor="t" anchorCtr="0">
            <a:noAutofit/>
          </a:bodyPr>
          <a:lstStyle>
            <a:lvl1pPr lvl="0">
              <a:lnSpc>
                <a:spcPct val="100000"/>
              </a:lnSpc>
              <a:spcBef>
                <a:spcPts val="0"/>
              </a:spcBef>
              <a:spcAft>
                <a:spcPts val="0"/>
              </a:spcAft>
              <a:buClr>
                <a:schemeClr val="lt1"/>
              </a:buClr>
              <a:buSzPts val="3600"/>
              <a:buNone/>
              <a:defRPr>
                <a:solidFill>
                  <a:schemeClr val="lt1"/>
                </a:solidFill>
              </a:defRPr>
            </a:lvl1pPr>
            <a:lvl2pPr lvl="1">
              <a:lnSpc>
                <a:spcPct val="100000"/>
              </a:lnSpc>
              <a:spcBef>
                <a:spcPts val="0"/>
              </a:spcBef>
              <a:spcAft>
                <a:spcPts val="0"/>
              </a:spcAft>
              <a:buClr>
                <a:schemeClr val="lt1"/>
              </a:buClr>
              <a:buSzPts val="3600"/>
              <a:buNone/>
              <a:defRPr sz="3600">
                <a:solidFill>
                  <a:schemeClr val="lt1"/>
                </a:solidFill>
              </a:defRPr>
            </a:lvl2pPr>
            <a:lvl3pPr lvl="2">
              <a:lnSpc>
                <a:spcPct val="100000"/>
              </a:lnSpc>
              <a:spcBef>
                <a:spcPts val="0"/>
              </a:spcBef>
              <a:spcAft>
                <a:spcPts val="0"/>
              </a:spcAft>
              <a:buClr>
                <a:schemeClr val="lt1"/>
              </a:buClr>
              <a:buSzPts val="3600"/>
              <a:buNone/>
              <a:defRPr sz="3600">
                <a:solidFill>
                  <a:schemeClr val="lt1"/>
                </a:solidFill>
              </a:defRPr>
            </a:lvl3pPr>
            <a:lvl4pPr lvl="3">
              <a:lnSpc>
                <a:spcPct val="100000"/>
              </a:lnSpc>
              <a:spcBef>
                <a:spcPts val="0"/>
              </a:spcBef>
              <a:spcAft>
                <a:spcPts val="0"/>
              </a:spcAft>
              <a:buClr>
                <a:schemeClr val="lt1"/>
              </a:buClr>
              <a:buSzPts val="3600"/>
              <a:buNone/>
              <a:defRPr sz="3600">
                <a:solidFill>
                  <a:schemeClr val="lt1"/>
                </a:solidFill>
              </a:defRPr>
            </a:lvl4pPr>
            <a:lvl5pPr lvl="4">
              <a:lnSpc>
                <a:spcPct val="100000"/>
              </a:lnSpc>
              <a:spcBef>
                <a:spcPts val="0"/>
              </a:spcBef>
              <a:spcAft>
                <a:spcPts val="0"/>
              </a:spcAft>
              <a:buClr>
                <a:schemeClr val="lt1"/>
              </a:buClr>
              <a:buSzPts val="3600"/>
              <a:buNone/>
              <a:defRPr sz="3600">
                <a:solidFill>
                  <a:schemeClr val="lt1"/>
                </a:solidFill>
              </a:defRPr>
            </a:lvl5pPr>
            <a:lvl6pPr lvl="5">
              <a:lnSpc>
                <a:spcPct val="100000"/>
              </a:lnSpc>
              <a:spcBef>
                <a:spcPts val="0"/>
              </a:spcBef>
              <a:spcAft>
                <a:spcPts val="0"/>
              </a:spcAft>
              <a:buClr>
                <a:schemeClr val="lt1"/>
              </a:buClr>
              <a:buSzPts val="3600"/>
              <a:buNone/>
              <a:defRPr sz="3600">
                <a:solidFill>
                  <a:schemeClr val="lt1"/>
                </a:solidFill>
              </a:defRPr>
            </a:lvl6pPr>
            <a:lvl7pPr lvl="6">
              <a:lnSpc>
                <a:spcPct val="100000"/>
              </a:lnSpc>
              <a:spcBef>
                <a:spcPts val="0"/>
              </a:spcBef>
              <a:spcAft>
                <a:spcPts val="0"/>
              </a:spcAft>
              <a:buClr>
                <a:schemeClr val="lt1"/>
              </a:buClr>
              <a:buSzPts val="3600"/>
              <a:buNone/>
              <a:defRPr sz="3600">
                <a:solidFill>
                  <a:schemeClr val="lt1"/>
                </a:solidFill>
              </a:defRPr>
            </a:lvl7pPr>
            <a:lvl8pPr lvl="7">
              <a:lnSpc>
                <a:spcPct val="100000"/>
              </a:lnSpc>
              <a:spcBef>
                <a:spcPts val="0"/>
              </a:spcBef>
              <a:spcAft>
                <a:spcPts val="0"/>
              </a:spcAft>
              <a:buClr>
                <a:schemeClr val="lt1"/>
              </a:buClr>
              <a:buSzPts val="3600"/>
              <a:buNone/>
              <a:defRPr sz="3600">
                <a:solidFill>
                  <a:schemeClr val="lt1"/>
                </a:solidFill>
              </a:defRPr>
            </a:lvl8pPr>
            <a:lvl9pPr lvl="8">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07" name="Google Shape;107;p13"/>
          <p:cNvSpPr txBox="1">
            <a:spLocks noGrp="1"/>
          </p:cNvSpPr>
          <p:nvPr>
            <p:ph type="sldNum" idx="12"/>
          </p:nvPr>
        </p:nvSpPr>
        <p:spPr>
          <a:xfrm>
            <a:off x="17047083" y="9391246"/>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08"/>
        <p:cNvGrpSpPr/>
        <p:nvPr/>
      </p:nvGrpSpPr>
      <p:grpSpPr>
        <a:xfrm>
          <a:off x="0" y="0"/>
          <a:ext cx="0" cy="0"/>
          <a:chOff x="0" y="0"/>
          <a:chExt cx="0" cy="0"/>
        </a:xfrm>
      </p:grpSpPr>
      <p:sp>
        <p:nvSpPr>
          <p:cNvPr id="109" name="Google Shape;109;p14"/>
          <p:cNvSpPr txBox="1">
            <a:spLocks noGrp="1"/>
          </p:cNvSpPr>
          <p:nvPr>
            <p:ph type="sldNum" idx="12"/>
          </p:nvPr>
        </p:nvSpPr>
        <p:spPr>
          <a:xfrm>
            <a:off x="17047083" y="9391246"/>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b Lesson Title (Designer or Producer Only)">
  <p:cSld name="SECTION_HEADER_1">
    <p:bg>
      <p:bgPr>
        <a:blipFill>
          <a:blip r:embed="rId2">
            <a:alphaModFix/>
          </a:blip>
          <a:stretch>
            <a:fillRect/>
          </a:stretch>
        </a:blipFill>
        <a:effectLst/>
      </p:bgPr>
    </p:bg>
    <p:spTree>
      <p:nvGrpSpPr>
        <p:cNvPr id="1" name="Shape 20"/>
        <p:cNvGrpSpPr/>
        <p:nvPr/>
      </p:nvGrpSpPr>
      <p:grpSpPr>
        <a:xfrm>
          <a:off x="0" y="0"/>
          <a:ext cx="0" cy="0"/>
          <a:chOff x="0" y="0"/>
          <a:chExt cx="0" cy="0"/>
        </a:xfrm>
      </p:grpSpPr>
      <p:pic>
        <p:nvPicPr>
          <p:cNvPr id="21" name="Google Shape;21;p3"/>
          <p:cNvPicPr preferRelativeResize="0"/>
          <p:nvPr/>
        </p:nvPicPr>
        <p:blipFill>
          <a:blip r:embed="rId3">
            <a:alphaModFix/>
          </a:blip>
          <a:stretch>
            <a:fillRect/>
          </a:stretch>
        </p:blipFill>
        <p:spPr>
          <a:xfrm>
            <a:off x="-4" y="0"/>
            <a:ext cx="18288000" cy="10286989"/>
          </a:xfrm>
          <a:prstGeom prst="rect">
            <a:avLst/>
          </a:prstGeom>
          <a:noFill/>
          <a:ln>
            <a:noFill/>
          </a:ln>
        </p:spPr>
      </p:pic>
      <p:sp>
        <p:nvSpPr>
          <p:cNvPr id="22" name="Google Shape;22;p3"/>
          <p:cNvSpPr txBox="1">
            <a:spLocks noGrp="1"/>
          </p:cNvSpPr>
          <p:nvPr>
            <p:ph type="title"/>
          </p:nvPr>
        </p:nvSpPr>
        <p:spPr>
          <a:xfrm>
            <a:off x="1225200" y="3735300"/>
            <a:ext cx="15837600" cy="28164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7600"/>
              <a:buFont typeface="Open Sans Light"/>
              <a:buNone/>
              <a:defRPr sz="7600">
                <a:solidFill>
                  <a:schemeClr val="lt1"/>
                </a:solidFill>
                <a:latin typeface="Open Sans Light"/>
                <a:ea typeface="Open Sans Light"/>
                <a:cs typeface="Open Sans Light"/>
                <a:sym typeface="Open Sans Light"/>
              </a:defRPr>
            </a:lvl1pPr>
            <a:lvl2pPr lvl="1"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2pPr>
            <a:lvl3pPr lvl="2"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3pPr>
            <a:lvl4pPr lvl="3"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4pPr>
            <a:lvl5pPr lvl="4"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5pPr>
            <a:lvl6pPr lvl="5"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6pPr>
            <a:lvl7pPr lvl="6"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7pPr>
            <a:lvl8pPr lvl="7"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8pPr>
            <a:lvl9pPr lvl="8"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9pPr>
          </a:lstStyle>
          <a:p>
            <a:endParaRPr/>
          </a:p>
        </p:txBody>
      </p:sp>
      <p:sp>
        <p:nvSpPr>
          <p:cNvPr id="23" name="Google Shape;23;p3"/>
          <p:cNvSpPr/>
          <p:nvPr/>
        </p:nvSpPr>
        <p:spPr>
          <a:xfrm>
            <a:off x="576900" y="9439925"/>
            <a:ext cx="2610600" cy="620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24" name="Google Shape;24;p3"/>
          <p:cNvPicPr preferRelativeResize="0"/>
          <p:nvPr/>
        </p:nvPicPr>
        <p:blipFill>
          <a:blip r:embed="rId4">
            <a:alphaModFix/>
          </a:blip>
          <a:stretch>
            <a:fillRect/>
          </a:stretch>
        </p:blipFill>
        <p:spPr>
          <a:xfrm>
            <a:off x="667760" y="9434283"/>
            <a:ext cx="2619805" cy="6201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a Full Bullet">
  <p:cSld name="TITLE_AND_BODY_1_1">
    <p:spTree>
      <p:nvGrpSpPr>
        <p:cNvPr id="1" name="Shape 25"/>
        <p:cNvGrpSpPr/>
        <p:nvPr/>
      </p:nvGrpSpPr>
      <p:grpSpPr>
        <a:xfrm>
          <a:off x="0" y="0"/>
          <a:ext cx="0" cy="0"/>
          <a:chOff x="0" y="0"/>
          <a:chExt cx="0" cy="0"/>
        </a:xfrm>
      </p:grpSpPr>
      <p:sp>
        <p:nvSpPr>
          <p:cNvPr id="26" name="Google Shape;26;p4"/>
          <p:cNvSpPr/>
          <p:nvPr/>
        </p:nvSpPr>
        <p:spPr>
          <a:xfrm>
            <a:off x="-250" y="0"/>
            <a:ext cx="18288000" cy="9144000"/>
          </a:xfrm>
          <a:prstGeom prst="rect">
            <a:avLst/>
          </a:prstGeom>
          <a:solidFill>
            <a:srgbClr val="FFFFFF"/>
          </a:solidFill>
          <a:ln>
            <a:noFill/>
          </a:ln>
          <a:effectLst>
            <a:outerShdw blurRad="714375" dist="238125" dir="5400000" algn="bl" rotWithShape="0">
              <a:srgbClr val="000000">
                <a:alpha val="25000"/>
              </a:srgbClr>
            </a:outerShdw>
          </a:effectLst>
        </p:spPr>
        <p:txBody>
          <a:bodyPr spcFirstLastPara="1" wrap="square" lIns="91450" tIns="91450" rIns="91450" bIns="91450" anchor="ctr" anchorCtr="0">
            <a:noAutofit/>
          </a:bodyPr>
          <a:lstStyle/>
          <a:p>
            <a:pPr marL="0" lvl="0" indent="0" algn="l" rtl="0">
              <a:spcBef>
                <a:spcPts val="0"/>
              </a:spcBef>
              <a:spcAft>
                <a:spcPts val="0"/>
              </a:spcAft>
              <a:buNone/>
            </a:pPr>
            <a:endParaRPr/>
          </a:p>
        </p:txBody>
      </p:sp>
      <p:pic>
        <p:nvPicPr>
          <p:cNvPr id="27" name="Google Shape;27;p4"/>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28" name="Google Shape;28;p4"/>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lvl1pPr lvl="0" rtl="0">
              <a:spcBef>
                <a:spcPts val="0"/>
              </a:spcBef>
              <a:spcAft>
                <a:spcPts val="0"/>
              </a:spcAft>
              <a:buSzPts val="5600"/>
              <a:buFont typeface="Open Sans Light"/>
              <a:buNone/>
              <a:defRPr>
                <a:latin typeface="Open Sans Light"/>
                <a:ea typeface="Open Sans Light"/>
                <a:cs typeface="Open Sans Light"/>
                <a:sym typeface="Open Sans Light"/>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29" name="Google Shape;29;p4"/>
          <p:cNvSpPr txBox="1">
            <a:spLocks noGrp="1"/>
          </p:cNvSpPr>
          <p:nvPr>
            <p:ph type="body" idx="1"/>
          </p:nvPr>
        </p:nvSpPr>
        <p:spPr>
          <a:xfrm>
            <a:off x="685825" y="1828800"/>
            <a:ext cx="16916400" cy="66294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
        <p:nvSpPr>
          <p:cNvPr id="30" name="Google Shape;30;p4"/>
          <p:cNvSpPr/>
          <p:nvPr/>
        </p:nvSpPr>
        <p:spPr>
          <a:xfrm>
            <a:off x="576900" y="9439925"/>
            <a:ext cx="2610600" cy="620100"/>
          </a:xfrm>
          <a:prstGeom prst="rect">
            <a:avLst/>
          </a:prstGeom>
          <a:solidFill>
            <a:srgbClr val="1425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31" name="Google Shape;31;p4"/>
          <p:cNvPicPr preferRelativeResize="0"/>
          <p:nvPr/>
        </p:nvPicPr>
        <p:blipFill>
          <a:blip r:embed="rId3">
            <a:alphaModFix/>
          </a:blip>
          <a:stretch>
            <a:fillRect/>
          </a:stretch>
        </p:blipFill>
        <p:spPr>
          <a:xfrm>
            <a:off x="667760" y="9434283"/>
            <a:ext cx="2619805" cy="620100"/>
          </a:xfrm>
          <a:prstGeom prst="rect">
            <a:avLst/>
          </a:prstGeom>
          <a:noFill/>
          <a:ln>
            <a:noFill/>
          </a:ln>
        </p:spPr>
      </p:pic>
    </p:spTree>
  </p:cSld>
  <p:clrMapOvr>
    <a:masterClrMapping/>
  </p:clrMapOvr>
  <p:extLst>
    <p:ext uri="{DCECCB84-F9BA-43D5-87BE-67443E8EF086}">
      <p15:sldGuideLst xmlns:p15="http://schemas.microsoft.com/office/powerpoint/2012/main">
        <p15:guide id="1" pos="432">
          <p15:clr>
            <a:schemeClr val="accent1"/>
          </p15:clr>
        </p15:guide>
        <p15:guide id="2" pos="11088">
          <p15:clr>
            <a:schemeClr val="accent1"/>
          </p15:clr>
        </p15:guide>
        <p15:guide id="3" orient="horz" pos="432">
          <p15:clr>
            <a:schemeClr val="accent1"/>
          </p15:clr>
        </p15:guide>
        <p15:guide id="4" orient="horz" pos="5760">
          <p15:clr>
            <a:schemeClr val="accent1"/>
          </p15:clr>
        </p15:guide>
        <p15:guide id="5" orient="horz" pos="936">
          <p15:clr>
            <a:schemeClr val="accent1"/>
          </p15:clr>
        </p15:guide>
        <p15:guide id="6" orient="horz" pos="5328">
          <p15:clr>
            <a:schemeClr val="accent1"/>
          </p15:clr>
        </p15:guide>
        <p15:guide id="7" orient="horz" pos="1152">
          <p15:clr>
            <a:schemeClr val="accent1"/>
          </p15:clr>
        </p15:guide>
        <p15:guide id="8" pos="5760">
          <p15:clr>
            <a:srgbClr val="E46962"/>
          </p15:clr>
        </p15:guide>
        <p15:guide id="9" orient="horz" pos="3132">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g Full Graphic">
  <p:cSld name="TITLE_ONLY_1_1_1">
    <p:bg>
      <p:bgPr>
        <a:solidFill>
          <a:schemeClr val="lt1"/>
        </a:solidFill>
        <a:effectLst/>
      </p:bgPr>
    </p:bg>
    <p:spTree>
      <p:nvGrpSpPr>
        <p:cNvPr id="1" name="Shape 32"/>
        <p:cNvGrpSpPr/>
        <p:nvPr/>
      </p:nvGrpSpPr>
      <p:grpSpPr>
        <a:xfrm>
          <a:off x="0" y="0"/>
          <a:ext cx="0" cy="0"/>
          <a:chOff x="0" y="0"/>
          <a:chExt cx="0" cy="0"/>
        </a:xfrm>
      </p:grpSpPr>
      <p:sp>
        <p:nvSpPr>
          <p:cNvPr id="33" name="Google Shape;33;p5"/>
          <p:cNvSpPr/>
          <p:nvPr/>
        </p:nvSpPr>
        <p:spPr>
          <a:xfrm>
            <a:off x="300" y="0"/>
            <a:ext cx="18288000" cy="1137600"/>
          </a:xfrm>
          <a:prstGeom prst="rect">
            <a:avLst/>
          </a:prstGeom>
          <a:solidFill>
            <a:schemeClr val="dk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sp>
        <p:nvSpPr>
          <p:cNvPr id="34" name="Google Shape;34;p5"/>
          <p:cNvSpPr txBox="1">
            <a:spLocks noGrp="1"/>
          </p:cNvSpPr>
          <p:nvPr>
            <p:ph type="title"/>
          </p:nvPr>
        </p:nvSpPr>
        <p:spPr>
          <a:xfrm>
            <a:off x="685800" y="0"/>
            <a:ext cx="16916400" cy="11376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800"/>
              <a:buFont typeface="Open Sans Light"/>
              <a:buNone/>
              <a:defRPr sz="4800">
                <a:solidFill>
                  <a:schemeClr val="lt1"/>
                </a:solidFill>
                <a:latin typeface="Open Sans Light"/>
                <a:ea typeface="Open Sans Light"/>
                <a:cs typeface="Open Sans Light"/>
                <a:sym typeface="Open Sans Light"/>
              </a:defRPr>
            </a:lvl1pPr>
            <a:lvl2pPr lvl="1" rtl="0">
              <a:spcBef>
                <a:spcPts val="0"/>
              </a:spcBef>
              <a:spcAft>
                <a:spcPts val="0"/>
              </a:spcAft>
              <a:buClr>
                <a:schemeClr val="lt1"/>
              </a:buClr>
              <a:buSzPts val="5600"/>
              <a:buNone/>
              <a:defRPr>
                <a:solidFill>
                  <a:schemeClr val="lt1"/>
                </a:solidFill>
              </a:defRPr>
            </a:lvl2pPr>
            <a:lvl3pPr lvl="2" rtl="0">
              <a:spcBef>
                <a:spcPts val="0"/>
              </a:spcBef>
              <a:spcAft>
                <a:spcPts val="0"/>
              </a:spcAft>
              <a:buClr>
                <a:schemeClr val="lt1"/>
              </a:buClr>
              <a:buSzPts val="5600"/>
              <a:buNone/>
              <a:defRPr>
                <a:solidFill>
                  <a:schemeClr val="lt1"/>
                </a:solidFill>
              </a:defRPr>
            </a:lvl3pPr>
            <a:lvl4pPr lvl="3" rtl="0">
              <a:spcBef>
                <a:spcPts val="0"/>
              </a:spcBef>
              <a:spcAft>
                <a:spcPts val="0"/>
              </a:spcAft>
              <a:buClr>
                <a:schemeClr val="lt1"/>
              </a:buClr>
              <a:buSzPts val="5600"/>
              <a:buNone/>
              <a:defRPr>
                <a:solidFill>
                  <a:schemeClr val="lt1"/>
                </a:solidFill>
              </a:defRPr>
            </a:lvl4pPr>
            <a:lvl5pPr lvl="4" rtl="0">
              <a:spcBef>
                <a:spcPts val="0"/>
              </a:spcBef>
              <a:spcAft>
                <a:spcPts val="0"/>
              </a:spcAft>
              <a:buClr>
                <a:schemeClr val="lt1"/>
              </a:buClr>
              <a:buSzPts val="5600"/>
              <a:buNone/>
              <a:defRPr>
                <a:solidFill>
                  <a:schemeClr val="lt1"/>
                </a:solidFill>
              </a:defRPr>
            </a:lvl5pPr>
            <a:lvl6pPr lvl="5" rtl="0">
              <a:spcBef>
                <a:spcPts val="0"/>
              </a:spcBef>
              <a:spcAft>
                <a:spcPts val="0"/>
              </a:spcAft>
              <a:buClr>
                <a:schemeClr val="lt1"/>
              </a:buClr>
              <a:buSzPts val="5600"/>
              <a:buNone/>
              <a:defRPr>
                <a:solidFill>
                  <a:schemeClr val="lt1"/>
                </a:solidFill>
              </a:defRPr>
            </a:lvl6pPr>
            <a:lvl7pPr lvl="6" rtl="0">
              <a:spcBef>
                <a:spcPts val="0"/>
              </a:spcBef>
              <a:spcAft>
                <a:spcPts val="0"/>
              </a:spcAft>
              <a:buClr>
                <a:schemeClr val="lt1"/>
              </a:buClr>
              <a:buSzPts val="5600"/>
              <a:buNone/>
              <a:defRPr>
                <a:solidFill>
                  <a:schemeClr val="lt1"/>
                </a:solidFill>
              </a:defRPr>
            </a:lvl7pPr>
            <a:lvl8pPr lvl="7" rtl="0">
              <a:spcBef>
                <a:spcPts val="0"/>
              </a:spcBef>
              <a:spcAft>
                <a:spcPts val="0"/>
              </a:spcAft>
              <a:buClr>
                <a:schemeClr val="lt1"/>
              </a:buClr>
              <a:buSzPts val="5600"/>
              <a:buNone/>
              <a:defRPr>
                <a:solidFill>
                  <a:schemeClr val="lt1"/>
                </a:solidFill>
              </a:defRPr>
            </a:lvl8pPr>
            <a:lvl9pPr lvl="8" rtl="0">
              <a:spcBef>
                <a:spcPts val="0"/>
              </a:spcBef>
              <a:spcAft>
                <a:spcPts val="0"/>
              </a:spcAft>
              <a:buClr>
                <a:schemeClr val="lt1"/>
              </a:buClr>
              <a:buSzPts val="5600"/>
              <a:buNone/>
              <a:defRPr>
                <a:solidFill>
                  <a:schemeClr val="lt1"/>
                </a:solidFill>
              </a:defRPr>
            </a:lvl9pPr>
          </a:lstStyle>
          <a:p>
            <a:endParaRPr/>
          </a:p>
        </p:txBody>
      </p:sp>
      <p:pic>
        <p:nvPicPr>
          <p:cNvPr id="35" name="Google Shape;35;p5"/>
          <p:cNvPicPr preferRelativeResize="0"/>
          <p:nvPr/>
        </p:nvPicPr>
        <p:blipFill>
          <a:blip r:embed="rId2">
            <a:alphaModFix/>
          </a:blip>
          <a:stretch>
            <a:fillRect/>
          </a:stretch>
        </p:blipFill>
        <p:spPr>
          <a:xfrm>
            <a:off x="667750" y="9434275"/>
            <a:ext cx="2619803" cy="620100"/>
          </a:xfrm>
          <a:prstGeom prst="rect">
            <a:avLst/>
          </a:prstGeom>
          <a:noFill/>
          <a:ln>
            <a:noFill/>
          </a:ln>
        </p:spPr>
      </p:pic>
    </p:spTree>
  </p:cSld>
  <p:clrMapOvr>
    <a:masterClrMapping/>
  </p:clrMapOvr>
  <p:extLst>
    <p:ext uri="{DCECCB84-F9BA-43D5-87BE-67443E8EF086}">
      <p15:sldGuideLst xmlns:p15="http://schemas.microsoft.com/office/powerpoint/2012/main">
        <p15:guide id="1" pos="432">
          <p15:clr>
            <a:schemeClr val="accent1"/>
          </p15:clr>
        </p15:guide>
        <p15:guide id="2" pos="11088">
          <p15:clr>
            <a:schemeClr val="accent1"/>
          </p15:clr>
        </p15:guide>
        <p15:guide id="3" orient="horz" pos="5760">
          <p15:clr>
            <a:schemeClr val="accent1"/>
          </p15:clr>
        </p15:guide>
        <p15:guide id="4" orient="horz" pos="717">
          <p15:clr>
            <a:schemeClr val="accent1"/>
          </p15:clr>
        </p15:guide>
        <p15:guide id="5" pos="5760">
          <p15:clr>
            <a:srgbClr val="E46962"/>
          </p15:clr>
        </p15:guide>
        <p15:guide id="6" orient="horz" pos="3240">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b Third Card">
  <p:cSld name="TITLE_AND_BODY_1_1_1_3">
    <p:spTree>
      <p:nvGrpSpPr>
        <p:cNvPr id="1" name="Shape 36"/>
        <p:cNvGrpSpPr/>
        <p:nvPr/>
      </p:nvGrpSpPr>
      <p:grpSpPr>
        <a:xfrm>
          <a:off x="0" y="0"/>
          <a:ext cx="0" cy="0"/>
          <a:chOff x="0" y="0"/>
          <a:chExt cx="0" cy="0"/>
        </a:xfrm>
      </p:grpSpPr>
      <p:pic>
        <p:nvPicPr>
          <p:cNvPr id="37" name="Google Shape;37;p6"/>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38" name="Google Shape;38;p6"/>
          <p:cNvSpPr/>
          <p:nvPr/>
        </p:nvSpPr>
        <p:spPr>
          <a:xfrm>
            <a:off x="576900" y="9439925"/>
            <a:ext cx="2610600" cy="620100"/>
          </a:xfrm>
          <a:prstGeom prst="rect">
            <a:avLst/>
          </a:prstGeom>
          <a:solidFill>
            <a:srgbClr val="1425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39" name="Google Shape;39;p6"/>
          <p:cNvPicPr preferRelativeResize="0"/>
          <p:nvPr/>
        </p:nvPicPr>
        <p:blipFill>
          <a:blip r:embed="rId3">
            <a:alphaModFix/>
          </a:blip>
          <a:stretch>
            <a:fillRect/>
          </a:stretch>
        </p:blipFill>
        <p:spPr>
          <a:xfrm>
            <a:off x="667760" y="9434283"/>
            <a:ext cx="2619805" cy="620100"/>
          </a:xfrm>
          <a:prstGeom prst="rect">
            <a:avLst/>
          </a:prstGeom>
          <a:noFill/>
          <a:ln>
            <a:noFill/>
          </a:ln>
        </p:spPr>
      </p:pic>
      <p:sp>
        <p:nvSpPr>
          <p:cNvPr id="40" name="Google Shape;40;p6"/>
          <p:cNvSpPr/>
          <p:nvPr/>
        </p:nvSpPr>
        <p:spPr>
          <a:xfrm>
            <a:off x="-250" y="0"/>
            <a:ext cx="18288000" cy="9144000"/>
          </a:xfrm>
          <a:prstGeom prst="rect">
            <a:avLst/>
          </a:prstGeom>
          <a:solidFill>
            <a:srgbClr val="FFFFFF"/>
          </a:solidFill>
          <a:ln>
            <a:noFill/>
          </a:ln>
          <a:effectLst>
            <a:outerShdw blurRad="714375" dist="238125" dir="5400000" algn="bl" rotWithShape="0">
              <a:srgbClr val="000000">
                <a:alpha val="25000"/>
              </a:srgbClr>
            </a:outerShdw>
          </a:effectLst>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41" name="Google Shape;41;p6"/>
          <p:cNvSpPr/>
          <p:nvPr/>
        </p:nvSpPr>
        <p:spPr>
          <a:xfrm>
            <a:off x="11623800" y="684300"/>
            <a:ext cx="5978400" cy="7774200"/>
          </a:xfrm>
          <a:prstGeom prst="round1Rect">
            <a:avLst>
              <a:gd name="adj" fmla="val 28421"/>
            </a:avLst>
          </a:prstGeom>
          <a:solidFill>
            <a:srgbClr val="F0F0F0"/>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42" name="Google Shape;42;p6"/>
          <p:cNvSpPr txBox="1"/>
          <p:nvPr/>
        </p:nvSpPr>
        <p:spPr>
          <a:xfrm>
            <a:off x="12058350" y="1523388"/>
            <a:ext cx="3915000" cy="3660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2000"/>
              </a:spcAft>
              <a:buNone/>
            </a:pPr>
            <a:endParaRPr sz="2600" b="1">
              <a:solidFill>
                <a:srgbClr val="0B0B0B"/>
              </a:solidFill>
              <a:latin typeface="Open Sans"/>
              <a:ea typeface="Open Sans"/>
              <a:cs typeface="Open Sans"/>
              <a:sym typeface="Open Sans"/>
            </a:endParaRPr>
          </a:p>
        </p:txBody>
      </p:sp>
      <p:sp>
        <p:nvSpPr>
          <p:cNvPr id="43" name="Google Shape;43;p6"/>
          <p:cNvSpPr txBox="1">
            <a:spLocks noGrp="1"/>
          </p:cNvSpPr>
          <p:nvPr>
            <p:ph type="body" idx="1"/>
          </p:nvPr>
        </p:nvSpPr>
        <p:spPr>
          <a:xfrm>
            <a:off x="12058350" y="2629500"/>
            <a:ext cx="5109600" cy="53940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
        <p:nvSpPr>
          <p:cNvPr id="44" name="Google Shape;44;p6"/>
          <p:cNvSpPr txBox="1">
            <a:spLocks noGrp="1"/>
          </p:cNvSpPr>
          <p:nvPr>
            <p:ph type="subTitle" idx="2"/>
          </p:nvPr>
        </p:nvSpPr>
        <p:spPr>
          <a:xfrm>
            <a:off x="12058350" y="1120500"/>
            <a:ext cx="4868400" cy="671400"/>
          </a:xfrm>
          <a:prstGeom prst="rect">
            <a:avLst/>
          </a:prstGeom>
        </p:spPr>
        <p:txBody>
          <a:bodyPr spcFirstLastPara="1" wrap="square" lIns="0" tIns="0" rIns="0" bIns="0" anchor="t" anchorCtr="0">
            <a:noAutofit/>
          </a:bodyPr>
          <a:lstStyle>
            <a:lvl1pPr lvl="0" rtl="0">
              <a:spcBef>
                <a:spcPts val="0"/>
              </a:spcBef>
              <a:spcAft>
                <a:spcPts val="0"/>
              </a:spcAft>
              <a:buSzPts val="3600"/>
              <a:buNone/>
              <a:defRPr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a:p>
        </p:txBody>
      </p:sp>
      <p:sp>
        <p:nvSpPr>
          <p:cNvPr id="45" name="Google Shape;45;p6"/>
          <p:cNvSpPr txBox="1">
            <a:spLocks noGrp="1"/>
          </p:cNvSpPr>
          <p:nvPr>
            <p:ph type="title"/>
          </p:nvPr>
        </p:nvSpPr>
        <p:spPr>
          <a:xfrm>
            <a:off x="685800" y="307975"/>
            <a:ext cx="10252200" cy="1509000"/>
          </a:xfrm>
          <a:prstGeom prst="rect">
            <a:avLst/>
          </a:prstGeom>
        </p:spPr>
        <p:txBody>
          <a:bodyPr spcFirstLastPara="1" wrap="square" lIns="0" tIns="0" rIns="0" bIns="0" anchor="ctr" anchorCtr="0">
            <a:noAutofit/>
          </a:bodyPr>
          <a:lstStyle>
            <a:lvl1pPr lvl="0" rtl="0">
              <a:spcBef>
                <a:spcPts val="0"/>
              </a:spcBef>
              <a:spcAft>
                <a:spcPts val="0"/>
              </a:spcAft>
              <a:buSzPts val="5600"/>
              <a:buFont typeface="Open Sans Light"/>
              <a:buNone/>
              <a:defRPr>
                <a:latin typeface="Open Sans Light"/>
                <a:ea typeface="Open Sans Light"/>
                <a:cs typeface="Open Sans Light"/>
                <a:sym typeface="Open Sans Light"/>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46" name="Google Shape;46;p6"/>
          <p:cNvSpPr txBox="1">
            <a:spLocks noGrp="1"/>
          </p:cNvSpPr>
          <p:nvPr>
            <p:ph type="body" idx="3"/>
          </p:nvPr>
        </p:nvSpPr>
        <p:spPr>
          <a:xfrm>
            <a:off x="685825" y="1828800"/>
            <a:ext cx="10252200" cy="66294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Tree>
  </p:cSld>
  <p:clrMapOvr>
    <a:masterClrMapping/>
  </p:clrMapOvr>
  <p:extLst>
    <p:ext uri="{DCECCB84-F9BA-43D5-87BE-67443E8EF086}">
      <p15:sldGuideLst xmlns:p15="http://schemas.microsoft.com/office/powerpoint/2012/main">
        <p15:guide id="1" pos="432">
          <p15:clr>
            <a:schemeClr val="accent1"/>
          </p15:clr>
        </p15:guide>
        <p15:guide id="2" pos="11088">
          <p15:clr>
            <a:schemeClr val="accent1"/>
          </p15:clr>
        </p15:guide>
        <p15:guide id="3" orient="horz" pos="432">
          <p15:clr>
            <a:schemeClr val="accent1"/>
          </p15:clr>
        </p15:guide>
        <p15:guide id="4" orient="horz" pos="5760">
          <p15:clr>
            <a:schemeClr val="accent1"/>
          </p15:clr>
        </p15:guide>
        <p15:guide id="5" orient="horz" pos="5328">
          <p15:clr>
            <a:schemeClr val="accent1"/>
          </p15:clr>
        </p15:guide>
        <p15:guide id="6" pos="10814">
          <p15:clr>
            <a:schemeClr val="accent1"/>
          </p15:clr>
        </p15:guide>
        <p15:guide id="7" pos="7596">
          <p15:clr>
            <a:schemeClr val="accent1"/>
          </p15:clr>
        </p15:guide>
        <p15:guide id="8" orient="horz" pos="5054">
          <p15:clr>
            <a:schemeClr val="accent2"/>
          </p15:clr>
        </p15:guide>
        <p15:guide id="9" pos="6890">
          <p15:clr>
            <a:schemeClr val="accent1"/>
          </p15:clr>
        </p15:guide>
        <p15:guide id="10" pos="7322">
          <p15:clr>
            <a:schemeClr val="accent1"/>
          </p15:clr>
        </p15:guide>
        <p15:guide id="11" orient="horz" pos="1152">
          <p15:clr>
            <a:schemeClr val="accent2"/>
          </p15:clr>
        </p15:guide>
        <p15:guide id="12" orient="horz" pos="939">
          <p15:clr>
            <a:schemeClr val="accent1"/>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c Half Card">
  <p:cSld name="TITLE_AND_BODY_1_1_1_2">
    <p:spTree>
      <p:nvGrpSpPr>
        <p:cNvPr id="1" name="Shape 47"/>
        <p:cNvGrpSpPr/>
        <p:nvPr/>
      </p:nvGrpSpPr>
      <p:grpSpPr>
        <a:xfrm>
          <a:off x="0" y="0"/>
          <a:ext cx="0" cy="0"/>
          <a:chOff x="0" y="0"/>
          <a:chExt cx="0" cy="0"/>
        </a:xfrm>
      </p:grpSpPr>
      <p:pic>
        <p:nvPicPr>
          <p:cNvPr id="48" name="Google Shape;48;p7"/>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49" name="Google Shape;49;p7"/>
          <p:cNvSpPr/>
          <p:nvPr/>
        </p:nvSpPr>
        <p:spPr>
          <a:xfrm>
            <a:off x="576900" y="9439925"/>
            <a:ext cx="2610600" cy="620100"/>
          </a:xfrm>
          <a:prstGeom prst="rect">
            <a:avLst/>
          </a:prstGeom>
          <a:solidFill>
            <a:srgbClr val="1425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50" name="Google Shape;50;p7"/>
          <p:cNvPicPr preferRelativeResize="0"/>
          <p:nvPr/>
        </p:nvPicPr>
        <p:blipFill>
          <a:blip r:embed="rId3">
            <a:alphaModFix/>
          </a:blip>
          <a:stretch>
            <a:fillRect/>
          </a:stretch>
        </p:blipFill>
        <p:spPr>
          <a:xfrm>
            <a:off x="667760" y="9434283"/>
            <a:ext cx="2619805" cy="620100"/>
          </a:xfrm>
          <a:prstGeom prst="rect">
            <a:avLst/>
          </a:prstGeom>
          <a:noFill/>
          <a:ln>
            <a:noFill/>
          </a:ln>
        </p:spPr>
      </p:pic>
      <p:sp>
        <p:nvSpPr>
          <p:cNvPr id="51" name="Google Shape;51;p7"/>
          <p:cNvSpPr/>
          <p:nvPr/>
        </p:nvSpPr>
        <p:spPr>
          <a:xfrm>
            <a:off x="-250" y="0"/>
            <a:ext cx="18288000" cy="9144000"/>
          </a:xfrm>
          <a:prstGeom prst="rect">
            <a:avLst/>
          </a:prstGeom>
          <a:solidFill>
            <a:srgbClr val="FFFFFF"/>
          </a:solidFill>
          <a:ln>
            <a:noFill/>
          </a:ln>
          <a:effectLst>
            <a:outerShdw blurRad="714375" dist="238125" dir="5400000" algn="bl" rotWithShape="0">
              <a:srgbClr val="000000">
                <a:alpha val="25000"/>
              </a:srgbClr>
            </a:outerShdw>
          </a:effectLst>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52" name="Google Shape;52;p7"/>
          <p:cNvSpPr/>
          <p:nvPr/>
        </p:nvSpPr>
        <p:spPr>
          <a:xfrm>
            <a:off x="9829800" y="684300"/>
            <a:ext cx="7772400" cy="7774200"/>
          </a:xfrm>
          <a:prstGeom prst="round1Rect">
            <a:avLst>
              <a:gd name="adj" fmla="val 22136"/>
            </a:avLst>
          </a:prstGeom>
          <a:solidFill>
            <a:srgbClr val="F0F0F0"/>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body" idx="1"/>
          </p:nvPr>
        </p:nvSpPr>
        <p:spPr>
          <a:xfrm>
            <a:off x="10264500" y="2194800"/>
            <a:ext cx="6903000" cy="58290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
        <p:nvSpPr>
          <p:cNvPr id="54" name="Google Shape;54;p7"/>
          <p:cNvSpPr txBox="1">
            <a:spLocks noGrp="1"/>
          </p:cNvSpPr>
          <p:nvPr>
            <p:ph type="subTitle" idx="2"/>
          </p:nvPr>
        </p:nvSpPr>
        <p:spPr>
          <a:xfrm>
            <a:off x="10264500" y="1120500"/>
            <a:ext cx="6662400" cy="671400"/>
          </a:xfrm>
          <a:prstGeom prst="rect">
            <a:avLst/>
          </a:prstGeom>
        </p:spPr>
        <p:txBody>
          <a:bodyPr spcFirstLastPara="1" wrap="square" lIns="0" tIns="0" rIns="0" bIns="0" anchor="t" anchorCtr="0">
            <a:noAutofit/>
          </a:bodyPr>
          <a:lstStyle>
            <a:lvl1pPr lvl="0" rtl="0">
              <a:spcBef>
                <a:spcPts val="0"/>
              </a:spcBef>
              <a:spcAft>
                <a:spcPts val="0"/>
              </a:spcAft>
              <a:buSzPts val="3600"/>
              <a:buNone/>
              <a:defRPr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a:p>
        </p:txBody>
      </p:sp>
      <p:sp>
        <p:nvSpPr>
          <p:cNvPr id="55" name="Google Shape;55;p7"/>
          <p:cNvSpPr txBox="1">
            <a:spLocks noGrp="1"/>
          </p:cNvSpPr>
          <p:nvPr>
            <p:ph type="title"/>
          </p:nvPr>
        </p:nvSpPr>
        <p:spPr>
          <a:xfrm>
            <a:off x="685800" y="307975"/>
            <a:ext cx="9579000" cy="1509000"/>
          </a:xfrm>
          <a:prstGeom prst="rect">
            <a:avLst/>
          </a:prstGeom>
        </p:spPr>
        <p:txBody>
          <a:bodyPr spcFirstLastPara="1" wrap="square" lIns="0" tIns="0" rIns="0" bIns="0" anchor="ctr" anchorCtr="0">
            <a:noAutofit/>
          </a:bodyPr>
          <a:lstStyle>
            <a:lvl1pPr lvl="0" rtl="0">
              <a:spcBef>
                <a:spcPts val="0"/>
              </a:spcBef>
              <a:spcAft>
                <a:spcPts val="0"/>
              </a:spcAft>
              <a:buSzPts val="5600"/>
              <a:buFont typeface="Open Sans Light"/>
              <a:buNone/>
              <a:defRPr>
                <a:latin typeface="Open Sans Light"/>
                <a:ea typeface="Open Sans Light"/>
                <a:cs typeface="Open Sans Light"/>
                <a:sym typeface="Open Sans Light"/>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56" name="Google Shape;56;p7"/>
          <p:cNvSpPr txBox="1">
            <a:spLocks noGrp="1"/>
          </p:cNvSpPr>
          <p:nvPr>
            <p:ph type="body" idx="3"/>
          </p:nvPr>
        </p:nvSpPr>
        <p:spPr>
          <a:xfrm>
            <a:off x="685825" y="1828800"/>
            <a:ext cx="10252200" cy="66294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Tree>
  </p:cSld>
  <p:clrMapOvr>
    <a:masterClrMapping/>
  </p:clrMapOvr>
  <p:extLst>
    <p:ext uri="{DCECCB84-F9BA-43D5-87BE-67443E8EF086}">
      <p15:sldGuideLst xmlns:p15="http://schemas.microsoft.com/office/powerpoint/2012/main">
        <p15:guide id="1" pos="432">
          <p15:clr>
            <a:schemeClr val="accent1"/>
          </p15:clr>
        </p15:guide>
        <p15:guide id="2" pos="11088">
          <p15:clr>
            <a:schemeClr val="accent1"/>
          </p15:clr>
        </p15:guide>
        <p15:guide id="3" orient="horz" pos="432">
          <p15:clr>
            <a:schemeClr val="accent1"/>
          </p15:clr>
        </p15:guide>
        <p15:guide id="4" orient="horz" pos="5328">
          <p15:clr>
            <a:schemeClr val="accent1"/>
          </p15:clr>
        </p15:guide>
        <p15:guide id="5" pos="10814">
          <p15:clr>
            <a:schemeClr val="accent1"/>
          </p15:clr>
        </p15:guide>
        <p15:guide id="6" pos="6466">
          <p15:clr>
            <a:schemeClr val="accent1"/>
          </p15:clr>
        </p15:guide>
        <p15:guide id="7" orient="horz" pos="5054">
          <p15:clr>
            <a:schemeClr val="accent2"/>
          </p15:clr>
        </p15:guide>
        <p15:guide id="8" pos="5760">
          <p15:clr>
            <a:schemeClr val="accent1"/>
          </p15:clr>
        </p15:guide>
        <p15:guide id="9" pos="6192">
          <p15:clr>
            <a:schemeClr val="accent1"/>
          </p15:clr>
        </p15:guide>
        <p15:guide id="10" orient="horz" pos="1152">
          <p15:clr>
            <a:schemeClr val="accent2"/>
          </p15:clr>
        </p15:guide>
        <p15:guide id="11" orient="horz" pos="939">
          <p15:clr>
            <a:schemeClr val="accent1"/>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e Dual Card">
  <p:cSld name="CUSTOM_11">
    <p:spTree>
      <p:nvGrpSpPr>
        <p:cNvPr id="1" name="Shape 57"/>
        <p:cNvGrpSpPr/>
        <p:nvPr/>
      </p:nvGrpSpPr>
      <p:grpSpPr>
        <a:xfrm>
          <a:off x="0" y="0"/>
          <a:ext cx="0" cy="0"/>
          <a:chOff x="0" y="0"/>
          <a:chExt cx="0" cy="0"/>
        </a:xfrm>
      </p:grpSpPr>
      <p:pic>
        <p:nvPicPr>
          <p:cNvPr id="58" name="Google Shape;58;p8"/>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59" name="Google Shape;59;p8"/>
          <p:cNvSpPr/>
          <p:nvPr/>
        </p:nvSpPr>
        <p:spPr>
          <a:xfrm>
            <a:off x="576900" y="9439925"/>
            <a:ext cx="2610600" cy="620100"/>
          </a:xfrm>
          <a:prstGeom prst="rect">
            <a:avLst/>
          </a:prstGeom>
          <a:solidFill>
            <a:srgbClr val="1425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60" name="Google Shape;60;p8"/>
          <p:cNvPicPr preferRelativeResize="0"/>
          <p:nvPr/>
        </p:nvPicPr>
        <p:blipFill>
          <a:blip r:embed="rId3">
            <a:alphaModFix/>
          </a:blip>
          <a:stretch>
            <a:fillRect/>
          </a:stretch>
        </p:blipFill>
        <p:spPr>
          <a:xfrm>
            <a:off x="667760" y="9434283"/>
            <a:ext cx="2619805" cy="620100"/>
          </a:xfrm>
          <a:prstGeom prst="rect">
            <a:avLst/>
          </a:prstGeom>
          <a:noFill/>
          <a:ln>
            <a:noFill/>
          </a:ln>
        </p:spPr>
      </p:pic>
      <p:sp>
        <p:nvSpPr>
          <p:cNvPr id="61" name="Google Shape;61;p8"/>
          <p:cNvSpPr/>
          <p:nvPr/>
        </p:nvSpPr>
        <p:spPr>
          <a:xfrm>
            <a:off x="-250" y="0"/>
            <a:ext cx="18288000" cy="9144000"/>
          </a:xfrm>
          <a:prstGeom prst="rect">
            <a:avLst/>
          </a:prstGeom>
          <a:solidFill>
            <a:srgbClr val="FFFFFF"/>
          </a:solidFill>
          <a:ln>
            <a:noFill/>
          </a:ln>
          <a:effectLst>
            <a:outerShdw blurRad="714375" dist="238125" dir="5400000" algn="bl" rotWithShape="0">
              <a:srgbClr val="000000">
                <a:alpha val="25000"/>
              </a:srgbClr>
            </a:outerShdw>
          </a:effectLst>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62" name="Google Shape;62;p8"/>
          <p:cNvSpPr/>
          <p:nvPr/>
        </p:nvSpPr>
        <p:spPr>
          <a:xfrm>
            <a:off x="9487100" y="684300"/>
            <a:ext cx="8115000" cy="7774200"/>
          </a:xfrm>
          <a:prstGeom prst="round1Rect">
            <a:avLst>
              <a:gd name="adj" fmla="val 22136"/>
            </a:avLst>
          </a:prstGeom>
          <a:solidFill>
            <a:srgbClr val="F0F0F0"/>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63" name="Google Shape;63;p8"/>
          <p:cNvSpPr/>
          <p:nvPr/>
        </p:nvSpPr>
        <p:spPr>
          <a:xfrm rot="-5400000" flipH="1">
            <a:off x="846450" y="495600"/>
            <a:ext cx="7786200" cy="8137800"/>
          </a:xfrm>
          <a:prstGeom prst="round1Rect">
            <a:avLst>
              <a:gd name="adj" fmla="val 22136"/>
            </a:avLst>
          </a:prstGeom>
          <a:solidFill>
            <a:srgbClr val="F0F0F0"/>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body" idx="1"/>
          </p:nvPr>
        </p:nvSpPr>
        <p:spPr>
          <a:xfrm>
            <a:off x="1120500" y="1935300"/>
            <a:ext cx="7245600" cy="60882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
        <p:nvSpPr>
          <p:cNvPr id="65" name="Google Shape;65;p8"/>
          <p:cNvSpPr txBox="1">
            <a:spLocks noGrp="1"/>
          </p:cNvSpPr>
          <p:nvPr>
            <p:ph type="subTitle" idx="2"/>
          </p:nvPr>
        </p:nvSpPr>
        <p:spPr>
          <a:xfrm>
            <a:off x="1120500" y="1007100"/>
            <a:ext cx="7245600" cy="669000"/>
          </a:xfrm>
          <a:prstGeom prst="rect">
            <a:avLst/>
          </a:prstGeom>
        </p:spPr>
        <p:txBody>
          <a:bodyPr spcFirstLastPara="1" wrap="square" lIns="0" tIns="0" rIns="0" bIns="0" anchor="t" anchorCtr="0">
            <a:noAutofit/>
          </a:bodyPr>
          <a:lstStyle>
            <a:lvl1pPr lvl="0" rtl="0">
              <a:spcBef>
                <a:spcPts val="0"/>
              </a:spcBef>
              <a:spcAft>
                <a:spcPts val="0"/>
              </a:spcAft>
              <a:buSzPts val="3600"/>
              <a:buNone/>
              <a:defRPr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a:p>
        </p:txBody>
      </p:sp>
      <p:sp>
        <p:nvSpPr>
          <p:cNvPr id="66" name="Google Shape;66;p8"/>
          <p:cNvSpPr txBox="1">
            <a:spLocks noGrp="1"/>
          </p:cNvSpPr>
          <p:nvPr>
            <p:ph type="body" idx="3"/>
          </p:nvPr>
        </p:nvSpPr>
        <p:spPr>
          <a:xfrm>
            <a:off x="9921800" y="1935300"/>
            <a:ext cx="7245600" cy="60882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
        <p:nvSpPr>
          <p:cNvPr id="67" name="Google Shape;67;p8"/>
          <p:cNvSpPr txBox="1">
            <a:spLocks noGrp="1"/>
          </p:cNvSpPr>
          <p:nvPr>
            <p:ph type="subTitle" idx="4"/>
          </p:nvPr>
        </p:nvSpPr>
        <p:spPr>
          <a:xfrm>
            <a:off x="9921800" y="1007100"/>
            <a:ext cx="7245600" cy="669000"/>
          </a:xfrm>
          <a:prstGeom prst="rect">
            <a:avLst/>
          </a:prstGeom>
        </p:spPr>
        <p:txBody>
          <a:bodyPr spcFirstLastPara="1" wrap="square" lIns="0" tIns="0" rIns="0" bIns="0" anchor="t" anchorCtr="0">
            <a:noAutofit/>
          </a:bodyPr>
          <a:lstStyle>
            <a:lvl1pPr lvl="0" rtl="0">
              <a:spcBef>
                <a:spcPts val="0"/>
              </a:spcBef>
              <a:spcAft>
                <a:spcPts val="0"/>
              </a:spcAft>
              <a:buSzPts val="3600"/>
              <a:buNone/>
              <a:defRPr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a:p>
        </p:txBody>
      </p:sp>
    </p:spTree>
  </p:cSld>
  <p:clrMapOvr>
    <a:masterClrMapping/>
  </p:clrMapOvr>
  <p:extLst>
    <p:ext uri="{DCECCB84-F9BA-43D5-87BE-67443E8EF086}">
      <p15:sldGuideLst xmlns:p15="http://schemas.microsoft.com/office/powerpoint/2012/main">
        <p15:guide id="1" orient="horz" pos="2880">
          <p15:clr>
            <a:srgbClr val="FF0000"/>
          </p15:clr>
        </p15:guide>
        <p15:guide id="2" pos="5760">
          <p15:clr>
            <a:srgbClr val="FF0000"/>
          </p15:clr>
        </p15:guide>
        <p15:guide id="3" pos="423">
          <p15:clr>
            <a:schemeClr val="accent1"/>
          </p15:clr>
        </p15:guide>
        <p15:guide id="4" orient="horz" pos="423">
          <p15:clr>
            <a:schemeClr val="accent1"/>
          </p15:clr>
        </p15:guide>
        <p15:guide id="5" pos="5553">
          <p15:clr>
            <a:schemeClr val="accent1"/>
          </p15:clr>
        </p15:guide>
        <p15:guide id="6" pos="5976">
          <p15:clr>
            <a:schemeClr val="accent1"/>
          </p15:clr>
        </p15:guide>
        <p15:guide id="7" orient="horz" pos="5328">
          <p15:clr>
            <a:schemeClr val="accent1"/>
          </p15:clr>
        </p15:guide>
        <p15:guide id="8" pos="11088">
          <p15:clr>
            <a:schemeClr val="accent1"/>
          </p15:clr>
        </p15:guide>
        <p15:guide id="9" pos="706">
          <p15:clr>
            <a:schemeClr val="accent1"/>
          </p15:clr>
        </p15:guide>
        <p15:guide id="10" pos="5275">
          <p15:clr>
            <a:schemeClr val="accent1"/>
          </p15:clr>
        </p15:guide>
        <p15:guide id="11" pos="6250">
          <p15:clr>
            <a:schemeClr val="accent1"/>
          </p15:clr>
        </p15:guide>
        <p15:guide id="12" pos="10814">
          <p15:clr>
            <a:schemeClr val="accent1"/>
          </p15:clr>
        </p15:guide>
        <p15:guide id="13" orient="horz" pos="1219">
          <p15:clr>
            <a:schemeClr val="accent2"/>
          </p15:clr>
        </p15:guide>
        <p15:guide id="14" orient="horz" pos="5054">
          <p15:clr>
            <a:schemeClr val="accent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f Triple Card ">
  <p:cSld name="CUSTOM_11_1">
    <p:spTree>
      <p:nvGrpSpPr>
        <p:cNvPr id="1" name="Shape 68"/>
        <p:cNvGrpSpPr/>
        <p:nvPr/>
      </p:nvGrpSpPr>
      <p:grpSpPr>
        <a:xfrm>
          <a:off x="0" y="0"/>
          <a:ext cx="0" cy="0"/>
          <a:chOff x="0" y="0"/>
          <a:chExt cx="0" cy="0"/>
        </a:xfrm>
      </p:grpSpPr>
      <p:pic>
        <p:nvPicPr>
          <p:cNvPr id="69" name="Google Shape;69;p9"/>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70" name="Google Shape;70;p9"/>
          <p:cNvSpPr/>
          <p:nvPr/>
        </p:nvSpPr>
        <p:spPr>
          <a:xfrm>
            <a:off x="576900" y="9439925"/>
            <a:ext cx="2610600" cy="620100"/>
          </a:xfrm>
          <a:prstGeom prst="rect">
            <a:avLst/>
          </a:prstGeom>
          <a:solidFill>
            <a:srgbClr val="1425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71" name="Google Shape;71;p9"/>
          <p:cNvPicPr preferRelativeResize="0"/>
          <p:nvPr/>
        </p:nvPicPr>
        <p:blipFill>
          <a:blip r:embed="rId3">
            <a:alphaModFix/>
          </a:blip>
          <a:stretch>
            <a:fillRect/>
          </a:stretch>
        </p:blipFill>
        <p:spPr>
          <a:xfrm>
            <a:off x="667760" y="9434283"/>
            <a:ext cx="2619805" cy="620100"/>
          </a:xfrm>
          <a:prstGeom prst="rect">
            <a:avLst/>
          </a:prstGeom>
          <a:noFill/>
          <a:ln>
            <a:noFill/>
          </a:ln>
        </p:spPr>
      </p:pic>
      <p:sp>
        <p:nvSpPr>
          <p:cNvPr id="72" name="Google Shape;72;p9"/>
          <p:cNvSpPr/>
          <p:nvPr/>
        </p:nvSpPr>
        <p:spPr>
          <a:xfrm>
            <a:off x="-250" y="0"/>
            <a:ext cx="18288000" cy="9144000"/>
          </a:xfrm>
          <a:prstGeom prst="rect">
            <a:avLst/>
          </a:prstGeom>
          <a:solidFill>
            <a:srgbClr val="FFFFFF"/>
          </a:solidFill>
          <a:ln>
            <a:noFill/>
          </a:ln>
          <a:effectLst>
            <a:outerShdw blurRad="714375" dist="238125" dir="5400000" algn="bl" rotWithShape="0">
              <a:srgbClr val="000000">
                <a:alpha val="25000"/>
              </a:srgbClr>
            </a:outerShdw>
          </a:effectLst>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73" name="Google Shape;73;p9"/>
          <p:cNvSpPr/>
          <p:nvPr/>
        </p:nvSpPr>
        <p:spPr>
          <a:xfrm>
            <a:off x="6547175" y="1935900"/>
            <a:ext cx="5193600" cy="6522600"/>
          </a:xfrm>
          <a:prstGeom prst="round1Rect">
            <a:avLst>
              <a:gd name="adj" fmla="val 22136"/>
            </a:avLst>
          </a:prstGeom>
          <a:solidFill>
            <a:srgbClr val="F0F0F0"/>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74" name="Google Shape;74;p9"/>
          <p:cNvSpPr/>
          <p:nvPr/>
        </p:nvSpPr>
        <p:spPr>
          <a:xfrm>
            <a:off x="685800" y="1935900"/>
            <a:ext cx="5193600" cy="6522600"/>
          </a:xfrm>
          <a:prstGeom prst="round1Rect">
            <a:avLst>
              <a:gd name="adj" fmla="val 22136"/>
            </a:avLst>
          </a:prstGeom>
          <a:solidFill>
            <a:srgbClr val="F0F0F0"/>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75" name="Google Shape;75;p9"/>
          <p:cNvSpPr/>
          <p:nvPr/>
        </p:nvSpPr>
        <p:spPr>
          <a:xfrm>
            <a:off x="12408550" y="1935900"/>
            <a:ext cx="5193600" cy="6522600"/>
          </a:xfrm>
          <a:prstGeom prst="round1Rect">
            <a:avLst>
              <a:gd name="adj" fmla="val 22136"/>
            </a:avLst>
          </a:prstGeom>
          <a:solidFill>
            <a:srgbClr val="F0F0F0"/>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76" name="Google Shape;76;p9"/>
          <p:cNvSpPr txBox="1">
            <a:spLocks noGrp="1"/>
          </p:cNvSpPr>
          <p:nvPr>
            <p:ph type="body" idx="1"/>
          </p:nvPr>
        </p:nvSpPr>
        <p:spPr>
          <a:xfrm>
            <a:off x="1120500" y="3278700"/>
            <a:ext cx="4324200" cy="44862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
        <p:nvSpPr>
          <p:cNvPr id="77" name="Google Shape;77;p9"/>
          <p:cNvSpPr txBox="1">
            <a:spLocks noGrp="1"/>
          </p:cNvSpPr>
          <p:nvPr>
            <p:ph type="subTitle" idx="2"/>
          </p:nvPr>
        </p:nvSpPr>
        <p:spPr>
          <a:xfrm>
            <a:off x="1134750" y="2271600"/>
            <a:ext cx="4295400" cy="671400"/>
          </a:xfrm>
          <a:prstGeom prst="rect">
            <a:avLst/>
          </a:prstGeom>
        </p:spPr>
        <p:txBody>
          <a:bodyPr spcFirstLastPara="1" wrap="square" lIns="0" tIns="0" rIns="0" bIns="0" anchor="t" anchorCtr="0">
            <a:noAutofit/>
          </a:bodyPr>
          <a:lstStyle>
            <a:lvl1pPr lvl="0" rtl="0">
              <a:spcBef>
                <a:spcPts val="0"/>
              </a:spcBef>
              <a:spcAft>
                <a:spcPts val="0"/>
              </a:spcAft>
              <a:buSzPts val="2600"/>
              <a:buNone/>
              <a:defRPr sz="2600" b="1"/>
            </a:lvl1pPr>
            <a:lvl2pPr lvl="1" rtl="0">
              <a:spcBef>
                <a:spcPts val="0"/>
              </a:spcBef>
              <a:spcAft>
                <a:spcPts val="0"/>
              </a:spcAft>
              <a:buSzPts val="2600"/>
              <a:buNone/>
              <a:defRPr sz="2600" b="1"/>
            </a:lvl2pPr>
            <a:lvl3pPr lvl="2" rtl="0">
              <a:spcBef>
                <a:spcPts val="0"/>
              </a:spcBef>
              <a:spcAft>
                <a:spcPts val="0"/>
              </a:spcAft>
              <a:buSzPts val="2600"/>
              <a:buNone/>
              <a:defRPr sz="2600" b="1"/>
            </a:lvl3pPr>
            <a:lvl4pPr lvl="3" rtl="0">
              <a:spcBef>
                <a:spcPts val="0"/>
              </a:spcBef>
              <a:spcAft>
                <a:spcPts val="0"/>
              </a:spcAft>
              <a:buSzPts val="2600"/>
              <a:buNone/>
              <a:defRPr sz="2600" b="1"/>
            </a:lvl4pPr>
            <a:lvl5pPr lvl="4" rtl="0">
              <a:spcBef>
                <a:spcPts val="0"/>
              </a:spcBef>
              <a:spcAft>
                <a:spcPts val="0"/>
              </a:spcAft>
              <a:buSzPts val="2600"/>
              <a:buNone/>
              <a:defRPr sz="2600" b="1"/>
            </a:lvl5pPr>
            <a:lvl6pPr lvl="5" rtl="0">
              <a:spcBef>
                <a:spcPts val="0"/>
              </a:spcBef>
              <a:spcAft>
                <a:spcPts val="0"/>
              </a:spcAft>
              <a:buSzPts val="2600"/>
              <a:buNone/>
              <a:defRPr sz="2600" b="1"/>
            </a:lvl6pPr>
            <a:lvl7pPr lvl="6" rtl="0">
              <a:spcBef>
                <a:spcPts val="0"/>
              </a:spcBef>
              <a:spcAft>
                <a:spcPts val="0"/>
              </a:spcAft>
              <a:buSzPts val="2600"/>
              <a:buNone/>
              <a:defRPr sz="2600" b="1"/>
            </a:lvl7pPr>
            <a:lvl8pPr lvl="7" rtl="0">
              <a:spcBef>
                <a:spcPts val="0"/>
              </a:spcBef>
              <a:spcAft>
                <a:spcPts val="0"/>
              </a:spcAft>
              <a:buSzPts val="2600"/>
              <a:buNone/>
              <a:defRPr sz="2600" b="1"/>
            </a:lvl8pPr>
            <a:lvl9pPr lvl="8" rtl="0">
              <a:spcBef>
                <a:spcPts val="0"/>
              </a:spcBef>
              <a:spcAft>
                <a:spcPts val="0"/>
              </a:spcAft>
              <a:buSzPts val="2600"/>
              <a:buNone/>
              <a:defRPr sz="2600" b="1"/>
            </a:lvl9pPr>
          </a:lstStyle>
          <a:p>
            <a:endParaRPr/>
          </a:p>
        </p:txBody>
      </p:sp>
      <p:sp>
        <p:nvSpPr>
          <p:cNvPr id="78" name="Google Shape;78;p9"/>
          <p:cNvSpPr txBox="1">
            <a:spLocks noGrp="1"/>
          </p:cNvSpPr>
          <p:nvPr>
            <p:ph type="body" idx="3"/>
          </p:nvPr>
        </p:nvSpPr>
        <p:spPr>
          <a:xfrm>
            <a:off x="6981875" y="3278700"/>
            <a:ext cx="4324200" cy="44862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
        <p:nvSpPr>
          <p:cNvPr id="79" name="Google Shape;79;p9"/>
          <p:cNvSpPr txBox="1">
            <a:spLocks noGrp="1"/>
          </p:cNvSpPr>
          <p:nvPr>
            <p:ph type="subTitle" idx="4"/>
          </p:nvPr>
        </p:nvSpPr>
        <p:spPr>
          <a:xfrm>
            <a:off x="6996125" y="2271600"/>
            <a:ext cx="4295400" cy="671400"/>
          </a:xfrm>
          <a:prstGeom prst="rect">
            <a:avLst/>
          </a:prstGeom>
        </p:spPr>
        <p:txBody>
          <a:bodyPr spcFirstLastPara="1" wrap="square" lIns="0" tIns="0" rIns="0" bIns="0" anchor="t" anchorCtr="0">
            <a:noAutofit/>
          </a:bodyPr>
          <a:lstStyle>
            <a:lvl1pPr lvl="0" rtl="0">
              <a:spcBef>
                <a:spcPts val="0"/>
              </a:spcBef>
              <a:spcAft>
                <a:spcPts val="0"/>
              </a:spcAft>
              <a:buSzPts val="2600"/>
              <a:buNone/>
              <a:defRPr sz="2600" b="1"/>
            </a:lvl1pPr>
            <a:lvl2pPr lvl="1" rtl="0">
              <a:spcBef>
                <a:spcPts val="0"/>
              </a:spcBef>
              <a:spcAft>
                <a:spcPts val="0"/>
              </a:spcAft>
              <a:buSzPts val="2600"/>
              <a:buNone/>
              <a:defRPr sz="2600" b="1"/>
            </a:lvl2pPr>
            <a:lvl3pPr lvl="2" rtl="0">
              <a:spcBef>
                <a:spcPts val="0"/>
              </a:spcBef>
              <a:spcAft>
                <a:spcPts val="0"/>
              </a:spcAft>
              <a:buSzPts val="2600"/>
              <a:buNone/>
              <a:defRPr sz="2600" b="1"/>
            </a:lvl3pPr>
            <a:lvl4pPr lvl="3" rtl="0">
              <a:spcBef>
                <a:spcPts val="0"/>
              </a:spcBef>
              <a:spcAft>
                <a:spcPts val="0"/>
              </a:spcAft>
              <a:buSzPts val="2600"/>
              <a:buNone/>
              <a:defRPr sz="2600" b="1"/>
            </a:lvl4pPr>
            <a:lvl5pPr lvl="4" rtl="0">
              <a:spcBef>
                <a:spcPts val="0"/>
              </a:spcBef>
              <a:spcAft>
                <a:spcPts val="0"/>
              </a:spcAft>
              <a:buSzPts val="2600"/>
              <a:buNone/>
              <a:defRPr sz="2600" b="1"/>
            </a:lvl5pPr>
            <a:lvl6pPr lvl="5" rtl="0">
              <a:spcBef>
                <a:spcPts val="0"/>
              </a:spcBef>
              <a:spcAft>
                <a:spcPts val="0"/>
              </a:spcAft>
              <a:buSzPts val="2600"/>
              <a:buNone/>
              <a:defRPr sz="2600" b="1"/>
            </a:lvl6pPr>
            <a:lvl7pPr lvl="6" rtl="0">
              <a:spcBef>
                <a:spcPts val="0"/>
              </a:spcBef>
              <a:spcAft>
                <a:spcPts val="0"/>
              </a:spcAft>
              <a:buSzPts val="2600"/>
              <a:buNone/>
              <a:defRPr sz="2600" b="1"/>
            </a:lvl7pPr>
            <a:lvl8pPr lvl="7" rtl="0">
              <a:spcBef>
                <a:spcPts val="0"/>
              </a:spcBef>
              <a:spcAft>
                <a:spcPts val="0"/>
              </a:spcAft>
              <a:buSzPts val="2600"/>
              <a:buNone/>
              <a:defRPr sz="2600" b="1"/>
            </a:lvl8pPr>
            <a:lvl9pPr lvl="8" rtl="0">
              <a:spcBef>
                <a:spcPts val="0"/>
              </a:spcBef>
              <a:spcAft>
                <a:spcPts val="0"/>
              </a:spcAft>
              <a:buSzPts val="2600"/>
              <a:buNone/>
              <a:defRPr sz="2600" b="1"/>
            </a:lvl9pPr>
          </a:lstStyle>
          <a:p>
            <a:endParaRPr/>
          </a:p>
        </p:txBody>
      </p:sp>
      <p:sp>
        <p:nvSpPr>
          <p:cNvPr id="80" name="Google Shape;80;p9"/>
          <p:cNvSpPr txBox="1">
            <a:spLocks noGrp="1"/>
          </p:cNvSpPr>
          <p:nvPr>
            <p:ph type="body" idx="5"/>
          </p:nvPr>
        </p:nvSpPr>
        <p:spPr>
          <a:xfrm>
            <a:off x="12843250" y="3278700"/>
            <a:ext cx="4324200" cy="44862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
        <p:nvSpPr>
          <p:cNvPr id="81" name="Google Shape;81;p9"/>
          <p:cNvSpPr txBox="1">
            <a:spLocks noGrp="1"/>
          </p:cNvSpPr>
          <p:nvPr>
            <p:ph type="subTitle" idx="6"/>
          </p:nvPr>
        </p:nvSpPr>
        <p:spPr>
          <a:xfrm>
            <a:off x="12857500" y="2271600"/>
            <a:ext cx="4295400" cy="671400"/>
          </a:xfrm>
          <a:prstGeom prst="rect">
            <a:avLst/>
          </a:prstGeom>
        </p:spPr>
        <p:txBody>
          <a:bodyPr spcFirstLastPara="1" wrap="square" lIns="0" tIns="0" rIns="0" bIns="0" anchor="t" anchorCtr="0">
            <a:noAutofit/>
          </a:bodyPr>
          <a:lstStyle>
            <a:lvl1pPr lvl="0" rtl="0">
              <a:spcBef>
                <a:spcPts val="0"/>
              </a:spcBef>
              <a:spcAft>
                <a:spcPts val="0"/>
              </a:spcAft>
              <a:buSzPts val="2600"/>
              <a:buNone/>
              <a:defRPr sz="2600" b="1"/>
            </a:lvl1pPr>
            <a:lvl2pPr lvl="1" rtl="0">
              <a:spcBef>
                <a:spcPts val="0"/>
              </a:spcBef>
              <a:spcAft>
                <a:spcPts val="0"/>
              </a:spcAft>
              <a:buSzPts val="2600"/>
              <a:buNone/>
              <a:defRPr sz="2600" b="1"/>
            </a:lvl2pPr>
            <a:lvl3pPr lvl="2" rtl="0">
              <a:spcBef>
                <a:spcPts val="0"/>
              </a:spcBef>
              <a:spcAft>
                <a:spcPts val="0"/>
              </a:spcAft>
              <a:buSzPts val="2600"/>
              <a:buNone/>
              <a:defRPr sz="2600" b="1"/>
            </a:lvl3pPr>
            <a:lvl4pPr lvl="3" rtl="0">
              <a:spcBef>
                <a:spcPts val="0"/>
              </a:spcBef>
              <a:spcAft>
                <a:spcPts val="0"/>
              </a:spcAft>
              <a:buSzPts val="2600"/>
              <a:buNone/>
              <a:defRPr sz="2600" b="1"/>
            </a:lvl4pPr>
            <a:lvl5pPr lvl="4" rtl="0">
              <a:spcBef>
                <a:spcPts val="0"/>
              </a:spcBef>
              <a:spcAft>
                <a:spcPts val="0"/>
              </a:spcAft>
              <a:buSzPts val="2600"/>
              <a:buNone/>
              <a:defRPr sz="2600" b="1"/>
            </a:lvl5pPr>
            <a:lvl6pPr lvl="5" rtl="0">
              <a:spcBef>
                <a:spcPts val="0"/>
              </a:spcBef>
              <a:spcAft>
                <a:spcPts val="0"/>
              </a:spcAft>
              <a:buSzPts val="2600"/>
              <a:buNone/>
              <a:defRPr sz="2600" b="1"/>
            </a:lvl6pPr>
            <a:lvl7pPr lvl="6" rtl="0">
              <a:spcBef>
                <a:spcPts val="0"/>
              </a:spcBef>
              <a:spcAft>
                <a:spcPts val="0"/>
              </a:spcAft>
              <a:buSzPts val="2600"/>
              <a:buNone/>
              <a:defRPr sz="2600" b="1"/>
            </a:lvl7pPr>
            <a:lvl8pPr lvl="7" rtl="0">
              <a:spcBef>
                <a:spcPts val="0"/>
              </a:spcBef>
              <a:spcAft>
                <a:spcPts val="0"/>
              </a:spcAft>
              <a:buSzPts val="2600"/>
              <a:buNone/>
              <a:defRPr sz="2600" b="1"/>
            </a:lvl8pPr>
            <a:lvl9pPr lvl="8" rtl="0">
              <a:spcBef>
                <a:spcPts val="0"/>
              </a:spcBef>
              <a:spcAft>
                <a:spcPts val="0"/>
              </a:spcAft>
              <a:buSzPts val="2600"/>
              <a:buNone/>
              <a:defRPr sz="2600" b="1"/>
            </a:lvl9pPr>
          </a:lstStyle>
          <a:p>
            <a:endParaRPr/>
          </a:p>
        </p:txBody>
      </p:sp>
      <p:sp>
        <p:nvSpPr>
          <p:cNvPr id="82" name="Google Shape;82;p9"/>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lvl1pPr lvl="0" rtl="0">
              <a:spcBef>
                <a:spcPts val="0"/>
              </a:spcBef>
              <a:spcAft>
                <a:spcPts val="0"/>
              </a:spcAft>
              <a:buSzPts val="5600"/>
              <a:buFont typeface="Open Sans Light"/>
              <a:buNone/>
              <a:defRPr>
                <a:latin typeface="Open Sans Light"/>
                <a:ea typeface="Open Sans Light"/>
                <a:cs typeface="Open Sans Light"/>
                <a:sym typeface="Open Sans Light"/>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Tree>
  </p:cSld>
  <p:clrMapOvr>
    <a:masterClrMapping/>
  </p:clrMapOvr>
  <p:extLst>
    <p:ext uri="{DCECCB84-F9BA-43D5-87BE-67443E8EF086}">
      <p15:sldGuideLst xmlns:p15="http://schemas.microsoft.com/office/powerpoint/2012/main">
        <p15:guide id="1" orient="horz" pos="3355">
          <p15:clr>
            <a:srgbClr val="FF0000"/>
          </p15:clr>
        </p15:guide>
        <p15:guide id="2" pos="4124">
          <p15:clr>
            <a:schemeClr val="accent1"/>
          </p15:clr>
        </p15:guide>
        <p15:guide id="3" pos="423">
          <p15:clr>
            <a:schemeClr val="accent1"/>
          </p15:clr>
        </p15:guide>
        <p15:guide id="4" orient="horz" pos="423">
          <p15:clr>
            <a:schemeClr val="accent1"/>
          </p15:clr>
        </p15:guide>
        <p15:guide id="5" pos="3703">
          <p15:clr>
            <a:schemeClr val="accent1"/>
          </p15:clr>
        </p15:guide>
        <p15:guide id="6" pos="7396">
          <p15:clr>
            <a:schemeClr val="accent1"/>
          </p15:clr>
        </p15:guide>
        <p15:guide id="7" orient="horz" pos="5328">
          <p15:clr>
            <a:schemeClr val="accent1"/>
          </p15:clr>
        </p15:guide>
        <p15:guide id="8" pos="11088">
          <p15:clr>
            <a:schemeClr val="accent1"/>
          </p15:clr>
        </p15:guide>
        <p15:guide id="9" orient="horz" pos="1219">
          <p15:clr>
            <a:schemeClr val="accent1"/>
          </p15:clr>
        </p15:guide>
        <p15:guide id="10" pos="7816">
          <p15:clr>
            <a:schemeClr val="accent1"/>
          </p15:clr>
        </p15:guide>
        <p15:guide id="11" orient="horz" pos="939">
          <p15:clr>
            <a:schemeClr val="accent1"/>
          </p15:clr>
        </p15:guide>
        <p15:guide id="12" pos="2068">
          <p15:clr>
            <a:srgbClr val="E46962"/>
          </p15:clr>
        </p15:guide>
        <p15:guide id="13" pos="5760">
          <p15:clr>
            <a:srgbClr val="E46962"/>
          </p15:clr>
        </p15:guide>
        <p15:guide id="14" pos="9452">
          <p15:clr>
            <a:srgbClr val="E46962"/>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de">
  <p:cSld name="TITLE_AND_BODY_1_1_1_1">
    <p:spTree>
      <p:nvGrpSpPr>
        <p:cNvPr id="1" name="Shape 83"/>
        <p:cNvGrpSpPr/>
        <p:nvPr/>
      </p:nvGrpSpPr>
      <p:grpSpPr>
        <a:xfrm>
          <a:off x="0" y="0"/>
          <a:ext cx="0" cy="0"/>
          <a:chOff x="0" y="0"/>
          <a:chExt cx="0" cy="0"/>
        </a:xfrm>
      </p:grpSpPr>
      <p:pic>
        <p:nvPicPr>
          <p:cNvPr id="84" name="Google Shape;84;p10"/>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85" name="Google Shape;85;p10"/>
          <p:cNvSpPr/>
          <p:nvPr/>
        </p:nvSpPr>
        <p:spPr>
          <a:xfrm>
            <a:off x="576900" y="9439925"/>
            <a:ext cx="2610600" cy="620100"/>
          </a:xfrm>
          <a:prstGeom prst="rect">
            <a:avLst/>
          </a:prstGeom>
          <a:solidFill>
            <a:srgbClr val="1425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86" name="Google Shape;86;p10"/>
          <p:cNvPicPr preferRelativeResize="0"/>
          <p:nvPr/>
        </p:nvPicPr>
        <p:blipFill>
          <a:blip r:embed="rId3">
            <a:alphaModFix/>
          </a:blip>
          <a:stretch>
            <a:fillRect/>
          </a:stretch>
        </p:blipFill>
        <p:spPr>
          <a:xfrm>
            <a:off x="667760" y="9434283"/>
            <a:ext cx="2619805" cy="620100"/>
          </a:xfrm>
          <a:prstGeom prst="rect">
            <a:avLst/>
          </a:prstGeom>
          <a:noFill/>
          <a:ln>
            <a:noFill/>
          </a:ln>
        </p:spPr>
      </p:pic>
      <p:sp>
        <p:nvSpPr>
          <p:cNvPr id="87" name="Google Shape;87;p10"/>
          <p:cNvSpPr/>
          <p:nvPr/>
        </p:nvSpPr>
        <p:spPr>
          <a:xfrm>
            <a:off x="-250" y="-750"/>
            <a:ext cx="18288000" cy="9144000"/>
          </a:xfrm>
          <a:prstGeom prst="rect">
            <a:avLst/>
          </a:prstGeom>
          <a:solidFill>
            <a:srgbClr val="F0F0F0"/>
          </a:solidFill>
          <a:ln>
            <a:noFill/>
          </a:ln>
          <a:effectLst>
            <a:outerShdw blurRad="714375" dist="238125" dir="5400000" algn="bl" rotWithShape="0">
              <a:srgbClr val="000000">
                <a:alpha val="25000"/>
              </a:srgbClr>
            </a:outerShdw>
          </a:effectLst>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88" name="Google Shape;88;p10"/>
          <p:cNvSpPr txBox="1"/>
          <p:nvPr/>
        </p:nvSpPr>
        <p:spPr>
          <a:xfrm>
            <a:off x="685800" y="434400"/>
            <a:ext cx="16916400" cy="68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2000"/>
              </a:spcAft>
              <a:buNone/>
            </a:pPr>
            <a:r>
              <a:rPr lang="en" sz="4800">
                <a:solidFill>
                  <a:srgbClr val="0B0B0B"/>
                </a:solidFill>
                <a:latin typeface="Open Sans Light"/>
                <a:ea typeface="Open Sans Light"/>
                <a:cs typeface="Open Sans Light"/>
                <a:sym typeface="Open Sans Light"/>
              </a:rPr>
              <a:t>Title Placeholder</a:t>
            </a:r>
            <a:endParaRPr sz="4800">
              <a:solidFill>
                <a:srgbClr val="0B0B0B"/>
              </a:solidFill>
              <a:latin typeface="Open Sans Light"/>
              <a:ea typeface="Open Sans Light"/>
              <a:cs typeface="Open Sans Light"/>
              <a:sym typeface="Open Sans Light"/>
            </a:endParaRPr>
          </a:p>
        </p:txBody>
      </p:sp>
      <p:sp>
        <p:nvSpPr>
          <p:cNvPr id="89" name="Google Shape;89;p10"/>
          <p:cNvSpPr txBox="1">
            <a:spLocks noGrp="1"/>
          </p:cNvSpPr>
          <p:nvPr>
            <p:ph type="body" idx="1"/>
          </p:nvPr>
        </p:nvSpPr>
        <p:spPr>
          <a:xfrm>
            <a:off x="685800" y="1554750"/>
            <a:ext cx="16916400" cy="6903600"/>
          </a:xfrm>
          <a:prstGeom prst="rect">
            <a:avLst/>
          </a:prstGeom>
        </p:spPr>
        <p:txBody>
          <a:bodyPr spcFirstLastPara="1" wrap="square" lIns="0" tIns="0" rIns="0" bIns="0" anchor="t" anchorCtr="0">
            <a:noAutofit/>
          </a:bodyPr>
          <a:lstStyle>
            <a:lvl1pPr marL="457200" lvl="0" indent="-419100" rtl="0">
              <a:spcBef>
                <a:spcPts val="0"/>
              </a:spcBef>
              <a:spcAft>
                <a:spcPts val="0"/>
              </a:spcAft>
              <a:buClr>
                <a:schemeClr val="accent1"/>
              </a:buClr>
              <a:buSzPts val="3000"/>
              <a:buFont typeface="Roboto Mono Light"/>
              <a:buChar char="●"/>
              <a:defRPr sz="3000">
                <a:solidFill>
                  <a:schemeClr val="dk1"/>
                </a:solidFill>
                <a:latin typeface="Roboto Mono Light"/>
                <a:ea typeface="Roboto Mono Light"/>
                <a:cs typeface="Roboto Mono Light"/>
                <a:sym typeface="Roboto Mono Light"/>
              </a:defRPr>
            </a:lvl1pPr>
            <a:lvl2pPr marL="914400" lvl="1" indent="-419100" rtl="0">
              <a:spcBef>
                <a:spcPts val="2000"/>
              </a:spcBef>
              <a:spcAft>
                <a:spcPts val="0"/>
              </a:spcAft>
              <a:buClr>
                <a:schemeClr val="accent1"/>
              </a:buClr>
              <a:buSzPts val="3000"/>
              <a:buFont typeface="Roboto Mono Light"/>
              <a:buChar char="○"/>
              <a:defRPr>
                <a:solidFill>
                  <a:schemeClr val="dk1"/>
                </a:solidFill>
                <a:latin typeface="Roboto Mono Light"/>
                <a:ea typeface="Roboto Mono Light"/>
                <a:cs typeface="Roboto Mono Light"/>
                <a:sym typeface="Roboto Mono Light"/>
              </a:defRPr>
            </a:lvl2pPr>
            <a:lvl3pPr marL="1371600" lvl="2"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3pPr>
            <a:lvl4pPr marL="1828800" lvl="3"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4pPr>
            <a:lvl5pPr marL="2286000" lvl="4"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5pPr>
            <a:lvl6pPr marL="2743200" lvl="5"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6pPr>
            <a:lvl7pPr marL="3200400" lvl="6"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7pPr>
            <a:lvl8pPr marL="3657600" lvl="7"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8pPr>
            <a:lvl9pPr marL="4114800" lvl="8" indent="-381000" rtl="0">
              <a:spcBef>
                <a:spcPts val="2000"/>
              </a:spcBef>
              <a:spcAft>
                <a:spcPts val="200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9pPr>
          </a:lstStyle>
          <a:p>
            <a:endParaRPr/>
          </a:p>
        </p:txBody>
      </p:sp>
    </p:spTree>
  </p:cSld>
  <p:clrMapOvr>
    <a:masterClrMapping/>
  </p:clrMapOvr>
  <p:extLst>
    <p:ext uri="{DCECCB84-F9BA-43D5-87BE-67443E8EF086}">
      <p15:sldGuideLst xmlns:p15="http://schemas.microsoft.com/office/powerpoint/2012/main">
        <p15:guide id="1" pos="432">
          <p15:clr>
            <a:schemeClr val="accent1"/>
          </p15:clr>
        </p15:guide>
        <p15:guide id="2" pos="11088">
          <p15:clr>
            <a:schemeClr val="accent1"/>
          </p15:clr>
        </p15:guide>
        <p15:guide id="3" orient="horz" pos="979">
          <p15:clr>
            <a:schemeClr val="accent1"/>
          </p15:clr>
        </p15:guide>
        <p15:guide id="4" orient="horz" pos="5328">
          <p15:clr>
            <a:schemeClr val="accent1"/>
          </p15:clr>
        </p15:guide>
        <p15:guide id="5" pos="5760">
          <p15:clr>
            <a:srgbClr val="FF0000"/>
          </p15:clr>
        </p15:guide>
        <p15:guide id="6" orient="horz" pos="706">
          <p15:clr>
            <a:schemeClr val="accent1"/>
          </p15:clr>
        </p15:guide>
        <p15:guide id="7" orient="horz" pos="274">
          <p15:clr>
            <a:schemeClr val="accent1"/>
          </p15:clr>
        </p15:guide>
        <p15:guide id="8" orient="horz" pos="3154">
          <p15:clr>
            <a:srgbClr val="E46962"/>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25200" y="1210250"/>
            <a:ext cx="15837600" cy="1299600"/>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dk1"/>
              </a:buClr>
              <a:buSzPts val="5600"/>
              <a:buFont typeface="Open Sans Light"/>
              <a:buNone/>
              <a:defRPr sz="5600">
                <a:solidFill>
                  <a:schemeClr val="dk1"/>
                </a:solidFill>
                <a:latin typeface="Open Sans Light"/>
                <a:ea typeface="Open Sans Light"/>
                <a:cs typeface="Open Sans Light"/>
                <a:sym typeface="Open Sans Light"/>
              </a:defRPr>
            </a:lvl1pPr>
            <a:lvl2pPr lvl="1"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2pPr>
            <a:lvl3pPr lvl="2"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3pPr>
            <a:lvl4pPr lvl="3"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4pPr>
            <a:lvl5pPr lvl="4"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5pPr>
            <a:lvl6pPr lvl="5"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6pPr>
            <a:lvl7pPr lvl="6"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7pPr>
            <a:lvl8pPr lvl="7"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8pPr>
            <a:lvl9pPr lvl="8"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1225200" y="3107750"/>
            <a:ext cx="15837600" cy="6030000"/>
          </a:xfrm>
          <a:prstGeom prst="rect">
            <a:avLst/>
          </a:prstGeom>
          <a:noFill/>
          <a:ln>
            <a:noFill/>
          </a:ln>
        </p:spPr>
        <p:txBody>
          <a:bodyPr spcFirstLastPara="1" wrap="square" lIns="0" tIns="0" rIns="0" bIns="0" anchor="t" anchorCtr="0">
            <a:noAutofit/>
          </a:bodyPr>
          <a:lstStyle>
            <a:lvl1pPr marL="457200" lvl="0" indent="-457200" rtl="0">
              <a:lnSpc>
                <a:spcPct val="115000"/>
              </a:lnSpc>
              <a:spcBef>
                <a:spcPts val="0"/>
              </a:spcBef>
              <a:spcAft>
                <a:spcPts val="0"/>
              </a:spcAft>
              <a:buClr>
                <a:schemeClr val="dk1"/>
              </a:buClr>
              <a:buSzPts val="3600"/>
              <a:buFont typeface="Open Sans"/>
              <a:buChar char="●"/>
              <a:defRPr sz="3600">
                <a:solidFill>
                  <a:schemeClr val="dk1"/>
                </a:solidFill>
                <a:latin typeface="Open Sans"/>
                <a:ea typeface="Open Sans"/>
                <a:cs typeface="Open Sans"/>
                <a:sym typeface="Open Sans"/>
              </a:defRPr>
            </a:lvl1pPr>
            <a:lvl2pPr marL="914400" lvl="1" indent="-419100" rtl="0">
              <a:lnSpc>
                <a:spcPct val="115000"/>
              </a:lnSpc>
              <a:spcBef>
                <a:spcPts val="0"/>
              </a:spcBef>
              <a:spcAft>
                <a:spcPts val="0"/>
              </a:spcAft>
              <a:buClr>
                <a:schemeClr val="dk1"/>
              </a:buClr>
              <a:buSzPts val="3000"/>
              <a:buFont typeface="Open Sans"/>
              <a:buChar char="○"/>
              <a:defRPr sz="3000">
                <a:solidFill>
                  <a:schemeClr val="dk1"/>
                </a:solidFill>
                <a:latin typeface="Open Sans"/>
                <a:ea typeface="Open Sans"/>
                <a:cs typeface="Open Sans"/>
                <a:sym typeface="Open Sans"/>
              </a:defRPr>
            </a:lvl2pPr>
            <a:lvl3pPr marL="1371600" lvl="2" indent="-3810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3pPr>
            <a:lvl4pPr marL="1828800" lvl="3" indent="-3810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4pPr>
            <a:lvl5pPr marL="2286000" lvl="4" indent="-3810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5pPr>
            <a:lvl6pPr marL="2743200" lvl="5" indent="-3810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6pPr>
            <a:lvl7pPr marL="3200400" lvl="6" indent="-3810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7pPr>
            <a:lvl8pPr marL="3657600" lvl="7" indent="-3810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8pPr>
            <a:lvl9pPr marL="4114800" lvl="8" indent="-3810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lvl="0" algn="r" rtl="0">
              <a:buNone/>
              <a:defRPr sz="2000">
                <a:solidFill>
                  <a:schemeClr val="dk2"/>
                </a:solidFill>
              </a:defRPr>
            </a:lvl1pPr>
            <a:lvl2pPr lvl="1" algn="r" rtl="0">
              <a:buNone/>
              <a:defRPr sz="2000">
                <a:solidFill>
                  <a:schemeClr val="dk2"/>
                </a:solidFill>
              </a:defRPr>
            </a:lvl2pPr>
            <a:lvl3pPr lvl="2" algn="r" rtl="0">
              <a:buNone/>
              <a:defRPr sz="2000">
                <a:solidFill>
                  <a:schemeClr val="dk2"/>
                </a:solidFill>
              </a:defRPr>
            </a:lvl3pPr>
            <a:lvl4pPr lvl="3" algn="r" rtl="0">
              <a:buNone/>
              <a:defRPr sz="2000">
                <a:solidFill>
                  <a:schemeClr val="dk2"/>
                </a:solidFill>
              </a:defRPr>
            </a:lvl4pPr>
            <a:lvl5pPr lvl="4" algn="r" rtl="0">
              <a:buNone/>
              <a:defRPr sz="2000">
                <a:solidFill>
                  <a:schemeClr val="dk2"/>
                </a:solidFill>
              </a:defRPr>
            </a:lvl5pPr>
            <a:lvl6pPr lvl="5" algn="r" rtl="0">
              <a:buNone/>
              <a:defRPr sz="2000">
                <a:solidFill>
                  <a:schemeClr val="dk2"/>
                </a:solidFill>
              </a:defRPr>
            </a:lvl6pPr>
            <a:lvl7pPr lvl="6" algn="r" rtl="0">
              <a:buNone/>
              <a:defRPr sz="2000">
                <a:solidFill>
                  <a:schemeClr val="dk2"/>
                </a:solidFill>
              </a:defRPr>
            </a:lvl7pPr>
            <a:lvl8pPr lvl="7" algn="r" rtl="0">
              <a:buNone/>
              <a:defRPr sz="2000">
                <a:solidFill>
                  <a:schemeClr val="dk2"/>
                </a:solidFill>
              </a:defRPr>
            </a:lvl8pPr>
            <a:lvl9pPr lvl="8" algn="r" rtl="0">
              <a:buNone/>
              <a:defRPr sz="2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17" Type="http://schemas.openxmlformats.org/officeDocument/2006/relationships/image" Target="../media/image51.png"/><Relationship Id="rId2" Type="http://schemas.openxmlformats.org/officeDocument/2006/relationships/notesSlide" Target="../notesSlides/notesSlide10.xml"/><Relationship Id="rId16" Type="http://schemas.openxmlformats.org/officeDocument/2006/relationships/image" Target="../media/image50.png"/><Relationship Id="rId1" Type="http://schemas.openxmlformats.org/officeDocument/2006/relationships/slideLayout" Target="../slideLayouts/slideLayout13.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5" Type="http://schemas.openxmlformats.org/officeDocument/2006/relationships/image" Target="../media/image4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48.png"/></Relationships>
</file>

<file path=ppt/slides/_rels/slide11.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44.png"/><Relationship Id="rId3" Type="http://schemas.openxmlformats.org/officeDocument/2006/relationships/image" Target="../media/image37.png"/><Relationship Id="rId7" Type="http://schemas.openxmlformats.org/officeDocument/2006/relationships/image" Target="../media/image46.png"/><Relationship Id="rId12" Type="http://schemas.openxmlformats.org/officeDocument/2006/relationships/image" Target="../media/image56.png"/><Relationship Id="rId2" Type="http://schemas.openxmlformats.org/officeDocument/2006/relationships/notesSlide" Target="../notesSlides/notesSlide11.xml"/><Relationship Id="rId16" Type="http://schemas.openxmlformats.org/officeDocument/2006/relationships/image" Target="../media/image59.png"/><Relationship Id="rId1" Type="http://schemas.openxmlformats.org/officeDocument/2006/relationships/slideLayout" Target="../slideLayouts/slideLayout13.xml"/><Relationship Id="rId6" Type="http://schemas.openxmlformats.org/officeDocument/2006/relationships/image" Target="../media/image53.png"/><Relationship Id="rId11" Type="http://schemas.openxmlformats.org/officeDocument/2006/relationships/image" Target="../media/image55.png"/><Relationship Id="rId5" Type="http://schemas.openxmlformats.org/officeDocument/2006/relationships/image" Target="../media/image52.png"/><Relationship Id="rId15" Type="http://schemas.openxmlformats.org/officeDocument/2006/relationships/image" Target="../media/image58.png"/><Relationship Id="rId10" Type="http://schemas.openxmlformats.org/officeDocument/2006/relationships/image" Target="../media/image40.png"/><Relationship Id="rId4" Type="http://schemas.openxmlformats.org/officeDocument/2006/relationships/image" Target="../media/image38.png"/><Relationship Id="rId9" Type="http://schemas.openxmlformats.org/officeDocument/2006/relationships/image" Target="../media/image41.png"/><Relationship Id="rId14" Type="http://schemas.openxmlformats.org/officeDocument/2006/relationships/image" Target="../media/image57.png"/></Relationships>
</file>

<file path=ppt/slides/_rels/slide12.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62.png"/><Relationship Id="rId3" Type="http://schemas.openxmlformats.org/officeDocument/2006/relationships/image" Target="../media/image37.png"/><Relationship Id="rId7" Type="http://schemas.openxmlformats.org/officeDocument/2006/relationships/image" Target="../media/image53.png"/><Relationship Id="rId12" Type="http://schemas.openxmlformats.org/officeDocument/2006/relationships/image" Target="../media/image61.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60.png"/><Relationship Id="rId11" Type="http://schemas.openxmlformats.org/officeDocument/2006/relationships/image" Target="../media/image55.png"/><Relationship Id="rId5" Type="http://schemas.openxmlformats.org/officeDocument/2006/relationships/image" Target="../media/image46.png"/><Relationship Id="rId10" Type="http://schemas.openxmlformats.org/officeDocument/2006/relationships/image" Target="../media/image40.png"/><Relationship Id="rId4" Type="http://schemas.openxmlformats.org/officeDocument/2006/relationships/image" Target="../media/image52.png"/><Relationship Id="rId9" Type="http://schemas.openxmlformats.org/officeDocument/2006/relationships/image" Target="../media/image41.png"/><Relationship Id="rId14" Type="http://schemas.openxmlformats.org/officeDocument/2006/relationships/image" Target="../media/image5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66.png"/><Relationship Id="rId4" Type="http://schemas.openxmlformats.org/officeDocument/2006/relationships/image" Target="../media/image6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18.png"/><Relationship Id="rId21" Type="http://schemas.openxmlformats.org/officeDocument/2006/relationships/image" Target="../media/image16.png"/><Relationship Id="rId7" Type="http://schemas.openxmlformats.org/officeDocument/2006/relationships/image" Target="../media/image22.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notesSlide" Target="../notesSlides/notesSlide9.xml"/><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21.png"/><Relationship Id="rId11" Type="http://schemas.openxmlformats.org/officeDocument/2006/relationships/image" Target="../media/image25.png"/><Relationship Id="rId24" Type="http://schemas.openxmlformats.org/officeDocument/2006/relationships/image" Target="../media/image36.png"/><Relationship Id="rId5" Type="http://schemas.openxmlformats.org/officeDocument/2006/relationships/image" Target="../media/image20.png"/><Relationship Id="rId15" Type="http://schemas.openxmlformats.org/officeDocument/2006/relationships/image" Target="../media/image29.png"/><Relationship Id="rId23" Type="http://schemas.openxmlformats.org/officeDocument/2006/relationships/image" Target="../media/image35.png"/><Relationship Id="rId10" Type="http://schemas.openxmlformats.org/officeDocument/2006/relationships/image" Target="../media/image14.png"/><Relationship Id="rId19" Type="http://schemas.openxmlformats.org/officeDocument/2006/relationships/image" Target="../media/image33.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8.png"/><Relationship Id="rId2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p:nvPr/>
        </p:nvSpPr>
        <p:spPr>
          <a:xfrm>
            <a:off x="279350" y="9860050"/>
            <a:ext cx="7915200" cy="228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400">
                <a:solidFill>
                  <a:srgbClr val="7D97AD"/>
                </a:solidFill>
                <a:latin typeface="Open Sans"/>
                <a:ea typeface="Open Sans"/>
                <a:cs typeface="Open Sans"/>
                <a:sym typeface="Open Sans"/>
              </a:rPr>
              <a:t>© 2024 Udacity. </a:t>
            </a:r>
            <a:endParaRPr sz="1000">
              <a:solidFill>
                <a:srgbClr val="0B0B0B"/>
              </a:solidFill>
              <a:latin typeface="Open Sans"/>
              <a:ea typeface="Open Sans"/>
              <a:cs typeface="Open Sans"/>
              <a:sym typeface="Open Sans"/>
            </a:endParaRPr>
          </a:p>
        </p:txBody>
      </p:sp>
      <p:sp>
        <p:nvSpPr>
          <p:cNvPr id="115" name="Google Shape;115;p15"/>
          <p:cNvSpPr txBox="1">
            <a:spLocks noGrp="1"/>
          </p:cNvSpPr>
          <p:nvPr>
            <p:ph type="ctrTitle"/>
          </p:nvPr>
        </p:nvSpPr>
        <p:spPr>
          <a:xfrm>
            <a:off x="1169000" y="2933850"/>
            <a:ext cx="13704900" cy="44193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0">
                <a:latin typeface="Open Sans"/>
                <a:ea typeface="Open Sans"/>
                <a:cs typeface="Open Sans"/>
                <a:sym typeface="Open Sans"/>
              </a:rPr>
              <a:t>AI For Business Leaders Course</a:t>
            </a:r>
            <a:endParaRPr sz="7000">
              <a:latin typeface="Open Sans"/>
              <a:ea typeface="Open Sans"/>
              <a:cs typeface="Open Sans"/>
              <a:sym typeface="Open Sans"/>
            </a:endParaRPr>
          </a:p>
          <a:p>
            <a:pPr marL="0" lvl="0" indent="0" algn="l" rtl="0">
              <a:spcBef>
                <a:spcPts val="0"/>
              </a:spcBef>
              <a:spcAft>
                <a:spcPts val="0"/>
              </a:spcAft>
              <a:buNone/>
            </a:pPr>
            <a:endParaRPr sz="7000">
              <a:latin typeface="Open Sans"/>
              <a:ea typeface="Open Sans"/>
              <a:cs typeface="Open Sans"/>
              <a:sym typeface="Open Sans"/>
            </a:endParaRPr>
          </a:p>
          <a:p>
            <a:pPr marL="0" lvl="0" indent="0" algn="l" rtl="0">
              <a:spcBef>
                <a:spcPts val="0"/>
              </a:spcBef>
              <a:spcAft>
                <a:spcPts val="0"/>
              </a:spcAft>
              <a:buNone/>
            </a:pPr>
            <a:r>
              <a:rPr lang="en" sz="7000">
                <a:latin typeface="Open Sans"/>
                <a:ea typeface="Open Sans"/>
                <a:cs typeface="Open Sans"/>
                <a:sym typeface="Open Sans"/>
              </a:rPr>
              <a:t>Project Slides: Delivering an ML/AI Strategy</a:t>
            </a:r>
            <a:r>
              <a:rPr lang="en" sz="7000"/>
              <a:t> </a:t>
            </a:r>
            <a:endParaRPr sz="70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3"/>
        <p:cNvGrpSpPr/>
        <p:nvPr/>
      </p:nvGrpSpPr>
      <p:grpSpPr>
        <a:xfrm>
          <a:off x="0" y="0"/>
          <a:ext cx="0" cy="0"/>
          <a:chOff x="0" y="0"/>
          <a:chExt cx="0" cy="0"/>
        </a:xfrm>
      </p:grpSpPr>
      <p:sp>
        <p:nvSpPr>
          <p:cNvPr id="224" name="Google Shape;224;p24"/>
          <p:cNvSpPr txBox="1"/>
          <p:nvPr/>
        </p:nvSpPr>
        <p:spPr>
          <a:xfrm>
            <a:off x="9308123" y="0"/>
            <a:ext cx="8979877" cy="769800"/>
          </a:xfrm>
          <a:prstGeom prst="rect">
            <a:avLst/>
          </a:prstGeom>
          <a:noFill/>
          <a:ln>
            <a:noFill/>
          </a:ln>
        </p:spPr>
        <p:txBody>
          <a:bodyPr spcFirstLastPara="1" wrap="square" lIns="182850" tIns="182850" rIns="182850" bIns="182850" anchor="t" anchorCtr="0">
            <a:noAutofit/>
          </a:bodyPr>
          <a:lstStyle/>
          <a:p>
            <a:pPr marL="0" lvl="0" indent="0" algn="r" rtl="0">
              <a:lnSpc>
                <a:spcPct val="115000"/>
              </a:lnSpc>
              <a:spcBef>
                <a:spcPts val="0"/>
              </a:spcBef>
              <a:spcAft>
                <a:spcPts val="0"/>
              </a:spcAft>
              <a:buNone/>
            </a:pPr>
            <a:r>
              <a:rPr lang="en" sz="2400" b="1" dirty="0">
                <a:solidFill>
                  <a:schemeClr val="dk1"/>
                </a:solidFill>
                <a:latin typeface="Open Sans"/>
                <a:ea typeface="Open Sans"/>
                <a:cs typeface="Open Sans"/>
                <a:sym typeface="Open Sans"/>
              </a:rPr>
              <a:t>Architecture 1/3 - </a:t>
            </a:r>
            <a:r>
              <a:rPr lang="en" sz="2400" b="1" dirty="0" smtClean="0">
                <a:solidFill>
                  <a:schemeClr val="dk1"/>
                </a:solidFill>
                <a:latin typeface="Open Sans"/>
                <a:ea typeface="Open Sans"/>
                <a:cs typeface="Open Sans"/>
                <a:sym typeface="Open Sans"/>
              </a:rPr>
              <a:t>&lt;Enhancing tax planning efficiency&gt;</a:t>
            </a:r>
            <a:endParaRPr sz="2400" b="1" dirty="0">
              <a:solidFill>
                <a:schemeClr val="dk1"/>
              </a:solidFill>
              <a:latin typeface="Open Sans"/>
              <a:ea typeface="Open Sans"/>
              <a:cs typeface="Open Sans"/>
              <a:sym typeface="Open Sans"/>
            </a:endParaRPr>
          </a:p>
        </p:txBody>
      </p:sp>
      <p:pic>
        <p:nvPicPr>
          <p:cNvPr id="6" name="Picture 5"/>
          <p:cNvPicPr>
            <a:picLocks noChangeAspect="1"/>
          </p:cNvPicPr>
          <p:nvPr/>
        </p:nvPicPr>
        <p:blipFill>
          <a:blip r:embed="rId4"/>
          <a:stretch>
            <a:fillRect/>
          </a:stretch>
        </p:blipFill>
        <p:spPr>
          <a:xfrm>
            <a:off x="1345130" y="2580770"/>
            <a:ext cx="2530059" cy="993734"/>
          </a:xfrm>
          <a:prstGeom prst="rect">
            <a:avLst/>
          </a:prstGeom>
        </p:spPr>
      </p:pic>
      <p:pic>
        <p:nvPicPr>
          <p:cNvPr id="9" name="Picture 8"/>
          <p:cNvPicPr>
            <a:picLocks noChangeAspect="1"/>
          </p:cNvPicPr>
          <p:nvPr/>
        </p:nvPicPr>
        <p:blipFill>
          <a:blip r:embed="rId5"/>
          <a:stretch>
            <a:fillRect/>
          </a:stretch>
        </p:blipFill>
        <p:spPr>
          <a:xfrm>
            <a:off x="11057603" y="2580770"/>
            <a:ext cx="1225324" cy="1121887"/>
          </a:xfrm>
          <a:prstGeom prst="rect">
            <a:avLst/>
          </a:prstGeom>
        </p:spPr>
      </p:pic>
      <p:pic>
        <p:nvPicPr>
          <p:cNvPr id="4" name="Picture 3"/>
          <p:cNvPicPr>
            <a:picLocks noChangeAspect="1"/>
          </p:cNvPicPr>
          <p:nvPr/>
        </p:nvPicPr>
        <p:blipFill>
          <a:blip r:embed="rId6"/>
          <a:stretch>
            <a:fillRect/>
          </a:stretch>
        </p:blipFill>
        <p:spPr>
          <a:xfrm>
            <a:off x="8732899" y="2667528"/>
            <a:ext cx="2530059" cy="993734"/>
          </a:xfrm>
          <a:prstGeom prst="rect">
            <a:avLst/>
          </a:prstGeom>
        </p:spPr>
      </p:pic>
      <p:pic>
        <p:nvPicPr>
          <p:cNvPr id="10" name="Picture 9"/>
          <p:cNvPicPr>
            <a:picLocks noChangeAspect="1"/>
          </p:cNvPicPr>
          <p:nvPr/>
        </p:nvPicPr>
        <p:blipFill>
          <a:blip r:embed="rId5"/>
          <a:stretch>
            <a:fillRect/>
          </a:stretch>
        </p:blipFill>
        <p:spPr>
          <a:xfrm>
            <a:off x="9201202" y="5326678"/>
            <a:ext cx="1282862" cy="1174569"/>
          </a:xfrm>
          <a:prstGeom prst="rect">
            <a:avLst/>
          </a:prstGeom>
        </p:spPr>
      </p:pic>
      <p:pic>
        <p:nvPicPr>
          <p:cNvPr id="2" name="Picture 1"/>
          <p:cNvPicPr>
            <a:picLocks noChangeAspect="1"/>
          </p:cNvPicPr>
          <p:nvPr/>
        </p:nvPicPr>
        <p:blipFill>
          <a:blip r:embed="rId7"/>
          <a:stretch>
            <a:fillRect/>
          </a:stretch>
        </p:blipFill>
        <p:spPr>
          <a:xfrm>
            <a:off x="6949951" y="5429366"/>
            <a:ext cx="2530059" cy="993734"/>
          </a:xfrm>
          <a:prstGeom prst="rect">
            <a:avLst/>
          </a:prstGeom>
        </p:spPr>
      </p:pic>
      <p:pic>
        <p:nvPicPr>
          <p:cNvPr id="11" name="Picture 10"/>
          <p:cNvPicPr>
            <a:picLocks noChangeAspect="1"/>
          </p:cNvPicPr>
          <p:nvPr/>
        </p:nvPicPr>
        <p:blipFill>
          <a:blip r:embed="rId5"/>
          <a:stretch>
            <a:fillRect/>
          </a:stretch>
        </p:blipFill>
        <p:spPr>
          <a:xfrm>
            <a:off x="10112257" y="3922920"/>
            <a:ext cx="1282863" cy="1174569"/>
          </a:xfrm>
          <a:prstGeom prst="rect">
            <a:avLst/>
          </a:prstGeom>
        </p:spPr>
      </p:pic>
      <p:pic>
        <p:nvPicPr>
          <p:cNvPr id="3" name="Picture 2"/>
          <p:cNvPicPr>
            <a:picLocks noChangeAspect="1"/>
          </p:cNvPicPr>
          <p:nvPr/>
        </p:nvPicPr>
        <p:blipFill>
          <a:blip r:embed="rId8"/>
          <a:stretch>
            <a:fillRect/>
          </a:stretch>
        </p:blipFill>
        <p:spPr>
          <a:xfrm>
            <a:off x="7845092" y="4007242"/>
            <a:ext cx="2530059" cy="1005927"/>
          </a:xfrm>
          <a:prstGeom prst="rect">
            <a:avLst/>
          </a:prstGeom>
        </p:spPr>
      </p:pic>
      <p:pic>
        <p:nvPicPr>
          <p:cNvPr id="12" name="Picture 11"/>
          <p:cNvPicPr>
            <a:picLocks noChangeAspect="1"/>
          </p:cNvPicPr>
          <p:nvPr/>
        </p:nvPicPr>
        <p:blipFill>
          <a:blip r:embed="rId9"/>
          <a:stretch>
            <a:fillRect/>
          </a:stretch>
        </p:blipFill>
        <p:spPr>
          <a:xfrm>
            <a:off x="5705612" y="3615574"/>
            <a:ext cx="1497656" cy="1096769"/>
          </a:xfrm>
          <a:prstGeom prst="rect">
            <a:avLst/>
          </a:prstGeom>
        </p:spPr>
      </p:pic>
      <p:pic>
        <p:nvPicPr>
          <p:cNvPr id="7" name="Picture 6"/>
          <p:cNvPicPr>
            <a:picLocks noChangeAspect="1"/>
          </p:cNvPicPr>
          <p:nvPr/>
        </p:nvPicPr>
        <p:blipFill>
          <a:blip r:embed="rId10"/>
          <a:stretch>
            <a:fillRect/>
          </a:stretch>
        </p:blipFill>
        <p:spPr>
          <a:xfrm>
            <a:off x="3454853" y="3718609"/>
            <a:ext cx="2530059" cy="993734"/>
          </a:xfrm>
          <a:prstGeom prst="rect">
            <a:avLst/>
          </a:prstGeom>
        </p:spPr>
      </p:pic>
      <p:pic>
        <p:nvPicPr>
          <p:cNvPr id="13" name="Picture 12"/>
          <p:cNvPicPr>
            <a:picLocks noChangeAspect="1"/>
          </p:cNvPicPr>
          <p:nvPr/>
        </p:nvPicPr>
        <p:blipFill>
          <a:blip r:embed="rId10"/>
          <a:stretch>
            <a:fillRect/>
          </a:stretch>
        </p:blipFill>
        <p:spPr>
          <a:xfrm>
            <a:off x="13016628" y="3275648"/>
            <a:ext cx="2530059" cy="993734"/>
          </a:xfrm>
          <a:prstGeom prst="rect">
            <a:avLst/>
          </a:prstGeom>
        </p:spPr>
      </p:pic>
      <p:pic>
        <p:nvPicPr>
          <p:cNvPr id="16" name="Picture 15"/>
          <p:cNvPicPr>
            <a:picLocks noChangeAspect="1"/>
          </p:cNvPicPr>
          <p:nvPr/>
        </p:nvPicPr>
        <p:blipFill>
          <a:blip r:embed="rId11"/>
          <a:stretch>
            <a:fillRect/>
          </a:stretch>
        </p:blipFill>
        <p:spPr>
          <a:xfrm>
            <a:off x="2652218" y="4738363"/>
            <a:ext cx="1286367" cy="1176630"/>
          </a:xfrm>
          <a:prstGeom prst="rect">
            <a:avLst/>
          </a:prstGeom>
        </p:spPr>
      </p:pic>
      <p:pic>
        <p:nvPicPr>
          <p:cNvPr id="14" name="Picture 13"/>
          <p:cNvPicPr>
            <a:picLocks noChangeAspect="1"/>
          </p:cNvPicPr>
          <p:nvPr/>
        </p:nvPicPr>
        <p:blipFill>
          <a:blip r:embed="rId12"/>
          <a:stretch>
            <a:fillRect/>
          </a:stretch>
        </p:blipFill>
        <p:spPr>
          <a:xfrm>
            <a:off x="349086" y="4829811"/>
            <a:ext cx="2530059" cy="993734"/>
          </a:xfrm>
          <a:prstGeom prst="rect">
            <a:avLst/>
          </a:prstGeom>
        </p:spPr>
      </p:pic>
      <p:sp>
        <p:nvSpPr>
          <p:cNvPr id="17" name="Rounded Rectangle 16"/>
          <p:cNvSpPr/>
          <p:nvPr/>
        </p:nvSpPr>
        <p:spPr>
          <a:xfrm>
            <a:off x="2083618" y="7661818"/>
            <a:ext cx="8194123" cy="875212"/>
          </a:xfrm>
          <a:prstGeom prst="roundRect">
            <a:avLst/>
          </a:prstGeom>
          <a:solidFill>
            <a:srgbClr val="FBC1C4"/>
          </a:solidFill>
          <a:ln>
            <a:solidFill>
              <a:srgbClr val="CF485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TextBox 17"/>
          <p:cNvSpPr txBox="1"/>
          <p:nvPr/>
        </p:nvSpPr>
        <p:spPr>
          <a:xfrm>
            <a:off x="4770645" y="7922819"/>
            <a:ext cx="2272937" cy="338554"/>
          </a:xfrm>
          <a:prstGeom prst="rect">
            <a:avLst/>
          </a:prstGeom>
          <a:noFill/>
        </p:spPr>
        <p:txBody>
          <a:bodyPr wrap="square" rtlCol="0">
            <a:spAutoFit/>
          </a:bodyPr>
          <a:lstStyle/>
          <a:p>
            <a:pPr algn="ctr"/>
            <a:r>
              <a:rPr lang="en-US" sz="1600" dirty="0" smtClean="0">
                <a:latin typeface="Open Sans" panose="020B0604020202020204" charset="0"/>
                <a:ea typeface="Open Sans" panose="020B0604020202020204" charset="0"/>
                <a:cs typeface="Open Sans" panose="020B0604020202020204" charset="0"/>
              </a:rPr>
              <a:t>Data Synchronization </a:t>
            </a:r>
            <a:endParaRPr lang="en-US" sz="1600" dirty="0">
              <a:latin typeface="Open Sans" panose="020B0604020202020204" charset="0"/>
              <a:ea typeface="Open Sans" panose="020B0604020202020204" charset="0"/>
              <a:cs typeface="Open Sans" panose="020B0604020202020204" charset="0"/>
            </a:endParaRPr>
          </a:p>
        </p:txBody>
      </p:sp>
      <p:cxnSp>
        <p:nvCxnSpPr>
          <p:cNvPr id="20" name="Straight Arrow Connector 19"/>
          <p:cNvCxnSpPr/>
          <p:nvPr/>
        </p:nvCxnSpPr>
        <p:spPr>
          <a:xfrm flipV="1">
            <a:off x="2088467" y="3865070"/>
            <a:ext cx="23967" cy="8654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4024094" y="3055169"/>
            <a:ext cx="731520" cy="496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Bent Arrow 28"/>
          <p:cNvSpPr/>
          <p:nvPr/>
        </p:nvSpPr>
        <p:spPr>
          <a:xfrm rot="11436678">
            <a:off x="10807304" y="4383859"/>
            <a:ext cx="2215134" cy="4159969"/>
          </a:xfrm>
          <a:prstGeom prst="bentArrow">
            <a:avLst>
              <a:gd name="adj1" fmla="val 25000"/>
              <a:gd name="adj2" fmla="val 23600"/>
              <a:gd name="adj3" fmla="val 25000"/>
              <a:gd name="adj4" fmla="val 43750"/>
            </a:avLst>
          </a:prstGeom>
          <a:solidFill>
            <a:srgbClr val="D4F4FE"/>
          </a:solidFill>
          <a:ln>
            <a:solidFill>
              <a:srgbClr val="27B4EE"/>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31" name="TextBox 30"/>
          <p:cNvSpPr txBox="1"/>
          <p:nvPr/>
        </p:nvSpPr>
        <p:spPr>
          <a:xfrm>
            <a:off x="10753688" y="8809531"/>
            <a:ext cx="4957863" cy="830997"/>
          </a:xfrm>
          <a:prstGeom prst="rect">
            <a:avLst/>
          </a:prstGeom>
          <a:noFill/>
        </p:spPr>
        <p:txBody>
          <a:bodyPr wrap="square" rtlCol="0">
            <a:spAutoFit/>
          </a:bodyPr>
          <a:lstStyle/>
          <a:p>
            <a:pPr algn="ctr"/>
            <a:r>
              <a:rPr lang="en-US" sz="1600" dirty="0" smtClean="0">
                <a:latin typeface="Open Sans" panose="020B0604020202020204" charset="0"/>
                <a:ea typeface="Open Sans" panose="020B0604020202020204" charset="0"/>
                <a:cs typeface="Open Sans" panose="020B0604020202020204" charset="0"/>
              </a:rPr>
              <a:t>Final rules are fed back to data layer enhancing accuracy and ground truth data via human checks for verification</a:t>
            </a:r>
            <a:endParaRPr lang="en-US" sz="1600" dirty="0">
              <a:latin typeface="Open Sans" panose="020B0604020202020204" charset="0"/>
              <a:ea typeface="Open Sans" panose="020B0604020202020204" charset="0"/>
              <a:cs typeface="Open Sans" panose="020B0604020202020204" charset="0"/>
            </a:endParaRPr>
          </a:p>
        </p:txBody>
      </p:sp>
      <p:cxnSp>
        <p:nvCxnSpPr>
          <p:cNvPr id="33" name="Straight Arrow Connector 32"/>
          <p:cNvCxnSpPr/>
          <p:nvPr/>
        </p:nvCxnSpPr>
        <p:spPr>
          <a:xfrm>
            <a:off x="6354246" y="4829811"/>
            <a:ext cx="595705" cy="496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flipV="1">
            <a:off x="6443458" y="3164395"/>
            <a:ext cx="2109217" cy="359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a:off x="7271342" y="4397843"/>
            <a:ext cx="5472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flipH="1" flipV="1">
            <a:off x="9013308" y="5028219"/>
            <a:ext cx="11964" cy="4161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H="1" flipV="1">
            <a:off x="10037634" y="3645027"/>
            <a:ext cx="1" cy="345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a:off x="12282927" y="2833476"/>
            <a:ext cx="733701" cy="3309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Right Arrow 52"/>
          <p:cNvSpPr/>
          <p:nvPr/>
        </p:nvSpPr>
        <p:spPr>
          <a:xfrm rot="16200000">
            <a:off x="4730713" y="6444994"/>
            <a:ext cx="660955" cy="483716"/>
          </a:xfrm>
          <a:prstGeom prst="rightArrow">
            <a:avLst/>
          </a:prstGeom>
          <a:solidFill>
            <a:srgbClr val="BD0510"/>
          </a:solidFill>
          <a:ln>
            <a:solidFill>
              <a:srgbClr val="C931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p:cNvPicPr>
            <a:picLocks noChangeAspect="1"/>
          </p:cNvPicPr>
          <p:nvPr/>
        </p:nvPicPr>
        <p:blipFill>
          <a:blip r:embed="rId13"/>
          <a:stretch>
            <a:fillRect/>
          </a:stretch>
        </p:blipFill>
        <p:spPr>
          <a:xfrm>
            <a:off x="7963643" y="6392625"/>
            <a:ext cx="548688" cy="688908"/>
          </a:xfrm>
          <a:prstGeom prst="rect">
            <a:avLst/>
          </a:prstGeom>
        </p:spPr>
      </p:pic>
      <p:pic>
        <p:nvPicPr>
          <p:cNvPr id="55" name="Picture 54"/>
          <p:cNvPicPr>
            <a:picLocks noChangeAspect="1"/>
          </p:cNvPicPr>
          <p:nvPr/>
        </p:nvPicPr>
        <p:blipFill>
          <a:blip r:embed="rId13"/>
          <a:stretch>
            <a:fillRect/>
          </a:stretch>
        </p:blipFill>
        <p:spPr>
          <a:xfrm>
            <a:off x="2117429" y="6373355"/>
            <a:ext cx="548688" cy="688908"/>
          </a:xfrm>
          <a:prstGeom prst="rect">
            <a:avLst/>
          </a:prstGeom>
        </p:spPr>
      </p:pic>
      <p:pic>
        <p:nvPicPr>
          <p:cNvPr id="56" name="Picture 55"/>
          <p:cNvPicPr>
            <a:picLocks noChangeAspect="1"/>
          </p:cNvPicPr>
          <p:nvPr/>
        </p:nvPicPr>
        <p:blipFill>
          <a:blip r:embed="rId14"/>
          <a:stretch>
            <a:fillRect/>
          </a:stretch>
        </p:blipFill>
        <p:spPr>
          <a:xfrm>
            <a:off x="816090" y="8846312"/>
            <a:ext cx="4147796" cy="950492"/>
          </a:xfrm>
          <a:prstGeom prst="rect">
            <a:avLst/>
          </a:prstGeom>
        </p:spPr>
      </p:pic>
      <p:sp>
        <p:nvSpPr>
          <p:cNvPr id="59" name="TextBox 58"/>
          <p:cNvSpPr txBox="1"/>
          <p:nvPr/>
        </p:nvSpPr>
        <p:spPr>
          <a:xfrm>
            <a:off x="1159526" y="9045456"/>
            <a:ext cx="3460923" cy="584775"/>
          </a:xfrm>
          <a:prstGeom prst="rect">
            <a:avLst/>
          </a:prstGeom>
          <a:noFill/>
        </p:spPr>
        <p:txBody>
          <a:bodyPr wrap="square" rtlCol="0">
            <a:spAutoFit/>
          </a:bodyPr>
          <a:lstStyle/>
          <a:p>
            <a:pPr algn="ctr"/>
            <a:r>
              <a:rPr lang="en-US" sz="1600" dirty="0" smtClean="0">
                <a:latin typeface="Open Sans" panose="020B0604020202020204" charset="0"/>
                <a:ea typeface="Open Sans" panose="020B0604020202020204" charset="0"/>
                <a:cs typeface="Open Sans" panose="020B0604020202020204" charset="0"/>
              </a:rPr>
              <a:t>Core datasets that validate and adjust tax strategies </a:t>
            </a:r>
            <a:endParaRPr lang="en-US" sz="1600" dirty="0">
              <a:latin typeface="Open Sans" panose="020B0604020202020204" charset="0"/>
              <a:ea typeface="Open Sans" panose="020B0604020202020204" charset="0"/>
              <a:cs typeface="Open Sans" panose="020B0604020202020204" charset="0"/>
            </a:endParaRPr>
          </a:p>
        </p:txBody>
      </p:sp>
      <p:pic>
        <p:nvPicPr>
          <p:cNvPr id="58" name="Picture 57"/>
          <p:cNvPicPr>
            <a:picLocks noChangeAspect="1"/>
          </p:cNvPicPr>
          <p:nvPr/>
        </p:nvPicPr>
        <p:blipFill>
          <a:blip r:embed="rId15"/>
          <a:stretch>
            <a:fillRect/>
          </a:stretch>
        </p:blipFill>
        <p:spPr>
          <a:xfrm>
            <a:off x="5971928" y="8809531"/>
            <a:ext cx="4145639" cy="951058"/>
          </a:xfrm>
          <a:prstGeom prst="rect">
            <a:avLst/>
          </a:prstGeom>
        </p:spPr>
      </p:pic>
      <p:sp>
        <p:nvSpPr>
          <p:cNvPr id="61" name="TextBox 60"/>
          <p:cNvSpPr txBox="1"/>
          <p:nvPr/>
        </p:nvSpPr>
        <p:spPr>
          <a:xfrm>
            <a:off x="6314285" y="9115783"/>
            <a:ext cx="3460923" cy="338554"/>
          </a:xfrm>
          <a:prstGeom prst="rect">
            <a:avLst/>
          </a:prstGeom>
          <a:noFill/>
        </p:spPr>
        <p:txBody>
          <a:bodyPr wrap="square" rtlCol="0">
            <a:spAutoFit/>
          </a:bodyPr>
          <a:lstStyle/>
          <a:p>
            <a:pPr algn="ctr"/>
            <a:r>
              <a:rPr lang="en-US" sz="1600" dirty="0" smtClean="0">
                <a:latin typeface="Open Sans" panose="020B0604020202020204" charset="0"/>
                <a:ea typeface="Open Sans" panose="020B0604020202020204" charset="0"/>
                <a:cs typeface="Open Sans" panose="020B0604020202020204" charset="0"/>
              </a:rPr>
              <a:t>Historical tax data </a:t>
            </a:r>
            <a:endParaRPr lang="en-US" sz="1600" dirty="0">
              <a:latin typeface="Open Sans" panose="020B0604020202020204" charset="0"/>
              <a:ea typeface="Open Sans" panose="020B0604020202020204" charset="0"/>
              <a:cs typeface="Open Sans" panose="020B0604020202020204" charset="0"/>
            </a:endParaRPr>
          </a:p>
        </p:txBody>
      </p:sp>
      <p:sp>
        <p:nvSpPr>
          <p:cNvPr id="60" name="Right Arrow 59"/>
          <p:cNvSpPr/>
          <p:nvPr/>
        </p:nvSpPr>
        <p:spPr>
          <a:xfrm rot="16200000">
            <a:off x="13375977" y="1885864"/>
            <a:ext cx="780088" cy="586665"/>
          </a:xfrm>
          <a:prstGeom prst="rightArrow">
            <a:avLst/>
          </a:prstGeom>
          <a:solidFill>
            <a:srgbClr val="3DD0F4"/>
          </a:solidFill>
          <a:ln>
            <a:solidFill>
              <a:srgbClr val="7DC6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p:cNvPicPr>
            <a:picLocks noChangeAspect="1"/>
          </p:cNvPicPr>
          <p:nvPr/>
        </p:nvPicPr>
        <p:blipFill>
          <a:blip r:embed="rId16"/>
          <a:stretch>
            <a:fillRect/>
          </a:stretch>
        </p:blipFill>
        <p:spPr>
          <a:xfrm rot="10800000">
            <a:off x="377078" y="1841597"/>
            <a:ext cx="646232" cy="810838"/>
          </a:xfrm>
          <a:prstGeom prst="rect">
            <a:avLst/>
          </a:prstGeom>
        </p:spPr>
      </p:pic>
      <p:pic>
        <p:nvPicPr>
          <p:cNvPr id="63" name="Picture 62"/>
          <p:cNvPicPr>
            <a:picLocks noChangeAspect="1"/>
          </p:cNvPicPr>
          <p:nvPr/>
        </p:nvPicPr>
        <p:blipFill>
          <a:blip r:embed="rId16"/>
          <a:stretch>
            <a:fillRect/>
          </a:stretch>
        </p:blipFill>
        <p:spPr>
          <a:xfrm rot="10800000">
            <a:off x="5000595" y="1838453"/>
            <a:ext cx="646232" cy="810838"/>
          </a:xfrm>
          <a:prstGeom prst="rect">
            <a:avLst/>
          </a:prstGeom>
        </p:spPr>
      </p:pic>
      <p:sp>
        <p:nvSpPr>
          <p:cNvPr id="65" name="TextBox 64"/>
          <p:cNvSpPr txBox="1"/>
          <p:nvPr/>
        </p:nvSpPr>
        <p:spPr>
          <a:xfrm>
            <a:off x="1041839" y="1045118"/>
            <a:ext cx="3968568" cy="584775"/>
          </a:xfrm>
          <a:prstGeom prst="rect">
            <a:avLst/>
          </a:prstGeom>
          <a:noFill/>
        </p:spPr>
        <p:txBody>
          <a:bodyPr wrap="square" rtlCol="0">
            <a:spAutoFit/>
          </a:bodyPr>
          <a:lstStyle/>
          <a:p>
            <a:pPr algn="ctr"/>
            <a:r>
              <a:rPr lang="en-US" sz="1600" dirty="0" smtClean="0">
                <a:latin typeface="Open Sans" panose="020B0604020202020204" charset="0"/>
                <a:ea typeface="Open Sans" panose="020B0604020202020204" charset="0"/>
                <a:cs typeface="Open Sans" panose="020B0604020202020204" charset="0"/>
              </a:rPr>
              <a:t>Tax analysts input new regulations and updated policies</a:t>
            </a:r>
            <a:endParaRPr lang="en-US" sz="1600" dirty="0">
              <a:latin typeface="Open Sans" panose="020B0604020202020204" charset="0"/>
              <a:ea typeface="Open Sans" panose="020B0604020202020204" charset="0"/>
              <a:cs typeface="Open Sans" panose="020B0604020202020204" charset="0"/>
            </a:endParaRPr>
          </a:p>
        </p:txBody>
      </p:sp>
      <p:sp>
        <p:nvSpPr>
          <p:cNvPr id="67" name="TextBox 66"/>
          <p:cNvSpPr txBox="1"/>
          <p:nvPr/>
        </p:nvSpPr>
        <p:spPr>
          <a:xfrm>
            <a:off x="9930587" y="1318623"/>
            <a:ext cx="3968568" cy="584775"/>
          </a:xfrm>
          <a:prstGeom prst="rect">
            <a:avLst/>
          </a:prstGeom>
          <a:noFill/>
        </p:spPr>
        <p:txBody>
          <a:bodyPr wrap="square" rtlCol="0">
            <a:spAutoFit/>
          </a:bodyPr>
          <a:lstStyle/>
          <a:p>
            <a:pPr algn="ctr"/>
            <a:r>
              <a:rPr lang="en-US" sz="1600" dirty="0" smtClean="0">
                <a:latin typeface="Open Sans" panose="020B0604020202020204" charset="0"/>
                <a:ea typeface="Open Sans" panose="020B0604020202020204" charset="0"/>
                <a:cs typeface="Open Sans" panose="020B0604020202020204" charset="0"/>
              </a:rPr>
              <a:t>Provide actionable insights on tax strategies</a:t>
            </a:r>
            <a:endParaRPr lang="en-US" sz="1600" dirty="0">
              <a:latin typeface="Open Sans" panose="020B0604020202020204" charset="0"/>
              <a:ea typeface="Open Sans" panose="020B0604020202020204" charset="0"/>
              <a:cs typeface="Open Sans" panose="020B0604020202020204" charset="0"/>
            </a:endParaRPr>
          </a:p>
        </p:txBody>
      </p:sp>
      <p:pic>
        <p:nvPicPr>
          <p:cNvPr id="66" name="Picture 65"/>
          <p:cNvPicPr>
            <a:picLocks noChangeAspect="1"/>
          </p:cNvPicPr>
          <p:nvPr/>
        </p:nvPicPr>
        <p:blipFill>
          <a:blip r:embed="rId17"/>
          <a:stretch>
            <a:fillRect/>
          </a:stretch>
        </p:blipFill>
        <p:spPr>
          <a:xfrm>
            <a:off x="9841179" y="1758403"/>
            <a:ext cx="652329" cy="810838"/>
          </a:xfrm>
          <a:prstGeom prst="rect">
            <a:avLst/>
          </a:prstGeom>
        </p:spPr>
      </p:pic>
      <p:sp>
        <p:nvSpPr>
          <p:cNvPr id="70" name="TextBox 69"/>
          <p:cNvSpPr txBox="1"/>
          <p:nvPr/>
        </p:nvSpPr>
        <p:spPr>
          <a:xfrm>
            <a:off x="13026692" y="1286952"/>
            <a:ext cx="3968568" cy="338554"/>
          </a:xfrm>
          <a:prstGeom prst="rect">
            <a:avLst/>
          </a:prstGeom>
          <a:noFill/>
        </p:spPr>
        <p:txBody>
          <a:bodyPr wrap="square" rtlCol="0">
            <a:spAutoFit/>
          </a:bodyPr>
          <a:lstStyle/>
          <a:p>
            <a:pPr algn="ctr"/>
            <a:r>
              <a:rPr lang="en-US" sz="1600" dirty="0" smtClean="0">
                <a:latin typeface="Open Sans" panose="020B0604020202020204" charset="0"/>
                <a:ea typeface="Open Sans" panose="020B0604020202020204" charset="0"/>
                <a:cs typeface="Open Sans" panose="020B0604020202020204" charset="0"/>
              </a:rPr>
              <a:t>Human feedback</a:t>
            </a:r>
            <a:endParaRPr lang="en-US" sz="1600" dirty="0">
              <a:latin typeface="Open Sans" panose="020B0604020202020204" charset="0"/>
              <a:ea typeface="Open Sans" panose="020B0604020202020204" charset="0"/>
              <a:cs typeface="Open Sans" panose="020B0604020202020204" charset="0"/>
            </a:endParaRPr>
          </a:p>
        </p:txBody>
      </p:sp>
      <p:pic>
        <p:nvPicPr>
          <p:cNvPr id="68" name="Picture 67"/>
          <p:cNvPicPr>
            <a:picLocks noChangeAspect="1"/>
          </p:cNvPicPr>
          <p:nvPr/>
        </p:nvPicPr>
        <p:blipFill>
          <a:blip r:embed="rId16"/>
          <a:stretch>
            <a:fillRect/>
          </a:stretch>
        </p:blipFill>
        <p:spPr>
          <a:xfrm rot="10800000">
            <a:off x="14687860" y="1789321"/>
            <a:ext cx="646232" cy="8108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8"/>
        <p:cNvGrpSpPr/>
        <p:nvPr/>
      </p:nvGrpSpPr>
      <p:grpSpPr>
        <a:xfrm>
          <a:off x="0" y="0"/>
          <a:ext cx="0" cy="0"/>
          <a:chOff x="0" y="0"/>
          <a:chExt cx="0" cy="0"/>
        </a:xfrm>
      </p:grpSpPr>
      <p:sp>
        <p:nvSpPr>
          <p:cNvPr id="229" name="Google Shape;229;p25"/>
          <p:cNvSpPr txBox="1"/>
          <p:nvPr/>
        </p:nvSpPr>
        <p:spPr>
          <a:xfrm>
            <a:off x="10398642" y="0"/>
            <a:ext cx="7889358" cy="769800"/>
          </a:xfrm>
          <a:prstGeom prst="rect">
            <a:avLst/>
          </a:prstGeom>
          <a:noFill/>
          <a:ln>
            <a:noFill/>
          </a:ln>
        </p:spPr>
        <p:txBody>
          <a:bodyPr spcFirstLastPara="1" wrap="square" lIns="182850" tIns="182850" rIns="182850" bIns="182850" anchor="t" anchorCtr="0">
            <a:noAutofit/>
          </a:bodyPr>
          <a:lstStyle/>
          <a:p>
            <a:pPr marL="0" lvl="0" indent="0" algn="r" rtl="0">
              <a:lnSpc>
                <a:spcPct val="115000"/>
              </a:lnSpc>
              <a:spcBef>
                <a:spcPts val="0"/>
              </a:spcBef>
              <a:spcAft>
                <a:spcPts val="0"/>
              </a:spcAft>
              <a:buNone/>
            </a:pPr>
            <a:r>
              <a:rPr lang="en" sz="2400" b="1" dirty="0">
                <a:solidFill>
                  <a:schemeClr val="dk1"/>
                </a:solidFill>
                <a:latin typeface="Open Sans"/>
                <a:ea typeface="Open Sans"/>
                <a:cs typeface="Open Sans"/>
                <a:sym typeface="Open Sans"/>
              </a:rPr>
              <a:t>Architecture 2/3 - </a:t>
            </a:r>
            <a:r>
              <a:rPr lang="en" sz="2400" b="1" dirty="0" smtClean="0">
                <a:solidFill>
                  <a:schemeClr val="dk1"/>
                </a:solidFill>
                <a:latin typeface="Open Sans"/>
                <a:ea typeface="Open Sans"/>
                <a:cs typeface="Open Sans"/>
                <a:sym typeface="Open Sans"/>
              </a:rPr>
              <a:t>&lt;Supply chain optimization&gt;</a:t>
            </a:r>
            <a:endParaRPr sz="2400" b="1" dirty="0">
              <a:solidFill>
                <a:schemeClr val="dk1"/>
              </a:solidFill>
              <a:latin typeface="Open Sans"/>
              <a:ea typeface="Open Sans"/>
              <a:cs typeface="Open Sans"/>
              <a:sym typeface="Open Sans"/>
            </a:endParaRPr>
          </a:p>
        </p:txBody>
      </p:sp>
      <p:pic>
        <p:nvPicPr>
          <p:cNvPr id="5" name="Picture 4"/>
          <p:cNvPicPr>
            <a:picLocks noChangeAspect="1"/>
          </p:cNvPicPr>
          <p:nvPr/>
        </p:nvPicPr>
        <p:blipFill>
          <a:blip r:embed="rId4"/>
          <a:stretch>
            <a:fillRect/>
          </a:stretch>
        </p:blipFill>
        <p:spPr>
          <a:xfrm>
            <a:off x="9512840" y="5433443"/>
            <a:ext cx="2511616" cy="993734"/>
          </a:xfrm>
          <a:prstGeom prst="rect">
            <a:avLst/>
          </a:prstGeom>
        </p:spPr>
      </p:pic>
      <p:pic>
        <p:nvPicPr>
          <p:cNvPr id="6" name="Picture 5"/>
          <p:cNvPicPr>
            <a:picLocks noChangeAspect="1"/>
          </p:cNvPicPr>
          <p:nvPr/>
        </p:nvPicPr>
        <p:blipFill>
          <a:blip r:embed="rId5"/>
          <a:stretch>
            <a:fillRect/>
          </a:stretch>
        </p:blipFill>
        <p:spPr>
          <a:xfrm>
            <a:off x="556446" y="5433443"/>
            <a:ext cx="2530059" cy="993734"/>
          </a:xfrm>
          <a:prstGeom prst="rect">
            <a:avLst/>
          </a:prstGeom>
        </p:spPr>
      </p:pic>
      <p:pic>
        <p:nvPicPr>
          <p:cNvPr id="7" name="Picture 6"/>
          <p:cNvPicPr>
            <a:picLocks noChangeAspect="1"/>
          </p:cNvPicPr>
          <p:nvPr/>
        </p:nvPicPr>
        <p:blipFill>
          <a:blip r:embed="rId6"/>
          <a:stretch>
            <a:fillRect/>
          </a:stretch>
        </p:blipFill>
        <p:spPr>
          <a:xfrm>
            <a:off x="13167405" y="5433443"/>
            <a:ext cx="2530059" cy="993734"/>
          </a:xfrm>
          <a:prstGeom prst="rect">
            <a:avLst/>
          </a:prstGeom>
        </p:spPr>
      </p:pic>
      <p:pic>
        <p:nvPicPr>
          <p:cNvPr id="8" name="Picture 7"/>
          <p:cNvPicPr>
            <a:picLocks noChangeAspect="1"/>
          </p:cNvPicPr>
          <p:nvPr/>
        </p:nvPicPr>
        <p:blipFill>
          <a:blip r:embed="rId7"/>
          <a:stretch>
            <a:fillRect/>
          </a:stretch>
        </p:blipFill>
        <p:spPr>
          <a:xfrm>
            <a:off x="3997421" y="5433443"/>
            <a:ext cx="2530059" cy="993734"/>
          </a:xfrm>
          <a:prstGeom prst="rect">
            <a:avLst/>
          </a:prstGeom>
        </p:spPr>
      </p:pic>
      <p:pic>
        <p:nvPicPr>
          <p:cNvPr id="9" name="Picture 8"/>
          <p:cNvPicPr>
            <a:picLocks noChangeAspect="1"/>
          </p:cNvPicPr>
          <p:nvPr/>
        </p:nvPicPr>
        <p:blipFill>
          <a:blip r:embed="rId8"/>
          <a:stretch>
            <a:fillRect/>
          </a:stretch>
        </p:blipFill>
        <p:spPr>
          <a:xfrm>
            <a:off x="2811229" y="2748560"/>
            <a:ext cx="1286367" cy="1170533"/>
          </a:xfrm>
          <a:prstGeom prst="rect">
            <a:avLst/>
          </a:prstGeom>
        </p:spPr>
      </p:pic>
      <p:pic>
        <p:nvPicPr>
          <p:cNvPr id="2" name="Picture 1"/>
          <p:cNvPicPr>
            <a:picLocks noChangeAspect="1"/>
          </p:cNvPicPr>
          <p:nvPr/>
        </p:nvPicPr>
        <p:blipFill>
          <a:blip r:embed="rId9"/>
          <a:stretch>
            <a:fillRect/>
          </a:stretch>
        </p:blipFill>
        <p:spPr>
          <a:xfrm>
            <a:off x="552212" y="2836959"/>
            <a:ext cx="2530059" cy="993734"/>
          </a:xfrm>
          <a:prstGeom prst="rect">
            <a:avLst/>
          </a:prstGeom>
        </p:spPr>
      </p:pic>
      <p:pic>
        <p:nvPicPr>
          <p:cNvPr id="10" name="Picture 9"/>
          <p:cNvPicPr>
            <a:picLocks noChangeAspect="1"/>
          </p:cNvPicPr>
          <p:nvPr/>
        </p:nvPicPr>
        <p:blipFill>
          <a:blip r:embed="rId8"/>
          <a:stretch>
            <a:fillRect/>
          </a:stretch>
        </p:blipFill>
        <p:spPr>
          <a:xfrm>
            <a:off x="6817133" y="3742293"/>
            <a:ext cx="1286367" cy="1170533"/>
          </a:xfrm>
          <a:prstGeom prst="rect">
            <a:avLst/>
          </a:prstGeom>
        </p:spPr>
      </p:pic>
      <p:pic>
        <p:nvPicPr>
          <p:cNvPr id="11" name="Picture 10"/>
          <p:cNvPicPr>
            <a:picLocks noChangeAspect="1"/>
          </p:cNvPicPr>
          <p:nvPr/>
        </p:nvPicPr>
        <p:blipFill>
          <a:blip r:embed="rId8"/>
          <a:stretch>
            <a:fillRect/>
          </a:stretch>
        </p:blipFill>
        <p:spPr>
          <a:xfrm>
            <a:off x="13146068" y="3857732"/>
            <a:ext cx="1286367" cy="1170533"/>
          </a:xfrm>
          <a:prstGeom prst="rect">
            <a:avLst/>
          </a:prstGeom>
        </p:spPr>
      </p:pic>
      <p:pic>
        <p:nvPicPr>
          <p:cNvPr id="3" name="Picture 2"/>
          <p:cNvPicPr>
            <a:picLocks noChangeAspect="1"/>
          </p:cNvPicPr>
          <p:nvPr/>
        </p:nvPicPr>
        <p:blipFill>
          <a:blip r:embed="rId10"/>
          <a:stretch>
            <a:fillRect/>
          </a:stretch>
        </p:blipFill>
        <p:spPr>
          <a:xfrm>
            <a:off x="4500230" y="3919093"/>
            <a:ext cx="2530059" cy="993734"/>
          </a:xfrm>
          <a:prstGeom prst="rect">
            <a:avLst/>
          </a:prstGeom>
        </p:spPr>
      </p:pic>
      <p:pic>
        <p:nvPicPr>
          <p:cNvPr id="4" name="Picture 3"/>
          <p:cNvPicPr>
            <a:picLocks noChangeAspect="1"/>
          </p:cNvPicPr>
          <p:nvPr/>
        </p:nvPicPr>
        <p:blipFill>
          <a:blip r:embed="rId11"/>
          <a:stretch>
            <a:fillRect/>
          </a:stretch>
        </p:blipFill>
        <p:spPr>
          <a:xfrm>
            <a:off x="10823037" y="3946131"/>
            <a:ext cx="2530059" cy="993734"/>
          </a:xfrm>
          <a:prstGeom prst="rect">
            <a:avLst/>
          </a:prstGeom>
        </p:spPr>
      </p:pic>
      <p:pic>
        <p:nvPicPr>
          <p:cNvPr id="13" name="Picture 12"/>
          <p:cNvPicPr>
            <a:picLocks noChangeAspect="1"/>
          </p:cNvPicPr>
          <p:nvPr/>
        </p:nvPicPr>
        <p:blipFill>
          <a:blip r:embed="rId12"/>
          <a:stretch>
            <a:fillRect/>
          </a:stretch>
        </p:blipFill>
        <p:spPr>
          <a:xfrm>
            <a:off x="9948469" y="2501114"/>
            <a:ext cx="1499746" cy="1097375"/>
          </a:xfrm>
          <a:prstGeom prst="rect">
            <a:avLst/>
          </a:prstGeom>
        </p:spPr>
      </p:pic>
      <p:pic>
        <p:nvPicPr>
          <p:cNvPr id="12" name="Picture 11"/>
          <p:cNvPicPr>
            <a:picLocks noChangeAspect="1"/>
          </p:cNvPicPr>
          <p:nvPr/>
        </p:nvPicPr>
        <p:blipFill>
          <a:blip r:embed="rId13"/>
          <a:stretch>
            <a:fillRect/>
          </a:stretch>
        </p:blipFill>
        <p:spPr>
          <a:xfrm>
            <a:off x="7665778" y="2552934"/>
            <a:ext cx="2530059" cy="993734"/>
          </a:xfrm>
          <a:prstGeom prst="rect">
            <a:avLst/>
          </a:prstGeom>
        </p:spPr>
      </p:pic>
      <p:cxnSp>
        <p:nvCxnSpPr>
          <p:cNvPr id="15" name="Straight Arrow Connector 14"/>
          <p:cNvCxnSpPr/>
          <p:nvPr/>
        </p:nvCxnSpPr>
        <p:spPr>
          <a:xfrm>
            <a:off x="3237569" y="5885779"/>
            <a:ext cx="658229" cy="9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V="1">
            <a:off x="5588000" y="4912827"/>
            <a:ext cx="2412" cy="5206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H="1" flipV="1">
            <a:off x="2561745" y="4021204"/>
            <a:ext cx="1435676" cy="13486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2730519" y="4001962"/>
            <a:ext cx="1595758" cy="2657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flipV="1">
            <a:off x="6177280" y="3048000"/>
            <a:ext cx="1259840" cy="6942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flipH="1">
            <a:off x="12230170" y="5890323"/>
            <a:ext cx="731520" cy="9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V="1">
            <a:off x="10195837" y="4695510"/>
            <a:ext cx="502505" cy="4865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H="1">
            <a:off x="8309949" y="4246756"/>
            <a:ext cx="238839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0" name="Picture 39"/>
          <p:cNvPicPr>
            <a:picLocks noChangeAspect="1"/>
          </p:cNvPicPr>
          <p:nvPr/>
        </p:nvPicPr>
        <p:blipFill>
          <a:blip r:embed="rId14"/>
          <a:stretch>
            <a:fillRect/>
          </a:stretch>
        </p:blipFill>
        <p:spPr>
          <a:xfrm rot="10800000">
            <a:off x="9957626" y="1843971"/>
            <a:ext cx="646232" cy="810838"/>
          </a:xfrm>
          <a:prstGeom prst="rect">
            <a:avLst/>
          </a:prstGeom>
        </p:spPr>
      </p:pic>
      <p:pic>
        <p:nvPicPr>
          <p:cNvPr id="41" name="Picture 40"/>
          <p:cNvPicPr>
            <a:picLocks noChangeAspect="1"/>
          </p:cNvPicPr>
          <p:nvPr/>
        </p:nvPicPr>
        <p:blipFill>
          <a:blip r:embed="rId14"/>
          <a:stretch>
            <a:fillRect/>
          </a:stretch>
        </p:blipFill>
        <p:spPr>
          <a:xfrm>
            <a:off x="7860655" y="1912284"/>
            <a:ext cx="646232" cy="810838"/>
          </a:xfrm>
          <a:prstGeom prst="rect">
            <a:avLst/>
          </a:prstGeom>
        </p:spPr>
      </p:pic>
      <p:pic>
        <p:nvPicPr>
          <p:cNvPr id="43" name="Picture 42"/>
          <p:cNvPicPr>
            <a:picLocks noChangeAspect="1"/>
          </p:cNvPicPr>
          <p:nvPr/>
        </p:nvPicPr>
        <p:blipFill>
          <a:blip r:embed="rId14"/>
          <a:stretch>
            <a:fillRect/>
          </a:stretch>
        </p:blipFill>
        <p:spPr>
          <a:xfrm>
            <a:off x="1762363" y="1912284"/>
            <a:ext cx="646232" cy="810838"/>
          </a:xfrm>
          <a:prstGeom prst="rect">
            <a:avLst/>
          </a:prstGeom>
        </p:spPr>
      </p:pic>
      <p:pic>
        <p:nvPicPr>
          <p:cNvPr id="44" name="Picture 43"/>
          <p:cNvPicPr>
            <a:picLocks noChangeAspect="1"/>
          </p:cNvPicPr>
          <p:nvPr/>
        </p:nvPicPr>
        <p:blipFill>
          <a:blip r:embed="rId14"/>
          <a:stretch>
            <a:fillRect/>
          </a:stretch>
        </p:blipFill>
        <p:spPr>
          <a:xfrm>
            <a:off x="12441281" y="1912284"/>
            <a:ext cx="646232" cy="810838"/>
          </a:xfrm>
          <a:prstGeom prst="rect">
            <a:avLst/>
          </a:prstGeom>
        </p:spPr>
      </p:pic>
      <p:pic>
        <p:nvPicPr>
          <p:cNvPr id="45" name="Picture 44"/>
          <p:cNvPicPr>
            <a:picLocks noChangeAspect="1"/>
          </p:cNvPicPr>
          <p:nvPr/>
        </p:nvPicPr>
        <p:blipFill>
          <a:blip r:embed="rId14"/>
          <a:stretch>
            <a:fillRect/>
          </a:stretch>
        </p:blipFill>
        <p:spPr>
          <a:xfrm rot="10800000">
            <a:off x="5555085" y="1827029"/>
            <a:ext cx="646232" cy="810838"/>
          </a:xfrm>
          <a:prstGeom prst="rect">
            <a:avLst/>
          </a:prstGeom>
        </p:spPr>
      </p:pic>
      <p:sp>
        <p:nvSpPr>
          <p:cNvPr id="47" name="TextBox 46"/>
          <p:cNvSpPr txBox="1"/>
          <p:nvPr/>
        </p:nvSpPr>
        <p:spPr>
          <a:xfrm>
            <a:off x="852102" y="1086502"/>
            <a:ext cx="2466753" cy="584775"/>
          </a:xfrm>
          <a:prstGeom prst="rect">
            <a:avLst/>
          </a:prstGeom>
          <a:noFill/>
        </p:spPr>
        <p:txBody>
          <a:bodyPr wrap="square" rtlCol="0">
            <a:spAutoFit/>
          </a:bodyPr>
          <a:lstStyle/>
          <a:p>
            <a:pPr algn="ctr"/>
            <a:r>
              <a:rPr lang="en-US" sz="1600" dirty="0" smtClean="0">
                <a:latin typeface="Open Sans" panose="020B0604020202020204" charset="0"/>
                <a:ea typeface="Open Sans" panose="020B0604020202020204" charset="0"/>
                <a:cs typeface="Open Sans" panose="020B0604020202020204" charset="0"/>
              </a:rPr>
              <a:t>Historical data, trends and market forecasts</a:t>
            </a:r>
            <a:endParaRPr lang="en-US" sz="1600" dirty="0">
              <a:latin typeface="Open Sans" panose="020B0604020202020204" charset="0"/>
              <a:ea typeface="Open Sans" panose="020B0604020202020204" charset="0"/>
              <a:cs typeface="Open Sans" panose="020B0604020202020204" charset="0"/>
            </a:endParaRPr>
          </a:p>
        </p:txBody>
      </p:sp>
      <p:sp>
        <p:nvSpPr>
          <p:cNvPr id="48" name="TextBox 47"/>
          <p:cNvSpPr txBox="1"/>
          <p:nvPr/>
        </p:nvSpPr>
        <p:spPr>
          <a:xfrm>
            <a:off x="11100391" y="1371141"/>
            <a:ext cx="3242930" cy="584775"/>
          </a:xfrm>
          <a:prstGeom prst="rect">
            <a:avLst/>
          </a:prstGeom>
          <a:noFill/>
        </p:spPr>
        <p:txBody>
          <a:bodyPr wrap="square" rtlCol="0">
            <a:spAutoFit/>
          </a:bodyPr>
          <a:lstStyle/>
          <a:p>
            <a:pPr algn="ctr"/>
            <a:r>
              <a:rPr lang="en-US" sz="1600" dirty="0" smtClean="0">
                <a:latin typeface="Open Sans" panose="020B0604020202020204" charset="0"/>
                <a:ea typeface="Open Sans" panose="020B0604020202020204" charset="0"/>
                <a:cs typeface="Open Sans" panose="020B0604020202020204" charset="0"/>
              </a:rPr>
              <a:t>Supply chain (operational) variables</a:t>
            </a:r>
            <a:endParaRPr lang="en-US" sz="1600" dirty="0">
              <a:latin typeface="Open Sans" panose="020B0604020202020204" charset="0"/>
              <a:ea typeface="Open Sans" panose="020B0604020202020204" charset="0"/>
              <a:cs typeface="Open Sans" panose="020B0604020202020204" charset="0"/>
            </a:endParaRPr>
          </a:p>
        </p:txBody>
      </p:sp>
      <p:sp>
        <p:nvSpPr>
          <p:cNvPr id="51" name="TextBox 50"/>
          <p:cNvSpPr txBox="1"/>
          <p:nvPr/>
        </p:nvSpPr>
        <p:spPr>
          <a:xfrm>
            <a:off x="4644824" y="955642"/>
            <a:ext cx="2466753" cy="830997"/>
          </a:xfrm>
          <a:prstGeom prst="rect">
            <a:avLst/>
          </a:prstGeom>
          <a:noFill/>
        </p:spPr>
        <p:txBody>
          <a:bodyPr wrap="square" rtlCol="0">
            <a:spAutoFit/>
          </a:bodyPr>
          <a:lstStyle/>
          <a:p>
            <a:pPr algn="ctr"/>
            <a:r>
              <a:rPr lang="en-US" sz="1600" dirty="0" smtClean="0">
                <a:latin typeface="Open Sans" panose="020B0604020202020204" charset="0"/>
                <a:ea typeface="Open Sans" panose="020B0604020202020204" charset="0"/>
                <a:cs typeface="Open Sans" panose="020B0604020202020204" charset="0"/>
              </a:rPr>
              <a:t>Optimized decisions and policy recommendations</a:t>
            </a:r>
            <a:endParaRPr lang="en-US" sz="1600" dirty="0">
              <a:latin typeface="Open Sans" panose="020B0604020202020204" charset="0"/>
              <a:ea typeface="Open Sans" panose="020B0604020202020204" charset="0"/>
              <a:cs typeface="Open Sans" panose="020B0604020202020204" charset="0"/>
            </a:endParaRPr>
          </a:p>
        </p:txBody>
      </p:sp>
      <p:sp>
        <p:nvSpPr>
          <p:cNvPr id="52" name="TextBox 51"/>
          <p:cNvSpPr txBox="1"/>
          <p:nvPr/>
        </p:nvSpPr>
        <p:spPr>
          <a:xfrm>
            <a:off x="6950394" y="1344813"/>
            <a:ext cx="2466753" cy="584775"/>
          </a:xfrm>
          <a:prstGeom prst="rect">
            <a:avLst/>
          </a:prstGeom>
          <a:noFill/>
        </p:spPr>
        <p:txBody>
          <a:bodyPr wrap="square" rtlCol="0">
            <a:spAutoFit/>
          </a:bodyPr>
          <a:lstStyle/>
          <a:p>
            <a:pPr algn="ctr"/>
            <a:r>
              <a:rPr lang="en-US" sz="1600" dirty="0" smtClean="0">
                <a:latin typeface="Open Sans" panose="020B0604020202020204" charset="0"/>
                <a:ea typeface="Open Sans" panose="020B0604020202020204" charset="0"/>
                <a:cs typeface="Open Sans" panose="020B0604020202020204" charset="0"/>
              </a:rPr>
              <a:t>Regulatory updated business constraints</a:t>
            </a:r>
            <a:endParaRPr lang="en-US" sz="1600" dirty="0">
              <a:latin typeface="Open Sans" panose="020B0604020202020204" charset="0"/>
              <a:ea typeface="Open Sans" panose="020B0604020202020204" charset="0"/>
              <a:cs typeface="Open Sans" panose="020B0604020202020204" charset="0"/>
            </a:endParaRPr>
          </a:p>
        </p:txBody>
      </p:sp>
      <p:sp>
        <p:nvSpPr>
          <p:cNvPr id="53" name="TextBox 52"/>
          <p:cNvSpPr txBox="1"/>
          <p:nvPr/>
        </p:nvSpPr>
        <p:spPr>
          <a:xfrm>
            <a:off x="9195950" y="898929"/>
            <a:ext cx="2169584" cy="830997"/>
          </a:xfrm>
          <a:prstGeom prst="rect">
            <a:avLst/>
          </a:prstGeom>
          <a:noFill/>
        </p:spPr>
        <p:txBody>
          <a:bodyPr wrap="square" rtlCol="0">
            <a:spAutoFit/>
          </a:bodyPr>
          <a:lstStyle/>
          <a:p>
            <a:pPr algn="ctr"/>
            <a:r>
              <a:rPr lang="en-US" sz="1600" dirty="0" smtClean="0">
                <a:latin typeface="Open Sans" panose="020B0604020202020204" charset="0"/>
                <a:ea typeface="Open Sans" panose="020B0604020202020204" charset="0"/>
                <a:cs typeface="Open Sans" panose="020B0604020202020204" charset="0"/>
              </a:rPr>
              <a:t>Operational strategies and guidelines</a:t>
            </a:r>
            <a:endParaRPr lang="en-US" sz="1600" dirty="0">
              <a:latin typeface="Open Sans" panose="020B0604020202020204" charset="0"/>
              <a:ea typeface="Open Sans" panose="020B0604020202020204" charset="0"/>
              <a:cs typeface="Open Sans" panose="020B0604020202020204" charset="0"/>
            </a:endParaRPr>
          </a:p>
        </p:txBody>
      </p:sp>
      <p:pic>
        <p:nvPicPr>
          <p:cNvPr id="50" name="Picture 49"/>
          <p:cNvPicPr>
            <a:picLocks noChangeAspect="1"/>
          </p:cNvPicPr>
          <p:nvPr/>
        </p:nvPicPr>
        <p:blipFill>
          <a:blip r:embed="rId15"/>
          <a:stretch>
            <a:fillRect/>
          </a:stretch>
        </p:blipFill>
        <p:spPr>
          <a:xfrm>
            <a:off x="13789251" y="6484393"/>
            <a:ext cx="548688" cy="688908"/>
          </a:xfrm>
          <a:prstGeom prst="rect">
            <a:avLst/>
          </a:prstGeom>
        </p:spPr>
      </p:pic>
      <p:pic>
        <p:nvPicPr>
          <p:cNvPr id="54" name="Picture 53"/>
          <p:cNvPicPr>
            <a:picLocks noChangeAspect="1"/>
          </p:cNvPicPr>
          <p:nvPr/>
        </p:nvPicPr>
        <p:blipFill>
          <a:blip r:embed="rId15"/>
          <a:stretch>
            <a:fillRect/>
          </a:stretch>
        </p:blipFill>
        <p:spPr>
          <a:xfrm>
            <a:off x="1488019" y="6490804"/>
            <a:ext cx="548688" cy="688908"/>
          </a:xfrm>
          <a:prstGeom prst="rect">
            <a:avLst/>
          </a:prstGeom>
        </p:spPr>
      </p:pic>
      <p:sp>
        <p:nvSpPr>
          <p:cNvPr id="56" name="Rounded Rectangle 55"/>
          <p:cNvSpPr/>
          <p:nvPr/>
        </p:nvSpPr>
        <p:spPr>
          <a:xfrm>
            <a:off x="12441281" y="7577515"/>
            <a:ext cx="3256183" cy="737121"/>
          </a:xfrm>
          <a:prstGeom prst="roundRect">
            <a:avLst/>
          </a:prstGeom>
          <a:solidFill>
            <a:srgbClr val="FBC1C4"/>
          </a:solidFill>
          <a:ln>
            <a:solidFill>
              <a:srgbClr val="CF485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TextBox 56"/>
          <p:cNvSpPr txBox="1"/>
          <p:nvPr/>
        </p:nvSpPr>
        <p:spPr>
          <a:xfrm>
            <a:off x="12992421" y="7653687"/>
            <a:ext cx="2142347" cy="830997"/>
          </a:xfrm>
          <a:prstGeom prst="rect">
            <a:avLst/>
          </a:prstGeom>
          <a:noFill/>
        </p:spPr>
        <p:txBody>
          <a:bodyPr wrap="square" rtlCol="0">
            <a:spAutoFit/>
          </a:bodyPr>
          <a:lstStyle/>
          <a:p>
            <a:pPr algn="ctr"/>
            <a:r>
              <a:rPr lang="en-US" sz="1600" dirty="0" smtClean="0">
                <a:latin typeface="Open Sans" panose="020B0604020202020204" charset="0"/>
                <a:ea typeface="Open Sans" panose="020B0604020202020204" charset="0"/>
                <a:cs typeface="Open Sans" panose="020B0604020202020204" charset="0"/>
              </a:rPr>
              <a:t>Textual and historical </a:t>
            </a:r>
            <a:r>
              <a:rPr lang="en-US" sz="1600" dirty="0">
                <a:latin typeface="Open Sans" panose="020B0604020202020204" charset="0"/>
                <a:ea typeface="Open Sans" panose="020B0604020202020204" charset="0"/>
                <a:cs typeface="Open Sans" panose="020B0604020202020204" charset="0"/>
              </a:rPr>
              <a:t>outcomes </a:t>
            </a:r>
          </a:p>
          <a:p>
            <a:pPr algn="ctr"/>
            <a:r>
              <a:rPr lang="en-US" sz="1600" dirty="0" smtClean="0">
                <a:latin typeface="Open Sans" panose="020B0604020202020204" charset="0"/>
                <a:ea typeface="Open Sans" panose="020B0604020202020204" charset="0"/>
                <a:cs typeface="Open Sans" panose="020B0604020202020204" charset="0"/>
              </a:rPr>
              <a:t> </a:t>
            </a:r>
            <a:endParaRPr lang="en-US" sz="1600" dirty="0">
              <a:latin typeface="Open Sans" panose="020B0604020202020204" charset="0"/>
              <a:ea typeface="Open Sans" panose="020B0604020202020204" charset="0"/>
              <a:cs typeface="Open Sans" panose="020B0604020202020204" charset="0"/>
            </a:endParaRPr>
          </a:p>
        </p:txBody>
      </p:sp>
      <p:sp>
        <p:nvSpPr>
          <p:cNvPr id="60" name="Rounded Rectangle 59"/>
          <p:cNvSpPr/>
          <p:nvPr/>
        </p:nvSpPr>
        <p:spPr>
          <a:xfrm>
            <a:off x="10698342" y="8804063"/>
            <a:ext cx="3256183" cy="737121"/>
          </a:xfrm>
          <a:prstGeom prst="roundRect">
            <a:avLst/>
          </a:prstGeom>
          <a:solidFill>
            <a:srgbClr val="FBC1C4"/>
          </a:solidFill>
          <a:ln>
            <a:solidFill>
              <a:srgbClr val="CF485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TextBox 60"/>
          <p:cNvSpPr txBox="1"/>
          <p:nvPr/>
        </p:nvSpPr>
        <p:spPr>
          <a:xfrm>
            <a:off x="11255259" y="8912396"/>
            <a:ext cx="2142347" cy="584775"/>
          </a:xfrm>
          <a:prstGeom prst="rect">
            <a:avLst/>
          </a:prstGeom>
          <a:noFill/>
        </p:spPr>
        <p:txBody>
          <a:bodyPr wrap="square" rtlCol="0">
            <a:spAutoFit/>
          </a:bodyPr>
          <a:lstStyle/>
          <a:p>
            <a:pPr algn="ctr"/>
            <a:r>
              <a:rPr lang="en-US" sz="1600" dirty="0" smtClean="0">
                <a:latin typeface="Open Sans" panose="020B0604020202020204" charset="0"/>
                <a:ea typeface="Open Sans" panose="020B0604020202020204" charset="0"/>
                <a:cs typeface="Open Sans" panose="020B0604020202020204" charset="0"/>
              </a:rPr>
              <a:t> Scenario </a:t>
            </a:r>
            <a:r>
              <a:rPr lang="en-US" sz="1600" dirty="0">
                <a:latin typeface="Open Sans" panose="020B0604020202020204" charset="0"/>
                <a:ea typeface="Open Sans" panose="020B0604020202020204" charset="0"/>
                <a:cs typeface="Open Sans" panose="020B0604020202020204" charset="0"/>
              </a:rPr>
              <a:t>– based </a:t>
            </a:r>
            <a:r>
              <a:rPr lang="en-US" sz="1600" dirty="0" smtClean="0">
                <a:latin typeface="Open Sans" panose="020B0604020202020204" charset="0"/>
                <a:ea typeface="Open Sans" panose="020B0604020202020204" charset="0"/>
                <a:cs typeface="Open Sans" panose="020B0604020202020204" charset="0"/>
              </a:rPr>
              <a:t>data (qualitative)</a:t>
            </a:r>
            <a:endParaRPr lang="en-US" sz="1600" dirty="0">
              <a:latin typeface="Open Sans" panose="020B0604020202020204" charset="0"/>
              <a:ea typeface="Open Sans" panose="020B0604020202020204" charset="0"/>
              <a:cs typeface="Open Sans" panose="020B0604020202020204" charset="0"/>
            </a:endParaRPr>
          </a:p>
        </p:txBody>
      </p:sp>
      <p:sp>
        <p:nvSpPr>
          <p:cNvPr id="62" name="Rounded Rectangle 61"/>
          <p:cNvSpPr/>
          <p:nvPr/>
        </p:nvSpPr>
        <p:spPr>
          <a:xfrm>
            <a:off x="8754728" y="7577948"/>
            <a:ext cx="3256183" cy="737121"/>
          </a:xfrm>
          <a:prstGeom prst="roundRect">
            <a:avLst/>
          </a:prstGeom>
          <a:solidFill>
            <a:srgbClr val="FBC1C4"/>
          </a:solidFill>
          <a:ln>
            <a:solidFill>
              <a:srgbClr val="CF485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TextBox 62"/>
          <p:cNvSpPr txBox="1"/>
          <p:nvPr/>
        </p:nvSpPr>
        <p:spPr>
          <a:xfrm>
            <a:off x="9305868" y="7772401"/>
            <a:ext cx="2142347" cy="338554"/>
          </a:xfrm>
          <a:prstGeom prst="rect">
            <a:avLst/>
          </a:prstGeom>
          <a:noFill/>
        </p:spPr>
        <p:txBody>
          <a:bodyPr wrap="square" rtlCol="0">
            <a:spAutoFit/>
          </a:bodyPr>
          <a:lstStyle/>
          <a:p>
            <a:pPr algn="ctr"/>
            <a:r>
              <a:rPr lang="en-US" sz="1600" dirty="0" smtClean="0">
                <a:latin typeface="Open Sans" panose="020B0604020202020204" charset="0"/>
                <a:ea typeface="Open Sans" panose="020B0604020202020204" charset="0"/>
                <a:cs typeface="Open Sans" panose="020B0604020202020204" charset="0"/>
              </a:rPr>
              <a:t>Past policy data</a:t>
            </a:r>
            <a:endParaRPr lang="en-US" sz="1600" dirty="0">
              <a:latin typeface="Open Sans" panose="020B0604020202020204" charset="0"/>
              <a:ea typeface="Open Sans" panose="020B0604020202020204" charset="0"/>
              <a:cs typeface="Open Sans" panose="020B0604020202020204" charset="0"/>
            </a:endParaRPr>
          </a:p>
        </p:txBody>
      </p:sp>
      <p:pic>
        <p:nvPicPr>
          <p:cNvPr id="55" name="Picture 54"/>
          <p:cNvPicPr>
            <a:picLocks noChangeAspect="1"/>
          </p:cNvPicPr>
          <p:nvPr/>
        </p:nvPicPr>
        <p:blipFill>
          <a:blip r:embed="rId16"/>
          <a:stretch>
            <a:fillRect/>
          </a:stretch>
        </p:blipFill>
        <p:spPr>
          <a:xfrm>
            <a:off x="10377041" y="6462500"/>
            <a:ext cx="548688" cy="688908"/>
          </a:xfrm>
          <a:prstGeom prst="rect">
            <a:avLst/>
          </a:prstGeom>
        </p:spPr>
      </p:pic>
      <p:pic>
        <p:nvPicPr>
          <p:cNvPr id="192" name="Picture 191"/>
          <p:cNvPicPr>
            <a:picLocks noChangeAspect="1"/>
          </p:cNvPicPr>
          <p:nvPr/>
        </p:nvPicPr>
        <p:blipFill>
          <a:blip r:embed="rId16"/>
          <a:stretch>
            <a:fillRect/>
          </a:stretch>
        </p:blipFill>
        <p:spPr>
          <a:xfrm>
            <a:off x="5226085" y="6490804"/>
            <a:ext cx="548688" cy="688908"/>
          </a:xfrm>
          <a:prstGeom prst="rect">
            <a:avLst/>
          </a:prstGeom>
        </p:spPr>
      </p:pic>
      <p:sp>
        <p:nvSpPr>
          <p:cNvPr id="66" name="Rounded Rectangle 65"/>
          <p:cNvSpPr/>
          <p:nvPr/>
        </p:nvSpPr>
        <p:spPr>
          <a:xfrm>
            <a:off x="160383" y="7403840"/>
            <a:ext cx="3256183" cy="737121"/>
          </a:xfrm>
          <a:prstGeom prst="roundRect">
            <a:avLst/>
          </a:prstGeom>
          <a:solidFill>
            <a:srgbClr val="FBC1C4"/>
          </a:solidFill>
          <a:ln>
            <a:solidFill>
              <a:srgbClr val="CF485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TextBox 66"/>
          <p:cNvSpPr txBox="1"/>
          <p:nvPr/>
        </p:nvSpPr>
        <p:spPr>
          <a:xfrm>
            <a:off x="711523" y="7598293"/>
            <a:ext cx="2142347" cy="338554"/>
          </a:xfrm>
          <a:prstGeom prst="rect">
            <a:avLst/>
          </a:prstGeom>
          <a:noFill/>
        </p:spPr>
        <p:txBody>
          <a:bodyPr wrap="square" rtlCol="0">
            <a:spAutoFit/>
          </a:bodyPr>
          <a:lstStyle/>
          <a:p>
            <a:pPr algn="ctr"/>
            <a:r>
              <a:rPr lang="en-US" sz="1600" dirty="0" smtClean="0">
                <a:latin typeface="Open Sans" panose="020B0604020202020204" charset="0"/>
                <a:ea typeface="Open Sans" panose="020B0604020202020204" charset="0"/>
                <a:cs typeface="Open Sans" panose="020B0604020202020204" charset="0"/>
              </a:rPr>
              <a:t>Categorical data </a:t>
            </a:r>
            <a:endParaRPr lang="en-US" sz="1600" dirty="0">
              <a:latin typeface="Open Sans" panose="020B0604020202020204" charset="0"/>
              <a:ea typeface="Open Sans" panose="020B0604020202020204" charset="0"/>
              <a:cs typeface="Open Sans" panose="020B0604020202020204" charset="0"/>
            </a:endParaRPr>
          </a:p>
        </p:txBody>
      </p:sp>
      <p:sp>
        <p:nvSpPr>
          <p:cNvPr id="68" name="Rounded Rectangle 67"/>
          <p:cNvSpPr/>
          <p:nvPr/>
        </p:nvSpPr>
        <p:spPr>
          <a:xfrm>
            <a:off x="3959908" y="7393208"/>
            <a:ext cx="3256183" cy="737121"/>
          </a:xfrm>
          <a:prstGeom prst="roundRect">
            <a:avLst/>
          </a:prstGeom>
          <a:solidFill>
            <a:srgbClr val="FBC1C4"/>
          </a:solidFill>
          <a:ln>
            <a:solidFill>
              <a:srgbClr val="CF485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TextBox 68"/>
          <p:cNvSpPr txBox="1"/>
          <p:nvPr/>
        </p:nvSpPr>
        <p:spPr>
          <a:xfrm>
            <a:off x="4392507" y="7592361"/>
            <a:ext cx="2142347" cy="338554"/>
          </a:xfrm>
          <a:prstGeom prst="rect">
            <a:avLst/>
          </a:prstGeom>
          <a:noFill/>
        </p:spPr>
        <p:txBody>
          <a:bodyPr wrap="square" rtlCol="0">
            <a:spAutoFit/>
          </a:bodyPr>
          <a:lstStyle/>
          <a:p>
            <a:pPr algn="ctr"/>
            <a:r>
              <a:rPr lang="en-US" sz="1600" dirty="0" smtClean="0">
                <a:latin typeface="Open Sans" panose="020B0604020202020204" charset="0"/>
                <a:ea typeface="Open Sans" panose="020B0604020202020204" charset="0"/>
                <a:cs typeface="Open Sans" panose="020B0604020202020204" charset="0"/>
              </a:rPr>
              <a:t>Metric data</a:t>
            </a:r>
            <a:endParaRPr lang="en-US" sz="1600" dirty="0">
              <a:latin typeface="Open Sans" panose="020B0604020202020204" charset="0"/>
              <a:ea typeface="Open Sans" panose="020B0604020202020204" charset="0"/>
              <a:cs typeface="Open Sans" panose="020B0604020202020204" charset="0"/>
            </a:endParaRPr>
          </a:p>
        </p:txBody>
      </p:sp>
      <p:sp>
        <p:nvSpPr>
          <p:cNvPr id="70" name="Rounded Rectangle 69"/>
          <p:cNvSpPr/>
          <p:nvPr/>
        </p:nvSpPr>
        <p:spPr>
          <a:xfrm>
            <a:off x="2036707" y="8574402"/>
            <a:ext cx="3256183" cy="737121"/>
          </a:xfrm>
          <a:prstGeom prst="roundRect">
            <a:avLst/>
          </a:prstGeom>
          <a:solidFill>
            <a:srgbClr val="FBC1C4"/>
          </a:solidFill>
          <a:ln>
            <a:solidFill>
              <a:srgbClr val="CF485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TextBox 70"/>
          <p:cNvSpPr txBox="1"/>
          <p:nvPr/>
        </p:nvSpPr>
        <p:spPr>
          <a:xfrm>
            <a:off x="2593624" y="8684108"/>
            <a:ext cx="2142347" cy="584775"/>
          </a:xfrm>
          <a:prstGeom prst="rect">
            <a:avLst/>
          </a:prstGeom>
          <a:noFill/>
        </p:spPr>
        <p:txBody>
          <a:bodyPr wrap="square" rtlCol="0">
            <a:spAutoFit/>
          </a:bodyPr>
          <a:lstStyle/>
          <a:p>
            <a:pPr algn="ctr"/>
            <a:r>
              <a:rPr lang="en-US" sz="1600" dirty="0" smtClean="0">
                <a:latin typeface="Open Sans" panose="020B0604020202020204" charset="0"/>
                <a:ea typeface="Open Sans" panose="020B0604020202020204" charset="0"/>
                <a:cs typeface="Open Sans" panose="020B0604020202020204" charset="0"/>
              </a:rPr>
              <a:t>Historical data (quantitative)</a:t>
            </a:r>
            <a:endParaRPr lang="en-US" sz="1600" dirty="0">
              <a:latin typeface="Open Sans" panose="020B0604020202020204" charset="0"/>
              <a:ea typeface="Open Sans" panose="020B0604020202020204" charset="0"/>
              <a:cs typeface="Open Sans" panose="020B0604020202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3"/>
        <p:cNvGrpSpPr/>
        <p:nvPr/>
      </p:nvGrpSpPr>
      <p:grpSpPr>
        <a:xfrm>
          <a:off x="0" y="0"/>
          <a:ext cx="0" cy="0"/>
          <a:chOff x="0" y="0"/>
          <a:chExt cx="0" cy="0"/>
        </a:xfrm>
      </p:grpSpPr>
      <p:sp>
        <p:nvSpPr>
          <p:cNvPr id="234" name="Google Shape;234;p26"/>
          <p:cNvSpPr txBox="1"/>
          <p:nvPr/>
        </p:nvSpPr>
        <p:spPr>
          <a:xfrm>
            <a:off x="10013974" y="0"/>
            <a:ext cx="8274026" cy="769800"/>
          </a:xfrm>
          <a:prstGeom prst="rect">
            <a:avLst/>
          </a:prstGeom>
          <a:noFill/>
          <a:ln>
            <a:noFill/>
          </a:ln>
        </p:spPr>
        <p:txBody>
          <a:bodyPr spcFirstLastPara="1" wrap="square" lIns="182850" tIns="182850" rIns="182850" bIns="182850" anchor="t" anchorCtr="0">
            <a:noAutofit/>
          </a:bodyPr>
          <a:lstStyle/>
          <a:p>
            <a:pPr marL="0" lvl="0" indent="0" algn="r" rtl="0">
              <a:lnSpc>
                <a:spcPct val="115000"/>
              </a:lnSpc>
              <a:spcBef>
                <a:spcPts val="0"/>
              </a:spcBef>
              <a:spcAft>
                <a:spcPts val="0"/>
              </a:spcAft>
              <a:buNone/>
            </a:pPr>
            <a:r>
              <a:rPr lang="en" sz="2400" b="1" dirty="0">
                <a:solidFill>
                  <a:schemeClr val="dk1"/>
                </a:solidFill>
                <a:latin typeface="Open Sans"/>
                <a:ea typeface="Open Sans"/>
                <a:cs typeface="Open Sans"/>
                <a:sym typeface="Open Sans"/>
              </a:rPr>
              <a:t>Architecture 3/3 - </a:t>
            </a:r>
            <a:r>
              <a:rPr lang="en" sz="2400" b="1" dirty="0" smtClean="0">
                <a:solidFill>
                  <a:schemeClr val="dk1"/>
                </a:solidFill>
                <a:latin typeface="Open Sans"/>
                <a:ea typeface="Open Sans"/>
                <a:cs typeface="Open Sans"/>
                <a:sym typeface="Open Sans"/>
              </a:rPr>
              <a:t>&lt;Dealership expansion strategy&gt;</a:t>
            </a:r>
            <a:endParaRPr sz="2400" b="1" dirty="0">
              <a:solidFill>
                <a:schemeClr val="dk1"/>
              </a:solidFill>
              <a:latin typeface="Open Sans"/>
              <a:ea typeface="Open Sans"/>
              <a:cs typeface="Open Sans"/>
              <a:sym typeface="Open Sans"/>
            </a:endParaRPr>
          </a:p>
        </p:txBody>
      </p:sp>
      <p:pic>
        <p:nvPicPr>
          <p:cNvPr id="5" name="Picture 4"/>
          <p:cNvPicPr>
            <a:picLocks noChangeAspect="1"/>
          </p:cNvPicPr>
          <p:nvPr/>
        </p:nvPicPr>
        <p:blipFill>
          <a:blip r:embed="rId4"/>
          <a:stretch>
            <a:fillRect/>
          </a:stretch>
        </p:blipFill>
        <p:spPr>
          <a:xfrm>
            <a:off x="717596" y="4762681"/>
            <a:ext cx="2530059" cy="993734"/>
          </a:xfrm>
          <a:prstGeom prst="rect">
            <a:avLst/>
          </a:prstGeom>
        </p:spPr>
      </p:pic>
      <p:pic>
        <p:nvPicPr>
          <p:cNvPr id="6" name="Picture 5"/>
          <p:cNvPicPr>
            <a:picLocks noChangeAspect="1"/>
          </p:cNvPicPr>
          <p:nvPr/>
        </p:nvPicPr>
        <p:blipFill>
          <a:blip r:embed="rId5"/>
          <a:stretch>
            <a:fillRect/>
          </a:stretch>
        </p:blipFill>
        <p:spPr>
          <a:xfrm>
            <a:off x="3843771" y="5478517"/>
            <a:ext cx="2530059" cy="993734"/>
          </a:xfrm>
          <a:prstGeom prst="rect">
            <a:avLst/>
          </a:prstGeom>
        </p:spPr>
      </p:pic>
      <p:pic>
        <p:nvPicPr>
          <p:cNvPr id="7" name="Picture 6"/>
          <p:cNvPicPr>
            <a:picLocks noChangeAspect="1"/>
          </p:cNvPicPr>
          <p:nvPr/>
        </p:nvPicPr>
        <p:blipFill>
          <a:blip r:embed="rId6"/>
          <a:stretch>
            <a:fillRect/>
          </a:stretch>
        </p:blipFill>
        <p:spPr>
          <a:xfrm>
            <a:off x="717596" y="3199242"/>
            <a:ext cx="2530059" cy="993734"/>
          </a:xfrm>
          <a:prstGeom prst="rect">
            <a:avLst/>
          </a:prstGeom>
        </p:spPr>
      </p:pic>
      <p:pic>
        <p:nvPicPr>
          <p:cNvPr id="8" name="Picture 7"/>
          <p:cNvPicPr>
            <a:picLocks noChangeAspect="1"/>
          </p:cNvPicPr>
          <p:nvPr/>
        </p:nvPicPr>
        <p:blipFill>
          <a:blip r:embed="rId7"/>
          <a:stretch>
            <a:fillRect/>
          </a:stretch>
        </p:blipFill>
        <p:spPr>
          <a:xfrm>
            <a:off x="10030512" y="5478517"/>
            <a:ext cx="2530059" cy="993734"/>
          </a:xfrm>
          <a:prstGeom prst="rect">
            <a:avLst/>
          </a:prstGeom>
        </p:spPr>
      </p:pic>
      <p:pic>
        <p:nvPicPr>
          <p:cNvPr id="9" name="Picture 8"/>
          <p:cNvPicPr>
            <a:picLocks noChangeAspect="1"/>
          </p:cNvPicPr>
          <p:nvPr/>
        </p:nvPicPr>
        <p:blipFill>
          <a:blip r:embed="rId8"/>
          <a:stretch>
            <a:fillRect/>
          </a:stretch>
        </p:blipFill>
        <p:spPr>
          <a:xfrm>
            <a:off x="6106584" y="2520176"/>
            <a:ext cx="1286367" cy="1170533"/>
          </a:xfrm>
          <a:prstGeom prst="rect">
            <a:avLst/>
          </a:prstGeom>
        </p:spPr>
      </p:pic>
      <p:pic>
        <p:nvPicPr>
          <p:cNvPr id="2" name="Picture 1"/>
          <p:cNvPicPr>
            <a:picLocks noChangeAspect="1"/>
          </p:cNvPicPr>
          <p:nvPr/>
        </p:nvPicPr>
        <p:blipFill>
          <a:blip r:embed="rId9"/>
          <a:stretch>
            <a:fillRect/>
          </a:stretch>
        </p:blipFill>
        <p:spPr>
          <a:xfrm>
            <a:off x="3843772" y="2696975"/>
            <a:ext cx="2530059" cy="993734"/>
          </a:xfrm>
          <a:prstGeom prst="rect">
            <a:avLst/>
          </a:prstGeom>
        </p:spPr>
      </p:pic>
      <p:pic>
        <p:nvPicPr>
          <p:cNvPr id="10" name="Picture 9"/>
          <p:cNvPicPr>
            <a:picLocks noChangeAspect="1"/>
          </p:cNvPicPr>
          <p:nvPr/>
        </p:nvPicPr>
        <p:blipFill>
          <a:blip r:embed="rId8"/>
          <a:stretch>
            <a:fillRect/>
          </a:stretch>
        </p:blipFill>
        <p:spPr>
          <a:xfrm>
            <a:off x="14447143" y="4192773"/>
            <a:ext cx="1286367" cy="1170533"/>
          </a:xfrm>
          <a:prstGeom prst="rect">
            <a:avLst/>
          </a:prstGeom>
        </p:spPr>
      </p:pic>
      <p:pic>
        <p:nvPicPr>
          <p:cNvPr id="11" name="Picture 10"/>
          <p:cNvPicPr>
            <a:picLocks noChangeAspect="1"/>
          </p:cNvPicPr>
          <p:nvPr/>
        </p:nvPicPr>
        <p:blipFill>
          <a:blip r:embed="rId8"/>
          <a:stretch>
            <a:fillRect/>
          </a:stretch>
        </p:blipFill>
        <p:spPr>
          <a:xfrm>
            <a:off x="12314662" y="2858177"/>
            <a:ext cx="1286367" cy="1170533"/>
          </a:xfrm>
          <a:prstGeom prst="rect">
            <a:avLst/>
          </a:prstGeom>
        </p:spPr>
      </p:pic>
      <p:pic>
        <p:nvPicPr>
          <p:cNvPr id="3" name="Picture 2"/>
          <p:cNvPicPr>
            <a:picLocks noChangeAspect="1"/>
          </p:cNvPicPr>
          <p:nvPr/>
        </p:nvPicPr>
        <p:blipFill>
          <a:blip r:embed="rId10"/>
          <a:stretch>
            <a:fillRect/>
          </a:stretch>
        </p:blipFill>
        <p:spPr>
          <a:xfrm>
            <a:off x="10030512" y="2946576"/>
            <a:ext cx="2530059" cy="993734"/>
          </a:xfrm>
          <a:prstGeom prst="rect">
            <a:avLst/>
          </a:prstGeom>
        </p:spPr>
      </p:pic>
      <p:pic>
        <p:nvPicPr>
          <p:cNvPr id="4" name="Picture 3"/>
          <p:cNvPicPr>
            <a:picLocks noChangeAspect="1"/>
          </p:cNvPicPr>
          <p:nvPr/>
        </p:nvPicPr>
        <p:blipFill>
          <a:blip r:embed="rId11"/>
          <a:stretch>
            <a:fillRect/>
          </a:stretch>
        </p:blipFill>
        <p:spPr>
          <a:xfrm>
            <a:off x="12114327" y="4316305"/>
            <a:ext cx="2530059" cy="993734"/>
          </a:xfrm>
          <a:prstGeom prst="rect">
            <a:avLst/>
          </a:prstGeom>
        </p:spPr>
      </p:pic>
      <p:pic>
        <p:nvPicPr>
          <p:cNvPr id="12" name="Picture 11"/>
          <p:cNvPicPr>
            <a:picLocks noChangeAspect="1"/>
          </p:cNvPicPr>
          <p:nvPr/>
        </p:nvPicPr>
        <p:blipFill>
          <a:blip r:embed="rId12"/>
          <a:stretch>
            <a:fillRect/>
          </a:stretch>
        </p:blipFill>
        <p:spPr>
          <a:xfrm>
            <a:off x="6749767" y="4192773"/>
            <a:ext cx="2530059" cy="993734"/>
          </a:xfrm>
          <a:prstGeom prst="rect">
            <a:avLst/>
          </a:prstGeom>
        </p:spPr>
      </p:pic>
      <p:cxnSp>
        <p:nvCxnSpPr>
          <p:cNvPr id="14" name="Straight Arrow Connector 13"/>
          <p:cNvCxnSpPr/>
          <p:nvPr/>
        </p:nvCxnSpPr>
        <p:spPr>
          <a:xfrm flipH="1" flipV="1">
            <a:off x="3082834" y="5865223"/>
            <a:ext cx="627017" cy="2873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V="1">
            <a:off x="1841863" y="4192773"/>
            <a:ext cx="0" cy="5699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V="1">
            <a:off x="2769326" y="2946576"/>
            <a:ext cx="940525" cy="149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H="1" flipV="1">
            <a:off x="5930537" y="3801291"/>
            <a:ext cx="705394" cy="9613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9392194" y="4028710"/>
            <a:ext cx="862149" cy="7339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7550331" y="3199242"/>
            <a:ext cx="2325189" cy="236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12670971" y="5478517"/>
            <a:ext cx="679269" cy="674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flipH="1" flipV="1">
            <a:off x="13807440" y="3435531"/>
            <a:ext cx="940526" cy="5931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0" name="Picture 29"/>
          <p:cNvPicPr>
            <a:picLocks noChangeAspect="1"/>
          </p:cNvPicPr>
          <p:nvPr/>
        </p:nvPicPr>
        <p:blipFill>
          <a:blip r:embed="rId13"/>
          <a:stretch>
            <a:fillRect/>
          </a:stretch>
        </p:blipFill>
        <p:spPr>
          <a:xfrm rot="10800000">
            <a:off x="4835457" y="1797738"/>
            <a:ext cx="646232" cy="810838"/>
          </a:xfrm>
          <a:prstGeom prst="rect">
            <a:avLst/>
          </a:prstGeom>
        </p:spPr>
      </p:pic>
      <p:pic>
        <p:nvPicPr>
          <p:cNvPr id="31" name="Picture 30"/>
          <p:cNvPicPr>
            <a:picLocks noChangeAspect="1"/>
          </p:cNvPicPr>
          <p:nvPr/>
        </p:nvPicPr>
        <p:blipFill>
          <a:blip r:embed="rId13"/>
          <a:stretch>
            <a:fillRect/>
          </a:stretch>
        </p:blipFill>
        <p:spPr>
          <a:xfrm rot="10800000">
            <a:off x="11295541" y="1886137"/>
            <a:ext cx="646232" cy="810838"/>
          </a:xfrm>
          <a:prstGeom prst="rect">
            <a:avLst/>
          </a:prstGeom>
        </p:spPr>
      </p:pic>
      <p:pic>
        <p:nvPicPr>
          <p:cNvPr id="32" name="Picture 31"/>
          <p:cNvPicPr>
            <a:picLocks noChangeAspect="1"/>
          </p:cNvPicPr>
          <p:nvPr/>
        </p:nvPicPr>
        <p:blipFill>
          <a:blip r:embed="rId13"/>
          <a:stretch>
            <a:fillRect/>
          </a:stretch>
        </p:blipFill>
        <p:spPr>
          <a:xfrm>
            <a:off x="792872" y="1918949"/>
            <a:ext cx="646232" cy="810838"/>
          </a:xfrm>
          <a:prstGeom prst="rect">
            <a:avLst/>
          </a:prstGeom>
        </p:spPr>
      </p:pic>
      <p:pic>
        <p:nvPicPr>
          <p:cNvPr id="33" name="Picture 32"/>
          <p:cNvPicPr>
            <a:picLocks noChangeAspect="1"/>
          </p:cNvPicPr>
          <p:nvPr/>
        </p:nvPicPr>
        <p:blipFill>
          <a:blip r:embed="rId13"/>
          <a:stretch>
            <a:fillRect/>
          </a:stretch>
        </p:blipFill>
        <p:spPr>
          <a:xfrm>
            <a:off x="14895113" y="1976150"/>
            <a:ext cx="646232" cy="810838"/>
          </a:xfrm>
          <a:prstGeom prst="rect">
            <a:avLst/>
          </a:prstGeom>
        </p:spPr>
      </p:pic>
      <p:pic>
        <p:nvPicPr>
          <p:cNvPr id="34" name="Picture 33"/>
          <p:cNvPicPr>
            <a:picLocks noChangeAspect="1"/>
          </p:cNvPicPr>
          <p:nvPr/>
        </p:nvPicPr>
        <p:blipFill>
          <a:blip r:embed="rId13"/>
          <a:stretch>
            <a:fillRect/>
          </a:stretch>
        </p:blipFill>
        <p:spPr>
          <a:xfrm>
            <a:off x="8065499" y="1976150"/>
            <a:ext cx="646232" cy="810838"/>
          </a:xfrm>
          <a:prstGeom prst="rect">
            <a:avLst/>
          </a:prstGeom>
        </p:spPr>
      </p:pic>
      <p:sp>
        <p:nvSpPr>
          <p:cNvPr id="36" name="TextBox 35"/>
          <p:cNvSpPr txBox="1"/>
          <p:nvPr/>
        </p:nvSpPr>
        <p:spPr>
          <a:xfrm>
            <a:off x="-117388" y="1334174"/>
            <a:ext cx="2466753" cy="584775"/>
          </a:xfrm>
          <a:prstGeom prst="rect">
            <a:avLst/>
          </a:prstGeom>
          <a:noFill/>
        </p:spPr>
        <p:txBody>
          <a:bodyPr wrap="square" rtlCol="0">
            <a:spAutoFit/>
          </a:bodyPr>
          <a:lstStyle/>
          <a:p>
            <a:pPr algn="ctr"/>
            <a:r>
              <a:rPr lang="en-US" sz="1600" dirty="0" smtClean="0">
                <a:latin typeface="Open Sans" panose="020B0604020202020204" charset="0"/>
                <a:ea typeface="Open Sans" panose="020B0604020202020204" charset="0"/>
                <a:cs typeface="Open Sans" panose="020B0604020202020204" charset="0"/>
              </a:rPr>
              <a:t>Updated demographic data</a:t>
            </a:r>
            <a:endParaRPr lang="en-US" sz="1600" dirty="0">
              <a:latin typeface="Open Sans" panose="020B0604020202020204" charset="0"/>
              <a:ea typeface="Open Sans" panose="020B0604020202020204" charset="0"/>
              <a:cs typeface="Open Sans" panose="020B0604020202020204" charset="0"/>
            </a:endParaRPr>
          </a:p>
        </p:txBody>
      </p:sp>
      <p:sp>
        <p:nvSpPr>
          <p:cNvPr id="37" name="TextBox 36"/>
          <p:cNvSpPr txBox="1"/>
          <p:nvPr/>
        </p:nvSpPr>
        <p:spPr>
          <a:xfrm>
            <a:off x="13984852" y="1431657"/>
            <a:ext cx="2466753" cy="584775"/>
          </a:xfrm>
          <a:prstGeom prst="rect">
            <a:avLst/>
          </a:prstGeom>
          <a:noFill/>
        </p:spPr>
        <p:txBody>
          <a:bodyPr wrap="square" rtlCol="0">
            <a:spAutoFit/>
          </a:bodyPr>
          <a:lstStyle/>
          <a:p>
            <a:pPr algn="ctr"/>
            <a:r>
              <a:rPr lang="en-US" sz="1600" dirty="0" smtClean="0">
                <a:latin typeface="Open Sans" panose="020B0604020202020204" charset="0"/>
                <a:ea typeface="Open Sans" panose="020B0604020202020204" charset="0"/>
                <a:cs typeface="Open Sans" panose="020B0604020202020204" charset="0"/>
              </a:rPr>
              <a:t>Updated demographic data and constraints</a:t>
            </a:r>
            <a:endParaRPr lang="en-US" sz="1600" dirty="0">
              <a:latin typeface="Open Sans" panose="020B0604020202020204" charset="0"/>
              <a:ea typeface="Open Sans" panose="020B0604020202020204" charset="0"/>
              <a:cs typeface="Open Sans" panose="020B0604020202020204" charset="0"/>
            </a:endParaRPr>
          </a:p>
        </p:txBody>
      </p:sp>
      <p:sp>
        <p:nvSpPr>
          <p:cNvPr id="38" name="TextBox 37"/>
          <p:cNvSpPr txBox="1"/>
          <p:nvPr/>
        </p:nvSpPr>
        <p:spPr>
          <a:xfrm>
            <a:off x="7155238" y="1243459"/>
            <a:ext cx="2466753" cy="338554"/>
          </a:xfrm>
          <a:prstGeom prst="rect">
            <a:avLst/>
          </a:prstGeom>
          <a:noFill/>
        </p:spPr>
        <p:txBody>
          <a:bodyPr wrap="square" rtlCol="0">
            <a:spAutoFit/>
          </a:bodyPr>
          <a:lstStyle/>
          <a:p>
            <a:pPr algn="ctr"/>
            <a:r>
              <a:rPr lang="en-US" sz="1600" dirty="0">
                <a:latin typeface="Open Sans" panose="020B0604020202020204" charset="0"/>
                <a:ea typeface="Open Sans" panose="020B0604020202020204" charset="0"/>
                <a:cs typeface="Open Sans" panose="020B0604020202020204" charset="0"/>
              </a:rPr>
              <a:t>I</a:t>
            </a:r>
            <a:r>
              <a:rPr lang="en-US" sz="1600" dirty="0" smtClean="0">
                <a:latin typeface="Open Sans" panose="020B0604020202020204" charset="0"/>
                <a:ea typeface="Open Sans" panose="020B0604020202020204" charset="0"/>
                <a:cs typeface="Open Sans" panose="020B0604020202020204" charset="0"/>
              </a:rPr>
              <a:t>nsights</a:t>
            </a:r>
            <a:endParaRPr lang="en-US" sz="1600" dirty="0">
              <a:latin typeface="Open Sans" panose="020B0604020202020204" charset="0"/>
              <a:ea typeface="Open Sans" panose="020B0604020202020204" charset="0"/>
              <a:cs typeface="Open Sans" panose="020B0604020202020204" charset="0"/>
            </a:endParaRPr>
          </a:p>
        </p:txBody>
      </p:sp>
      <p:sp>
        <p:nvSpPr>
          <p:cNvPr id="41" name="TextBox 40"/>
          <p:cNvSpPr txBox="1"/>
          <p:nvPr/>
        </p:nvSpPr>
        <p:spPr>
          <a:xfrm>
            <a:off x="3925196" y="1170211"/>
            <a:ext cx="2466753" cy="584775"/>
          </a:xfrm>
          <a:prstGeom prst="rect">
            <a:avLst/>
          </a:prstGeom>
          <a:noFill/>
        </p:spPr>
        <p:txBody>
          <a:bodyPr wrap="square" rtlCol="0">
            <a:spAutoFit/>
          </a:bodyPr>
          <a:lstStyle/>
          <a:p>
            <a:pPr algn="ctr"/>
            <a:r>
              <a:rPr lang="en-US" sz="1600" dirty="0" smtClean="0">
                <a:latin typeface="Open Sans" panose="020B0604020202020204" charset="0"/>
                <a:ea typeface="Open Sans" panose="020B0604020202020204" charset="0"/>
                <a:cs typeface="Open Sans" panose="020B0604020202020204" charset="0"/>
              </a:rPr>
              <a:t>Predicted sales for new locations</a:t>
            </a:r>
            <a:endParaRPr lang="en-US" sz="1600" dirty="0">
              <a:latin typeface="Open Sans" panose="020B0604020202020204" charset="0"/>
              <a:ea typeface="Open Sans" panose="020B0604020202020204" charset="0"/>
              <a:cs typeface="Open Sans" panose="020B0604020202020204" charset="0"/>
            </a:endParaRPr>
          </a:p>
        </p:txBody>
      </p:sp>
      <p:sp>
        <p:nvSpPr>
          <p:cNvPr id="42" name="TextBox 41"/>
          <p:cNvSpPr txBox="1"/>
          <p:nvPr/>
        </p:nvSpPr>
        <p:spPr>
          <a:xfrm>
            <a:off x="10431693" y="1010939"/>
            <a:ext cx="2466753" cy="830997"/>
          </a:xfrm>
          <a:prstGeom prst="rect">
            <a:avLst/>
          </a:prstGeom>
          <a:noFill/>
        </p:spPr>
        <p:txBody>
          <a:bodyPr wrap="square" rtlCol="0">
            <a:spAutoFit/>
          </a:bodyPr>
          <a:lstStyle/>
          <a:p>
            <a:pPr algn="ctr"/>
            <a:r>
              <a:rPr lang="en-US" sz="1600" dirty="0" smtClean="0">
                <a:latin typeface="Open Sans" panose="020B0604020202020204" charset="0"/>
                <a:ea typeface="Open Sans" panose="020B0604020202020204" charset="0"/>
                <a:cs typeface="Open Sans" panose="020B0604020202020204" charset="0"/>
              </a:rPr>
              <a:t>Optimized predictions or actionable recommendations </a:t>
            </a:r>
            <a:endParaRPr lang="en-US" sz="1600" dirty="0">
              <a:latin typeface="Open Sans" panose="020B0604020202020204" charset="0"/>
              <a:ea typeface="Open Sans" panose="020B0604020202020204" charset="0"/>
              <a:cs typeface="Open Sans" panose="020B0604020202020204" charset="0"/>
            </a:endParaRPr>
          </a:p>
        </p:txBody>
      </p:sp>
      <p:pic>
        <p:nvPicPr>
          <p:cNvPr id="40" name="Picture 39"/>
          <p:cNvPicPr>
            <a:picLocks noChangeAspect="1"/>
          </p:cNvPicPr>
          <p:nvPr/>
        </p:nvPicPr>
        <p:blipFill>
          <a:blip r:embed="rId14"/>
          <a:stretch>
            <a:fillRect/>
          </a:stretch>
        </p:blipFill>
        <p:spPr>
          <a:xfrm>
            <a:off x="4835457" y="6525055"/>
            <a:ext cx="548688" cy="688908"/>
          </a:xfrm>
          <a:prstGeom prst="rect">
            <a:avLst/>
          </a:prstGeom>
        </p:spPr>
      </p:pic>
      <p:pic>
        <p:nvPicPr>
          <p:cNvPr id="43" name="Picture 42"/>
          <p:cNvPicPr>
            <a:picLocks noChangeAspect="1"/>
          </p:cNvPicPr>
          <p:nvPr/>
        </p:nvPicPr>
        <p:blipFill>
          <a:blip r:embed="rId14"/>
          <a:stretch>
            <a:fillRect/>
          </a:stretch>
        </p:blipFill>
        <p:spPr>
          <a:xfrm>
            <a:off x="11069969" y="6533334"/>
            <a:ext cx="548688" cy="688908"/>
          </a:xfrm>
          <a:prstGeom prst="rect">
            <a:avLst/>
          </a:prstGeom>
        </p:spPr>
      </p:pic>
      <p:sp>
        <p:nvSpPr>
          <p:cNvPr id="45" name="Rounded Rectangle 44"/>
          <p:cNvSpPr/>
          <p:nvPr/>
        </p:nvSpPr>
        <p:spPr>
          <a:xfrm>
            <a:off x="3493584" y="7407377"/>
            <a:ext cx="3256183" cy="737121"/>
          </a:xfrm>
          <a:prstGeom prst="roundRect">
            <a:avLst/>
          </a:prstGeom>
          <a:solidFill>
            <a:srgbClr val="FBC1C4"/>
          </a:solidFill>
          <a:ln>
            <a:solidFill>
              <a:srgbClr val="CF485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TextBox 45"/>
          <p:cNvSpPr txBox="1"/>
          <p:nvPr/>
        </p:nvSpPr>
        <p:spPr>
          <a:xfrm>
            <a:off x="4050501" y="7597072"/>
            <a:ext cx="2142347" cy="338554"/>
          </a:xfrm>
          <a:prstGeom prst="rect">
            <a:avLst/>
          </a:prstGeom>
          <a:noFill/>
        </p:spPr>
        <p:txBody>
          <a:bodyPr wrap="square" rtlCol="0">
            <a:spAutoFit/>
          </a:bodyPr>
          <a:lstStyle/>
          <a:p>
            <a:pPr algn="ctr"/>
            <a:r>
              <a:rPr lang="en-US" sz="1600" dirty="0" smtClean="0">
                <a:latin typeface="Open Sans" panose="020B0604020202020204" charset="0"/>
                <a:ea typeface="Open Sans" panose="020B0604020202020204" charset="0"/>
                <a:cs typeface="Open Sans" panose="020B0604020202020204" charset="0"/>
              </a:rPr>
              <a:t>Unstructured data</a:t>
            </a:r>
            <a:endParaRPr lang="en-US" sz="1600" dirty="0">
              <a:latin typeface="Open Sans" panose="020B0604020202020204" charset="0"/>
              <a:ea typeface="Open Sans" panose="020B0604020202020204" charset="0"/>
              <a:cs typeface="Open Sans" panose="020B0604020202020204" charset="0"/>
            </a:endParaRPr>
          </a:p>
        </p:txBody>
      </p:sp>
      <p:sp>
        <p:nvSpPr>
          <p:cNvPr id="47" name="Rounded Rectangle 46"/>
          <p:cNvSpPr/>
          <p:nvPr/>
        </p:nvSpPr>
        <p:spPr>
          <a:xfrm>
            <a:off x="9667449" y="7407377"/>
            <a:ext cx="3256183" cy="737121"/>
          </a:xfrm>
          <a:prstGeom prst="roundRect">
            <a:avLst/>
          </a:prstGeom>
          <a:solidFill>
            <a:srgbClr val="FBC1C4"/>
          </a:solidFill>
          <a:ln>
            <a:solidFill>
              <a:srgbClr val="CF485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TextBox 47"/>
          <p:cNvSpPr txBox="1"/>
          <p:nvPr/>
        </p:nvSpPr>
        <p:spPr>
          <a:xfrm>
            <a:off x="10224366" y="7586440"/>
            <a:ext cx="2142347" cy="338554"/>
          </a:xfrm>
          <a:prstGeom prst="rect">
            <a:avLst/>
          </a:prstGeom>
          <a:noFill/>
        </p:spPr>
        <p:txBody>
          <a:bodyPr wrap="square" rtlCol="0">
            <a:spAutoFit/>
          </a:bodyPr>
          <a:lstStyle/>
          <a:p>
            <a:pPr algn="ctr"/>
            <a:r>
              <a:rPr lang="en-US" sz="1600" dirty="0" smtClean="0">
                <a:latin typeface="Open Sans" panose="020B0604020202020204" charset="0"/>
                <a:ea typeface="Open Sans" panose="020B0604020202020204" charset="0"/>
                <a:cs typeface="Open Sans" panose="020B0604020202020204" charset="0"/>
              </a:rPr>
              <a:t>Structured data</a:t>
            </a:r>
            <a:endParaRPr lang="en-US" sz="1600" dirty="0">
              <a:latin typeface="Open Sans" panose="020B0604020202020204" charset="0"/>
              <a:ea typeface="Open Sans" panose="020B0604020202020204" charset="0"/>
              <a:cs typeface="Open Sans" panose="020B0604020202020204" charset="0"/>
            </a:endParaRPr>
          </a:p>
        </p:txBody>
      </p:sp>
      <p:sp>
        <p:nvSpPr>
          <p:cNvPr id="49" name="Rounded Rectangle 48"/>
          <p:cNvSpPr/>
          <p:nvPr/>
        </p:nvSpPr>
        <p:spPr>
          <a:xfrm>
            <a:off x="2132559" y="8481336"/>
            <a:ext cx="2827724" cy="514221"/>
          </a:xfrm>
          <a:prstGeom prst="roundRect">
            <a:avLst/>
          </a:prstGeom>
          <a:solidFill>
            <a:srgbClr val="FBC1C4"/>
          </a:solidFill>
          <a:ln>
            <a:solidFill>
              <a:srgbClr val="CF485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TextBox 49"/>
          <p:cNvSpPr txBox="1"/>
          <p:nvPr/>
        </p:nvSpPr>
        <p:spPr>
          <a:xfrm>
            <a:off x="2475247" y="8567279"/>
            <a:ext cx="2142347" cy="338554"/>
          </a:xfrm>
          <a:prstGeom prst="rect">
            <a:avLst/>
          </a:prstGeom>
          <a:noFill/>
        </p:spPr>
        <p:txBody>
          <a:bodyPr wrap="square" rtlCol="0">
            <a:spAutoFit/>
          </a:bodyPr>
          <a:lstStyle/>
          <a:p>
            <a:pPr algn="ctr"/>
            <a:r>
              <a:rPr lang="en-US" sz="1600" dirty="0">
                <a:latin typeface="Open Sans" panose="020B0604020202020204" charset="0"/>
                <a:ea typeface="Open Sans" panose="020B0604020202020204" charset="0"/>
                <a:cs typeface="Open Sans" panose="020B0604020202020204" charset="0"/>
              </a:rPr>
              <a:t>D</a:t>
            </a:r>
            <a:r>
              <a:rPr lang="en-US" sz="1600" dirty="0" smtClean="0">
                <a:latin typeface="Open Sans" panose="020B0604020202020204" charset="0"/>
                <a:ea typeface="Open Sans" panose="020B0604020202020204" charset="0"/>
                <a:cs typeface="Open Sans" panose="020B0604020202020204" charset="0"/>
              </a:rPr>
              <a:t>emographics</a:t>
            </a:r>
            <a:endParaRPr lang="en-US" sz="1600" dirty="0">
              <a:latin typeface="Open Sans" panose="020B0604020202020204" charset="0"/>
              <a:ea typeface="Open Sans" panose="020B0604020202020204" charset="0"/>
              <a:cs typeface="Open Sans" panose="020B0604020202020204" charset="0"/>
            </a:endParaRPr>
          </a:p>
        </p:txBody>
      </p:sp>
      <p:sp>
        <p:nvSpPr>
          <p:cNvPr id="51" name="Rounded Rectangle 50"/>
          <p:cNvSpPr/>
          <p:nvPr/>
        </p:nvSpPr>
        <p:spPr>
          <a:xfrm>
            <a:off x="5182383" y="8477747"/>
            <a:ext cx="2883116" cy="517810"/>
          </a:xfrm>
          <a:prstGeom prst="roundRect">
            <a:avLst/>
          </a:prstGeom>
          <a:solidFill>
            <a:srgbClr val="FBC1C4"/>
          </a:solidFill>
          <a:ln>
            <a:solidFill>
              <a:srgbClr val="CF485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TextBox 51"/>
          <p:cNvSpPr txBox="1"/>
          <p:nvPr/>
        </p:nvSpPr>
        <p:spPr>
          <a:xfrm>
            <a:off x="5481689" y="8564621"/>
            <a:ext cx="2364396" cy="338554"/>
          </a:xfrm>
          <a:prstGeom prst="rect">
            <a:avLst/>
          </a:prstGeom>
          <a:noFill/>
        </p:spPr>
        <p:txBody>
          <a:bodyPr wrap="square" rtlCol="0">
            <a:spAutoFit/>
          </a:bodyPr>
          <a:lstStyle/>
          <a:p>
            <a:pPr algn="ctr"/>
            <a:r>
              <a:rPr lang="en-US" sz="1600" dirty="0">
                <a:latin typeface="Open Sans" panose="020B0604020202020204" charset="0"/>
                <a:ea typeface="Open Sans" panose="020B0604020202020204" charset="0"/>
                <a:cs typeface="Open Sans" panose="020B0604020202020204" charset="0"/>
              </a:rPr>
              <a:t>C</a:t>
            </a:r>
            <a:r>
              <a:rPr lang="en-US" sz="1600" dirty="0" smtClean="0">
                <a:latin typeface="Open Sans" panose="020B0604020202020204" charset="0"/>
                <a:ea typeface="Open Sans" panose="020B0604020202020204" charset="0"/>
                <a:cs typeface="Open Sans" panose="020B0604020202020204" charset="0"/>
              </a:rPr>
              <a:t>ustomer feedback</a:t>
            </a:r>
            <a:endParaRPr lang="en-US" sz="1600" dirty="0">
              <a:latin typeface="Open Sans" panose="020B0604020202020204" charset="0"/>
              <a:ea typeface="Open Sans" panose="020B0604020202020204" charset="0"/>
              <a:cs typeface="Open Sans" panose="020B0604020202020204" charset="0"/>
            </a:endParaRPr>
          </a:p>
        </p:txBody>
      </p:sp>
      <p:sp>
        <p:nvSpPr>
          <p:cNvPr id="53" name="Rounded Rectangle 52"/>
          <p:cNvSpPr/>
          <p:nvPr/>
        </p:nvSpPr>
        <p:spPr>
          <a:xfrm>
            <a:off x="3650942" y="9249270"/>
            <a:ext cx="2827724" cy="514221"/>
          </a:xfrm>
          <a:prstGeom prst="roundRect">
            <a:avLst/>
          </a:prstGeom>
          <a:solidFill>
            <a:srgbClr val="FBC1C4"/>
          </a:solidFill>
          <a:ln>
            <a:solidFill>
              <a:srgbClr val="CF485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TextBox 53"/>
          <p:cNvSpPr txBox="1"/>
          <p:nvPr/>
        </p:nvSpPr>
        <p:spPr>
          <a:xfrm>
            <a:off x="3843772" y="9335213"/>
            <a:ext cx="2292206" cy="338554"/>
          </a:xfrm>
          <a:prstGeom prst="rect">
            <a:avLst/>
          </a:prstGeom>
          <a:noFill/>
        </p:spPr>
        <p:txBody>
          <a:bodyPr wrap="square" rtlCol="0">
            <a:spAutoFit/>
          </a:bodyPr>
          <a:lstStyle/>
          <a:p>
            <a:pPr algn="ctr"/>
            <a:r>
              <a:rPr lang="en-US" sz="1600" dirty="0" smtClean="0">
                <a:latin typeface="Open Sans" panose="020B0604020202020204" charset="0"/>
                <a:ea typeface="Open Sans" panose="020B0604020202020204" charset="0"/>
                <a:cs typeface="Open Sans" panose="020B0604020202020204" charset="0"/>
              </a:rPr>
              <a:t>Location descriptions</a:t>
            </a:r>
            <a:endParaRPr lang="en-US" sz="1600" dirty="0">
              <a:latin typeface="Open Sans" panose="020B0604020202020204" charset="0"/>
              <a:ea typeface="Open Sans" panose="020B0604020202020204" charset="0"/>
              <a:cs typeface="Open Sans" panose="020B0604020202020204" charset="0"/>
            </a:endParaRPr>
          </a:p>
        </p:txBody>
      </p:sp>
      <p:sp>
        <p:nvSpPr>
          <p:cNvPr id="63" name="Rounded Rectangle 62"/>
          <p:cNvSpPr/>
          <p:nvPr/>
        </p:nvSpPr>
        <p:spPr>
          <a:xfrm>
            <a:off x="8297791" y="8477013"/>
            <a:ext cx="2827724" cy="514221"/>
          </a:xfrm>
          <a:prstGeom prst="roundRect">
            <a:avLst/>
          </a:prstGeom>
          <a:solidFill>
            <a:srgbClr val="FBC1C4"/>
          </a:solidFill>
          <a:ln>
            <a:solidFill>
              <a:srgbClr val="CF485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TextBox 63"/>
          <p:cNvSpPr txBox="1"/>
          <p:nvPr/>
        </p:nvSpPr>
        <p:spPr>
          <a:xfrm>
            <a:off x="8640479" y="8562956"/>
            <a:ext cx="2142347" cy="338554"/>
          </a:xfrm>
          <a:prstGeom prst="rect">
            <a:avLst/>
          </a:prstGeom>
          <a:noFill/>
        </p:spPr>
        <p:txBody>
          <a:bodyPr wrap="square" rtlCol="0">
            <a:spAutoFit/>
          </a:bodyPr>
          <a:lstStyle/>
          <a:p>
            <a:pPr algn="ctr"/>
            <a:r>
              <a:rPr lang="en-US" sz="1600" dirty="0" smtClean="0">
                <a:latin typeface="Open Sans" panose="020B0604020202020204" charset="0"/>
                <a:ea typeface="Open Sans" panose="020B0604020202020204" charset="0"/>
                <a:cs typeface="Open Sans" panose="020B0604020202020204" charset="0"/>
              </a:rPr>
              <a:t>Sales data</a:t>
            </a:r>
            <a:endParaRPr lang="en-US" sz="1600" dirty="0">
              <a:latin typeface="Open Sans" panose="020B0604020202020204" charset="0"/>
              <a:ea typeface="Open Sans" panose="020B0604020202020204" charset="0"/>
              <a:cs typeface="Open Sans" panose="020B0604020202020204" charset="0"/>
            </a:endParaRPr>
          </a:p>
        </p:txBody>
      </p:sp>
      <p:sp>
        <p:nvSpPr>
          <p:cNvPr id="65" name="Rounded Rectangle 64"/>
          <p:cNvSpPr/>
          <p:nvPr/>
        </p:nvSpPr>
        <p:spPr>
          <a:xfrm>
            <a:off x="11345353" y="8477013"/>
            <a:ext cx="2883116" cy="517810"/>
          </a:xfrm>
          <a:prstGeom prst="roundRect">
            <a:avLst/>
          </a:prstGeom>
          <a:solidFill>
            <a:srgbClr val="FBC1C4"/>
          </a:solidFill>
          <a:ln>
            <a:solidFill>
              <a:srgbClr val="CF485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TextBox 65"/>
          <p:cNvSpPr txBox="1"/>
          <p:nvPr/>
        </p:nvSpPr>
        <p:spPr>
          <a:xfrm>
            <a:off x="11644659" y="8563887"/>
            <a:ext cx="2364396" cy="338554"/>
          </a:xfrm>
          <a:prstGeom prst="rect">
            <a:avLst/>
          </a:prstGeom>
          <a:noFill/>
        </p:spPr>
        <p:txBody>
          <a:bodyPr wrap="square" rtlCol="0">
            <a:spAutoFit/>
          </a:bodyPr>
          <a:lstStyle/>
          <a:p>
            <a:pPr algn="ctr"/>
            <a:r>
              <a:rPr lang="en-US" sz="1600" dirty="0" smtClean="0">
                <a:latin typeface="Open Sans" panose="020B0604020202020204" charset="0"/>
                <a:ea typeface="Open Sans" panose="020B0604020202020204" charset="0"/>
                <a:cs typeface="Open Sans" panose="020B0604020202020204" charset="0"/>
              </a:rPr>
              <a:t>Regional trends</a:t>
            </a:r>
            <a:endParaRPr lang="en-US" sz="1600" dirty="0">
              <a:latin typeface="Open Sans" panose="020B0604020202020204" charset="0"/>
              <a:ea typeface="Open Sans" panose="020B0604020202020204" charset="0"/>
              <a:cs typeface="Open Sans" panose="020B0604020202020204" charset="0"/>
            </a:endParaRPr>
          </a:p>
        </p:txBody>
      </p:sp>
      <p:sp>
        <p:nvSpPr>
          <p:cNvPr id="67" name="Rounded Rectangle 66"/>
          <p:cNvSpPr/>
          <p:nvPr/>
        </p:nvSpPr>
        <p:spPr>
          <a:xfrm>
            <a:off x="9821144" y="9248536"/>
            <a:ext cx="2827724" cy="514221"/>
          </a:xfrm>
          <a:prstGeom prst="roundRect">
            <a:avLst/>
          </a:prstGeom>
          <a:solidFill>
            <a:srgbClr val="FBC1C4"/>
          </a:solidFill>
          <a:ln>
            <a:solidFill>
              <a:srgbClr val="CF485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TextBox 67"/>
          <p:cNvSpPr txBox="1"/>
          <p:nvPr/>
        </p:nvSpPr>
        <p:spPr>
          <a:xfrm>
            <a:off x="10013974" y="9334479"/>
            <a:ext cx="2292206" cy="338554"/>
          </a:xfrm>
          <a:prstGeom prst="rect">
            <a:avLst/>
          </a:prstGeom>
          <a:noFill/>
        </p:spPr>
        <p:txBody>
          <a:bodyPr wrap="square" rtlCol="0">
            <a:spAutoFit/>
          </a:bodyPr>
          <a:lstStyle/>
          <a:p>
            <a:pPr algn="ctr"/>
            <a:r>
              <a:rPr lang="en-US" sz="1600" dirty="0" smtClean="0">
                <a:latin typeface="Open Sans" panose="020B0604020202020204" charset="0"/>
                <a:ea typeface="Open Sans" panose="020B0604020202020204" charset="0"/>
                <a:cs typeface="Open Sans" panose="020B0604020202020204" charset="0"/>
              </a:rPr>
              <a:t>Business constraints</a:t>
            </a:r>
            <a:endParaRPr lang="en-US" sz="1600" dirty="0">
              <a:latin typeface="Open Sans" panose="020B0604020202020204" charset="0"/>
              <a:ea typeface="Open Sans" panose="020B0604020202020204" charset="0"/>
              <a:cs typeface="Open Sans" panose="020B06040202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7"/>
          <p:cNvSpPr txBox="1">
            <a:spLocks noGrp="1"/>
          </p:cNvSpPr>
          <p:nvPr>
            <p:ph type="title"/>
          </p:nvPr>
        </p:nvSpPr>
        <p:spPr>
          <a:xfrm>
            <a:off x="1225200" y="2582925"/>
            <a:ext cx="15837600" cy="2816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Excellent, you’ve completed this step of the 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8"/>
          <p:cNvSpPr txBox="1">
            <a:spLocks noGrp="1"/>
          </p:cNvSpPr>
          <p:nvPr>
            <p:ph type="ctrTitle" idx="4294967295"/>
          </p:nvPr>
        </p:nvSpPr>
        <p:spPr>
          <a:xfrm>
            <a:off x="1225200" y="2813950"/>
            <a:ext cx="15026100" cy="3802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0">
                <a:solidFill>
                  <a:schemeClr val="lt1"/>
                </a:solidFill>
                <a:latin typeface="Open Sans"/>
                <a:ea typeface="Open Sans"/>
                <a:cs typeface="Open Sans"/>
                <a:sym typeface="Open Sans"/>
              </a:rPr>
              <a:t>AI for Business Leaders</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Project Step 4C</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Second Prioritization Grid</a:t>
            </a:r>
            <a:endParaRPr sz="7000">
              <a:solidFill>
                <a:schemeClr val="lt1"/>
              </a:solidFill>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9"/>
          <p:cNvSpPr txBox="1">
            <a:spLocks noGrp="1"/>
          </p:cNvSpPr>
          <p:nvPr>
            <p:ph type="body" idx="1"/>
          </p:nvPr>
        </p:nvSpPr>
        <p:spPr>
          <a:xfrm>
            <a:off x="11942800" y="2172300"/>
            <a:ext cx="5301300" cy="539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a:t>Based on new information from your further analyses of your use cases in step 4A and 4B, you’ll engage in the same exercise as you did before in Step 2C to update your prioritization. </a:t>
            </a:r>
            <a:endParaRPr sz="2400"/>
          </a:p>
          <a:p>
            <a:pPr marL="0" lvl="0" indent="0" algn="l" rtl="0">
              <a:spcBef>
                <a:spcPts val="1600"/>
              </a:spcBef>
              <a:spcAft>
                <a:spcPts val="0"/>
              </a:spcAft>
              <a:buNone/>
            </a:pPr>
            <a:r>
              <a:rPr lang="en" sz="2400"/>
              <a:t>Move onto the grid the three use cases that you have been working with in steps 4A and 4B. </a:t>
            </a:r>
            <a:endParaRPr sz="2400"/>
          </a:p>
          <a:p>
            <a:pPr marL="0" lvl="0" indent="0" algn="l" rtl="0">
              <a:spcBef>
                <a:spcPts val="1600"/>
              </a:spcBef>
              <a:spcAft>
                <a:spcPts val="1600"/>
              </a:spcAft>
              <a:buNone/>
            </a:pPr>
            <a:r>
              <a:rPr lang="en" sz="2400"/>
              <a:t>You MAY choose different use cases and shift your focus, if you feel these exercises have caused you to significantly revise your prior evaluations.  </a:t>
            </a:r>
            <a:endParaRPr sz="2400"/>
          </a:p>
        </p:txBody>
      </p:sp>
      <p:sp>
        <p:nvSpPr>
          <p:cNvPr id="250" name="Google Shape;250;p29"/>
          <p:cNvSpPr txBox="1">
            <a:spLocks noGrp="1"/>
          </p:cNvSpPr>
          <p:nvPr>
            <p:ph type="subTitle" idx="2"/>
          </p:nvPr>
        </p:nvSpPr>
        <p:spPr>
          <a:xfrm>
            <a:off x="11982150" y="1272900"/>
            <a:ext cx="5301300" cy="6714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3200"/>
              <a:t>Second Prioritization Grid</a:t>
            </a:r>
            <a:endParaRPr sz="3200"/>
          </a:p>
        </p:txBody>
      </p:sp>
      <p:sp>
        <p:nvSpPr>
          <p:cNvPr id="251" name="Google Shape;251;p29"/>
          <p:cNvSpPr txBox="1"/>
          <p:nvPr/>
        </p:nvSpPr>
        <p:spPr>
          <a:xfrm>
            <a:off x="1262374" y="6539454"/>
            <a:ext cx="10244400" cy="1755000"/>
          </a:xfrm>
          <a:prstGeom prst="rect">
            <a:avLst/>
          </a:prstGeom>
          <a:noFill/>
          <a:ln>
            <a:noFill/>
          </a:ln>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Clr>
                <a:srgbClr val="424242"/>
              </a:buClr>
              <a:buSzPts val="3000"/>
              <a:buFont typeface="Open Sans"/>
              <a:buChar char="-"/>
            </a:pPr>
            <a:r>
              <a:rPr lang="en" sz="3000" i="1">
                <a:solidFill>
                  <a:srgbClr val="424242"/>
                </a:solidFill>
                <a:latin typeface="Open Sans"/>
                <a:ea typeface="Open Sans"/>
                <a:cs typeface="Open Sans"/>
                <a:sym typeface="Open Sans"/>
              </a:rPr>
              <a:t>Drag and drop icons           for each use case</a:t>
            </a:r>
            <a:endParaRPr sz="3000"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3000" i="1">
              <a:solidFill>
                <a:srgbClr val="980000"/>
              </a:solidFill>
              <a:latin typeface="Open Sans"/>
              <a:ea typeface="Open Sans"/>
              <a:cs typeface="Open Sans"/>
              <a:sym typeface="Open Sans"/>
            </a:endParaRPr>
          </a:p>
          <a:p>
            <a:pPr marL="457200" lvl="0" indent="-419100" algn="l" rtl="0">
              <a:lnSpc>
                <a:spcPct val="115000"/>
              </a:lnSpc>
              <a:spcBef>
                <a:spcPts val="0"/>
              </a:spcBef>
              <a:spcAft>
                <a:spcPts val="0"/>
              </a:spcAft>
              <a:buClr>
                <a:srgbClr val="424242"/>
              </a:buClr>
              <a:buSzPts val="3000"/>
              <a:buFont typeface="Open Sans"/>
              <a:buChar char="-"/>
            </a:pPr>
            <a:r>
              <a:rPr lang="en" sz="3000" i="1">
                <a:solidFill>
                  <a:srgbClr val="424242"/>
                </a:solidFill>
                <a:latin typeface="Open Sans"/>
                <a:ea typeface="Open Sans"/>
                <a:cs typeface="Open Sans"/>
                <a:sym typeface="Open Sans"/>
              </a:rPr>
              <a:t>Remember to think about both axes!</a:t>
            </a:r>
            <a:endParaRPr sz="3000" i="1">
              <a:solidFill>
                <a:srgbClr val="424242"/>
              </a:solidFill>
              <a:latin typeface="Open Sans"/>
              <a:ea typeface="Open Sans"/>
              <a:cs typeface="Open Sans"/>
              <a:sym typeface="Open Sans"/>
            </a:endParaRPr>
          </a:p>
        </p:txBody>
      </p:sp>
      <p:pic>
        <p:nvPicPr>
          <p:cNvPr id="252" name="Google Shape;252;p29"/>
          <p:cNvPicPr preferRelativeResize="0"/>
          <p:nvPr/>
        </p:nvPicPr>
        <p:blipFill>
          <a:blip r:embed="rId3">
            <a:alphaModFix/>
          </a:blip>
          <a:stretch>
            <a:fillRect/>
          </a:stretch>
        </p:blipFill>
        <p:spPr>
          <a:xfrm>
            <a:off x="468526" y="762000"/>
            <a:ext cx="10866047" cy="4949508"/>
          </a:xfrm>
          <a:prstGeom prst="rect">
            <a:avLst/>
          </a:prstGeom>
          <a:noFill/>
          <a:ln>
            <a:noFill/>
          </a:ln>
        </p:spPr>
      </p:pic>
      <p:sp>
        <p:nvSpPr>
          <p:cNvPr id="253" name="Google Shape;253;p29"/>
          <p:cNvSpPr/>
          <p:nvPr/>
        </p:nvSpPr>
        <p:spPr>
          <a:xfrm>
            <a:off x="5684999" y="6539451"/>
            <a:ext cx="777300" cy="671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700">
                <a:solidFill>
                  <a:srgbClr val="FFFFFF"/>
                </a:solidFill>
              </a:rPr>
              <a:t>UC</a:t>
            </a:r>
            <a:br>
              <a:rPr lang="en" sz="1700">
                <a:solidFill>
                  <a:srgbClr val="FFFFFF"/>
                </a:solidFill>
              </a:rPr>
            </a:br>
            <a:r>
              <a:rPr lang="en" sz="1700">
                <a:solidFill>
                  <a:srgbClr val="FFFFFF"/>
                </a:solidFill>
              </a:rPr>
              <a:t>2</a:t>
            </a:r>
            <a:endParaRPr sz="17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000">
                <a:latin typeface="Open Sans"/>
                <a:ea typeface="Open Sans"/>
                <a:cs typeface="Open Sans"/>
                <a:sym typeface="Open Sans"/>
              </a:rPr>
              <a:t>Second Prioritization Grid</a:t>
            </a:r>
            <a:endParaRPr sz="5000">
              <a:latin typeface="Open Sans"/>
              <a:ea typeface="Open Sans"/>
              <a:cs typeface="Open Sans"/>
              <a:sym typeface="Open Sans"/>
            </a:endParaRPr>
          </a:p>
          <a:p>
            <a:pPr marL="0" lvl="0" indent="0" algn="l" rtl="0">
              <a:spcBef>
                <a:spcPts val="0"/>
              </a:spcBef>
              <a:spcAft>
                <a:spcPts val="0"/>
              </a:spcAft>
              <a:buNone/>
            </a:pPr>
            <a:r>
              <a:rPr lang="en" sz="5000">
                <a:latin typeface="Open Sans"/>
                <a:ea typeface="Open Sans"/>
                <a:cs typeface="Open Sans"/>
                <a:sym typeface="Open Sans"/>
              </a:rPr>
              <a:t>(Follow directions on previous slide)</a:t>
            </a:r>
            <a:endParaRPr sz="5000"/>
          </a:p>
        </p:txBody>
      </p:sp>
      <p:cxnSp>
        <p:nvCxnSpPr>
          <p:cNvPr id="267" name="Google Shape;267;p30"/>
          <p:cNvCxnSpPr/>
          <p:nvPr/>
        </p:nvCxnSpPr>
        <p:spPr>
          <a:xfrm flipH="1">
            <a:off x="5952695" y="2466329"/>
            <a:ext cx="13200" cy="5502600"/>
          </a:xfrm>
          <a:prstGeom prst="straightConnector1">
            <a:avLst/>
          </a:prstGeom>
          <a:noFill/>
          <a:ln w="38100" cap="flat" cmpd="sng">
            <a:solidFill>
              <a:srgbClr val="666666"/>
            </a:solidFill>
            <a:prstDash val="dash"/>
            <a:round/>
            <a:headEnd type="none" w="med" len="med"/>
            <a:tailEnd type="none" w="med" len="med"/>
          </a:ln>
        </p:spPr>
      </p:cxnSp>
      <p:cxnSp>
        <p:nvCxnSpPr>
          <p:cNvPr id="268" name="Google Shape;268;p30"/>
          <p:cNvCxnSpPr/>
          <p:nvPr/>
        </p:nvCxnSpPr>
        <p:spPr>
          <a:xfrm>
            <a:off x="1980877" y="5234905"/>
            <a:ext cx="7967700" cy="18600"/>
          </a:xfrm>
          <a:prstGeom prst="straightConnector1">
            <a:avLst/>
          </a:prstGeom>
          <a:noFill/>
          <a:ln w="38100" cap="flat" cmpd="sng">
            <a:solidFill>
              <a:srgbClr val="666666"/>
            </a:solidFill>
            <a:prstDash val="dash"/>
            <a:round/>
            <a:headEnd type="none" w="med" len="med"/>
            <a:tailEnd type="none" w="med" len="med"/>
          </a:ln>
        </p:spPr>
      </p:cxnSp>
      <p:cxnSp>
        <p:nvCxnSpPr>
          <p:cNvPr id="269" name="Google Shape;269;p30"/>
          <p:cNvCxnSpPr/>
          <p:nvPr/>
        </p:nvCxnSpPr>
        <p:spPr>
          <a:xfrm>
            <a:off x="1868271" y="2394150"/>
            <a:ext cx="36000" cy="5724000"/>
          </a:xfrm>
          <a:prstGeom prst="straightConnector1">
            <a:avLst/>
          </a:prstGeom>
          <a:noFill/>
          <a:ln w="38100" cap="flat" cmpd="sng">
            <a:solidFill>
              <a:srgbClr val="0B5394"/>
            </a:solidFill>
            <a:prstDash val="solid"/>
            <a:round/>
            <a:headEnd type="none" w="med" len="med"/>
            <a:tailEnd type="none" w="med" len="med"/>
          </a:ln>
        </p:spPr>
      </p:cxnSp>
      <p:cxnSp>
        <p:nvCxnSpPr>
          <p:cNvPr id="270" name="Google Shape;270;p30"/>
          <p:cNvCxnSpPr/>
          <p:nvPr/>
        </p:nvCxnSpPr>
        <p:spPr>
          <a:xfrm flipH="1">
            <a:off x="1929924" y="8088822"/>
            <a:ext cx="7892400" cy="4200"/>
          </a:xfrm>
          <a:prstGeom prst="straightConnector1">
            <a:avLst/>
          </a:prstGeom>
          <a:noFill/>
          <a:ln w="38100" cap="flat" cmpd="sng">
            <a:solidFill>
              <a:srgbClr val="0B5394"/>
            </a:solidFill>
            <a:prstDash val="solid"/>
            <a:round/>
            <a:headEnd type="none" w="med" len="med"/>
            <a:tailEnd type="none" w="med" len="med"/>
          </a:ln>
        </p:spPr>
      </p:cxnSp>
      <p:sp>
        <p:nvSpPr>
          <p:cNvPr id="271" name="Google Shape;271;p30"/>
          <p:cNvSpPr txBox="1"/>
          <p:nvPr/>
        </p:nvSpPr>
        <p:spPr>
          <a:xfrm>
            <a:off x="685800" y="4968966"/>
            <a:ext cx="13041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Impact</a:t>
            </a:r>
            <a:endParaRPr sz="2000">
              <a:latin typeface="Open Sans"/>
              <a:ea typeface="Open Sans"/>
              <a:cs typeface="Open Sans"/>
              <a:sym typeface="Open Sans"/>
            </a:endParaRPr>
          </a:p>
        </p:txBody>
      </p:sp>
      <p:sp>
        <p:nvSpPr>
          <p:cNvPr id="272" name="Google Shape;272;p30"/>
          <p:cNvSpPr txBox="1"/>
          <p:nvPr/>
        </p:nvSpPr>
        <p:spPr>
          <a:xfrm>
            <a:off x="3310100" y="8088822"/>
            <a:ext cx="5417400" cy="71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latin typeface="Open Sans"/>
                <a:ea typeface="Open Sans"/>
                <a:cs typeface="Open Sans"/>
                <a:sym typeface="Open Sans"/>
              </a:rPr>
              <a:t>Feasibility</a:t>
            </a:r>
            <a:endParaRPr sz="2000">
              <a:latin typeface="Open Sans"/>
              <a:ea typeface="Open Sans"/>
              <a:cs typeface="Open Sans"/>
              <a:sym typeface="Open Sans"/>
            </a:endParaRPr>
          </a:p>
        </p:txBody>
      </p:sp>
      <p:sp>
        <p:nvSpPr>
          <p:cNvPr id="273" name="Google Shape;273;p30"/>
          <p:cNvSpPr txBox="1"/>
          <p:nvPr/>
        </p:nvSpPr>
        <p:spPr>
          <a:xfrm>
            <a:off x="1930066" y="8088822"/>
            <a:ext cx="10404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low</a:t>
            </a:r>
            <a:endParaRPr sz="2000">
              <a:latin typeface="Open Sans"/>
              <a:ea typeface="Open Sans"/>
              <a:cs typeface="Open Sans"/>
              <a:sym typeface="Open Sans"/>
            </a:endParaRPr>
          </a:p>
        </p:txBody>
      </p:sp>
      <p:sp>
        <p:nvSpPr>
          <p:cNvPr id="274" name="Google Shape;274;p30"/>
          <p:cNvSpPr txBox="1"/>
          <p:nvPr/>
        </p:nvSpPr>
        <p:spPr>
          <a:xfrm>
            <a:off x="1217891" y="7280920"/>
            <a:ext cx="10404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low</a:t>
            </a:r>
            <a:endParaRPr sz="2000">
              <a:latin typeface="Open Sans"/>
              <a:ea typeface="Open Sans"/>
              <a:cs typeface="Open Sans"/>
              <a:sym typeface="Open Sans"/>
            </a:endParaRPr>
          </a:p>
        </p:txBody>
      </p:sp>
      <p:sp>
        <p:nvSpPr>
          <p:cNvPr id="275" name="Google Shape;275;p30"/>
          <p:cNvSpPr txBox="1"/>
          <p:nvPr/>
        </p:nvSpPr>
        <p:spPr>
          <a:xfrm>
            <a:off x="9520873" y="8088822"/>
            <a:ext cx="1275300" cy="26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high</a:t>
            </a:r>
            <a:endParaRPr sz="2000">
              <a:latin typeface="Open Sans"/>
              <a:ea typeface="Open Sans"/>
              <a:cs typeface="Open Sans"/>
              <a:sym typeface="Open Sans"/>
            </a:endParaRPr>
          </a:p>
        </p:txBody>
      </p:sp>
      <p:sp>
        <p:nvSpPr>
          <p:cNvPr id="276" name="Google Shape;276;p30"/>
          <p:cNvSpPr txBox="1"/>
          <p:nvPr/>
        </p:nvSpPr>
        <p:spPr>
          <a:xfrm>
            <a:off x="1086173" y="2317947"/>
            <a:ext cx="1275300" cy="26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high</a:t>
            </a:r>
            <a:endParaRPr sz="2000">
              <a:latin typeface="Open Sans"/>
              <a:ea typeface="Open Sans"/>
              <a:cs typeface="Open Sans"/>
              <a:sym typeface="Open Sans"/>
            </a:endParaRPr>
          </a:p>
        </p:txBody>
      </p:sp>
      <p:sp>
        <p:nvSpPr>
          <p:cNvPr id="277" name="Google Shape;277;p30"/>
          <p:cNvSpPr txBox="1"/>
          <p:nvPr/>
        </p:nvSpPr>
        <p:spPr>
          <a:xfrm>
            <a:off x="11332025" y="6492175"/>
            <a:ext cx="4076100" cy="115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Open Sans"/>
                <a:ea typeface="Open Sans"/>
                <a:cs typeface="Open Sans"/>
                <a:sym typeface="Open Sans"/>
              </a:rPr>
              <a:t>Note: You only need to locate three of these onto the grid.</a:t>
            </a:r>
            <a:endParaRPr sz="2200">
              <a:latin typeface="Open Sans"/>
              <a:ea typeface="Open Sans"/>
              <a:cs typeface="Open Sans"/>
              <a:sym typeface="Open Sans"/>
            </a:endParaRPr>
          </a:p>
        </p:txBody>
      </p:sp>
      <p:pic>
        <p:nvPicPr>
          <p:cNvPr id="2" name="Picture 1"/>
          <p:cNvPicPr>
            <a:picLocks noChangeAspect="1"/>
          </p:cNvPicPr>
          <p:nvPr/>
        </p:nvPicPr>
        <p:blipFill>
          <a:blip r:embed="rId3"/>
          <a:stretch>
            <a:fillRect/>
          </a:stretch>
        </p:blipFill>
        <p:spPr>
          <a:xfrm>
            <a:off x="11119137" y="3221157"/>
            <a:ext cx="5352752" cy="2651990"/>
          </a:xfrm>
          <a:prstGeom prst="rect">
            <a:avLst/>
          </a:prstGeom>
        </p:spPr>
      </p:pic>
      <p:pic>
        <p:nvPicPr>
          <p:cNvPr id="23" name="Picture 22"/>
          <p:cNvPicPr>
            <a:picLocks noChangeAspect="1"/>
          </p:cNvPicPr>
          <p:nvPr/>
        </p:nvPicPr>
        <p:blipFill>
          <a:blip r:embed="rId4"/>
          <a:stretch>
            <a:fillRect/>
          </a:stretch>
        </p:blipFill>
        <p:spPr>
          <a:xfrm>
            <a:off x="7236886" y="4012147"/>
            <a:ext cx="603556" cy="640135"/>
          </a:xfrm>
          <a:prstGeom prst="rect">
            <a:avLst/>
          </a:prstGeom>
        </p:spPr>
      </p:pic>
      <p:pic>
        <p:nvPicPr>
          <p:cNvPr id="24" name="Picture 23"/>
          <p:cNvPicPr>
            <a:picLocks noChangeAspect="1"/>
          </p:cNvPicPr>
          <p:nvPr/>
        </p:nvPicPr>
        <p:blipFill>
          <a:blip r:embed="rId5"/>
          <a:stretch>
            <a:fillRect/>
          </a:stretch>
        </p:blipFill>
        <p:spPr>
          <a:xfrm>
            <a:off x="6398696" y="3113696"/>
            <a:ext cx="603556" cy="640135"/>
          </a:xfrm>
          <a:prstGeom prst="rect">
            <a:avLst/>
          </a:prstGeom>
        </p:spPr>
      </p:pic>
      <p:pic>
        <p:nvPicPr>
          <p:cNvPr id="25" name="Picture 24"/>
          <p:cNvPicPr>
            <a:picLocks noChangeAspect="1"/>
          </p:cNvPicPr>
          <p:nvPr/>
        </p:nvPicPr>
        <p:blipFill>
          <a:blip r:embed="rId6"/>
          <a:stretch>
            <a:fillRect/>
          </a:stretch>
        </p:blipFill>
        <p:spPr>
          <a:xfrm>
            <a:off x="8425722" y="3621531"/>
            <a:ext cx="603556" cy="640135"/>
          </a:xfrm>
          <a:prstGeom prst="rect">
            <a:avLst/>
          </a:prstGeom>
        </p:spPr>
      </p:pic>
      <p:sp>
        <p:nvSpPr>
          <p:cNvPr id="4" name="Flowchart: Connector 3"/>
          <p:cNvSpPr/>
          <p:nvPr/>
        </p:nvSpPr>
        <p:spPr>
          <a:xfrm>
            <a:off x="6371928" y="3081751"/>
            <a:ext cx="657092" cy="622428"/>
          </a:xfrm>
          <a:prstGeom prst="flowChartConnector">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6400671" y="3180959"/>
            <a:ext cx="630324" cy="523220"/>
          </a:xfrm>
          <a:prstGeom prst="rect">
            <a:avLst/>
          </a:prstGeom>
          <a:noFill/>
        </p:spPr>
        <p:txBody>
          <a:bodyPr wrap="square" rtlCol="0">
            <a:spAutoFit/>
          </a:bodyPr>
          <a:lstStyle/>
          <a:p>
            <a:pPr algn="ctr"/>
            <a:r>
              <a:rPr lang="en-US" dirty="0" smtClean="0">
                <a:solidFill>
                  <a:schemeClr val="tx2"/>
                </a:solidFill>
              </a:rPr>
              <a:t>UC</a:t>
            </a:r>
          </a:p>
          <a:p>
            <a:pPr algn="ctr"/>
            <a:r>
              <a:rPr lang="en-US" dirty="0">
                <a:solidFill>
                  <a:schemeClr val="tx2"/>
                </a:solidFill>
              </a:rPr>
              <a:t>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1"/>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000">
                <a:latin typeface="Open Sans"/>
                <a:ea typeface="Open Sans"/>
                <a:cs typeface="Open Sans"/>
                <a:sym typeface="Open Sans"/>
              </a:rPr>
              <a:t>Now Prioritize and Eliminate One More Use Case</a:t>
            </a:r>
            <a:endParaRPr sz="5000">
              <a:latin typeface="Open Sans"/>
              <a:ea typeface="Open Sans"/>
              <a:cs typeface="Open Sans"/>
              <a:sym typeface="Open Sans"/>
            </a:endParaRPr>
          </a:p>
        </p:txBody>
      </p:sp>
      <p:sp>
        <p:nvSpPr>
          <p:cNvPr id="283" name="Google Shape;283;p31"/>
          <p:cNvSpPr txBox="1"/>
          <p:nvPr/>
        </p:nvSpPr>
        <p:spPr>
          <a:xfrm>
            <a:off x="1503250" y="2364650"/>
            <a:ext cx="13961100" cy="413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a:latin typeface="Open Sans"/>
                <a:ea typeface="Open Sans"/>
                <a:cs typeface="Open Sans"/>
                <a:sym typeface="Open Sans"/>
              </a:rPr>
              <a:t>1) Review the locations of your use cases on the grid on the previous slide. Remember we want to prioritize use cases for AI and ML that offer the greatest impact for the least difficulty.</a:t>
            </a:r>
            <a:endParaRPr sz="2200">
              <a:latin typeface="Open Sans"/>
              <a:ea typeface="Open Sans"/>
              <a:cs typeface="Open Sans"/>
              <a:sym typeface="Open Sans"/>
            </a:endParaRPr>
          </a:p>
          <a:p>
            <a:pPr marL="0" lvl="0" indent="0" algn="l" rtl="0">
              <a:lnSpc>
                <a:spcPct val="115000"/>
              </a:lnSpc>
              <a:spcBef>
                <a:spcPts val="1600"/>
              </a:spcBef>
              <a:spcAft>
                <a:spcPts val="0"/>
              </a:spcAft>
              <a:buNone/>
            </a:pPr>
            <a:r>
              <a:rPr lang="en" sz="2200" b="1">
                <a:latin typeface="Open Sans"/>
                <a:ea typeface="Open Sans"/>
                <a:cs typeface="Open Sans"/>
                <a:sym typeface="Open Sans"/>
              </a:rPr>
              <a:t>2) Now in the grid on the previous slide change the color from </a:t>
            </a:r>
            <a:r>
              <a:rPr lang="en" sz="2200" b="1">
                <a:solidFill>
                  <a:srgbClr val="4A86E8"/>
                </a:solidFill>
                <a:latin typeface="Open Sans"/>
                <a:ea typeface="Open Sans"/>
                <a:cs typeface="Open Sans"/>
                <a:sym typeface="Open Sans"/>
              </a:rPr>
              <a:t>blue</a:t>
            </a:r>
            <a:r>
              <a:rPr lang="en" sz="2200" b="1">
                <a:latin typeface="Open Sans"/>
                <a:ea typeface="Open Sans"/>
                <a:cs typeface="Open Sans"/>
                <a:sym typeface="Open Sans"/>
              </a:rPr>
              <a:t> to </a:t>
            </a:r>
            <a:r>
              <a:rPr lang="en" sz="2200" b="1">
                <a:solidFill>
                  <a:srgbClr val="999999"/>
                </a:solidFill>
                <a:latin typeface="Open Sans"/>
                <a:ea typeface="Open Sans"/>
                <a:cs typeface="Open Sans"/>
                <a:sym typeface="Open Sans"/>
              </a:rPr>
              <a:t>grey</a:t>
            </a:r>
            <a:r>
              <a:rPr lang="en" sz="2200" b="1">
                <a:latin typeface="Open Sans"/>
                <a:ea typeface="Open Sans"/>
                <a:cs typeface="Open Sans"/>
                <a:sym typeface="Open Sans"/>
              </a:rPr>
              <a:t> for one use case circle you want to de-prioritize.</a:t>
            </a:r>
            <a:r>
              <a:rPr lang="en" sz="2200">
                <a:latin typeface="Open Sans"/>
                <a:ea typeface="Open Sans"/>
                <a:cs typeface="Open Sans"/>
                <a:sym typeface="Open Sans"/>
              </a:rPr>
              <a:t> </a:t>
            </a:r>
            <a:endParaRPr sz="2200">
              <a:latin typeface="Open Sans"/>
              <a:ea typeface="Open Sans"/>
              <a:cs typeface="Open Sans"/>
              <a:sym typeface="Open Sans"/>
            </a:endParaRPr>
          </a:p>
          <a:p>
            <a:pPr marL="0" lvl="0" indent="0" algn="l" rtl="0">
              <a:lnSpc>
                <a:spcPct val="115000"/>
              </a:lnSpc>
              <a:spcBef>
                <a:spcPts val="1600"/>
              </a:spcBef>
              <a:spcAft>
                <a:spcPts val="0"/>
              </a:spcAft>
              <a:buNone/>
            </a:pPr>
            <a:endParaRPr sz="2200">
              <a:latin typeface="Open Sans"/>
              <a:ea typeface="Open Sans"/>
              <a:cs typeface="Open Sans"/>
              <a:sym typeface="Open Sans"/>
            </a:endParaRPr>
          </a:p>
          <a:p>
            <a:pPr marL="0" lvl="0" indent="0" algn="l" rtl="0">
              <a:lnSpc>
                <a:spcPct val="115000"/>
              </a:lnSpc>
              <a:spcBef>
                <a:spcPts val="1600"/>
              </a:spcBef>
              <a:spcAft>
                <a:spcPts val="1600"/>
              </a:spcAft>
              <a:buNone/>
            </a:pPr>
            <a:r>
              <a:rPr lang="en" sz="2200">
                <a:latin typeface="Open Sans"/>
                <a:ea typeface="Open Sans"/>
                <a:cs typeface="Open Sans"/>
                <a:sym typeface="Open Sans"/>
              </a:rPr>
              <a:t>3) This leaves your top two use cases in </a:t>
            </a:r>
            <a:r>
              <a:rPr lang="en" sz="2200" b="1">
                <a:solidFill>
                  <a:srgbClr val="4A86E8"/>
                </a:solidFill>
                <a:latin typeface="Open Sans"/>
                <a:ea typeface="Open Sans"/>
                <a:cs typeface="Open Sans"/>
                <a:sym typeface="Open Sans"/>
              </a:rPr>
              <a:t>blue</a:t>
            </a:r>
            <a:r>
              <a:rPr lang="en" sz="2200">
                <a:latin typeface="Open Sans"/>
                <a:ea typeface="Open Sans"/>
                <a:cs typeface="Open Sans"/>
                <a:sym typeface="Open Sans"/>
              </a:rPr>
              <a:t> that you want to move forward with in the rest of the project. </a:t>
            </a:r>
            <a:endParaRPr sz="2200">
              <a:latin typeface="Open Sans"/>
              <a:ea typeface="Open Sans"/>
              <a:cs typeface="Open Sans"/>
              <a:sym typeface="Open Sans"/>
            </a:endParaRPr>
          </a:p>
        </p:txBody>
      </p:sp>
      <p:sp>
        <p:nvSpPr>
          <p:cNvPr id="284" name="Google Shape;284;p31"/>
          <p:cNvSpPr/>
          <p:nvPr/>
        </p:nvSpPr>
        <p:spPr>
          <a:xfrm>
            <a:off x="10109241" y="3918157"/>
            <a:ext cx="775500" cy="7608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Open Sans"/>
                <a:ea typeface="Open Sans"/>
                <a:cs typeface="Open Sans"/>
                <a:sym typeface="Open Sans"/>
              </a:rPr>
              <a:t>UC</a:t>
            </a:r>
            <a:br>
              <a:rPr lang="en" sz="2200">
                <a:solidFill>
                  <a:srgbClr val="FFFFFF"/>
                </a:solidFill>
                <a:latin typeface="Open Sans"/>
                <a:ea typeface="Open Sans"/>
                <a:cs typeface="Open Sans"/>
                <a:sym typeface="Open Sans"/>
              </a:rPr>
            </a:br>
            <a:r>
              <a:rPr lang="en" sz="2200">
                <a:solidFill>
                  <a:srgbClr val="FFFFFF"/>
                </a:solidFill>
                <a:latin typeface="Open Sans"/>
                <a:ea typeface="Open Sans"/>
                <a:cs typeface="Open Sans"/>
                <a:sym typeface="Open Sans"/>
              </a:rPr>
              <a:t>3</a:t>
            </a:r>
            <a:endParaRPr sz="2200">
              <a:solidFill>
                <a:srgbClr val="FFFFFF"/>
              </a:solidFill>
              <a:latin typeface="Open Sans"/>
              <a:ea typeface="Open Sans"/>
              <a:cs typeface="Open Sans"/>
              <a:sym typeface="Open Sans"/>
            </a:endParaRPr>
          </a:p>
        </p:txBody>
      </p:sp>
      <p:cxnSp>
        <p:nvCxnSpPr>
          <p:cNvPr id="285" name="Google Shape;285;p31"/>
          <p:cNvCxnSpPr>
            <a:stCxn id="284" idx="6"/>
            <a:endCxn id="286" idx="2"/>
          </p:cNvCxnSpPr>
          <p:nvPr/>
        </p:nvCxnSpPr>
        <p:spPr>
          <a:xfrm>
            <a:off x="10884741" y="4298557"/>
            <a:ext cx="812100" cy="0"/>
          </a:xfrm>
          <a:prstGeom prst="straightConnector1">
            <a:avLst/>
          </a:prstGeom>
          <a:noFill/>
          <a:ln w="38100" cap="flat" cmpd="sng">
            <a:solidFill>
              <a:srgbClr val="424242"/>
            </a:solidFill>
            <a:prstDash val="solid"/>
            <a:round/>
            <a:headEnd type="none" w="med" len="med"/>
            <a:tailEnd type="triangle" w="med" len="med"/>
          </a:ln>
        </p:spPr>
      </p:cxnSp>
      <p:sp>
        <p:nvSpPr>
          <p:cNvPr id="286" name="Google Shape;286;p31"/>
          <p:cNvSpPr/>
          <p:nvPr/>
        </p:nvSpPr>
        <p:spPr>
          <a:xfrm>
            <a:off x="11696729" y="3918157"/>
            <a:ext cx="775500" cy="760800"/>
          </a:xfrm>
          <a:prstGeom prst="ellipse">
            <a:avLst/>
          </a:prstGeom>
          <a:solidFill>
            <a:srgbClr val="999999"/>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Open Sans"/>
                <a:ea typeface="Open Sans"/>
                <a:cs typeface="Open Sans"/>
                <a:sym typeface="Open Sans"/>
              </a:rPr>
              <a:t>UC</a:t>
            </a:r>
            <a:br>
              <a:rPr lang="en" sz="2200">
                <a:solidFill>
                  <a:srgbClr val="FFFFFF"/>
                </a:solidFill>
                <a:latin typeface="Open Sans"/>
                <a:ea typeface="Open Sans"/>
                <a:cs typeface="Open Sans"/>
                <a:sym typeface="Open Sans"/>
              </a:rPr>
            </a:br>
            <a:r>
              <a:rPr lang="en" sz="2200">
                <a:solidFill>
                  <a:srgbClr val="FFFFFF"/>
                </a:solidFill>
                <a:latin typeface="Open Sans"/>
                <a:ea typeface="Open Sans"/>
                <a:cs typeface="Open Sans"/>
                <a:sym typeface="Open Sans"/>
              </a:rPr>
              <a:t>3</a:t>
            </a:r>
            <a:endParaRPr sz="2200">
              <a:solidFill>
                <a:srgbClr val="FFFFFF"/>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2"/>
          <p:cNvSpPr txBox="1">
            <a:spLocks noGrp="1"/>
          </p:cNvSpPr>
          <p:nvPr>
            <p:ph type="title"/>
          </p:nvPr>
        </p:nvSpPr>
        <p:spPr>
          <a:xfrm>
            <a:off x="1225200" y="2582925"/>
            <a:ext cx="15837600" cy="2816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Excellent, you’ve completed this step of the project!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3"/>
          <p:cNvSpPr txBox="1">
            <a:spLocks noGrp="1"/>
          </p:cNvSpPr>
          <p:nvPr>
            <p:ph type="ctrTitle" idx="4294967295"/>
          </p:nvPr>
        </p:nvSpPr>
        <p:spPr>
          <a:xfrm>
            <a:off x="1225200" y="3423550"/>
            <a:ext cx="15026100" cy="3802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0">
                <a:solidFill>
                  <a:schemeClr val="lt1"/>
                </a:solidFill>
                <a:latin typeface="Open Sans"/>
                <a:ea typeface="Open Sans"/>
                <a:cs typeface="Open Sans"/>
                <a:sym typeface="Open Sans"/>
              </a:rPr>
              <a:t>AI for Business Leaders</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Project Step 5</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Operational Considerations: </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Accuracy, Bias, and Ethics</a:t>
            </a:r>
            <a:endParaRPr sz="7000">
              <a:solidFill>
                <a:schemeClr val="lt1"/>
              </a:solidFill>
              <a:latin typeface="Open Sans"/>
              <a:ea typeface="Open Sans"/>
              <a:cs typeface="Open Sans"/>
              <a:sym typeface="Open Sans"/>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6"/>
          <p:cNvSpPr txBox="1">
            <a:spLocks noGrp="1"/>
          </p:cNvSpPr>
          <p:nvPr>
            <p:ph type="ctrTitle" idx="4294967295"/>
          </p:nvPr>
        </p:nvSpPr>
        <p:spPr>
          <a:xfrm>
            <a:off x="1225200" y="2813950"/>
            <a:ext cx="10070400" cy="3802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0">
                <a:solidFill>
                  <a:schemeClr val="lt1"/>
                </a:solidFill>
                <a:latin typeface="Open Sans"/>
                <a:ea typeface="Open Sans"/>
                <a:cs typeface="Open Sans"/>
                <a:sym typeface="Open Sans"/>
              </a:rPr>
              <a:t>AI for Business Leaders</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Project Step 2C</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First Prioritization Grid</a:t>
            </a:r>
            <a:endParaRPr sz="7000">
              <a:solidFill>
                <a:schemeClr val="lt1"/>
              </a:solidFill>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4"/>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Accuracy, Bias, and Ethics Concerns</a:t>
            </a:r>
            <a:endParaRPr/>
          </a:p>
        </p:txBody>
      </p:sp>
      <p:sp>
        <p:nvSpPr>
          <p:cNvPr id="302" name="Google Shape;302;p34"/>
          <p:cNvSpPr txBox="1">
            <a:spLocks noGrp="1"/>
          </p:cNvSpPr>
          <p:nvPr>
            <p:ph type="body" idx="1"/>
          </p:nvPr>
        </p:nvSpPr>
        <p:spPr>
          <a:xfrm>
            <a:off x="685825" y="2133600"/>
            <a:ext cx="16916400" cy="66294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2400" b="1" dirty="0">
                <a:solidFill>
                  <a:srgbClr val="000000"/>
                </a:solidFill>
              </a:rPr>
              <a:t>For each of your two remaining use cases, on the next two slides please write 2-3 paragraphs discussing how success will be measured and monitored.</a:t>
            </a:r>
            <a:endParaRPr sz="2400" b="1" dirty="0">
              <a:solidFill>
                <a:srgbClr val="000000"/>
              </a:solidFill>
            </a:endParaRPr>
          </a:p>
          <a:p>
            <a:pPr marL="0" lvl="0" indent="0" algn="l" rtl="0">
              <a:lnSpc>
                <a:spcPct val="100000"/>
              </a:lnSpc>
              <a:spcBef>
                <a:spcPts val="0"/>
              </a:spcBef>
              <a:spcAft>
                <a:spcPts val="0"/>
              </a:spcAft>
              <a:buNone/>
            </a:pPr>
            <a:endParaRPr sz="2400" b="1" dirty="0">
              <a:solidFill>
                <a:srgbClr val="000000"/>
              </a:solidFill>
            </a:endParaRPr>
          </a:p>
          <a:p>
            <a:pPr marL="457200" lvl="0" indent="-381000" algn="l" rtl="0">
              <a:lnSpc>
                <a:spcPct val="100000"/>
              </a:lnSpc>
              <a:spcBef>
                <a:spcPts val="0"/>
              </a:spcBef>
              <a:spcAft>
                <a:spcPts val="0"/>
              </a:spcAft>
              <a:buClr>
                <a:srgbClr val="000000"/>
              </a:buClr>
              <a:buSzPts val="2400"/>
              <a:buFont typeface="Open Sans"/>
              <a:buChar char="●"/>
            </a:pPr>
            <a:r>
              <a:rPr lang="en" sz="2400" dirty="0">
                <a:solidFill>
                  <a:srgbClr val="000000"/>
                </a:solidFill>
              </a:rPr>
              <a:t>Start by focusing on how model effectiveness would be measured, and speak to what success would look like.</a:t>
            </a:r>
            <a:endParaRPr sz="2400" dirty="0">
              <a:solidFill>
                <a:srgbClr val="000000"/>
              </a:solidFill>
            </a:endParaRPr>
          </a:p>
          <a:p>
            <a:pPr marL="457200" lvl="0" indent="-381000" algn="l" rtl="0">
              <a:lnSpc>
                <a:spcPct val="100000"/>
              </a:lnSpc>
              <a:spcBef>
                <a:spcPts val="0"/>
              </a:spcBef>
              <a:spcAft>
                <a:spcPts val="0"/>
              </a:spcAft>
              <a:buClr>
                <a:srgbClr val="000000"/>
              </a:buClr>
              <a:buSzPts val="2400"/>
              <a:buFont typeface="Open Sans"/>
              <a:buChar char="●"/>
            </a:pPr>
            <a:r>
              <a:rPr lang="en" sz="2400" dirty="0">
                <a:solidFill>
                  <a:srgbClr val="000000"/>
                </a:solidFill>
              </a:rPr>
              <a:t>Comment on any other operational concerns, including bias in the data, or ethical limitations, that could influence success.</a:t>
            </a:r>
            <a:endParaRPr sz="2400" dirty="0">
              <a:solidFill>
                <a:srgbClr val="000000"/>
              </a:solidFill>
            </a:endParaRPr>
          </a:p>
          <a:p>
            <a:pPr marL="457200" lvl="0" indent="-381000" algn="l" rtl="0">
              <a:lnSpc>
                <a:spcPct val="100000"/>
              </a:lnSpc>
              <a:spcBef>
                <a:spcPts val="0"/>
              </a:spcBef>
              <a:spcAft>
                <a:spcPts val="0"/>
              </a:spcAft>
              <a:buClr>
                <a:srgbClr val="000000"/>
              </a:buClr>
              <a:buSzPts val="2400"/>
              <a:buFont typeface="Open Sans"/>
              <a:buChar char="●"/>
            </a:pPr>
            <a:r>
              <a:rPr lang="en" sz="2400" dirty="0">
                <a:solidFill>
                  <a:srgbClr val="000000"/>
                </a:solidFill>
              </a:rPr>
              <a:t>For each concern you raise, comment on how you would measure or monitor this concern on an ongoing basis.</a:t>
            </a:r>
            <a:endParaRPr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5"/>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lvl="0"/>
            <a:r>
              <a:rPr lang="en-US" dirty="0"/>
              <a:t>Tax planning efficiency </a:t>
            </a:r>
            <a:endParaRPr dirty="0"/>
          </a:p>
        </p:txBody>
      </p:sp>
      <p:sp>
        <p:nvSpPr>
          <p:cNvPr id="308" name="Google Shape;308;p35"/>
          <p:cNvSpPr txBox="1">
            <a:spLocks noGrp="1"/>
          </p:cNvSpPr>
          <p:nvPr>
            <p:ph type="body" idx="1"/>
          </p:nvPr>
        </p:nvSpPr>
        <p:spPr>
          <a:xfrm>
            <a:off x="685825" y="2133600"/>
            <a:ext cx="16916400" cy="66294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2400" b="1">
                <a:solidFill>
                  <a:srgbClr val="000000"/>
                </a:solidFill>
              </a:rPr>
              <a:t>Please write 2-3 paragraphs here, following the guidelines on slide 19:</a:t>
            </a:r>
            <a:endParaRPr sz="2400"/>
          </a:p>
        </p:txBody>
      </p:sp>
      <p:sp>
        <p:nvSpPr>
          <p:cNvPr id="2" name="TextBox 1"/>
          <p:cNvSpPr txBox="1"/>
          <p:nvPr/>
        </p:nvSpPr>
        <p:spPr>
          <a:xfrm>
            <a:off x="685800" y="2756452"/>
            <a:ext cx="16916400" cy="5909310"/>
          </a:xfrm>
          <a:prstGeom prst="rect">
            <a:avLst/>
          </a:prstGeom>
          <a:noFill/>
        </p:spPr>
        <p:txBody>
          <a:bodyPr wrap="square" rtlCol="0">
            <a:spAutoFit/>
          </a:bodyPr>
          <a:lstStyle/>
          <a:p>
            <a:r>
              <a:rPr lang="en-US" sz="1800" dirty="0"/>
              <a:t>Model effectiveness</a:t>
            </a:r>
          </a:p>
          <a:p>
            <a:r>
              <a:rPr lang="en-US" sz="1800" dirty="0"/>
              <a:t>The success of the model depends on ongoing monitoring and defined performance metrics to create an efficient tax plan strategy. Taking into account the vast amount of input data feed into the model, the risk of data drift could be mitigated by periodic performance tests using updated datasets (e.g. tax regulations). Furthermore, if anomalies are detected the model would be revised and retrained via such datasets. In respect to the comparison of the models optimized output metrics to manual process carried out by third party advisors, such accuracy and efficiency would improve </a:t>
            </a:r>
            <a:r>
              <a:rPr lang="en-US" sz="1800" dirty="0" err="1"/>
              <a:t>Tekno</a:t>
            </a:r>
            <a:r>
              <a:rPr lang="en-US" sz="1800" dirty="0"/>
              <a:t> </a:t>
            </a:r>
            <a:r>
              <a:rPr lang="en-US" sz="1800" dirty="0" err="1"/>
              <a:t>Ve’s</a:t>
            </a:r>
            <a:r>
              <a:rPr lang="en-US" sz="1800" dirty="0"/>
              <a:t> overall decision making, time management, and cost savings skills, which ensures the models optimized effective tax strategy. </a:t>
            </a:r>
          </a:p>
          <a:p>
            <a:endParaRPr lang="en-US" sz="1800" dirty="0"/>
          </a:p>
          <a:p>
            <a:r>
              <a:rPr lang="en-US" sz="1800" dirty="0"/>
              <a:t>Bias concerns</a:t>
            </a:r>
          </a:p>
          <a:p>
            <a:r>
              <a:rPr lang="en-US" sz="1800" dirty="0"/>
              <a:t>Bias is a major concern in this model, as it relies on historical tax data and region-specific policies that may lead to favoring certain jurisdictions over others. This in turn, could result in the model producing biased or unfair transfer pricing recommendations to future operations. To combat this, human-in-the-loop review processes and inspections could be regularly conducted to identify and correct any inconsistent trends. Furthermore, integrating diverse datasets from various regions may also help ensure balanced learning and reduces overall risk of bias in the model’s outputs. It is also worth noting that the model may be at risk at becoming too accustomed to such historical data provided, limiting its ability to adapt to new tax laws or scenarios. However, using cross-validation techniques during training and continuously retraining the model with updated datasets can mitigate such overfitting, ensuring it remains accurate and responsive over time. </a:t>
            </a:r>
            <a:endParaRPr lang="en-US" sz="1800" dirty="0" smtClean="0"/>
          </a:p>
          <a:p>
            <a:endParaRPr lang="en-US" sz="1800" dirty="0"/>
          </a:p>
          <a:p>
            <a:r>
              <a:rPr lang="en-US" sz="1800" dirty="0"/>
              <a:t>Ethical concerns</a:t>
            </a:r>
          </a:p>
          <a:p>
            <a:r>
              <a:rPr lang="en-US" sz="1800" dirty="0"/>
              <a:t>Ethically, stakeholders may struggle to understand the rationale behind the AI’s recommendations. As a result, could weaken trust and hinder the adoption of the model entirely. However, to combat this, the implementation of an </a:t>
            </a:r>
            <a:r>
              <a:rPr lang="en-US" sz="1800" dirty="0" err="1"/>
              <a:t>explainability</a:t>
            </a:r>
            <a:r>
              <a:rPr lang="en-US" sz="1800" dirty="0"/>
              <a:t> framework could be essential, as it provides clear justifications and confidence scores for each recommendation output. Furthermore, the potential for the model to order aggressive tax strategies might push regulatory boundaries and damage </a:t>
            </a:r>
            <a:r>
              <a:rPr lang="en-US" sz="1800" dirty="0" err="1"/>
              <a:t>Tekno</a:t>
            </a:r>
            <a:r>
              <a:rPr lang="en-US" sz="1800" dirty="0"/>
              <a:t> </a:t>
            </a:r>
            <a:r>
              <a:rPr lang="en-US" sz="1800" dirty="0" err="1"/>
              <a:t>Ve’s</a:t>
            </a:r>
            <a:r>
              <a:rPr lang="en-US" sz="1800" dirty="0"/>
              <a:t> reputation. </a:t>
            </a:r>
            <a:r>
              <a:rPr lang="en-US" sz="1800" dirty="0" smtClean="0"/>
              <a:t>Nevertheless, </a:t>
            </a:r>
            <a:r>
              <a:rPr lang="en-US" sz="1800" dirty="0"/>
              <a:t>this can be addressed by adapting regular compliance inspections and human-in-the-loop review processes to ensure that all outcomes are assessed thoroughly, aligning them with ethical standards and regional regulations.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6"/>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lvl="0"/>
            <a:r>
              <a:rPr lang="en-US" dirty="0"/>
              <a:t>Dealership expansion strategy </a:t>
            </a:r>
            <a:endParaRPr dirty="0"/>
          </a:p>
        </p:txBody>
      </p:sp>
      <p:sp>
        <p:nvSpPr>
          <p:cNvPr id="314" name="Google Shape;314;p36"/>
          <p:cNvSpPr txBox="1">
            <a:spLocks noGrp="1"/>
          </p:cNvSpPr>
          <p:nvPr>
            <p:ph type="body" idx="1"/>
          </p:nvPr>
        </p:nvSpPr>
        <p:spPr>
          <a:xfrm>
            <a:off x="685825" y="2133600"/>
            <a:ext cx="16916400" cy="66294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2400" b="1" dirty="0">
                <a:solidFill>
                  <a:srgbClr val="000000"/>
                </a:solidFill>
              </a:rPr>
              <a:t>Please write 2-3 paragraphs here, following the guidelines on slide 19:</a:t>
            </a:r>
            <a:endParaRPr sz="2400" dirty="0"/>
          </a:p>
        </p:txBody>
      </p:sp>
      <p:sp>
        <p:nvSpPr>
          <p:cNvPr id="2" name="TextBox 1"/>
          <p:cNvSpPr txBox="1"/>
          <p:nvPr/>
        </p:nvSpPr>
        <p:spPr>
          <a:xfrm>
            <a:off x="685800" y="2690191"/>
            <a:ext cx="16916400" cy="5355312"/>
          </a:xfrm>
          <a:prstGeom prst="rect">
            <a:avLst/>
          </a:prstGeom>
          <a:noFill/>
        </p:spPr>
        <p:txBody>
          <a:bodyPr wrap="square" rtlCol="0">
            <a:spAutoFit/>
          </a:bodyPr>
          <a:lstStyle/>
          <a:p>
            <a:r>
              <a:rPr lang="en-US" sz="1800" dirty="0"/>
              <a:t>Model effectiveness</a:t>
            </a:r>
          </a:p>
          <a:p>
            <a:r>
              <a:rPr lang="en-US" sz="1800" dirty="0"/>
              <a:t>The success of this model relies on ongoing monitoring and measuring defined performance metrics to predict future sales at new dealership locations, based on existing sales and demographic data. The model’s effectiveness is measured through the comparison of active dealerships’ accurate forecasts sales to potential dealerships predicted sales overtime. Therefore, such accuracy would be tested and evaluated through metrics such as Mean Absolute Error (MAE) or Root Mean Square Error (RMSE). Thus, achieving high accuracy in these predictions and the model’s ability to recommend dealership locations that outperform intuition-based decisions ensure success in the overall Dealership expansion strategy</a:t>
            </a:r>
            <a:r>
              <a:rPr lang="en-US" sz="1800" dirty="0" smtClean="0"/>
              <a:t>.</a:t>
            </a:r>
          </a:p>
          <a:p>
            <a:r>
              <a:rPr lang="en-US" sz="1800" dirty="0" smtClean="0"/>
              <a:t> </a:t>
            </a:r>
            <a:endParaRPr lang="en-US" sz="1800" dirty="0"/>
          </a:p>
          <a:p>
            <a:r>
              <a:rPr lang="en-US" sz="1800" dirty="0"/>
              <a:t>Bias Concerns</a:t>
            </a:r>
          </a:p>
          <a:p>
            <a:r>
              <a:rPr lang="en-US" sz="1800" dirty="0"/>
              <a:t>A major concern in such a model is the potential bias outcome recommendations, mainly due to the dependency on certain populated urban data patterns. It is worth noting that if the data mostly comes from urban locations, the model might not be able to accurately predict sales in more rural or uncommon areas. However, to avoid such overfitting and biases, a diverse range of data should be feed to the model, ensuring that it represents different types of locations and demographic profiles. Therefore, regular checks would be adopted to ensure that data used in training the model is balanced and not biased to any particular region or population. </a:t>
            </a:r>
            <a:endParaRPr lang="en-US" sz="1800" dirty="0" smtClean="0"/>
          </a:p>
          <a:p>
            <a:endParaRPr lang="en-US" sz="1800" dirty="0"/>
          </a:p>
          <a:p>
            <a:r>
              <a:rPr lang="en-US" sz="1800" dirty="0"/>
              <a:t>Ethical Considerations</a:t>
            </a:r>
          </a:p>
          <a:p>
            <a:r>
              <a:rPr lang="en-US" sz="1800" dirty="0"/>
              <a:t>Ethically, a major concern involves the model favoring </a:t>
            </a:r>
            <a:r>
              <a:rPr lang="en-US" sz="1800" dirty="0" smtClean="0"/>
              <a:t>certain privileged </a:t>
            </a:r>
            <a:r>
              <a:rPr lang="en-US" sz="1800" dirty="0"/>
              <a:t>locations or groups, </a:t>
            </a:r>
            <a:r>
              <a:rPr lang="en-US" sz="1800" dirty="0" smtClean="0"/>
              <a:t>thus neglects underprivileged communities. Hence, </a:t>
            </a:r>
            <a:r>
              <a:rPr lang="en-US" sz="1800" dirty="0"/>
              <a:t>It’s crucial to ensure that any data used complies with privacy and legal standards, and that the model doesn’t unintentionally discriminate against smaller, rural, or minority-based regions. However, this will be mitigated by making sure the model’s recommendations are evaluated for fairness and inclusivity through human-in-the-loop review </a:t>
            </a:r>
            <a:r>
              <a:rPr lang="en-US" sz="1800" dirty="0" smtClean="0"/>
              <a:t>processes and feed the necessary updated demographic data. </a:t>
            </a:r>
            <a:r>
              <a:rPr lang="en-US" sz="1800" dirty="0"/>
              <a:t>Therefore, regular checks will be issued to combat potential biases outcomes, and any deviations will be addressed through model retraining or updated data inputs.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7"/>
          <p:cNvSpPr txBox="1">
            <a:spLocks noGrp="1"/>
          </p:cNvSpPr>
          <p:nvPr>
            <p:ph type="title"/>
          </p:nvPr>
        </p:nvSpPr>
        <p:spPr>
          <a:xfrm>
            <a:off x="1225200" y="2582925"/>
            <a:ext cx="15837600" cy="2816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Excellent, you’ve completed this step of the project!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8"/>
          <p:cNvSpPr txBox="1">
            <a:spLocks noGrp="1"/>
          </p:cNvSpPr>
          <p:nvPr>
            <p:ph type="ctrTitle" idx="4294967295"/>
          </p:nvPr>
        </p:nvSpPr>
        <p:spPr>
          <a:xfrm>
            <a:off x="1225200" y="3423550"/>
            <a:ext cx="15026100" cy="3802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0">
                <a:solidFill>
                  <a:schemeClr val="lt1"/>
                </a:solidFill>
                <a:latin typeface="Open Sans"/>
                <a:ea typeface="Open Sans"/>
                <a:cs typeface="Open Sans"/>
                <a:sym typeface="Open Sans"/>
              </a:rPr>
              <a:t>AI for Business Leaders</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Project Step 6B</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endParaRPr sz="7000">
              <a:solidFill>
                <a:schemeClr val="lt1"/>
              </a:solidFill>
              <a:latin typeface="Open Sans"/>
              <a:ea typeface="Open Sans"/>
              <a:cs typeface="Open Sans"/>
              <a:sym typeface="Open Sans"/>
            </a:endParaRPr>
          </a:p>
          <a:p>
            <a:pPr marL="0" lvl="0" indent="0" algn="l" rtl="0">
              <a:spcBef>
                <a:spcPts val="0"/>
              </a:spcBef>
              <a:spcAft>
                <a:spcPts val="0"/>
              </a:spcAft>
              <a:buNone/>
            </a:pPr>
            <a:endParaRPr sz="7000">
              <a:solidFill>
                <a:schemeClr val="lt1"/>
              </a:solidFill>
              <a:latin typeface="Open Sans"/>
              <a:ea typeface="Open Sans"/>
              <a:cs typeface="Open Sans"/>
              <a:sym typeface="Open Sans"/>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txBox="1">
            <a:spLocks noGrp="1"/>
          </p:cNvSpPr>
          <p:nvPr>
            <p:ph type="body" idx="1"/>
          </p:nvPr>
        </p:nvSpPr>
        <p:spPr>
          <a:xfrm>
            <a:off x="12019000" y="2172300"/>
            <a:ext cx="5301300" cy="539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a:latin typeface="Roboto"/>
                <a:ea typeface="Roboto"/>
                <a:cs typeface="Roboto"/>
                <a:sym typeface="Roboto"/>
              </a:rPr>
              <a:t>Based on all of the previous information for each use case, you’ll now engage in the same prioritizing exercise as you have twice before. </a:t>
            </a:r>
            <a:endParaRPr sz="2400">
              <a:latin typeface="Roboto"/>
              <a:ea typeface="Roboto"/>
              <a:cs typeface="Roboto"/>
              <a:sym typeface="Roboto"/>
            </a:endParaRPr>
          </a:p>
          <a:p>
            <a:pPr marL="0" lvl="0" indent="0" algn="l" rtl="0">
              <a:spcBef>
                <a:spcPts val="1600"/>
              </a:spcBef>
              <a:spcAft>
                <a:spcPts val="0"/>
              </a:spcAft>
              <a:buNone/>
            </a:pPr>
            <a:r>
              <a:rPr lang="en" sz="2400">
                <a:latin typeface="Roboto"/>
                <a:ea typeface="Roboto"/>
                <a:cs typeface="Roboto"/>
                <a:sym typeface="Roboto"/>
              </a:rPr>
              <a:t>You MAY choose to re-prioritize use cases and shift your focus if you feel these exercises have caused you to significantly revise your prior evaluations. </a:t>
            </a:r>
            <a:endParaRPr sz="2400">
              <a:latin typeface="Roboto"/>
              <a:ea typeface="Roboto"/>
              <a:cs typeface="Roboto"/>
              <a:sym typeface="Roboto"/>
            </a:endParaRPr>
          </a:p>
          <a:p>
            <a:pPr marL="0" lvl="0" indent="0" algn="l" rtl="0">
              <a:spcBef>
                <a:spcPts val="1600"/>
              </a:spcBef>
              <a:spcAft>
                <a:spcPts val="1600"/>
              </a:spcAft>
              <a:buNone/>
            </a:pPr>
            <a:r>
              <a:rPr lang="en" sz="2400">
                <a:latin typeface="Roboto"/>
                <a:ea typeface="Roboto"/>
                <a:cs typeface="Roboto"/>
                <a:sym typeface="Roboto"/>
              </a:rPr>
              <a:t>At the end of this exercise, you should have a final point of view on the use cases you’ll advocate in your ML/AI strategy!</a:t>
            </a:r>
            <a:endParaRPr sz="2400"/>
          </a:p>
        </p:txBody>
      </p:sp>
      <p:sp>
        <p:nvSpPr>
          <p:cNvPr id="330" name="Google Shape;330;p39"/>
          <p:cNvSpPr txBox="1">
            <a:spLocks noGrp="1"/>
          </p:cNvSpPr>
          <p:nvPr>
            <p:ph type="subTitle" idx="2"/>
          </p:nvPr>
        </p:nvSpPr>
        <p:spPr>
          <a:xfrm>
            <a:off x="11982150" y="1272900"/>
            <a:ext cx="5301300" cy="6714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3200"/>
              <a:t>Final Prioritization Grid</a:t>
            </a:r>
            <a:endParaRPr sz="3200"/>
          </a:p>
        </p:txBody>
      </p:sp>
      <p:sp>
        <p:nvSpPr>
          <p:cNvPr id="331" name="Google Shape;331;p39"/>
          <p:cNvSpPr txBox="1"/>
          <p:nvPr/>
        </p:nvSpPr>
        <p:spPr>
          <a:xfrm>
            <a:off x="1262374" y="6539454"/>
            <a:ext cx="10244400" cy="1755000"/>
          </a:xfrm>
          <a:prstGeom prst="rect">
            <a:avLst/>
          </a:prstGeom>
          <a:noFill/>
          <a:ln>
            <a:noFill/>
          </a:ln>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Clr>
                <a:srgbClr val="424242"/>
              </a:buClr>
              <a:buSzPts val="3000"/>
              <a:buFont typeface="Open Sans"/>
              <a:buChar char="-"/>
            </a:pPr>
            <a:r>
              <a:rPr lang="en" sz="3000" i="1">
                <a:solidFill>
                  <a:srgbClr val="424242"/>
                </a:solidFill>
                <a:latin typeface="Open Sans"/>
                <a:ea typeface="Open Sans"/>
                <a:cs typeface="Open Sans"/>
                <a:sym typeface="Open Sans"/>
              </a:rPr>
              <a:t>Drag and drop icons           for each use case</a:t>
            </a:r>
            <a:endParaRPr sz="3000"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3000" i="1">
              <a:solidFill>
                <a:srgbClr val="980000"/>
              </a:solidFill>
              <a:latin typeface="Open Sans"/>
              <a:ea typeface="Open Sans"/>
              <a:cs typeface="Open Sans"/>
              <a:sym typeface="Open Sans"/>
            </a:endParaRPr>
          </a:p>
          <a:p>
            <a:pPr marL="457200" lvl="0" indent="-419100" algn="l" rtl="0">
              <a:lnSpc>
                <a:spcPct val="115000"/>
              </a:lnSpc>
              <a:spcBef>
                <a:spcPts val="0"/>
              </a:spcBef>
              <a:spcAft>
                <a:spcPts val="0"/>
              </a:spcAft>
              <a:buClr>
                <a:srgbClr val="424242"/>
              </a:buClr>
              <a:buSzPts val="3000"/>
              <a:buFont typeface="Open Sans"/>
              <a:buChar char="-"/>
            </a:pPr>
            <a:r>
              <a:rPr lang="en" sz="3000" i="1">
                <a:solidFill>
                  <a:srgbClr val="424242"/>
                </a:solidFill>
                <a:latin typeface="Open Sans"/>
                <a:ea typeface="Open Sans"/>
                <a:cs typeface="Open Sans"/>
                <a:sym typeface="Open Sans"/>
              </a:rPr>
              <a:t>Remember to think about both axes!</a:t>
            </a:r>
            <a:endParaRPr sz="3000" i="1">
              <a:solidFill>
                <a:srgbClr val="424242"/>
              </a:solidFill>
              <a:latin typeface="Open Sans"/>
              <a:ea typeface="Open Sans"/>
              <a:cs typeface="Open Sans"/>
              <a:sym typeface="Open Sans"/>
            </a:endParaRPr>
          </a:p>
        </p:txBody>
      </p:sp>
      <p:pic>
        <p:nvPicPr>
          <p:cNvPr id="332" name="Google Shape;332;p39"/>
          <p:cNvPicPr preferRelativeResize="0"/>
          <p:nvPr/>
        </p:nvPicPr>
        <p:blipFill>
          <a:blip r:embed="rId3">
            <a:alphaModFix/>
          </a:blip>
          <a:stretch>
            <a:fillRect/>
          </a:stretch>
        </p:blipFill>
        <p:spPr>
          <a:xfrm>
            <a:off x="468526" y="762000"/>
            <a:ext cx="10866047" cy="4949508"/>
          </a:xfrm>
          <a:prstGeom prst="rect">
            <a:avLst/>
          </a:prstGeom>
          <a:noFill/>
          <a:ln>
            <a:noFill/>
          </a:ln>
        </p:spPr>
      </p:pic>
      <p:sp>
        <p:nvSpPr>
          <p:cNvPr id="333" name="Google Shape;333;p39"/>
          <p:cNvSpPr/>
          <p:nvPr/>
        </p:nvSpPr>
        <p:spPr>
          <a:xfrm>
            <a:off x="5360999" y="6539451"/>
            <a:ext cx="777300" cy="671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700">
                <a:solidFill>
                  <a:srgbClr val="FFFFFF"/>
                </a:solidFill>
              </a:rPr>
              <a:t>UC</a:t>
            </a:r>
            <a:br>
              <a:rPr lang="en" sz="1700">
                <a:solidFill>
                  <a:srgbClr val="FFFFFF"/>
                </a:solidFill>
              </a:rPr>
            </a:br>
            <a:r>
              <a:rPr lang="en" sz="1700">
                <a:solidFill>
                  <a:srgbClr val="FFFFFF"/>
                </a:solidFill>
              </a:rPr>
              <a:t>2</a:t>
            </a:r>
            <a:endParaRPr sz="17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0"/>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000">
                <a:latin typeface="Open Sans"/>
                <a:ea typeface="Open Sans"/>
                <a:cs typeface="Open Sans"/>
                <a:sym typeface="Open Sans"/>
              </a:rPr>
              <a:t>Final Prioritization Grid</a:t>
            </a:r>
            <a:endParaRPr sz="5000">
              <a:latin typeface="Open Sans"/>
              <a:ea typeface="Open Sans"/>
              <a:cs typeface="Open Sans"/>
              <a:sym typeface="Open Sans"/>
            </a:endParaRPr>
          </a:p>
          <a:p>
            <a:pPr marL="0" lvl="0" indent="0" algn="l" rtl="0">
              <a:spcBef>
                <a:spcPts val="0"/>
              </a:spcBef>
              <a:spcAft>
                <a:spcPts val="0"/>
              </a:spcAft>
              <a:buNone/>
            </a:pPr>
            <a:r>
              <a:rPr lang="en" sz="5000">
                <a:latin typeface="Open Sans"/>
                <a:ea typeface="Open Sans"/>
                <a:cs typeface="Open Sans"/>
                <a:sym typeface="Open Sans"/>
              </a:rPr>
              <a:t>(Follow directions on previous slide)</a:t>
            </a:r>
            <a:endParaRPr sz="5000"/>
          </a:p>
        </p:txBody>
      </p:sp>
      <p:cxnSp>
        <p:nvCxnSpPr>
          <p:cNvPr id="347" name="Google Shape;347;p40"/>
          <p:cNvCxnSpPr/>
          <p:nvPr/>
        </p:nvCxnSpPr>
        <p:spPr>
          <a:xfrm flipH="1">
            <a:off x="5952695" y="2466329"/>
            <a:ext cx="13200" cy="5502600"/>
          </a:xfrm>
          <a:prstGeom prst="straightConnector1">
            <a:avLst/>
          </a:prstGeom>
          <a:noFill/>
          <a:ln w="38100" cap="flat" cmpd="sng">
            <a:solidFill>
              <a:srgbClr val="666666"/>
            </a:solidFill>
            <a:prstDash val="dash"/>
            <a:round/>
            <a:headEnd type="none" w="med" len="med"/>
            <a:tailEnd type="none" w="med" len="med"/>
          </a:ln>
        </p:spPr>
      </p:cxnSp>
      <p:cxnSp>
        <p:nvCxnSpPr>
          <p:cNvPr id="348" name="Google Shape;348;p40"/>
          <p:cNvCxnSpPr/>
          <p:nvPr/>
        </p:nvCxnSpPr>
        <p:spPr>
          <a:xfrm>
            <a:off x="1980877" y="5234905"/>
            <a:ext cx="7967700" cy="18600"/>
          </a:xfrm>
          <a:prstGeom prst="straightConnector1">
            <a:avLst/>
          </a:prstGeom>
          <a:noFill/>
          <a:ln w="38100" cap="flat" cmpd="sng">
            <a:solidFill>
              <a:srgbClr val="666666"/>
            </a:solidFill>
            <a:prstDash val="dash"/>
            <a:round/>
            <a:headEnd type="none" w="med" len="med"/>
            <a:tailEnd type="none" w="med" len="med"/>
          </a:ln>
        </p:spPr>
      </p:cxnSp>
      <p:cxnSp>
        <p:nvCxnSpPr>
          <p:cNvPr id="349" name="Google Shape;349;p40"/>
          <p:cNvCxnSpPr/>
          <p:nvPr/>
        </p:nvCxnSpPr>
        <p:spPr>
          <a:xfrm>
            <a:off x="1868271" y="2394150"/>
            <a:ext cx="36000" cy="5724000"/>
          </a:xfrm>
          <a:prstGeom prst="straightConnector1">
            <a:avLst/>
          </a:prstGeom>
          <a:noFill/>
          <a:ln w="38100" cap="flat" cmpd="sng">
            <a:solidFill>
              <a:srgbClr val="0B5394"/>
            </a:solidFill>
            <a:prstDash val="solid"/>
            <a:round/>
            <a:headEnd type="none" w="med" len="med"/>
            <a:tailEnd type="none" w="med" len="med"/>
          </a:ln>
        </p:spPr>
      </p:cxnSp>
      <p:cxnSp>
        <p:nvCxnSpPr>
          <p:cNvPr id="350" name="Google Shape;350;p40"/>
          <p:cNvCxnSpPr/>
          <p:nvPr/>
        </p:nvCxnSpPr>
        <p:spPr>
          <a:xfrm flipH="1">
            <a:off x="1929924" y="8088822"/>
            <a:ext cx="7892400" cy="4200"/>
          </a:xfrm>
          <a:prstGeom prst="straightConnector1">
            <a:avLst/>
          </a:prstGeom>
          <a:noFill/>
          <a:ln w="38100" cap="flat" cmpd="sng">
            <a:solidFill>
              <a:srgbClr val="0B5394"/>
            </a:solidFill>
            <a:prstDash val="solid"/>
            <a:round/>
            <a:headEnd type="none" w="med" len="med"/>
            <a:tailEnd type="none" w="med" len="med"/>
          </a:ln>
        </p:spPr>
      </p:cxnSp>
      <p:sp>
        <p:nvSpPr>
          <p:cNvPr id="351" name="Google Shape;351;p40"/>
          <p:cNvSpPr txBox="1"/>
          <p:nvPr/>
        </p:nvSpPr>
        <p:spPr>
          <a:xfrm>
            <a:off x="685800" y="4968966"/>
            <a:ext cx="13041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Impact</a:t>
            </a:r>
            <a:endParaRPr sz="2000">
              <a:latin typeface="Open Sans"/>
              <a:ea typeface="Open Sans"/>
              <a:cs typeface="Open Sans"/>
              <a:sym typeface="Open Sans"/>
            </a:endParaRPr>
          </a:p>
        </p:txBody>
      </p:sp>
      <p:sp>
        <p:nvSpPr>
          <p:cNvPr id="352" name="Google Shape;352;p40"/>
          <p:cNvSpPr txBox="1"/>
          <p:nvPr/>
        </p:nvSpPr>
        <p:spPr>
          <a:xfrm>
            <a:off x="3310100" y="8088822"/>
            <a:ext cx="5417400" cy="71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latin typeface="Open Sans"/>
                <a:ea typeface="Open Sans"/>
                <a:cs typeface="Open Sans"/>
                <a:sym typeface="Open Sans"/>
              </a:rPr>
              <a:t>Feasibility</a:t>
            </a:r>
            <a:endParaRPr sz="2000">
              <a:latin typeface="Open Sans"/>
              <a:ea typeface="Open Sans"/>
              <a:cs typeface="Open Sans"/>
              <a:sym typeface="Open Sans"/>
            </a:endParaRPr>
          </a:p>
        </p:txBody>
      </p:sp>
      <p:sp>
        <p:nvSpPr>
          <p:cNvPr id="353" name="Google Shape;353;p40"/>
          <p:cNvSpPr txBox="1"/>
          <p:nvPr/>
        </p:nvSpPr>
        <p:spPr>
          <a:xfrm>
            <a:off x="1930066" y="8088822"/>
            <a:ext cx="10404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low</a:t>
            </a:r>
            <a:endParaRPr sz="2000">
              <a:latin typeface="Open Sans"/>
              <a:ea typeface="Open Sans"/>
              <a:cs typeface="Open Sans"/>
              <a:sym typeface="Open Sans"/>
            </a:endParaRPr>
          </a:p>
        </p:txBody>
      </p:sp>
      <p:sp>
        <p:nvSpPr>
          <p:cNvPr id="354" name="Google Shape;354;p40"/>
          <p:cNvSpPr txBox="1"/>
          <p:nvPr/>
        </p:nvSpPr>
        <p:spPr>
          <a:xfrm>
            <a:off x="1217891" y="7280920"/>
            <a:ext cx="10404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low</a:t>
            </a:r>
            <a:endParaRPr sz="2000">
              <a:latin typeface="Open Sans"/>
              <a:ea typeface="Open Sans"/>
              <a:cs typeface="Open Sans"/>
              <a:sym typeface="Open Sans"/>
            </a:endParaRPr>
          </a:p>
        </p:txBody>
      </p:sp>
      <p:sp>
        <p:nvSpPr>
          <p:cNvPr id="355" name="Google Shape;355;p40"/>
          <p:cNvSpPr txBox="1"/>
          <p:nvPr/>
        </p:nvSpPr>
        <p:spPr>
          <a:xfrm>
            <a:off x="9520873" y="8088822"/>
            <a:ext cx="1275300" cy="26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high</a:t>
            </a:r>
            <a:endParaRPr sz="2000">
              <a:latin typeface="Open Sans"/>
              <a:ea typeface="Open Sans"/>
              <a:cs typeface="Open Sans"/>
              <a:sym typeface="Open Sans"/>
            </a:endParaRPr>
          </a:p>
        </p:txBody>
      </p:sp>
      <p:sp>
        <p:nvSpPr>
          <p:cNvPr id="356" name="Google Shape;356;p40"/>
          <p:cNvSpPr txBox="1"/>
          <p:nvPr/>
        </p:nvSpPr>
        <p:spPr>
          <a:xfrm>
            <a:off x="1086173" y="2317947"/>
            <a:ext cx="1275300" cy="26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high</a:t>
            </a:r>
            <a:endParaRPr sz="2000">
              <a:latin typeface="Open Sans"/>
              <a:ea typeface="Open Sans"/>
              <a:cs typeface="Open Sans"/>
              <a:sym typeface="Open Sans"/>
            </a:endParaRPr>
          </a:p>
        </p:txBody>
      </p:sp>
      <p:sp>
        <p:nvSpPr>
          <p:cNvPr id="357" name="Google Shape;357;p40"/>
          <p:cNvSpPr txBox="1"/>
          <p:nvPr/>
        </p:nvSpPr>
        <p:spPr>
          <a:xfrm>
            <a:off x="11332025" y="6492175"/>
            <a:ext cx="4076100" cy="115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Open Sans"/>
                <a:ea typeface="Open Sans"/>
                <a:cs typeface="Open Sans"/>
                <a:sym typeface="Open Sans"/>
              </a:rPr>
              <a:t>Note: You only need to locate two of these onto the grid.</a:t>
            </a:r>
            <a:endParaRPr sz="2200">
              <a:latin typeface="Open Sans"/>
              <a:ea typeface="Open Sans"/>
              <a:cs typeface="Open Sans"/>
              <a:sym typeface="Open Sans"/>
            </a:endParaRPr>
          </a:p>
        </p:txBody>
      </p:sp>
      <p:pic>
        <p:nvPicPr>
          <p:cNvPr id="2" name="Picture 1"/>
          <p:cNvPicPr>
            <a:picLocks noChangeAspect="1"/>
          </p:cNvPicPr>
          <p:nvPr/>
        </p:nvPicPr>
        <p:blipFill>
          <a:blip r:embed="rId3"/>
          <a:stretch>
            <a:fillRect/>
          </a:stretch>
        </p:blipFill>
        <p:spPr>
          <a:xfrm>
            <a:off x="11234996" y="3027376"/>
            <a:ext cx="5352752" cy="2651990"/>
          </a:xfrm>
          <a:prstGeom prst="rect">
            <a:avLst/>
          </a:prstGeom>
        </p:spPr>
      </p:pic>
      <p:pic>
        <p:nvPicPr>
          <p:cNvPr id="3" name="Picture 2"/>
          <p:cNvPicPr>
            <a:picLocks noChangeAspect="1"/>
          </p:cNvPicPr>
          <p:nvPr/>
        </p:nvPicPr>
        <p:blipFill>
          <a:blip r:embed="rId4"/>
          <a:stretch>
            <a:fillRect/>
          </a:stretch>
        </p:blipFill>
        <p:spPr>
          <a:xfrm>
            <a:off x="6533050" y="4227971"/>
            <a:ext cx="603556" cy="640135"/>
          </a:xfrm>
          <a:prstGeom prst="rect">
            <a:avLst/>
          </a:prstGeom>
        </p:spPr>
      </p:pic>
      <p:pic>
        <p:nvPicPr>
          <p:cNvPr id="4" name="Picture 3"/>
          <p:cNvPicPr>
            <a:picLocks noChangeAspect="1"/>
          </p:cNvPicPr>
          <p:nvPr/>
        </p:nvPicPr>
        <p:blipFill>
          <a:blip r:embed="rId5"/>
          <a:stretch>
            <a:fillRect/>
          </a:stretch>
        </p:blipFill>
        <p:spPr>
          <a:xfrm>
            <a:off x="7779084" y="3027376"/>
            <a:ext cx="603556" cy="64013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1"/>
          <p:cNvSpPr txBox="1">
            <a:spLocks noGrp="1"/>
          </p:cNvSpPr>
          <p:nvPr>
            <p:ph type="title"/>
          </p:nvPr>
        </p:nvSpPr>
        <p:spPr>
          <a:xfrm>
            <a:off x="1225200" y="2582925"/>
            <a:ext cx="15837600" cy="2816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Excellent, you’ve completed this step of the project!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body" idx="1"/>
          </p:nvPr>
        </p:nvSpPr>
        <p:spPr>
          <a:xfrm>
            <a:off x="11942800" y="2324700"/>
            <a:ext cx="5301300" cy="539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a:t>DIRECTIONS: For each of your use cases, review your answers to the 5V questions in Step 2A, and the operations you chose in Step 2B. </a:t>
            </a:r>
            <a:endParaRPr sz="2400"/>
          </a:p>
          <a:p>
            <a:pPr marL="0" lvl="0" indent="0" algn="l" rtl="0">
              <a:spcBef>
                <a:spcPts val="1600"/>
              </a:spcBef>
              <a:spcAft>
                <a:spcPts val="0"/>
              </a:spcAft>
              <a:buNone/>
            </a:pPr>
            <a:r>
              <a:rPr lang="en" sz="2400"/>
              <a:t>Then on the grid </a:t>
            </a:r>
            <a:r>
              <a:rPr lang="en" sz="2400" b="1"/>
              <a:t>on the next slide</a:t>
            </a:r>
            <a:r>
              <a:rPr lang="en" sz="2400"/>
              <a:t>, not this slide, move each blue use case icon to a place indicating how you see this use case’s impact and feasibility.</a:t>
            </a:r>
            <a:endParaRPr sz="2400"/>
          </a:p>
          <a:p>
            <a:pPr marL="0" lvl="0" indent="0" algn="l" rtl="0">
              <a:spcBef>
                <a:spcPts val="1600"/>
              </a:spcBef>
              <a:spcAft>
                <a:spcPts val="1600"/>
              </a:spcAft>
              <a:buNone/>
            </a:pPr>
            <a:r>
              <a:rPr lang="en" sz="2400"/>
              <a:t>(Recall that the upper right quadrant is usually the most desirable, as it indicates we expect higher feasibility and greater impact.)</a:t>
            </a:r>
            <a:endParaRPr sz="2400"/>
          </a:p>
        </p:txBody>
      </p:sp>
      <p:sp>
        <p:nvSpPr>
          <p:cNvPr id="126" name="Google Shape;126;p17"/>
          <p:cNvSpPr txBox="1">
            <a:spLocks noGrp="1"/>
          </p:cNvSpPr>
          <p:nvPr>
            <p:ph type="subTitle" idx="2"/>
          </p:nvPr>
        </p:nvSpPr>
        <p:spPr>
          <a:xfrm>
            <a:off x="11982150" y="1272900"/>
            <a:ext cx="5301300" cy="6714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3200"/>
              <a:t>First Prioritization Grid</a:t>
            </a:r>
            <a:endParaRPr sz="3200"/>
          </a:p>
        </p:txBody>
      </p:sp>
      <p:sp>
        <p:nvSpPr>
          <p:cNvPr id="127" name="Google Shape;127;p17"/>
          <p:cNvSpPr txBox="1"/>
          <p:nvPr/>
        </p:nvSpPr>
        <p:spPr>
          <a:xfrm>
            <a:off x="1262374" y="6539454"/>
            <a:ext cx="10244400" cy="1755000"/>
          </a:xfrm>
          <a:prstGeom prst="rect">
            <a:avLst/>
          </a:prstGeom>
          <a:noFill/>
          <a:ln>
            <a:noFill/>
          </a:ln>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Clr>
                <a:srgbClr val="424242"/>
              </a:buClr>
              <a:buSzPts val="3000"/>
              <a:buFont typeface="Open Sans"/>
              <a:buChar char="-"/>
            </a:pPr>
            <a:r>
              <a:rPr lang="en" sz="3000" i="1">
                <a:solidFill>
                  <a:srgbClr val="424242"/>
                </a:solidFill>
                <a:latin typeface="Open Sans"/>
                <a:ea typeface="Open Sans"/>
                <a:cs typeface="Open Sans"/>
                <a:sym typeface="Open Sans"/>
              </a:rPr>
              <a:t>Drag and drop icons           for each use case</a:t>
            </a:r>
            <a:endParaRPr sz="3000"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3000" i="1">
              <a:solidFill>
                <a:srgbClr val="980000"/>
              </a:solidFill>
              <a:latin typeface="Open Sans"/>
              <a:ea typeface="Open Sans"/>
              <a:cs typeface="Open Sans"/>
              <a:sym typeface="Open Sans"/>
            </a:endParaRPr>
          </a:p>
          <a:p>
            <a:pPr marL="457200" lvl="0" indent="-419100" algn="l" rtl="0">
              <a:lnSpc>
                <a:spcPct val="115000"/>
              </a:lnSpc>
              <a:spcBef>
                <a:spcPts val="0"/>
              </a:spcBef>
              <a:spcAft>
                <a:spcPts val="0"/>
              </a:spcAft>
              <a:buClr>
                <a:srgbClr val="424242"/>
              </a:buClr>
              <a:buSzPts val="3000"/>
              <a:buFont typeface="Open Sans"/>
              <a:buChar char="-"/>
            </a:pPr>
            <a:r>
              <a:rPr lang="en" sz="3000" i="1">
                <a:solidFill>
                  <a:srgbClr val="424242"/>
                </a:solidFill>
                <a:latin typeface="Open Sans"/>
                <a:ea typeface="Open Sans"/>
                <a:cs typeface="Open Sans"/>
                <a:sym typeface="Open Sans"/>
              </a:rPr>
              <a:t>Remember to think about both axes!</a:t>
            </a:r>
            <a:endParaRPr sz="3000" i="1">
              <a:solidFill>
                <a:srgbClr val="424242"/>
              </a:solidFill>
              <a:latin typeface="Open Sans"/>
              <a:ea typeface="Open Sans"/>
              <a:cs typeface="Open Sans"/>
              <a:sym typeface="Open Sans"/>
            </a:endParaRPr>
          </a:p>
        </p:txBody>
      </p:sp>
      <p:pic>
        <p:nvPicPr>
          <p:cNvPr id="128" name="Google Shape;128;p17"/>
          <p:cNvPicPr preferRelativeResize="0"/>
          <p:nvPr/>
        </p:nvPicPr>
        <p:blipFill>
          <a:blip r:embed="rId3">
            <a:alphaModFix/>
          </a:blip>
          <a:stretch>
            <a:fillRect/>
          </a:stretch>
        </p:blipFill>
        <p:spPr>
          <a:xfrm>
            <a:off x="468526" y="762000"/>
            <a:ext cx="10866047" cy="4949508"/>
          </a:xfrm>
          <a:prstGeom prst="rect">
            <a:avLst/>
          </a:prstGeom>
          <a:noFill/>
          <a:ln>
            <a:noFill/>
          </a:ln>
        </p:spPr>
      </p:pic>
      <p:sp>
        <p:nvSpPr>
          <p:cNvPr id="129" name="Google Shape;129;p17"/>
          <p:cNvSpPr/>
          <p:nvPr/>
        </p:nvSpPr>
        <p:spPr>
          <a:xfrm>
            <a:off x="5360999" y="6539451"/>
            <a:ext cx="777300" cy="671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700">
                <a:solidFill>
                  <a:srgbClr val="FFFFFF"/>
                </a:solidFill>
              </a:rPr>
              <a:t>UC</a:t>
            </a:r>
            <a:br>
              <a:rPr lang="en" sz="1700">
                <a:solidFill>
                  <a:srgbClr val="FFFFFF"/>
                </a:solidFill>
              </a:rPr>
            </a:br>
            <a:r>
              <a:rPr lang="en" sz="1700">
                <a:solidFill>
                  <a:srgbClr val="FFFFFF"/>
                </a:solidFill>
              </a:rPr>
              <a:t>2</a:t>
            </a:r>
            <a:endParaRPr sz="17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000">
                <a:latin typeface="Open Sans"/>
                <a:ea typeface="Open Sans"/>
                <a:cs typeface="Open Sans"/>
                <a:sym typeface="Open Sans"/>
              </a:rPr>
              <a:t>First Prioritization Grid</a:t>
            </a:r>
            <a:endParaRPr sz="5000">
              <a:latin typeface="Open Sans"/>
              <a:ea typeface="Open Sans"/>
              <a:cs typeface="Open Sans"/>
              <a:sym typeface="Open Sans"/>
            </a:endParaRPr>
          </a:p>
          <a:p>
            <a:pPr marL="0" lvl="0" indent="0" algn="l" rtl="0">
              <a:spcBef>
                <a:spcPts val="0"/>
              </a:spcBef>
              <a:spcAft>
                <a:spcPts val="0"/>
              </a:spcAft>
              <a:buNone/>
            </a:pPr>
            <a:r>
              <a:rPr lang="en" sz="5000">
                <a:latin typeface="Open Sans"/>
                <a:ea typeface="Open Sans"/>
                <a:cs typeface="Open Sans"/>
                <a:sym typeface="Open Sans"/>
              </a:rPr>
              <a:t>(Follow directions on previous slide)</a:t>
            </a:r>
            <a:endParaRPr sz="5000"/>
          </a:p>
        </p:txBody>
      </p:sp>
      <p:sp>
        <p:nvSpPr>
          <p:cNvPr id="135" name="Google Shape;135;p18"/>
          <p:cNvSpPr/>
          <p:nvPr/>
        </p:nvSpPr>
        <p:spPr>
          <a:xfrm>
            <a:off x="11332037" y="3272094"/>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rgbClr val="FFFFFF"/>
                </a:solidFill>
              </a:rPr>
              <a:t>UC</a:t>
            </a:r>
            <a:br>
              <a:rPr lang="en" sz="1500" dirty="0">
                <a:solidFill>
                  <a:srgbClr val="FFFFFF"/>
                </a:solidFill>
              </a:rPr>
            </a:br>
            <a:r>
              <a:rPr lang="en" sz="1500" dirty="0">
                <a:solidFill>
                  <a:srgbClr val="FFFFFF"/>
                </a:solidFill>
              </a:rPr>
              <a:t>1</a:t>
            </a:r>
            <a:endParaRPr sz="1500" dirty="0">
              <a:solidFill>
                <a:srgbClr val="FFFFFF"/>
              </a:solidFill>
            </a:endParaRPr>
          </a:p>
        </p:txBody>
      </p:sp>
      <p:sp>
        <p:nvSpPr>
          <p:cNvPr id="136" name="Google Shape;136;p18"/>
          <p:cNvSpPr/>
          <p:nvPr/>
        </p:nvSpPr>
        <p:spPr>
          <a:xfrm>
            <a:off x="11332037" y="3911184"/>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rgbClr val="FFFFFF"/>
                </a:solidFill>
              </a:rPr>
              <a:t>UC</a:t>
            </a:r>
            <a:br>
              <a:rPr lang="en" sz="1500" dirty="0">
                <a:solidFill>
                  <a:srgbClr val="FFFFFF"/>
                </a:solidFill>
              </a:rPr>
            </a:br>
            <a:r>
              <a:rPr lang="en" sz="1500" dirty="0">
                <a:solidFill>
                  <a:srgbClr val="FFFFFF"/>
                </a:solidFill>
              </a:rPr>
              <a:t>2</a:t>
            </a:r>
            <a:endParaRPr sz="1500" dirty="0">
              <a:solidFill>
                <a:srgbClr val="FFFFFF"/>
              </a:solidFill>
            </a:endParaRPr>
          </a:p>
        </p:txBody>
      </p:sp>
      <p:sp>
        <p:nvSpPr>
          <p:cNvPr id="137" name="Google Shape;137;p18"/>
          <p:cNvSpPr/>
          <p:nvPr/>
        </p:nvSpPr>
        <p:spPr>
          <a:xfrm>
            <a:off x="11332037" y="4566641"/>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rgbClr val="FFFFFF"/>
                </a:solidFill>
              </a:rPr>
              <a:t>UC</a:t>
            </a:r>
            <a:br>
              <a:rPr lang="en" sz="1500" dirty="0">
                <a:solidFill>
                  <a:srgbClr val="FFFFFF"/>
                </a:solidFill>
              </a:rPr>
            </a:br>
            <a:r>
              <a:rPr lang="en" sz="1500" dirty="0">
                <a:solidFill>
                  <a:srgbClr val="FFFFFF"/>
                </a:solidFill>
              </a:rPr>
              <a:t>3</a:t>
            </a:r>
            <a:endParaRPr sz="1500" dirty="0">
              <a:solidFill>
                <a:srgbClr val="FFFFFF"/>
              </a:solidFill>
            </a:endParaRPr>
          </a:p>
        </p:txBody>
      </p:sp>
      <p:sp>
        <p:nvSpPr>
          <p:cNvPr id="138" name="Google Shape;138;p18"/>
          <p:cNvSpPr/>
          <p:nvPr/>
        </p:nvSpPr>
        <p:spPr>
          <a:xfrm>
            <a:off x="11332037" y="5222099"/>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4</a:t>
            </a:r>
            <a:endParaRPr sz="1500">
              <a:solidFill>
                <a:srgbClr val="FFFFFF"/>
              </a:solidFill>
            </a:endParaRPr>
          </a:p>
        </p:txBody>
      </p:sp>
      <p:sp>
        <p:nvSpPr>
          <p:cNvPr id="139" name="Google Shape;139;p18"/>
          <p:cNvSpPr txBox="1"/>
          <p:nvPr/>
        </p:nvSpPr>
        <p:spPr>
          <a:xfrm>
            <a:off x="11921798" y="3255727"/>
            <a:ext cx="42450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4285F4"/>
                </a:solidFill>
                <a:latin typeface="Open Sans"/>
                <a:ea typeface="Open Sans"/>
                <a:cs typeface="Open Sans"/>
                <a:sym typeface="Open Sans"/>
              </a:rPr>
              <a:t>UC1: </a:t>
            </a:r>
            <a:r>
              <a:rPr lang="en" sz="2000" dirty="0" smtClean="0">
                <a:solidFill>
                  <a:srgbClr val="4285F4"/>
                </a:solidFill>
                <a:latin typeface="Open Sans"/>
                <a:ea typeface="Open Sans"/>
                <a:cs typeface="Open Sans"/>
                <a:sym typeface="Open Sans"/>
              </a:rPr>
              <a:t>&lt;Tax planning efficiency&gt;</a:t>
            </a:r>
            <a:endParaRPr sz="2000" dirty="0">
              <a:solidFill>
                <a:srgbClr val="4285F4"/>
              </a:solidFill>
              <a:latin typeface="Open Sans"/>
              <a:ea typeface="Open Sans"/>
              <a:cs typeface="Open Sans"/>
              <a:sym typeface="Open Sans"/>
            </a:endParaRPr>
          </a:p>
        </p:txBody>
      </p:sp>
      <p:sp>
        <p:nvSpPr>
          <p:cNvPr id="140" name="Google Shape;140;p18"/>
          <p:cNvSpPr txBox="1"/>
          <p:nvPr/>
        </p:nvSpPr>
        <p:spPr>
          <a:xfrm>
            <a:off x="11921798" y="3903015"/>
            <a:ext cx="42450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4285F4"/>
                </a:solidFill>
                <a:latin typeface="Open Sans"/>
                <a:ea typeface="Open Sans"/>
                <a:cs typeface="Open Sans"/>
                <a:sym typeface="Open Sans"/>
              </a:rPr>
              <a:t>UC2: </a:t>
            </a:r>
            <a:r>
              <a:rPr lang="en" sz="2000" dirty="0" smtClean="0">
                <a:solidFill>
                  <a:srgbClr val="4285F4"/>
                </a:solidFill>
                <a:latin typeface="Open Sans"/>
                <a:ea typeface="Open Sans"/>
                <a:cs typeface="Open Sans"/>
                <a:sym typeface="Open Sans"/>
              </a:rPr>
              <a:t>&lt;Supply chain optimization&gt;</a:t>
            </a:r>
            <a:endParaRPr sz="2000" dirty="0">
              <a:solidFill>
                <a:srgbClr val="4285F4"/>
              </a:solidFill>
              <a:latin typeface="Open Sans"/>
              <a:ea typeface="Open Sans"/>
              <a:cs typeface="Open Sans"/>
              <a:sym typeface="Open Sans"/>
            </a:endParaRPr>
          </a:p>
        </p:txBody>
      </p:sp>
      <p:sp>
        <p:nvSpPr>
          <p:cNvPr id="141" name="Google Shape;141;p18"/>
          <p:cNvSpPr txBox="1"/>
          <p:nvPr/>
        </p:nvSpPr>
        <p:spPr>
          <a:xfrm>
            <a:off x="11921797" y="4550302"/>
            <a:ext cx="4589653"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4285F4"/>
                </a:solidFill>
                <a:latin typeface="Open Sans"/>
                <a:ea typeface="Open Sans"/>
                <a:cs typeface="Open Sans"/>
                <a:sym typeface="Open Sans"/>
              </a:rPr>
              <a:t>UC3: </a:t>
            </a:r>
            <a:r>
              <a:rPr lang="en" sz="2000" dirty="0" smtClean="0">
                <a:solidFill>
                  <a:srgbClr val="4285F4"/>
                </a:solidFill>
                <a:latin typeface="Open Sans"/>
                <a:ea typeface="Open Sans"/>
                <a:cs typeface="Open Sans"/>
                <a:sym typeface="Open Sans"/>
              </a:rPr>
              <a:t>&lt;Sustainability advancement&gt;</a:t>
            </a:r>
            <a:endParaRPr sz="2000" dirty="0">
              <a:solidFill>
                <a:srgbClr val="4285F4"/>
              </a:solidFill>
              <a:latin typeface="Open Sans"/>
              <a:ea typeface="Open Sans"/>
              <a:cs typeface="Open Sans"/>
              <a:sym typeface="Open Sans"/>
            </a:endParaRPr>
          </a:p>
        </p:txBody>
      </p:sp>
      <p:sp>
        <p:nvSpPr>
          <p:cNvPr id="142" name="Google Shape;142;p18"/>
          <p:cNvSpPr txBox="1"/>
          <p:nvPr/>
        </p:nvSpPr>
        <p:spPr>
          <a:xfrm>
            <a:off x="11921797" y="5197590"/>
            <a:ext cx="4759471"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4285F4"/>
                </a:solidFill>
                <a:latin typeface="Open Sans"/>
                <a:ea typeface="Open Sans"/>
                <a:cs typeface="Open Sans"/>
                <a:sym typeface="Open Sans"/>
              </a:rPr>
              <a:t>UC4: </a:t>
            </a:r>
            <a:r>
              <a:rPr lang="en" sz="2000" dirty="0" smtClean="0">
                <a:solidFill>
                  <a:srgbClr val="4285F4"/>
                </a:solidFill>
                <a:latin typeface="Open Sans"/>
                <a:ea typeface="Open Sans"/>
                <a:cs typeface="Open Sans"/>
                <a:sym typeface="Open Sans"/>
              </a:rPr>
              <a:t>&lt;Dealership expansion strategy&gt;</a:t>
            </a:r>
            <a:endParaRPr sz="2000" dirty="0">
              <a:solidFill>
                <a:srgbClr val="4285F4"/>
              </a:solidFill>
              <a:latin typeface="Open Sans"/>
              <a:ea typeface="Open Sans"/>
              <a:cs typeface="Open Sans"/>
              <a:sym typeface="Open Sans"/>
            </a:endParaRPr>
          </a:p>
        </p:txBody>
      </p:sp>
      <p:cxnSp>
        <p:nvCxnSpPr>
          <p:cNvPr id="143" name="Google Shape;143;p18"/>
          <p:cNvCxnSpPr/>
          <p:nvPr/>
        </p:nvCxnSpPr>
        <p:spPr>
          <a:xfrm flipH="1">
            <a:off x="5952695" y="2466329"/>
            <a:ext cx="13200" cy="5502600"/>
          </a:xfrm>
          <a:prstGeom prst="straightConnector1">
            <a:avLst/>
          </a:prstGeom>
          <a:noFill/>
          <a:ln w="38100" cap="flat" cmpd="sng">
            <a:solidFill>
              <a:srgbClr val="666666"/>
            </a:solidFill>
            <a:prstDash val="dash"/>
            <a:round/>
            <a:headEnd type="none" w="med" len="med"/>
            <a:tailEnd type="none" w="med" len="med"/>
          </a:ln>
        </p:spPr>
      </p:cxnSp>
      <p:cxnSp>
        <p:nvCxnSpPr>
          <p:cNvPr id="144" name="Google Shape;144;p18"/>
          <p:cNvCxnSpPr/>
          <p:nvPr/>
        </p:nvCxnSpPr>
        <p:spPr>
          <a:xfrm>
            <a:off x="1980877" y="5234905"/>
            <a:ext cx="7967700" cy="18600"/>
          </a:xfrm>
          <a:prstGeom prst="straightConnector1">
            <a:avLst/>
          </a:prstGeom>
          <a:noFill/>
          <a:ln w="38100" cap="flat" cmpd="sng">
            <a:solidFill>
              <a:srgbClr val="666666"/>
            </a:solidFill>
            <a:prstDash val="dash"/>
            <a:round/>
            <a:headEnd type="none" w="med" len="med"/>
            <a:tailEnd type="none" w="med" len="med"/>
          </a:ln>
        </p:spPr>
      </p:cxnSp>
      <p:cxnSp>
        <p:nvCxnSpPr>
          <p:cNvPr id="145" name="Google Shape;145;p18"/>
          <p:cNvCxnSpPr/>
          <p:nvPr/>
        </p:nvCxnSpPr>
        <p:spPr>
          <a:xfrm>
            <a:off x="1868271" y="2394150"/>
            <a:ext cx="36000" cy="5724000"/>
          </a:xfrm>
          <a:prstGeom prst="straightConnector1">
            <a:avLst/>
          </a:prstGeom>
          <a:noFill/>
          <a:ln w="38100" cap="flat" cmpd="sng">
            <a:solidFill>
              <a:srgbClr val="0B5394"/>
            </a:solidFill>
            <a:prstDash val="solid"/>
            <a:round/>
            <a:headEnd type="none" w="med" len="med"/>
            <a:tailEnd type="none" w="med" len="med"/>
          </a:ln>
        </p:spPr>
      </p:cxnSp>
      <p:cxnSp>
        <p:nvCxnSpPr>
          <p:cNvPr id="146" name="Google Shape;146;p18"/>
          <p:cNvCxnSpPr/>
          <p:nvPr/>
        </p:nvCxnSpPr>
        <p:spPr>
          <a:xfrm flipH="1">
            <a:off x="1929924" y="8088822"/>
            <a:ext cx="7892400" cy="4200"/>
          </a:xfrm>
          <a:prstGeom prst="straightConnector1">
            <a:avLst/>
          </a:prstGeom>
          <a:noFill/>
          <a:ln w="38100" cap="flat" cmpd="sng">
            <a:solidFill>
              <a:srgbClr val="0B5394"/>
            </a:solidFill>
            <a:prstDash val="solid"/>
            <a:round/>
            <a:headEnd type="none" w="med" len="med"/>
            <a:tailEnd type="none" w="med" len="med"/>
          </a:ln>
        </p:spPr>
      </p:cxnSp>
      <p:sp>
        <p:nvSpPr>
          <p:cNvPr id="147" name="Google Shape;147;p18"/>
          <p:cNvSpPr txBox="1"/>
          <p:nvPr/>
        </p:nvSpPr>
        <p:spPr>
          <a:xfrm>
            <a:off x="685800" y="4968966"/>
            <a:ext cx="13041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Impact</a:t>
            </a:r>
            <a:endParaRPr sz="2000">
              <a:latin typeface="Open Sans"/>
              <a:ea typeface="Open Sans"/>
              <a:cs typeface="Open Sans"/>
              <a:sym typeface="Open Sans"/>
            </a:endParaRPr>
          </a:p>
        </p:txBody>
      </p:sp>
      <p:sp>
        <p:nvSpPr>
          <p:cNvPr id="148" name="Google Shape;148;p18"/>
          <p:cNvSpPr txBox="1"/>
          <p:nvPr/>
        </p:nvSpPr>
        <p:spPr>
          <a:xfrm>
            <a:off x="3310100" y="8088822"/>
            <a:ext cx="5417400" cy="71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latin typeface="Open Sans"/>
                <a:ea typeface="Open Sans"/>
                <a:cs typeface="Open Sans"/>
                <a:sym typeface="Open Sans"/>
              </a:rPr>
              <a:t>Feasibility</a:t>
            </a:r>
            <a:endParaRPr sz="2000">
              <a:latin typeface="Open Sans"/>
              <a:ea typeface="Open Sans"/>
              <a:cs typeface="Open Sans"/>
              <a:sym typeface="Open Sans"/>
            </a:endParaRPr>
          </a:p>
        </p:txBody>
      </p:sp>
      <p:sp>
        <p:nvSpPr>
          <p:cNvPr id="149" name="Google Shape;149;p18"/>
          <p:cNvSpPr txBox="1"/>
          <p:nvPr/>
        </p:nvSpPr>
        <p:spPr>
          <a:xfrm>
            <a:off x="1930066" y="8088822"/>
            <a:ext cx="10404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low</a:t>
            </a:r>
            <a:endParaRPr sz="2000">
              <a:latin typeface="Open Sans"/>
              <a:ea typeface="Open Sans"/>
              <a:cs typeface="Open Sans"/>
              <a:sym typeface="Open Sans"/>
            </a:endParaRPr>
          </a:p>
        </p:txBody>
      </p:sp>
      <p:sp>
        <p:nvSpPr>
          <p:cNvPr id="150" name="Google Shape;150;p18"/>
          <p:cNvSpPr txBox="1"/>
          <p:nvPr/>
        </p:nvSpPr>
        <p:spPr>
          <a:xfrm>
            <a:off x="1217891" y="7280920"/>
            <a:ext cx="10404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low</a:t>
            </a:r>
            <a:endParaRPr sz="2000">
              <a:latin typeface="Open Sans"/>
              <a:ea typeface="Open Sans"/>
              <a:cs typeface="Open Sans"/>
              <a:sym typeface="Open Sans"/>
            </a:endParaRPr>
          </a:p>
        </p:txBody>
      </p:sp>
      <p:sp>
        <p:nvSpPr>
          <p:cNvPr id="151" name="Google Shape;151;p18"/>
          <p:cNvSpPr txBox="1"/>
          <p:nvPr/>
        </p:nvSpPr>
        <p:spPr>
          <a:xfrm>
            <a:off x="9520873" y="8088822"/>
            <a:ext cx="1275300" cy="26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high</a:t>
            </a:r>
            <a:endParaRPr sz="2000">
              <a:latin typeface="Open Sans"/>
              <a:ea typeface="Open Sans"/>
              <a:cs typeface="Open Sans"/>
              <a:sym typeface="Open Sans"/>
            </a:endParaRPr>
          </a:p>
        </p:txBody>
      </p:sp>
      <p:sp>
        <p:nvSpPr>
          <p:cNvPr id="152" name="Google Shape;152;p18"/>
          <p:cNvSpPr txBox="1"/>
          <p:nvPr/>
        </p:nvSpPr>
        <p:spPr>
          <a:xfrm>
            <a:off x="1086173" y="2317947"/>
            <a:ext cx="1275300" cy="26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high</a:t>
            </a:r>
            <a:endParaRPr sz="2000">
              <a:latin typeface="Open Sans"/>
              <a:ea typeface="Open Sans"/>
              <a:cs typeface="Open Sans"/>
              <a:sym typeface="Open Sans"/>
            </a:endParaRPr>
          </a:p>
        </p:txBody>
      </p:sp>
      <p:pic>
        <p:nvPicPr>
          <p:cNvPr id="3" name="Picture 2"/>
          <p:cNvPicPr>
            <a:picLocks noChangeAspect="1"/>
          </p:cNvPicPr>
          <p:nvPr/>
        </p:nvPicPr>
        <p:blipFill>
          <a:blip r:embed="rId3"/>
          <a:stretch>
            <a:fillRect/>
          </a:stretch>
        </p:blipFill>
        <p:spPr>
          <a:xfrm>
            <a:off x="8544111" y="3480772"/>
            <a:ext cx="603556" cy="640135"/>
          </a:xfrm>
          <a:prstGeom prst="rect">
            <a:avLst/>
          </a:prstGeom>
        </p:spPr>
      </p:pic>
      <p:pic>
        <p:nvPicPr>
          <p:cNvPr id="5" name="Picture 4"/>
          <p:cNvPicPr>
            <a:picLocks noChangeAspect="1"/>
          </p:cNvPicPr>
          <p:nvPr/>
        </p:nvPicPr>
        <p:blipFill>
          <a:blip r:embed="rId4"/>
          <a:stretch>
            <a:fillRect/>
          </a:stretch>
        </p:blipFill>
        <p:spPr>
          <a:xfrm>
            <a:off x="7216522" y="2864139"/>
            <a:ext cx="603556" cy="640135"/>
          </a:xfrm>
          <a:prstGeom prst="rect">
            <a:avLst/>
          </a:prstGeom>
        </p:spPr>
      </p:pic>
      <p:pic>
        <p:nvPicPr>
          <p:cNvPr id="7" name="Picture 6"/>
          <p:cNvPicPr>
            <a:picLocks noChangeAspect="1"/>
          </p:cNvPicPr>
          <p:nvPr/>
        </p:nvPicPr>
        <p:blipFill>
          <a:blip r:embed="rId5"/>
          <a:stretch>
            <a:fillRect/>
          </a:stretch>
        </p:blipFill>
        <p:spPr>
          <a:xfrm>
            <a:off x="6232615" y="3480771"/>
            <a:ext cx="603556" cy="640135"/>
          </a:xfrm>
          <a:prstGeom prst="rect">
            <a:avLst/>
          </a:prstGeom>
        </p:spPr>
      </p:pic>
      <p:pic>
        <p:nvPicPr>
          <p:cNvPr id="9" name="Picture 8"/>
          <p:cNvPicPr>
            <a:picLocks noChangeAspect="1"/>
          </p:cNvPicPr>
          <p:nvPr/>
        </p:nvPicPr>
        <p:blipFill>
          <a:blip r:embed="rId6"/>
          <a:stretch>
            <a:fillRect/>
          </a:stretch>
        </p:blipFill>
        <p:spPr>
          <a:xfrm>
            <a:off x="6239805" y="4379504"/>
            <a:ext cx="589175" cy="69422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000">
                <a:latin typeface="Open Sans"/>
                <a:ea typeface="Open Sans"/>
                <a:cs typeface="Open Sans"/>
                <a:sym typeface="Open Sans"/>
              </a:rPr>
              <a:t>Now Prioritize and Eliminate Three Use Cases</a:t>
            </a:r>
            <a:endParaRPr sz="5000">
              <a:latin typeface="Open Sans"/>
              <a:ea typeface="Open Sans"/>
              <a:cs typeface="Open Sans"/>
              <a:sym typeface="Open Sans"/>
            </a:endParaRPr>
          </a:p>
        </p:txBody>
      </p:sp>
      <p:sp>
        <p:nvSpPr>
          <p:cNvPr id="158" name="Google Shape;158;p19"/>
          <p:cNvSpPr txBox="1"/>
          <p:nvPr/>
        </p:nvSpPr>
        <p:spPr>
          <a:xfrm>
            <a:off x="1490188" y="2385411"/>
            <a:ext cx="13961100" cy="413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dirty="0">
                <a:latin typeface="Open Sans"/>
                <a:ea typeface="Open Sans"/>
                <a:cs typeface="Open Sans"/>
                <a:sym typeface="Open Sans"/>
              </a:rPr>
              <a:t>1) Review the locations of your use cases on the grid on the previous slide. Remember we want to prioritize use cases for AI and ML that offer the greatest impact for the least difficulty.</a:t>
            </a:r>
            <a:endParaRPr sz="2200" dirty="0">
              <a:latin typeface="Open Sans"/>
              <a:ea typeface="Open Sans"/>
              <a:cs typeface="Open Sans"/>
              <a:sym typeface="Open Sans"/>
            </a:endParaRPr>
          </a:p>
          <a:p>
            <a:pPr marL="0" lvl="0" indent="0" algn="l" rtl="0">
              <a:lnSpc>
                <a:spcPct val="115000"/>
              </a:lnSpc>
              <a:spcBef>
                <a:spcPts val="1600"/>
              </a:spcBef>
              <a:spcAft>
                <a:spcPts val="0"/>
              </a:spcAft>
              <a:buNone/>
            </a:pPr>
            <a:r>
              <a:rPr lang="en" sz="2200" b="1" dirty="0">
                <a:latin typeface="Open Sans"/>
                <a:ea typeface="Open Sans"/>
                <a:cs typeface="Open Sans"/>
                <a:sym typeface="Open Sans"/>
              </a:rPr>
              <a:t>2) Now in the grid on the previous slide change the color from </a:t>
            </a:r>
            <a:r>
              <a:rPr lang="en" sz="2200" b="1" dirty="0">
                <a:solidFill>
                  <a:srgbClr val="4A86E8"/>
                </a:solidFill>
                <a:latin typeface="Open Sans"/>
                <a:ea typeface="Open Sans"/>
                <a:cs typeface="Open Sans"/>
                <a:sym typeface="Open Sans"/>
              </a:rPr>
              <a:t>blue</a:t>
            </a:r>
            <a:r>
              <a:rPr lang="en" sz="2200" b="1" dirty="0">
                <a:latin typeface="Open Sans"/>
                <a:ea typeface="Open Sans"/>
                <a:cs typeface="Open Sans"/>
                <a:sym typeface="Open Sans"/>
              </a:rPr>
              <a:t> to </a:t>
            </a:r>
            <a:r>
              <a:rPr lang="en" sz="2200" b="1" dirty="0">
                <a:solidFill>
                  <a:srgbClr val="999999"/>
                </a:solidFill>
                <a:latin typeface="Open Sans"/>
                <a:ea typeface="Open Sans"/>
                <a:cs typeface="Open Sans"/>
                <a:sym typeface="Open Sans"/>
              </a:rPr>
              <a:t>grey</a:t>
            </a:r>
            <a:r>
              <a:rPr lang="en" sz="2200" b="1" dirty="0">
                <a:latin typeface="Open Sans"/>
                <a:ea typeface="Open Sans"/>
                <a:cs typeface="Open Sans"/>
                <a:sym typeface="Open Sans"/>
              </a:rPr>
              <a:t> for one use case circle you want to de-prioritize.</a:t>
            </a:r>
            <a:r>
              <a:rPr lang="en" sz="2200" dirty="0">
                <a:latin typeface="Open Sans"/>
                <a:ea typeface="Open Sans"/>
                <a:cs typeface="Open Sans"/>
                <a:sym typeface="Open Sans"/>
              </a:rPr>
              <a:t> </a:t>
            </a:r>
            <a:endParaRPr sz="2200" dirty="0">
              <a:latin typeface="Open Sans"/>
              <a:ea typeface="Open Sans"/>
              <a:cs typeface="Open Sans"/>
              <a:sym typeface="Open Sans"/>
            </a:endParaRPr>
          </a:p>
          <a:p>
            <a:pPr marL="0" lvl="0" indent="0" algn="l" rtl="0">
              <a:lnSpc>
                <a:spcPct val="115000"/>
              </a:lnSpc>
              <a:spcBef>
                <a:spcPts val="1600"/>
              </a:spcBef>
              <a:spcAft>
                <a:spcPts val="0"/>
              </a:spcAft>
              <a:buNone/>
            </a:pPr>
            <a:endParaRPr sz="2200" dirty="0">
              <a:latin typeface="Open Sans"/>
              <a:ea typeface="Open Sans"/>
              <a:cs typeface="Open Sans"/>
              <a:sym typeface="Open Sans"/>
            </a:endParaRPr>
          </a:p>
          <a:p>
            <a:pPr marL="0" lvl="0" indent="0" algn="l" rtl="0">
              <a:lnSpc>
                <a:spcPct val="115000"/>
              </a:lnSpc>
              <a:spcBef>
                <a:spcPts val="1600"/>
              </a:spcBef>
              <a:spcAft>
                <a:spcPts val="1600"/>
              </a:spcAft>
              <a:buNone/>
            </a:pPr>
            <a:r>
              <a:rPr lang="en" sz="2200" dirty="0">
                <a:latin typeface="Open Sans"/>
                <a:ea typeface="Open Sans"/>
                <a:cs typeface="Open Sans"/>
                <a:sym typeface="Open Sans"/>
              </a:rPr>
              <a:t>3) This leaves your top three use cases in </a:t>
            </a:r>
            <a:r>
              <a:rPr lang="en" sz="2200" b="1" dirty="0">
                <a:solidFill>
                  <a:srgbClr val="4A86E8"/>
                </a:solidFill>
                <a:latin typeface="Open Sans"/>
                <a:ea typeface="Open Sans"/>
                <a:cs typeface="Open Sans"/>
                <a:sym typeface="Open Sans"/>
              </a:rPr>
              <a:t>blue</a:t>
            </a:r>
            <a:r>
              <a:rPr lang="en" sz="2200" dirty="0">
                <a:latin typeface="Open Sans"/>
                <a:ea typeface="Open Sans"/>
                <a:cs typeface="Open Sans"/>
                <a:sym typeface="Open Sans"/>
              </a:rPr>
              <a:t> that you want to move forward with in the rest of the project. </a:t>
            </a:r>
            <a:endParaRPr sz="2200" dirty="0">
              <a:latin typeface="Open Sans"/>
              <a:ea typeface="Open Sans"/>
              <a:cs typeface="Open Sans"/>
              <a:sym typeface="Open Sans"/>
            </a:endParaRPr>
          </a:p>
        </p:txBody>
      </p:sp>
      <p:sp>
        <p:nvSpPr>
          <p:cNvPr id="159" name="Google Shape;159;p19"/>
          <p:cNvSpPr/>
          <p:nvPr/>
        </p:nvSpPr>
        <p:spPr>
          <a:xfrm>
            <a:off x="10109241" y="3918157"/>
            <a:ext cx="775500" cy="7608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Open Sans"/>
                <a:ea typeface="Open Sans"/>
                <a:cs typeface="Open Sans"/>
                <a:sym typeface="Open Sans"/>
              </a:rPr>
              <a:t>UC</a:t>
            </a:r>
            <a:br>
              <a:rPr lang="en" sz="2200">
                <a:solidFill>
                  <a:srgbClr val="FFFFFF"/>
                </a:solidFill>
                <a:latin typeface="Open Sans"/>
                <a:ea typeface="Open Sans"/>
                <a:cs typeface="Open Sans"/>
                <a:sym typeface="Open Sans"/>
              </a:rPr>
            </a:br>
            <a:r>
              <a:rPr lang="en" sz="2200">
                <a:solidFill>
                  <a:srgbClr val="FFFFFF"/>
                </a:solidFill>
                <a:latin typeface="Open Sans"/>
                <a:ea typeface="Open Sans"/>
                <a:cs typeface="Open Sans"/>
                <a:sym typeface="Open Sans"/>
              </a:rPr>
              <a:t>3</a:t>
            </a:r>
            <a:endParaRPr sz="2200">
              <a:solidFill>
                <a:srgbClr val="FFFFFF"/>
              </a:solidFill>
              <a:latin typeface="Open Sans"/>
              <a:ea typeface="Open Sans"/>
              <a:cs typeface="Open Sans"/>
              <a:sym typeface="Open Sans"/>
            </a:endParaRPr>
          </a:p>
        </p:txBody>
      </p:sp>
      <p:cxnSp>
        <p:nvCxnSpPr>
          <p:cNvPr id="160" name="Google Shape;160;p19"/>
          <p:cNvCxnSpPr>
            <a:stCxn id="159" idx="6"/>
            <a:endCxn id="161" idx="2"/>
          </p:cNvCxnSpPr>
          <p:nvPr/>
        </p:nvCxnSpPr>
        <p:spPr>
          <a:xfrm>
            <a:off x="10884741" y="4298557"/>
            <a:ext cx="812100" cy="0"/>
          </a:xfrm>
          <a:prstGeom prst="straightConnector1">
            <a:avLst/>
          </a:prstGeom>
          <a:noFill/>
          <a:ln w="38100" cap="flat" cmpd="sng">
            <a:solidFill>
              <a:srgbClr val="424242"/>
            </a:solidFill>
            <a:prstDash val="solid"/>
            <a:round/>
            <a:headEnd type="none" w="med" len="med"/>
            <a:tailEnd type="triangle" w="med" len="med"/>
          </a:ln>
        </p:spPr>
      </p:cxnSp>
      <p:sp>
        <p:nvSpPr>
          <p:cNvPr id="161" name="Google Shape;161;p19"/>
          <p:cNvSpPr/>
          <p:nvPr/>
        </p:nvSpPr>
        <p:spPr>
          <a:xfrm>
            <a:off x="11696729" y="3918157"/>
            <a:ext cx="775500" cy="760800"/>
          </a:xfrm>
          <a:prstGeom prst="ellipse">
            <a:avLst/>
          </a:prstGeom>
          <a:solidFill>
            <a:srgbClr val="999999"/>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200" dirty="0">
                <a:solidFill>
                  <a:srgbClr val="FFFFFF"/>
                </a:solidFill>
                <a:latin typeface="Open Sans"/>
                <a:ea typeface="Open Sans"/>
                <a:cs typeface="Open Sans"/>
                <a:sym typeface="Open Sans"/>
              </a:rPr>
              <a:t>UC</a:t>
            </a:r>
            <a:br>
              <a:rPr lang="en" sz="2200" dirty="0">
                <a:solidFill>
                  <a:srgbClr val="FFFFFF"/>
                </a:solidFill>
                <a:latin typeface="Open Sans"/>
                <a:ea typeface="Open Sans"/>
                <a:cs typeface="Open Sans"/>
                <a:sym typeface="Open Sans"/>
              </a:rPr>
            </a:br>
            <a:r>
              <a:rPr lang="en" sz="2200" dirty="0">
                <a:solidFill>
                  <a:srgbClr val="FFFFFF"/>
                </a:solidFill>
                <a:latin typeface="Open Sans"/>
                <a:ea typeface="Open Sans"/>
                <a:cs typeface="Open Sans"/>
                <a:sym typeface="Open Sans"/>
              </a:rPr>
              <a:t>3</a:t>
            </a:r>
            <a:endParaRPr sz="2200" dirty="0">
              <a:solidFill>
                <a:srgbClr val="FFFFFF"/>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1225200" y="2582925"/>
            <a:ext cx="15837600" cy="2816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Excellent, you’ve completed this step of the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a:spLocks noGrp="1"/>
          </p:cNvSpPr>
          <p:nvPr>
            <p:ph type="ctrTitle" idx="4294967295"/>
          </p:nvPr>
        </p:nvSpPr>
        <p:spPr>
          <a:xfrm>
            <a:off x="1225200" y="2813950"/>
            <a:ext cx="15026100" cy="3802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0">
                <a:solidFill>
                  <a:schemeClr val="lt1"/>
                </a:solidFill>
                <a:latin typeface="Open Sans"/>
                <a:ea typeface="Open Sans"/>
                <a:cs typeface="Open Sans"/>
                <a:sym typeface="Open Sans"/>
              </a:rPr>
              <a:t>AI for Business Leaders</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Project Step 3</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Architectures for Top 3 Use Cases</a:t>
            </a:r>
            <a:endParaRPr sz="7000">
              <a:solidFill>
                <a:schemeClr val="lt1"/>
              </a:solidFill>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a:spLocks noGrp="1"/>
          </p:cNvSpPr>
          <p:nvPr>
            <p:ph type="body" idx="1"/>
          </p:nvPr>
        </p:nvSpPr>
        <p:spPr>
          <a:xfrm>
            <a:off x="11942800" y="2324700"/>
            <a:ext cx="5301300" cy="539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300"/>
              <a:t>For the top three use cases you prioritized in Project Step 2C, you’ll now create a high level architecture for each, on slides 10-12. </a:t>
            </a:r>
            <a:endParaRPr sz="2300"/>
          </a:p>
          <a:p>
            <a:pPr marL="0" lvl="0" indent="0" algn="l" rtl="0">
              <a:spcBef>
                <a:spcPts val="1600"/>
              </a:spcBef>
              <a:spcAft>
                <a:spcPts val="0"/>
              </a:spcAft>
              <a:buNone/>
            </a:pPr>
            <a:r>
              <a:rPr lang="en" sz="2300"/>
              <a:t>For this step, be sure to review Lesson 3 but also recognize that this process allows significant creative freedom.  </a:t>
            </a:r>
            <a:endParaRPr sz="2300"/>
          </a:p>
          <a:p>
            <a:pPr marL="0" lvl="0" indent="0" algn="l" rtl="0">
              <a:spcBef>
                <a:spcPts val="1600"/>
              </a:spcBef>
              <a:spcAft>
                <a:spcPts val="0"/>
              </a:spcAft>
              <a:buNone/>
            </a:pPr>
            <a:r>
              <a:rPr lang="en" sz="2300"/>
              <a:t>Keep a focus on…</a:t>
            </a:r>
            <a:br>
              <a:rPr lang="en" sz="2300"/>
            </a:br>
            <a:r>
              <a:rPr lang="en" sz="2300"/>
              <a:t>     - Data flow/direction</a:t>
            </a:r>
            <a:br>
              <a:rPr lang="en" sz="2300"/>
            </a:br>
            <a:r>
              <a:rPr lang="en" sz="2300"/>
              <a:t>     - Clear view on inputs/outputs</a:t>
            </a:r>
            <a:br>
              <a:rPr lang="en" sz="2300"/>
            </a:br>
            <a:r>
              <a:rPr lang="en" sz="2300"/>
              <a:t>     - Simplicity</a:t>
            </a:r>
            <a:endParaRPr sz="2300"/>
          </a:p>
          <a:p>
            <a:pPr marL="0" lvl="0" indent="0" algn="l" rtl="0">
              <a:spcBef>
                <a:spcPts val="1600"/>
              </a:spcBef>
              <a:spcAft>
                <a:spcPts val="1600"/>
              </a:spcAft>
              <a:buNone/>
            </a:pPr>
            <a:r>
              <a:rPr lang="en" sz="2300"/>
              <a:t>Write the use case name at the top of each slide.</a:t>
            </a:r>
            <a:endParaRPr sz="2300"/>
          </a:p>
        </p:txBody>
      </p:sp>
      <p:sp>
        <p:nvSpPr>
          <p:cNvPr id="177" name="Google Shape;177;p22"/>
          <p:cNvSpPr txBox="1">
            <a:spLocks noGrp="1"/>
          </p:cNvSpPr>
          <p:nvPr>
            <p:ph type="subTitle" idx="2"/>
          </p:nvPr>
        </p:nvSpPr>
        <p:spPr>
          <a:xfrm>
            <a:off x="11829750" y="1120500"/>
            <a:ext cx="6023400" cy="6714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3000"/>
              <a:t>Creating High Level Architectures</a:t>
            </a:r>
            <a:endParaRPr sz="3000"/>
          </a:p>
        </p:txBody>
      </p:sp>
      <p:sp>
        <p:nvSpPr>
          <p:cNvPr id="178" name="Google Shape;178;p22"/>
          <p:cNvSpPr txBox="1"/>
          <p:nvPr/>
        </p:nvSpPr>
        <p:spPr>
          <a:xfrm>
            <a:off x="707273" y="6610093"/>
            <a:ext cx="10554600" cy="18081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2000" b="1" i="1" dirty="0">
                <a:solidFill>
                  <a:srgbClr val="424242"/>
                </a:solidFill>
                <a:latin typeface="Open Sans"/>
                <a:ea typeface="Open Sans"/>
                <a:cs typeface="Open Sans"/>
                <a:sym typeface="Open Sans"/>
              </a:rPr>
              <a:t>Do all work on slides 10-12:</a:t>
            </a:r>
            <a:endParaRPr lang="en-US" sz="2000" b="1" i="1" dirty="0">
              <a:solidFill>
                <a:srgbClr val="424242"/>
              </a:solidFill>
              <a:latin typeface="Open Sans"/>
              <a:ea typeface="Open Sans"/>
              <a:cs typeface="Open Sans"/>
            </a:endParaRPr>
          </a:p>
          <a:p>
            <a:pPr marL="457200" lvl="0" indent="0" algn="l" rtl="0">
              <a:lnSpc>
                <a:spcPct val="115000"/>
              </a:lnSpc>
              <a:spcBef>
                <a:spcPts val="0"/>
              </a:spcBef>
              <a:spcAft>
                <a:spcPts val="0"/>
              </a:spcAft>
              <a:buNone/>
            </a:pPr>
            <a:endParaRPr sz="2000" b="1" i="1" dirty="0">
              <a:solidFill>
                <a:srgbClr val="424242"/>
              </a:solidFill>
              <a:latin typeface="Open Sans"/>
              <a:ea typeface="Open Sans"/>
              <a:cs typeface="Open Sans"/>
            </a:endParaRPr>
          </a:p>
          <a:p>
            <a:pPr marL="457200" lvl="0" indent="-368300" algn="l" rtl="0">
              <a:lnSpc>
                <a:spcPct val="115000"/>
              </a:lnSpc>
              <a:spcBef>
                <a:spcPts val="0"/>
              </a:spcBef>
              <a:spcAft>
                <a:spcPts val="0"/>
              </a:spcAft>
              <a:buClr>
                <a:srgbClr val="424242"/>
              </a:buClr>
              <a:buSzPts val="2200"/>
              <a:buFont typeface="Open Sans"/>
              <a:buChar char="-"/>
            </a:pPr>
            <a:r>
              <a:rPr lang="en" sz="2000" i="1" dirty="0">
                <a:solidFill>
                  <a:srgbClr val="424242"/>
                </a:solidFill>
                <a:latin typeface="Open Sans"/>
                <a:ea typeface="Open Sans"/>
                <a:cs typeface="Open Sans"/>
                <a:sym typeface="Open Sans"/>
              </a:rPr>
              <a:t>Copy and paste capabilities                              from slide 9 into Analysis Layer</a:t>
            </a:r>
            <a:endParaRPr sz="2000" i="1" dirty="0">
              <a:solidFill>
                <a:srgbClr val="424242"/>
              </a:solidFill>
              <a:latin typeface="Open Sans"/>
              <a:ea typeface="Open Sans"/>
              <a:cs typeface="Open Sans"/>
            </a:endParaRPr>
          </a:p>
          <a:p>
            <a:pPr marL="457200" lvl="0" indent="-368300" algn="l" rtl="0">
              <a:lnSpc>
                <a:spcPct val="115000"/>
              </a:lnSpc>
              <a:spcBef>
                <a:spcPts val="0"/>
              </a:spcBef>
              <a:spcAft>
                <a:spcPts val="0"/>
              </a:spcAft>
              <a:buClr>
                <a:srgbClr val="424242"/>
              </a:buClr>
              <a:buSzPts val="2200"/>
              <a:buFont typeface="Open Sans"/>
              <a:buChar char="-"/>
            </a:pPr>
            <a:r>
              <a:rPr lang="en" sz="2000" i="1" dirty="0">
                <a:solidFill>
                  <a:srgbClr val="424242"/>
                </a:solidFill>
                <a:latin typeface="Open Sans"/>
                <a:ea typeface="Open Sans"/>
                <a:cs typeface="Open Sans"/>
                <a:sym typeface="Open Sans"/>
              </a:rPr>
              <a:t>Identify relevant User/Physical and Data Layer attributes</a:t>
            </a:r>
            <a:endParaRPr sz="2000" i="1" dirty="0">
              <a:solidFill>
                <a:srgbClr val="424242"/>
              </a:solidFill>
              <a:latin typeface="Open Sans"/>
              <a:ea typeface="Open Sans"/>
              <a:cs typeface="Open Sans"/>
            </a:endParaRPr>
          </a:p>
          <a:p>
            <a:pPr marL="457200" lvl="0" indent="-368300" algn="l" rtl="0">
              <a:lnSpc>
                <a:spcPct val="115000"/>
              </a:lnSpc>
              <a:spcBef>
                <a:spcPts val="0"/>
              </a:spcBef>
              <a:spcAft>
                <a:spcPts val="0"/>
              </a:spcAft>
              <a:buClr>
                <a:srgbClr val="424242"/>
              </a:buClr>
              <a:buSzPts val="2200"/>
              <a:buFont typeface="Open Sans"/>
              <a:buChar char="-"/>
            </a:pPr>
            <a:r>
              <a:rPr lang="en" sz="2000" i="1" dirty="0">
                <a:solidFill>
                  <a:srgbClr val="424242"/>
                </a:solidFill>
                <a:latin typeface="Open Sans"/>
                <a:ea typeface="Open Sans"/>
                <a:cs typeface="Open Sans"/>
                <a:sym typeface="Open Sans"/>
              </a:rPr>
              <a:t>Copy and paste  arrows from slide 9                     to show data flow, input/output</a:t>
            </a:r>
            <a:endParaRPr sz="2000" i="1" dirty="0">
              <a:solidFill>
                <a:srgbClr val="424242"/>
              </a:solidFill>
              <a:latin typeface="Open Sans"/>
              <a:ea typeface="Open Sans"/>
              <a:cs typeface="Open Sans"/>
            </a:endParaRPr>
          </a:p>
          <a:p>
            <a:pPr marL="457200" lvl="0" indent="-368300" algn="l" rtl="0">
              <a:lnSpc>
                <a:spcPct val="115000"/>
              </a:lnSpc>
              <a:spcBef>
                <a:spcPts val="0"/>
              </a:spcBef>
              <a:spcAft>
                <a:spcPts val="0"/>
              </a:spcAft>
              <a:buClr>
                <a:srgbClr val="424242"/>
              </a:buClr>
              <a:buSzPts val="2200"/>
              <a:buFont typeface="Open Sans"/>
              <a:buChar char="-"/>
            </a:pPr>
            <a:r>
              <a:rPr lang="en" sz="2000" i="1" dirty="0">
                <a:solidFill>
                  <a:srgbClr val="424242"/>
                </a:solidFill>
                <a:latin typeface="Open Sans"/>
                <a:ea typeface="Open Sans"/>
                <a:cs typeface="Open Sans"/>
                <a:sym typeface="Open Sans"/>
              </a:rPr>
              <a:t>Use annotations to help explain difficult concepts</a:t>
            </a:r>
            <a:endParaRPr sz="2000" i="1" dirty="0">
              <a:solidFill>
                <a:srgbClr val="424242"/>
              </a:solidFill>
              <a:latin typeface="Open Sans"/>
              <a:ea typeface="Open Sans"/>
              <a:cs typeface="Open Sans"/>
            </a:endParaRPr>
          </a:p>
        </p:txBody>
      </p:sp>
      <p:pic>
        <p:nvPicPr>
          <p:cNvPr id="179" name="Google Shape;179;p22"/>
          <p:cNvPicPr preferRelativeResize="0"/>
          <p:nvPr/>
        </p:nvPicPr>
        <p:blipFill>
          <a:blip r:embed="rId3">
            <a:alphaModFix/>
          </a:blip>
          <a:stretch>
            <a:fillRect/>
          </a:stretch>
        </p:blipFill>
        <p:spPr>
          <a:xfrm>
            <a:off x="4855564" y="7188662"/>
            <a:ext cx="1393662" cy="542973"/>
          </a:xfrm>
          <a:prstGeom prst="rect">
            <a:avLst/>
          </a:prstGeom>
          <a:noFill/>
          <a:ln w="9525" cap="flat" cmpd="sng">
            <a:solidFill>
              <a:srgbClr val="424242"/>
            </a:solidFill>
            <a:prstDash val="solid"/>
            <a:round/>
            <a:headEnd type="none" w="sm" len="sm"/>
            <a:tailEnd type="none" w="sm" len="sm"/>
          </a:ln>
        </p:spPr>
      </p:pic>
      <p:pic>
        <p:nvPicPr>
          <p:cNvPr id="180" name="Google Shape;180;p22"/>
          <p:cNvPicPr preferRelativeResize="0"/>
          <p:nvPr/>
        </p:nvPicPr>
        <p:blipFill>
          <a:blip r:embed="rId4">
            <a:alphaModFix/>
          </a:blip>
          <a:stretch>
            <a:fillRect/>
          </a:stretch>
        </p:blipFill>
        <p:spPr>
          <a:xfrm>
            <a:off x="5951720" y="8165884"/>
            <a:ext cx="535679" cy="244848"/>
          </a:xfrm>
          <a:prstGeom prst="rect">
            <a:avLst/>
          </a:prstGeom>
          <a:noFill/>
          <a:ln>
            <a:noFill/>
          </a:ln>
        </p:spPr>
      </p:pic>
      <p:pic>
        <p:nvPicPr>
          <p:cNvPr id="181" name="Google Shape;181;p22"/>
          <p:cNvPicPr preferRelativeResize="0"/>
          <p:nvPr/>
        </p:nvPicPr>
        <p:blipFill>
          <a:blip r:embed="rId5">
            <a:alphaModFix/>
          </a:blip>
          <a:stretch>
            <a:fillRect/>
          </a:stretch>
        </p:blipFill>
        <p:spPr>
          <a:xfrm>
            <a:off x="6544896" y="8110056"/>
            <a:ext cx="266461" cy="419544"/>
          </a:xfrm>
          <a:prstGeom prst="rect">
            <a:avLst/>
          </a:prstGeom>
          <a:noFill/>
          <a:ln>
            <a:noFill/>
          </a:ln>
        </p:spPr>
      </p:pic>
      <p:pic>
        <p:nvPicPr>
          <p:cNvPr id="182" name="Google Shape;182;p22"/>
          <p:cNvPicPr preferRelativeResize="0"/>
          <p:nvPr/>
        </p:nvPicPr>
        <p:blipFill>
          <a:blip r:embed="rId6">
            <a:alphaModFix/>
          </a:blip>
          <a:stretch>
            <a:fillRect/>
          </a:stretch>
        </p:blipFill>
        <p:spPr>
          <a:xfrm>
            <a:off x="205763" y="790537"/>
            <a:ext cx="11252824" cy="5598800"/>
          </a:xfrm>
          <a:prstGeom prst="rect">
            <a:avLst/>
          </a:prstGeom>
          <a:noFill/>
          <a:ln>
            <a:noFill/>
          </a:ln>
        </p:spPr>
      </p:pic>
      <p:sp>
        <p:nvSpPr>
          <p:cNvPr id="183" name="Google Shape;183;p22"/>
          <p:cNvSpPr txBox="1"/>
          <p:nvPr/>
        </p:nvSpPr>
        <p:spPr>
          <a:xfrm>
            <a:off x="-248665" y="12650"/>
            <a:ext cx="9266100" cy="54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latin typeface="Open Sans"/>
                <a:ea typeface="Open Sans"/>
                <a:cs typeface="Open Sans"/>
                <a:sym typeface="Open Sans"/>
              </a:rPr>
              <a:t>Sample Completed Architecture</a:t>
            </a:r>
            <a:endParaRPr sz="4000" b="1">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AI / ML Toolkit - List of Capabilities</a:t>
            </a:r>
            <a:endParaRPr/>
          </a:p>
        </p:txBody>
      </p:sp>
      <p:sp>
        <p:nvSpPr>
          <p:cNvPr id="189" name="Google Shape;189;p23"/>
          <p:cNvSpPr txBox="1"/>
          <p:nvPr/>
        </p:nvSpPr>
        <p:spPr>
          <a:xfrm>
            <a:off x="165675" y="1676050"/>
            <a:ext cx="4390800" cy="68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solidFill>
                  <a:srgbClr val="424242"/>
                </a:solidFill>
                <a:latin typeface="Open Sans"/>
                <a:ea typeface="Open Sans"/>
                <a:cs typeface="Open Sans"/>
                <a:sym typeface="Open Sans"/>
              </a:rPr>
              <a:t>Generic ML Capabilities</a:t>
            </a:r>
            <a:endParaRPr sz="2400" b="1">
              <a:solidFill>
                <a:srgbClr val="424242"/>
              </a:solidFill>
              <a:latin typeface="Open Sans"/>
              <a:ea typeface="Open Sans"/>
              <a:cs typeface="Open Sans"/>
              <a:sym typeface="Open Sans"/>
            </a:endParaRPr>
          </a:p>
        </p:txBody>
      </p:sp>
      <p:sp>
        <p:nvSpPr>
          <p:cNvPr id="190" name="Google Shape;190;p23"/>
          <p:cNvSpPr txBox="1"/>
          <p:nvPr/>
        </p:nvSpPr>
        <p:spPr>
          <a:xfrm>
            <a:off x="4013214" y="1676050"/>
            <a:ext cx="5259300" cy="68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solidFill>
                  <a:srgbClr val="424242"/>
                </a:solidFill>
                <a:latin typeface="Open Sans"/>
                <a:ea typeface="Open Sans"/>
                <a:cs typeface="Open Sans"/>
                <a:sym typeface="Open Sans"/>
              </a:rPr>
              <a:t>Natural Language Processing</a:t>
            </a:r>
            <a:endParaRPr sz="2400" b="1">
              <a:solidFill>
                <a:srgbClr val="424242"/>
              </a:solidFill>
              <a:latin typeface="Open Sans"/>
              <a:ea typeface="Open Sans"/>
              <a:cs typeface="Open Sans"/>
              <a:sym typeface="Open Sans"/>
            </a:endParaRPr>
          </a:p>
        </p:txBody>
      </p:sp>
      <p:sp>
        <p:nvSpPr>
          <p:cNvPr id="191" name="Google Shape;191;p23"/>
          <p:cNvSpPr txBox="1"/>
          <p:nvPr/>
        </p:nvSpPr>
        <p:spPr>
          <a:xfrm>
            <a:off x="8720055" y="1676050"/>
            <a:ext cx="5259300" cy="68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solidFill>
                  <a:srgbClr val="424242"/>
                </a:solidFill>
                <a:latin typeface="Open Sans"/>
                <a:ea typeface="Open Sans"/>
                <a:cs typeface="Open Sans"/>
                <a:sym typeface="Open Sans"/>
              </a:rPr>
              <a:t>Voice/Speech Processing</a:t>
            </a:r>
            <a:endParaRPr sz="2400" b="1">
              <a:solidFill>
                <a:srgbClr val="424242"/>
              </a:solidFill>
              <a:latin typeface="Open Sans"/>
              <a:ea typeface="Open Sans"/>
              <a:cs typeface="Open Sans"/>
              <a:sym typeface="Open Sans"/>
            </a:endParaRPr>
          </a:p>
        </p:txBody>
      </p:sp>
      <p:sp>
        <p:nvSpPr>
          <p:cNvPr id="192" name="Google Shape;192;p23"/>
          <p:cNvSpPr txBox="1"/>
          <p:nvPr/>
        </p:nvSpPr>
        <p:spPr>
          <a:xfrm>
            <a:off x="12817136" y="1676050"/>
            <a:ext cx="3446100" cy="68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solidFill>
                  <a:srgbClr val="424242"/>
                </a:solidFill>
                <a:latin typeface="Open Sans"/>
                <a:ea typeface="Open Sans"/>
                <a:cs typeface="Open Sans"/>
                <a:sym typeface="Open Sans"/>
              </a:rPr>
              <a:t>Computer Vision</a:t>
            </a:r>
            <a:endParaRPr sz="2400" b="1">
              <a:solidFill>
                <a:srgbClr val="424242"/>
              </a:solidFill>
              <a:latin typeface="Open Sans"/>
              <a:ea typeface="Open Sans"/>
              <a:cs typeface="Open Sans"/>
              <a:sym typeface="Open Sans"/>
            </a:endParaRPr>
          </a:p>
        </p:txBody>
      </p:sp>
      <p:sp>
        <p:nvSpPr>
          <p:cNvPr id="193" name="Google Shape;193;p23"/>
          <p:cNvSpPr txBox="1"/>
          <p:nvPr/>
        </p:nvSpPr>
        <p:spPr>
          <a:xfrm>
            <a:off x="8847461" y="5853676"/>
            <a:ext cx="3697500" cy="68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solidFill>
                  <a:srgbClr val="424242"/>
                </a:solidFill>
                <a:latin typeface="Open Sans"/>
                <a:ea typeface="Open Sans"/>
                <a:cs typeface="Open Sans"/>
                <a:sym typeface="Open Sans"/>
              </a:rPr>
              <a:t>Other Capabilities</a:t>
            </a:r>
            <a:endParaRPr sz="2400" b="1">
              <a:solidFill>
                <a:srgbClr val="424242"/>
              </a:solidFill>
              <a:latin typeface="Open Sans"/>
              <a:ea typeface="Open Sans"/>
              <a:cs typeface="Open Sans"/>
              <a:sym typeface="Open Sans"/>
            </a:endParaRPr>
          </a:p>
        </p:txBody>
      </p:sp>
      <p:pic>
        <p:nvPicPr>
          <p:cNvPr id="194" name="Google Shape;194;p23"/>
          <p:cNvPicPr preferRelativeResize="0"/>
          <p:nvPr/>
        </p:nvPicPr>
        <p:blipFill>
          <a:blip r:embed="rId3">
            <a:alphaModFix/>
          </a:blip>
          <a:stretch>
            <a:fillRect/>
          </a:stretch>
        </p:blipFill>
        <p:spPr>
          <a:xfrm>
            <a:off x="708980" y="2273914"/>
            <a:ext cx="2504772" cy="969590"/>
          </a:xfrm>
          <a:prstGeom prst="rect">
            <a:avLst/>
          </a:prstGeom>
          <a:noFill/>
          <a:ln w="9525" cap="flat" cmpd="sng">
            <a:solidFill>
              <a:srgbClr val="424242"/>
            </a:solidFill>
            <a:prstDash val="solid"/>
            <a:round/>
            <a:headEnd type="none" w="sm" len="sm"/>
            <a:tailEnd type="none" w="sm" len="sm"/>
          </a:ln>
        </p:spPr>
      </p:pic>
      <p:pic>
        <p:nvPicPr>
          <p:cNvPr id="195" name="Google Shape;195;p23"/>
          <p:cNvPicPr preferRelativeResize="0"/>
          <p:nvPr/>
        </p:nvPicPr>
        <p:blipFill>
          <a:blip r:embed="rId4">
            <a:alphaModFix/>
          </a:blip>
          <a:stretch>
            <a:fillRect/>
          </a:stretch>
        </p:blipFill>
        <p:spPr>
          <a:xfrm>
            <a:off x="708980" y="3416692"/>
            <a:ext cx="2504772" cy="976323"/>
          </a:xfrm>
          <a:prstGeom prst="rect">
            <a:avLst/>
          </a:prstGeom>
          <a:noFill/>
          <a:ln w="9525" cap="flat" cmpd="sng">
            <a:solidFill>
              <a:srgbClr val="424242"/>
            </a:solidFill>
            <a:prstDash val="solid"/>
            <a:round/>
            <a:headEnd type="none" w="sm" len="sm"/>
            <a:tailEnd type="none" w="sm" len="sm"/>
          </a:ln>
        </p:spPr>
      </p:pic>
      <p:pic>
        <p:nvPicPr>
          <p:cNvPr id="196" name="Google Shape;196;p23"/>
          <p:cNvPicPr preferRelativeResize="0"/>
          <p:nvPr/>
        </p:nvPicPr>
        <p:blipFill>
          <a:blip r:embed="rId5">
            <a:alphaModFix/>
          </a:blip>
          <a:stretch>
            <a:fillRect/>
          </a:stretch>
        </p:blipFill>
        <p:spPr>
          <a:xfrm>
            <a:off x="733019" y="4566202"/>
            <a:ext cx="2504772" cy="969590"/>
          </a:xfrm>
          <a:prstGeom prst="rect">
            <a:avLst/>
          </a:prstGeom>
          <a:noFill/>
          <a:ln w="9525" cap="flat" cmpd="sng">
            <a:solidFill>
              <a:srgbClr val="424242"/>
            </a:solidFill>
            <a:prstDash val="solid"/>
            <a:round/>
            <a:headEnd type="none" w="sm" len="sm"/>
            <a:tailEnd type="none" w="sm" len="sm"/>
          </a:ln>
        </p:spPr>
      </p:pic>
      <p:pic>
        <p:nvPicPr>
          <p:cNvPr id="197" name="Google Shape;197;p23"/>
          <p:cNvPicPr preferRelativeResize="0"/>
          <p:nvPr/>
        </p:nvPicPr>
        <p:blipFill>
          <a:blip r:embed="rId6">
            <a:alphaModFix/>
          </a:blip>
          <a:stretch>
            <a:fillRect/>
          </a:stretch>
        </p:blipFill>
        <p:spPr>
          <a:xfrm>
            <a:off x="749025" y="5708980"/>
            <a:ext cx="2504772" cy="969590"/>
          </a:xfrm>
          <a:prstGeom prst="rect">
            <a:avLst/>
          </a:prstGeom>
          <a:noFill/>
          <a:ln w="9525" cap="flat" cmpd="sng">
            <a:solidFill>
              <a:srgbClr val="424242"/>
            </a:solidFill>
            <a:prstDash val="solid"/>
            <a:round/>
            <a:headEnd type="none" w="sm" len="sm"/>
            <a:tailEnd type="none" w="sm" len="sm"/>
          </a:ln>
        </p:spPr>
      </p:pic>
      <p:pic>
        <p:nvPicPr>
          <p:cNvPr id="198" name="Google Shape;198;p23"/>
          <p:cNvPicPr preferRelativeResize="0"/>
          <p:nvPr/>
        </p:nvPicPr>
        <p:blipFill>
          <a:blip r:embed="rId7">
            <a:alphaModFix/>
          </a:blip>
          <a:stretch>
            <a:fillRect/>
          </a:stretch>
        </p:blipFill>
        <p:spPr>
          <a:xfrm>
            <a:off x="749025" y="6851758"/>
            <a:ext cx="2504773" cy="969590"/>
          </a:xfrm>
          <a:prstGeom prst="rect">
            <a:avLst/>
          </a:prstGeom>
          <a:noFill/>
          <a:ln w="9525" cap="flat" cmpd="sng">
            <a:solidFill>
              <a:srgbClr val="424242"/>
            </a:solidFill>
            <a:prstDash val="solid"/>
            <a:round/>
            <a:headEnd type="none" w="sm" len="sm"/>
            <a:tailEnd type="none" w="sm" len="sm"/>
          </a:ln>
        </p:spPr>
      </p:pic>
      <p:pic>
        <p:nvPicPr>
          <p:cNvPr id="199" name="Google Shape;199;p23"/>
          <p:cNvPicPr preferRelativeResize="0"/>
          <p:nvPr/>
        </p:nvPicPr>
        <p:blipFill>
          <a:blip r:embed="rId8">
            <a:alphaModFix/>
          </a:blip>
          <a:stretch>
            <a:fillRect/>
          </a:stretch>
        </p:blipFill>
        <p:spPr>
          <a:xfrm>
            <a:off x="749025" y="7994535"/>
            <a:ext cx="2504772" cy="969590"/>
          </a:xfrm>
          <a:prstGeom prst="rect">
            <a:avLst/>
          </a:prstGeom>
          <a:noFill/>
          <a:ln w="9525" cap="flat" cmpd="sng">
            <a:solidFill>
              <a:srgbClr val="424242"/>
            </a:solidFill>
            <a:prstDash val="solid"/>
            <a:round/>
            <a:headEnd type="none" w="sm" len="sm"/>
            <a:tailEnd type="none" w="sm" len="sm"/>
          </a:ln>
        </p:spPr>
      </p:pic>
      <p:pic>
        <p:nvPicPr>
          <p:cNvPr id="200" name="Google Shape;200;p23"/>
          <p:cNvPicPr preferRelativeResize="0"/>
          <p:nvPr/>
        </p:nvPicPr>
        <p:blipFill>
          <a:blip r:embed="rId9">
            <a:alphaModFix/>
          </a:blip>
          <a:stretch>
            <a:fillRect/>
          </a:stretch>
        </p:blipFill>
        <p:spPr>
          <a:xfrm>
            <a:off x="4702552" y="2350114"/>
            <a:ext cx="2504772" cy="969590"/>
          </a:xfrm>
          <a:prstGeom prst="rect">
            <a:avLst/>
          </a:prstGeom>
          <a:noFill/>
          <a:ln w="9525" cap="flat" cmpd="sng">
            <a:solidFill>
              <a:srgbClr val="424242"/>
            </a:solidFill>
            <a:prstDash val="solid"/>
            <a:round/>
            <a:headEnd type="none" w="sm" len="sm"/>
            <a:tailEnd type="none" w="sm" len="sm"/>
          </a:ln>
        </p:spPr>
      </p:pic>
      <p:pic>
        <p:nvPicPr>
          <p:cNvPr id="201" name="Google Shape;201;p23"/>
          <p:cNvPicPr preferRelativeResize="0"/>
          <p:nvPr/>
        </p:nvPicPr>
        <p:blipFill>
          <a:blip r:embed="rId10">
            <a:alphaModFix/>
          </a:blip>
          <a:stretch>
            <a:fillRect/>
          </a:stretch>
        </p:blipFill>
        <p:spPr>
          <a:xfrm>
            <a:off x="4702552" y="3496271"/>
            <a:ext cx="2504772" cy="969590"/>
          </a:xfrm>
          <a:prstGeom prst="rect">
            <a:avLst/>
          </a:prstGeom>
          <a:noFill/>
          <a:ln w="9525" cap="flat" cmpd="sng">
            <a:solidFill>
              <a:srgbClr val="424242"/>
            </a:solidFill>
            <a:prstDash val="solid"/>
            <a:round/>
            <a:headEnd type="none" w="sm" len="sm"/>
            <a:tailEnd type="none" w="sm" len="sm"/>
          </a:ln>
        </p:spPr>
      </p:pic>
      <p:pic>
        <p:nvPicPr>
          <p:cNvPr id="202" name="Google Shape;202;p23"/>
          <p:cNvPicPr preferRelativeResize="0"/>
          <p:nvPr/>
        </p:nvPicPr>
        <p:blipFill>
          <a:blip r:embed="rId11">
            <a:alphaModFix/>
          </a:blip>
          <a:stretch>
            <a:fillRect/>
          </a:stretch>
        </p:blipFill>
        <p:spPr>
          <a:xfrm>
            <a:off x="4702552" y="4642427"/>
            <a:ext cx="2504772" cy="969590"/>
          </a:xfrm>
          <a:prstGeom prst="rect">
            <a:avLst/>
          </a:prstGeom>
          <a:noFill/>
          <a:ln w="9525" cap="flat" cmpd="sng">
            <a:solidFill>
              <a:srgbClr val="424242"/>
            </a:solidFill>
            <a:prstDash val="solid"/>
            <a:round/>
            <a:headEnd type="none" w="sm" len="sm"/>
            <a:tailEnd type="none" w="sm" len="sm"/>
          </a:ln>
        </p:spPr>
      </p:pic>
      <p:pic>
        <p:nvPicPr>
          <p:cNvPr id="203" name="Google Shape;203;p23"/>
          <p:cNvPicPr preferRelativeResize="0"/>
          <p:nvPr/>
        </p:nvPicPr>
        <p:blipFill>
          <a:blip r:embed="rId12">
            <a:alphaModFix/>
          </a:blip>
          <a:stretch>
            <a:fillRect/>
          </a:stretch>
        </p:blipFill>
        <p:spPr>
          <a:xfrm>
            <a:off x="4702552" y="5788584"/>
            <a:ext cx="2504772" cy="969590"/>
          </a:xfrm>
          <a:prstGeom prst="rect">
            <a:avLst/>
          </a:prstGeom>
          <a:noFill/>
          <a:ln w="9525" cap="flat" cmpd="sng">
            <a:solidFill>
              <a:srgbClr val="424242"/>
            </a:solidFill>
            <a:prstDash val="solid"/>
            <a:round/>
            <a:headEnd type="none" w="sm" len="sm"/>
            <a:tailEnd type="none" w="sm" len="sm"/>
          </a:ln>
        </p:spPr>
      </p:pic>
      <p:pic>
        <p:nvPicPr>
          <p:cNvPr id="204" name="Google Shape;204;p23"/>
          <p:cNvPicPr preferRelativeResize="0"/>
          <p:nvPr/>
        </p:nvPicPr>
        <p:blipFill>
          <a:blip r:embed="rId13">
            <a:alphaModFix/>
          </a:blip>
          <a:stretch>
            <a:fillRect/>
          </a:stretch>
        </p:blipFill>
        <p:spPr>
          <a:xfrm>
            <a:off x="4702552" y="6934740"/>
            <a:ext cx="2504772" cy="969590"/>
          </a:xfrm>
          <a:prstGeom prst="rect">
            <a:avLst/>
          </a:prstGeom>
          <a:noFill/>
          <a:ln w="9525" cap="flat" cmpd="sng">
            <a:solidFill>
              <a:srgbClr val="424242"/>
            </a:solidFill>
            <a:prstDash val="solid"/>
            <a:round/>
            <a:headEnd type="none" w="sm" len="sm"/>
            <a:tailEnd type="none" w="sm" len="sm"/>
          </a:ln>
        </p:spPr>
      </p:pic>
      <p:pic>
        <p:nvPicPr>
          <p:cNvPr id="205" name="Google Shape;205;p23"/>
          <p:cNvPicPr preferRelativeResize="0"/>
          <p:nvPr/>
        </p:nvPicPr>
        <p:blipFill>
          <a:blip r:embed="rId14">
            <a:alphaModFix/>
          </a:blip>
          <a:stretch>
            <a:fillRect/>
          </a:stretch>
        </p:blipFill>
        <p:spPr>
          <a:xfrm>
            <a:off x="9192999" y="2273914"/>
            <a:ext cx="2504772" cy="969590"/>
          </a:xfrm>
          <a:prstGeom prst="rect">
            <a:avLst/>
          </a:prstGeom>
          <a:noFill/>
          <a:ln w="9525" cap="flat" cmpd="sng">
            <a:solidFill>
              <a:srgbClr val="424242"/>
            </a:solidFill>
            <a:prstDash val="solid"/>
            <a:round/>
            <a:headEnd type="none" w="sm" len="sm"/>
            <a:tailEnd type="none" w="sm" len="sm"/>
          </a:ln>
        </p:spPr>
      </p:pic>
      <p:pic>
        <p:nvPicPr>
          <p:cNvPr id="206" name="Google Shape;206;p23"/>
          <p:cNvPicPr preferRelativeResize="0"/>
          <p:nvPr/>
        </p:nvPicPr>
        <p:blipFill>
          <a:blip r:embed="rId15">
            <a:alphaModFix/>
          </a:blip>
          <a:stretch>
            <a:fillRect/>
          </a:stretch>
        </p:blipFill>
        <p:spPr>
          <a:xfrm>
            <a:off x="9192999" y="3417508"/>
            <a:ext cx="2504772" cy="969590"/>
          </a:xfrm>
          <a:prstGeom prst="rect">
            <a:avLst/>
          </a:prstGeom>
          <a:noFill/>
          <a:ln w="9525" cap="flat" cmpd="sng">
            <a:solidFill>
              <a:srgbClr val="424242"/>
            </a:solidFill>
            <a:prstDash val="solid"/>
            <a:round/>
            <a:headEnd type="none" w="sm" len="sm"/>
            <a:tailEnd type="none" w="sm" len="sm"/>
          </a:ln>
        </p:spPr>
      </p:pic>
      <p:pic>
        <p:nvPicPr>
          <p:cNvPr id="207" name="Google Shape;207;p23"/>
          <p:cNvPicPr preferRelativeResize="0"/>
          <p:nvPr/>
        </p:nvPicPr>
        <p:blipFill>
          <a:blip r:embed="rId16">
            <a:alphaModFix/>
          </a:blip>
          <a:stretch>
            <a:fillRect/>
          </a:stretch>
        </p:blipFill>
        <p:spPr>
          <a:xfrm>
            <a:off x="9192999" y="4561080"/>
            <a:ext cx="2504772" cy="969590"/>
          </a:xfrm>
          <a:prstGeom prst="rect">
            <a:avLst/>
          </a:prstGeom>
          <a:noFill/>
          <a:ln w="9525" cap="flat" cmpd="sng">
            <a:solidFill>
              <a:srgbClr val="424242"/>
            </a:solidFill>
            <a:prstDash val="solid"/>
            <a:round/>
            <a:headEnd type="none" w="sm" len="sm"/>
            <a:tailEnd type="none" w="sm" len="sm"/>
          </a:ln>
        </p:spPr>
      </p:pic>
      <p:pic>
        <p:nvPicPr>
          <p:cNvPr id="208" name="Google Shape;208;p23"/>
          <p:cNvPicPr preferRelativeResize="0"/>
          <p:nvPr/>
        </p:nvPicPr>
        <p:blipFill>
          <a:blip r:embed="rId17">
            <a:alphaModFix/>
          </a:blip>
          <a:stretch>
            <a:fillRect/>
          </a:stretch>
        </p:blipFill>
        <p:spPr>
          <a:xfrm>
            <a:off x="9197038" y="6533895"/>
            <a:ext cx="2504772" cy="969590"/>
          </a:xfrm>
          <a:prstGeom prst="rect">
            <a:avLst/>
          </a:prstGeom>
          <a:noFill/>
          <a:ln w="9525" cap="flat" cmpd="sng">
            <a:solidFill>
              <a:srgbClr val="424242"/>
            </a:solidFill>
            <a:prstDash val="solid"/>
            <a:round/>
            <a:headEnd type="none" w="sm" len="sm"/>
            <a:tailEnd type="none" w="sm" len="sm"/>
          </a:ln>
        </p:spPr>
      </p:pic>
      <p:pic>
        <p:nvPicPr>
          <p:cNvPr id="209" name="Google Shape;209;p23"/>
          <p:cNvPicPr preferRelativeResize="0"/>
          <p:nvPr/>
        </p:nvPicPr>
        <p:blipFill>
          <a:blip r:embed="rId18">
            <a:alphaModFix/>
          </a:blip>
          <a:stretch>
            <a:fillRect/>
          </a:stretch>
        </p:blipFill>
        <p:spPr>
          <a:xfrm>
            <a:off x="13038073" y="2273914"/>
            <a:ext cx="2504772" cy="969590"/>
          </a:xfrm>
          <a:prstGeom prst="rect">
            <a:avLst/>
          </a:prstGeom>
          <a:noFill/>
          <a:ln w="9525" cap="flat" cmpd="sng">
            <a:solidFill>
              <a:srgbClr val="424242"/>
            </a:solidFill>
            <a:prstDash val="solid"/>
            <a:round/>
            <a:headEnd type="none" w="sm" len="sm"/>
            <a:tailEnd type="none" w="sm" len="sm"/>
          </a:ln>
        </p:spPr>
      </p:pic>
      <p:pic>
        <p:nvPicPr>
          <p:cNvPr id="210" name="Google Shape;210;p23"/>
          <p:cNvPicPr preferRelativeResize="0"/>
          <p:nvPr/>
        </p:nvPicPr>
        <p:blipFill>
          <a:blip r:embed="rId19">
            <a:alphaModFix/>
          </a:blip>
          <a:stretch>
            <a:fillRect/>
          </a:stretch>
        </p:blipFill>
        <p:spPr>
          <a:xfrm>
            <a:off x="13038073" y="3420071"/>
            <a:ext cx="2504772" cy="969590"/>
          </a:xfrm>
          <a:prstGeom prst="rect">
            <a:avLst/>
          </a:prstGeom>
          <a:noFill/>
          <a:ln w="9525" cap="flat" cmpd="sng">
            <a:solidFill>
              <a:srgbClr val="424242"/>
            </a:solidFill>
            <a:prstDash val="solid"/>
            <a:round/>
            <a:headEnd type="none" w="sm" len="sm"/>
            <a:tailEnd type="none" w="sm" len="sm"/>
          </a:ln>
        </p:spPr>
      </p:pic>
      <p:pic>
        <p:nvPicPr>
          <p:cNvPr id="211" name="Google Shape;211;p23"/>
          <p:cNvPicPr preferRelativeResize="0"/>
          <p:nvPr/>
        </p:nvPicPr>
        <p:blipFill>
          <a:blip r:embed="rId20">
            <a:alphaModFix/>
          </a:blip>
          <a:stretch>
            <a:fillRect/>
          </a:stretch>
        </p:blipFill>
        <p:spPr>
          <a:xfrm>
            <a:off x="14690050" y="7991013"/>
            <a:ext cx="757500" cy="438600"/>
          </a:xfrm>
          <a:prstGeom prst="rect">
            <a:avLst/>
          </a:prstGeom>
          <a:noFill/>
          <a:ln>
            <a:noFill/>
          </a:ln>
        </p:spPr>
      </p:pic>
      <p:pic>
        <p:nvPicPr>
          <p:cNvPr id="212" name="Google Shape;212;p23"/>
          <p:cNvPicPr preferRelativeResize="0"/>
          <p:nvPr/>
        </p:nvPicPr>
        <p:blipFill>
          <a:blip r:embed="rId21">
            <a:alphaModFix/>
          </a:blip>
          <a:stretch>
            <a:fillRect/>
          </a:stretch>
        </p:blipFill>
        <p:spPr>
          <a:xfrm>
            <a:off x="15308584" y="7211500"/>
            <a:ext cx="462950" cy="605975"/>
          </a:xfrm>
          <a:prstGeom prst="rect">
            <a:avLst/>
          </a:prstGeom>
          <a:noFill/>
          <a:ln>
            <a:noFill/>
          </a:ln>
        </p:spPr>
      </p:pic>
      <p:pic>
        <p:nvPicPr>
          <p:cNvPr id="213" name="Google Shape;213;p23"/>
          <p:cNvPicPr preferRelativeResize="0"/>
          <p:nvPr/>
        </p:nvPicPr>
        <p:blipFill>
          <a:blip r:embed="rId22">
            <a:alphaModFix/>
          </a:blip>
          <a:stretch>
            <a:fillRect/>
          </a:stretch>
        </p:blipFill>
        <p:spPr>
          <a:xfrm>
            <a:off x="13362951" y="6726991"/>
            <a:ext cx="723900" cy="438600"/>
          </a:xfrm>
          <a:prstGeom prst="rect">
            <a:avLst/>
          </a:prstGeom>
          <a:noFill/>
          <a:ln>
            <a:noFill/>
          </a:ln>
        </p:spPr>
      </p:pic>
      <p:pic>
        <p:nvPicPr>
          <p:cNvPr id="214" name="Google Shape;214;p23"/>
          <p:cNvPicPr preferRelativeResize="0"/>
          <p:nvPr/>
        </p:nvPicPr>
        <p:blipFill>
          <a:blip r:embed="rId23">
            <a:alphaModFix/>
          </a:blip>
          <a:stretch>
            <a:fillRect/>
          </a:stretch>
        </p:blipFill>
        <p:spPr>
          <a:xfrm>
            <a:off x="14150100" y="6726991"/>
            <a:ext cx="723900" cy="438600"/>
          </a:xfrm>
          <a:prstGeom prst="rect">
            <a:avLst/>
          </a:prstGeom>
          <a:noFill/>
          <a:ln>
            <a:noFill/>
          </a:ln>
        </p:spPr>
      </p:pic>
      <p:sp>
        <p:nvSpPr>
          <p:cNvPr id="215" name="Google Shape;215;p23"/>
          <p:cNvSpPr txBox="1"/>
          <p:nvPr/>
        </p:nvSpPr>
        <p:spPr>
          <a:xfrm>
            <a:off x="12817136" y="5853676"/>
            <a:ext cx="5259300" cy="68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solidFill>
                  <a:srgbClr val="424242"/>
                </a:solidFill>
                <a:latin typeface="Open Sans"/>
                <a:ea typeface="Open Sans"/>
                <a:cs typeface="Open Sans"/>
                <a:sym typeface="Open Sans"/>
              </a:rPr>
              <a:t>Drawing Tools</a:t>
            </a:r>
            <a:endParaRPr sz="2400" b="1">
              <a:solidFill>
                <a:srgbClr val="424242"/>
              </a:solidFill>
              <a:latin typeface="Open Sans"/>
              <a:ea typeface="Open Sans"/>
              <a:cs typeface="Open Sans"/>
              <a:sym typeface="Open Sans"/>
            </a:endParaRPr>
          </a:p>
        </p:txBody>
      </p:sp>
      <p:sp>
        <p:nvSpPr>
          <p:cNvPr id="216" name="Google Shape;216;p23"/>
          <p:cNvSpPr txBox="1"/>
          <p:nvPr/>
        </p:nvSpPr>
        <p:spPr>
          <a:xfrm>
            <a:off x="12821374" y="6230100"/>
            <a:ext cx="3570300" cy="43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i="1">
                <a:solidFill>
                  <a:srgbClr val="424242"/>
                </a:solidFill>
                <a:latin typeface="Open Sans"/>
                <a:ea typeface="Open Sans"/>
                <a:cs typeface="Open Sans"/>
                <a:sym typeface="Open Sans"/>
              </a:rPr>
              <a:t>User/Physical Layer</a:t>
            </a:r>
            <a:endParaRPr sz="2400" i="1">
              <a:solidFill>
                <a:srgbClr val="424242"/>
              </a:solidFill>
              <a:latin typeface="Open Sans"/>
              <a:ea typeface="Open Sans"/>
              <a:cs typeface="Open Sans"/>
              <a:sym typeface="Open Sans"/>
            </a:endParaRPr>
          </a:p>
        </p:txBody>
      </p:sp>
      <p:sp>
        <p:nvSpPr>
          <p:cNvPr id="217" name="Google Shape;217;p23"/>
          <p:cNvSpPr txBox="1"/>
          <p:nvPr/>
        </p:nvSpPr>
        <p:spPr>
          <a:xfrm>
            <a:off x="12974043" y="7166601"/>
            <a:ext cx="3325800" cy="149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i="1">
                <a:solidFill>
                  <a:srgbClr val="424242"/>
                </a:solidFill>
                <a:latin typeface="Open Sans"/>
                <a:ea typeface="Open Sans"/>
                <a:cs typeface="Open Sans"/>
                <a:sym typeface="Open Sans"/>
              </a:rPr>
              <a:t>Analysis Layer</a:t>
            </a:r>
            <a:endParaRPr sz="2400" i="1">
              <a:solidFill>
                <a:srgbClr val="424242"/>
              </a:solidFill>
              <a:latin typeface="Open Sans"/>
              <a:ea typeface="Open Sans"/>
              <a:cs typeface="Open Sans"/>
              <a:sym typeface="Open Sans"/>
            </a:endParaRPr>
          </a:p>
        </p:txBody>
      </p:sp>
      <p:sp>
        <p:nvSpPr>
          <p:cNvPr id="218" name="Google Shape;218;p23"/>
          <p:cNvSpPr txBox="1"/>
          <p:nvPr/>
        </p:nvSpPr>
        <p:spPr>
          <a:xfrm>
            <a:off x="13000887" y="7914986"/>
            <a:ext cx="2227800" cy="43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i="1">
                <a:solidFill>
                  <a:srgbClr val="424242"/>
                </a:solidFill>
                <a:latin typeface="Open Sans"/>
                <a:ea typeface="Open Sans"/>
                <a:cs typeface="Open Sans"/>
                <a:sym typeface="Open Sans"/>
              </a:rPr>
              <a:t>Data Layer</a:t>
            </a:r>
            <a:endParaRPr sz="2400" i="1">
              <a:solidFill>
                <a:srgbClr val="424242"/>
              </a:solidFill>
              <a:latin typeface="Open Sans"/>
              <a:ea typeface="Open Sans"/>
              <a:cs typeface="Open Sans"/>
              <a:sym typeface="Open Sans"/>
            </a:endParaRPr>
          </a:p>
        </p:txBody>
      </p:sp>
      <p:pic>
        <p:nvPicPr>
          <p:cNvPr id="219" name="Google Shape;219;p23"/>
          <p:cNvPicPr preferRelativeResize="0"/>
          <p:nvPr/>
        </p:nvPicPr>
        <p:blipFill>
          <a:blip r:embed="rId24">
            <a:alphaModFix/>
          </a:blip>
          <a:stretch>
            <a:fillRect/>
          </a:stretch>
        </p:blipFill>
        <p:spPr>
          <a:xfrm>
            <a:off x="13038088" y="4561080"/>
            <a:ext cx="2504737" cy="1066549"/>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Udacity 2024 Student Template">
  <a:themeElements>
    <a:clrScheme name="Simple Light">
      <a:dk1>
        <a:srgbClr val="0B0B0B"/>
      </a:dk1>
      <a:lt1>
        <a:srgbClr val="FFFFFF"/>
      </a:lt1>
      <a:dk2>
        <a:srgbClr val="171A53"/>
      </a:dk2>
      <a:lt2>
        <a:srgbClr val="F6F6F6"/>
      </a:lt2>
      <a:accent1>
        <a:srgbClr val="2015FF"/>
      </a:accent1>
      <a:accent2>
        <a:srgbClr val="00C5A1"/>
      </a:accent2>
      <a:accent3>
        <a:srgbClr val="DBE2E8"/>
      </a:accent3>
      <a:accent4>
        <a:srgbClr val="BDEA09"/>
      </a:accent4>
      <a:accent5>
        <a:srgbClr val="6597FF"/>
      </a:accent5>
      <a:accent6>
        <a:srgbClr val="B181FF"/>
      </a:accent6>
      <a:hlink>
        <a:srgbClr val="2015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2991</TotalTime>
  <Words>1966</Words>
  <Application>Microsoft Office PowerPoint</Application>
  <PresentationFormat>Custom</PresentationFormat>
  <Paragraphs>188</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Roboto Mono Light</vt:lpstr>
      <vt:lpstr>Open Sans</vt:lpstr>
      <vt:lpstr>Open Sans Light</vt:lpstr>
      <vt:lpstr>Arial</vt:lpstr>
      <vt:lpstr>Roboto</vt:lpstr>
      <vt:lpstr>Udacity 2024 Student Template</vt:lpstr>
      <vt:lpstr>AI For Business Leaders Course  Project Slides: Delivering an ML/AI Strategy </vt:lpstr>
      <vt:lpstr>AI for Business Leaders Project Step 2C  First Prioritization Grid</vt:lpstr>
      <vt:lpstr>PowerPoint Presentation</vt:lpstr>
      <vt:lpstr>First Prioritization Grid (Follow directions on previous slide)</vt:lpstr>
      <vt:lpstr>Now Prioritize and Eliminate Three Use Cases</vt:lpstr>
      <vt:lpstr>Excellent, you’ve completed this step of the project!</vt:lpstr>
      <vt:lpstr>AI for Business Leaders Project Step 3  Architectures for Top 3 Use Cases</vt:lpstr>
      <vt:lpstr>PowerPoint Presentation</vt:lpstr>
      <vt:lpstr>AI / ML Toolkit - List of Capabilities</vt:lpstr>
      <vt:lpstr>PowerPoint Presentation</vt:lpstr>
      <vt:lpstr>PowerPoint Presentation</vt:lpstr>
      <vt:lpstr>PowerPoint Presentation</vt:lpstr>
      <vt:lpstr>Excellent, you’ve completed this step of the project!</vt:lpstr>
      <vt:lpstr>AI for Business Leaders Project Step 4C  Second Prioritization Grid</vt:lpstr>
      <vt:lpstr>PowerPoint Presentation</vt:lpstr>
      <vt:lpstr>Second Prioritization Grid (Follow directions on previous slide)</vt:lpstr>
      <vt:lpstr>Now Prioritize and Eliminate One More Use Case</vt:lpstr>
      <vt:lpstr>Excellent, you’ve completed this step of the project!</vt:lpstr>
      <vt:lpstr>AI for Business Leaders Project Step 5  Operational Considerations:  Accuracy, Bias, and Ethics</vt:lpstr>
      <vt:lpstr>Accuracy, Bias, and Ethics Concerns</vt:lpstr>
      <vt:lpstr>Tax planning efficiency </vt:lpstr>
      <vt:lpstr>Dealership expansion strategy </vt:lpstr>
      <vt:lpstr>Excellent, you’ve completed this step of the project!</vt:lpstr>
      <vt:lpstr>AI for Business Leaders Project Step 6B  </vt:lpstr>
      <vt:lpstr>PowerPoint Presentation</vt:lpstr>
      <vt:lpstr>Final Prioritization Grid (Follow directions on previous slide)</vt:lpstr>
      <vt:lpstr>Excellent, you’ve completed this step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Business Leaders Course  Project Slides: Delivering an ML/AI Strategy </dc:title>
  <cp:lastModifiedBy>hamdah alaydaroos</cp:lastModifiedBy>
  <cp:revision>84</cp:revision>
  <dcterms:modified xsi:type="dcterms:W3CDTF">2024-12-18T12:54:01Z</dcterms:modified>
</cp:coreProperties>
</file>