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5"/>
  </p:notesMasterIdLst>
  <p:sldIdLst>
    <p:sldId id="256" r:id="rId2"/>
    <p:sldId id="259" r:id="rId3"/>
    <p:sldId id="300" r:id="rId4"/>
    <p:sldId id="260" r:id="rId5"/>
    <p:sldId id="261" r:id="rId6"/>
    <p:sldId id="263" r:id="rId7"/>
    <p:sldId id="295" r:id="rId8"/>
    <p:sldId id="266" r:id="rId9"/>
    <p:sldId id="283" r:id="rId10"/>
    <p:sldId id="270" r:id="rId11"/>
    <p:sldId id="278" r:id="rId12"/>
    <p:sldId id="277" r:id="rId13"/>
    <p:sldId id="285" r:id="rId14"/>
    <p:sldId id="267" r:id="rId15"/>
    <p:sldId id="296" r:id="rId16"/>
    <p:sldId id="294" r:id="rId17"/>
    <p:sldId id="262" r:id="rId18"/>
    <p:sldId id="292" r:id="rId19"/>
    <p:sldId id="298" r:id="rId20"/>
    <p:sldId id="293" r:id="rId21"/>
    <p:sldId id="299" r:id="rId22"/>
    <p:sldId id="271" r:id="rId23"/>
    <p:sldId id="301" r:id="rId24"/>
    <p:sldId id="274" r:id="rId25"/>
    <p:sldId id="297" r:id="rId26"/>
    <p:sldId id="287" r:id="rId27"/>
    <p:sldId id="275" r:id="rId28"/>
    <p:sldId id="276" r:id="rId29"/>
    <p:sldId id="288" r:id="rId30"/>
    <p:sldId id="282" r:id="rId31"/>
    <p:sldId id="280" r:id="rId32"/>
    <p:sldId id="279" r:id="rId33"/>
    <p:sldId id="30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60"/>
    <p:restoredTop sz="85795"/>
  </p:normalViewPr>
  <p:slideViewPr>
    <p:cSldViewPr snapToGrid="0">
      <p:cViewPr varScale="1">
        <p:scale>
          <a:sx n="52" d="100"/>
          <a:sy n="52" d="100"/>
        </p:scale>
        <p:origin x="192"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4D089-A6EC-B441-8655-542E5C29DC3D}" type="datetimeFigureOut">
              <a:rPr lang="en-US" smtClean="0"/>
              <a:t>4/18/23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06257-72AD-D24B-9B8C-A9F8EA273C2E}" type="slidenum">
              <a:rPr lang="en-US" smtClean="0"/>
              <a:t>‹#›</a:t>
            </a:fld>
            <a:endParaRPr lang="en-US"/>
          </a:p>
        </p:txBody>
      </p:sp>
    </p:spTree>
    <p:extLst>
      <p:ext uri="{BB962C8B-B14F-4D97-AF65-F5344CB8AC3E}">
        <p14:creationId xmlns:p14="http://schemas.microsoft.com/office/powerpoint/2010/main" val="103105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706257-72AD-D24B-9B8C-A9F8EA273C2E}" type="slidenum">
              <a:rPr lang="en-US" smtClean="0"/>
              <a:t>8</a:t>
            </a:fld>
            <a:endParaRPr lang="en-US"/>
          </a:p>
        </p:txBody>
      </p:sp>
    </p:spTree>
    <p:extLst>
      <p:ext uri="{BB962C8B-B14F-4D97-AF65-F5344CB8AC3E}">
        <p14:creationId xmlns:p14="http://schemas.microsoft.com/office/powerpoint/2010/main" val="397818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706257-72AD-D24B-9B8C-A9F8EA273C2E}" type="slidenum">
              <a:rPr lang="en-US" smtClean="0"/>
              <a:t>11</a:t>
            </a:fld>
            <a:endParaRPr lang="en-US"/>
          </a:p>
        </p:txBody>
      </p:sp>
    </p:spTree>
    <p:extLst>
      <p:ext uri="{BB962C8B-B14F-4D97-AF65-F5344CB8AC3E}">
        <p14:creationId xmlns:p14="http://schemas.microsoft.com/office/powerpoint/2010/main" val="302735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4/18/23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27582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4/18/23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405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4/18/23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09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4/18/23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63194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4/18/23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04458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4/18/23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89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4/18/23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05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4/18/23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64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4/18/23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97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4/18/23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49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4/18/23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74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4/18/23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31863367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0">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60" name="Rectangle">
            <a:extLst>
              <a:ext uri="{FF2B5EF4-FFF2-40B4-BE49-F238E27FC236}">
                <a16:creationId xmlns:a16="http://schemas.microsoft.com/office/drawing/2014/main" id="{86E439A5-A7E3-5047-A686-06C27A818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11626840" cy="2374362"/>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61" name="Cross 54">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9408" y="2798169"/>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6">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562326" y="1344273"/>
            <a:ext cx="10291922" cy="1453896"/>
          </a:xfrm>
        </p:spPr>
        <p:txBody>
          <a:bodyPr>
            <a:noAutofit/>
          </a:bodyPr>
          <a:lstStyle/>
          <a:p>
            <a:r>
              <a:rPr lang="en-GB" sz="4400" b="1" i="0" u="none" strike="noStrike" dirty="0">
                <a:effectLst/>
                <a:latin typeface="-apple-system"/>
              </a:rPr>
              <a:t>A Comparison of Machine Learning Methods on a Medical Dataset: Predicting Diabetes</a:t>
            </a:r>
            <a:endParaRPr lang="en-US" sz="4400" dirty="0"/>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562326" y="2832035"/>
            <a:ext cx="8037575" cy="457200"/>
          </a:xfrm>
        </p:spPr>
        <p:txBody>
          <a:bodyPr>
            <a:normAutofit/>
          </a:bodyPr>
          <a:lstStyle/>
          <a:p>
            <a:r>
              <a:rPr lang="en-US" dirty="0"/>
              <a:t>By Hamda, Simon, Rizwan and Priscila </a:t>
            </a:r>
          </a:p>
        </p:txBody>
      </p:sp>
    </p:spTree>
    <p:extLst>
      <p:ext uri="{BB962C8B-B14F-4D97-AF65-F5344CB8AC3E}">
        <p14:creationId xmlns:p14="http://schemas.microsoft.com/office/powerpoint/2010/main" val="3015020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ACB1E0-0536-42DA-C57B-FD0796479178}"/>
              </a:ext>
            </a:extLst>
          </p:cNvPr>
          <p:cNvSpPr txBox="1"/>
          <p:nvPr/>
        </p:nvSpPr>
        <p:spPr>
          <a:xfrm>
            <a:off x="1252299" y="401825"/>
            <a:ext cx="7191376" cy="646331"/>
          </a:xfrm>
          <a:prstGeom prst="rect">
            <a:avLst/>
          </a:prstGeom>
          <a:noFill/>
        </p:spPr>
        <p:txBody>
          <a:bodyPr wrap="square" rtlCol="0">
            <a:spAutoFit/>
          </a:bodyPr>
          <a:lstStyle/>
          <a:p>
            <a:r>
              <a:rPr lang="en-GB" dirty="0"/>
              <a:t>Provisional analysis using “Feature </a:t>
            </a:r>
            <a:r>
              <a:rPr lang="en-GB" dirty="0" err="1"/>
              <a:t>Importances</a:t>
            </a:r>
            <a:r>
              <a:rPr lang="en-GB" dirty="0"/>
              <a:t>” with and without zeros included </a:t>
            </a:r>
          </a:p>
        </p:txBody>
      </p:sp>
      <p:pic>
        <p:nvPicPr>
          <p:cNvPr id="6" name="Picture 5">
            <a:extLst>
              <a:ext uri="{FF2B5EF4-FFF2-40B4-BE49-F238E27FC236}">
                <a16:creationId xmlns:a16="http://schemas.microsoft.com/office/drawing/2014/main" id="{178F4E47-1195-4B53-B443-F7B3FEEBBBDF}"/>
              </a:ext>
            </a:extLst>
          </p:cNvPr>
          <p:cNvPicPr>
            <a:picLocks noChangeAspect="1"/>
          </p:cNvPicPr>
          <p:nvPr/>
        </p:nvPicPr>
        <p:blipFill>
          <a:blip r:embed="rId3"/>
          <a:stretch>
            <a:fillRect/>
          </a:stretch>
        </p:blipFill>
        <p:spPr>
          <a:xfrm>
            <a:off x="268197" y="1821679"/>
            <a:ext cx="5172746" cy="2810701"/>
          </a:xfrm>
          <a:prstGeom prst="rect">
            <a:avLst/>
          </a:prstGeom>
        </p:spPr>
      </p:pic>
      <p:pic>
        <p:nvPicPr>
          <p:cNvPr id="7" name="Picture 6">
            <a:extLst>
              <a:ext uri="{FF2B5EF4-FFF2-40B4-BE49-F238E27FC236}">
                <a16:creationId xmlns:a16="http://schemas.microsoft.com/office/drawing/2014/main" id="{ADD69F02-0BC4-F168-7BE2-F54BEF04A6A5}"/>
              </a:ext>
            </a:extLst>
          </p:cNvPr>
          <p:cNvPicPr>
            <a:picLocks noChangeAspect="1"/>
          </p:cNvPicPr>
          <p:nvPr/>
        </p:nvPicPr>
        <p:blipFill>
          <a:blip r:embed="rId4"/>
          <a:stretch>
            <a:fillRect/>
          </a:stretch>
        </p:blipFill>
        <p:spPr>
          <a:xfrm>
            <a:off x="6096000" y="1821679"/>
            <a:ext cx="5172746" cy="2798588"/>
          </a:xfrm>
          <a:prstGeom prst="rect">
            <a:avLst/>
          </a:prstGeom>
        </p:spPr>
      </p:pic>
      <p:cxnSp>
        <p:nvCxnSpPr>
          <p:cNvPr id="8" name="Straight Connector 7">
            <a:extLst>
              <a:ext uri="{FF2B5EF4-FFF2-40B4-BE49-F238E27FC236}">
                <a16:creationId xmlns:a16="http://schemas.microsoft.com/office/drawing/2014/main" id="{DEE02415-09F4-5FBD-3F0E-7DA265BEFE85}"/>
              </a:ext>
            </a:extLst>
          </p:cNvPr>
          <p:cNvCxnSpPr>
            <a:cxnSpLocks/>
            <a:stCxn id="9" idx="6"/>
          </p:cNvCxnSpPr>
          <p:nvPr/>
        </p:nvCxnSpPr>
        <p:spPr>
          <a:xfrm flipV="1">
            <a:off x="2892490" y="2462980"/>
            <a:ext cx="4054108" cy="14370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DC2AAA0-52D4-01E6-CCD2-4AA4857AFA1F}"/>
              </a:ext>
            </a:extLst>
          </p:cNvPr>
          <p:cNvSpPr/>
          <p:nvPr/>
        </p:nvSpPr>
        <p:spPr>
          <a:xfrm>
            <a:off x="1036461" y="3746090"/>
            <a:ext cx="1856029" cy="30791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F5A7E7CB-40F3-4989-21CA-85ED6955A7FD}"/>
              </a:ext>
            </a:extLst>
          </p:cNvPr>
          <p:cNvSpPr/>
          <p:nvPr/>
        </p:nvSpPr>
        <p:spPr>
          <a:xfrm>
            <a:off x="6946597" y="2322870"/>
            <a:ext cx="3121133" cy="280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92F11B49-8AAA-7B6D-9DB2-0D80835A4AD9}"/>
              </a:ext>
            </a:extLst>
          </p:cNvPr>
          <p:cNvSpPr txBox="1"/>
          <p:nvPr/>
        </p:nvSpPr>
        <p:spPr>
          <a:xfrm>
            <a:off x="1642060" y="1131443"/>
            <a:ext cx="2986380" cy="369332"/>
          </a:xfrm>
          <a:prstGeom prst="rect">
            <a:avLst/>
          </a:prstGeom>
          <a:noFill/>
        </p:spPr>
        <p:txBody>
          <a:bodyPr wrap="square" rtlCol="0">
            <a:spAutoFit/>
          </a:bodyPr>
          <a:lstStyle/>
          <a:p>
            <a:r>
              <a:rPr lang="en-GB" dirty="0"/>
              <a:t>Data as received (with zero’s)</a:t>
            </a:r>
          </a:p>
        </p:txBody>
      </p:sp>
      <p:sp>
        <p:nvSpPr>
          <p:cNvPr id="12" name="TextBox 11">
            <a:extLst>
              <a:ext uri="{FF2B5EF4-FFF2-40B4-BE49-F238E27FC236}">
                <a16:creationId xmlns:a16="http://schemas.microsoft.com/office/drawing/2014/main" id="{6945DA58-B49D-92F0-219A-1851DCA7F55F}"/>
              </a:ext>
            </a:extLst>
          </p:cNvPr>
          <p:cNvSpPr txBox="1"/>
          <p:nvPr/>
        </p:nvSpPr>
        <p:spPr>
          <a:xfrm>
            <a:off x="7623080" y="1107515"/>
            <a:ext cx="3285549" cy="369332"/>
          </a:xfrm>
          <a:prstGeom prst="rect">
            <a:avLst/>
          </a:prstGeom>
          <a:noFill/>
        </p:spPr>
        <p:txBody>
          <a:bodyPr wrap="square" rtlCol="0">
            <a:spAutoFit/>
          </a:bodyPr>
          <a:lstStyle/>
          <a:p>
            <a:r>
              <a:rPr lang="en-GB" dirty="0"/>
              <a:t>Processed Data (zero’s removed)</a:t>
            </a:r>
          </a:p>
        </p:txBody>
      </p:sp>
      <p:pic>
        <p:nvPicPr>
          <p:cNvPr id="13" name="Picture 12">
            <a:extLst>
              <a:ext uri="{FF2B5EF4-FFF2-40B4-BE49-F238E27FC236}">
                <a16:creationId xmlns:a16="http://schemas.microsoft.com/office/drawing/2014/main" id="{0210D32C-884E-DB12-A69C-20D9FA2D779F}"/>
              </a:ext>
            </a:extLst>
          </p:cNvPr>
          <p:cNvPicPr>
            <a:picLocks noChangeAspect="1"/>
          </p:cNvPicPr>
          <p:nvPr/>
        </p:nvPicPr>
        <p:blipFill>
          <a:blip r:embed="rId5"/>
          <a:stretch>
            <a:fillRect/>
          </a:stretch>
        </p:blipFill>
        <p:spPr>
          <a:xfrm>
            <a:off x="2309691" y="4832097"/>
            <a:ext cx="7572617" cy="1437065"/>
          </a:xfrm>
          <a:prstGeom prst="rect">
            <a:avLst/>
          </a:prstGeom>
        </p:spPr>
      </p:pic>
    </p:spTree>
    <p:extLst>
      <p:ext uri="{BB962C8B-B14F-4D97-AF65-F5344CB8AC3E}">
        <p14:creationId xmlns:p14="http://schemas.microsoft.com/office/powerpoint/2010/main" val="10750279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3"/>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460708" y="222936"/>
            <a:ext cx="8145417" cy="1179666"/>
          </a:xfrm>
        </p:spPr>
        <p:txBody>
          <a:bodyPr>
            <a:normAutofit fontScale="90000"/>
          </a:bodyPr>
          <a:lstStyle/>
          <a:p>
            <a:r>
              <a:rPr lang="en-US" dirty="0"/>
              <a:t>Outcomes</a:t>
            </a:r>
          </a:p>
        </p:txBody>
      </p:sp>
      <p:pic>
        <p:nvPicPr>
          <p:cNvPr id="7" name="Picture 6" descr="Chart, bar chart&#10;&#10;Description automatically generated">
            <a:extLst>
              <a:ext uri="{FF2B5EF4-FFF2-40B4-BE49-F238E27FC236}">
                <a16:creationId xmlns:a16="http://schemas.microsoft.com/office/drawing/2014/main" id="{86864E41-0AB3-4019-83B3-B5BA84E4800B}"/>
              </a:ext>
            </a:extLst>
          </p:cNvPr>
          <p:cNvPicPr>
            <a:picLocks noChangeAspect="1"/>
          </p:cNvPicPr>
          <p:nvPr/>
        </p:nvPicPr>
        <p:blipFill>
          <a:blip r:embed="rId4"/>
          <a:stretch>
            <a:fillRect/>
          </a:stretch>
        </p:blipFill>
        <p:spPr>
          <a:xfrm>
            <a:off x="1738308" y="1552187"/>
            <a:ext cx="6819369" cy="5002404"/>
          </a:xfrm>
          <a:prstGeom prst="rect">
            <a:avLst/>
          </a:prstGeom>
        </p:spPr>
      </p:pic>
      <p:sp>
        <p:nvSpPr>
          <p:cNvPr id="3" name="TextBox 2">
            <a:extLst>
              <a:ext uri="{FF2B5EF4-FFF2-40B4-BE49-F238E27FC236}">
                <a16:creationId xmlns:a16="http://schemas.microsoft.com/office/drawing/2014/main" id="{668F6459-4CFA-CBFA-7707-2CBFD3D4F1EC}"/>
              </a:ext>
            </a:extLst>
          </p:cNvPr>
          <p:cNvSpPr txBox="1"/>
          <p:nvPr/>
        </p:nvSpPr>
        <p:spPr>
          <a:xfrm>
            <a:off x="3151133" y="3587124"/>
            <a:ext cx="1846730" cy="369332"/>
          </a:xfrm>
          <a:prstGeom prst="rect">
            <a:avLst/>
          </a:prstGeom>
          <a:noFill/>
        </p:spPr>
        <p:txBody>
          <a:bodyPr wrap="square" rtlCol="0">
            <a:spAutoFit/>
          </a:bodyPr>
          <a:lstStyle/>
          <a:p>
            <a:r>
              <a:rPr lang="en-US" dirty="0"/>
              <a:t>Non-diabetic</a:t>
            </a:r>
          </a:p>
        </p:txBody>
      </p:sp>
      <p:sp>
        <p:nvSpPr>
          <p:cNvPr id="6" name="TextBox 5">
            <a:extLst>
              <a:ext uri="{FF2B5EF4-FFF2-40B4-BE49-F238E27FC236}">
                <a16:creationId xmlns:a16="http://schemas.microsoft.com/office/drawing/2014/main" id="{A5E1EEE2-A1B2-8BE6-1DBA-C0B072A66A7A}"/>
              </a:ext>
            </a:extLst>
          </p:cNvPr>
          <p:cNvSpPr txBox="1"/>
          <p:nvPr/>
        </p:nvSpPr>
        <p:spPr>
          <a:xfrm>
            <a:off x="6336933" y="4732152"/>
            <a:ext cx="1703294" cy="369332"/>
          </a:xfrm>
          <a:prstGeom prst="rect">
            <a:avLst/>
          </a:prstGeom>
          <a:noFill/>
        </p:spPr>
        <p:txBody>
          <a:bodyPr wrap="square" rtlCol="0">
            <a:spAutoFit/>
          </a:bodyPr>
          <a:lstStyle/>
          <a:p>
            <a:r>
              <a:rPr lang="en-US" dirty="0"/>
              <a:t>Diabetic</a:t>
            </a:r>
          </a:p>
        </p:txBody>
      </p:sp>
    </p:spTree>
    <p:extLst>
      <p:ext uri="{BB962C8B-B14F-4D97-AF65-F5344CB8AC3E}">
        <p14:creationId xmlns:p14="http://schemas.microsoft.com/office/powerpoint/2010/main" val="272514414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460708" y="222936"/>
            <a:ext cx="8145417" cy="1179666"/>
          </a:xfrm>
        </p:spPr>
        <p:txBody>
          <a:bodyPr>
            <a:normAutofit fontScale="90000"/>
          </a:bodyPr>
          <a:lstStyle/>
          <a:p>
            <a:r>
              <a:rPr lang="en-US" dirty="0"/>
              <a:t>Cleaning the data</a:t>
            </a:r>
          </a:p>
        </p:txBody>
      </p:sp>
      <p:pic>
        <p:nvPicPr>
          <p:cNvPr id="6" name="Picture 5" descr="Table&#10;&#10;Description automatically generated">
            <a:extLst>
              <a:ext uri="{FF2B5EF4-FFF2-40B4-BE49-F238E27FC236}">
                <a16:creationId xmlns:a16="http://schemas.microsoft.com/office/drawing/2014/main" id="{943B739B-74C4-5499-27D1-7FE43FF13E53}"/>
              </a:ext>
            </a:extLst>
          </p:cNvPr>
          <p:cNvPicPr>
            <a:picLocks noChangeAspect="1"/>
          </p:cNvPicPr>
          <p:nvPr/>
        </p:nvPicPr>
        <p:blipFill rotWithShape="1">
          <a:blip r:embed="rId3"/>
          <a:srcRect l="-1021" t="-3389"/>
          <a:stretch/>
        </p:blipFill>
        <p:spPr>
          <a:xfrm>
            <a:off x="790414" y="1239525"/>
            <a:ext cx="4179919" cy="2600267"/>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77A992B7-99F8-FA69-2C7B-903A4182F8BF}"/>
              </a:ext>
            </a:extLst>
          </p:cNvPr>
          <p:cNvPicPr>
            <a:picLocks noChangeAspect="1"/>
          </p:cNvPicPr>
          <p:nvPr/>
        </p:nvPicPr>
        <p:blipFill>
          <a:blip r:embed="rId4"/>
          <a:stretch>
            <a:fillRect/>
          </a:stretch>
        </p:blipFill>
        <p:spPr>
          <a:xfrm>
            <a:off x="6782524" y="1239525"/>
            <a:ext cx="4339957" cy="4236625"/>
          </a:xfrm>
          <a:prstGeom prst="rect">
            <a:avLst/>
          </a:prstGeom>
        </p:spPr>
      </p:pic>
      <p:pic>
        <p:nvPicPr>
          <p:cNvPr id="10" name="Picture 9" descr="Table&#10;&#10;Description automatically generated">
            <a:extLst>
              <a:ext uri="{FF2B5EF4-FFF2-40B4-BE49-F238E27FC236}">
                <a16:creationId xmlns:a16="http://schemas.microsoft.com/office/drawing/2014/main" id="{F7892CAE-82BB-EA9A-6829-0662BD88BF76}"/>
              </a:ext>
            </a:extLst>
          </p:cNvPr>
          <p:cNvPicPr>
            <a:picLocks noChangeAspect="1"/>
          </p:cNvPicPr>
          <p:nvPr/>
        </p:nvPicPr>
        <p:blipFill>
          <a:blip r:embed="rId5"/>
          <a:stretch>
            <a:fillRect/>
          </a:stretch>
        </p:blipFill>
        <p:spPr>
          <a:xfrm>
            <a:off x="1069519" y="4128090"/>
            <a:ext cx="5026481" cy="2632336"/>
          </a:xfrm>
          <a:prstGeom prst="rect">
            <a:avLst/>
          </a:prstGeom>
        </p:spPr>
      </p:pic>
      <p:cxnSp>
        <p:nvCxnSpPr>
          <p:cNvPr id="14" name="Straight Arrow Connector 13">
            <a:extLst>
              <a:ext uri="{FF2B5EF4-FFF2-40B4-BE49-F238E27FC236}">
                <a16:creationId xmlns:a16="http://schemas.microsoft.com/office/drawing/2014/main" id="{9B1BF0F7-CA6B-329D-8FEF-0260293D5C1C}"/>
              </a:ext>
            </a:extLst>
          </p:cNvPr>
          <p:cNvCxnSpPr/>
          <p:nvPr/>
        </p:nvCxnSpPr>
        <p:spPr>
          <a:xfrm>
            <a:off x="5163015" y="2582268"/>
            <a:ext cx="1483112" cy="5066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AE179EAA-1ABB-E12C-F824-27B5FE481103}"/>
              </a:ext>
            </a:extLst>
          </p:cNvPr>
          <p:cNvCxnSpPr>
            <a:cxnSpLocks/>
          </p:cNvCxnSpPr>
          <p:nvPr/>
        </p:nvCxnSpPr>
        <p:spPr>
          <a:xfrm flipH="1">
            <a:off x="6423102" y="5618475"/>
            <a:ext cx="2183023" cy="52536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1069971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260629" y="64516"/>
            <a:ext cx="8952537" cy="1102024"/>
          </a:xfrm>
        </p:spPr>
        <p:txBody>
          <a:bodyPr>
            <a:normAutofit fontScale="90000"/>
          </a:bodyPr>
          <a:lstStyle/>
          <a:p>
            <a:r>
              <a:rPr lang="en-US" dirty="0"/>
              <a:t>Cleaned Outcome</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6956763" y="3195264"/>
            <a:ext cx="3593177" cy="1965715"/>
          </a:xfrm>
        </p:spPr>
        <p:txBody>
          <a:bodyPr>
            <a:normAutofit fontScale="92500"/>
          </a:bodyPr>
          <a:lstStyle/>
          <a:p>
            <a:r>
              <a:rPr lang="en-US" dirty="0"/>
              <a:t>Number of outcomes has evidentially almost halved with the cleaned DF showing 250 people without and 125 with diabetes.</a:t>
            </a:r>
          </a:p>
          <a:p>
            <a:endParaRPr lang="en-US" dirty="0"/>
          </a:p>
        </p:txBody>
      </p:sp>
      <p:pic>
        <p:nvPicPr>
          <p:cNvPr id="6" name="Picture 5">
            <a:extLst>
              <a:ext uri="{FF2B5EF4-FFF2-40B4-BE49-F238E27FC236}">
                <a16:creationId xmlns:a16="http://schemas.microsoft.com/office/drawing/2014/main" id="{058EEAA3-3B44-83D1-248B-B13B302E9C59}"/>
              </a:ext>
            </a:extLst>
          </p:cNvPr>
          <p:cNvPicPr>
            <a:picLocks noChangeAspect="1"/>
          </p:cNvPicPr>
          <p:nvPr/>
        </p:nvPicPr>
        <p:blipFill>
          <a:blip r:embed="rId3"/>
          <a:stretch>
            <a:fillRect/>
          </a:stretch>
        </p:blipFill>
        <p:spPr>
          <a:xfrm>
            <a:off x="562772" y="1217809"/>
            <a:ext cx="6076490" cy="4119308"/>
          </a:xfrm>
          <a:prstGeom prst="rect">
            <a:avLst/>
          </a:prstGeom>
        </p:spPr>
      </p:pic>
      <p:pic>
        <p:nvPicPr>
          <p:cNvPr id="5" name="Picture 4">
            <a:extLst>
              <a:ext uri="{FF2B5EF4-FFF2-40B4-BE49-F238E27FC236}">
                <a16:creationId xmlns:a16="http://schemas.microsoft.com/office/drawing/2014/main" id="{6153CB29-9A16-22C8-820D-E3B562AF9C9E}"/>
              </a:ext>
            </a:extLst>
          </p:cNvPr>
          <p:cNvPicPr>
            <a:picLocks noChangeAspect="1"/>
          </p:cNvPicPr>
          <p:nvPr/>
        </p:nvPicPr>
        <p:blipFill>
          <a:blip r:embed="rId4"/>
          <a:stretch>
            <a:fillRect/>
          </a:stretch>
        </p:blipFill>
        <p:spPr>
          <a:xfrm>
            <a:off x="192168" y="5612951"/>
            <a:ext cx="7494035" cy="619911"/>
          </a:xfrm>
          <a:prstGeom prst="rect">
            <a:avLst/>
          </a:prstGeom>
        </p:spPr>
      </p:pic>
    </p:spTree>
    <p:extLst>
      <p:ext uri="{BB962C8B-B14F-4D97-AF65-F5344CB8AC3E}">
        <p14:creationId xmlns:p14="http://schemas.microsoft.com/office/powerpoint/2010/main" val="25506878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797105" y="1625608"/>
            <a:ext cx="6696951" cy="2722164"/>
          </a:xfrm>
        </p:spPr>
        <p:txBody>
          <a:bodyPr>
            <a:normAutofit/>
          </a:bodyPr>
          <a:lstStyle/>
          <a:p>
            <a:r>
              <a:rPr lang="en-US" dirty="0"/>
              <a:t>Results</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797105" y="4466845"/>
            <a:ext cx="6696951" cy="882904"/>
          </a:xfrm>
        </p:spPr>
        <p:txBody>
          <a:bodyPr>
            <a:normAutofit/>
          </a:bodyPr>
          <a:lstStyle/>
          <a:p>
            <a:endParaRPr lang="en-US" dirty="0"/>
          </a:p>
        </p:txBody>
      </p:sp>
    </p:spTree>
    <p:extLst>
      <p:ext uri="{BB962C8B-B14F-4D97-AF65-F5344CB8AC3E}">
        <p14:creationId xmlns:p14="http://schemas.microsoft.com/office/powerpoint/2010/main" val="105772161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797105" y="1625608"/>
            <a:ext cx="7898660" cy="2722164"/>
          </a:xfrm>
        </p:spPr>
        <p:txBody>
          <a:bodyPr>
            <a:normAutofit/>
          </a:bodyPr>
          <a:lstStyle/>
          <a:p>
            <a:r>
              <a:rPr lang="en-US" dirty="0"/>
              <a:t>Logistic Regression</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797105" y="4466845"/>
            <a:ext cx="6696951" cy="882904"/>
          </a:xfrm>
        </p:spPr>
        <p:txBody>
          <a:bodyPr>
            <a:normAutofit/>
          </a:bodyPr>
          <a:lstStyle/>
          <a:p>
            <a:endParaRPr lang="en-US" dirty="0"/>
          </a:p>
        </p:txBody>
      </p:sp>
    </p:spTree>
    <p:extLst>
      <p:ext uri="{BB962C8B-B14F-4D97-AF65-F5344CB8AC3E}">
        <p14:creationId xmlns:p14="http://schemas.microsoft.com/office/powerpoint/2010/main" val="316592985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0" y="19924"/>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7948925" y="1806352"/>
            <a:ext cx="2393564" cy="4449783"/>
          </a:xfrm>
        </p:spPr>
        <p:txBody>
          <a:bodyPr>
            <a:normAutofit/>
          </a:bodyPr>
          <a:lstStyle/>
          <a:p>
            <a:r>
              <a:rPr lang="en-US" dirty="0"/>
              <a:t>Code snippets of splitting X and y into training and test sets.</a:t>
            </a:r>
          </a:p>
        </p:txBody>
      </p:sp>
      <p:pic>
        <p:nvPicPr>
          <p:cNvPr id="5" name="Picture 4" descr="Graphical user interface, text, application, email&#10;&#10;Description automatically generated">
            <a:extLst>
              <a:ext uri="{FF2B5EF4-FFF2-40B4-BE49-F238E27FC236}">
                <a16:creationId xmlns:a16="http://schemas.microsoft.com/office/drawing/2014/main" id="{4F40BE1B-2FF2-D163-688C-56D5219B0901}"/>
              </a:ext>
            </a:extLst>
          </p:cNvPr>
          <p:cNvPicPr>
            <a:picLocks noChangeAspect="1"/>
          </p:cNvPicPr>
          <p:nvPr/>
        </p:nvPicPr>
        <p:blipFill rotWithShape="1">
          <a:blip r:embed="rId3"/>
          <a:srcRect r="35710"/>
          <a:stretch/>
        </p:blipFill>
        <p:spPr>
          <a:xfrm>
            <a:off x="238266" y="531303"/>
            <a:ext cx="7472393" cy="5835231"/>
          </a:xfrm>
          <a:prstGeom prst="rect">
            <a:avLst/>
          </a:prstGeom>
        </p:spPr>
      </p:pic>
    </p:spTree>
    <p:extLst>
      <p:ext uri="{BB962C8B-B14F-4D97-AF65-F5344CB8AC3E}">
        <p14:creationId xmlns:p14="http://schemas.microsoft.com/office/powerpoint/2010/main" val="207314087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0" y="19924"/>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Table&#10;&#10;Description automatically generated">
            <a:extLst>
              <a:ext uri="{FF2B5EF4-FFF2-40B4-BE49-F238E27FC236}">
                <a16:creationId xmlns:a16="http://schemas.microsoft.com/office/drawing/2014/main" id="{0C3FF214-3770-602C-1F51-0BD59DDB09B9}"/>
              </a:ext>
            </a:extLst>
          </p:cNvPr>
          <p:cNvPicPr>
            <a:picLocks noChangeAspect="1"/>
          </p:cNvPicPr>
          <p:nvPr/>
        </p:nvPicPr>
        <p:blipFill>
          <a:blip r:embed="rId3"/>
          <a:stretch>
            <a:fillRect/>
          </a:stretch>
        </p:blipFill>
        <p:spPr>
          <a:xfrm>
            <a:off x="454014" y="3867382"/>
            <a:ext cx="5578562" cy="2717538"/>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F289E167-3601-F8C1-5857-A6E70A934F84}"/>
              </a:ext>
            </a:extLst>
          </p:cNvPr>
          <p:cNvPicPr>
            <a:picLocks noChangeAspect="1"/>
          </p:cNvPicPr>
          <p:nvPr/>
        </p:nvPicPr>
        <p:blipFill>
          <a:blip r:embed="rId4"/>
          <a:stretch>
            <a:fillRect/>
          </a:stretch>
        </p:blipFill>
        <p:spPr>
          <a:xfrm>
            <a:off x="6654874" y="1312605"/>
            <a:ext cx="5197192" cy="4090464"/>
          </a:xfrm>
          <a:prstGeom prst="rect">
            <a:avLst/>
          </a:prstGeom>
        </p:spPr>
      </p:pic>
      <p:pic>
        <p:nvPicPr>
          <p:cNvPr id="18" name="Picture 17" descr="Table&#10;&#10;Description automatically generated">
            <a:extLst>
              <a:ext uri="{FF2B5EF4-FFF2-40B4-BE49-F238E27FC236}">
                <a16:creationId xmlns:a16="http://schemas.microsoft.com/office/drawing/2014/main" id="{115F4377-067B-C90C-0A9E-5129A5C3B9B5}"/>
              </a:ext>
            </a:extLst>
          </p:cNvPr>
          <p:cNvPicPr>
            <a:picLocks noChangeAspect="1"/>
          </p:cNvPicPr>
          <p:nvPr/>
        </p:nvPicPr>
        <p:blipFill>
          <a:blip r:embed="rId5"/>
          <a:stretch>
            <a:fillRect/>
          </a:stretch>
        </p:blipFill>
        <p:spPr>
          <a:xfrm>
            <a:off x="454013" y="838097"/>
            <a:ext cx="5578563" cy="2477585"/>
          </a:xfrm>
          <a:prstGeom prst="rect">
            <a:avLst/>
          </a:prstGeom>
        </p:spPr>
      </p:pic>
      <p:sp>
        <p:nvSpPr>
          <p:cNvPr id="19" name="TextBox 18">
            <a:extLst>
              <a:ext uri="{FF2B5EF4-FFF2-40B4-BE49-F238E27FC236}">
                <a16:creationId xmlns:a16="http://schemas.microsoft.com/office/drawing/2014/main" id="{B1667D68-2579-8B9E-436E-96F9810C0102}"/>
              </a:ext>
            </a:extLst>
          </p:cNvPr>
          <p:cNvSpPr txBox="1"/>
          <p:nvPr/>
        </p:nvSpPr>
        <p:spPr>
          <a:xfrm>
            <a:off x="454013" y="3448919"/>
            <a:ext cx="3980329" cy="369332"/>
          </a:xfrm>
          <a:prstGeom prst="rect">
            <a:avLst/>
          </a:prstGeom>
          <a:noFill/>
        </p:spPr>
        <p:txBody>
          <a:bodyPr wrap="square" rtlCol="0">
            <a:spAutoFit/>
          </a:bodyPr>
          <a:lstStyle/>
          <a:p>
            <a:r>
              <a:rPr lang="en-US" dirty="0"/>
              <a:t>Without the 0’s</a:t>
            </a:r>
          </a:p>
        </p:txBody>
      </p:sp>
      <p:sp>
        <p:nvSpPr>
          <p:cNvPr id="20" name="TextBox 19">
            <a:extLst>
              <a:ext uri="{FF2B5EF4-FFF2-40B4-BE49-F238E27FC236}">
                <a16:creationId xmlns:a16="http://schemas.microsoft.com/office/drawing/2014/main" id="{E56F08AD-52DB-9A10-CFE9-F9CF86A6A701}"/>
              </a:ext>
            </a:extLst>
          </p:cNvPr>
          <p:cNvSpPr txBox="1"/>
          <p:nvPr/>
        </p:nvSpPr>
        <p:spPr>
          <a:xfrm>
            <a:off x="454013" y="335529"/>
            <a:ext cx="3980329" cy="369332"/>
          </a:xfrm>
          <a:prstGeom prst="rect">
            <a:avLst/>
          </a:prstGeom>
          <a:noFill/>
        </p:spPr>
        <p:txBody>
          <a:bodyPr wrap="square" rtlCol="0">
            <a:spAutoFit/>
          </a:bodyPr>
          <a:lstStyle/>
          <a:p>
            <a:r>
              <a:rPr lang="en-US" dirty="0"/>
              <a:t>With the 0’s</a:t>
            </a:r>
          </a:p>
        </p:txBody>
      </p:sp>
    </p:spTree>
    <p:extLst>
      <p:ext uri="{BB962C8B-B14F-4D97-AF65-F5344CB8AC3E}">
        <p14:creationId xmlns:p14="http://schemas.microsoft.com/office/powerpoint/2010/main" val="293489346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797105" y="1625608"/>
            <a:ext cx="8273743" cy="2722164"/>
          </a:xfrm>
        </p:spPr>
        <p:txBody>
          <a:bodyPr>
            <a:normAutofit/>
          </a:bodyPr>
          <a:lstStyle/>
          <a:p>
            <a:r>
              <a:rPr lang="en-US" dirty="0"/>
              <a:t>Decision Tree </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797105" y="4466845"/>
            <a:ext cx="6696951" cy="882904"/>
          </a:xfrm>
        </p:spPr>
        <p:txBody>
          <a:bodyPr>
            <a:normAutofit/>
          </a:bodyPr>
          <a:lstStyle/>
          <a:p>
            <a:endParaRPr lang="en-US" dirty="0"/>
          </a:p>
        </p:txBody>
      </p:sp>
    </p:spTree>
    <p:extLst>
      <p:ext uri="{BB962C8B-B14F-4D97-AF65-F5344CB8AC3E}">
        <p14:creationId xmlns:p14="http://schemas.microsoft.com/office/powerpoint/2010/main" val="383321190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C08E5CC-ECE3-6BEA-2FC5-FB61488E7ED1}"/>
              </a:ext>
            </a:extLst>
          </p:cNvPr>
          <p:cNvSpPr txBox="1"/>
          <p:nvPr/>
        </p:nvSpPr>
        <p:spPr>
          <a:xfrm>
            <a:off x="2367787" y="450441"/>
            <a:ext cx="6292514" cy="1292662"/>
          </a:xfrm>
          <a:prstGeom prst="rect">
            <a:avLst/>
          </a:prstGeom>
          <a:noFill/>
        </p:spPr>
        <p:txBody>
          <a:bodyPr wrap="square">
            <a:spAutoFit/>
          </a:bodyPr>
          <a:lstStyle/>
          <a:p>
            <a:pPr algn="ctr"/>
            <a:r>
              <a:rPr lang="en-US" sz="2400" b="1" u="sng" dirty="0"/>
              <a:t>Classification Report</a:t>
            </a:r>
            <a:endParaRPr lang="en-US" u="sng" dirty="0"/>
          </a:p>
          <a:p>
            <a:pPr marL="342900" indent="-342900" algn="ctr">
              <a:buFont typeface="Arial" panose="020B0604020202020204" pitchFamily="34" charset="0"/>
              <a:buChar char="•"/>
            </a:pPr>
            <a:r>
              <a:rPr lang="en-US" sz="1800" dirty="0"/>
              <a:t>Produced accuracy unclean data of 0.69.</a:t>
            </a:r>
          </a:p>
          <a:p>
            <a:pPr marL="342900" indent="-342900" algn="ctr">
              <a:buFont typeface="Arial" panose="020B0604020202020204" pitchFamily="34" charset="0"/>
              <a:buChar char="•"/>
            </a:pPr>
            <a:r>
              <a:rPr lang="en-US" sz="1800" dirty="0"/>
              <a:t>Rerunning the classification with cleaned data to compare decreased to 0.66.</a:t>
            </a:r>
          </a:p>
        </p:txBody>
      </p:sp>
      <p:pic>
        <p:nvPicPr>
          <p:cNvPr id="9" name="Picture 8">
            <a:extLst>
              <a:ext uri="{FF2B5EF4-FFF2-40B4-BE49-F238E27FC236}">
                <a16:creationId xmlns:a16="http://schemas.microsoft.com/office/drawing/2014/main" id="{DCFBB2E4-44FA-12FE-C75E-93F78823330A}"/>
              </a:ext>
            </a:extLst>
          </p:cNvPr>
          <p:cNvPicPr>
            <a:picLocks noChangeAspect="1"/>
          </p:cNvPicPr>
          <p:nvPr/>
        </p:nvPicPr>
        <p:blipFill>
          <a:blip r:embed="rId3"/>
          <a:stretch>
            <a:fillRect/>
          </a:stretch>
        </p:blipFill>
        <p:spPr>
          <a:xfrm>
            <a:off x="1266576" y="1915322"/>
            <a:ext cx="3488917" cy="2585085"/>
          </a:xfrm>
          <a:prstGeom prst="rect">
            <a:avLst/>
          </a:prstGeom>
        </p:spPr>
      </p:pic>
      <p:pic>
        <p:nvPicPr>
          <p:cNvPr id="10" name="Picture 9">
            <a:extLst>
              <a:ext uri="{FF2B5EF4-FFF2-40B4-BE49-F238E27FC236}">
                <a16:creationId xmlns:a16="http://schemas.microsoft.com/office/drawing/2014/main" id="{6A78A477-B347-C596-989B-EE9EC994FDD9}"/>
              </a:ext>
            </a:extLst>
          </p:cNvPr>
          <p:cNvPicPr>
            <a:picLocks noChangeAspect="1"/>
          </p:cNvPicPr>
          <p:nvPr/>
        </p:nvPicPr>
        <p:blipFill>
          <a:blip r:embed="rId4"/>
          <a:stretch>
            <a:fillRect/>
          </a:stretch>
        </p:blipFill>
        <p:spPr>
          <a:xfrm>
            <a:off x="5763441" y="1889812"/>
            <a:ext cx="3380089" cy="2581159"/>
          </a:xfrm>
          <a:prstGeom prst="rect">
            <a:avLst/>
          </a:prstGeom>
        </p:spPr>
      </p:pic>
      <p:sp>
        <p:nvSpPr>
          <p:cNvPr id="11" name="Subtitle 2">
            <a:extLst>
              <a:ext uri="{FF2B5EF4-FFF2-40B4-BE49-F238E27FC236}">
                <a16:creationId xmlns:a16="http://schemas.microsoft.com/office/drawing/2014/main" id="{E8EB425E-3F99-4C35-F4C5-DD4015B2E89C}"/>
              </a:ext>
            </a:extLst>
          </p:cNvPr>
          <p:cNvSpPr txBox="1">
            <a:spLocks/>
          </p:cNvSpPr>
          <p:nvPr/>
        </p:nvSpPr>
        <p:spPr>
          <a:xfrm>
            <a:off x="696157" y="4647116"/>
            <a:ext cx="8950215" cy="123425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System Font Regular"/>
              <a:buNone/>
              <a:defRPr sz="2400" b="0" i="0" kern="1200">
                <a:solidFill>
                  <a:schemeClr val="tx1"/>
                </a:solidFill>
                <a:latin typeface="+mn-lt"/>
                <a:ea typeface="+mn-ea"/>
                <a:cs typeface="+mn-cs"/>
              </a:defRPr>
            </a:lvl1pPr>
            <a:lvl2pPr marL="457200" indent="0" algn="ctr" defTabSz="914400" rtl="0" eaLnBrk="1" latinLnBrk="0" hangingPunct="1">
              <a:lnSpc>
                <a:spcPct val="100000"/>
              </a:lnSpc>
              <a:spcBef>
                <a:spcPts val="500"/>
              </a:spcBef>
              <a:buFont typeface="System Font Regular"/>
              <a:buNone/>
              <a:defRPr sz="2000" b="0" i="0" kern="1200">
                <a:solidFill>
                  <a:schemeClr val="tx1"/>
                </a:solidFill>
                <a:latin typeface="+mn-lt"/>
                <a:ea typeface="+mn-ea"/>
                <a:cs typeface="+mn-cs"/>
              </a:defRPr>
            </a:lvl2pPr>
            <a:lvl3pPr marL="914400" indent="0" algn="ctr" defTabSz="914400" rtl="0" eaLnBrk="1" latinLnBrk="0" hangingPunct="1">
              <a:lnSpc>
                <a:spcPct val="100000"/>
              </a:lnSpc>
              <a:spcBef>
                <a:spcPts val="500"/>
              </a:spcBef>
              <a:buFont typeface="System Font Regular"/>
              <a:buNone/>
              <a:defRPr sz="1800" b="0" i="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System Font Regular"/>
              <a:buNone/>
              <a:defRPr sz="1600" b="0" i="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System Font Regular"/>
              <a:buNone/>
              <a:defRPr sz="1600" b="0" i="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800" b="1" u="sng" dirty="0"/>
              <a:t>Parameters used to set up and test the model.</a:t>
            </a:r>
            <a:endParaRPr lang="en-US" dirty="0"/>
          </a:p>
        </p:txBody>
      </p:sp>
    </p:spTree>
    <p:extLst>
      <p:ext uri="{BB962C8B-B14F-4D97-AF65-F5344CB8AC3E}">
        <p14:creationId xmlns:p14="http://schemas.microsoft.com/office/powerpoint/2010/main" val="12398683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663264" y="516736"/>
            <a:ext cx="6696951" cy="1160072"/>
          </a:xfrm>
        </p:spPr>
        <p:txBody>
          <a:bodyPr>
            <a:normAutofit fontScale="90000"/>
          </a:bodyPr>
          <a:lstStyle/>
          <a:p>
            <a:r>
              <a:rPr lang="en-US" dirty="0"/>
              <a:t>Introduction </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543105" y="2193533"/>
            <a:ext cx="8565269" cy="3425369"/>
          </a:xfrm>
        </p:spPr>
        <p:txBody>
          <a:bodyPr>
            <a:normAutofit/>
          </a:bodyPr>
          <a:lstStyle/>
          <a:p>
            <a:pPr marL="457200" indent="-457200">
              <a:buFont typeface="Arial" panose="020B0604020202020204" pitchFamily="34" charset="0"/>
              <a:buChar char="•"/>
            </a:pPr>
            <a:r>
              <a:rPr lang="en-GB" b="0" i="0" dirty="0">
                <a:effectLst/>
                <a:latin typeface="Inter"/>
              </a:rPr>
              <a:t>The objective is to make predictions based on diagnostic measurements whether a patient has diabetes or not.</a:t>
            </a:r>
          </a:p>
          <a:p>
            <a:pPr marL="457200" indent="-457200">
              <a:buFont typeface="Arial" panose="020B0604020202020204" pitchFamily="34" charset="0"/>
              <a:buChar char="•"/>
            </a:pPr>
            <a:r>
              <a:rPr lang="en-GB" b="0" i="0" dirty="0">
                <a:effectLst/>
                <a:latin typeface="Inter"/>
              </a:rPr>
              <a:t> All the patients in the dataset are females between the ages of 21-70 years old of Pima Indian Heritage (Native American).</a:t>
            </a:r>
          </a:p>
          <a:p>
            <a:pPr marL="457200" indent="-457200">
              <a:buFont typeface="Arial" panose="020B0604020202020204" pitchFamily="34" charset="0"/>
              <a:buChar char="•"/>
            </a:pPr>
            <a:r>
              <a:rPr lang="en-GB" dirty="0"/>
              <a:t>T</a:t>
            </a:r>
            <a:r>
              <a:rPr lang="en-GB" b="0" i="0" dirty="0">
                <a:effectLst/>
                <a:latin typeface="Inter"/>
              </a:rPr>
              <a:t>he datasets consists of several medical predictor variables and one target variable, Outcome. </a:t>
            </a:r>
          </a:p>
          <a:p>
            <a:pPr marL="457200" indent="-457200">
              <a:buFont typeface="Arial" panose="020B0604020202020204" pitchFamily="34" charset="0"/>
              <a:buChar char="•"/>
            </a:pPr>
            <a:r>
              <a:rPr lang="en-GB" b="0" i="0" dirty="0">
                <a:effectLst/>
                <a:latin typeface="Inter"/>
              </a:rPr>
              <a:t>Predictor variables includes pregnancies, BP, BMI, insulin level, age, and so on.</a:t>
            </a:r>
            <a:endParaRPr lang="en-US" dirty="0"/>
          </a:p>
          <a:p>
            <a:endParaRPr lang="en-US" dirty="0"/>
          </a:p>
        </p:txBody>
      </p:sp>
      <p:sp>
        <p:nvSpPr>
          <p:cNvPr id="6" name="TextBox 5">
            <a:extLst>
              <a:ext uri="{FF2B5EF4-FFF2-40B4-BE49-F238E27FC236}">
                <a16:creationId xmlns:a16="http://schemas.microsoft.com/office/drawing/2014/main" id="{09ED2547-5C48-7383-AA23-F46061DD34A4}"/>
              </a:ext>
            </a:extLst>
          </p:cNvPr>
          <p:cNvSpPr txBox="1"/>
          <p:nvPr/>
        </p:nvSpPr>
        <p:spPr>
          <a:xfrm>
            <a:off x="412376" y="6018098"/>
            <a:ext cx="7520662" cy="369332"/>
          </a:xfrm>
          <a:prstGeom prst="rect">
            <a:avLst/>
          </a:prstGeom>
          <a:noFill/>
        </p:spPr>
        <p:txBody>
          <a:bodyPr wrap="square">
            <a:spAutoFit/>
          </a:bodyPr>
          <a:lstStyle/>
          <a:p>
            <a:r>
              <a:rPr lang="en-US" dirty="0"/>
              <a:t>Source: https://</a:t>
            </a:r>
            <a:r>
              <a:rPr lang="en-US" dirty="0" err="1"/>
              <a:t>www.kaggle.com</a:t>
            </a:r>
            <a:r>
              <a:rPr lang="en-US" dirty="0"/>
              <a:t>/datasets/</a:t>
            </a:r>
            <a:r>
              <a:rPr lang="en-US" dirty="0" err="1"/>
              <a:t>mathchi</a:t>
            </a:r>
            <a:r>
              <a:rPr lang="en-US" dirty="0"/>
              <a:t>/diabetes-data-set</a:t>
            </a:r>
          </a:p>
        </p:txBody>
      </p:sp>
    </p:spTree>
    <p:extLst>
      <p:ext uri="{BB962C8B-B14F-4D97-AF65-F5344CB8AC3E}">
        <p14:creationId xmlns:p14="http://schemas.microsoft.com/office/powerpoint/2010/main" val="325974317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797105" y="1625608"/>
            <a:ext cx="9190043" cy="2722164"/>
          </a:xfrm>
        </p:spPr>
        <p:txBody>
          <a:bodyPr>
            <a:normAutofit/>
          </a:bodyPr>
          <a:lstStyle/>
          <a:p>
            <a:r>
              <a:rPr lang="en-US" dirty="0"/>
              <a:t>K Nearest Neighbour</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797105" y="4466845"/>
            <a:ext cx="6696951" cy="882904"/>
          </a:xfrm>
        </p:spPr>
        <p:txBody>
          <a:bodyPr>
            <a:normAutofit/>
          </a:bodyPr>
          <a:lstStyle/>
          <a:p>
            <a:endParaRPr lang="en-US" dirty="0"/>
          </a:p>
        </p:txBody>
      </p:sp>
    </p:spTree>
    <p:extLst>
      <p:ext uri="{BB962C8B-B14F-4D97-AF65-F5344CB8AC3E}">
        <p14:creationId xmlns:p14="http://schemas.microsoft.com/office/powerpoint/2010/main" val="18044464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a:extLst>
              <a:ext uri="{FF2B5EF4-FFF2-40B4-BE49-F238E27FC236}">
                <a16:creationId xmlns:a16="http://schemas.microsoft.com/office/drawing/2014/main" id="{608B9BD0-7219-37CB-69DD-DBBECB2DA48D}"/>
              </a:ext>
            </a:extLst>
          </p:cNvPr>
          <p:cNvSpPr>
            <a:spLocks noGrp="1"/>
          </p:cNvSpPr>
          <p:nvPr>
            <p:ph type="subTitle" idx="1"/>
          </p:nvPr>
        </p:nvSpPr>
        <p:spPr>
          <a:xfrm>
            <a:off x="415635" y="374828"/>
            <a:ext cx="8950215" cy="2098522"/>
          </a:xfrm>
        </p:spPr>
        <p:txBody>
          <a:bodyPr>
            <a:normAutofit/>
          </a:bodyPr>
          <a:lstStyle/>
          <a:p>
            <a:pPr algn="ctr"/>
            <a:r>
              <a:rPr lang="en-US" sz="2800" b="1" u="sng" dirty="0"/>
              <a:t>Classification Report</a:t>
            </a:r>
            <a:endParaRPr lang="en-US" u="sng" dirty="0"/>
          </a:p>
          <a:p>
            <a:pPr marL="342900" indent="-342900" algn="ctr">
              <a:buFont typeface="Arial" panose="020B0604020202020204" pitchFamily="34" charset="0"/>
              <a:buChar char="•"/>
            </a:pPr>
            <a:r>
              <a:rPr lang="en-US" dirty="0"/>
              <a:t>Produced accuracy reading of 0.73 with data as received.</a:t>
            </a:r>
          </a:p>
          <a:p>
            <a:pPr marL="342900" indent="-342900" algn="ctr">
              <a:buFont typeface="Arial" panose="020B0604020202020204" pitchFamily="34" charset="0"/>
              <a:buChar char="•"/>
            </a:pPr>
            <a:r>
              <a:rPr lang="en-US" dirty="0"/>
              <a:t>Rerunning the classification with cleaned data to compare decreased accuracy to 0.72.</a:t>
            </a:r>
          </a:p>
        </p:txBody>
      </p:sp>
      <p:pic>
        <p:nvPicPr>
          <p:cNvPr id="8" name="Picture 7">
            <a:extLst>
              <a:ext uri="{FF2B5EF4-FFF2-40B4-BE49-F238E27FC236}">
                <a16:creationId xmlns:a16="http://schemas.microsoft.com/office/drawing/2014/main" id="{9FD87DDC-3AF2-98CE-F652-A00EAD9E9068}"/>
              </a:ext>
            </a:extLst>
          </p:cNvPr>
          <p:cNvPicPr>
            <a:picLocks noChangeAspect="1"/>
          </p:cNvPicPr>
          <p:nvPr/>
        </p:nvPicPr>
        <p:blipFill>
          <a:blip r:embed="rId3"/>
          <a:stretch>
            <a:fillRect/>
          </a:stretch>
        </p:blipFill>
        <p:spPr>
          <a:xfrm>
            <a:off x="280182" y="2372822"/>
            <a:ext cx="4850926" cy="1693569"/>
          </a:xfrm>
          <a:prstGeom prst="rect">
            <a:avLst/>
          </a:prstGeom>
        </p:spPr>
      </p:pic>
      <p:pic>
        <p:nvPicPr>
          <p:cNvPr id="9" name="Picture 8">
            <a:extLst>
              <a:ext uri="{FF2B5EF4-FFF2-40B4-BE49-F238E27FC236}">
                <a16:creationId xmlns:a16="http://schemas.microsoft.com/office/drawing/2014/main" id="{4508AE14-ADFA-EFC4-3670-596184DBEF6D}"/>
              </a:ext>
            </a:extLst>
          </p:cNvPr>
          <p:cNvPicPr>
            <a:picLocks noChangeAspect="1"/>
          </p:cNvPicPr>
          <p:nvPr/>
        </p:nvPicPr>
        <p:blipFill>
          <a:blip r:embed="rId4"/>
          <a:stretch>
            <a:fillRect/>
          </a:stretch>
        </p:blipFill>
        <p:spPr>
          <a:xfrm>
            <a:off x="5736000" y="2372822"/>
            <a:ext cx="4606508" cy="1693569"/>
          </a:xfrm>
          <a:prstGeom prst="rect">
            <a:avLst/>
          </a:prstGeom>
        </p:spPr>
      </p:pic>
      <p:pic>
        <p:nvPicPr>
          <p:cNvPr id="10" name="Picture 9">
            <a:extLst>
              <a:ext uri="{FF2B5EF4-FFF2-40B4-BE49-F238E27FC236}">
                <a16:creationId xmlns:a16="http://schemas.microsoft.com/office/drawing/2014/main" id="{C20235D4-5615-90AF-D744-9C3986AD5CCE}"/>
              </a:ext>
            </a:extLst>
          </p:cNvPr>
          <p:cNvPicPr>
            <a:picLocks noChangeAspect="1"/>
          </p:cNvPicPr>
          <p:nvPr/>
        </p:nvPicPr>
        <p:blipFill>
          <a:blip r:embed="rId5"/>
          <a:stretch>
            <a:fillRect/>
          </a:stretch>
        </p:blipFill>
        <p:spPr>
          <a:xfrm>
            <a:off x="1743876" y="4478540"/>
            <a:ext cx="1923538" cy="2280725"/>
          </a:xfrm>
          <a:prstGeom prst="rect">
            <a:avLst/>
          </a:prstGeom>
        </p:spPr>
      </p:pic>
      <p:pic>
        <p:nvPicPr>
          <p:cNvPr id="11" name="Picture 10">
            <a:extLst>
              <a:ext uri="{FF2B5EF4-FFF2-40B4-BE49-F238E27FC236}">
                <a16:creationId xmlns:a16="http://schemas.microsoft.com/office/drawing/2014/main" id="{2D81B489-514C-3AC0-7B05-F7C07234EBA3}"/>
              </a:ext>
            </a:extLst>
          </p:cNvPr>
          <p:cNvPicPr>
            <a:picLocks noChangeAspect="1"/>
          </p:cNvPicPr>
          <p:nvPr/>
        </p:nvPicPr>
        <p:blipFill>
          <a:blip r:embed="rId6"/>
          <a:stretch>
            <a:fillRect/>
          </a:stretch>
        </p:blipFill>
        <p:spPr>
          <a:xfrm>
            <a:off x="7581743" y="4375836"/>
            <a:ext cx="1958721" cy="2376000"/>
          </a:xfrm>
          <a:prstGeom prst="rect">
            <a:avLst/>
          </a:prstGeom>
        </p:spPr>
      </p:pic>
    </p:spTree>
    <p:extLst>
      <p:ext uri="{BB962C8B-B14F-4D97-AF65-F5344CB8AC3E}">
        <p14:creationId xmlns:p14="http://schemas.microsoft.com/office/powerpoint/2010/main" val="387021637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797105" y="1625608"/>
            <a:ext cx="6696951" cy="2722164"/>
          </a:xfrm>
        </p:spPr>
        <p:txBody>
          <a:bodyPr>
            <a:normAutofit/>
          </a:bodyPr>
          <a:lstStyle/>
          <a:p>
            <a:r>
              <a:rPr lang="en-US" dirty="0"/>
              <a:t>Random Forest </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797105" y="4466845"/>
            <a:ext cx="6696951" cy="882904"/>
          </a:xfrm>
        </p:spPr>
        <p:txBody>
          <a:bodyPr>
            <a:normAutofit/>
          </a:bodyPr>
          <a:lstStyle/>
          <a:p>
            <a:endParaRPr lang="en-US" dirty="0"/>
          </a:p>
        </p:txBody>
      </p:sp>
    </p:spTree>
    <p:extLst>
      <p:ext uri="{BB962C8B-B14F-4D97-AF65-F5344CB8AC3E}">
        <p14:creationId xmlns:p14="http://schemas.microsoft.com/office/powerpoint/2010/main" val="23757714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69D0F79-AE86-5ED5-012B-5762D5FA9D1D}"/>
              </a:ext>
            </a:extLst>
          </p:cNvPr>
          <p:cNvPicPr>
            <a:picLocks noChangeAspect="1"/>
          </p:cNvPicPr>
          <p:nvPr/>
        </p:nvPicPr>
        <p:blipFill>
          <a:blip r:embed="rId3"/>
          <a:stretch>
            <a:fillRect/>
          </a:stretch>
        </p:blipFill>
        <p:spPr>
          <a:xfrm>
            <a:off x="1366091" y="970830"/>
            <a:ext cx="7648531" cy="2255162"/>
          </a:xfrm>
          <a:prstGeom prst="rect">
            <a:avLst/>
          </a:prstGeom>
        </p:spPr>
      </p:pic>
      <p:pic>
        <p:nvPicPr>
          <p:cNvPr id="8" name="Picture 7">
            <a:extLst>
              <a:ext uri="{FF2B5EF4-FFF2-40B4-BE49-F238E27FC236}">
                <a16:creationId xmlns:a16="http://schemas.microsoft.com/office/drawing/2014/main" id="{D5970105-3224-9611-0AC7-644A7F892DD0}"/>
              </a:ext>
            </a:extLst>
          </p:cNvPr>
          <p:cNvPicPr>
            <a:picLocks noChangeAspect="1"/>
          </p:cNvPicPr>
          <p:nvPr/>
        </p:nvPicPr>
        <p:blipFill>
          <a:blip r:embed="rId4"/>
          <a:stretch>
            <a:fillRect/>
          </a:stretch>
        </p:blipFill>
        <p:spPr>
          <a:xfrm>
            <a:off x="322241" y="4242288"/>
            <a:ext cx="4868116" cy="2255163"/>
          </a:xfrm>
          <a:prstGeom prst="rect">
            <a:avLst/>
          </a:prstGeom>
        </p:spPr>
      </p:pic>
      <p:pic>
        <p:nvPicPr>
          <p:cNvPr id="9" name="Picture 8">
            <a:extLst>
              <a:ext uri="{FF2B5EF4-FFF2-40B4-BE49-F238E27FC236}">
                <a16:creationId xmlns:a16="http://schemas.microsoft.com/office/drawing/2014/main" id="{97569A64-44AA-E11D-1B25-4966C32689B3}"/>
              </a:ext>
            </a:extLst>
          </p:cNvPr>
          <p:cNvPicPr>
            <a:picLocks noChangeAspect="1"/>
          </p:cNvPicPr>
          <p:nvPr/>
        </p:nvPicPr>
        <p:blipFill>
          <a:blip r:embed="rId5"/>
          <a:stretch>
            <a:fillRect/>
          </a:stretch>
        </p:blipFill>
        <p:spPr>
          <a:xfrm>
            <a:off x="5541988" y="4243347"/>
            <a:ext cx="4848900" cy="2237954"/>
          </a:xfrm>
          <a:prstGeom prst="rect">
            <a:avLst/>
          </a:prstGeom>
        </p:spPr>
      </p:pic>
      <p:sp>
        <p:nvSpPr>
          <p:cNvPr id="10" name="TextBox 9">
            <a:extLst>
              <a:ext uri="{FF2B5EF4-FFF2-40B4-BE49-F238E27FC236}">
                <a16:creationId xmlns:a16="http://schemas.microsoft.com/office/drawing/2014/main" id="{7AD3F2B0-96F1-3543-E939-446B0B8A4881}"/>
              </a:ext>
            </a:extLst>
          </p:cNvPr>
          <p:cNvSpPr txBox="1"/>
          <p:nvPr/>
        </p:nvSpPr>
        <p:spPr>
          <a:xfrm>
            <a:off x="797105" y="3512408"/>
            <a:ext cx="2986380" cy="369332"/>
          </a:xfrm>
          <a:prstGeom prst="rect">
            <a:avLst/>
          </a:prstGeom>
          <a:noFill/>
        </p:spPr>
        <p:txBody>
          <a:bodyPr wrap="square" rtlCol="0">
            <a:spAutoFit/>
          </a:bodyPr>
          <a:lstStyle/>
          <a:p>
            <a:r>
              <a:rPr lang="en-GB" dirty="0"/>
              <a:t>Data as received (with zero’s)</a:t>
            </a:r>
          </a:p>
        </p:txBody>
      </p:sp>
      <p:sp>
        <p:nvSpPr>
          <p:cNvPr id="11" name="TextBox 10">
            <a:extLst>
              <a:ext uri="{FF2B5EF4-FFF2-40B4-BE49-F238E27FC236}">
                <a16:creationId xmlns:a16="http://schemas.microsoft.com/office/drawing/2014/main" id="{49EC4492-8679-E9B4-A162-3177B8962CD8}"/>
              </a:ext>
            </a:extLst>
          </p:cNvPr>
          <p:cNvSpPr txBox="1"/>
          <p:nvPr/>
        </p:nvSpPr>
        <p:spPr>
          <a:xfrm>
            <a:off x="6596010" y="3512408"/>
            <a:ext cx="3285549" cy="369332"/>
          </a:xfrm>
          <a:prstGeom prst="rect">
            <a:avLst/>
          </a:prstGeom>
          <a:noFill/>
        </p:spPr>
        <p:txBody>
          <a:bodyPr wrap="square" rtlCol="0">
            <a:spAutoFit/>
          </a:bodyPr>
          <a:lstStyle/>
          <a:p>
            <a:r>
              <a:rPr lang="en-GB" dirty="0"/>
              <a:t>Processed Data (zero’s removed)</a:t>
            </a:r>
          </a:p>
        </p:txBody>
      </p:sp>
    </p:spTree>
    <p:extLst>
      <p:ext uri="{BB962C8B-B14F-4D97-AF65-F5344CB8AC3E}">
        <p14:creationId xmlns:p14="http://schemas.microsoft.com/office/powerpoint/2010/main" val="140666162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797105" y="1625608"/>
            <a:ext cx="6696951" cy="2722164"/>
          </a:xfrm>
        </p:spPr>
        <p:txBody>
          <a:bodyPr>
            <a:normAutofit/>
          </a:bodyPr>
          <a:lstStyle/>
          <a:p>
            <a:r>
              <a:rPr lang="en-US" dirty="0"/>
              <a:t>Support Vector Machine</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797105" y="4466845"/>
            <a:ext cx="6696951" cy="882904"/>
          </a:xfrm>
        </p:spPr>
        <p:txBody>
          <a:bodyPr>
            <a:normAutofit/>
          </a:bodyPr>
          <a:lstStyle/>
          <a:p>
            <a:endParaRPr lang="en-US" dirty="0"/>
          </a:p>
        </p:txBody>
      </p:sp>
    </p:spTree>
    <p:extLst>
      <p:ext uri="{BB962C8B-B14F-4D97-AF65-F5344CB8AC3E}">
        <p14:creationId xmlns:p14="http://schemas.microsoft.com/office/powerpoint/2010/main" val="191480514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a:extLst>
              <a:ext uri="{FF2B5EF4-FFF2-40B4-BE49-F238E27FC236}">
                <a16:creationId xmlns:a16="http://schemas.microsoft.com/office/drawing/2014/main" id="{EFDE91B4-921B-224E-CF21-DE80A82CC7B6}"/>
              </a:ext>
            </a:extLst>
          </p:cNvPr>
          <p:cNvSpPr txBox="1">
            <a:spLocks/>
          </p:cNvSpPr>
          <p:nvPr/>
        </p:nvSpPr>
        <p:spPr>
          <a:xfrm>
            <a:off x="415635" y="374828"/>
            <a:ext cx="8950215" cy="209852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System Font Regular"/>
              <a:buNone/>
              <a:defRPr sz="2400" b="0" i="0" kern="1200">
                <a:solidFill>
                  <a:schemeClr val="tx1"/>
                </a:solidFill>
                <a:latin typeface="+mn-lt"/>
                <a:ea typeface="+mn-ea"/>
                <a:cs typeface="+mn-cs"/>
              </a:defRPr>
            </a:lvl1pPr>
            <a:lvl2pPr marL="457200" indent="0" algn="ctr" defTabSz="914400" rtl="0" eaLnBrk="1" latinLnBrk="0" hangingPunct="1">
              <a:lnSpc>
                <a:spcPct val="100000"/>
              </a:lnSpc>
              <a:spcBef>
                <a:spcPts val="500"/>
              </a:spcBef>
              <a:buFont typeface="System Font Regular"/>
              <a:buNone/>
              <a:defRPr sz="2000" b="0" i="0" kern="1200">
                <a:solidFill>
                  <a:schemeClr val="tx1"/>
                </a:solidFill>
                <a:latin typeface="+mn-lt"/>
                <a:ea typeface="+mn-ea"/>
                <a:cs typeface="+mn-cs"/>
              </a:defRPr>
            </a:lvl2pPr>
            <a:lvl3pPr marL="914400" indent="0" algn="ctr" defTabSz="914400" rtl="0" eaLnBrk="1" latinLnBrk="0" hangingPunct="1">
              <a:lnSpc>
                <a:spcPct val="100000"/>
              </a:lnSpc>
              <a:spcBef>
                <a:spcPts val="500"/>
              </a:spcBef>
              <a:buFont typeface="System Font Regular"/>
              <a:buNone/>
              <a:defRPr sz="1800" b="0" i="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System Font Regular"/>
              <a:buNone/>
              <a:defRPr sz="1600" b="0" i="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System Font Regular"/>
              <a:buNone/>
              <a:defRPr sz="1600" b="0" i="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800" b="1" u="sng"/>
              <a:t>Classification Report</a:t>
            </a:r>
            <a:endParaRPr lang="en-US" u="sng"/>
          </a:p>
          <a:p>
            <a:pPr marL="342900" indent="-342900" algn="ctr">
              <a:buFont typeface="Arial" panose="020B0604020202020204" pitchFamily="34" charset="0"/>
              <a:buChar char="•"/>
            </a:pPr>
            <a:r>
              <a:rPr lang="en-US"/>
              <a:t>Produced accuracy reading of 0.78 with data as received.</a:t>
            </a:r>
          </a:p>
          <a:p>
            <a:pPr marL="342900" indent="-342900" algn="ctr">
              <a:buFont typeface="Arial" panose="020B0604020202020204" pitchFamily="34" charset="0"/>
              <a:buChar char="•"/>
            </a:pPr>
            <a:r>
              <a:rPr lang="en-US"/>
              <a:t>Rerunning the classification with cleaned data to compare increased accuracy to 0.80</a:t>
            </a:r>
            <a:endParaRPr lang="en-US" dirty="0"/>
          </a:p>
        </p:txBody>
      </p:sp>
      <p:pic>
        <p:nvPicPr>
          <p:cNvPr id="8" name="Picture 7">
            <a:extLst>
              <a:ext uri="{FF2B5EF4-FFF2-40B4-BE49-F238E27FC236}">
                <a16:creationId xmlns:a16="http://schemas.microsoft.com/office/drawing/2014/main" id="{DD50D138-31CE-1C83-1F1C-606592672B28}"/>
              </a:ext>
            </a:extLst>
          </p:cNvPr>
          <p:cNvPicPr>
            <a:picLocks noChangeAspect="1"/>
          </p:cNvPicPr>
          <p:nvPr/>
        </p:nvPicPr>
        <p:blipFill>
          <a:blip r:embed="rId3"/>
          <a:stretch>
            <a:fillRect/>
          </a:stretch>
        </p:blipFill>
        <p:spPr>
          <a:xfrm>
            <a:off x="1056529" y="2286130"/>
            <a:ext cx="3834213" cy="2098521"/>
          </a:xfrm>
          <a:prstGeom prst="rect">
            <a:avLst/>
          </a:prstGeom>
        </p:spPr>
      </p:pic>
      <p:pic>
        <p:nvPicPr>
          <p:cNvPr id="9" name="Picture 8">
            <a:extLst>
              <a:ext uri="{FF2B5EF4-FFF2-40B4-BE49-F238E27FC236}">
                <a16:creationId xmlns:a16="http://schemas.microsoft.com/office/drawing/2014/main" id="{87BEBAD0-B078-D2F2-D6F5-9704D0BF1BD4}"/>
              </a:ext>
            </a:extLst>
          </p:cNvPr>
          <p:cNvPicPr>
            <a:picLocks noChangeAspect="1"/>
          </p:cNvPicPr>
          <p:nvPr/>
        </p:nvPicPr>
        <p:blipFill>
          <a:blip r:embed="rId4"/>
          <a:stretch>
            <a:fillRect/>
          </a:stretch>
        </p:blipFill>
        <p:spPr>
          <a:xfrm>
            <a:off x="5064220" y="2286129"/>
            <a:ext cx="3829050" cy="2098521"/>
          </a:xfrm>
          <a:prstGeom prst="rect">
            <a:avLst/>
          </a:prstGeom>
        </p:spPr>
      </p:pic>
      <p:pic>
        <p:nvPicPr>
          <p:cNvPr id="10" name="Picture 9">
            <a:extLst>
              <a:ext uri="{FF2B5EF4-FFF2-40B4-BE49-F238E27FC236}">
                <a16:creationId xmlns:a16="http://schemas.microsoft.com/office/drawing/2014/main" id="{23423C5C-5447-2DCD-9DCD-0A96B1B69A0D}"/>
              </a:ext>
            </a:extLst>
          </p:cNvPr>
          <p:cNvPicPr>
            <a:picLocks noChangeAspect="1"/>
          </p:cNvPicPr>
          <p:nvPr/>
        </p:nvPicPr>
        <p:blipFill>
          <a:blip r:embed="rId5"/>
          <a:stretch>
            <a:fillRect/>
          </a:stretch>
        </p:blipFill>
        <p:spPr>
          <a:xfrm>
            <a:off x="1937580" y="4895114"/>
            <a:ext cx="5906324" cy="1790950"/>
          </a:xfrm>
          <a:prstGeom prst="rect">
            <a:avLst/>
          </a:prstGeom>
        </p:spPr>
      </p:pic>
      <p:sp>
        <p:nvSpPr>
          <p:cNvPr id="11" name="Subtitle 2">
            <a:extLst>
              <a:ext uri="{FF2B5EF4-FFF2-40B4-BE49-F238E27FC236}">
                <a16:creationId xmlns:a16="http://schemas.microsoft.com/office/drawing/2014/main" id="{C0EFA836-48A3-51A0-F58D-CDB004D87F5E}"/>
              </a:ext>
            </a:extLst>
          </p:cNvPr>
          <p:cNvSpPr txBox="1">
            <a:spLocks/>
          </p:cNvSpPr>
          <p:nvPr/>
        </p:nvSpPr>
        <p:spPr>
          <a:xfrm>
            <a:off x="589112" y="4346672"/>
            <a:ext cx="8950215" cy="123425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System Font Regular"/>
              <a:buNone/>
              <a:defRPr sz="2400" b="0" i="0" kern="1200">
                <a:solidFill>
                  <a:schemeClr val="tx1"/>
                </a:solidFill>
                <a:latin typeface="+mn-lt"/>
                <a:ea typeface="+mn-ea"/>
                <a:cs typeface="+mn-cs"/>
              </a:defRPr>
            </a:lvl1pPr>
            <a:lvl2pPr marL="457200" indent="0" algn="ctr" defTabSz="914400" rtl="0" eaLnBrk="1" latinLnBrk="0" hangingPunct="1">
              <a:lnSpc>
                <a:spcPct val="100000"/>
              </a:lnSpc>
              <a:spcBef>
                <a:spcPts val="500"/>
              </a:spcBef>
              <a:buFont typeface="System Font Regular"/>
              <a:buNone/>
              <a:defRPr sz="2000" b="0" i="0" kern="1200">
                <a:solidFill>
                  <a:schemeClr val="tx1"/>
                </a:solidFill>
                <a:latin typeface="+mn-lt"/>
                <a:ea typeface="+mn-ea"/>
                <a:cs typeface="+mn-cs"/>
              </a:defRPr>
            </a:lvl2pPr>
            <a:lvl3pPr marL="914400" indent="0" algn="ctr" defTabSz="914400" rtl="0" eaLnBrk="1" latinLnBrk="0" hangingPunct="1">
              <a:lnSpc>
                <a:spcPct val="100000"/>
              </a:lnSpc>
              <a:spcBef>
                <a:spcPts val="500"/>
              </a:spcBef>
              <a:buFont typeface="System Font Regular"/>
              <a:buNone/>
              <a:defRPr sz="1800" b="0" i="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System Font Regular"/>
              <a:buNone/>
              <a:defRPr sz="1600" b="0" i="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System Font Regular"/>
              <a:buNone/>
              <a:defRPr sz="1600" b="0" i="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800" b="1" u="sng" dirty="0"/>
              <a:t>Parameters used to set up and test the model.</a:t>
            </a:r>
            <a:endParaRPr lang="en-US" dirty="0"/>
          </a:p>
        </p:txBody>
      </p:sp>
    </p:spTree>
    <p:extLst>
      <p:ext uri="{BB962C8B-B14F-4D97-AF65-F5344CB8AC3E}">
        <p14:creationId xmlns:p14="http://schemas.microsoft.com/office/powerpoint/2010/main" val="6993922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797105" y="1625608"/>
            <a:ext cx="6696951" cy="2722164"/>
          </a:xfrm>
        </p:spPr>
        <p:txBody>
          <a:bodyPr>
            <a:normAutofit/>
          </a:bodyPr>
          <a:lstStyle/>
          <a:p>
            <a:r>
              <a:rPr lang="en-US" dirty="0"/>
              <a:t>Neural Networks</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797105" y="4466845"/>
            <a:ext cx="6696951" cy="882904"/>
          </a:xfrm>
        </p:spPr>
        <p:txBody>
          <a:bodyPr>
            <a:normAutofit/>
          </a:bodyPr>
          <a:lstStyle/>
          <a:p>
            <a:endParaRPr lang="en-US" dirty="0"/>
          </a:p>
        </p:txBody>
      </p:sp>
    </p:spTree>
    <p:extLst>
      <p:ext uri="{BB962C8B-B14F-4D97-AF65-F5344CB8AC3E}">
        <p14:creationId xmlns:p14="http://schemas.microsoft.com/office/powerpoint/2010/main" val="27901749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5CB551C-364A-F1B5-7D01-35FBA905CD33}"/>
              </a:ext>
            </a:extLst>
          </p:cNvPr>
          <p:cNvSpPr txBox="1"/>
          <p:nvPr/>
        </p:nvSpPr>
        <p:spPr>
          <a:xfrm>
            <a:off x="974724" y="522328"/>
            <a:ext cx="7305675" cy="369332"/>
          </a:xfrm>
          <a:prstGeom prst="rect">
            <a:avLst/>
          </a:prstGeom>
          <a:noFill/>
        </p:spPr>
        <p:txBody>
          <a:bodyPr wrap="square" rtlCol="0">
            <a:spAutoFit/>
          </a:bodyPr>
          <a:lstStyle/>
          <a:p>
            <a:r>
              <a:rPr lang="en-GB" dirty="0"/>
              <a:t>Neural Networks (Manual setting)</a:t>
            </a:r>
          </a:p>
        </p:txBody>
      </p:sp>
      <p:pic>
        <p:nvPicPr>
          <p:cNvPr id="6" name="Picture 5">
            <a:extLst>
              <a:ext uri="{FF2B5EF4-FFF2-40B4-BE49-F238E27FC236}">
                <a16:creationId xmlns:a16="http://schemas.microsoft.com/office/drawing/2014/main" id="{39D47555-4D31-1FA8-25E4-F8E431AE95A3}"/>
              </a:ext>
            </a:extLst>
          </p:cNvPr>
          <p:cNvPicPr>
            <a:picLocks noChangeAspect="1"/>
          </p:cNvPicPr>
          <p:nvPr/>
        </p:nvPicPr>
        <p:blipFill>
          <a:blip r:embed="rId3"/>
          <a:stretch>
            <a:fillRect/>
          </a:stretch>
        </p:blipFill>
        <p:spPr>
          <a:xfrm>
            <a:off x="1469388" y="952462"/>
            <a:ext cx="9080552" cy="3022618"/>
          </a:xfrm>
          <a:prstGeom prst="rect">
            <a:avLst/>
          </a:prstGeom>
        </p:spPr>
      </p:pic>
      <p:sp>
        <p:nvSpPr>
          <p:cNvPr id="7" name="TextBox 6">
            <a:extLst>
              <a:ext uri="{FF2B5EF4-FFF2-40B4-BE49-F238E27FC236}">
                <a16:creationId xmlns:a16="http://schemas.microsoft.com/office/drawing/2014/main" id="{E6E54FF8-3DE3-1ECA-036D-FB3440E322AF}"/>
              </a:ext>
            </a:extLst>
          </p:cNvPr>
          <p:cNvSpPr txBox="1"/>
          <p:nvPr/>
        </p:nvSpPr>
        <p:spPr>
          <a:xfrm>
            <a:off x="665981" y="4125784"/>
            <a:ext cx="2986380" cy="369332"/>
          </a:xfrm>
          <a:prstGeom prst="rect">
            <a:avLst/>
          </a:prstGeom>
          <a:noFill/>
        </p:spPr>
        <p:txBody>
          <a:bodyPr wrap="square" rtlCol="0">
            <a:spAutoFit/>
          </a:bodyPr>
          <a:lstStyle/>
          <a:p>
            <a:r>
              <a:rPr lang="en-GB" dirty="0"/>
              <a:t>Data as received (with zero’s)</a:t>
            </a:r>
          </a:p>
        </p:txBody>
      </p:sp>
      <p:sp>
        <p:nvSpPr>
          <p:cNvPr id="8" name="TextBox 7">
            <a:extLst>
              <a:ext uri="{FF2B5EF4-FFF2-40B4-BE49-F238E27FC236}">
                <a16:creationId xmlns:a16="http://schemas.microsoft.com/office/drawing/2014/main" id="{12155517-FC7E-9BB2-4AD5-DF6EF0470ED9}"/>
              </a:ext>
            </a:extLst>
          </p:cNvPr>
          <p:cNvSpPr txBox="1"/>
          <p:nvPr/>
        </p:nvSpPr>
        <p:spPr>
          <a:xfrm>
            <a:off x="743698" y="5231992"/>
            <a:ext cx="3285549" cy="369332"/>
          </a:xfrm>
          <a:prstGeom prst="rect">
            <a:avLst/>
          </a:prstGeom>
          <a:noFill/>
        </p:spPr>
        <p:txBody>
          <a:bodyPr wrap="square" rtlCol="0">
            <a:spAutoFit/>
          </a:bodyPr>
          <a:lstStyle/>
          <a:p>
            <a:r>
              <a:rPr lang="en-GB" dirty="0"/>
              <a:t>Processed Data (zero’s removed)</a:t>
            </a:r>
          </a:p>
        </p:txBody>
      </p:sp>
      <p:pic>
        <p:nvPicPr>
          <p:cNvPr id="9" name="Picture 8">
            <a:extLst>
              <a:ext uri="{FF2B5EF4-FFF2-40B4-BE49-F238E27FC236}">
                <a16:creationId xmlns:a16="http://schemas.microsoft.com/office/drawing/2014/main" id="{B1681947-4972-81EC-59CD-C31B45D5AF21}"/>
              </a:ext>
            </a:extLst>
          </p:cNvPr>
          <p:cNvPicPr>
            <a:picLocks noChangeAspect="1"/>
          </p:cNvPicPr>
          <p:nvPr/>
        </p:nvPicPr>
        <p:blipFill>
          <a:blip r:embed="rId4"/>
          <a:stretch>
            <a:fillRect/>
          </a:stretch>
        </p:blipFill>
        <p:spPr>
          <a:xfrm>
            <a:off x="2386471" y="4563373"/>
            <a:ext cx="6303287" cy="607817"/>
          </a:xfrm>
          <a:prstGeom prst="rect">
            <a:avLst/>
          </a:prstGeom>
        </p:spPr>
      </p:pic>
      <p:pic>
        <p:nvPicPr>
          <p:cNvPr id="10" name="Picture 9">
            <a:extLst>
              <a:ext uri="{FF2B5EF4-FFF2-40B4-BE49-F238E27FC236}">
                <a16:creationId xmlns:a16="http://schemas.microsoft.com/office/drawing/2014/main" id="{D2627E78-7007-4A7F-6B24-7FC66F783CAE}"/>
              </a:ext>
            </a:extLst>
          </p:cNvPr>
          <p:cNvPicPr>
            <a:picLocks noChangeAspect="1"/>
          </p:cNvPicPr>
          <p:nvPr/>
        </p:nvPicPr>
        <p:blipFill>
          <a:blip r:embed="rId5"/>
          <a:stretch>
            <a:fillRect/>
          </a:stretch>
        </p:blipFill>
        <p:spPr>
          <a:xfrm>
            <a:off x="2386471" y="5673665"/>
            <a:ext cx="6303287" cy="607817"/>
          </a:xfrm>
          <a:prstGeom prst="rect">
            <a:avLst/>
          </a:prstGeom>
        </p:spPr>
      </p:pic>
    </p:spTree>
    <p:extLst>
      <p:ext uri="{BB962C8B-B14F-4D97-AF65-F5344CB8AC3E}">
        <p14:creationId xmlns:p14="http://schemas.microsoft.com/office/powerpoint/2010/main" val="2903037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51CB55-677B-6AB0-354A-EF10A86ED9FD}"/>
              </a:ext>
            </a:extLst>
          </p:cNvPr>
          <p:cNvSpPr txBox="1"/>
          <p:nvPr/>
        </p:nvSpPr>
        <p:spPr>
          <a:xfrm>
            <a:off x="974724" y="522328"/>
            <a:ext cx="7305675" cy="369332"/>
          </a:xfrm>
          <a:prstGeom prst="rect">
            <a:avLst/>
          </a:prstGeom>
          <a:noFill/>
        </p:spPr>
        <p:txBody>
          <a:bodyPr wrap="square" rtlCol="0">
            <a:spAutoFit/>
          </a:bodyPr>
          <a:lstStyle/>
          <a:p>
            <a:endParaRPr lang="en-GB" dirty="0"/>
          </a:p>
        </p:txBody>
      </p:sp>
      <p:pic>
        <p:nvPicPr>
          <p:cNvPr id="6" name="Picture 5">
            <a:extLst>
              <a:ext uri="{FF2B5EF4-FFF2-40B4-BE49-F238E27FC236}">
                <a16:creationId xmlns:a16="http://schemas.microsoft.com/office/drawing/2014/main" id="{E7AC0FCB-EA6C-2EFA-D98A-D1777DABD70C}"/>
              </a:ext>
            </a:extLst>
          </p:cNvPr>
          <p:cNvPicPr>
            <a:picLocks noChangeAspect="1"/>
          </p:cNvPicPr>
          <p:nvPr/>
        </p:nvPicPr>
        <p:blipFill>
          <a:blip r:embed="rId3"/>
          <a:stretch>
            <a:fillRect/>
          </a:stretch>
        </p:blipFill>
        <p:spPr>
          <a:xfrm>
            <a:off x="3096398" y="884626"/>
            <a:ext cx="6353359" cy="3659153"/>
          </a:xfrm>
          <a:prstGeom prst="rect">
            <a:avLst/>
          </a:prstGeom>
        </p:spPr>
      </p:pic>
      <p:pic>
        <p:nvPicPr>
          <p:cNvPr id="7" name="Picture 6">
            <a:extLst>
              <a:ext uri="{FF2B5EF4-FFF2-40B4-BE49-F238E27FC236}">
                <a16:creationId xmlns:a16="http://schemas.microsoft.com/office/drawing/2014/main" id="{7F6134A5-46D9-3066-1282-98566371E052}"/>
              </a:ext>
            </a:extLst>
          </p:cNvPr>
          <p:cNvPicPr>
            <a:picLocks noChangeAspect="1"/>
          </p:cNvPicPr>
          <p:nvPr/>
        </p:nvPicPr>
        <p:blipFill>
          <a:blip r:embed="rId4"/>
          <a:stretch>
            <a:fillRect/>
          </a:stretch>
        </p:blipFill>
        <p:spPr>
          <a:xfrm>
            <a:off x="2525860" y="4945463"/>
            <a:ext cx="7140280" cy="553306"/>
          </a:xfrm>
          <a:prstGeom prst="rect">
            <a:avLst/>
          </a:prstGeom>
        </p:spPr>
      </p:pic>
      <p:sp>
        <p:nvSpPr>
          <p:cNvPr id="8" name="TextBox 7">
            <a:extLst>
              <a:ext uri="{FF2B5EF4-FFF2-40B4-BE49-F238E27FC236}">
                <a16:creationId xmlns:a16="http://schemas.microsoft.com/office/drawing/2014/main" id="{63AEF2CD-6879-0683-5DFA-D82ED8B360C0}"/>
              </a:ext>
            </a:extLst>
          </p:cNvPr>
          <p:cNvSpPr txBox="1"/>
          <p:nvPr/>
        </p:nvSpPr>
        <p:spPr>
          <a:xfrm>
            <a:off x="350446" y="4629078"/>
            <a:ext cx="2986380" cy="369332"/>
          </a:xfrm>
          <a:prstGeom prst="rect">
            <a:avLst/>
          </a:prstGeom>
          <a:noFill/>
        </p:spPr>
        <p:txBody>
          <a:bodyPr wrap="square" rtlCol="0">
            <a:spAutoFit/>
          </a:bodyPr>
          <a:lstStyle/>
          <a:p>
            <a:r>
              <a:rPr lang="en-GB" dirty="0"/>
              <a:t>Data as received (with zero’s)</a:t>
            </a:r>
          </a:p>
        </p:txBody>
      </p:sp>
      <p:sp>
        <p:nvSpPr>
          <p:cNvPr id="9" name="TextBox 8">
            <a:extLst>
              <a:ext uri="{FF2B5EF4-FFF2-40B4-BE49-F238E27FC236}">
                <a16:creationId xmlns:a16="http://schemas.microsoft.com/office/drawing/2014/main" id="{C66D656E-34BC-8FEA-FF90-CB2CC69E32E8}"/>
              </a:ext>
            </a:extLst>
          </p:cNvPr>
          <p:cNvSpPr txBox="1"/>
          <p:nvPr/>
        </p:nvSpPr>
        <p:spPr>
          <a:xfrm>
            <a:off x="350446" y="5564549"/>
            <a:ext cx="3285549" cy="369332"/>
          </a:xfrm>
          <a:prstGeom prst="rect">
            <a:avLst/>
          </a:prstGeom>
          <a:noFill/>
        </p:spPr>
        <p:txBody>
          <a:bodyPr wrap="square" rtlCol="0">
            <a:spAutoFit/>
          </a:bodyPr>
          <a:lstStyle/>
          <a:p>
            <a:r>
              <a:rPr lang="en-GB" dirty="0"/>
              <a:t>Processed Data (zero’s removed)</a:t>
            </a:r>
          </a:p>
        </p:txBody>
      </p:sp>
      <p:pic>
        <p:nvPicPr>
          <p:cNvPr id="10" name="Picture 9">
            <a:extLst>
              <a:ext uri="{FF2B5EF4-FFF2-40B4-BE49-F238E27FC236}">
                <a16:creationId xmlns:a16="http://schemas.microsoft.com/office/drawing/2014/main" id="{35015D97-0F9A-F758-C21F-3495FB142391}"/>
              </a:ext>
            </a:extLst>
          </p:cNvPr>
          <p:cNvPicPr>
            <a:picLocks noChangeAspect="1"/>
          </p:cNvPicPr>
          <p:nvPr/>
        </p:nvPicPr>
        <p:blipFill>
          <a:blip r:embed="rId5"/>
          <a:stretch>
            <a:fillRect/>
          </a:stretch>
        </p:blipFill>
        <p:spPr>
          <a:xfrm>
            <a:off x="2525859" y="5933880"/>
            <a:ext cx="7140280" cy="553306"/>
          </a:xfrm>
          <a:prstGeom prst="rect">
            <a:avLst/>
          </a:prstGeom>
        </p:spPr>
      </p:pic>
      <p:pic>
        <p:nvPicPr>
          <p:cNvPr id="2" name="Picture 1">
            <a:extLst>
              <a:ext uri="{FF2B5EF4-FFF2-40B4-BE49-F238E27FC236}">
                <a16:creationId xmlns:a16="http://schemas.microsoft.com/office/drawing/2014/main" id="{73C49903-0D24-F733-0B53-F8DCEF0489D8}"/>
              </a:ext>
            </a:extLst>
          </p:cNvPr>
          <p:cNvPicPr>
            <a:picLocks noChangeAspect="1"/>
          </p:cNvPicPr>
          <p:nvPr/>
        </p:nvPicPr>
        <p:blipFill>
          <a:blip r:embed="rId6"/>
          <a:stretch>
            <a:fillRect/>
          </a:stretch>
        </p:blipFill>
        <p:spPr>
          <a:xfrm>
            <a:off x="592457" y="621423"/>
            <a:ext cx="1723761" cy="553306"/>
          </a:xfrm>
          <a:prstGeom prst="rect">
            <a:avLst/>
          </a:prstGeom>
        </p:spPr>
      </p:pic>
    </p:spTree>
    <p:extLst>
      <p:ext uri="{BB962C8B-B14F-4D97-AF65-F5344CB8AC3E}">
        <p14:creationId xmlns:p14="http://schemas.microsoft.com/office/powerpoint/2010/main" val="324905971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797105" y="1625608"/>
            <a:ext cx="6696951" cy="2722164"/>
          </a:xfrm>
        </p:spPr>
        <p:txBody>
          <a:bodyPr>
            <a:normAutofit/>
          </a:bodyPr>
          <a:lstStyle/>
          <a:p>
            <a:r>
              <a:rPr lang="en-US" dirty="0"/>
              <a:t>TPOT</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797105" y="4466845"/>
            <a:ext cx="6696951" cy="882904"/>
          </a:xfrm>
        </p:spPr>
        <p:txBody>
          <a:bodyPr>
            <a:normAutofit/>
          </a:bodyPr>
          <a:lstStyle/>
          <a:p>
            <a:endParaRPr lang="en-US" dirty="0"/>
          </a:p>
        </p:txBody>
      </p:sp>
    </p:spTree>
    <p:extLst>
      <p:ext uri="{BB962C8B-B14F-4D97-AF65-F5344CB8AC3E}">
        <p14:creationId xmlns:p14="http://schemas.microsoft.com/office/powerpoint/2010/main" val="32655502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663264" y="516736"/>
            <a:ext cx="9679244" cy="1160072"/>
          </a:xfrm>
        </p:spPr>
        <p:txBody>
          <a:bodyPr>
            <a:noAutofit/>
          </a:bodyPr>
          <a:lstStyle/>
          <a:p>
            <a:r>
              <a:rPr lang="en-US" sz="5400" dirty="0"/>
              <a:t>Project and Resource Management</a:t>
            </a:r>
          </a:p>
        </p:txBody>
      </p:sp>
      <p:sp>
        <p:nvSpPr>
          <p:cNvPr id="7" name="Subtitle 6">
            <a:extLst>
              <a:ext uri="{FF2B5EF4-FFF2-40B4-BE49-F238E27FC236}">
                <a16:creationId xmlns:a16="http://schemas.microsoft.com/office/drawing/2014/main" id="{8A3FEE89-2334-925C-4288-40522FB0E7B2}"/>
              </a:ext>
            </a:extLst>
          </p:cNvPr>
          <p:cNvSpPr>
            <a:spLocks noGrp="1"/>
          </p:cNvSpPr>
          <p:nvPr>
            <p:ph type="subTitle" idx="1"/>
          </p:nvPr>
        </p:nvSpPr>
        <p:spPr/>
        <p:txBody>
          <a:bodyPr/>
          <a:lstStyle/>
          <a:p>
            <a:endParaRPr lang="en-US"/>
          </a:p>
        </p:txBody>
      </p:sp>
      <p:pic>
        <p:nvPicPr>
          <p:cNvPr id="8" name="Picture 7">
            <a:extLst>
              <a:ext uri="{FF2B5EF4-FFF2-40B4-BE49-F238E27FC236}">
                <a16:creationId xmlns:a16="http://schemas.microsoft.com/office/drawing/2014/main" id="{5312C610-F540-F831-FCA4-4CABB066171C}"/>
              </a:ext>
            </a:extLst>
          </p:cNvPr>
          <p:cNvPicPr>
            <a:picLocks noChangeAspect="1"/>
          </p:cNvPicPr>
          <p:nvPr/>
        </p:nvPicPr>
        <p:blipFill>
          <a:blip r:embed="rId3"/>
          <a:stretch>
            <a:fillRect/>
          </a:stretch>
        </p:blipFill>
        <p:spPr>
          <a:xfrm>
            <a:off x="138637" y="1980532"/>
            <a:ext cx="11914726" cy="3369217"/>
          </a:xfrm>
          <a:prstGeom prst="rect">
            <a:avLst/>
          </a:prstGeom>
        </p:spPr>
      </p:pic>
    </p:spTree>
    <p:extLst>
      <p:ext uri="{BB962C8B-B14F-4D97-AF65-F5344CB8AC3E}">
        <p14:creationId xmlns:p14="http://schemas.microsoft.com/office/powerpoint/2010/main" val="382198905"/>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8F9F84B-99DC-FFF7-51B0-076B83A4C5E0}"/>
              </a:ext>
            </a:extLst>
          </p:cNvPr>
          <p:cNvPicPr>
            <a:picLocks noChangeAspect="1"/>
          </p:cNvPicPr>
          <p:nvPr/>
        </p:nvPicPr>
        <p:blipFill>
          <a:blip r:embed="rId3"/>
          <a:stretch>
            <a:fillRect/>
          </a:stretch>
        </p:blipFill>
        <p:spPr>
          <a:xfrm>
            <a:off x="8928566" y="572934"/>
            <a:ext cx="2569982" cy="2292587"/>
          </a:xfrm>
          <a:prstGeom prst="rect">
            <a:avLst/>
          </a:prstGeom>
        </p:spPr>
      </p:pic>
      <p:sp>
        <p:nvSpPr>
          <p:cNvPr id="7" name="TextBox 6">
            <a:extLst>
              <a:ext uri="{FF2B5EF4-FFF2-40B4-BE49-F238E27FC236}">
                <a16:creationId xmlns:a16="http://schemas.microsoft.com/office/drawing/2014/main" id="{6B56F412-2C2D-DB9E-1AD0-05441CFCA053}"/>
              </a:ext>
            </a:extLst>
          </p:cNvPr>
          <p:cNvSpPr txBox="1"/>
          <p:nvPr/>
        </p:nvSpPr>
        <p:spPr>
          <a:xfrm>
            <a:off x="1302606" y="3619112"/>
            <a:ext cx="2986380" cy="369332"/>
          </a:xfrm>
          <a:prstGeom prst="rect">
            <a:avLst/>
          </a:prstGeom>
          <a:noFill/>
        </p:spPr>
        <p:txBody>
          <a:bodyPr wrap="square" rtlCol="0">
            <a:spAutoFit/>
          </a:bodyPr>
          <a:lstStyle/>
          <a:p>
            <a:r>
              <a:rPr lang="en-GB" dirty="0"/>
              <a:t>Data as received (with zero’s)</a:t>
            </a:r>
          </a:p>
        </p:txBody>
      </p:sp>
      <p:sp>
        <p:nvSpPr>
          <p:cNvPr id="8" name="TextBox 7">
            <a:extLst>
              <a:ext uri="{FF2B5EF4-FFF2-40B4-BE49-F238E27FC236}">
                <a16:creationId xmlns:a16="http://schemas.microsoft.com/office/drawing/2014/main" id="{BEBBEB13-9CBB-8105-4F88-85EF6062167D}"/>
              </a:ext>
            </a:extLst>
          </p:cNvPr>
          <p:cNvSpPr txBox="1"/>
          <p:nvPr/>
        </p:nvSpPr>
        <p:spPr>
          <a:xfrm>
            <a:off x="1153021" y="4818386"/>
            <a:ext cx="3285549" cy="369332"/>
          </a:xfrm>
          <a:prstGeom prst="rect">
            <a:avLst/>
          </a:prstGeom>
          <a:noFill/>
        </p:spPr>
        <p:txBody>
          <a:bodyPr wrap="square" rtlCol="0">
            <a:spAutoFit/>
          </a:bodyPr>
          <a:lstStyle/>
          <a:p>
            <a:r>
              <a:rPr lang="en-GB" dirty="0"/>
              <a:t>Processed Data (zero’s removed)</a:t>
            </a:r>
          </a:p>
        </p:txBody>
      </p:sp>
      <p:pic>
        <p:nvPicPr>
          <p:cNvPr id="9" name="Picture 8">
            <a:extLst>
              <a:ext uri="{FF2B5EF4-FFF2-40B4-BE49-F238E27FC236}">
                <a16:creationId xmlns:a16="http://schemas.microsoft.com/office/drawing/2014/main" id="{63B06D0E-DF40-E937-CBB6-6F7D78FA909E}"/>
              </a:ext>
            </a:extLst>
          </p:cNvPr>
          <p:cNvPicPr>
            <a:picLocks noChangeAspect="1"/>
          </p:cNvPicPr>
          <p:nvPr/>
        </p:nvPicPr>
        <p:blipFill>
          <a:blip r:embed="rId4"/>
          <a:stretch>
            <a:fillRect/>
          </a:stretch>
        </p:blipFill>
        <p:spPr>
          <a:xfrm>
            <a:off x="4588156" y="4504871"/>
            <a:ext cx="3917638" cy="850448"/>
          </a:xfrm>
          <a:prstGeom prst="rect">
            <a:avLst/>
          </a:prstGeom>
        </p:spPr>
      </p:pic>
      <p:pic>
        <p:nvPicPr>
          <p:cNvPr id="10" name="Picture 9">
            <a:extLst>
              <a:ext uri="{FF2B5EF4-FFF2-40B4-BE49-F238E27FC236}">
                <a16:creationId xmlns:a16="http://schemas.microsoft.com/office/drawing/2014/main" id="{12FD0E62-50D3-71B4-BFD8-91A8D4275615}"/>
              </a:ext>
            </a:extLst>
          </p:cNvPr>
          <p:cNvPicPr>
            <a:picLocks noChangeAspect="1"/>
          </p:cNvPicPr>
          <p:nvPr/>
        </p:nvPicPr>
        <p:blipFill>
          <a:blip r:embed="rId5"/>
          <a:stretch>
            <a:fillRect/>
          </a:stretch>
        </p:blipFill>
        <p:spPr>
          <a:xfrm>
            <a:off x="4588155" y="3332483"/>
            <a:ext cx="3917638" cy="942589"/>
          </a:xfrm>
          <a:prstGeom prst="rect">
            <a:avLst/>
          </a:prstGeom>
        </p:spPr>
      </p:pic>
      <p:pic>
        <p:nvPicPr>
          <p:cNvPr id="11" name="Picture 10">
            <a:extLst>
              <a:ext uri="{FF2B5EF4-FFF2-40B4-BE49-F238E27FC236}">
                <a16:creationId xmlns:a16="http://schemas.microsoft.com/office/drawing/2014/main" id="{1283CDB1-D4B3-402D-4C0A-F4D99EFADD45}"/>
              </a:ext>
            </a:extLst>
          </p:cNvPr>
          <p:cNvPicPr>
            <a:picLocks noChangeAspect="1"/>
          </p:cNvPicPr>
          <p:nvPr/>
        </p:nvPicPr>
        <p:blipFill>
          <a:blip r:embed="rId6"/>
          <a:stretch>
            <a:fillRect/>
          </a:stretch>
        </p:blipFill>
        <p:spPr>
          <a:xfrm>
            <a:off x="1475726" y="1174499"/>
            <a:ext cx="4944103" cy="1670487"/>
          </a:xfrm>
          <a:prstGeom prst="rect">
            <a:avLst/>
          </a:prstGeom>
        </p:spPr>
      </p:pic>
      <p:pic>
        <p:nvPicPr>
          <p:cNvPr id="12" name="Picture 11">
            <a:extLst>
              <a:ext uri="{FF2B5EF4-FFF2-40B4-BE49-F238E27FC236}">
                <a16:creationId xmlns:a16="http://schemas.microsoft.com/office/drawing/2014/main" id="{082520C4-11BE-8978-5C2B-43D97E4A6C3B}"/>
              </a:ext>
            </a:extLst>
          </p:cNvPr>
          <p:cNvPicPr>
            <a:picLocks noChangeAspect="1"/>
          </p:cNvPicPr>
          <p:nvPr/>
        </p:nvPicPr>
        <p:blipFill>
          <a:blip r:embed="rId7"/>
          <a:stretch>
            <a:fillRect/>
          </a:stretch>
        </p:blipFill>
        <p:spPr>
          <a:xfrm>
            <a:off x="1097899" y="5731033"/>
            <a:ext cx="10832366" cy="821851"/>
          </a:xfrm>
          <a:prstGeom prst="rect">
            <a:avLst/>
          </a:prstGeom>
        </p:spPr>
      </p:pic>
      <p:sp>
        <p:nvSpPr>
          <p:cNvPr id="13" name="Rectangle 12">
            <a:extLst>
              <a:ext uri="{FF2B5EF4-FFF2-40B4-BE49-F238E27FC236}">
                <a16:creationId xmlns:a16="http://schemas.microsoft.com/office/drawing/2014/main" id="{2025FE41-DC13-723A-5025-FCC94E54ADD2}"/>
              </a:ext>
            </a:extLst>
          </p:cNvPr>
          <p:cNvSpPr/>
          <p:nvPr/>
        </p:nvSpPr>
        <p:spPr>
          <a:xfrm>
            <a:off x="973667" y="5731033"/>
            <a:ext cx="3464903" cy="23081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26369747"/>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196451" y="-31301"/>
            <a:ext cx="6696951" cy="1389177"/>
          </a:xfrm>
        </p:spPr>
        <p:txBody>
          <a:bodyPr>
            <a:normAutofit/>
          </a:bodyPr>
          <a:lstStyle/>
          <a:p>
            <a:r>
              <a:rPr lang="en-US" dirty="0"/>
              <a:t>Conclusions</a:t>
            </a:r>
          </a:p>
        </p:txBody>
      </p:sp>
      <p:sp>
        <p:nvSpPr>
          <p:cNvPr id="5" name="TextBox 4">
            <a:extLst>
              <a:ext uri="{FF2B5EF4-FFF2-40B4-BE49-F238E27FC236}">
                <a16:creationId xmlns:a16="http://schemas.microsoft.com/office/drawing/2014/main" id="{AF175C7E-166F-41D6-3C10-71705DA7354E}"/>
              </a:ext>
            </a:extLst>
          </p:cNvPr>
          <p:cNvSpPr txBox="1"/>
          <p:nvPr/>
        </p:nvSpPr>
        <p:spPr>
          <a:xfrm>
            <a:off x="315060" y="1299729"/>
            <a:ext cx="10188898" cy="5909310"/>
          </a:xfrm>
          <a:prstGeom prst="rect">
            <a:avLst/>
          </a:prstGeom>
          <a:noFill/>
        </p:spPr>
        <p:txBody>
          <a:bodyPr wrap="square" rtlCol="0">
            <a:spAutoFit/>
          </a:bodyPr>
          <a:lstStyle/>
          <a:p>
            <a:endParaRPr lang="en-GB" dirty="0"/>
          </a:p>
          <a:p>
            <a:endParaRPr lang="en-GB" dirty="0"/>
          </a:p>
          <a:p>
            <a:pPr marL="285750" indent="-285750">
              <a:buFont typeface="Arial" panose="020B0604020202020204" pitchFamily="34" charset="0"/>
              <a:buChar char="•"/>
            </a:pPr>
            <a:r>
              <a:rPr lang="en-GB" dirty="0"/>
              <a:t>The examination of the two datasets (with and without zero’s) has shown that in nearly all cases removal of the zero’s gave a more accurate model, therefore indicating that it is likely they are rogue zeros.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above highlights importance of interrogating and understanding the data before analysis.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tuning techniques (</a:t>
            </a:r>
            <a:r>
              <a:rPr lang="en-GB" dirty="0" err="1"/>
              <a:t>Keras</a:t>
            </a:r>
            <a:r>
              <a:rPr lang="en-GB" dirty="0"/>
              <a:t> and TPOT) give improved accuracy over manually selected values.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random forest gave the best model accuracy for the manually tested machine learning models on this dataset.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TPOT also found that the Random Forest gave the best performance on this dataset and improved the accuracy by optimising the factor settings.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a:p>
            <a:endParaRPr lang="en-GB" dirty="0"/>
          </a:p>
          <a:p>
            <a:endParaRPr lang="en-GB" dirty="0"/>
          </a:p>
        </p:txBody>
      </p:sp>
    </p:spTree>
    <p:extLst>
      <p:ext uri="{BB962C8B-B14F-4D97-AF65-F5344CB8AC3E}">
        <p14:creationId xmlns:p14="http://schemas.microsoft.com/office/powerpoint/2010/main" val="577020084"/>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C549626-7D44-4280-7624-18A4A0A7B061}"/>
              </a:ext>
            </a:extLst>
          </p:cNvPr>
          <p:cNvPicPr>
            <a:picLocks noChangeAspect="1"/>
          </p:cNvPicPr>
          <p:nvPr/>
        </p:nvPicPr>
        <p:blipFill>
          <a:blip r:embed="rId3"/>
          <a:stretch>
            <a:fillRect/>
          </a:stretch>
        </p:blipFill>
        <p:spPr>
          <a:xfrm>
            <a:off x="2288590" y="1197343"/>
            <a:ext cx="6961552" cy="5269558"/>
          </a:xfrm>
          <a:prstGeom prst="rect">
            <a:avLst/>
          </a:prstGeom>
        </p:spPr>
      </p:pic>
      <p:sp>
        <p:nvSpPr>
          <p:cNvPr id="5" name="TextBox 4">
            <a:extLst>
              <a:ext uri="{FF2B5EF4-FFF2-40B4-BE49-F238E27FC236}">
                <a16:creationId xmlns:a16="http://schemas.microsoft.com/office/drawing/2014/main" id="{D86B910F-375C-5F5B-53BF-48C42E4C71FD}"/>
              </a:ext>
            </a:extLst>
          </p:cNvPr>
          <p:cNvSpPr txBox="1"/>
          <p:nvPr/>
        </p:nvSpPr>
        <p:spPr>
          <a:xfrm>
            <a:off x="2288590" y="491582"/>
            <a:ext cx="4886910" cy="584775"/>
          </a:xfrm>
          <a:prstGeom prst="rect">
            <a:avLst/>
          </a:prstGeom>
          <a:noFill/>
        </p:spPr>
        <p:txBody>
          <a:bodyPr wrap="square" rtlCol="0">
            <a:spAutoFit/>
          </a:bodyPr>
          <a:lstStyle/>
          <a:p>
            <a:r>
              <a:rPr lang="en-GB" sz="3200" dirty="0"/>
              <a:t>Summary Table</a:t>
            </a:r>
          </a:p>
        </p:txBody>
      </p:sp>
    </p:spTree>
    <p:extLst>
      <p:ext uri="{BB962C8B-B14F-4D97-AF65-F5344CB8AC3E}">
        <p14:creationId xmlns:p14="http://schemas.microsoft.com/office/powerpoint/2010/main" val="394840876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502268" y="1597513"/>
            <a:ext cx="9545403" cy="2722164"/>
          </a:xfrm>
        </p:spPr>
        <p:txBody>
          <a:bodyPr>
            <a:normAutofit/>
          </a:bodyPr>
          <a:lstStyle/>
          <a:p>
            <a:r>
              <a:rPr lang="en-US" dirty="0"/>
              <a:t>Thank you for listening </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797105" y="4466845"/>
            <a:ext cx="6696951" cy="882904"/>
          </a:xfrm>
        </p:spPr>
        <p:txBody>
          <a:bodyPr>
            <a:normAutofit/>
          </a:bodyPr>
          <a:lstStyle/>
          <a:p>
            <a:r>
              <a:rPr lang="en-US" dirty="0"/>
              <a:t>Any questions?</a:t>
            </a:r>
          </a:p>
        </p:txBody>
      </p:sp>
    </p:spTree>
    <p:extLst>
      <p:ext uri="{BB962C8B-B14F-4D97-AF65-F5344CB8AC3E}">
        <p14:creationId xmlns:p14="http://schemas.microsoft.com/office/powerpoint/2010/main" val="34213526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533634" y="203418"/>
            <a:ext cx="6696951" cy="1666565"/>
          </a:xfrm>
        </p:spPr>
        <p:txBody>
          <a:bodyPr>
            <a:normAutofit fontScale="90000"/>
          </a:bodyPr>
          <a:lstStyle/>
          <a:p>
            <a:r>
              <a:rPr lang="en-US" dirty="0"/>
              <a:t>Machine Learning</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533633" y="2374574"/>
            <a:ext cx="7231018" cy="3111826"/>
          </a:xfrm>
        </p:spPr>
        <p:txBody>
          <a:bodyPr>
            <a:normAutofit fontScale="92500" lnSpcReduction="10000"/>
          </a:bodyPr>
          <a:lstStyle/>
          <a:p>
            <a:r>
              <a:rPr lang="en-US" dirty="0"/>
              <a:t>We defined our machine learning workflow in 5 stages:</a:t>
            </a:r>
          </a:p>
          <a:p>
            <a:pPr marL="0" indent="0">
              <a:buNone/>
            </a:pPr>
            <a:endParaRPr lang="en-US" dirty="0"/>
          </a:p>
          <a:p>
            <a:pPr>
              <a:buFontTx/>
              <a:buChar char="-"/>
            </a:pPr>
            <a:r>
              <a:rPr lang="en-US" dirty="0"/>
              <a:t>Gathering our data</a:t>
            </a:r>
          </a:p>
          <a:p>
            <a:pPr>
              <a:buFontTx/>
              <a:buChar char="-"/>
            </a:pPr>
            <a:r>
              <a:rPr lang="en-US" dirty="0"/>
              <a:t>Data pre-processing </a:t>
            </a:r>
          </a:p>
          <a:p>
            <a:pPr>
              <a:buFontTx/>
              <a:buChar char="-"/>
            </a:pPr>
            <a:r>
              <a:rPr lang="en-US" dirty="0"/>
              <a:t>Identified which models were to be used</a:t>
            </a:r>
          </a:p>
          <a:p>
            <a:pPr>
              <a:buFontTx/>
              <a:buChar char="-"/>
            </a:pPr>
            <a:r>
              <a:rPr lang="en-US" dirty="0"/>
              <a:t>Training and testing the model</a:t>
            </a:r>
          </a:p>
          <a:p>
            <a:pPr>
              <a:buFontTx/>
              <a:buChar char="-"/>
            </a:pPr>
            <a:r>
              <a:rPr lang="en-US" dirty="0"/>
              <a:t>Evaluation </a:t>
            </a:r>
          </a:p>
          <a:p>
            <a:endParaRPr lang="en-US" dirty="0"/>
          </a:p>
        </p:txBody>
      </p:sp>
    </p:spTree>
    <p:extLst>
      <p:ext uri="{BB962C8B-B14F-4D97-AF65-F5344CB8AC3E}">
        <p14:creationId xmlns:p14="http://schemas.microsoft.com/office/powerpoint/2010/main" val="34202776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460708" y="185998"/>
            <a:ext cx="8145417" cy="1821548"/>
          </a:xfrm>
        </p:spPr>
        <p:txBody>
          <a:bodyPr>
            <a:normAutofit/>
          </a:bodyPr>
          <a:lstStyle/>
          <a:p>
            <a:r>
              <a:rPr lang="en-US" dirty="0"/>
              <a:t>Algorithms </a:t>
            </a:r>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615691" y="2333018"/>
            <a:ext cx="8745285" cy="3950302"/>
          </a:xfrm>
        </p:spPr>
        <p:txBody>
          <a:bodyPr>
            <a:normAutofit/>
          </a:bodyPr>
          <a:lstStyle/>
          <a:p>
            <a:pPr marL="285750" indent="-285750" algn="ctr">
              <a:buFont typeface="Arial" panose="020B0604020202020204" pitchFamily="34" charset="0"/>
              <a:buChar char="•"/>
            </a:pPr>
            <a:r>
              <a:rPr lang="en-US" sz="2400" dirty="0"/>
              <a:t>The Random Forest Classifier</a:t>
            </a:r>
          </a:p>
          <a:p>
            <a:pPr marL="285750" indent="-285750" algn="ctr">
              <a:buFont typeface="Arial" panose="020B0604020202020204" pitchFamily="34" charset="0"/>
              <a:buChar char="•"/>
            </a:pPr>
            <a:r>
              <a:rPr lang="en-US" sz="2400" dirty="0"/>
              <a:t>Decision Tree</a:t>
            </a:r>
          </a:p>
          <a:p>
            <a:pPr marL="285750" indent="-285750" algn="ctr">
              <a:buFont typeface="Arial" panose="020B0604020202020204" pitchFamily="34" charset="0"/>
              <a:buChar char="•"/>
            </a:pPr>
            <a:r>
              <a:rPr lang="en-US" sz="2400" dirty="0"/>
              <a:t>K nearest Neighbour</a:t>
            </a:r>
          </a:p>
          <a:p>
            <a:pPr marL="285750" indent="-285750" algn="ctr">
              <a:buFont typeface="Arial" panose="020B0604020202020204" pitchFamily="34" charset="0"/>
              <a:buChar char="•"/>
            </a:pPr>
            <a:r>
              <a:rPr lang="en-US" sz="2400" dirty="0"/>
              <a:t>Logistic Regression</a:t>
            </a:r>
          </a:p>
          <a:p>
            <a:pPr marL="285750" indent="-285750" algn="ctr">
              <a:buFont typeface="Arial" panose="020B0604020202020204" pitchFamily="34" charset="0"/>
              <a:buChar char="•"/>
            </a:pPr>
            <a:r>
              <a:rPr lang="en-US" sz="2400" dirty="0"/>
              <a:t>Support Vector Machine </a:t>
            </a:r>
          </a:p>
          <a:p>
            <a:pPr marL="285750" indent="-285750" algn="ctr">
              <a:buFont typeface="Arial" panose="020B0604020202020204" pitchFamily="34" charset="0"/>
              <a:buChar char="•"/>
            </a:pPr>
            <a:r>
              <a:rPr lang="en-US" dirty="0"/>
              <a:t>Neural Networks</a:t>
            </a:r>
          </a:p>
          <a:p>
            <a:pPr marL="285750" indent="-285750" algn="ctr">
              <a:buFont typeface="Arial" panose="020B0604020202020204" pitchFamily="34" charset="0"/>
              <a:buChar char="•"/>
            </a:pPr>
            <a:r>
              <a:rPr lang="en-US" sz="2400" dirty="0"/>
              <a:t>TPOT</a:t>
            </a:r>
          </a:p>
          <a:p>
            <a:endParaRPr lang="en-US" dirty="0"/>
          </a:p>
        </p:txBody>
      </p:sp>
    </p:spTree>
    <p:extLst>
      <p:ext uri="{BB962C8B-B14F-4D97-AF65-F5344CB8AC3E}">
        <p14:creationId xmlns:p14="http://schemas.microsoft.com/office/powerpoint/2010/main" val="40520564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FC2E5FB-46C2-D1EE-5FAC-7997CDE841B7}"/>
              </a:ext>
            </a:extLst>
          </p:cNvPr>
          <p:cNvSpPr txBox="1"/>
          <p:nvPr/>
        </p:nvSpPr>
        <p:spPr>
          <a:xfrm>
            <a:off x="523258" y="2529266"/>
            <a:ext cx="8557000" cy="923330"/>
          </a:xfrm>
          <a:prstGeom prst="rect">
            <a:avLst/>
          </a:prstGeom>
          <a:noFill/>
        </p:spPr>
        <p:txBody>
          <a:bodyPr wrap="square" rtlCol="0">
            <a:spAutoFit/>
          </a:bodyPr>
          <a:lstStyle/>
          <a:p>
            <a:r>
              <a:rPr lang="en-GB" dirty="0"/>
              <a:t>G</a:t>
            </a:r>
            <a:r>
              <a:rPr lang="en-GB" dirty="0">
                <a:effectLst/>
              </a:rPr>
              <a:t>lucose levels are concentrated in the range of 80 to 140, with the highest frequency occurring in the range of 100-120</a:t>
            </a:r>
          </a:p>
          <a:p>
            <a:endParaRPr lang="en-US" dirty="0"/>
          </a:p>
        </p:txBody>
      </p:sp>
      <p:pic>
        <p:nvPicPr>
          <p:cNvPr id="5" name="Picture 4" descr="Chart, scatter chart&#10;&#10;Description automatically generated">
            <a:extLst>
              <a:ext uri="{FF2B5EF4-FFF2-40B4-BE49-F238E27FC236}">
                <a16:creationId xmlns:a16="http://schemas.microsoft.com/office/drawing/2014/main" id="{EF0ACE23-0B06-C2E3-8E22-6ED4EA951903}"/>
              </a:ext>
            </a:extLst>
          </p:cNvPr>
          <p:cNvPicPr>
            <a:picLocks noChangeAspect="1"/>
          </p:cNvPicPr>
          <p:nvPr/>
        </p:nvPicPr>
        <p:blipFill>
          <a:blip r:embed="rId3"/>
          <a:stretch>
            <a:fillRect/>
          </a:stretch>
        </p:blipFill>
        <p:spPr>
          <a:xfrm>
            <a:off x="502356" y="3305552"/>
            <a:ext cx="8282990" cy="2735014"/>
          </a:xfrm>
          <a:prstGeom prst="rect">
            <a:avLst/>
          </a:prstGeom>
        </p:spPr>
      </p:pic>
      <p:sp>
        <p:nvSpPr>
          <p:cNvPr id="7" name="TextBox 6">
            <a:extLst>
              <a:ext uri="{FF2B5EF4-FFF2-40B4-BE49-F238E27FC236}">
                <a16:creationId xmlns:a16="http://schemas.microsoft.com/office/drawing/2014/main" id="{F9429745-0A9F-0B7A-2540-F2DB1AC703B8}"/>
              </a:ext>
            </a:extLst>
          </p:cNvPr>
          <p:cNvSpPr txBox="1"/>
          <p:nvPr/>
        </p:nvSpPr>
        <p:spPr>
          <a:xfrm>
            <a:off x="502356" y="6040566"/>
            <a:ext cx="8856797" cy="646331"/>
          </a:xfrm>
          <a:prstGeom prst="rect">
            <a:avLst/>
          </a:prstGeom>
          <a:noFill/>
        </p:spPr>
        <p:txBody>
          <a:bodyPr wrap="square" rtlCol="0">
            <a:spAutoFit/>
          </a:bodyPr>
          <a:lstStyle/>
          <a:p>
            <a:r>
              <a:rPr lang="en-GB" dirty="0"/>
              <a:t>A</a:t>
            </a:r>
            <a:r>
              <a:rPr lang="en-GB" dirty="0">
                <a:effectLst/>
              </a:rPr>
              <a:t>s BMI increases, there may be a slight increase in glucose levels, but the association is not very strong. </a:t>
            </a:r>
          </a:p>
        </p:txBody>
      </p:sp>
      <p:pic>
        <p:nvPicPr>
          <p:cNvPr id="10" name="Picture 9" descr="Chart&#10;&#10;Description automatically generated with medium confidence">
            <a:extLst>
              <a:ext uri="{FF2B5EF4-FFF2-40B4-BE49-F238E27FC236}">
                <a16:creationId xmlns:a16="http://schemas.microsoft.com/office/drawing/2014/main" id="{77321101-BDA7-5CE8-287F-465458C2C2AC}"/>
              </a:ext>
            </a:extLst>
          </p:cNvPr>
          <p:cNvPicPr>
            <a:picLocks noChangeAspect="1"/>
          </p:cNvPicPr>
          <p:nvPr/>
        </p:nvPicPr>
        <p:blipFill>
          <a:blip r:embed="rId4"/>
          <a:stretch>
            <a:fillRect/>
          </a:stretch>
        </p:blipFill>
        <p:spPr>
          <a:xfrm>
            <a:off x="523258" y="179198"/>
            <a:ext cx="8689908" cy="2252625"/>
          </a:xfrm>
          <a:prstGeom prst="rect">
            <a:avLst/>
          </a:prstGeom>
        </p:spPr>
      </p:pic>
    </p:spTree>
    <p:extLst>
      <p:ext uri="{BB962C8B-B14F-4D97-AF65-F5344CB8AC3E}">
        <p14:creationId xmlns:p14="http://schemas.microsoft.com/office/powerpoint/2010/main" val="2486493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C38B971-0591-EEB0-BB90-D70B5C8E6702}"/>
              </a:ext>
            </a:extLst>
          </p:cNvPr>
          <p:cNvSpPr txBox="1"/>
          <p:nvPr/>
        </p:nvSpPr>
        <p:spPr>
          <a:xfrm>
            <a:off x="591671" y="5419704"/>
            <a:ext cx="8624047" cy="923330"/>
          </a:xfrm>
          <a:prstGeom prst="rect">
            <a:avLst/>
          </a:prstGeom>
          <a:noFill/>
        </p:spPr>
        <p:txBody>
          <a:bodyPr wrap="square">
            <a:spAutoFit/>
          </a:bodyPr>
          <a:lstStyle/>
          <a:p>
            <a:pPr algn="ctr"/>
            <a:r>
              <a:rPr lang="en-GB" dirty="0"/>
              <a:t>Visualization of the weights in the Logistic Regression model corresponding to each of the feature variables</a:t>
            </a:r>
            <a:br>
              <a:rPr lang="en-GB" dirty="0"/>
            </a:br>
            <a:endParaRPr lang="en-US" dirty="0"/>
          </a:p>
        </p:txBody>
      </p:sp>
      <p:pic>
        <p:nvPicPr>
          <p:cNvPr id="12" name="Picture 11" descr="Chart, bar chart&#10;&#10;Description automatically generated">
            <a:extLst>
              <a:ext uri="{FF2B5EF4-FFF2-40B4-BE49-F238E27FC236}">
                <a16:creationId xmlns:a16="http://schemas.microsoft.com/office/drawing/2014/main" id="{A3F56AAD-24DF-9DBF-0A99-46E6A96C0F6C}"/>
              </a:ext>
            </a:extLst>
          </p:cNvPr>
          <p:cNvPicPr>
            <a:picLocks noChangeAspect="1"/>
          </p:cNvPicPr>
          <p:nvPr/>
        </p:nvPicPr>
        <p:blipFill>
          <a:blip r:embed="rId3"/>
          <a:stretch>
            <a:fillRect/>
          </a:stretch>
        </p:blipFill>
        <p:spPr>
          <a:xfrm>
            <a:off x="591671" y="976630"/>
            <a:ext cx="9212729" cy="4217701"/>
          </a:xfrm>
          <a:prstGeom prst="rect">
            <a:avLst/>
          </a:prstGeom>
        </p:spPr>
      </p:pic>
    </p:spTree>
    <p:extLst>
      <p:ext uri="{BB962C8B-B14F-4D97-AF65-F5344CB8AC3E}">
        <p14:creationId xmlns:p14="http://schemas.microsoft.com/office/powerpoint/2010/main" val="37110695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3"/>
          <a:srcRect t="24904" b="18846"/>
          <a:stretch/>
        </p:blipFill>
        <p:spPr>
          <a:xfrm>
            <a:off x="20"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FEEE2C8-5229-5374-BF59-741984845652}"/>
              </a:ext>
            </a:extLst>
          </p:cNvPr>
          <p:cNvSpPr>
            <a:spLocks noGrp="1"/>
          </p:cNvSpPr>
          <p:nvPr>
            <p:ph type="subTitle" idx="1"/>
          </p:nvPr>
        </p:nvSpPr>
        <p:spPr>
          <a:xfrm>
            <a:off x="7515417" y="1214581"/>
            <a:ext cx="2883064" cy="4645472"/>
          </a:xfrm>
        </p:spPr>
        <p:txBody>
          <a:bodyPr>
            <a:normAutofit fontScale="92500" lnSpcReduction="20000"/>
          </a:bodyPr>
          <a:lstStyle/>
          <a:p>
            <a:r>
              <a:rPr lang="en-GB" dirty="0">
                <a:latin typeface="source-serif-pro"/>
              </a:rPr>
              <a:t>The b</a:t>
            </a:r>
            <a:r>
              <a:rPr lang="en-GB" b="0" i="0" u="none" strike="noStrike" dirty="0">
                <a:effectLst/>
                <a:latin typeface="source-serif-pro"/>
              </a:rPr>
              <a:t>righter colours indicate more correlation. As we can see from the table and the heatmap, glucose levels, age, BMI and number of pregnancies all have significant correlation with the outcome variable. Also notice the correlation between pairs of features, like age and pregnancies, or insulin and skin thickness.</a:t>
            </a:r>
            <a:endParaRPr lang="en-US" dirty="0"/>
          </a:p>
          <a:p>
            <a:r>
              <a:rPr lang="en-US" dirty="0"/>
              <a:t> </a:t>
            </a:r>
          </a:p>
        </p:txBody>
      </p:sp>
      <p:pic>
        <p:nvPicPr>
          <p:cNvPr id="6" name="Picture 5">
            <a:extLst>
              <a:ext uri="{FF2B5EF4-FFF2-40B4-BE49-F238E27FC236}">
                <a16:creationId xmlns:a16="http://schemas.microsoft.com/office/drawing/2014/main" id="{C17CC31B-BDEF-A619-5141-39FBA6867864}"/>
              </a:ext>
            </a:extLst>
          </p:cNvPr>
          <p:cNvPicPr>
            <a:picLocks noChangeAspect="1"/>
          </p:cNvPicPr>
          <p:nvPr/>
        </p:nvPicPr>
        <p:blipFill>
          <a:blip r:embed="rId4"/>
          <a:stretch>
            <a:fillRect/>
          </a:stretch>
        </p:blipFill>
        <p:spPr>
          <a:xfrm>
            <a:off x="323604" y="871109"/>
            <a:ext cx="7040355" cy="5332416"/>
          </a:xfrm>
          <a:prstGeom prst="rect">
            <a:avLst/>
          </a:prstGeom>
        </p:spPr>
      </p:pic>
    </p:spTree>
    <p:extLst>
      <p:ext uri="{BB962C8B-B14F-4D97-AF65-F5344CB8AC3E}">
        <p14:creationId xmlns:p14="http://schemas.microsoft.com/office/powerpoint/2010/main" val="412309881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325C7BB9-7C77-02E7-6161-935DDC44034C}"/>
              </a:ext>
            </a:extLst>
          </p:cNvPr>
          <p:cNvPicPr>
            <a:picLocks noChangeAspect="1"/>
          </p:cNvPicPr>
          <p:nvPr/>
        </p:nvPicPr>
        <p:blipFill rotWithShape="1">
          <a:blip r:embed="rId2"/>
          <a:srcRect t="24904" b="18846"/>
          <a:stretch/>
        </p:blipFill>
        <p:spPr>
          <a:xfrm>
            <a:off x="126028" y="10"/>
            <a:ext cx="12191980" cy="6857990"/>
          </a:xfrm>
          <a:prstGeom prst="rect">
            <a:avLst/>
          </a:prstGeom>
        </p:spPr>
      </p:pic>
      <p:sp>
        <p:nvSpPr>
          <p:cNvPr id="7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77" name="Cross 70">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2">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C1D02-3BC8-2555-275C-1ADB120D4B39}"/>
              </a:ext>
            </a:extLst>
          </p:cNvPr>
          <p:cNvSpPr>
            <a:spLocks noGrp="1"/>
          </p:cNvSpPr>
          <p:nvPr>
            <p:ph type="ctrTitle"/>
          </p:nvPr>
        </p:nvSpPr>
        <p:spPr>
          <a:xfrm>
            <a:off x="460708" y="222936"/>
            <a:ext cx="8145417" cy="1179666"/>
          </a:xfrm>
        </p:spPr>
        <p:txBody>
          <a:bodyPr>
            <a:noAutofit/>
          </a:bodyPr>
          <a:lstStyle/>
          <a:p>
            <a:r>
              <a:rPr lang="en-GB" sz="2400" dirty="0"/>
              <a:t>Pre modelling Data Analysis : peculiarities observed in some graphs in the “</a:t>
            </a:r>
            <a:r>
              <a:rPr lang="en-GB" sz="2400" dirty="0" err="1"/>
              <a:t>pairplot</a:t>
            </a:r>
            <a:r>
              <a:rPr lang="en-GB" sz="2400" dirty="0"/>
              <a:t>” visualisation  - identification of possible “unreal” 0 values</a:t>
            </a:r>
          </a:p>
        </p:txBody>
      </p:sp>
      <p:pic>
        <p:nvPicPr>
          <p:cNvPr id="3" name="Picture 2">
            <a:extLst>
              <a:ext uri="{FF2B5EF4-FFF2-40B4-BE49-F238E27FC236}">
                <a16:creationId xmlns:a16="http://schemas.microsoft.com/office/drawing/2014/main" id="{1BFCD67D-CCB2-2E91-FD98-258BE6B95A40}"/>
              </a:ext>
            </a:extLst>
          </p:cNvPr>
          <p:cNvPicPr>
            <a:picLocks noChangeAspect="1"/>
          </p:cNvPicPr>
          <p:nvPr/>
        </p:nvPicPr>
        <p:blipFill>
          <a:blip r:embed="rId3"/>
          <a:stretch>
            <a:fillRect/>
          </a:stretch>
        </p:blipFill>
        <p:spPr>
          <a:xfrm>
            <a:off x="592225" y="1402602"/>
            <a:ext cx="7439500" cy="5254625"/>
          </a:xfrm>
          <a:prstGeom prst="rect">
            <a:avLst/>
          </a:prstGeom>
        </p:spPr>
      </p:pic>
      <p:pic>
        <p:nvPicPr>
          <p:cNvPr id="6" name="Picture 5">
            <a:extLst>
              <a:ext uri="{FF2B5EF4-FFF2-40B4-BE49-F238E27FC236}">
                <a16:creationId xmlns:a16="http://schemas.microsoft.com/office/drawing/2014/main" id="{EDE0F6CE-5B78-92B5-78E1-71DADA8592AB}"/>
              </a:ext>
            </a:extLst>
          </p:cNvPr>
          <p:cNvPicPr>
            <a:picLocks noChangeAspect="1"/>
          </p:cNvPicPr>
          <p:nvPr/>
        </p:nvPicPr>
        <p:blipFill>
          <a:blip r:embed="rId4"/>
          <a:stretch>
            <a:fillRect/>
          </a:stretch>
        </p:blipFill>
        <p:spPr>
          <a:xfrm>
            <a:off x="8729423" y="127018"/>
            <a:ext cx="3129725" cy="3071457"/>
          </a:xfrm>
          <a:prstGeom prst="rect">
            <a:avLst/>
          </a:prstGeom>
        </p:spPr>
      </p:pic>
      <p:pic>
        <p:nvPicPr>
          <p:cNvPr id="7" name="Picture 6">
            <a:extLst>
              <a:ext uri="{FF2B5EF4-FFF2-40B4-BE49-F238E27FC236}">
                <a16:creationId xmlns:a16="http://schemas.microsoft.com/office/drawing/2014/main" id="{0F84E695-12FC-5A87-5EC2-775E4C974337}"/>
              </a:ext>
            </a:extLst>
          </p:cNvPr>
          <p:cNvPicPr>
            <a:picLocks noChangeAspect="1"/>
          </p:cNvPicPr>
          <p:nvPr/>
        </p:nvPicPr>
        <p:blipFill>
          <a:blip r:embed="rId5"/>
          <a:stretch>
            <a:fillRect/>
          </a:stretch>
        </p:blipFill>
        <p:spPr>
          <a:xfrm>
            <a:off x="8656111" y="3717890"/>
            <a:ext cx="3129724" cy="2945361"/>
          </a:xfrm>
          <a:prstGeom prst="rect">
            <a:avLst/>
          </a:prstGeom>
        </p:spPr>
      </p:pic>
      <p:cxnSp>
        <p:nvCxnSpPr>
          <p:cNvPr id="8" name="Straight Connector 7">
            <a:extLst>
              <a:ext uri="{FF2B5EF4-FFF2-40B4-BE49-F238E27FC236}">
                <a16:creationId xmlns:a16="http://schemas.microsoft.com/office/drawing/2014/main" id="{40C68ACB-FAE3-420B-B6E6-5C7EB658C5F9}"/>
              </a:ext>
            </a:extLst>
          </p:cNvPr>
          <p:cNvCxnSpPr>
            <a:cxnSpLocks/>
          </p:cNvCxnSpPr>
          <p:nvPr/>
        </p:nvCxnSpPr>
        <p:spPr>
          <a:xfrm flipH="1" flipV="1">
            <a:off x="3705172" y="2304907"/>
            <a:ext cx="5060505" cy="277361"/>
          </a:xfrm>
          <a:prstGeom prst="line">
            <a:avLst/>
          </a:prstGeom>
          <a:ln w="3492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01D7F01E-5EAE-7B4D-7766-760F61BD532D}"/>
              </a:ext>
            </a:extLst>
          </p:cNvPr>
          <p:cNvCxnSpPr>
            <a:cxnSpLocks/>
          </p:cNvCxnSpPr>
          <p:nvPr/>
        </p:nvCxnSpPr>
        <p:spPr>
          <a:xfrm flipH="1" flipV="1">
            <a:off x="4398160" y="4137052"/>
            <a:ext cx="4257951" cy="1481851"/>
          </a:xfrm>
          <a:prstGeom prst="line">
            <a:avLst/>
          </a:prstGeom>
          <a:ln w="34925">
            <a:solidFill>
              <a:srgbClr val="FF0000"/>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C9C762F6-0810-91E1-7CE0-51E98B55C1AB}"/>
              </a:ext>
            </a:extLst>
          </p:cNvPr>
          <p:cNvSpPr txBox="1"/>
          <p:nvPr/>
        </p:nvSpPr>
        <p:spPr>
          <a:xfrm>
            <a:off x="8765677" y="3813886"/>
            <a:ext cx="1569358" cy="646331"/>
          </a:xfrm>
          <a:prstGeom prst="rect">
            <a:avLst/>
          </a:prstGeom>
          <a:noFill/>
        </p:spPr>
        <p:txBody>
          <a:bodyPr wrap="square" rtlCol="0">
            <a:spAutoFit/>
          </a:bodyPr>
          <a:lstStyle/>
          <a:p>
            <a:r>
              <a:rPr lang="en-GB" dirty="0">
                <a:solidFill>
                  <a:schemeClr val="bg1"/>
                </a:solidFill>
              </a:rPr>
              <a:t>Count of Insulin levels</a:t>
            </a:r>
          </a:p>
        </p:txBody>
      </p:sp>
      <p:sp>
        <p:nvSpPr>
          <p:cNvPr id="9" name="TextBox 8">
            <a:extLst>
              <a:ext uri="{FF2B5EF4-FFF2-40B4-BE49-F238E27FC236}">
                <a16:creationId xmlns:a16="http://schemas.microsoft.com/office/drawing/2014/main" id="{1DA6156D-02EB-2988-7529-24E81B681838}"/>
              </a:ext>
            </a:extLst>
          </p:cNvPr>
          <p:cNvSpPr txBox="1"/>
          <p:nvPr/>
        </p:nvSpPr>
        <p:spPr>
          <a:xfrm>
            <a:off x="7775434" y="126505"/>
            <a:ext cx="2986380" cy="338554"/>
          </a:xfrm>
          <a:prstGeom prst="rect">
            <a:avLst/>
          </a:prstGeom>
          <a:noFill/>
        </p:spPr>
        <p:txBody>
          <a:bodyPr wrap="square" rtlCol="0">
            <a:spAutoFit/>
          </a:bodyPr>
          <a:lstStyle/>
          <a:p>
            <a:r>
              <a:rPr lang="en-GB" sz="1600" dirty="0"/>
              <a:t>Glucose</a:t>
            </a:r>
          </a:p>
        </p:txBody>
      </p:sp>
      <p:sp>
        <p:nvSpPr>
          <p:cNvPr id="11" name="TextBox 10">
            <a:extLst>
              <a:ext uri="{FF2B5EF4-FFF2-40B4-BE49-F238E27FC236}">
                <a16:creationId xmlns:a16="http://schemas.microsoft.com/office/drawing/2014/main" id="{E82168B3-6622-C82B-D482-57CCC0305951}"/>
              </a:ext>
            </a:extLst>
          </p:cNvPr>
          <p:cNvSpPr txBox="1"/>
          <p:nvPr/>
        </p:nvSpPr>
        <p:spPr>
          <a:xfrm>
            <a:off x="8727783" y="3274623"/>
            <a:ext cx="2986380" cy="338554"/>
          </a:xfrm>
          <a:prstGeom prst="rect">
            <a:avLst/>
          </a:prstGeom>
          <a:noFill/>
        </p:spPr>
        <p:txBody>
          <a:bodyPr wrap="square" rtlCol="0">
            <a:spAutoFit/>
          </a:bodyPr>
          <a:lstStyle/>
          <a:p>
            <a:r>
              <a:rPr lang="en-GB" sz="1600" dirty="0"/>
              <a:t>Skin Thickness</a:t>
            </a:r>
          </a:p>
        </p:txBody>
      </p:sp>
    </p:spTree>
    <p:extLst>
      <p:ext uri="{BB962C8B-B14F-4D97-AF65-F5344CB8AC3E}">
        <p14:creationId xmlns:p14="http://schemas.microsoft.com/office/powerpoint/2010/main" val="142202435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Madrid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675</Words>
  <Application>Microsoft Macintosh PowerPoint</Application>
  <PresentationFormat>Widescreen</PresentationFormat>
  <Paragraphs>95</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-apple-system</vt:lpstr>
      <vt:lpstr>Arial</vt:lpstr>
      <vt:lpstr>Calibri</vt:lpstr>
      <vt:lpstr>Inter</vt:lpstr>
      <vt:lpstr>Seaford Display</vt:lpstr>
      <vt:lpstr>source-serif-pro</vt:lpstr>
      <vt:lpstr>System Font Regular</vt:lpstr>
      <vt:lpstr>Tenorite</vt:lpstr>
      <vt:lpstr>MadridVTI</vt:lpstr>
      <vt:lpstr>A Comparison of Machine Learning Methods on a Medical Dataset: Predicting Diabetes</vt:lpstr>
      <vt:lpstr>Introduction </vt:lpstr>
      <vt:lpstr>Project and Resource Management</vt:lpstr>
      <vt:lpstr>Machine Learning</vt:lpstr>
      <vt:lpstr>Algorithms </vt:lpstr>
      <vt:lpstr>PowerPoint Presentation</vt:lpstr>
      <vt:lpstr>PowerPoint Presentation</vt:lpstr>
      <vt:lpstr>PowerPoint Presentation</vt:lpstr>
      <vt:lpstr>Pre modelling Data Analysis : peculiarities observed in some graphs in the “pairplot” visualisation  - identification of possible “unreal” 0 values</vt:lpstr>
      <vt:lpstr>PowerPoint Presentation</vt:lpstr>
      <vt:lpstr>Outcomes</vt:lpstr>
      <vt:lpstr>Cleaning the data</vt:lpstr>
      <vt:lpstr>Cleaned Outcome</vt:lpstr>
      <vt:lpstr>Results</vt:lpstr>
      <vt:lpstr>Logistic Regression</vt:lpstr>
      <vt:lpstr>PowerPoint Presentation</vt:lpstr>
      <vt:lpstr>PowerPoint Presentation</vt:lpstr>
      <vt:lpstr>Decision Tree </vt:lpstr>
      <vt:lpstr>PowerPoint Presentation</vt:lpstr>
      <vt:lpstr>K Nearest Neighbour</vt:lpstr>
      <vt:lpstr>PowerPoint Presentation</vt:lpstr>
      <vt:lpstr>Random Forest </vt:lpstr>
      <vt:lpstr>PowerPoint Presentation</vt:lpstr>
      <vt:lpstr>Support Vector Machine</vt:lpstr>
      <vt:lpstr>PowerPoint Presentation</vt:lpstr>
      <vt:lpstr>Neural Networks</vt:lpstr>
      <vt:lpstr>PowerPoint Presentation</vt:lpstr>
      <vt:lpstr>PowerPoint Presentation</vt:lpstr>
      <vt:lpstr>TPOT</vt:lpstr>
      <vt:lpstr>PowerPoint Presentation</vt:lpstr>
      <vt:lpstr>Conclusions</vt:lpstr>
      <vt:lpstr>PowerPoint Presentation</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Comparison of Machine Learning Methods on a Medical Dataset: Predicting Diabetes</dc:title>
  <dc:creator>Hamda Mohamoud (NCSC Data Analyt Boot Camp PT)</dc:creator>
  <cp:lastModifiedBy>Hamda Mohamoud (NCSC Data Analyt Boot Camp PT)</cp:lastModifiedBy>
  <cp:revision>21</cp:revision>
  <dcterms:created xsi:type="dcterms:W3CDTF">2023-04-15T16:57:26Z</dcterms:created>
  <dcterms:modified xsi:type="dcterms:W3CDTF">2023-04-18T17:52:06Z</dcterms:modified>
</cp:coreProperties>
</file>