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75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E3A7C2-C3E6-41DF-8ED5-99ABF55ECCFE}" type="doc">
      <dgm:prSet loTypeId="urn:microsoft.com/office/officeart/2005/8/layout/process1" loCatId="process" qsTypeId="urn:microsoft.com/office/officeart/2005/8/quickstyle/simple1" qsCatId="simple" csTypeId="urn:microsoft.com/office/officeart/2005/8/colors/accent1_2" csCatId="accent1" phldr="1"/>
      <dgm:spPr/>
    </dgm:pt>
    <dgm:pt modelId="{2BF767EB-D537-4C06-A9B7-BD005E4582F5}">
      <dgm:prSet phldrT="[Text]"/>
      <dgm:spPr/>
      <dgm:t>
        <a:bodyPr/>
        <a:lstStyle/>
        <a:p>
          <a:r>
            <a:rPr lang="en-US" dirty="0" smtClean="0"/>
            <a:t>Data collection</a:t>
          </a:r>
          <a:endParaRPr lang="en-US" dirty="0"/>
        </a:p>
      </dgm:t>
    </dgm:pt>
    <dgm:pt modelId="{400AAB5D-3030-48D9-8C90-180BF7C7CA72}" type="parTrans" cxnId="{3FBFC37D-07A8-4F64-8F26-488F93F7EDD9}">
      <dgm:prSet/>
      <dgm:spPr/>
      <dgm:t>
        <a:bodyPr/>
        <a:lstStyle/>
        <a:p>
          <a:endParaRPr lang="en-US"/>
        </a:p>
      </dgm:t>
    </dgm:pt>
    <dgm:pt modelId="{C761041B-8628-4ED2-A0B0-8139CF85CE80}" type="sibTrans" cxnId="{3FBFC37D-07A8-4F64-8F26-488F93F7EDD9}">
      <dgm:prSet/>
      <dgm:spPr/>
      <dgm:t>
        <a:bodyPr/>
        <a:lstStyle/>
        <a:p>
          <a:endParaRPr lang="en-US"/>
        </a:p>
      </dgm:t>
    </dgm:pt>
    <dgm:pt modelId="{DBB7BF9B-BC26-4392-BF02-237D8A904D2D}">
      <dgm:prSet phldrT="[Text]"/>
      <dgm:spPr/>
      <dgm:t>
        <a:bodyPr/>
        <a:lstStyle/>
        <a:p>
          <a:r>
            <a:rPr lang="en-US" dirty="0" smtClean="0"/>
            <a:t>Data Analysis</a:t>
          </a:r>
          <a:endParaRPr lang="en-US" dirty="0"/>
        </a:p>
      </dgm:t>
    </dgm:pt>
    <dgm:pt modelId="{DEBF132C-0410-4370-9056-AD81DB1B3ECA}" type="parTrans" cxnId="{6B782AE6-1821-4C9D-9156-CE215DEC6921}">
      <dgm:prSet/>
      <dgm:spPr/>
      <dgm:t>
        <a:bodyPr/>
        <a:lstStyle/>
        <a:p>
          <a:endParaRPr lang="en-US"/>
        </a:p>
      </dgm:t>
    </dgm:pt>
    <dgm:pt modelId="{67036161-9D6E-488C-A81B-521F2AFDAF78}" type="sibTrans" cxnId="{6B782AE6-1821-4C9D-9156-CE215DEC6921}">
      <dgm:prSet/>
      <dgm:spPr/>
      <dgm:t>
        <a:bodyPr/>
        <a:lstStyle/>
        <a:p>
          <a:endParaRPr lang="en-US"/>
        </a:p>
      </dgm:t>
    </dgm:pt>
    <dgm:pt modelId="{D9CFE0A6-011C-4B74-9B6D-26C0BDD4C1F3}">
      <dgm:prSet phldrT="[Text]"/>
      <dgm:spPr/>
      <dgm:t>
        <a:bodyPr/>
        <a:lstStyle/>
        <a:p>
          <a:r>
            <a:rPr lang="en-US" dirty="0" smtClean="0"/>
            <a:t>Reporting</a:t>
          </a:r>
          <a:endParaRPr lang="en-US" dirty="0"/>
        </a:p>
      </dgm:t>
    </dgm:pt>
    <dgm:pt modelId="{50FDB049-429C-4DED-A2CF-242D4792E8CE}" type="parTrans" cxnId="{F4D60EDB-47A0-4B17-9EA6-E58B1C940F61}">
      <dgm:prSet/>
      <dgm:spPr/>
      <dgm:t>
        <a:bodyPr/>
        <a:lstStyle/>
        <a:p>
          <a:endParaRPr lang="en-US"/>
        </a:p>
      </dgm:t>
    </dgm:pt>
    <dgm:pt modelId="{41826576-DA13-4AB3-A338-94315555C8A0}" type="sibTrans" cxnId="{F4D60EDB-47A0-4B17-9EA6-E58B1C940F61}">
      <dgm:prSet/>
      <dgm:spPr/>
      <dgm:t>
        <a:bodyPr/>
        <a:lstStyle/>
        <a:p>
          <a:endParaRPr lang="en-US"/>
        </a:p>
      </dgm:t>
    </dgm:pt>
    <dgm:pt modelId="{8F276F33-5441-4B81-8EF1-3B00E7BFD568}">
      <dgm:prSet/>
      <dgm:spPr/>
      <dgm:t>
        <a:bodyPr/>
        <a:lstStyle/>
        <a:p>
          <a:r>
            <a:rPr lang="en-US" dirty="0" smtClean="0"/>
            <a:t>Decisions</a:t>
          </a:r>
          <a:endParaRPr lang="en-US" dirty="0"/>
        </a:p>
      </dgm:t>
    </dgm:pt>
    <dgm:pt modelId="{58085A7E-1C2A-4E3B-BB05-C953F463B5E0}" type="parTrans" cxnId="{05D6CCCD-40A9-4A83-BDE5-6E78F844AB79}">
      <dgm:prSet/>
      <dgm:spPr/>
      <dgm:t>
        <a:bodyPr/>
        <a:lstStyle/>
        <a:p>
          <a:endParaRPr lang="en-US"/>
        </a:p>
      </dgm:t>
    </dgm:pt>
    <dgm:pt modelId="{08427D8B-BEF9-4826-A019-B57894ACEA74}" type="sibTrans" cxnId="{05D6CCCD-40A9-4A83-BDE5-6E78F844AB79}">
      <dgm:prSet/>
      <dgm:spPr/>
      <dgm:t>
        <a:bodyPr/>
        <a:lstStyle/>
        <a:p>
          <a:endParaRPr lang="en-US"/>
        </a:p>
      </dgm:t>
    </dgm:pt>
    <dgm:pt modelId="{6FD2471F-F2F3-42FA-8280-7953D8B951A1}" type="pres">
      <dgm:prSet presAssocID="{BEE3A7C2-C3E6-41DF-8ED5-99ABF55ECCFE}" presName="Name0" presStyleCnt="0">
        <dgm:presLayoutVars>
          <dgm:dir/>
          <dgm:resizeHandles val="exact"/>
        </dgm:presLayoutVars>
      </dgm:prSet>
      <dgm:spPr/>
    </dgm:pt>
    <dgm:pt modelId="{FB31214C-61EB-40EC-BBEE-5CC36B416702}" type="pres">
      <dgm:prSet presAssocID="{2BF767EB-D537-4C06-A9B7-BD005E4582F5}" presName="node" presStyleLbl="node1" presStyleIdx="0" presStyleCnt="4" custScaleY="36321" custLinFactNeighborX="613" custLinFactNeighborY="-90857">
        <dgm:presLayoutVars>
          <dgm:bulletEnabled val="1"/>
        </dgm:presLayoutVars>
      </dgm:prSet>
      <dgm:spPr/>
    </dgm:pt>
    <dgm:pt modelId="{698A3467-74B2-4242-9999-9841E8267390}" type="pres">
      <dgm:prSet presAssocID="{C761041B-8628-4ED2-A0B0-8139CF85CE80}" presName="sibTrans" presStyleLbl="sibTrans2D1" presStyleIdx="0" presStyleCnt="3" custScaleY="36321"/>
      <dgm:spPr/>
    </dgm:pt>
    <dgm:pt modelId="{07DF49B2-438D-4ADF-8DEA-6A284C366EB3}" type="pres">
      <dgm:prSet presAssocID="{C761041B-8628-4ED2-A0B0-8139CF85CE80}" presName="connectorText" presStyleLbl="sibTrans2D1" presStyleIdx="0" presStyleCnt="3"/>
      <dgm:spPr/>
    </dgm:pt>
    <dgm:pt modelId="{1BF576CA-B420-4C53-8A54-58EE4578A9EF}" type="pres">
      <dgm:prSet presAssocID="{DBB7BF9B-BC26-4392-BF02-237D8A904D2D}" presName="node" presStyleLbl="node1" presStyleIdx="1" presStyleCnt="4" custScaleY="36321" custLinFactNeighborX="613" custLinFactNeighborY="-90857">
        <dgm:presLayoutVars>
          <dgm:bulletEnabled val="1"/>
        </dgm:presLayoutVars>
      </dgm:prSet>
      <dgm:spPr/>
    </dgm:pt>
    <dgm:pt modelId="{AED92830-4453-4EC1-996F-57D151BD16A0}" type="pres">
      <dgm:prSet presAssocID="{67036161-9D6E-488C-A81B-521F2AFDAF78}" presName="sibTrans" presStyleLbl="sibTrans2D1" presStyleIdx="1" presStyleCnt="3" custScaleY="36321"/>
      <dgm:spPr/>
    </dgm:pt>
    <dgm:pt modelId="{D50EB044-4903-4F44-A54D-DEB311FA62CA}" type="pres">
      <dgm:prSet presAssocID="{67036161-9D6E-488C-A81B-521F2AFDAF78}" presName="connectorText" presStyleLbl="sibTrans2D1" presStyleIdx="1" presStyleCnt="3"/>
      <dgm:spPr/>
    </dgm:pt>
    <dgm:pt modelId="{26E0FCE1-835E-4E31-ACB4-DD9EC84E00CA}" type="pres">
      <dgm:prSet presAssocID="{D9CFE0A6-011C-4B74-9B6D-26C0BDD4C1F3}" presName="node" presStyleLbl="node1" presStyleIdx="2" presStyleCnt="4" custScaleY="36321" custLinFactNeighborX="613" custLinFactNeighborY="-90857">
        <dgm:presLayoutVars>
          <dgm:bulletEnabled val="1"/>
        </dgm:presLayoutVars>
      </dgm:prSet>
      <dgm:spPr/>
    </dgm:pt>
    <dgm:pt modelId="{29F7DEAF-4486-4EFA-8764-8CA031C56631}" type="pres">
      <dgm:prSet presAssocID="{41826576-DA13-4AB3-A338-94315555C8A0}" presName="sibTrans" presStyleLbl="sibTrans2D1" presStyleIdx="2" presStyleCnt="3" custScaleY="36321"/>
      <dgm:spPr/>
    </dgm:pt>
    <dgm:pt modelId="{8E3FF842-AA49-4517-8868-5FDE73A0DC78}" type="pres">
      <dgm:prSet presAssocID="{41826576-DA13-4AB3-A338-94315555C8A0}" presName="connectorText" presStyleLbl="sibTrans2D1" presStyleIdx="2" presStyleCnt="3"/>
      <dgm:spPr/>
    </dgm:pt>
    <dgm:pt modelId="{04BC30E3-3E8C-420E-89EF-F562623BC2FD}" type="pres">
      <dgm:prSet presAssocID="{8F276F33-5441-4B81-8EF1-3B00E7BFD568}" presName="node" presStyleLbl="node1" presStyleIdx="3" presStyleCnt="4" custScaleY="36321" custLinFactNeighborX="613" custLinFactNeighborY="-90857">
        <dgm:presLayoutVars>
          <dgm:bulletEnabled val="1"/>
        </dgm:presLayoutVars>
      </dgm:prSet>
      <dgm:spPr/>
    </dgm:pt>
  </dgm:ptLst>
  <dgm:cxnLst>
    <dgm:cxn modelId="{0468820B-39B8-4DF0-B013-94F55D3B9260}" type="presOf" srcId="{C761041B-8628-4ED2-A0B0-8139CF85CE80}" destId="{698A3467-74B2-4242-9999-9841E8267390}" srcOrd="0" destOrd="0" presId="urn:microsoft.com/office/officeart/2005/8/layout/process1"/>
    <dgm:cxn modelId="{88056980-D1A2-4EA6-B589-3384DF53FA1D}" type="presOf" srcId="{C761041B-8628-4ED2-A0B0-8139CF85CE80}" destId="{07DF49B2-438D-4ADF-8DEA-6A284C366EB3}" srcOrd="1" destOrd="0" presId="urn:microsoft.com/office/officeart/2005/8/layout/process1"/>
    <dgm:cxn modelId="{05D6CCCD-40A9-4A83-BDE5-6E78F844AB79}" srcId="{BEE3A7C2-C3E6-41DF-8ED5-99ABF55ECCFE}" destId="{8F276F33-5441-4B81-8EF1-3B00E7BFD568}" srcOrd="3" destOrd="0" parTransId="{58085A7E-1C2A-4E3B-BB05-C953F463B5E0}" sibTransId="{08427D8B-BEF9-4826-A019-B57894ACEA74}"/>
    <dgm:cxn modelId="{1D0E1BF1-C55C-4AF0-8D86-84BE68F383CF}" type="presOf" srcId="{D9CFE0A6-011C-4B74-9B6D-26C0BDD4C1F3}" destId="{26E0FCE1-835E-4E31-ACB4-DD9EC84E00CA}" srcOrd="0" destOrd="0" presId="urn:microsoft.com/office/officeart/2005/8/layout/process1"/>
    <dgm:cxn modelId="{9EF6A33E-F229-4B42-B7D6-2017F5F601E8}" type="presOf" srcId="{2BF767EB-D537-4C06-A9B7-BD005E4582F5}" destId="{FB31214C-61EB-40EC-BBEE-5CC36B416702}" srcOrd="0" destOrd="0" presId="urn:microsoft.com/office/officeart/2005/8/layout/process1"/>
    <dgm:cxn modelId="{310A90E2-6CC0-461D-B7BC-90CB98FC9DB0}" type="presOf" srcId="{DBB7BF9B-BC26-4392-BF02-237D8A904D2D}" destId="{1BF576CA-B420-4C53-8A54-58EE4578A9EF}" srcOrd="0" destOrd="0" presId="urn:microsoft.com/office/officeart/2005/8/layout/process1"/>
    <dgm:cxn modelId="{FBF0519D-092C-45D4-A641-057D3DED545F}" type="presOf" srcId="{41826576-DA13-4AB3-A338-94315555C8A0}" destId="{29F7DEAF-4486-4EFA-8764-8CA031C56631}" srcOrd="0" destOrd="0" presId="urn:microsoft.com/office/officeart/2005/8/layout/process1"/>
    <dgm:cxn modelId="{B72DE2A8-21F6-4A7B-A5A3-05DFD7D6C98A}" type="presOf" srcId="{BEE3A7C2-C3E6-41DF-8ED5-99ABF55ECCFE}" destId="{6FD2471F-F2F3-42FA-8280-7953D8B951A1}" srcOrd="0" destOrd="0" presId="urn:microsoft.com/office/officeart/2005/8/layout/process1"/>
    <dgm:cxn modelId="{5F395BDF-AE9C-4118-AFB9-E402E5C7BBD6}" type="presOf" srcId="{67036161-9D6E-488C-A81B-521F2AFDAF78}" destId="{D50EB044-4903-4F44-A54D-DEB311FA62CA}" srcOrd="1" destOrd="0" presId="urn:microsoft.com/office/officeart/2005/8/layout/process1"/>
    <dgm:cxn modelId="{CBF31E88-3E5A-4B1D-8EC0-5124C044D180}" type="presOf" srcId="{41826576-DA13-4AB3-A338-94315555C8A0}" destId="{8E3FF842-AA49-4517-8868-5FDE73A0DC78}" srcOrd="1" destOrd="0" presId="urn:microsoft.com/office/officeart/2005/8/layout/process1"/>
    <dgm:cxn modelId="{148BA153-10AB-462B-B723-C30A67BDC0AA}" type="presOf" srcId="{67036161-9D6E-488C-A81B-521F2AFDAF78}" destId="{AED92830-4453-4EC1-996F-57D151BD16A0}" srcOrd="0" destOrd="0" presId="urn:microsoft.com/office/officeart/2005/8/layout/process1"/>
    <dgm:cxn modelId="{6B782AE6-1821-4C9D-9156-CE215DEC6921}" srcId="{BEE3A7C2-C3E6-41DF-8ED5-99ABF55ECCFE}" destId="{DBB7BF9B-BC26-4392-BF02-237D8A904D2D}" srcOrd="1" destOrd="0" parTransId="{DEBF132C-0410-4370-9056-AD81DB1B3ECA}" sibTransId="{67036161-9D6E-488C-A81B-521F2AFDAF78}"/>
    <dgm:cxn modelId="{B5ACF6FF-C7CB-4D22-84F6-39335C444FCA}" type="presOf" srcId="{8F276F33-5441-4B81-8EF1-3B00E7BFD568}" destId="{04BC30E3-3E8C-420E-89EF-F562623BC2FD}" srcOrd="0" destOrd="0" presId="urn:microsoft.com/office/officeart/2005/8/layout/process1"/>
    <dgm:cxn modelId="{3FBFC37D-07A8-4F64-8F26-488F93F7EDD9}" srcId="{BEE3A7C2-C3E6-41DF-8ED5-99ABF55ECCFE}" destId="{2BF767EB-D537-4C06-A9B7-BD005E4582F5}" srcOrd="0" destOrd="0" parTransId="{400AAB5D-3030-48D9-8C90-180BF7C7CA72}" sibTransId="{C761041B-8628-4ED2-A0B0-8139CF85CE80}"/>
    <dgm:cxn modelId="{F4D60EDB-47A0-4B17-9EA6-E58B1C940F61}" srcId="{BEE3A7C2-C3E6-41DF-8ED5-99ABF55ECCFE}" destId="{D9CFE0A6-011C-4B74-9B6D-26C0BDD4C1F3}" srcOrd="2" destOrd="0" parTransId="{50FDB049-429C-4DED-A2CF-242D4792E8CE}" sibTransId="{41826576-DA13-4AB3-A338-94315555C8A0}"/>
    <dgm:cxn modelId="{BE68E6E8-1DF8-45E2-BE14-6E5CCB9C0616}" type="presParOf" srcId="{6FD2471F-F2F3-42FA-8280-7953D8B951A1}" destId="{FB31214C-61EB-40EC-BBEE-5CC36B416702}" srcOrd="0" destOrd="0" presId="urn:microsoft.com/office/officeart/2005/8/layout/process1"/>
    <dgm:cxn modelId="{E3A7AA66-695C-45CA-82B0-9F0DD5D50BA4}" type="presParOf" srcId="{6FD2471F-F2F3-42FA-8280-7953D8B951A1}" destId="{698A3467-74B2-4242-9999-9841E8267390}" srcOrd="1" destOrd="0" presId="urn:microsoft.com/office/officeart/2005/8/layout/process1"/>
    <dgm:cxn modelId="{383C5CC8-C53B-4427-9ABF-4E83437A958A}" type="presParOf" srcId="{698A3467-74B2-4242-9999-9841E8267390}" destId="{07DF49B2-438D-4ADF-8DEA-6A284C366EB3}" srcOrd="0" destOrd="0" presId="urn:microsoft.com/office/officeart/2005/8/layout/process1"/>
    <dgm:cxn modelId="{902AC0D5-5CE0-438E-A4CC-9231341D0A0E}" type="presParOf" srcId="{6FD2471F-F2F3-42FA-8280-7953D8B951A1}" destId="{1BF576CA-B420-4C53-8A54-58EE4578A9EF}" srcOrd="2" destOrd="0" presId="urn:microsoft.com/office/officeart/2005/8/layout/process1"/>
    <dgm:cxn modelId="{8350C7FC-6AF7-401E-8BB2-E25B292C80EB}" type="presParOf" srcId="{6FD2471F-F2F3-42FA-8280-7953D8B951A1}" destId="{AED92830-4453-4EC1-996F-57D151BD16A0}" srcOrd="3" destOrd="0" presId="urn:microsoft.com/office/officeart/2005/8/layout/process1"/>
    <dgm:cxn modelId="{6F23C264-8EF5-4269-BB49-8A2402746C02}" type="presParOf" srcId="{AED92830-4453-4EC1-996F-57D151BD16A0}" destId="{D50EB044-4903-4F44-A54D-DEB311FA62CA}" srcOrd="0" destOrd="0" presId="urn:microsoft.com/office/officeart/2005/8/layout/process1"/>
    <dgm:cxn modelId="{F50E5CBA-4593-483E-91E1-BAF079A99B17}" type="presParOf" srcId="{6FD2471F-F2F3-42FA-8280-7953D8B951A1}" destId="{26E0FCE1-835E-4E31-ACB4-DD9EC84E00CA}" srcOrd="4" destOrd="0" presId="urn:microsoft.com/office/officeart/2005/8/layout/process1"/>
    <dgm:cxn modelId="{3698F55B-E854-478D-9337-125151F8DBF5}" type="presParOf" srcId="{6FD2471F-F2F3-42FA-8280-7953D8B951A1}" destId="{29F7DEAF-4486-4EFA-8764-8CA031C56631}" srcOrd="5" destOrd="0" presId="urn:microsoft.com/office/officeart/2005/8/layout/process1"/>
    <dgm:cxn modelId="{99B590AE-1BF0-4F47-8F42-2AE82D4AF8C7}" type="presParOf" srcId="{29F7DEAF-4486-4EFA-8764-8CA031C56631}" destId="{8E3FF842-AA49-4517-8868-5FDE73A0DC78}" srcOrd="0" destOrd="0" presId="urn:microsoft.com/office/officeart/2005/8/layout/process1"/>
    <dgm:cxn modelId="{694F74C9-FA39-4430-A2E2-CC35EEF421C8}" type="presParOf" srcId="{6FD2471F-F2F3-42FA-8280-7953D8B951A1}" destId="{04BC30E3-3E8C-420E-89EF-F562623BC2FD}"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31214C-61EB-40EC-BBEE-5CC36B416702}">
      <dsp:nvSpPr>
        <dsp:cNvPr id="0" name=""/>
        <dsp:cNvSpPr/>
      </dsp:nvSpPr>
      <dsp:spPr>
        <a:xfrm>
          <a:off x="9158" y="747234"/>
          <a:ext cx="1932607" cy="42116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Data collection</a:t>
          </a:r>
          <a:endParaRPr lang="en-US" sz="1800" kern="1200" dirty="0"/>
        </a:p>
      </dsp:txBody>
      <dsp:txXfrm>
        <a:off x="21494" y="759570"/>
        <a:ext cx="1907935" cy="396493"/>
      </dsp:txXfrm>
    </dsp:sp>
    <dsp:sp modelId="{698A3467-74B2-4242-9999-9841E8267390}">
      <dsp:nvSpPr>
        <dsp:cNvPr id="0" name=""/>
        <dsp:cNvSpPr/>
      </dsp:nvSpPr>
      <dsp:spPr>
        <a:xfrm>
          <a:off x="2135027" y="870776"/>
          <a:ext cx="409712" cy="1740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a:off x="2135027" y="905592"/>
        <a:ext cx="357488" cy="104449"/>
      </dsp:txXfrm>
    </dsp:sp>
    <dsp:sp modelId="{1BF576CA-B420-4C53-8A54-58EE4578A9EF}">
      <dsp:nvSpPr>
        <dsp:cNvPr id="0" name=""/>
        <dsp:cNvSpPr/>
      </dsp:nvSpPr>
      <dsp:spPr>
        <a:xfrm>
          <a:off x="2714809" y="747234"/>
          <a:ext cx="1932607" cy="42116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Data Analysis</a:t>
          </a:r>
          <a:endParaRPr lang="en-US" sz="1800" kern="1200" dirty="0"/>
        </a:p>
      </dsp:txBody>
      <dsp:txXfrm>
        <a:off x="2727145" y="759570"/>
        <a:ext cx="1907935" cy="396493"/>
      </dsp:txXfrm>
    </dsp:sp>
    <dsp:sp modelId="{AED92830-4453-4EC1-996F-57D151BD16A0}">
      <dsp:nvSpPr>
        <dsp:cNvPr id="0" name=""/>
        <dsp:cNvSpPr/>
      </dsp:nvSpPr>
      <dsp:spPr>
        <a:xfrm>
          <a:off x="4840677" y="870776"/>
          <a:ext cx="409712" cy="1740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a:off x="4840677" y="905592"/>
        <a:ext cx="357488" cy="104449"/>
      </dsp:txXfrm>
    </dsp:sp>
    <dsp:sp modelId="{26E0FCE1-835E-4E31-ACB4-DD9EC84E00CA}">
      <dsp:nvSpPr>
        <dsp:cNvPr id="0" name=""/>
        <dsp:cNvSpPr/>
      </dsp:nvSpPr>
      <dsp:spPr>
        <a:xfrm>
          <a:off x="5420460" y="747234"/>
          <a:ext cx="1932607" cy="42116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Reporting</a:t>
          </a:r>
          <a:endParaRPr lang="en-US" sz="1800" kern="1200" dirty="0"/>
        </a:p>
      </dsp:txBody>
      <dsp:txXfrm>
        <a:off x="5432796" y="759570"/>
        <a:ext cx="1907935" cy="396493"/>
      </dsp:txXfrm>
    </dsp:sp>
    <dsp:sp modelId="{29F7DEAF-4486-4EFA-8764-8CA031C56631}">
      <dsp:nvSpPr>
        <dsp:cNvPr id="0" name=""/>
        <dsp:cNvSpPr/>
      </dsp:nvSpPr>
      <dsp:spPr>
        <a:xfrm>
          <a:off x="7546249" y="870776"/>
          <a:ext cx="409543" cy="1740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a:off x="7546249" y="905592"/>
        <a:ext cx="357319" cy="104449"/>
      </dsp:txXfrm>
    </dsp:sp>
    <dsp:sp modelId="{04BC30E3-3E8C-420E-89EF-F562623BC2FD}">
      <dsp:nvSpPr>
        <dsp:cNvPr id="0" name=""/>
        <dsp:cNvSpPr/>
      </dsp:nvSpPr>
      <dsp:spPr>
        <a:xfrm>
          <a:off x="8125792" y="747234"/>
          <a:ext cx="1932607" cy="42116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Decisions</a:t>
          </a:r>
          <a:endParaRPr lang="en-US" sz="1800" kern="1200" dirty="0"/>
        </a:p>
      </dsp:txBody>
      <dsp:txXfrm>
        <a:off x="8138128" y="759570"/>
        <a:ext cx="1907935" cy="396493"/>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C1555D-5FA8-47BA-84F8-4ED296C619C0}" type="datetimeFigureOut">
              <a:rPr lang="en-US" smtClean="0"/>
              <a:t>2017-11-19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E04340-B27B-4ECF-946B-F94C812DD00D}" type="slidenum">
              <a:rPr lang="en-US" smtClean="0"/>
              <a:t>‹#›</a:t>
            </a:fld>
            <a:endParaRPr lang="en-US"/>
          </a:p>
        </p:txBody>
      </p:sp>
    </p:spTree>
    <p:extLst>
      <p:ext uri="{BB962C8B-B14F-4D97-AF65-F5344CB8AC3E}">
        <p14:creationId xmlns:p14="http://schemas.microsoft.com/office/powerpoint/2010/main" val="1297371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E04340-B27B-4ECF-946B-F94C812DD00D}" type="slidenum">
              <a:rPr lang="en-US" smtClean="0"/>
              <a:t>2</a:t>
            </a:fld>
            <a:endParaRPr lang="en-US"/>
          </a:p>
        </p:txBody>
      </p:sp>
    </p:spTree>
    <p:extLst>
      <p:ext uri="{BB962C8B-B14F-4D97-AF65-F5344CB8AC3E}">
        <p14:creationId xmlns:p14="http://schemas.microsoft.com/office/powerpoint/2010/main" val="4232265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E04340-B27B-4ECF-946B-F94C812DD00D}" type="slidenum">
              <a:rPr lang="en-US" smtClean="0"/>
              <a:t>11</a:t>
            </a:fld>
            <a:endParaRPr lang="en-US"/>
          </a:p>
        </p:txBody>
      </p:sp>
    </p:spTree>
    <p:extLst>
      <p:ext uri="{BB962C8B-B14F-4D97-AF65-F5344CB8AC3E}">
        <p14:creationId xmlns:p14="http://schemas.microsoft.com/office/powerpoint/2010/main" val="5983870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E04340-B27B-4ECF-946B-F94C812DD00D}" type="slidenum">
              <a:rPr lang="en-US" smtClean="0"/>
              <a:t>12</a:t>
            </a:fld>
            <a:endParaRPr lang="en-US"/>
          </a:p>
        </p:txBody>
      </p:sp>
    </p:spTree>
    <p:extLst>
      <p:ext uri="{BB962C8B-B14F-4D97-AF65-F5344CB8AC3E}">
        <p14:creationId xmlns:p14="http://schemas.microsoft.com/office/powerpoint/2010/main" val="34844900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E04340-B27B-4ECF-946B-F94C812DD00D}" type="slidenum">
              <a:rPr lang="en-US" smtClean="0"/>
              <a:t>13</a:t>
            </a:fld>
            <a:endParaRPr lang="en-US"/>
          </a:p>
        </p:txBody>
      </p:sp>
    </p:spTree>
    <p:extLst>
      <p:ext uri="{BB962C8B-B14F-4D97-AF65-F5344CB8AC3E}">
        <p14:creationId xmlns:p14="http://schemas.microsoft.com/office/powerpoint/2010/main" val="10116715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E04340-B27B-4ECF-946B-F94C812DD00D}" type="slidenum">
              <a:rPr lang="en-US" smtClean="0"/>
              <a:t>14</a:t>
            </a:fld>
            <a:endParaRPr lang="en-US"/>
          </a:p>
        </p:txBody>
      </p:sp>
    </p:spTree>
    <p:extLst>
      <p:ext uri="{BB962C8B-B14F-4D97-AF65-F5344CB8AC3E}">
        <p14:creationId xmlns:p14="http://schemas.microsoft.com/office/powerpoint/2010/main" val="1377940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E04340-B27B-4ECF-946B-F94C812DD00D}" type="slidenum">
              <a:rPr lang="en-US" smtClean="0"/>
              <a:t>3</a:t>
            </a:fld>
            <a:endParaRPr lang="en-US"/>
          </a:p>
        </p:txBody>
      </p:sp>
    </p:spTree>
    <p:extLst>
      <p:ext uri="{BB962C8B-B14F-4D97-AF65-F5344CB8AC3E}">
        <p14:creationId xmlns:p14="http://schemas.microsoft.com/office/powerpoint/2010/main" val="1026318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E04340-B27B-4ECF-946B-F94C812DD00D}" type="slidenum">
              <a:rPr lang="en-US" smtClean="0"/>
              <a:t>4</a:t>
            </a:fld>
            <a:endParaRPr lang="en-US"/>
          </a:p>
        </p:txBody>
      </p:sp>
    </p:spTree>
    <p:extLst>
      <p:ext uri="{BB962C8B-B14F-4D97-AF65-F5344CB8AC3E}">
        <p14:creationId xmlns:p14="http://schemas.microsoft.com/office/powerpoint/2010/main" val="4291102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E04340-B27B-4ECF-946B-F94C812DD00D}" type="slidenum">
              <a:rPr lang="en-US" smtClean="0"/>
              <a:t>5</a:t>
            </a:fld>
            <a:endParaRPr lang="en-US"/>
          </a:p>
        </p:txBody>
      </p:sp>
    </p:spTree>
    <p:extLst>
      <p:ext uri="{BB962C8B-B14F-4D97-AF65-F5344CB8AC3E}">
        <p14:creationId xmlns:p14="http://schemas.microsoft.com/office/powerpoint/2010/main" val="4181784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E04340-B27B-4ECF-946B-F94C812DD00D}" type="slidenum">
              <a:rPr lang="en-US" smtClean="0"/>
              <a:t>6</a:t>
            </a:fld>
            <a:endParaRPr lang="en-US"/>
          </a:p>
        </p:txBody>
      </p:sp>
    </p:spTree>
    <p:extLst>
      <p:ext uri="{BB962C8B-B14F-4D97-AF65-F5344CB8AC3E}">
        <p14:creationId xmlns:p14="http://schemas.microsoft.com/office/powerpoint/2010/main" val="2684809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E04340-B27B-4ECF-946B-F94C812DD00D}" type="slidenum">
              <a:rPr lang="en-US" smtClean="0"/>
              <a:t>7</a:t>
            </a:fld>
            <a:endParaRPr lang="en-US"/>
          </a:p>
        </p:txBody>
      </p:sp>
    </p:spTree>
    <p:extLst>
      <p:ext uri="{BB962C8B-B14F-4D97-AF65-F5344CB8AC3E}">
        <p14:creationId xmlns:p14="http://schemas.microsoft.com/office/powerpoint/2010/main" val="704325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E04340-B27B-4ECF-946B-F94C812DD00D}" type="slidenum">
              <a:rPr lang="en-US" smtClean="0"/>
              <a:t>8</a:t>
            </a:fld>
            <a:endParaRPr lang="en-US"/>
          </a:p>
        </p:txBody>
      </p:sp>
    </p:spTree>
    <p:extLst>
      <p:ext uri="{BB962C8B-B14F-4D97-AF65-F5344CB8AC3E}">
        <p14:creationId xmlns:p14="http://schemas.microsoft.com/office/powerpoint/2010/main" val="15921533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E04340-B27B-4ECF-946B-F94C812DD00D}" type="slidenum">
              <a:rPr lang="en-US" smtClean="0"/>
              <a:t>9</a:t>
            </a:fld>
            <a:endParaRPr lang="en-US"/>
          </a:p>
        </p:txBody>
      </p:sp>
    </p:spTree>
    <p:extLst>
      <p:ext uri="{BB962C8B-B14F-4D97-AF65-F5344CB8AC3E}">
        <p14:creationId xmlns:p14="http://schemas.microsoft.com/office/powerpoint/2010/main" val="140873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E04340-B27B-4ECF-946B-F94C812DD00D}" type="slidenum">
              <a:rPr lang="en-US" smtClean="0"/>
              <a:t>10</a:t>
            </a:fld>
            <a:endParaRPr lang="en-US"/>
          </a:p>
        </p:txBody>
      </p:sp>
    </p:spTree>
    <p:extLst>
      <p:ext uri="{BB962C8B-B14F-4D97-AF65-F5344CB8AC3E}">
        <p14:creationId xmlns:p14="http://schemas.microsoft.com/office/powerpoint/2010/main" val="1586089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B2AD634-3526-4D89-B55D-2CF4170A3696}" type="datetimeFigureOut">
              <a:rPr lang="en-US" smtClean="0"/>
              <a:t>2017-11-19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F7C5F7-6C20-4018-8788-CECA27216AC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1410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2AD634-3526-4D89-B55D-2CF4170A3696}" type="datetimeFigureOut">
              <a:rPr lang="en-US" smtClean="0"/>
              <a:t>2017-11-19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F7C5F7-6C20-4018-8788-CECA27216AC9}" type="slidenum">
              <a:rPr lang="en-US" smtClean="0"/>
              <a:t>‹#›</a:t>
            </a:fld>
            <a:endParaRPr lang="en-US"/>
          </a:p>
        </p:txBody>
      </p:sp>
    </p:spTree>
    <p:extLst>
      <p:ext uri="{BB962C8B-B14F-4D97-AF65-F5344CB8AC3E}">
        <p14:creationId xmlns:p14="http://schemas.microsoft.com/office/powerpoint/2010/main" val="2242239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2AD634-3526-4D89-B55D-2CF4170A3696}" type="datetimeFigureOut">
              <a:rPr lang="en-US" smtClean="0"/>
              <a:t>2017-11-19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F7C5F7-6C20-4018-8788-CECA27216AC9}" type="slidenum">
              <a:rPr lang="en-US" smtClean="0"/>
              <a:t>‹#›</a:t>
            </a:fld>
            <a:endParaRPr lang="en-US"/>
          </a:p>
        </p:txBody>
      </p:sp>
    </p:spTree>
    <p:extLst>
      <p:ext uri="{BB962C8B-B14F-4D97-AF65-F5344CB8AC3E}">
        <p14:creationId xmlns:p14="http://schemas.microsoft.com/office/powerpoint/2010/main" val="1754646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2AD634-3526-4D89-B55D-2CF4170A3696}" type="datetimeFigureOut">
              <a:rPr lang="en-US" smtClean="0"/>
              <a:t>2017-11-19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F7C5F7-6C20-4018-8788-CECA27216AC9}" type="slidenum">
              <a:rPr lang="en-US" smtClean="0"/>
              <a:t>‹#›</a:t>
            </a:fld>
            <a:endParaRPr lang="en-US"/>
          </a:p>
        </p:txBody>
      </p:sp>
    </p:spTree>
    <p:extLst>
      <p:ext uri="{BB962C8B-B14F-4D97-AF65-F5344CB8AC3E}">
        <p14:creationId xmlns:p14="http://schemas.microsoft.com/office/powerpoint/2010/main" val="463509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2AD634-3526-4D89-B55D-2CF4170A3696}" type="datetimeFigureOut">
              <a:rPr lang="en-US" smtClean="0"/>
              <a:t>2017-11-19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F7C5F7-6C20-4018-8788-CECA27216AC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9978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B2AD634-3526-4D89-B55D-2CF4170A3696}" type="datetimeFigureOut">
              <a:rPr lang="en-US" smtClean="0"/>
              <a:t>2017-11-19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F7C5F7-6C20-4018-8788-CECA27216AC9}" type="slidenum">
              <a:rPr lang="en-US" smtClean="0"/>
              <a:t>‹#›</a:t>
            </a:fld>
            <a:endParaRPr lang="en-US"/>
          </a:p>
        </p:txBody>
      </p:sp>
    </p:spTree>
    <p:extLst>
      <p:ext uri="{BB962C8B-B14F-4D97-AF65-F5344CB8AC3E}">
        <p14:creationId xmlns:p14="http://schemas.microsoft.com/office/powerpoint/2010/main" val="2878565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B2AD634-3526-4D89-B55D-2CF4170A3696}" type="datetimeFigureOut">
              <a:rPr lang="en-US" smtClean="0"/>
              <a:t>2017-11-19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F7C5F7-6C20-4018-8788-CECA27216AC9}" type="slidenum">
              <a:rPr lang="en-US" smtClean="0"/>
              <a:t>‹#›</a:t>
            </a:fld>
            <a:endParaRPr lang="en-US"/>
          </a:p>
        </p:txBody>
      </p:sp>
    </p:spTree>
    <p:extLst>
      <p:ext uri="{BB962C8B-B14F-4D97-AF65-F5344CB8AC3E}">
        <p14:creationId xmlns:p14="http://schemas.microsoft.com/office/powerpoint/2010/main" val="4202850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B2AD634-3526-4D89-B55D-2CF4170A3696}" type="datetimeFigureOut">
              <a:rPr lang="en-US" smtClean="0"/>
              <a:t>2017-11-19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F7C5F7-6C20-4018-8788-CECA27216AC9}" type="slidenum">
              <a:rPr lang="en-US" smtClean="0"/>
              <a:t>‹#›</a:t>
            </a:fld>
            <a:endParaRPr lang="en-US"/>
          </a:p>
        </p:txBody>
      </p:sp>
    </p:spTree>
    <p:extLst>
      <p:ext uri="{BB962C8B-B14F-4D97-AF65-F5344CB8AC3E}">
        <p14:creationId xmlns:p14="http://schemas.microsoft.com/office/powerpoint/2010/main" val="986212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B2AD634-3526-4D89-B55D-2CF4170A3696}" type="datetimeFigureOut">
              <a:rPr lang="en-US" smtClean="0"/>
              <a:t>2017-11-19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3F7C5F7-6C20-4018-8788-CECA27216AC9}" type="slidenum">
              <a:rPr lang="en-US" smtClean="0"/>
              <a:t>‹#›</a:t>
            </a:fld>
            <a:endParaRPr lang="en-US"/>
          </a:p>
        </p:txBody>
      </p:sp>
    </p:spTree>
    <p:extLst>
      <p:ext uri="{BB962C8B-B14F-4D97-AF65-F5344CB8AC3E}">
        <p14:creationId xmlns:p14="http://schemas.microsoft.com/office/powerpoint/2010/main" val="245177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B2AD634-3526-4D89-B55D-2CF4170A3696}" type="datetimeFigureOut">
              <a:rPr lang="en-US" smtClean="0"/>
              <a:t>2017-11-19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3F7C5F7-6C20-4018-8788-CECA27216AC9}" type="slidenum">
              <a:rPr lang="en-US" smtClean="0"/>
              <a:t>‹#›</a:t>
            </a:fld>
            <a:endParaRPr lang="en-US"/>
          </a:p>
        </p:txBody>
      </p:sp>
    </p:spTree>
    <p:extLst>
      <p:ext uri="{BB962C8B-B14F-4D97-AF65-F5344CB8AC3E}">
        <p14:creationId xmlns:p14="http://schemas.microsoft.com/office/powerpoint/2010/main" val="338145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2AD634-3526-4D89-B55D-2CF4170A3696}" type="datetimeFigureOut">
              <a:rPr lang="en-US" smtClean="0"/>
              <a:t>2017-11-19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F7C5F7-6C20-4018-8788-CECA27216AC9}" type="slidenum">
              <a:rPr lang="en-US" smtClean="0"/>
              <a:t>‹#›</a:t>
            </a:fld>
            <a:endParaRPr lang="en-US"/>
          </a:p>
        </p:txBody>
      </p:sp>
    </p:spTree>
    <p:extLst>
      <p:ext uri="{BB962C8B-B14F-4D97-AF65-F5344CB8AC3E}">
        <p14:creationId xmlns:p14="http://schemas.microsoft.com/office/powerpoint/2010/main" val="2735879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B2AD634-3526-4D89-B55D-2CF4170A3696}" type="datetimeFigureOut">
              <a:rPr lang="en-US" smtClean="0"/>
              <a:t>2017-11-19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3F7C5F7-6C20-4018-8788-CECA27216AC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95276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jp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6"/>
            <a:ext cx="5976938" cy="920750"/>
          </a:xfrm>
        </p:spPr>
        <p:txBody>
          <a:bodyPr/>
          <a:lstStyle/>
          <a:p>
            <a:endParaRPr lang="en-US" dirty="0"/>
          </a:p>
        </p:txBody>
      </p:sp>
      <p:sp>
        <p:nvSpPr>
          <p:cNvPr id="6" name="Content Placeholder 5"/>
          <p:cNvSpPr>
            <a:spLocks noGrp="1"/>
          </p:cNvSpPr>
          <p:nvPr>
            <p:ph idx="1"/>
          </p:nvPr>
        </p:nvSpPr>
        <p:spPr/>
        <p:txBody>
          <a:bodyPr>
            <a:normAutofit lnSpcReduction="10000"/>
          </a:bodyPr>
          <a:lstStyle/>
          <a:p>
            <a:pPr algn="ctr"/>
            <a:r>
              <a:rPr lang="en-US" sz="6000" dirty="0" smtClean="0"/>
              <a:t>Electronic Commodities Monitoring System </a:t>
            </a:r>
          </a:p>
          <a:p>
            <a:pPr algn="ctr"/>
            <a:r>
              <a:rPr lang="en-US" sz="6000" dirty="0" smtClean="0"/>
              <a:t>(ECMS)</a:t>
            </a:r>
          </a:p>
          <a:p>
            <a:pPr algn="ctr"/>
            <a:endParaRPr lang="en-US" sz="4000" dirty="0" smtClean="0"/>
          </a:p>
          <a:p>
            <a:pPr algn="ctr"/>
            <a:r>
              <a:rPr lang="en-US" sz="2800" dirty="0" smtClean="0"/>
              <a:t>(Concept, Project scope, Implementation)</a:t>
            </a:r>
            <a:endParaRPr lang="en-US" sz="28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9400" y="365126"/>
            <a:ext cx="4905375" cy="1070716"/>
          </a:xfrm>
          <a:prstGeom prst="rect">
            <a:avLst/>
          </a:prstGeom>
        </p:spPr>
      </p:pic>
    </p:spTree>
    <p:extLst>
      <p:ext uri="{BB962C8B-B14F-4D97-AF65-F5344CB8AC3E}">
        <p14:creationId xmlns:p14="http://schemas.microsoft.com/office/powerpoint/2010/main" val="42444367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528638"/>
            <a:ext cx="5646420" cy="528638"/>
          </a:xfrm>
          <a:solidFill>
            <a:schemeClr val="accent2"/>
          </a:solidFill>
        </p:spPr>
        <p:txBody>
          <a:bodyPr>
            <a:normAutofit/>
          </a:bodyPr>
          <a:lstStyle/>
          <a:p>
            <a:r>
              <a:rPr lang="en-US" sz="3200" dirty="0" smtClean="0">
                <a:solidFill>
                  <a:schemeClr val="bg1"/>
                </a:solidFill>
              </a:rPr>
              <a:t>Mechanism of the ECMS</a:t>
            </a:r>
            <a:endParaRPr lang="en-US" sz="3200" dirty="0">
              <a:solidFill>
                <a:schemeClr val="bg1"/>
              </a:solidFill>
            </a:endParaRPr>
          </a:p>
        </p:txBody>
      </p:sp>
      <p:sp>
        <p:nvSpPr>
          <p:cNvPr id="3" name="Content Placeholder 2"/>
          <p:cNvSpPr>
            <a:spLocks noGrp="1"/>
          </p:cNvSpPr>
          <p:nvPr>
            <p:ph idx="1"/>
          </p:nvPr>
        </p:nvSpPr>
        <p:spPr/>
        <p:txBody>
          <a:bodyPr>
            <a:normAutofit/>
          </a:bodyPr>
          <a:lstStyle/>
          <a:p>
            <a:pPr marL="0" indent="0">
              <a:buNone/>
            </a:pPr>
            <a:endParaRPr lang="en-US" dirty="0" smtClean="0"/>
          </a:p>
          <a:p>
            <a:endParaRPr lang="en-US" dirty="0" smtClean="0"/>
          </a:p>
        </p:txBody>
      </p:sp>
      <p:sp>
        <p:nvSpPr>
          <p:cNvPr id="4" name="Content Placeholder 5"/>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sz="280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29400" y="365126"/>
            <a:ext cx="4905375" cy="1070716"/>
          </a:xfrm>
          <a:prstGeom prst="rect">
            <a:avLst/>
          </a:prstGeom>
        </p:spPr>
      </p:pic>
      <p:pic>
        <p:nvPicPr>
          <p:cNvPr id="17" name="Picture 11" descr="http://www.freeclipartnow.com/d/40483-1/customs.jpg"/>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48412" y="3569442"/>
            <a:ext cx="89535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7" descr="http://www.fotosearch.com/bthumb/UNC/UNC240/u29372976.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00412" y="1435842"/>
            <a:ext cx="1619250"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9" descr="http://bonningtontower.files.wordpress.com/2009/12/uae_map_flag.png?w=252&amp;h=2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05412" y="2121642"/>
            <a:ext cx="3114675"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8"/>
          <p:cNvSpPr txBox="1">
            <a:spLocks noChangeArrowheads="1"/>
          </p:cNvSpPr>
          <p:nvPr/>
        </p:nvSpPr>
        <p:spPr bwMode="auto">
          <a:xfrm>
            <a:off x="8134349" y="4383014"/>
            <a:ext cx="20669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None/>
            </a:pPr>
            <a:r>
              <a:rPr lang="en-US" altLang="en-US" sz="1600" dirty="0" smtClean="0">
                <a:latin typeface="Arial" panose="020B0604020202020204" pitchFamily="34" charset="0"/>
              </a:rPr>
              <a:t>Federal Customs Authority: FCA</a:t>
            </a:r>
            <a:endParaRPr lang="en-US" altLang="en-US" sz="1600" dirty="0">
              <a:latin typeface="Arial" panose="020B0604020202020204" pitchFamily="34" charset="0"/>
            </a:endParaRPr>
          </a:p>
        </p:txBody>
      </p:sp>
      <p:grpSp>
        <p:nvGrpSpPr>
          <p:cNvPr id="21" name="Group 26"/>
          <p:cNvGrpSpPr>
            <a:grpSpLocks/>
          </p:cNvGrpSpPr>
          <p:nvPr/>
        </p:nvGrpSpPr>
        <p:grpSpPr bwMode="auto">
          <a:xfrm>
            <a:off x="6805612" y="4763844"/>
            <a:ext cx="1412875" cy="1522234"/>
            <a:chOff x="6964814" y="4114800"/>
            <a:chExt cx="1412680" cy="1523040"/>
          </a:xfrm>
        </p:grpSpPr>
        <p:sp>
          <p:nvSpPr>
            <p:cNvPr id="22" name="Document"/>
            <p:cNvSpPr>
              <a:spLocks noEditPoints="1" noChangeArrowheads="1"/>
            </p:cNvSpPr>
            <p:nvPr/>
          </p:nvSpPr>
          <p:spPr bwMode="auto">
            <a:xfrm>
              <a:off x="7315604" y="4114800"/>
              <a:ext cx="601579" cy="77511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pPr algn="ctr" eaLnBrk="1" hangingPunct="1">
                <a:defRPr/>
              </a:pPr>
              <a:r>
                <a:rPr lang="en-US" sz="900" dirty="0">
                  <a:cs typeface="+mn-cs"/>
                </a:rPr>
                <a:t>________________________</a:t>
              </a:r>
            </a:p>
          </p:txBody>
        </p:sp>
        <p:sp>
          <p:nvSpPr>
            <p:cNvPr id="23" name="TextBox 21"/>
            <p:cNvSpPr txBox="1">
              <a:spLocks noChangeArrowheads="1"/>
            </p:cNvSpPr>
            <p:nvPr/>
          </p:nvSpPr>
          <p:spPr bwMode="auto">
            <a:xfrm>
              <a:off x="6964814" y="4898785"/>
              <a:ext cx="1412680" cy="739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dirty="0" smtClean="0">
                  <a:latin typeface="Arial" panose="020B0604020202020204" pitchFamily="34" charset="0"/>
                </a:rPr>
                <a:t>Imported Commodities Report</a:t>
              </a:r>
              <a:endParaRPr lang="en-US" altLang="en-US" sz="1400" dirty="0">
                <a:latin typeface="Arial" panose="020B0604020202020204" pitchFamily="34" charset="0"/>
              </a:endParaRPr>
            </a:p>
          </p:txBody>
        </p:sp>
      </p:grpSp>
      <p:sp>
        <p:nvSpPr>
          <p:cNvPr id="24" name="Flowchart: Magnetic Disk 23"/>
          <p:cNvSpPr/>
          <p:nvPr/>
        </p:nvSpPr>
        <p:spPr>
          <a:xfrm>
            <a:off x="8558212" y="5069630"/>
            <a:ext cx="1219200" cy="11430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smtClean="0"/>
              <a:t>Commodities DB</a:t>
            </a:r>
            <a:endParaRPr lang="en-US" dirty="0"/>
          </a:p>
        </p:txBody>
      </p:sp>
      <p:grpSp>
        <p:nvGrpSpPr>
          <p:cNvPr id="25" name="Group 27"/>
          <p:cNvGrpSpPr>
            <a:grpSpLocks/>
          </p:cNvGrpSpPr>
          <p:nvPr/>
        </p:nvGrpSpPr>
        <p:grpSpPr bwMode="auto">
          <a:xfrm>
            <a:off x="4948237" y="1435842"/>
            <a:ext cx="2238375" cy="1524000"/>
            <a:chOff x="2333768" y="1752600"/>
            <a:chExt cx="2238232" cy="1524000"/>
          </a:xfrm>
        </p:grpSpPr>
        <p:sp>
          <p:nvSpPr>
            <p:cNvPr id="26" name="Freeform 25"/>
            <p:cNvSpPr/>
            <p:nvPr/>
          </p:nvSpPr>
          <p:spPr>
            <a:xfrm>
              <a:off x="2333768" y="2366963"/>
              <a:ext cx="2238232" cy="909637"/>
            </a:xfrm>
            <a:custGeom>
              <a:avLst/>
              <a:gdLst>
                <a:gd name="connsiteX0" fmla="*/ 0 w 2238232"/>
                <a:gd name="connsiteY0" fmla="*/ 445827 h 909851"/>
                <a:gd name="connsiteX1" fmla="*/ 1091821 w 2238232"/>
                <a:gd name="connsiteY1" fmla="*/ 77337 h 909851"/>
                <a:gd name="connsiteX2" fmla="*/ 2238232 w 2238232"/>
                <a:gd name="connsiteY2" fmla="*/ 909851 h 909851"/>
              </a:gdLst>
              <a:ahLst/>
              <a:cxnLst>
                <a:cxn ang="0">
                  <a:pos x="connsiteX0" y="connsiteY0"/>
                </a:cxn>
                <a:cxn ang="0">
                  <a:pos x="connsiteX1" y="connsiteY1"/>
                </a:cxn>
                <a:cxn ang="0">
                  <a:pos x="connsiteX2" y="connsiteY2"/>
                </a:cxn>
              </a:cxnLst>
              <a:rect l="l" t="t" r="r" b="b"/>
              <a:pathLst>
                <a:path w="2238232" h="909851">
                  <a:moveTo>
                    <a:pt x="0" y="445827"/>
                  </a:moveTo>
                  <a:cubicBezTo>
                    <a:pt x="359391" y="222913"/>
                    <a:pt x="718782" y="0"/>
                    <a:pt x="1091821" y="77337"/>
                  </a:cubicBezTo>
                  <a:cubicBezTo>
                    <a:pt x="1464860" y="154674"/>
                    <a:pt x="1851546" y="532262"/>
                    <a:pt x="2238232" y="909851"/>
                  </a:cubicBezTo>
                </a:path>
              </a:pathLst>
            </a:custGeom>
            <a:ln w="101600">
              <a:prstDash val="dash"/>
              <a:tailEnd type="triangle"/>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pic>
          <p:nvPicPr>
            <p:cNvPr id="27" name="Picture 6" descr="http://www.bbcgoodfood.com/content/knowhow/glossary/arboriorice/image.jpg"/>
            <p:cNvPicPr>
              <a:picLocks noChangeAspect="1" noChangeArrowheads="1"/>
            </p:cNvPicPr>
            <p:nvPr/>
          </p:nvPicPr>
          <p:blipFill>
            <a:blip r:embed="rId7" cstate="print">
              <a:clrChange>
                <a:clrFrom>
                  <a:srgbClr val="E4DAD9"/>
                </a:clrFrom>
                <a:clrTo>
                  <a:srgbClr val="E4DAD9">
                    <a:alpha val="0"/>
                  </a:srgbClr>
                </a:clrTo>
              </a:clrChange>
            </a:blip>
            <a:srcRect/>
            <a:stretch>
              <a:fillRect/>
            </a:stretch>
          </p:blipFill>
          <p:spPr bwMode="auto">
            <a:xfrm>
              <a:off x="3200400" y="1752600"/>
              <a:ext cx="1189704" cy="838200"/>
            </a:xfrm>
            <a:prstGeom prst="ellipse">
              <a:avLst/>
            </a:prstGeom>
            <a:ln>
              <a:noFill/>
            </a:ln>
            <a:effectLst>
              <a:softEdge rad="112500"/>
            </a:effectLst>
          </p:spPr>
        </p:pic>
      </p:grpSp>
    </p:spTree>
    <p:extLst>
      <p:ext uri="{BB962C8B-B14F-4D97-AF65-F5344CB8AC3E}">
        <p14:creationId xmlns:p14="http://schemas.microsoft.com/office/powerpoint/2010/main" val="15799223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528638"/>
            <a:ext cx="5646420" cy="528638"/>
          </a:xfrm>
          <a:solidFill>
            <a:schemeClr val="accent2"/>
          </a:solidFill>
        </p:spPr>
        <p:txBody>
          <a:bodyPr>
            <a:normAutofit/>
          </a:bodyPr>
          <a:lstStyle/>
          <a:p>
            <a:r>
              <a:rPr lang="en-US" sz="3200" dirty="0" smtClean="0">
                <a:solidFill>
                  <a:schemeClr val="bg1"/>
                </a:solidFill>
              </a:rPr>
              <a:t>Mechanism of the ECMS</a:t>
            </a:r>
            <a:endParaRPr lang="en-US" sz="3200" dirty="0">
              <a:solidFill>
                <a:schemeClr val="bg1"/>
              </a:solidFill>
            </a:endParaRPr>
          </a:p>
        </p:txBody>
      </p:sp>
      <p:sp>
        <p:nvSpPr>
          <p:cNvPr id="3" name="Content Placeholder 2"/>
          <p:cNvSpPr>
            <a:spLocks noGrp="1"/>
          </p:cNvSpPr>
          <p:nvPr>
            <p:ph idx="1"/>
          </p:nvPr>
        </p:nvSpPr>
        <p:spPr/>
        <p:txBody>
          <a:bodyPr>
            <a:normAutofit/>
          </a:bodyPr>
          <a:lstStyle/>
          <a:p>
            <a:pPr marL="0" indent="0">
              <a:buNone/>
            </a:pPr>
            <a:endParaRPr lang="en-US" dirty="0"/>
          </a:p>
        </p:txBody>
      </p:sp>
      <p:sp>
        <p:nvSpPr>
          <p:cNvPr id="4" name="Content Placeholder 5"/>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sz="280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29400" y="365126"/>
            <a:ext cx="4905375" cy="1070716"/>
          </a:xfrm>
          <a:prstGeom prst="rect">
            <a:avLst/>
          </a:prstGeom>
        </p:spPr>
      </p:pic>
      <p:pic>
        <p:nvPicPr>
          <p:cNvPr id="6" name="Content Placeholder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2659" y="1959995"/>
            <a:ext cx="6516845" cy="2145754"/>
          </a:xfrm>
          <a:prstGeom prst="rect">
            <a:avLst/>
          </a:prstGeom>
        </p:spPr>
      </p:pic>
      <p:grpSp>
        <p:nvGrpSpPr>
          <p:cNvPr id="7" name="Group 35"/>
          <p:cNvGrpSpPr>
            <a:grpSpLocks/>
          </p:cNvGrpSpPr>
          <p:nvPr/>
        </p:nvGrpSpPr>
        <p:grpSpPr bwMode="auto">
          <a:xfrm>
            <a:off x="9001347" y="4220010"/>
            <a:ext cx="2057400" cy="2105652"/>
            <a:chOff x="6934200" y="762000"/>
            <a:chExt cx="2057399" cy="2104978"/>
          </a:xfrm>
        </p:grpSpPr>
        <p:pic>
          <p:nvPicPr>
            <p:cNvPr id="8" name="Picture 17" descr="KPI'S Dashboard Screenshot.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934200" y="762000"/>
              <a:ext cx="2057399"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18"/>
            <p:cNvSpPr txBox="1">
              <a:spLocks noChangeArrowheads="1"/>
            </p:cNvSpPr>
            <p:nvPr/>
          </p:nvSpPr>
          <p:spPr bwMode="auto">
            <a:xfrm>
              <a:off x="7086599" y="2343925"/>
              <a:ext cx="1752600" cy="523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dirty="0" smtClean="0">
                  <a:latin typeface="Arial" panose="020B0604020202020204" pitchFamily="34" charset="0"/>
                </a:rPr>
                <a:t>Prices and Quantity Dashboards</a:t>
              </a:r>
              <a:endParaRPr lang="en-US" altLang="en-US" sz="1400" dirty="0">
                <a:latin typeface="Arial" panose="020B0604020202020204" pitchFamily="34" charset="0"/>
              </a:endParaRPr>
            </a:p>
          </p:txBody>
        </p:sp>
      </p:grpSp>
      <p:grpSp>
        <p:nvGrpSpPr>
          <p:cNvPr id="10" name="Group 24"/>
          <p:cNvGrpSpPr>
            <a:grpSpLocks/>
          </p:cNvGrpSpPr>
          <p:nvPr/>
        </p:nvGrpSpPr>
        <p:grpSpPr bwMode="auto">
          <a:xfrm>
            <a:off x="5097780" y="4220010"/>
            <a:ext cx="2057400" cy="1741906"/>
            <a:chOff x="7239000" y="2209800"/>
            <a:chExt cx="1142999" cy="1144591"/>
          </a:xfrm>
        </p:grpSpPr>
        <p:pic>
          <p:nvPicPr>
            <p:cNvPr id="11" name="Picture 4" descr="http://www.fao.org/docrep/005/y6175e/y6175e02.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39000" y="2209800"/>
              <a:ext cx="1142999" cy="959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23"/>
            <p:cNvSpPr txBox="1">
              <a:spLocks noChangeArrowheads="1"/>
            </p:cNvSpPr>
            <p:nvPr/>
          </p:nvSpPr>
          <p:spPr bwMode="auto">
            <a:xfrm>
              <a:off x="7239000" y="3152153"/>
              <a:ext cx="1123015" cy="20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dirty="0" smtClean="0">
                  <a:latin typeface="Arial" panose="020B0604020202020204" pitchFamily="34" charset="0"/>
                </a:rPr>
                <a:t>Fair Price Index</a:t>
              </a:r>
              <a:endParaRPr lang="en-US" altLang="en-US" sz="1400" dirty="0">
                <a:latin typeface="Arial" panose="020B0604020202020204" pitchFamily="34" charset="0"/>
              </a:endParaRPr>
            </a:p>
          </p:txBody>
        </p:sp>
      </p:grpSp>
      <p:grpSp>
        <p:nvGrpSpPr>
          <p:cNvPr id="13" name="Group 24"/>
          <p:cNvGrpSpPr>
            <a:grpSpLocks/>
          </p:cNvGrpSpPr>
          <p:nvPr/>
        </p:nvGrpSpPr>
        <p:grpSpPr bwMode="auto">
          <a:xfrm>
            <a:off x="1086852" y="4104826"/>
            <a:ext cx="2114550" cy="1992635"/>
            <a:chOff x="7376582" y="2222481"/>
            <a:chExt cx="1174749" cy="1309343"/>
          </a:xfrm>
        </p:grpSpPr>
        <p:pic>
          <p:nvPicPr>
            <p:cNvPr id="14" name="Picture 4"/>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7408332" y="2222481"/>
              <a:ext cx="1142999" cy="913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23"/>
            <p:cNvSpPr txBox="1">
              <a:spLocks noChangeArrowheads="1"/>
            </p:cNvSpPr>
            <p:nvPr/>
          </p:nvSpPr>
          <p:spPr bwMode="auto">
            <a:xfrm>
              <a:off x="7376582" y="3188021"/>
              <a:ext cx="1123015" cy="343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None/>
              </a:pPr>
              <a:r>
                <a:rPr lang="en-US" altLang="en-US" sz="1400" dirty="0" smtClean="0">
                  <a:latin typeface="Arial" panose="020B0604020202020204" pitchFamily="34" charset="0"/>
                </a:rPr>
                <a:t>Commodities </a:t>
              </a:r>
              <a:r>
                <a:rPr lang="en-US" altLang="en-US" sz="1400" dirty="0">
                  <a:latin typeface="Arial" panose="020B0604020202020204" pitchFamily="34" charset="0"/>
                </a:rPr>
                <a:t>Price Index</a:t>
              </a:r>
              <a:endParaRPr lang="en-US" altLang="en-US" sz="1400" dirty="0">
                <a:latin typeface="Arial" panose="020B0604020202020204" pitchFamily="34" charset="0"/>
              </a:endParaRPr>
            </a:p>
          </p:txBody>
        </p:sp>
      </p:grpSp>
    </p:spTree>
    <p:extLst>
      <p:ext uri="{BB962C8B-B14F-4D97-AF65-F5344CB8AC3E}">
        <p14:creationId xmlns:p14="http://schemas.microsoft.com/office/powerpoint/2010/main" val="12547880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528638"/>
            <a:ext cx="5646420" cy="528638"/>
          </a:xfrm>
          <a:solidFill>
            <a:schemeClr val="accent2"/>
          </a:solidFill>
        </p:spPr>
        <p:txBody>
          <a:bodyPr>
            <a:normAutofit/>
          </a:bodyPr>
          <a:lstStyle/>
          <a:p>
            <a:r>
              <a:rPr lang="en-US" sz="3200" dirty="0" smtClean="0">
                <a:solidFill>
                  <a:schemeClr val="bg1"/>
                </a:solidFill>
              </a:rPr>
              <a:t>Mechanism of the ECMS</a:t>
            </a:r>
            <a:endParaRPr lang="en-US" sz="3200" dirty="0">
              <a:solidFill>
                <a:schemeClr val="bg1"/>
              </a:solidFill>
            </a:endParaRPr>
          </a:p>
        </p:txBody>
      </p:sp>
      <p:sp>
        <p:nvSpPr>
          <p:cNvPr id="3" name="Content Placeholder 2"/>
          <p:cNvSpPr>
            <a:spLocks noGrp="1"/>
          </p:cNvSpPr>
          <p:nvPr>
            <p:ph idx="1"/>
          </p:nvPr>
        </p:nvSpPr>
        <p:spPr/>
        <p:txBody>
          <a:bodyPr>
            <a:normAutofit/>
          </a:bodyPr>
          <a:lstStyle/>
          <a:p>
            <a:pPr marL="0" indent="0">
              <a:buNone/>
            </a:pPr>
            <a:endParaRPr lang="en-US" dirty="0"/>
          </a:p>
        </p:txBody>
      </p:sp>
      <p:sp>
        <p:nvSpPr>
          <p:cNvPr id="4" name="Content Placeholder 5"/>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sz="280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29400" y="365126"/>
            <a:ext cx="4905375" cy="1070716"/>
          </a:xfrm>
          <a:prstGeom prst="rect">
            <a:avLst/>
          </a:prstGeom>
        </p:spPr>
      </p:pic>
      <p:pic>
        <p:nvPicPr>
          <p:cNvPr id="6" name="Picture 5"/>
          <p:cNvPicPr>
            <a:picLocks noChangeAspect="1"/>
          </p:cNvPicPr>
          <p:nvPr/>
        </p:nvPicPr>
        <p:blipFill>
          <a:blip r:embed="rId4"/>
          <a:stretch>
            <a:fillRect/>
          </a:stretch>
        </p:blipFill>
        <p:spPr>
          <a:xfrm>
            <a:off x="2243138" y="1845734"/>
            <a:ext cx="7815261" cy="4397904"/>
          </a:xfrm>
          <a:prstGeom prst="rect">
            <a:avLst/>
          </a:prstGeom>
        </p:spPr>
      </p:pic>
    </p:spTree>
    <p:extLst>
      <p:ext uri="{BB962C8B-B14F-4D97-AF65-F5344CB8AC3E}">
        <p14:creationId xmlns:p14="http://schemas.microsoft.com/office/powerpoint/2010/main" val="25244777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528638"/>
            <a:ext cx="5646420" cy="528638"/>
          </a:xfrm>
          <a:solidFill>
            <a:schemeClr val="accent2"/>
          </a:solidFill>
        </p:spPr>
        <p:txBody>
          <a:bodyPr>
            <a:normAutofit/>
          </a:bodyPr>
          <a:lstStyle/>
          <a:p>
            <a:r>
              <a:rPr lang="en-US" sz="3200" dirty="0" smtClean="0">
                <a:solidFill>
                  <a:schemeClr val="bg1"/>
                </a:solidFill>
              </a:rPr>
              <a:t>Mechanism of the ECMS</a:t>
            </a:r>
            <a:endParaRPr lang="en-US" sz="3200" dirty="0">
              <a:solidFill>
                <a:schemeClr val="bg1"/>
              </a:solidFill>
            </a:endParaRPr>
          </a:p>
        </p:txBody>
      </p:sp>
      <p:sp>
        <p:nvSpPr>
          <p:cNvPr id="3" name="Content Placeholder 2"/>
          <p:cNvSpPr>
            <a:spLocks noGrp="1"/>
          </p:cNvSpPr>
          <p:nvPr>
            <p:ph idx="1"/>
          </p:nvPr>
        </p:nvSpPr>
        <p:spPr/>
        <p:txBody>
          <a:bodyPr>
            <a:normAutofit/>
          </a:bodyPr>
          <a:lstStyle/>
          <a:p>
            <a:pPr marL="0" indent="0">
              <a:buNone/>
            </a:pPr>
            <a:endParaRPr lang="en-US" dirty="0"/>
          </a:p>
        </p:txBody>
      </p:sp>
      <p:sp>
        <p:nvSpPr>
          <p:cNvPr id="4" name="Content Placeholder 5"/>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sz="280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29400" y="365126"/>
            <a:ext cx="4905375" cy="1070716"/>
          </a:xfrm>
          <a:prstGeom prst="rect">
            <a:avLst/>
          </a:prstGeom>
        </p:spPr>
      </p:pic>
      <p:pic>
        <p:nvPicPr>
          <p:cNvPr id="7" name="Picture 6"/>
          <p:cNvPicPr>
            <a:picLocks noChangeAspect="1"/>
          </p:cNvPicPr>
          <p:nvPr/>
        </p:nvPicPr>
        <p:blipFill>
          <a:blip r:embed="rId4"/>
          <a:stretch>
            <a:fillRect/>
          </a:stretch>
        </p:blipFill>
        <p:spPr>
          <a:xfrm>
            <a:off x="2595562" y="1845735"/>
            <a:ext cx="7591425" cy="4433252"/>
          </a:xfrm>
          <a:prstGeom prst="rect">
            <a:avLst/>
          </a:prstGeom>
        </p:spPr>
      </p:pic>
    </p:spTree>
    <p:extLst>
      <p:ext uri="{BB962C8B-B14F-4D97-AF65-F5344CB8AC3E}">
        <p14:creationId xmlns:p14="http://schemas.microsoft.com/office/powerpoint/2010/main" val="14180244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528638"/>
            <a:ext cx="5646420" cy="528638"/>
          </a:xfrm>
          <a:solidFill>
            <a:schemeClr val="accent2"/>
          </a:solidFill>
        </p:spPr>
        <p:txBody>
          <a:bodyPr>
            <a:normAutofit/>
          </a:bodyPr>
          <a:lstStyle/>
          <a:p>
            <a:r>
              <a:rPr lang="en-US" sz="3200" dirty="0" smtClean="0">
                <a:solidFill>
                  <a:schemeClr val="bg1"/>
                </a:solidFill>
              </a:rPr>
              <a:t>Mechanism of the ECMS</a:t>
            </a:r>
            <a:endParaRPr lang="en-US" sz="3200" dirty="0">
              <a:solidFill>
                <a:schemeClr val="bg1"/>
              </a:solidFill>
            </a:endParaRPr>
          </a:p>
        </p:txBody>
      </p:sp>
      <p:sp>
        <p:nvSpPr>
          <p:cNvPr id="3" name="Content Placeholder 2"/>
          <p:cNvSpPr>
            <a:spLocks noGrp="1"/>
          </p:cNvSpPr>
          <p:nvPr>
            <p:ph idx="1"/>
          </p:nvPr>
        </p:nvSpPr>
        <p:spPr/>
        <p:txBody>
          <a:bodyPr>
            <a:normAutofit/>
          </a:bodyPr>
          <a:lstStyle/>
          <a:p>
            <a:pPr marL="0" indent="0">
              <a:buNone/>
            </a:pPr>
            <a:endParaRPr lang="en-US" dirty="0"/>
          </a:p>
        </p:txBody>
      </p:sp>
      <p:sp>
        <p:nvSpPr>
          <p:cNvPr id="4" name="Content Placeholder 5"/>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sz="280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29400" y="365126"/>
            <a:ext cx="4905375" cy="1070716"/>
          </a:xfrm>
          <a:prstGeom prst="rect">
            <a:avLst/>
          </a:prstGeom>
        </p:spPr>
      </p:pic>
      <p:pic>
        <p:nvPicPr>
          <p:cNvPr id="6" name="Picture 5"/>
          <p:cNvPicPr>
            <a:picLocks noChangeAspect="1"/>
          </p:cNvPicPr>
          <p:nvPr/>
        </p:nvPicPr>
        <p:blipFill>
          <a:blip r:embed="rId4"/>
          <a:stretch>
            <a:fillRect/>
          </a:stretch>
        </p:blipFill>
        <p:spPr>
          <a:xfrm>
            <a:off x="2478404" y="1845735"/>
            <a:ext cx="7296151" cy="4433252"/>
          </a:xfrm>
          <a:prstGeom prst="rect">
            <a:avLst/>
          </a:prstGeom>
        </p:spPr>
      </p:pic>
    </p:spTree>
    <p:extLst>
      <p:ext uri="{BB962C8B-B14F-4D97-AF65-F5344CB8AC3E}">
        <p14:creationId xmlns:p14="http://schemas.microsoft.com/office/powerpoint/2010/main" val="21874690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528638"/>
            <a:ext cx="5646420" cy="528638"/>
          </a:xfrm>
          <a:solidFill>
            <a:schemeClr val="accent2"/>
          </a:solidFill>
        </p:spPr>
        <p:txBody>
          <a:bodyPr>
            <a:normAutofit fontScale="90000"/>
          </a:bodyPr>
          <a:lstStyle/>
          <a:p>
            <a:r>
              <a:rPr lang="en-US" sz="3200" dirty="0">
                <a:solidFill>
                  <a:schemeClr val="bg1"/>
                </a:solidFill>
              </a:rPr>
              <a:t>Key points of price monitoring system</a:t>
            </a:r>
          </a:p>
        </p:txBody>
      </p:sp>
      <p:sp>
        <p:nvSpPr>
          <p:cNvPr id="3" name="Content Placeholder 2"/>
          <p:cNvSpPr>
            <a:spLocks noGrp="1"/>
          </p:cNvSpPr>
          <p:nvPr>
            <p:ph idx="1"/>
          </p:nvPr>
        </p:nvSpPr>
        <p:spPr/>
        <p:txBody>
          <a:bodyPr/>
          <a:lstStyle/>
          <a:p>
            <a:endParaRPr lang="en-US" dirty="0" smtClean="0"/>
          </a:p>
          <a:p>
            <a:endParaRPr lang="en-US" dirty="0"/>
          </a:p>
          <a:p>
            <a:pPr marL="457200" indent="-457200">
              <a:buFont typeface="+mj-lt"/>
              <a:buAutoNum type="arabicPeriod"/>
            </a:pPr>
            <a:r>
              <a:rPr lang="en-US" dirty="0"/>
              <a:t>Decision-maker.</a:t>
            </a:r>
          </a:p>
          <a:p>
            <a:pPr marL="457200" indent="-457200">
              <a:buFont typeface="+mj-lt"/>
              <a:buAutoNum type="arabicPeriod"/>
            </a:pPr>
            <a:r>
              <a:rPr lang="en-US" dirty="0"/>
              <a:t>All federal and local government agencies.</a:t>
            </a:r>
          </a:p>
          <a:p>
            <a:pPr marL="457200" indent="-457200">
              <a:buFont typeface="+mj-lt"/>
              <a:buAutoNum type="arabicPeriod"/>
            </a:pPr>
            <a:r>
              <a:rPr lang="en-US" dirty="0"/>
              <a:t>Non - governmental commercial sector.</a:t>
            </a:r>
          </a:p>
          <a:p>
            <a:pPr marL="457200" indent="-457200">
              <a:buFont typeface="+mj-lt"/>
              <a:buAutoNum type="arabicPeriod"/>
            </a:pPr>
            <a:r>
              <a:rPr lang="en-US" dirty="0"/>
              <a:t>Intelligent transformation.</a:t>
            </a:r>
          </a:p>
        </p:txBody>
      </p:sp>
      <p:sp>
        <p:nvSpPr>
          <p:cNvPr id="4" name="Content Placeholder 5"/>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800" dirty="0" smtClean="0"/>
              <a:t>Benefits from </a:t>
            </a:r>
            <a:r>
              <a:rPr lang="en-US" sz="2800" dirty="0"/>
              <a:t>the Electronic Commodity Price Control System:</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29400" y="365126"/>
            <a:ext cx="4905375" cy="1070716"/>
          </a:xfrm>
          <a:prstGeom prst="rect">
            <a:avLst/>
          </a:prstGeom>
        </p:spPr>
      </p:pic>
    </p:spTree>
    <p:extLst>
      <p:ext uri="{BB962C8B-B14F-4D97-AF65-F5344CB8AC3E}">
        <p14:creationId xmlns:p14="http://schemas.microsoft.com/office/powerpoint/2010/main" val="38492436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528638"/>
            <a:ext cx="5646420" cy="528638"/>
          </a:xfrm>
          <a:solidFill>
            <a:schemeClr val="accent2"/>
          </a:solidFill>
        </p:spPr>
        <p:txBody>
          <a:bodyPr>
            <a:normAutofit fontScale="90000"/>
          </a:bodyPr>
          <a:lstStyle/>
          <a:p>
            <a:r>
              <a:rPr lang="en-US" sz="3200" dirty="0">
                <a:solidFill>
                  <a:schemeClr val="bg1"/>
                </a:solidFill>
              </a:rPr>
              <a:t>Key points of price monitoring system</a:t>
            </a:r>
          </a:p>
        </p:txBody>
      </p:sp>
      <p:sp>
        <p:nvSpPr>
          <p:cNvPr id="3" name="Content Placeholder 2"/>
          <p:cNvSpPr>
            <a:spLocks noGrp="1"/>
          </p:cNvSpPr>
          <p:nvPr>
            <p:ph idx="1"/>
          </p:nvPr>
        </p:nvSpPr>
        <p:spPr/>
        <p:txBody>
          <a:bodyPr>
            <a:normAutofit fontScale="92500" lnSpcReduction="10000"/>
          </a:bodyPr>
          <a:lstStyle/>
          <a:p>
            <a:endParaRPr lang="en-US" dirty="0" smtClean="0"/>
          </a:p>
          <a:p>
            <a:endParaRPr lang="en-US" dirty="0"/>
          </a:p>
          <a:p>
            <a:pPr marL="457200" indent="-457200">
              <a:buFont typeface="+mj-lt"/>
              <a:buAutoNum type="arabicPeriod"/>
            </a:pPr>
            <a:r>
              <a:rPr lang="en-US" dirty="0"/>
              <a:t>Gathering and analyzing information and data from various local and international sources in order to derive indicators of the movement of prices, quantities and strategic stocks in the United Arab Emirates.</a:t>
            </a:r>
          </a:p>
          <a:p>
            <a:pPr marL="457200" indent="-457200">
              <a:buFont typeface="+mj-lt"/>
              <a:buAutoNum type="arabicPeriod"/>
            </a:pPr>
            <a:r>
              <a:rPr lang="en-US" dirty="0"/>
              <a:t>Provide policy makers and analysts with up-to-date information on all aspects of the shortage of supply and demand.</a:t>
            </a:r>
          </a:p>
          <a:p>
            <a:pPr marL="457200" indent="-457200">
              <a:buFont typeface="+mj-lt"/>
              <a:buAutoNum type="arabicPeriod"/>
            </a:pPr>
            <a:r>
              <a:rPr lang="en-US" dirty="0"/>
              <a:t>Rising prices on local food and global expectations.</a:t>
            </a:r>
          </a:p>
          <a:p>
            <a:pPr marL="457200" indent="-457200">
              <a:buFont typeface="+mj-lt"/>
              <a:buAutoNum type="arabicPeriod"/>
            </a:pPr>
            <a:r>
              <a:rPr lang="en-US" dirty="0"/>
              <a:t>Issuing regular publications on food production and markets at the global level, as well as reports on the nutritional status and prospects at the level of the UAE and other countries.</a:t>
            </a:r>
          </a:p>
          <a:p>
            <a:pPr marL="457200" indent="-457200">
              <a:buFont typeface="+mj-lt"/>
              <a:buAutoNum type="arabicPeriod"/>
            </a:pPr>
            <a:r>
              <a:rPr lang="en-US" dirty="0"/>
              <a:t>Predict the occurrence of undernourishment and warn of impending food crises using various tools, including specialized software and rapid assessment missions.</a:t>
            </a:r>
          </a:p>
        </p:txBody>
      </p:sp>
      <p:sp>
        <p:nvSpPr>
          <p:cNvPr id="4" name="Content Placeholder 5"/>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800" dirty="0"/>
              <a:t>Features of the electronic commodity price movement control system:</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29400" y="365126"/>
            <a:ext cx="4905375" cy="1070716"/>
          </a:xfrm>
          <a:prstGeom prst="rect">
            <a:avLst/>
          </a:prstGeom>
        </p:spPr>
      </p:pic>
    </p:spTree>
    <p:extLst>
      <p:ext uri="{BB962C8B-B14F-4D97-AF65-F5344CB8AC3E}">
        <p14:creationId xmlns:p14="http://schemas.microsoft.com/office/powerpoint/2010/main" val="1834246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528638"/>
            <a:ext cx="5646420" cy="528638"/>
          </a:xfrm>
          <a:solidFill>
            <a:schemeClr val="accent2"/>
          </a:solidFill>
        </p:spPr>
        <p:txBody>
          <a:bodyPr>
            <a:normAutofit fontScale="90000"/>
          </a:bodyPr>
          <a:lstStyle/>
          <a:p>
            <a:r>
              <a:rPr lang="en-US" sz="3200" dirty="0">
                <a:solidFill>
                  <a:schemeClr val="bg1"/>
                </a:solidFill>
              </a:rPr>
              <a:t>Key points of price monitoring system</a:t>
            </a:r>
          </a:p>
        </p:txBody>
      </p:sp>
      <p:sp>
        <p:nvSpPr>
          <p:cNvPr id="3" name="Content Placeholder 2"/>
          <p:cNvSpPr>
            <a:spLocks noGrp="1"/>
          </p:cNvSpPr>
          <p:nvPr>
            <p:ph idx="1"/>
          </p:nvPr>
        </p:nvSpPr>
        <p:spPr/>
        <p:txBody>
          <a:bodyPr/>
          <a:lstStyle/>
          <a:p>
            <a:endParaRPr lang="en-US" dirty="0" smtClean="0"/>
          </a:p>
          <a:p>
            <a:endParaRPr lang="en-US" dirty="0" smtClean="0"/>
          </a:p>
          <a:p>
            <a:endParaRPr lang="en-US" dirty="0"/>
          </a:p>
        </p:txBody>
      </p:sp>
      <p:sp>
        <p:nvSpPr>
          <p:cNvPr id="4" name="Content Placeholder 5"/>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800" dirty="0" smtClean="0"/>
              <a:t>Implementation and milestones for the </a:t>
            </a:r>
            <a:r>
              <a:rPr lang="en-US" sz="2800" dirty="0"/>
              <a:t>Electronic </a:t>
            </a:r>
            <a:r>
              <a:rPr lang="en-US" sz="2800" dirty="0" smtClean="0"/>
              <a:t>Commodities monitoring </a:t>
            </a:r>
            <a:r>
              <a:rPr lang="en-US" sz="2800" dirty="0"/>
              <a:t>System:</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29400" y="365126"/>
            <a:ext cx="4905375" cy="1070716"/>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544675431"/>
              </p:ext>
            </p:extLst>
          </p:nvPr>
        </p:nvGraphicFramePr>
        <p:xfrm>
          <a:off x="1097280" y="2662766"/>
          <a:ext cx="10058400" cy="3595497"/>
        </p:xfrm>
        <a:graphic>
          <a:graphicData uri="http://schemas.openxmlformats.org/drawingml/2006/table">
            <a:tbl>
              <a:tblPr firstRow="1" bandRow="1">
                <a:tableStyleId>{5C22544A-7EE6-4342-B048-85BDC9FD1C3A}</a:tableStyleId>
              </a:tblPr>
              <a:tblGrid>
                <a:gridCol w="3352800"/>
                <a:gridCol w="3352800"/>
                <a:gridCol w="3352800"/>
              </a:tblGrid>
              <a:tr h="537976">
                <a:tc>
                  <a:txBody>
                    <a:bodyPr/>
                    <a:lstStyle/>
                    <a:p>
                      <a:r>
                        <a:rPr lang="en-US" dirty="0" smtClean="0"/>
                        <a:t>Stage</a:t>
                      </a:r>
                      <a:endParaRPr lang="en-US" dirty="0"/>
                    </a:p>
                  </a:txBody>
                  <a:tcPr/>
                </a:tc>
                <a:tc>
                  <a:txBody>
                    <a:bodyPr/>
                    <a:lstStyle/>
                    <a:p>
                      <a:r>
                        <a:rPr lang="en-US" dirty="0" smtClean="0"/>
                        <a:t>Completion</a:t>
                      </a:r>
                      <a:endParaRPr lang="en-US" dirty="0"/>
                    </a:p>
                  </a:txBody>
                  <a:tcPr/>
                </a:tc>
                <a:tc>
                  <a:txBody>
                    <a:bodyPr/>
                    <a:lstStyle/>
                    <a:p>
                      <a:r>
                        <a:rPr lang="en-US" dirty="0" smtClean="0"/>
                        <a:t>Period</a:t>
                      </a:r>
                      <a:endParaRPr lang="en-US" dirty="0"/>
                    </a:p>
                  </a:txBody>
                  <a:tcPr/>
                </a:tc>
              </a:tr>
              <a:tr h="612382">
                <a:tc>
                  <a:txBody>
                    <a:bodyPr/>
                    <a:lstStyle/>
                    <a:p>
                      <a:r>
                        <a:rPr lang="en-US" dirty="0" smtClean="0"/>
                        <a:t>Visioning</a:t>
                      </a:r>
                      <a:endParaRPr lang="en-US" dirty="0"/>
                    </a:p>
                  </a:txBody>
                  <a:tcPr/>
                </a:tc>
                <a:tc>
                  <a:txBody>
                    <a:bodyPr/>
                    <a:lstStyle/>
                    <a:p>
                      <a:r>
                        <a:rPr lang="en-US" dirty="0" smtClean="0"/>
                        <a:t>Documentation (</a:t>
                      </a:r>
                      <a:r>
                        <a:rPr lang="en-US" baseline="0" dirty="0" smtClean="0"/>
                        <a:t>workflow, KPIs, Indicators, Reporting)</a:t>
                      </a:r>
                      <a:endParaRPr lang="en-US" dirty="0"/>
                    </a:p>
                  </a:txBody>
                  <a:tcPr/>
                </a:tc>
                <a:tc>
                  <a:txBody>
                    <a:bodyPr/>
                    <a:lstStyle/>
                    <a:p>
                      <a:r>
                        <a:rPr lang="en-US" dirty="0" smtClean="0"/>
                        <a:t>Week 04</a:t>
                      </a:r>
                      <a:endParaRPr lang="en-US" dirty="0"/>
                    </a:p>
                  </a:txBody>
                  <a:tcPr/>
                </a:tc>
              </a:tr>
              <a:tr h="612382">
                <a:tc>
                  <a:txBody>
                    <a:bodyPr/>
                    <a:lstStyle/>
                    <a:p>
                      <a:r>
                        <a:rPr lang="en-US" dirty="0" smtClean="0"/>
                        <a:t>Planning</a:t>
                      </a:r>
                      <a:endParaRPr lang="en-US" dirty="0"/>
                    </a:p>
                  </a:txBody>
                  <a:tcPr/>
                </a:tc>
                <a:tc>
                  <a:txBody>
                    <a:bodyPr/>
                    <a:lstStyle/>
                    <a:p>
                      <a:r>
                        <a:rPr lang="en-US" dirty="0" smtClean="0"/>
                        <a:t>Designing</a:t>
                      </a:r>
                      <a:r>
                        <a:rPr lang="en-US" baseline="0" dirty="0" smtClean="0"/>
                        <a:t> document, Solution architecture.</a:t>
                      </a:r>
                      <a:endParaRPr lang="en-US" dirty="0"/>
                    </a:p>
                  </a:txBody>
                  <a:tcPr/>
                </a:tc>
                <a:tc>
                  <a:txBody>
                    <a:bodyPr/>
                    <a:lstStyle/>
                    <a:p>
                      <a:r>
                        <a:rPr lang="en-US" baseline="0" dirty="0" smtClean="0"/>
                        <a:t>Week 08</a:t>
                      </a:r>
                      <a:endParaRPr lang="en-US" dirty="0"/>
                    </a:p>
                  </a:txBody>
                  <a:tcPr/>
                </a:tc>
              </a:tr>
              <a:tr h="1137281">
                <a:tc>
                  <a:txBody>
                    <a:bodyPr/>
                    <a:lstStyle/>
                    <a:p>
                      <a:r>
                        <a:rPr lang="en-US" dirty="0" smtClean="0"/>
                        <a:t>Implementation</a:t>
                      </a:r>
                      <a:endParaRPr lang="en-US" dirty="0"/>
                    </a:p>
                  </a:txBody>
                  <a:tcPr/>
                </a:tc>
                <a:tc>
                  <a:txBody>
                    <a:bodyPr/>
                    <a:lstStyle/>
                    <a:p>
                      <a:r>
                        <a:rPr lang="en-US" dirty="0" smtClean="0"/>
                        <a:t>Internal portal.</a:t>
                      </a:r>
                    </a:p>
                    <a:p>
                      <a:r>
                        <a:rPr lang="en-US" dirty="0" smtClean="0"/>
                        <a:t>Early warning</a:t>
                      </a:r>
                      <a:r>
                        <a:rPr lang="en-US" baseline="0" dirty="0" smtClean="0"/>
                        <a:t> system.</a:t>
                      </a:r>
                    </a:p>
                    <a:p>
                      <a:r>
                        <a:rPr lang="en-US" baseline="0" dirty="0" smtClean="0"/>
                        <a:t>Outlets integration.</a:t>
                      </a:r>
                      <a:endParaRPr lang="en-US" dirty="0"/>
                    </a:p>
                  </a:txBody>
                  <a:tcPr/>
                </a:tc>
                <a:tc>
                  <a:txBody>
                    <a:bodyPr/>
                    <a:lstStyle/>
                    <a:p>
                      <a:r>
                        <a:rPr lang="en-US" dirty="0" smtClean="0"/>
                        <a:t>Week </a:t>
                      </a:r>
                      <a:r>
                        <a:rPr lang="en-US" dirty="0" smtClean="0"/>
                        <a:t>22</a:t>
                      </a:r>
                    </a:p>
                    <a:p>
                      <a:r>
                        <a:rPr lang="en-US" baseline="0" dirty="0" smtClean="0"/>
                        <a:t>Week 24</a:t>
                      </a:r>
                      <a:endParaRPr lang="en-US" dirty="0"/>
                    </a:p>
                  </a:txBody>
                  <a:tcPr/>
                </a:tc>
              </a:tr>
              <a:tr h="537976">
                <a:tc>
                  <a:txBody>
                    <a:bodyPr/>
                    <a:lstStyle/>
                    <a:p>
                      <a:r>
                        <a:rPr lang="en-US" dirty="0" smtClean="0"/>
                        <a:t>Delivery</a:t>
                      </a:r>
                      <a:endParaRPr lang="en-US" dirty="0"/>
                    </a:p>
                  </a:txBody>
                  <a:tcPr/>
                </a:tc>
                <a:tc>
                  <a:txBody>
                    <a:bodyPr/>
                    <a:lstStyle/>
                    <a:p>
                      <a:r>
                        <a:rPr lang="en-US" dirty="0" smtClean="0"/>
                        <a:t>Training.</a:t>
                      </a:r>
                    </a:p>
                    <a:p>
                      <a:r>
                        <a:rPr lang="en-US" dirty="0" smtClean="0"/>
                        <a:t>Supporting</a:t>
                      </a:r>
                      <a:r>
                        <a:rPr lang="en-US" baseline="0" dirty="0" smtClean="0"/>
                        <a:t> documents.</a:t>
                      </a:r>
                      <a:endParaRPr lang="en-US" dirty="0"/>
                    </a:p>
                  </a:txBody>
                  <a:tcPr/>
                </a:tc>
                <a:tc>
                  <a:txBody>
                    <a:bodyPr/>
                    <a:lstStyle/>
                    <a:p>
                      <a:r>
                        <a:rPr lang="en-US" dirty="0" smtClean="0"/>
                        <a:t>Week</a:t>
                      </a:r>
                      <a:r>
                        <a:rPr lang="en-US" baseline="0" dirty="0" smtClean="0"/>
                        <a:t> 33</a:t>
                      </a:r>
                      <a:endParaRPr lang="en-US" dirty="0"/>
                    </a:p>
                  </a:txBody>
                  <a:tcPr/>
                </a:tc>
              </a:tr>
            </a:tbl>
          </a:graphicData>
        </a:graphic>
      </p:graphicFrame>
    </p:spTree>
    <p:extLst>
      <p:ext uri="{BB962C8B-B14F-4D97-AF65-F5344CB8AC3E}">
        <p14:creationId xmlns:p14="http://schemas.microsoft.com/office/powerpoint/2010/main" val="8938566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528638"/>
            <a:ext cx="5646420" cy="528638"/>
          </a:xfrm>
          <a:solidFill>
            <a:schemeClr val="accent2"/>
          </a:solidFill>
        </p:spPr>
        <p:txBody>
          <a:bodyPr>
            <a:normAutofit/>
          </a:bodyPr>
          <a:lstStyle/>
          <a:p>
            <a:r>
              <a:rPr lang="en-US" sz="3200" dirty="0" smtClean="0">
                <a:solidFill>
                  <a:schemeClr val="bg1"/>
                </a:solidFill>
              </a:rPr>
              <a:t>Mechanism of the ECMS</a:t>
            </a:r>
            <a:endParaRPr lang="en-US" sz="3200" dirty="0">
              <a:solidFill>
                <a:schemeClr val="bg1"/>
              </a:solidFill>
            </a:endParaRPr>
          </a:p>
        </p:txBody>
      </p:sp>
      <p:sp>
        <p:nvSpPr>
          <p:cNvPr id="3" name="Content Placeholder 2"/>
          <p:cNvSpPr>
            <a:spLocks noGrp="1"/>
          </p:cNvSpPr>
          <p:nvPr>
            <p:ph idx="1"/>
          </p:nvPr>
        </p:nvSpPr>
        <p:spPr/>
        <p:txBody>
          <a:bodyPr>
            <a:normAutofit lnSpcReduction="10000"/>
          </a:bodyPr>
          <a:lstStyle/>
          <a:p>
            <a:endParaRPr lang="en-US" dirty="0" smtClean="0"/>
          </a:p>
          <a:p>
            <a:endParaRPr lang="en-US" dirty="0"/>
          </a:p>
          <a:p>
            <a:pPr marL="457200" indent="-457200">
              <a:buFont typeface="+mj-lt"/>
              <a:buAutoNum type="arabicPeriod"/>
            </a:pPr>
            <a:r>
              <a:rPr lang="en-US" dirty="0"/>
              <a:t>The ability of the system to monitor many </a:t>
            </a:r>
            <a:r>
              <a:rPr lang="en-US" dirty="0" smtClean="0"/>
              <a:t>commodities.</a:t>
            </a:r>
            <a:endParaRPr lang="en-US" dirty="0"/>
          </a:p>
          <a:p>
            <a:pPr marL="457200" indent="-457200">
              <a:buFont typeface="+mj-lt"/>
              <a:buAutoNum type="arabicPeriod"/>
            </a:pPr>
            <a:r>
              <a:rPr lang="en-US" dirty="0"/>
              <a:t>  Calculate the rate of change in the price of the commodities </a:t>
            </a:r>
            <a:r>
              <a:rPr lang="en-US" dirty="0" smtClean="0"/>
              <a:t>in </a:t>
            </a:r>
            <a:r>
              <a:rPr lang="en-US" dirty="0"/>
              <a:t>the local market and the equilibrium price of the commodities </a:t>
            </a:r>
          </a:p>
          <a:p>
            <a:pPr marL="457200" indent="-457200">
              <a:buFont typeface="+mj-lt"/>
              <a:buAutoNum type="arabicPeriod"/>
            </a:pPr>
            <a:r>
              <a:rPr lang="en-US" dirty="0"/>
              <a:t>  Calculate the percentage of change in the quantities offered and compare them with the available </a:t>
            </a:r>
            <a:r>
              <a:rPr lang="en-US" dirty="0" smtClean="0"/>
              <a:t>consumption.</a:t>
            </a:r>
            <a:endParaRPr lang="en-US" dirty="0"/>
          </a:p>
          <a:p>
            <a:pPr marL="457200" indent="-457200">
              <a:buFont typeface="+mj-lt"/>
              <a:buAutoNum type="arabicPeriod"/>
            </a:pPr>
            <a:r>
              <a:rPr lang="en-US" dirty="0"/>
              <a:t>  Know the gap between supply and </a:t>
            </a:r>
            <a:r>
              <a:rPr lang="en-US" dirty="0" smtClean="0"/>
              <a:t>demand.</a:t>
            </a:r>
            <a:endParaRPr lang="en-US" dirty="0"/>
          </a:p>
          <a:p>
            <a:pPr marL="457200" indent="-457200">
              <a:buFont typeface="+mj-lt"/>
              <a:buAutoNum type="arabicPeriod"/>
            </a:pPr>
            <a:r>
              <a:rPr lang="en-US" dirty="0"/>
              <a:t>  Calculation of available quantities of </a:t>
            </a:r>
            <a:r>
              <a:rPr lang="en-US" dirty="0" smtClean="0"/>
              <a:t>commodities.</a:t>
            </a:r>
            <a:endParaRPr lang="en-US" dirty="0"/>
          </a:p>
          <a:p>
            <a:pPr marL="457200" indent="-457200">
              <a:buFont typeface="+mj-lt"/>
              <a:buAutoNum type="arabicPeriod"/>
            </a:pPr>
            <a:r>
              <a:rPr lang="en-US" dirty="0"/>
              <a:t>  Know the general trend of commodities </a:t>
            </a:r>
            <a:r>
              <a:rPr lang="en-US" dirty="0" smtClean="0"/>
              <a:t>prices.</a:t>
            </a:r>
            <a:endParaRPr lang="en-US" dirty="0"/>
          </a:p>
        </p:txBody>
      </p:sp>
      <p:sp>
        <p:nvSpPr>
          <p:cNvPr id="4" name="Content Placeholder 5"/>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800" dirty="0" smtClean="0"/>
              <a:t>Data flow and data analysis:</a:t>
            </a:r>
            <a:endParaRPr lang="en-US" sz="280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29400" y="365126"/>
            <a:ext cx="4905375" cy="1070716"/>
          </a:xfrm>
          <a:prstGeom prst="rect">
            <a:avLst/>
          </a:prstGeom>
        </p:spPr>
      </p:pic>
    </p:spTree>
    <p:extLst>
      <p:ext uri="{BB962C8B-B14F-4D97-AF65-F5344CB8AC3E}">
        <p14:creationId xmlns:p14="http://schemas.microsoft.com/office/powerpoint/2010/main" val="14347292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528638"/>
            <a:ext cx="5646420" cy="528638"/>
          </a:xfrm>
          <a:solidFill>
            <a:schemeClr val="accent2"/>
          </a:solidFill>
        </p:spPr>
        <p:txBody>
          <a:bodyPr>
            <a:normAutofit/>
          </a:bodyPr>
          <a:lstStyle/>
          <a:p>
            <a:r>
              <a:rPr lang="en-US" sz="3200" dirty="0" smtClean="0">
                <a:solidFill>
                  <a:schemeClr val="bg1"/>
                </a:solidFill>
              </a:rPr>
              <a:t>Mechanism of the ECMS</a:t>
            </a:r>
            <a:endParaRPr lang="en-US" sz="3200" dirty="0">
              <a:solidFill>
                <a:schemeClr val="bg1"/>
              </a:solidFill>
            </a:endParaRPr>
          </a:p>
        </p:txBody>
      </p:sp>
      <p:sp>
        <p:nvSpPr>
          <p:cNvPr id="3" name="Content Placeholder 2"/>
          <p:cNvSpPr>
            <a:spLocks noGrp="1"/>
          </p:cNvSpPr>
          <p:nvPr>
            <p:ph idx="1"/>
          </p:nvPr>
        </p:nvSpPr>
        <p:spPr/>
        <p:txBody>
          <a:bodyPr>
            <a:normAutofit/>
          </a:bodyPr>
          <a:lstStyle/>
          <a:p>
            <a:endParaRPr lang="en-US" dirty="0" smtClean="0"/>
          </a:p>
          <a:p>
            <a:endParaRPr lang="en-US" dirty="0"/>
          </a:p>
          <a:p>
            <a:pPr marL="457200" indent="-457200">
              <a:buFont typeface="+mj-lt"/>
              <a:buAutoNum type="arabicPeriod"/>
            </a:pPr>
            <a:r>
              <a:rPr lang="en-US" dirty="0" smtClean="0"/>
              <a:t>Commodities prices (domestic </a:t>
            </a:r>
            <a:r>
              <a:rPr lang="en-US" dirty="0"/>
              <a:t>- international</a:t>
            </a:r>
            <a:r>
              <a:rPr lang="en-US" dirty="0" smtClean="0"/>
              <a:t>).</a:t>
            </a:r>
            <a:endParaRPr lang="en-US" dirty="0"/>
          </a:p>
          <a:p>
            <a:pPr marL="457200" indent="-457200">
              <a:buFont typeface="+mj-lt"/>
              <a:buAutoNum type="arabicPeriod"/>
            </a:pPr>
            <a:r>
              <a:rPr lang="en-US" dirty="0"/>
              <a:t>Quantities of </a:t>
            </a:r>
            <a:r>
              <a:rPr lang="en-US" dirty="0" smtClean="0"/>
              <a:t>commodities (import </a:t>
            </a:r>
            <a:r>
              <a:rPr lang="en-US" dirty="0"/>
              <a:t>- export - re - export</a:t>
            </a:r>
            <a:r>
              <a:rPr lang="en-US" dirty="0" smtClean="0"/>
              <a:t>).</a:t>
            </a:r>
            <a:endParaRPr lang="en-US" dirty="0"/>
          </a:p>
          <a:p>
            <a:pPr marL="457200" indent="-457200">
              <a:buFont typeface="+mj-lt"/>
              <a:buAutoNum type="arabicPeriod"/>
            </a:pPr>
            <a:r>
              <a:rPr lang="en-US" dirty="0"/>
              <a:t>Census and distribution by age </a:t>
            </a:r>
            <a:r>
              <a:rPr lang="en-US" dirty="0" smtClean="0"/>
              <a:t>group.</a:t>
            </a:r>
            <a:endParaRPr lang="en-US" dirty="0"/>
          </a:p>
          <a:p>
            <a:pPr marL="457200" indent="-457200">
              <a:buFont typeface="+mj-lt"/>
              <a:buAutoNum type="arabicPeriod"/>
            </a:pPr>
            <a:r>
              <a:rPr lang="en-US" dirty="0"/>
              <a:t>According to each </a:t>
            </a:r>
            <a:r>
              <a:rPr lang="en-US" dirty="0" smtClean="0"/>
              <a:t>emirate.</a:t>
            </a:r>
            <a:endParaRPr lang="en-US" dirty="0"/>
          </a:p>
          <a:p>
            <a:pPr marL="457200" indent="-457200">
              <a:buFont typeface="+mj-lt"/>
              <a:buAutoNum type="arabicPeriod"/>
            </a:pPr>
            <a:r>
              <a:rPr lang="en-US" dirty="0"/>
              <a:t>Per capita consumption rates per commodity</a:t>
            </a:r>
          </a:p>
        </p:txBody>
      </p:sp>
      <p:sp>
        <p:nvSpPr>
          <p:cNvPr id="4" name="Content Placeholder 5"/>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800" dirty="0"/>
              <a:t>Collecting and evaluating risk information </a:t>
            </a:r>
            <a:r>
              <a:rPr lang="en-US" sz="2800" dirty="0" smtClean="0"/>
              <a:t>systematically:</a:t>
            </a:r>
            <a:endParaRPr lang="en-US" sz="280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29400" y="365126"/>
            <a:ext cx="4905375" cy="1070716"/>
          </a:xfrm>
          <a:prstGeom prst="rect">
            <a:avLst/>
          </a:prstGeom>
        </p:spPr>
      </p:pic>
    </p:spTree>
    <p:extLst>
      <p:ext uri="{BB962C8B-B14F-4D97-AF65-F5344CB8AC3E}">
        <p14:creationId xmlns:p14="http://schemas.microsoft.com/office/powerpoint/2010/main" val="40466473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528638"/>
            <a:ext cx="5646420" cy="528638"/>
          </a:xfrm>
          <a:solidFill>
            <a:schemeClr val="accent2"/>
          </a:solidFill>
        </p:spPr>
        <p:txBody>
          <a:bodyPr>
            <a:normAutofit/>
          </a:bodyPr>
          <a:lstStyle/>
          <a:p>
            <a:r>
              <a:rPr lang="en-US" sz="3200" dirty="0" smtClean="0">
                <a:solidFill>
                  <a:schemeClr val="bg1"/>
                </a:solidFill>
              </a:rPr>
              <a:t>Mechanism of the ECMS</a:t>
            </a:r>
            <a:endParaRPr lang="en-US" sz="3200" dirty="0">
              <a:solidFill>
                <a:schemeClr val="bg1"/>
              </a:solidFill>
            </a:endParaRPr>
          </a:p>
        </p:txBody>
      </p:sp>
      <p:sp>
        <p:nvSpPr>
          <p:cNvPr id="3" name="Content Placeholder 2"/>
          <p:cNvSpPr>
            <a:spLocks noGrp="1"/>
          </p:cNvSpPr>
          <p:nvPr>
            <p:ph idx="1"/>
          </p:nvPr>
        </p:nvSpPr>
        <p:spPr/>
        <p:txBody>
          <a:bodyPr>
            <a:normAutofit/>
          </a:bodyPr>
          <a:lstStyle/>
          <a:p>
            <a:pPr marL="0" indent="0">
              <a:buNone/>
            </a:pPr>
            <a:endParaRPr lang="en-US" dirty="0" smtClean="0"/>
          </a:p>
          <a:p>
            <a:endParaRPr lang="en-US" dirty="0" smtClean="0"/>
          </a:p>
          <a:p>
            <a:pPr marL="457200" indent="-457200">
              <a:buFont typeface="+mj-lt"/>
              <a:buAutoNum type="arabicPeriod"/>
            </a:pPr>
            <a:r>
              <a:rPr lang="en-US" dirty="0" smtClean="0"/>
              <a:t>Linking the ECMS with the concerned authorities.</a:t>
            </a:r>
            <a:endParaRPr lang="en-US" dirty="0"/>
          </a:p>
          <a:p>
            <a:pPr marL="457200" indent="-457200">
              <a:buFont typeface="+mj-lt"/>
              <a:buAutoNum type="arabicPeriod"/>
            </a:pPr>
            <a:r>
              <a:rPr lang="en-US" dirty="0"/>
              <a:t>Issuance of notification reports to concerned parties in a timely manner</a:t>
            </a:r>
          </a:p>
          <a:p>
            <a:pPr marL="457200" indent="-457200">
              <a:buFont typeface="+mj-lt"/>
              <a:buAutoNum type="arabicPeriod"/>
            </a:pPr>
            <a:r>
              <a:rPr lang="en-US" dirty="0"/>
              <a:t>Send </a:t>
            </a:r>
            <a:r>
              <a:rPr lang="en-US" dirty="0" smtClean="0"/>
              <a:t>notifications.</a:t>
            </a:r>
            <a:endParaRPr lang="en-US" dirty="0"/>
          </a:p>
          <a:p>
            <a:pPr marL="457200" indent="-457200">
              <a:buFont typeface="+mj-lt"/>
              <a:buAutoNum type="arabicPeriod"/>
            </a:pPr>
            <a:r>
              <a:rPr lang="en-US" dirty="0"/>
              <a:t>Ability to track the effectiveness of actions </a:t>
            </a:r>
            <a:r>
              <a:rPr lang="en-US" dirty="0" smtClean="0"/>
              <a:t>taken.</a:t>
            </a:r>
            <a:endParaRPr lang="en-US" dirty="0"/>
          </a:p>
        </p:txBody>
      </p:sp>
      <p:sp>
        <p:nvSpPr>
          <p:cNvPr id="4" name="Content Placeholder 5"/>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800" dirty="0" smtClean="0"/>
              <a:t>Potential Risk and Early Warning System:</a:t>
            </a:r>
            <a:endParaRPr lang="en-US" sz="280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29400" y="365126"/>
            <a:ext cx="4905375" cy="1070716"/>
          </a:xfrm>
          <a:prstGeom prst="rect">
            <a:avLst/>
          </a:prstGeom>
        </p:spPr>
      </p:pic>
    </p:spTree>
    <p:extLst>
      <p:ext uri="{BB962C8B-B14F-4D97-AF65-F5344CB8AC3E}">
        <p14:creationId xmlns:p14="http://schemas.microsoft.com/office/powerpoint/2010/main" val="28703583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528638"/>
            <a:ext cx="5646420" cy="528638"/>
          </a:xfrm>
          <a:solidFill>
            <a:schemeClr val="accent2"/>
          </a:solidFill>
        </p:spPr>
        <p:txBody>
          <a:bodyPr>
            <a:normAutofit/>
          </a:bodyPr>
          <a:lstStyle/>
          <a:p>
            <a:r>
              <a:rPr lang="en-US" sz="3200" dirty="0" smtClean="0">
                <a:solidFill>
                  <a:schemeClr val="bg1"/>
                </a:solidFill>
              </a:rPr>
              <a:t>Mechanism of the ECMS</a:t>
            </a:r>
            <a:endParaRPr lang="en-US" sz="3200" dirty="0">
              <a:solidFill>
                <a:schemeClr val="bg1"/>
              </a:solidFill>
            </a:endParaRPr>
          </a:p>
        </p:txBody>
      </p:sp>
      <p:sp>
        <p:nvSpPr>
          <p:cNvPr id="3" name="Content Placeholder 2"/>
          <p:cNvSpPr>
            <a:spLocks noGrp="1"/>
          </p:cNvSpPr>
          <p:nvPr>
            <p:ph idx="1"/>
          </p:nvPr>
        </p:nvSpPr>
        <p:spPr/>
        <p:txBody>
          <a:bodyPr>
            <a:normAutofit/>
          </a:bodyPr>
          <a:lstStyle/>
          <a:p>
            <a:pPr marL="0" indent="0">
              <a:buNone/>
            </a:pPr>
            <a:endParaRPr lang="en-US" dirty="0" smtClean="0"/>
          </a:p>
          <a:p>
            <a:endParaRPr lang="en-US" dirty="0" smtClean="0"/>
          </a:p>
          <a:p>
            <a:pPr marL="457200" indent="-457200">
              <a:buFont typeface="+mj-lt"/>
              <a:buAutoNum type="arabicPeriod"/>
            </a:pPr>
            <a:r>
              <a:rPr lang="en-US" dirty="0"/>
              <a:t>Supporting </a:t>
            </a:r>
            <a:r>
              <a:rPr lang="en-US" dirty="0" smtClean="0"/>
              <a:t>decision-makers </a:t>
            </a:r>
            <a:r>
              <a:rPr lang="en-US" dirty="0"/>
              <a:t>concerned </a:t>
            </a:r>
            <a:r>
              <a:rPr lang="en-US" dirty="0" smtClean="0"/>
              <a:t>authorities.</a:t>
            </a:r>
            <a:endParaRPr lang="en-US" dirty="0"/>
          </a:p>
          <a:p>
            <a:pPr marL="457200" indent="-457200">
              <a:buFont typeface="+mj-lt"/>
              <a:buAutoNum type="arabicPeriod"/>
            </a:pPr>
            <a:r>
              <a:rPr lang="en-US" dirty="0"/>
              <a:t>Ability to identify recommendations and </a:t>
            </a:r>
            <a:r>
              <a:rPr lang="en-US" dirty="0" smtClean="0"/>
              <a:t>initiatives.</a:t>
            </a:r>
            <a:endParaRPr lang="en-US" dirty="0"/>
          </a:p>
          <a:p>
            <a:pPr marL="457200" indent="-457200">
              <a:buFont typeface="+mj-lt"/>
              <a:buAutoNum type="arabicPeriod"/>
            </a:pPr>
            <a:r>
              <a:rPr lang="en-US" dirty="0"/>
              <a:t>Cooperation on actions </a:t>
            </a:r>
            <a:r>
              <a:rPr lang="en-US" dirty="0" smtClean="0"/>
              <a:t>taken.</a:t>
            </a:r>
            <a:endParaRPr lang="en-US" dirty="0"/>
          </a:p>
          <a:p>
            <a:pPr marL="457200" indent="-457200">
              <a:buFont typeface="+mj-lt"/>
              <a:buAutoNum type="arabicPeriod"/>
            </a:pPr>
            <a:r>
              <a:rPr lang="en-US" dirty="0"/>
              <a:t>Ability to track the effectiveness of actions </a:t>
            </a:r>
            <a:r>
              <a:rPr lang="en-US" dirty="0" smtClean="0"/>
              <a:t>taken.</a:t>
            </a:r>
            <a:endParaRPr lang="en-US" dirty="0"/>
          </a:p>
          <a:p>
            <a:pPr marL="457200" indent="-457200">
              <a:buFont typeface="+mj-lt"/>
              <a:buAutoNum type="arabicPeriod"/>
            </a:pPr>
            <a:r>
              <a:rPr lang="en-US" dirty="0"/>
              <a:t>Analysis of the effectiveness of response </a:t>
            </a:r>
            <a:r>
              <a:rPr lang="en-US" dirty="0" smtClean="0"/>
              <a:t>plans.</a:t>
            </a:r>
            <a:endParaRPr lang="en-US" dirty="0"/>
          </a:p>
        </p:txBody>
      </p:sp>
      <p:sp>
        <p:nvSpPr>
          <p:cNvPr id="4" name="Content Placeholder 5"/>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800" dirty="0"/>
              <a:t>Effective R</a:t>
            </a:r>
            <a:r>
              <a:rPr lang="en-US" sz="2800" dirty="0" smtClean="0"/>
              <a:t>esponse</a:t>
            </a:r>
            <a:endParaRPr lang="en-US" sz="280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29400" y="365126"/>
            <a:ext cx="4905375" cy="1070716"/>
          </a:xfrm>
          <a:prstGeom prst="rect">
            <a:avLst/>
          </a:prstGeom>
        </p:spPr>
      </p:pic>
    </p:spTree>
    <p:extLst>
      <p:ext uri="{BB962C8B-B14F-4D97-AF65-F5344CB8AC3E}">
        <p14:creationId xmlns:p14="http://schemas.microsoft.com/office/powerpoint/2010/main" val="11208750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528638"/>
            <a:ext cx="5646420" cy="528638"/>
          </a:xfrm>
          <a:solidFill>
            <a:schemeClr val="accent2"/>
          </a:solidFill>
        </p:spPr>
        <p:txBody>
          <a:bodyPr>
            <a:normAutofit/>
          </a:bodyPr>
          <a:lstStyle/>
          <a:p>
            <a:r>
              <a:rPr lang="en-US" sz="3200" dirty="0" smtClean="0">
                <a:solidFill>
                  <a:schemeClr val="bg1"/>
                </a:solidFill>
              </a:rPr>
              <a:t>Mechanism of the ECMS</a:t>
            </a:r>
            <a:endParaRPr lang="en-US" sz="3200" dirty="0">
              <a:solidFill>
                <a:schemeClr val="bg1"/>
              </a:solidFill>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580285885"/>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ontent Placeholder 5"/>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800" dirty="0"/>
              <a:t>Effective R</a:t>
            </a:r>
            <a:r>
              <a:rPr lang="en-US" sz="2800" dirty="0" smtClean="0"/>
              <a:t>esponse</a:t>
            </a:r>
            <a:endParaRPr lang="en-US" sz="2800" dirty="0"/>
          </a:p>
        </p:txBody>
      </p:sp>
      <p:pic>
        <p:nvPicPr>
          <p:cNvPr id="5" name="Picture 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629400" y="365126"/>
            <a:ext cx="4905375" cy="1070716"/>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2764431298"/>
              </p:ext>
            </p:extLst>
          </p:nvPr>
        </p:nvGraphicFramePr>
        <p:xfrm>
          <a:off x="1096646" y="3119966"/>
          <a:ext cx="10058718" cy="3159020"/>
        </p:xfrm>
        <a:graphic>
          <a:graphicData uri="http://schemas.openxmlformats.org/drawingml/2006/table">
            <a:tbl>
              <a:tblPr firstRow="1" bandRow="1">
                <a:tableStyleId>{5C22544A-7EE6-4342-B048-85BDC9FD1C3A}</a:tableStyleId>
              </a:tblPr>
              <a:tblGrid>
                <a:gridCol w="2332354"/>
                <a:gridCol w="2786063"/>
                <a:gridCol w="2657476"/>
                <a:gridCol w="2282825"/>
              </a:tblGrid>
              <a:tr h="3159020">
                <a:tc>
                  <a:txBody>
                    <a:bodyPr/>
                    <a:lstStyle/>
                    <a:p>
                      <a:pPr marL="342900" indent="-342900">
                        <a:buFont typeface="+mj-lt"/>
                        <a:buAutoNum type="arabicPeriod"/>
                      </a:pPr>
                      <a:r>
                        <a:rPr lang="en-US" sz="1400" dirty="0" smtClean="0">
                          <a:solidFill>
                            <a:schemeClr val="tx1"/>
                          </a:solidFill>
                        </a:rPr>
                        <a:t>Commodity activity in the market (import / export / re-export)</a:t>
                      </a:r>
                    </a:p>
                    <a:p>
                      <a:pPr marL="342900" indent="-342900">
                        <a:buFont typeface="+mj-lt"/>
                        <a:buAutoNum type="arabicPeriod"/>
                      </a:pPr>
                      <a:r>
                        <a:rPr lang="en-US" sz="1400" dirty="0" smtClean="0">
                          <a:solidFill>
                            <a:schemeClr val="tx1"/>
                          </a:solidFill>
                        </a:rPr>
                        <a:t>Commodity prices (retail / wholesale) on the market (local / global)</a:t>
                      </a:r>
                    </a:p>
                    <a:p>
                      <a:pPr marL="342900" indent="-342900">
                        <a:buFont typeface="+mj-lt"/>
                        <a:buAutoNum type="arabicPeriod"/>
                      </a:pPr>
                      <a:r>
                        <a:rPr lang="en-US" sz="1400" dirty="0" smtClean="0">
                          <a:solidFill>
                            <a:schemeClr val="tx1"/>
                          </a:solidFill>
                        </a:rPr>
                        <a:t>Facts and statistics of the</a:t>
                      </a:r>
                    </a:p>
                    <a:p>
                      <a:pPr marL="342900" indent="-342900">
                        <a:buFont typeface="+mj-lt"/>
                        <a:buAutoNum type="arabicPeriod"/>
                      </a:pPr>
                      <a:endParaRPr lang="en-US" sz="1400" dirty="0">
                        <a:solidFill>
                          <a:schemeClr val="tx1"/>
                        </a:solidFill>
                      </a:endParaRPr>
                    </a:p>
                  </a:txBody>
                  <a:tcPr>
                    <a:noFill/>
                  </a:tcPr>
                </a:tc>
                <a:tc>
                  <a:txBody>
                    <a:bodyPr/>
                    <a:lstStyle/>
                    <a:p>
                      <a:pPr marL="342900" indent="-342900">
                        <a:buFont typeface="+mj-lt"/>
                        <a:buAutoNum type="arabicPeriod"/>
                      </a:pPr>
                      <a:r>
                        <a:rPr lang="en-US" sz="1400" dirty="0" smtClean="0">
                          <a:solidFill>
                            <a:schemeClr val="tx1"/>
                          </a:solidFill>
                        </a:rPr>
                        <a:t>Supply and demand trends</a:t>
                      </a:r>
                    </a:p>
                    <a:p>
                      <a:pPr marL="342900" indent="-342900">
                        <a:buFont typeface="+mj-lt"/>
                        <a:buAutoNum type="arabicPeriod"/>
                      </a:pPr>
                      <a:r>
                        <a:rPr lang="en-US" sz="1400" dirty="0" smtClean="0">
                          <a:solidFill>
                            <a:schemeClr val="tx1"/>
                          </a:solidFill>
                        </a:rPr>
                        <a:t>Monitoring safe borders</a:t>
                      </a:r>
                    </a:p>
                    <a:p>
                      <a:pPr marL="342900" indent="-342900">
                        <a:buFont typeface="+mj-lt"/>
                        <a:buAutoNum type="arabicPeriod"/>
                      </a:pPr>
                      <a:r>
                        <a:rPr lang="en-US" sz="1400" dirty="0" smtClean="0">
                          <a:solidFill>
                            <a:schemeClr val="tx1"/>
                          </a:solidFill>
                        </a:rPr>
                        <a:t>Expect risks</a:t>
                      </a:r>
                    </a:p>
                    <a:p>
                      <a:pPr marL="342900" indent="-342900">
                        <a:buFont typeface="+mj-lt"/>
                        <a:buAutoNum type="arabicPeriod"/>
                      </a:pPr>
                      <a:r>
                        <a:rPr lang="en-US" sz="1400" dirty="0" smtClean="0">
                          <a:solidFill>
                            <a:schemeClr val="tx1"/>
                          </a:solidFill>
                        </a:rPr>
                        <a:t>Analysis of market weaknesses</a:t>
                      </a:r>
                    </a:p>
                    <a:p>
                      <a:pPr marL="342900" indent="-342900">
                        <a:buFont typeface="+mj-lt"/>
                        <a:buAutoNum type="arabicPeriod"/>
                      </a:pPr>
                      <a:r>
                        <a:rPr lang="en-US" sz="1400" dirty="0" smtClean="0">
                          <a:solidFill>
                            <a:schemeClr val="tx1"/>
                          </a:solidFill>
                        </a:rPr>
                        <a:t>Commodity Price Index (CPI) vs. Fair Price</a:t>
                      </a:r>
                    </a:p>
                    <a:p>
                      <a:pPr marL="342900" indent="-342900">
                        <a:buFont typeface="+mj-lt"/>
                        <a:buAutoNum type="arabicPeriod"/>
                      </a:pPr>
                      <a:r>
                        <a:rPr lang="en-US" sz="1400" dirty="0" smtClean="0">
                          <a:solidFill>
                            <a:schemeClr val="tx1"/>
                          </a:solidFill>
                        </a:rPr>
                        <a:t>The index of the available quantity of commodities compared to the quantities available for consumption</a:t>
                      </a:r>
                    </a:p>
                    <a:p>
                      <a:endParaRPr lang="en-US" sz="1400" dirty="0">
                        <a:solidFill>
                          <a:schemeClr val="tx1"/>
                        </a:solidFill>
                      </a:endParaRPr>
                    </a:p>
                  </a:txBody>
                  <a:tcPr>
                    <a:noFill/>
                  </a:tcPr>
                </a:tc>
                <a:tc>
                  <a:txBody>
                    <a:bodyPr/>
                    <a:lstStyle/>
                    <a:p>
                      <a:pPr marL="342900" indent="-342900">
                        <a:buFont typeface="+mj-lt"/>
                        <a:buAutoNum type="arabicPeriod"/>
                      </a:pPr>
                      <a:r>
                        <a:rPr lang="en-US" sz="1400" dirty="0" smtClean="0">
                          <a:solidFill>
                            <a:schemeClr val="tx1"/>
                          </a:solidFill>
                        </a:rPr>
                        <a:t>Analysis of causes and results</a:t>
                      </a:r>
                    </a:p>
                    <a:p>
                      <a:pPr marL="342900" indent="-342900">
                        <a:buFont typeface="+mj-lt"/>
                        <a:buAutoNum type="arabicPeriod"/>
                      </a:pPr>
                      <a:r>
                        <a:rPr lang="en-US" sz="1400" dirty="0" smtClean="0">
                          <a:solidFill>
                            <a:schemeClr val="tx1"/>
                          </a:solidFill>
                        </a:rPr>
                        <a:t>Economic Analysis</a:t>
                      </a:r>
                      <a:endParaRPr lang="en-US" sz="1400" dirty="0">
                        <a:solidFill>
                          <a:schemeClr val="tx1"/>
                        </a:solidFill>
                      </a:endParaRPr>
                    </a:p>
                  </a:txBody>
                  <a:tcPr>
                    <a:noFill/>
                  </a:tcPr>
                </a:tc>
                <a:tc>
                  <a:txBody>
                    <a:bodyPr/>
                    <a:lstStyle/>
                    <a:p>
                      <a:pPr marL="342900" indent="-342900">
                        <a:buFont typeface="+mj-lt"/>
                        <a:buAutoNum type="arabicPeriod"/>
                      </a:pPr>
                      <a:r>
                        <a:rPr lang="en-US" sz="1400" dirty="0" smtClean="0">
                          <a:solidFill>
                            <a:schemeClr val="tx1"/>
                          </a:solidFill>
                        </a:rPr>
                        <a:t>Definition of Recommendations</a:t>
                      </a:r>
                    </a:p>
                    <a:p>
                      <a:pPr marL="342900" indent="-342900">
                        <a:buFont typeface="+mj-lt"/>
                        <a:buAutoNum type="arabicPeriod"/>
                      </a:pPr>
                      <a:r>
                        <a:rPr lang="en-US" sz="1400" dirty="0" smtClean="0">
                          <a:solidFill>
                            <a:schemeClr val="tx1"/>
                          </a:solidFill>
                        </a:rPr>
                        <a:t>Implementation of initiatives</a:t>
                      </a:r>
                    </a:p>
                    <a:p>
                      <a:pPr marL="342900" indent="-342900">
                        <a:buFont typeface="+mj-lt"/>
                        <a:buAutoNum type="arabicPeriod"/>
                      </a:pPr>
                      <a:r>
                        <a:rPr lang="en-US" sz="1400" dirty="0" smtClean="0">
                          <a:solidFill>
                            <a:schemeClr val="tx1"/>
                          </a:solidFill>
                        </a:rPr>
                        <a:t>Corrective</a:t>
                      </a:r>
                    </a:p>
                    <a:p>
                      <a:pPr marL="342900" indent="-342900">
                        <a:buFont typeface="+mj-lt"/>
                        <a:buAutoNum type="arabicPeriod"/>
                      </a:pPr>
                      <a:r>
                        <a:rPr lang="en-US" sz="1400" dirty="0" smtClean="0">
                          <a:solidFill>
                            <a:schemeClr val="tx1"/>
                          </a:solidFill>
                        </a:rPr>
                        <a:t>Preventive measures</a:t>
                      </a:r>
                    </a:p>
                    <a:p>
                      <a:pPr marL="342900" indent="-342900">
                        <a:buFont typeface="+mj-lt"/>
                        <a:buAutoNum type="arabicPeriod"/>
                      </a:pPr>
                      <a:r>
                        <a:rPr lang="en-US" sz="1400" dirty="0" smtClean="0">
                          <a:solidFill>
                            <a:schemeClr val="tx1"/>
                          </a:solidFill>
                        </a:rPr>
                        <a:t>Track the initiatives</a:t>
                      </a:r>
                    </a:p>
                    <a:p>
                      <a:pPr marL="342900" indent="-342900">
                        <a:buFont typeface="+mj-lt"/>
                        <a:buAutoNum type="arabicPeriod"/>
                      </a:pPr>
                      <a:r>
                        <a:rPr lang="en-US" sz="1400" dirty="0" smtClean="0">
                          <a:solidFill>
                            <a:schemeClr val="tx1"/>
                          </a:solidFill>
                        </a:rPr>
                        <a:t>Evaluate response effectiveness (receive feedback)</a:t>
                      </a:r>
                      <a:endParaRPr lang="en-US" sz="1400" dirty="0">
                        <a:solidFill>
                          <a:schemeClr val="tx1"/>
                        </a:solidFill>
                      </a:endParaRPr>
                    </a:p>
                  </a:txBody>
                  <a:tcPr>
                    <a:noFill/>
                  </a:tcPr>
                </a:tc>
              </a:tr>
            </a:tbl>
          </a:graphicData>
        </a:graphic>
      </p:graphicFrame>
    </p:spTree>
    <p:extLst>
      <p:ext uri="{BB962C8B-B14F-4D97-AF65-F5344CB8AC3E}">
        <p14:creationId xmlns:p14="http://schemas.microsoft.com/office/powerpoint/2010/main" val="1825091025"/>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53</TotalTime>
  <Words>557</Words>
  <Application>Microsoft Office PowerPoint</Application>
  <PresentationFormat>Widescreen</PresentationFormat>
  <Paragraphs>127</Paragraphs>
  <Slides>14</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Retrospect</vt:lpstr>
      <vt:lpstr>PowerPoint Presentation</vt:lpstr>
      <vt:lpstr>Key points of price monitoring system</vt:lpstr>
      <vt:lpstr>Key points of price monitoring system</vt:lpstr>
      <vt:lpstr>Key points of price monitoring system</vt:lpstr>
      <vt:lpstr>Mechanism of the ECMS</vt:lpstr>
      <vt:lpstr>Mechanism of the ECMS</vt:lpstr>
      <vt:lpstr>Mechanism of the ECMS</vt:lpstr>
      <vt:lpstr>Mechanism of the ECMS</vt:lpstr>
      <vt:lpstr>Mechanism of the ECMS</vt:lpstr>
      <vt:lpstr>Mechanism of the ECMS</vt:lpstr>
      <vt:lpstr>Mechanism of the ECMS</vt:lpstr>
      <vt:lpstr>Mechanism of the ECMS</vt:lpstr>
      <vt:lpstr>Mechanism of the ECMS</vt:lpstr>
      <vt:lpstr>Mechanism of the ECMS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Hamdan Al Dabbas</dc:creator>
  <cp:lastModifiedBy>Hamdan Al Dabbas</cp:lastModifiedBy>
  <cp:revision>13</cp:revision>
  <dcterms:created xsi:type="dcterms:W3CDTF">2017-11-19T06:08:45Z</dcterms:created>
  <dcterms:modified xsi:type="dcterms:W3CDTF">2017-11-19T07:02:20Z</dcterms:modified>
</cp:coreProperties>
</file>