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89" r:id="rId3"/>
    <p:sldId id="257" r:id="rId4"/>
    <p:sldId id="258" r:id="rId5"/>
    <p:sldId id="259" r:id="rId6"/>
    <p:sldId id="291" r:id="rId7"/>
    <p:sldId id="260" r:id="rId8"/>
    <p:sldId id="292" r:id="rId9"/>
    <p:sldId id="261" r:id="rId10"/>
    <p:sldId id="293" r:id="rId11"/>
    <p:sldId id="262" r:id="rId12"/>
    <p:sldId id="263" r:id="rId13"/>
    <p:sldId id="294" r:id="rId14"/>
    <p:sldId id="295" r:id="rId15"/>
    <p:sldId id="297" r:id="rId16"/>
    <p:sldId id="298" r:id="rId17"/>
    <p:sldId id="299" r:id="rId18"/>
    <p:sldId id="300" r:id="rId19"/>
    <p:sldId id="267" r:id="rId20"/>
    <p:sldId id="301" r:id="rId21"/>
    <p:sldId id="302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303" r:id="rId30"/>
    <p:sldId id="305" r:id="rId31"/>
    <p:sldId id="304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05E5-C273-4AEF-A253-C8C56AF05D16}" type="datetimeFigureOut">
              <a:rPr lang="en-US" smtClean="0"/>
              <a:pPr/>
              <a:t>2017-05-21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2851-C20F-4230-A295-C29AC40E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023938" y="2159000"/>
            <a:ext cx="76628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rtl="1">
              <a:spcAft>
                <a:spcPts val="1300"/>
              </a:spcAft>
            </a:pPr>
            <a:r>
              <a:rPr lang="ar-SA" sz="4200" dirty="0">
                <a:solidFill>
                  <a:srgbClr val="FFFFFF"/>
                </a:solidFill>
              </a:rPr>
              <a:t>العنوان</a:t>
            </a:r>
            <a:r>
              <a:rPr lang="en-US" sz="42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ar-SA" sz="4200" dirty="0" smtClean="0">
                <a:solidFill>
                  <a:srgbClr val="FFFFFF"/>
                </a:solidFill>
              </a:rPr>
              <a:t>الرئيسي</a:t>
            </a:r>
            <a:endParaRPr lang="en-US" sz="3200" dirty="0">
              <a:solidFill>
                <a:srgbClr val="FFFFFF"/>
              </a:solidFill>
              <a:cs typeface="Arial" charset="0"/>
            </a:endParaRPr>
          </a:p>
          <a:p>
            <a:pPr algn="r" rtl="1">
              <a:spcAft>
                <a:spcPts val="1300"/>
              </a:spcAft>
            </a:pPr>
            <a:r>
              <a:rPr lang="ar-SA" sz="2800" dirty="0">
                <a:solidFill>
                  <a:srgbClr val="FFFFFF"/>
                </a:solidFill>
              </a:rPr>
              <a:t>التاريخ</a:t>
            </a:r>
            <a:r>
              <a:rPr lang="ar-AE" sz="2800" dirty="0">
                <a:solidFill>
                  <a:srgbClr val="FFFFFF"/>
                </a:solidFill>
              </a:rPr>
              <a:t>: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Arial" charset="0"/>
              </a:rPr>
              <a:t>00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ar-SA" sz="2800" dirty="0">
                <a:solidFill>
                  <a:srgbClr val="FFFFFF"/>
                </a:solidFill>
              </a:rPr>
              <a:t>الشهر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Arial" charset="0"/>
              </a:rPr>
              <a:t>2009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76338" y="2311400"/>
            <a:ext cx="76628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rtl="1">
              <a:spcAft>
                <a:spcPts val="1300"/>
              </a:spcAft>
            </a:pPr>
            <a:r>
              <a:rPr lang="ar-SA" sz="4200" dirty="0">
                <a:solidFill>
                  <a:srgbClr val="FFFFFF"/>
                </a:solidFill>
              </a:rPr>
              <a:t>العنوان</a:t>
            </a:r>
            <a:r>
              <a:rPr lang="en-US" sz="42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ar-SA" sz="4200" dirty="0" smtClean="0">
                <a:solidFill>
                  <a:srgbClr val="FFFFFF"/>
                </a:solidFill>
              </a:rPr>
              <a:t>الرئيسي</a:t>
            </a:r>
            <a:endParaRPr lang="en-US" sz="3200" dirty="0">
              <a:solidFill>
                <a:srgbClr val="FFFFFF"/>
              </a:solidFill>
              <a:cs typeface="Arial" charset="0"/>
            </a:endParaRPr>
          </a:p>
          <a:p>
            <a:pPr algn="r" rtl="1">
              <a:spcAft>
                <a:spcPts val="1300"/>
              </a:spcAft>
            </a:pPr>
            <a:r>
              <a:rPr lang="ar-SA" sz="2800" dirty="0">
                <a:solidFill>
                  <a:srgbClr val="FFFFFF"/>
                </a:solidFill>
              </a:rPr>
              <a:t>التاريخ</a:t>
            </a:r>
            <a:r>
              <a:rPr lang="ar-AE" sz="2800" dirty="0">
                <a:solidFill>
                  <a:srgbClr val="FFFFFF"/>
                </a:solidFill>
              </a:rPr>
              <a:t>: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Arial" charset="0"/>
              </a:rPr>
              <a:t>00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ar-SA" sz="2800" dirty="0">
                <a:solidFill>
                  <a:srgbClr val="FFFFFF"/>
                </a:solidFill>
              </a:rPr>
              <a:t>الشهر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Arial" charset="0"/>
              </a:rPr>
              <a:t>2009</a:t>
            </a:r>
            <a:r>
              <a:rPr lang="en-US" sz="2800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29348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8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كل عام وانتم بخير</a:t>
            </a:r>
          </a:p>
          <a:p>
            <a:pPr algn="ctr" rtl="1"/>
            <a:r>
              <a:rPr lang="ar-AE" sz="8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 بمناسبة</a:t>
            </a:r>
            <a:endParaRPr lang="en-US" sz="8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JO" sz="800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رمضان المبارك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12" name="Picture 11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8686801" cy="1905000"/>
          </a:xfrm>
          <a:prstGeom prst="rect">
            <a:avLst/>
          </a:prstGeom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762000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الممارسات الصحيحة في التعامل مع الخدمات والسلع يوفر لك الصحة و السلامة و السعر المناسب </a:t>
            </a:r>
            <a:endParaRPr lang="en-US" sz="48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7" name="Picture 2" descr="C:\Users\kamel\Desktop\4168383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040" y="4114800"/>
            <a:ext cx="2880360" cy="18002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271820"/>
            <a:ext cx="5486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قانون حماية المستهلك و اللائحة التنفيذية تهدف لبناء علاقة قوية صادقه وعادله للمستهلك 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1026" name="Picture 2" descr="C:\Users\nalbastaki\Desktop\photo1yk9.jpg"/>
          <p:cNvPicPr>
            <a:picLocks noChangeAspect="1" noChangeArrowheads="1"/>
          </p:cNvPicPr>
          <p:nvPr/>
        </p:nvPicPr>
        <p:blipFill>
          <a:blip r:embed="rId3" cstate="print"/>
          <a:srcRect r="56000"/>
          <a:stretch>
            <a:fillRect/>
          </a:stretch>
        </p:blipFill>
        <p:spPr bwMode="auto">
          <a:xfrm>
            <a:off x="685800" y="1600200"/>
            <a:ext cx="2095500" cy="3943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146048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كن واعيا في جميع نواحي الاستهلاك 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8194" name="Picture 2" descr="C:\Users\kamel\Desktop\consump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00200"/>
            <a:ext cx="3505200" cy="4038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تأكد من بطاقة البيان ووضوح المعلومات فهو حق كفله قانون حماية المستهلك بالدولة 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9218" name="Picture 2" descr="C:\Users\kamel\Desktop\food-labe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14800"/>
            <a:ext cx="3733800" cy="175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914400"/>
            <a:ext cx="533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وزارة الاقتصاد تسعى لتلبية حاجات المستهلك وحمايته 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10242" name="Picture 2" descr="C:\Users\kamel\Desktop\5109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996" y="2514600"/>
            <a:ext cx="3230204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457200"/>
            <a:ext cx="4876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إن الضمان و الخدمة بعد البيع قوه تميز و تعزز علاقتك مع المزود</a:t>
            </a:r>
            <a:endParaRPr lang="en-US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11266" name="Picture 2" descr="C:\Users\kamel\Desktop\sponsorsh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3147158" cy="3433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685800"/>
            <a:ext cx="5181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كتابة الأسعار على السلع و الخدمات يعطى المستهلك حق المقارنة و الاختيار</a:t>
            </a:r>
            <a:endParaRPr lang="en-US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4098" name="Picture 2" descr="C:\Users\kamel\Desktop\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3505200" cy="392433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810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كتابة حاجاتك قبل الخروج للشراء ضرورة</a:t>
            </a:r>
            <a:endParaRPr lang="en-US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13314" name="Picture 2" descr="C:\Users\kamel\Desktop\med_pen-paper-poet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352800"/>
            <a:ext cx="50292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304800"/>
            <a:ext cx="487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شارك أطفالك في عملية شراء الألعاب و الأغذية, ولتكن الصحة و السلامة و الجودة هدفك</a:t>
            </a:r>
            <a:endParaRPr lang="en-US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5122" name="Picture 2" descr="C:\Users\kamel\Desktop\9577085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3657600" cy="4038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09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التزم بوضع ميزانية محدودة لشراء السلع </a:t>
            </a:r>
            <a:endParaRPr lang="en-US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15362" name="Picture 2" descr="C:\Users\kamel\Desktop\2_7_201210559AM_708620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33800"/>
            <a:ext cx="6096000" cy="20284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9144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lvl="0" algn="ctr" rtl="1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الالتزام بالمواصفات القياسية والأنظمة المعتمدة ضماناً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/>
            <a:r>
              <a:rPr lang="en-US" dirty="0" smtClean="0">
                <a:latin typeface="Sakkal Majalla" pitchFamily="2" charset="-78"/>
                <a:cs typeface="Sakkal Majalla" pitchFamily="2" charset="-78"/>
              </a:rPr>
              <a:t> </a:t>
            </a:r>
          </a:p>
          <a:p>
            <a:endParaRPr lang="en-US" dirty="0"/>
          </a:p>
        </p:txBody>
      </p:sp>
      <p:pic>
        <p:nvPicPr>
          <p:cNvPr id="1026" name="Picture 2" descr="C:\Users\admin\Desktop\yourcolor-castomark.jpg"/>
          <p:cNvPicPr>
            <a:picLocks noChangeAspect="1" noChangeArrowheads="1"/>
          </p:cNvPicPr>
          <p:nvPr/>
        </p:nvPicPr>
        <p:blipFill>
          <a:blip r:embed="rId3" cstate="print"/>
          <a:srcRect b="7396"/>
          <a:stretch>
            <a:fillRect/>
          </a:stretch>
        </p:blipFill>
        <p:spPr bwMode="auto">
          <a:xfrm>
            <a:off x="2590800" y="3962400"/>
            <a:ext cx="3352800" cy="174904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1066800"/>
            <a:ext cx="4648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حدد و اكتب مشترياتك قبل الذهاب إلى السوق</a:t>
            </a:r>
            <a:endParaRPr lang="en-US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16386" name="Picture 2" descr="C:\Users\kamel\Desktop\114508559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3556340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1524000"/>
            <a:ext cx="5181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حدد وقت الشراء ولا تشتري وقت الشعور بالجوع </a:t>
            </a:r>
            <a:endParaRPr lang="en-US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6146" name="Picture 2" descr="C:\Users\kamel\Desktop\1363607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0"/>
            <a:ext cx="3810000" cy="38671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609600"/>
            <a:ext cx="5257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احصل على مشترياتك في المناسبات قبل فترة مناسبة و لا تتهافت على الشراء حتى تتحكم في العرض و الطلب</a:t>
            </a:r>
          </a:p>
        </p:txBody>
      </p:sp>
      <p:pic>
        <p:nvPicPr>
          <p:cNvPr id="7170" name="Picture 2" descr="C:\Users\kamel\Desktop\DSCF8889 Jeddah_Mall_Next.JPG"/>
          <p:cNvPicPr>
            <a:picLocks noChangeAspect="1" noChangeArrowheads="1"/>
          </p:cNvPicPr>
          <p:nvPr/>
        </p:nvPicPr>
        <p:blipFill>
          <a:blip r:embed="rId3" cstate="print"/>
          <a:srcRect r="45000"/>
          <a:stretch>
            <a:fillRect/>
          </a:stretch>
        </p:blipFill>
        <p:spPr bwMode="auto">
          <a:xfrm>
            <a:off x="381000" y="1530927"/>
            <a:ext cx="3124200" cy="426027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457200"/>
            <a:ext cx="5638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احتفاظك بفواتير الشراء و العقود يضمن لك حقك في الاسترجاع والاستبدال و الصيانة</a:t>
            </a:r>
          </a:p>
        </p:txBody>
      </p:sp>
      <p:pic>
        <p:nvPicPr>
          <p:cNvPr id="19458" name="Picture 2" descr="C:\Users\kamel\Desktop\3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2133600" cy="224491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957620"/>
            <a:ext cx="533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تواصل مع ادارة حماية المستهلك لتحصل على  الخدمة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والإستشارة</a:t>
            </a: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 والحماية </a:t>
            </a:r>
          </a:p>
        </p:txBody>
      </p:sp>
      <p:pic>
        <p:nvPicPr>
          <p:cNvPr id="8194" name="Picture 2" descr="C:\Users\kamel\Desktop\model 720x2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3200400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49746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 smtClean="0">
                <a:latin typeface="Sakkal Majalla" pitchFamily="2" charset="-78"/>
                <a:cs typeface="Sakkal Majalla" pitchFamily="2" charset="-78"/>
              </a:rPr>
              <a:t/>
            </a:r>
            <a:br>
              <a:rPr lang="en-US" sz="1200" dirty="0" smtClean="0">
                <a:latin typeface="Sakkal Majalla" pitchFamily="2" charset="-78"/>
                <a:cs typeface="Sakkal Majalla" pitchFamily="2" charset="-78"/>
              </a:rPr>
            </a:br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48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48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>
              <a:buNone/>
            </a:pPr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تجنب التبذير والإسراف في كل شؤون حياتك (منزلك , غذائك , اتصالاتك , سيارتك ,الكهرباء , الماء ) يحفظ لك مالك وصحتك وسلامتك) </a:t>
            </a:r>
            <a:endParaRPr lang="en-US" sz="4800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9218" name="Picture 2" descr="C:\Users\kamel\Desktop\uae-595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05200"/>
            <a:ext cx="6248400" cy="247649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914400"/>
            <a:ext cx="7467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اجعل التوفير هدفك </a:t>
            </a:r>
          </a:p>
        </p:txBody>
      </p:sp>
      <p:pic>
        <p:nvPicPr>
          <p:cNvPr id="22530" name="Picture 2" descr="C:\Users\kamel\Desktop\savings-account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76600"/>
            <a:ext cx="2867025" cy="2590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381000"/>
            <a:ext cx="7467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 rtl="1"/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حقوقك </a:t>
            </a:r>
            <a:r>
              <a:rPr lang="ar-AE" sz="48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هي..</a:t>
            </a:r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 </a:t>
            </a:r>
          </a:p>
          <a:p>
            <a:pPr algn="ctr" rtl="1"/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(الأمان) </a:t>
            </a:r>
            <a:b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</a:br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للمستهلك الحق في الحماية من المنتجات وعمليات الانتاج والخدمات التي تشكل ضررا على صحته وسلامته</a:t>
            </a:r>
          </a:p>
        </p:txBody>
      </p:sp>
      <p:pic>
        <p:nvPicPr>
          <p:cNvPr id="23554" name="Picture 2" descr="C:\Users\kamel\Desktop\405885_279661188804611_1812962862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143000"/>
            <a:ext cx="2590800" cy="19431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09600"/>
            <a:ext cx="7467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حقوقك هي</a:t>
            </a: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المعرفة </a:t>
            </a: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للمستهلك الحق في تزويده بالحقائق التي تساعد على الشراء والاستهلاك السليم</a:t>
            </a:r>
          </a:p>
        </p:txBody>
      </p:sp>
      <p:pic>
        <p:nvPicPr>
          <p:cNvPr id="24578" name="Picture 2" descr="C:\Users\kamel\Desktop\large_12381968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686" y="1474686"/>
            <a:ext cx="2531314" cy="20814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85800"/>
            <a:ext cx="7467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حقوقك هي </a:t>
            </a: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الاختيار </a:t>
            </a: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الحق في الاختيار بين العديد من البدائل من السلع والخدمات بأسعار تنافسية مع ضمان الجودة</a:t>
            </a:r>
          </a:p>
        </p:txBody>
      </p:sp>
      <p:pic>
        <p:nvPicPr>
          <p:cNvPr id="25602" name="Picture 2" descr="C:\Users\kamel\Desktop\P2009012215323091112471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743200" cy="2057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762000"/>
            <a:ext cx="4267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lvl="0" algn="ctr" rtl="1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اجعل الجودة و السلامة هدفك عند تعاملك مع السلع و الخدمات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/>
            <a:r>
              <a:rPr lang="en-US" dirty="0" smtClean="0">
                <a:latin typeface="Sakkal Majalla" pitchFamily="2" charset="-78"/>
                <a:cs typeface="Sakkal Majalla" pitchFamily="2" charset="-78"/>
              </a:rPr>
              <a:t> </a:t>
            </a:r>
          </a:p>
          <a:p>
            <a:endParaRPr lang="en-US" dirty="0"/>
          </a:p>
        </p:txBody>
      </p:sp>
      <p:pic>
        <p:nvPicPr>
          <p:cNvPr id="1026" name="Picture 2" descr="C:\Users\kamel\Desktop\shutterstock_12129457-3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57200"/>
            <a:ext cx="7467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حقوقك هي</a:t>
            </a: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الاستماع الى آرائه </a:t>
            </a: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ان تمثل مصالح المستهلك لدى الجهات الرسمية وغير الرسمية ويأخذ بآرائه في تطوير السلع والخدمات</a:t>
            </a:r>
          </a:p>
        </p:txBody>
      </p:sp>
      <p:pic>
        <p:nvPicPr>
          <p:cNvPr id="26626" name="Picture 2" descr="C:\Users\kamel\Desktop\6a00d8345269c569e2017eeabcc35797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4742" y="1219200"/>
            <a:ext cx="1709058" cy="138233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04305"/>
            <a:ext cx="746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حقوقك </a:t>
            </a:r>
            <a:r>
              <a:rPr lang="ar-AE" sz="4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هي ..</a:t>
            </a:r>
            <a:endParaRPr lang="ar-AE" sz="44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اشباع احتياجاته الأساسية </a:t>
            </a:r>
          </a:p>
          <a:p>
            <a:pPr algn="ct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للمستهلك حق الحصول على السلع والخدمات الضرورية الأساسية كالغذاء والكساء والمأوى والرعاية الصحية والتعليم</a:t>
            </a:r>
          </a:p>
        </p:txBody>
      </p:sp>
      <p:pic>
        <p:nvPicPr>
          <p:cNvPr id="27650" name="Picture 2" descr="C:\Users\kamel\Desktop\حقوق-المستهلك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03663"/>
            <a:ext cx="2286000" cy="165253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334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حقوقك هي </a:t>
            </a:r>
          </a:p>
          <a:p>
            <a:pPr algn="ct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التعويض </a:t>
            </a:r>
          </a:p>
          <a:p>
            <a:pPr algn="ct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للمستهلك الحق في تسوية عادلة لمطالبه المشروعة بما في ذلك التعويض عن التضليل و السلع الرديئة او الخدمات غير المرضية او اية ممارسات تضر بالمستهلك</a:t>
            </a:r>
          </a:p>
        </p:txBody>
      </p:sp>
      <p:pic>
        <p:nvPicPr>
          <p:cNvPr id="28674" name="Picture 2" descr="I:\photo1yk9.jpg"/>
          <p:cNvPicPr>
            <a:picLocks noChangeAspect="1" noChangeArrowheads="1"/>
          </p:cNvPicPr>
          <p:nvPr/>
        </p:nvPicPr>
        <p:blipFill>
          <a:blip r:embed="rId3" cstate="print"/>
          <a:srcRect l="50000" t="32609" b="24879"/>
          <a:stretch>
            <a:fillRect/>
          </a:stretch>
        </p:blipFill>
        <p:spPr bwMode="auto">
          <a:xfrm>
            <a:off x="895350" y="1380744"/>
            <a:ext cx="2228850" cy="156911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381000"/>
            <a:ext cx="7467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4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حقوقك </a:t>
            </a:r>
            <a:r>
              <a:rPr lang="ar-AE" sz="4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هي ..</a:t>
            </a:r>
            <a:endParaRPr lang="ar-AE" sz="4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4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التثقيف </a:t>
            </a:r>
          </a:p>
          <a:p>
            <a:pPr algn="ctr" rtl="1"/>
            <a:r>
              <a:rPr lang="ar-AE" sz="4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للمستهلك الحق في اكتساب المعارف والمهارات المطلوبة لممارسة الاختبارات الواعية بين السلع والخدمات وأن يكون مدركا لحقوقه الاساسية ومسؤولياته وكيفية استخدامها من خلال برنامج التوعية المستديمة</a:t>
            </a:r>
          </a:p>
        </p:txBody>
      </p:sp>
      <p:pic>
        <p:nvPicPr>
          <p:cNvPr id="29698" name="Picture 2" descr="C:\Users\kamel\Desktop\35837929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03792"/>
            <a:ext cx="2132012" cy="14156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838200"/>
            <a:ext cx="7467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للمستهلك الحق في العيش والعمل في بيئة خالية من المخاطر</a:t>
            </a:r>
          </a:p>
        </p:txBody>
      </p:sp>
      <p:pic>
        <p:nvPicPr>
          <p:cNvPr id="30722" name="Picture 2" descr="C:\Users\kamel\Desktop\27923436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657600"/>
            <a:ext cx="3295650" cy="21996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0"/>
            <a:ext cx="533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 </a:t>
            </a:r>
            <a:r>
              <a:rPr lang="ar-AE" sz="5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الحكيم </a:t>
            </a:r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: هو المستهلك الذي يفكر ويخطط في الحصول على السلع والخدمات الآمنة ذات الجودة العالية والسعر المناسب</a:t>
            </a:r>
          </a:p>
        </p:txBody>
      </p:sp>
      <p:pic>
        <p:nvPicPr>
          <p:cNvPr id="10242" name="Picture 2" descr="C:\Users\kamel\Desktop\onesizefits2_md-medium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3352800" cy="3733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286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5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54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 </a:t>
            </a:r>
            <a:r>
              <a:rPr lang="ar-AE" sz="4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الحكيم </a:t>
            </a:r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: هو المستهلك الذي يتخذ قرار الشراء بتأني وحكمة وبعيدا عن العاطفة والمحاكاة والتقليد وبما يتوافق مع موارده المالية ويدرك لماذا ومتى وكيف ومن اين يحصل على السلعة او الخدمة</a:t>
            </a:r>
          </a:p>
        </p:txBody>
      </p:sp>
      <p:pic>
        <p:nvPicPr>
          <p:cNvPr id="6" name="Picture 3" descr="C:\Users\kamel\Desktop\932370452.jpg"/>
          <p:cNvPicPr>
            <a:picLocks noChangeAspect="1" noChangeArrowheads="1"/>
          </p:cNvPicPr>
          <p:nvPr/>
        </p:nvPicPr>
        <p:blipFill>
          <a:blip r:embed="rId3" cstate="print"/>
          <a:srcRect l="15867" r="24400"/>
          <a:stretch>
            <a:fillRect/>
          </a:stretch>
        </p:blipFill>
        <p:spPr bwMode="auto">
          <a:xfrm>
            <a:off x="304800" y="1514475"/>
            <a:ext cx="3429000" cy="42767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889879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المثالي </a:t>
            </a: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: هو المستهلك القادر على ترشيد استهلاكه</a:t>
            </a:r>
            <a:endParaRPr lang="en-US" sz="6000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33794" name="Picture 2" descr="C:\Users\kamel\Desktop\1_2008310_15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42047"/>
            <a:ext cx="1995814" cy="196567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00420"/>
            <a:ext cx="533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 </a:t>
            </a:r>
            <a:r>
              <a:rPr lang="ar-AE" sz="48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المثالي </a:t>
            </a:r>
            <a:r>
              <a:rPr lang="ar-AE" sz="48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: هو الذي يحمي نفسه ويطور معلوماته وسلوكه في الشراء وفي التعامل مع السلع والخدمات في البيئة التي يعيش فيها بأمان وسلام</a:t>
            </a:r>
            <a:endParaRPr lang="en-US" sz="4800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34818" name="Picture 2" descr="C:\Users\kamel\Desktop\242296_4028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9" y="2133600"/>
            <a:ext cx="3079862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762000"/>
            <a:ext cx="6858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ar-AE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 rtl="1"/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 </a:t>
            </a:r>
            <a:r>
              <a:rPr lang="ar-AE" sz="4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المثالي </a:t>
            </a:r>
            <a:r>
              <a:rPr lang="ar-AE" sz="4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: هو الذي يستخدم موارده المالية الاستخدام الأمثل في تحقيق رغباته الحياتية المختلفة وممارسته لحقوقه بصورة جيدة ومستمرة تجعله قادرا على اتخاذ القرار والاختيار السليم</a:t>
            </a:r>
            <a:endParaRPr lang="en-US" sz="4400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35842" name="Picture 2" descr="C:\Users\kamel\Desktop\فهرس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1639474" cy="1981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14800" y="1096863"/>
            <a:ext cx="480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5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54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lvl="0"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تأكد من مكونات السلعة الغذائية بدقه وتاريخ الصلاحية قبل الشراء </a:t>
            </a:r>
            <a:r>
              <a:rPr lang="en-US" sz="16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 </a:t>
            </a:r>
          </a:p>
          <a:p>
            <a:pPr algn="ctr"/>
            <a:endParaRPr lang="en-US" sz="1600" dirty="0"/>
          </a:p>
        </p:txBody>
      </p:sp>
      <p:pic>
        <p:nvPicPr>
          <p:cNvPr id="11267" name="Picture 3" descr="C:\Users\kamel\Desktop\uae-55156.jpg"/>
          <p:cNvPicPr>
            <a:picLocks noChangeAspect="1" noChangeArrowheads="1"/>
          </p:cNvPicPr>
          <p:nvPr/>
        </p:nvPicPr>
        <p:blipFill>
          <a:blip r:embed="rId3" cstate="print"/>
          <a:srcRect b="17857"/>
          <a:stretch>
            <a:fillRect/>
          </a:stretch>
        </p:blipFill>
        <p:spPr bwMode="auto">
          <a:xfrm>
            <a:off x="641350" y="1752600"/>
            <a:ext cx="3397250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81400" y="76200"/>
            <a:ext cx="533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lvl="0" algn="ctr" rtl="1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قارن بين السلع و الخدمات قبل الحصول عليها و </a:t>
            </a:r>
            <a:r>
              <a:rPr lang="ar-AE" sz="5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إسأل</a:t>
            </a:r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 أهل الخبرة حتى تحصل على السعر المناسب و الجودة التي تنشدها</a:t>
            </a:r>
            <a:endParaRPr lang="en-US" sz="1600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2050" name="Picture 2" descr="C:\Users\kamel\Desktop\comparis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3657600" cy="27622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528221"/>
            <a:ext cx="5638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lvl="0" algn="ctr" rtl="1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في حاله وجود اي استفسار او ملاحظة تواصل مع مركز الاتصال في وزارة الاقتصاد </a:t>
            </a:r>
            <a:endParaRPr lang="en-US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1026" name="Picture 2" descr="C:\Users\kamel\Desktop\85735385346079744825.png"/>
          <p:cNvPicPr>
            <a:picLocks noChangeAspect="1" noChangeArrowheads="1"/>
          </p:cNvPicPr>
          <p:nvPr/>
        </p:nvPicPr>
        <p:blipFill>
          <a:blip r:embed="rId3" cstate="print"/>
          <a:srcRect l="73333" t="28387"/>
          <a:stretch>
            <a:fillRect/>
          </a:stretch>
        </p:blipFill>
        <p:spPr bwMode="auto">
          <a:xfrm>
            <a:off x="214184" y="1905000"/>
            <a:ext cx="2833816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334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مقارنتك للسلع في أوزانها و أحجامها وأطوالها ومواصفاتها يساعدك على الاختيار السليم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3074" name="Picture 2" descr="C:\Users\kamel\Desktop\1402424120641370500jpg-500x3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0659" y="4491534"/>
            <a:ext cx="2274204" cy="152826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1371600"/>
            <a:ext cx="510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فكر لماذا ومتى وأين نشتري السلعة او الخدمة 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2050" name="Picture 2" descr="C:\Users\kamel\Desktop\5738159221_3bc8c5c17f_z.jpg"/>
          <p:cNvPicPr>
            <a:picLocks noChangeAspect="1" noChangeArrowheads="1"/>
          </p:cNvPicPr>
          <p:nvPr/>
        </p:nvPicPr>
        <p:blipFill>
          <a:blip r:embed="rId3" cstate="print"/>
          <a:srcRect l="35151" r="10171"/>
          <a:stretch>
            <a:fillRect/>
          </a:stretch>
        </p:blipFill>
        <p:spPr bwMode="auto">
          <a:xfrm>
            <a:off x="685799" y="1676400"/>
            <a:ext cx="3012141" cy="3657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6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6096000"/>
            <a:ext cx="8534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akkal Majalla" pitchFamily="2" charset="-78"/>
                <a:cs typeface="Sakkal Majalla" pitchFamily="2" charset="-78"/>
              </a:rPr>
              <a:t>600522225</a:t>
            </a:r>
            <a:r>
              <a:rPr lang="ar-AE" sz="2800" dirty="0" smtClean="0">
                <a:latin typeface="Sakkal Majalla" pitchFamily="2" charset="-78"/>
                <a:cs typeface="Sakkal Majalla" pitchFamily="2" charset="-78"/>
              </a:rPr>
              <a:t>مركز اتصال حماية المستهلك  </a:t>
            </a:r>
            <a:endParaRPr lang="en-US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73759"/>
            <a:ext cx="5105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AE" sz="60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عزيزي </a:t>
            </a:r>
            <a:r>
              <a:rPr lang="ar-AE" sz="60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المستهلك.....</a:t>
            </a:r>
            <a:endParaRPr lang="en-US" sz="60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pPr algn="ctr"/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قم بتفريع الخضروات و </a:t>
            </a:r>
            <a:r>
              <a:rPr lang="ar-AE" sz="5400" dirty="0" err="1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الفواكة</a:t>
            </a:r>
            <a:r>
              <a:rPr lang="ar-AE" sz="5400" dirty="0" smtClean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 من صناديقها إلى الأكياس عند الشراء يساعدك في اكتشاف العيوب قبل أخذها إلى المنزل</a:t>
            </a:r>
            <a:endParaRPr lang="en-US" sz="5400" dirty="0" smtClean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  <a:p>
            <a:endParaRPr lang="en-US" dirty="0"/>
          </a:p>
        </p:txBody>
      </p:sp>
      <p:pic>
        <p:nvPicPr>
          <p:cNvPr id="6" name="Picture 3" descr="C:\Users\kamel\Desktop\ln_106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43075"/>
            <a:ext cx="3581399" cy="35909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217</Words>
  <Application>Microsoft Office PowerPoint</Application>
  <PresentationFormat>On-screen Show (4:3)</PresentationFormat>
  <Paragraphs>137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Sakkal Majalla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عبارات لتوعية  المستهلك في التعامل مع السلع والخدمات</dc:title>
  <dc:creator>walabdolly</dc:creator>
  <cp:lastModifiedBy>Hamdan Al Dabbas</cp:lastModifiedBy>
  <cp:revision>186</cp:revision>
  <dcterms:created xsi:type="dcterms:W3CDTF">2014-06-02T07:52:06Z</dcterms:created>
  <dcterms:modified xsi:type="dcterms:W3CDTF">2017-05-21T05:02:00Z</dcterms:modified>
</cp:coreProperties>
</file>