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ISO</a:t>
            </a:r>
            <a:r>
              <a:rPr/>
              <a:t> </a:t>
            </a:r>
            <a:r>
              <a:rPr/>
              <a:t>9000</a:t>
            </a:r>
            <a:r>
              <a:rPr/>
              <a:t> </a:t>
            </a:r>
            <a:r>
              <a:rPr/>
              <a:t>Introduction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PT</a:t>
            </a:r>
          </a:p>
        </p:txBody>
      </p:sp>
      <p:sp>
        <p:nvSpPr>
          <p:cNvPr id="4" name="Date Placeholder 3"/>
          <p:cNvSpPr>
            <a:spLocks noGrp="1"/>
          </p:cNvSpPr>
          <p:nvPr>
            <p:ph type="dt" sz="half" idx="10"/>
          </p:nvPr>
        </p:nvSpPr>
        <p:spPr/>
        <p:txBody>
          <a:bodyPr/>
          <a:lstStyle/>
          <a:p>
            <a:pPr lvl="0" marL="0" indent="0">
              <a:buNone/>
            </a:pPr>
            <a:r>
              <a:rPr/>
              <a:t>5/19/2022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5:</a:t>
            </a:r>
            <a:r>
              <a:rPr/>
              <a:t> </a:t>
            </a:r>
            <a:r>
              <a:rPr/>
              <a:t>Systems</a:t>
            </a:r>
            <a:r>
              <a:rPr/>
              <a:t> </a:t>
            </a:r>
            <a:r>
              <a:rPr/>
              <a:t>Approach</a:t>
            </a:r>
            <a:r>
              <a:rPr/>
              <a:t> </a:t>
            </a:r>
            <a:r>
              <a:rPr/>
              <a:t>to</a:t>
            </a:r>
            <a:r>
              <a:rPr/>
              <a:t> </a:t>
            </a:r>
            <a:r>
              <a:rPr/>
              <a:t>Management</a:t>
            </a:r>
          </a:p>
        </p:txBody>
      </p:sp>
      <p:sp>
        <p:nvSpPr>
          <p:cNvPr id="3" name="Content Placeholder 2"/>
          <p:cNvSpPr>
            <a:spLocks noGrp="1"/>
          </p:cNvSpPr>
          <p:nvPr>
            <p:ph idx="1"/>
          </p:nvPr>
        </p:nvSpPr>
        <p:spPr/>
        <p:txBody>
          <a:bodyPr/>
          <a:lstStyle/>
          <a:p>
            <a:pPr lvl="1"/>
            <a:r>
              <a:rPr/>
              <a:t>Identifying, understanding and managing a system of interrelated processes for a given objective improves the organization’s effectiveness and efficiency.</a:t>
            </a:r>
          </a:p>
          <a:p>
            <a:pPr lvl="1"/>
            <a:r>
              <a:rPr/>
              <a:t>Establish and maintain suitable and effective documented Quality System Identify a set of processes in a system. Understand their inter-dependencies. Align the processes with the organization’s goals and targets. Measure results against key objectives.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6</a:t>
            </a:r>
            <a:r>
              <a:rPr/>
              <a:t> </a:t>
            </a:r>
            <a:r>
              <a:rPr/>
              <a:t>:</a:t>
            </a:r>
            <a:r>
              <a:rPr/>
              <a:t> </a:t>
            </a:r>
            <a:r>
              <a:rPr/>
              <a:t>Continual</a:t>
            </a:r>
            <a:r>
              <a:rPr/>
              <a:t> </a:t>
            </a:r>
            <a:r>
              <a:rPr/>
              <a:t>improvement</a:t>
            </a:r>
          </a:p>
        </p:txBody>
      </p:sp>
      <p:sp>
        <p:nvSpPr>
          <p:cNvPr id="3" name="Content Placeholder 2"/>
          <p:cNvSpPr>
            <a:spLocks noGrp="1"/>
          </p:cNvSpPr>
          <p:nvPr>
            <p:ph idx="1"/>
          </p:nvPr>
        </p:nvSpPr>
        <p:spPr/>
        <p:txBody>
          <a:bodyPr/>
          <a:lstStyle/>
          <a:p>
            <a:pPr lvl="1"/>
            <a:r>
              <a:rPr/>
              <a:t>Continual improvement should be a permanent objective of the organization.</a:t>
            </a:r>
          </a:p>
          <a:p>
            <a:pPr lvl="1"/>
            <a:r>
              <a:rPr/>
              <a:t>Through management review, internal/external audits and corrective/preventive actions, continually improve effectiveness of the quality system Set realistic and challenging improvement goals, provide resources and give people the tools, opportunities and encouragement to contribute to the continual improvement of the processes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7</a:t>
            </a:r>
            <a:r>
              <a:rPr/>
              <a:t> </a:t>
            </a:r>
            <a:r>
              <a:rPr/>
              <a:t>:</a:t>
            </a:r>
            <a:r>
              <a:rPr/>
              <a:t> </a:t>
            </a:r>
            <a:r>
              <a:rPr/>
              <a:t>Factual</a:t>
            </a:r>
            <a:r>
              <a:rPr/>
              <a:t> </a:t>
            </a:r>
            <a:r>
              <a:rPr/>
              <a:t>approach</a:t>
            </a:r>
            <a:r>
              <a:rPr/>
              <a:t> </a:t>
            </a:r>
            <a:r>
              <a:rPr/>
              <a:t>to</a:t>
            </a:r>
            <a:r>
              <a:rPr/>
              <a:t> </a:t>
            </a:r>
            <a:r>
              <a:rPr/>
              <a:t>decision</a:t>
            </a:r>
            <a:r>
              <a:rPr/>
              <a:t> </a:t>
            </a:r>
            <a:r>
              <a:rPr/>
              <a:t>making</a:t>
            </a:r>
          </a:p>
        </p:txBody>
      </p:sp>
      <p:sp>
        <p:nvSpPr>
          <p:cNvPr id="3" name="Content Placeholder 2"/>
          <p:cNvSpPr>
            <a:spLocks noGrp="1"/>
          </p:cNvSpPr>
          <p:nvPr>
            <p:ph idx="1"/>
          </p:nvPr>
        </p:nvSpPr>
        <p:spPr/>
        <p:txBody>
          <a:bodyPr/>
          <a:lstStyle/>
          <a:p>
            <a:pPr lvl="1"/>
            <a:r>
              <a:rPr/>
              <a:t>Effective decisions are based on the analysis of data and information.</a:t>
            </a:r>
          </a:p>
          <a:p>
            <a:pPr lvl="1"/>
            <a:r>
              <a:rPr/>
              <a:t>Management decisions &amp; actions on the Quality System are based on the analysis of the factual data and information from reports on audits, corrective action, nonconforming product, customer complaints and other resources Decisions and actions are based on the analysis of data and information to maximize productivity and to minimize waste and rework. Effort is placed on minimizing cost, improving performance and market share through the use of suitable management tools and technology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8</a:t>
            </a:r>
            <a:r>
              <a:rPr/>
              <a:t> </a:t>
            </a:r>
            <a:r>
              <a:rPr/>
              <a:t>:</a:t>
            </a:r>
            <a:r>
              <a:rPr/>
              <a:t> </a:t>
            </a:r>
            <a:r>
              <a:rPr/>
              <a:t>Mutually</a:t>
            </a:r>
            <a:r>
              <a:rPr/>
              <a:t> </a:t>
            </a:r>
            <a:r>
              <a:rPr/>
              <a:t>beneficial</a:t>
            </a:r>
            <a:r>
              <a:rPr/>
              <a:t> </a:t>
            </a:r>
            <a:r>
              <a:rPr/>
              <a:t>supplier</a:t>
            </a:r>
            <a:r>
              <a:rPr/>
              <a:t> </a:t>
            </a:r>
            <a:r>
              <a:rPr/>
              <a:t>relationships</a:t>
            </a:r>
          </a:p>
        </p:txBody>
      </p:sp>
      <p:sp>
        <p:nvSpPr>
          <p:cNvPr id="3" name="Content Placeholder 2"/>
          <p:cNvSpPr>
            <a:spLocks noGrp="1"/>
          </p:cNvSpPr>
          <p:nvPr>
            <p:ph idx="1"/>
          </p:nvPr>
        </p:nvSpPr>
        <p:spPr/>
        <p:txBody>
          <a:bodyPr/>
          <a:lstStyle/>
          <a:p>
            <a:pPr lvl="1"/>
            <a:r>
              <a:rPr/>
              <a:t>An organization and its suppliers are interdependent, and a mutually beneficial relationship enhances the ability of both to create value.</a:t>
            </a:r>
          </a:p>
          <a:p>
            <a:pPr lvl="1"/>
            <a:r>
              <a:rPr/>
              <a:t>Adequately define and document requirements to be met by sub-contractors. Review and evaluate their performance to control the supply of quality products and services. Establish strategic alliances or partnerships, ensuring early involvement and participation in defining requirements for joint development and improvement of products, processes and systems. Develop mutual trust, respect &amp; commitment to customer satisfaction and continual improvement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ISO</a:t>
            </a:r>
            <a:r>
              <a:rPr/>
              <a:t> </a:t>
            </a:r>
            <a:r>
              <a:rPr/>
              <a:t>9001:2000</a:t>
            </a:r>
            <a:r>
              <a:rPr/>
              <a:t> </a:t>
            </a:r>
            <a:r>
              <a:rPr/>
              <a:t>Requirements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9001:2000</a:t>
            </a:r>
            <a:r>
              <a:rPr/>
              <a:t> </a:t>
            </a:r>
            <a:r>
              <a:rPr/>
              <a:t>Approach</a:t>
            </a:r>
            <a:r>
              <a:rPr/>
              <a:t> </a:t>
            </a:r>
            <a:r>
              <a:rPr/>
              <a:t>and</a:t>
            </a:r>
            <a:r>
              <a:rPr/>
              <a:t> </a:t>
            </a:r>
            <a:r>
              <a:rPr/>
              <a:t>structure</a:t>
            </a:r>
          </a:p>
        </p:txBody>
      </p:sp>
      <p:sp>
        <p:nvSpPr>
          <p:cNvPr id="3" name="Content Placeholder 2"/>
          <p:cNvSpPr>
            <a:spLocks noGrp="1"/>
          </p:cNvSpPr>
          <p:nvPr>
            <p:ph idx="1"/>
          </p:nvPr>
        </p:nvSpPr>
        <p:spPr/>
        <p:txBody>
          <a:bodyPr/>
          <a:lstStyle/>
          <a:p>
            <a:pPr lvl="1"/>
            <a:r>
              <a:rPr/>
              <a:t>Business-oriented Process Approach</a:t>
            </a:r>
          </a:p>
          <a:p>
            <a:pPr lvl="1"/>
            <a:r>
              <a:rPr/>
              <a:t>Easier to understand requirements</a:t>
            </a:r>
          </a:p>
          <a:p>
            <a:pPr lvl="1"/>
            <a:r>
              <a:rPr/>
              <a:t>Increased emphasis on customer satisfaction and continuous improvements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p>
        </p:txBody>
      </p:sp>
      <p:sp>
        <p:nvSpPr>
          <p:cNvPr id="3" name="Content Placeholder 2"/>
          <p:cNvSpPr>
            <a:spLocks noGrp="1"/>
          </p:cNvSpPr>
          <p:nvPr>
            <p:ph idx="1"/>
          </p:nvPr>
        </p:nvSpPr>
        <p:spPr/>
        <p:txBody>
          <a:bodyPr/>
          <a:lstStyle/>
          <a:p>
            <a:pPr lvl="1"/>
            <a:r>
              <a:rPr/>
              <a:t>Quality: Degree to which a set of inherent characteristics fulfills requirements.</a:t>
            </a:r>
          </a:p>
          <a:p>
            <a:pPr lvl="1"/>
            <a:r>
              <a:rPr/>
              <a:t>Requirement - need or expectation that is stated, generally implied or obligatory.</a:t>
            </a:r>
          </a:p>
          <a:p>
            <a:pPr lvl="1"/>
            <a:r>
              <a:rPr/>
              <a:t>Quality Policy: Overall intentions and direction of an organisation related to quality as formally expressed by the top management</a:t>
            </a:r>
          </a:p>
          <a:p>
            <a:pPr lvl="1"/>
            <a:r>
              <a:rPr/>
              <a:t>Quality Objective: Something sought or aimed for, related to quality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r>
              <a:rPr/>
              <a:t> </a:t>
            </a:r>
            <a:r>
              <a:rPr/>
              <a:t>(contd)</a:t>
            </a:r>
          </a:p>
        </p:txBody>
      </p:sp>
      <p:sp>
        <p:nvSpPr>
          <p:cNvPr id="3" name="Content Placeholder 2"/>
          <p:cNvSpPr>
            <a:spLocks noGrp="1"/>
          </p:cNvSpPr>
          <p:nvPr>
            <p:ph idx="1"/>
          </p:nvPr>
        </p:nvSpPr>
        <p:spPr/>
        <p:txBody>
          <a:bodyPr/>
          <a:lstStyle/>
          <a:p>
            <a:pPr lvl="1"/>
            <a:r>
              <a:rPr/>
              <a:t>Quality Management: Coordinated activities to direct and control an organisation with regard to quality</a:t>
            </a:r>
          </a:p>
          <a:p>
            <a:pPr lvl="1"/>
            <a:r>
              <a:rPr/>
              <a:t>Quality Planning: Part of quality management focused on setting quality objectives and specifying necessary operational processes and related resources to fulfill the quality objectives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r>
              <a:rPr/>
              <a:t> </a:t>
            </a:r>
            <a:r>
              <a:rPr/>
              <a:t>(contd)</a:t>
            </a:r>
          </a:p>
        </p:txBody>
      </p:sp>
      <p:sp>
        <p:nvSpPr>
          <p:cNvPr id="3" name="Content Placeholder 2"/>
          <p:cNvSpPr>
            <a:spLocks noGrp="1"/>
          </p:cNvSpPr>
          <p:nvPr>
            <p:ph idx="1"/>
          </p:nvPr>
        </p:nvSpPr>
        <p:spPr/>
        <p:txBody>
          <a:bodyPr/>
          <a:lstStyle/>
          <a:p>
            <a:pPr lvl="1"/>
            <a:r>
              <a:rPr/>
              <a:t>Quality Control: Part of quality management focused on fulfilling quality requirements.</a:t>
            </a:r>
          </a:p>
          <a:p>
            <a:pPr lvl="1"/>
            <a:r>
              <a:rPr/>
              <a:t>Quality Assurance: Part of quality management focused on providing confidence that quality requirements are fulfilled</a:t>
            </a:r>
          </a:p>
          <a:p>
            <a:pPr lvl="1"/>
            <a:r>
              <a:rPr/>
              <a:t>Quality Improvement: Part of quality management focused on increasing ability to fulfill quality requirements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r>
              <a:rPr/>
              <a:t> </a:t>
            </a:r>
            <a:r>
              <a:rPr/>
              <a:t>(contd)</a:t>
            </a:r>
          </a:p>
        </p:txBody>
      </p:sp>
      <p:sp>
        <p:nvSpPr>
          <p:cNvPr id="3" name="Content Placeholder 2"/>
          <p:cNvSpPr>
            <a:spLocks noGrp="1"/>
          </p:cNvSpPr>
          <p:nvPr>
            <p:ph idx="1"/>
          </p:nvPr>
        </p:nvSpPr>
        <p:spPr/>
        <p:txBody>
          <a:bodyPr/>
          <a:lstStyle/>
          <a:p>
            <a:pPr lvl="1"/>
            <a:r>
              <a:rPr/>
              <a:t>Non conformity Non fulfillment of a requirement</a:t>
            </a:r>
          </a:p>
          <a:p>
            <a:pPr lvl="1"/>
            <a:r>
              <a:rPr/>
              <a:t>Defect: Non fulfillment of a requirement related to an intended or specified use.</a:t>
            </a:r>
          </a:p>
          <a:p>
            <a:pPr lvl="1"/>
            <a:r>
              <a:rPr/>
              <a:t>Correction: Action taken to eliminate a detected nonconformity.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ISO</a:t>
            </a:r>
            <a:r>
              <a:rPr/>
              <a:t> </a:t>
            </a:r>
            <a:r>
              <a:rPr/>
              <a:t>9001:2000</a:t>
            </a:r>
            <a:r>
              <a:rPr/>
              <a:t> </a:t>
            </a:r>
            <a:r>
              <a:rPr/>
              <a:t>Awareness</a:t>
            </a:r>
            <a:r>
              <a:rPr/>
              <a:t> </a:t>
            </a:r>
            <a:r>
              <a:rPr/>
              <a:t>Training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r>
              <a:rPr/>
              <a:t> </a:t>
            </a:r>
            <a:r>
              <a:rPr/>
              <a:t>(contd)</a:t>
            </a:r>
          </a:p>
        </p:txBody>
      </p:sp>
      <p:sp>
        <p:nvSpPr>
          <p:cNvPr id="3" name="Content Placeholder 2"/>
          <p:cNvSpPr>
            <a:spLocks noGrp="1"/>
          </p:cNvSpPr>
          <p:nvPr>
            <p:ph idx="1"/>
          </p:nvPr>
        </p:nvSpPr>
        <p:spPr/>
        <p:txBody>
          <a:bodyPr/>
          <a:lstStyle/>
          <a:p>
            <a:pPr lvl="1"/>
            <a:r>
              <a:rPr/>
              <a:t>Corrective action: Action taken to eliminate the cause of a detected non-conformity or other undesirable situation.</a:t>
            </a:r>
          </a:p>
          <a:p>
            <a:pPr lvl="1"/>
            <a:r>
              <a:rPr/>
              <a:t>Preventive action: Action taken to eliminate the cause of a potential non-conformity or other undesirable potential situation.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9000:</a:t>
            </a:r>
            <a:r>
              <a:rPr/>
              <a:t> </a:t>
            </a:r>
            <a:r>
              <a:rPr/>
              <a:t>2000</a:t>
            </a:r>
            <a:r>
              <a:rPr/>
              <a:t> </a:t>
            </a:r>
            <a:r>
              <a:rPr/>
              <a:t>Definitions</a:t>
            </a:r>
            <a:r>
              <a:rPr/>
              <a:t> </a:t>
            </a:r>
            <a:r>
              <a:rPr/>
              <a:t>(contd)</a:t>
            </a:r>
          </a:p>
        </p:txBody>
      </p:sp>
      <p:sp>
        <p:nvSpPr>
          <p:cNvPr id="3" name="Content Placeholder 2"/>
          <p:cNvSpPr>
            <a:spLocks noGrp="1"/>
          </p:cNvSpPr>
          <p:nvPr>
            <p:ph idx="1"/>
          </p:nvPr>
        </p:nvSpPr>
        <p:spPr/>
        <p:txBody>
          <a:bodyPr/>
          <a:lstStyle/>
          <a:p>
            <a:pPr lvl="1"/>
            <a:r>
              <a:rPr/>
              <a:t>Quality Manual: Document specifying the Quality Management System of an organization.</a:t>
            </a:r>
          </a:p>
          <a:p>
            <a:pPr lvl="1"/>
            <a:r>
              <a:rPr/>
              <a:t>Document: Information and its supporting medium</a:t>
            </a:r>
          </a:p>
          <a:p>
            <a:pPr lvl="1"/>
            <a:r>
              <a:rPr/>
              <a:t>Record: Document stating the results achieved or providing evidence of activities performed.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
        <p:nvSpPr>
          <p:cNvPr id="3" name="Content Placeholder 2"/>
          <p:cNvSpPr>
            <a:spLocks noGrp="1"/>
          </p:cNvSpPr>
          <p:nvPr>
            <p:ph idx="1"/>
          </p:nvPr>
        </p:nvSpPr>
        <p:spPr/>
        <p:txBody>
          <a:bodyPr/>
          <a:lstStyle/>
          <a:p>
            <a:pPr lvl="2">
              <a:buAutoNum type="arabicPeriod"/>
            </a:pPr>
            <a:r>
              <a:rPr/>
              <a:t>SCOPE 1.1 GENERAL 1.2 APPLICATION</a:t>
            </a:r>
          </a:p>
          <a:p>
            <a:pPr lvl="1">
              <a:buAutoNum type="arabicPeriod"/>
            </a:pPr>
            <a:r>
              <a:rPr/>
              <a:t>NORMATIVE REFERENCE</a:t>
            </a:r>
          </a:p>
          <a:p>
            <a:pPr lvl="1">
              <a:buAutoNum type="arabicPeriod"/>
            </a:pPr>
            <a:r>
              <a:rPr/>
              <a:t>TERMS AND DEFINITIONS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
        <p:nvSpPr>
          <p:cNvPr id="3" name="Content Placeholder 2"/>
          <p:cNvSpPr>
            <a:spLocks noGrp="1"/>
          </p:cNvSpPr>
          <p:nvPr>
            <p:ph idx="1"/>
          </p:nvPr>
        </p:nvSpPr>
        <p:spPr/>
        <p:txBody>
          <a:bodyPr/>
          <a:lstStyle/>
          <a:p>
            <a:pPr lvl="1">
              <a:buAutoNum type="arabicPeriod"/>
            </a:pPr>
            <a:r>
              <a:rPr/>
              <a:t>QUALITY MANAGEMENT SYSTEM 4.1 GENERAL REQUIREMENTS 4.2 DOCUMENTATION REQUIREMENTS 4.2.1 GENERAL 4.2.2 QUALITY MANAUAL 4.2.3 CONTROL OF DOCUMENTS 4.2.4 CONTROL OF RECORDS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
        <p:nvSpPr>
          <p:cNvPr id="3" name="Content Placeholder 2"/>
          <p:cNvSpPr>
            <a:spLocks noGrp="1"/>
          </p:cNvSpPr>
          <p:nvPr>
            <p:ph idx="1"/>
          </p:nvPr>
        </p:nvSpPr>
        <p:spPr/>
        <p:txBody>
          <a:bodyPr/>
          <a:lstStyle/>
          <a:p>
            <a:pPr lvl="1">
              <a:buAutoNum type="arabicPeriod"/>
            </a:pPr>
            <a:r>
              <a:rPr/>
              <a:t>MANAGEMENT RESPONSIBILTY 5.1 MANAGEMENT COMMITMENT 5.2 CUSTOMER FOCUS 5.3 QUALIY POLICY 5.4 PLANNING 5.4.1 QUALITY OBJECTIVES 5.4.2 QUALITY MANAGEMENT SYSTEM PLANNING 5.5 RESPONSIBILITY, AUTHORITY AND COMMUNICATION 5.5.1 RESPONSIBILITY AND AUTHORITY 5.5.2 MANAGEMENT REPRESENTATIVE 5.5.3 INTERNAL COMMUNICATION 5.6 MANAGEMENT REVIEW 5.6.1 GENERAL 5.6.2 REVIEW INPUT 5.6.3 REVIEW OUTPUT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
        <p:nvSpPr>
          <p:cNvPr id="3" name="Content Placeholder 2"/>
          <p:cNvSpPr>
            <a:spLocks noGrp="1"/>
          </p:cNvSpPr>
          <p:nvPr>
            <p:ph idx="1"/>
          </p:nvPr>
        </p:nvSpPr>
        <p:spPr/>
        <p:txBody>
          <a:bodyPr/>
          <a:lstStyle/>
          <a:p>
            <a:pPr lvl="1">
              <a:buAutoNum type="arabicPeriod"/>
            </a:pPr>
            <a:r>
              <a:rPr/>
              <a:t>RESOURCE MANAGEMENT 6.1. PROVISION OF RESOURCES 6.2. HUMAN RESOURCES 6.2.1 GENERAL 6.2.2 COMPETENCE , AWARENESS AND TRAINING 6.3 INFRASTRUCTURE 6.4 WORK ENVIRONMENT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ISO</a:t>
            </a:r>
            <a:r>
              <a:rPr/>
              <a:t> </a:t>
            </a:r>
            <a:r>
              <a:rPr/>
              <a:t>9001:</a:t>
            </a:r>
            <a:r>
              <a:rPr/>
              <a:t> </a:t>
            </a:r>
            <a:r>
              <a:rPr/>
              <a:t>2000</a:t>
            </a:r>
            <a:r>
              <a:rPr/>
              <a:t> </a:t>
            </a:r>
            <a:r>
              <a:rPr/>
              <a:t>Quality</a:t>
            </a:r>
            <a:r>
              <a:rPr/>
              <a:t> </a:t>
            </a:r>
            <a:r>
              <a:rPr/>
              <a:t>management</a:t>
            </a:r>
            <a:r>
              <a:rPr/>
              <a:t> </a:t>
            </a:r>
            <a:r>
              <a:rPr/>
              <a:t>system-requirements</a:t>
            </a:r>
          </a:p>
        </p:txBody>
      </p:sp>
      <p:sp>
        <p:nvSpPr>
          <p:cNvPr id="3" name="Content Placeholder 2"/>
          <p:cNvSpPr>
            <a:spLocks noGrp="1"/>
          </p:cNvSpPr>
          <p:nvPr>
            <p:ph idx="1"/>
          </p:nvPr>
        </p:nvSpPr>
        <p:spPr/>
        <p:txBody>
          <a:bodyPr/>
          <a:lstStyle/>
          <a:p>
            <a:pPr lvl="0" marL="0" indent="0">
              <a:buNone/>
            </a:pPr>
            <a:r>
              <a:rPr/>
              <a:t>7 PRODUCT REALIZATION 7.1 PLANNING OF PRODUCT REALIZATION 7.2 CUSTOMER RELATED PROCESSES 7.2.1 DETERMINATION OF REQUIREMENTS RELATED TO PRODUCT 7.2.2 REVIEW OF REQUIREMENTS RELATED TO PRODUCT 7.2.3 CUSTOMER COMMUNICATION 7.3 DESIGN AND DEVELOPMENT 7.3.1 DESIGN AND DEVELOPMENT PLANNING 7.3.2 7.3.3 7.3.4 7.3.5 7.3.6 7.3.7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Objectives</a:t>
            </a:r>
            <a:r>
              <a:rPr/>
              <a:t> </a:t>
            </a:r>
            <a:r>
              <a:rPr/>
              <a:t>of</a:t>
            </a:r>
            <a:r>
              <a:rPr/>
              <a:t> </a:t>
            </a:r>
            <a:r>
              <a:rPr/>
              <a:t>an</a:t>
            </a:r>
            <a:r>
              <a:rPr/>
              <a:t> </a:t>
            </a:r>
            <a:r>
              <a:rPr/>
              <a:t>organization</a:t>
            </a:r>
          </a:p>
        </p:txBody>
      </p:sp>
      <p:sp>
        <p:nvSpPr>
          <p:cNvPr id="3" name="Content Placeholder 2"/>
          <p:cNvSpPr>
            <a:spLocks noGrp="1"/>
          </p:cNvSpPr>
          <p:nvPr>
            <p:ph idx="1"/>
          </p:nvPr>
        </p:nvSpPr>
        <p:spPr/>
        <p:txBody>
          <a:bodyPr/>
          <a:lstStyle/>
          <a:p>
            <a:pPr lvl="1"/>
            <a:r>
              <a:rPr/>
              <a:t>Customer Satisfaction - identify and meet the needs and expectations</a:t>
            </a:r>
          </a:p>
          <a:p>
            <a:pPr lvl="1"/>
            <a:r>
              <a:rPr/>
              <a:t>Achieve competitive advantage.</a:t>
            </a:r>
          </a:p>
          <a:p>
            <a:pPr lvl="1"/>
            <a:r>
              <a:rPr/>
              <a:t>Effective and efficient operations.</a:t>
            </a:r>
          </a:p>
          <a:p>
            <a:pPr lvl="1"/>
            <a:r>
              <a:rPr/>
              <a:t>Achieve, maintain and improve overall organizational capabilities.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management</a:t>
            </a:r>
            <a:r>
              <a:rPr/>
              <a:t> </a:t>
            </a:r>
            <a:r>
              <a:rPr/>
              <a:t>principles</a:t>
            </a:r>
          </a:p>
        </p:txBody>
      </p:sp>
      <p:sp>
        <p:nvSpPr>
          <p:cNvPr id="3" name="Content Placeholder 2"/>
          <p:cNvSpPr>
            <a:spLocks noGrp="1"/>
          </p:cNvSpPr>
          <p:nvPr>
            <p:ph idx="1"/>
          </p:nvPr>
        </p:nvSpPr>
        <p:spPr/>
        <p:txBody>
          <a:bodyPr/>
          <a:lstStyle/>
          <a:p>
            <a:pPr lvl="0" marL="0" indent="0">
              <a:buNone/>
            </a:pPr>
            <a:r>
              <a:rPr/>
              <a:t>A quality management principle is a comprehensive and fundamental rule or belief, for leading and operating an organization, aimed at continually improving performance over the long term by focusing on customers while addressing the needs of all other stakeholders.</a:t>
            </a:r>
          </a:p>
          <a:p>
            <a:pPr lvl="1"/>
            <a:r>
              <a:rPr/>
              <a:t>Customer Focused Organization</a:t>
            </a:r>
          </a:p>
          <a:p>
            <a:pPr lvl="1"/>
            <a:r>
              <a:rPr/>
              <a:t>Leadership</a:t>
            </a:r>
          </a:p>
          <a:p>
            <a:pPr lvl="1"/>
            <a:r>
              <a:rPr/>
              <a:t>Involvement of people</a:t>
            </a:r>
          </a:p>
          <a:p>
            <a:pPr lvl="1"/>
            <a:r>
              <a:rPr/>
              <a:t>Process Approach</a:t>
            </a:r>
          </a:p>
          <a:p>
            <a:pPr lvl="1"/>
            <a:r>
              <a:rPr/>
              <a:t>Systems Approach to Management</a:t>
            </a:r>
          </a:p>
          <a:p>
            <a:pPr lvl="1"/>
            <a:r>
              <a:rPr/>
              <a:t>Continual Improvement</a:t>
            </a:r>
          </a:p>
          <a:p>
            <a:pPr lvl="1"/>
            <a:r>
              <a:rPr/>
              <a:t>Factual approach to decision making</a:t>
            </a:r>
          </a:p>
          <a:p>
            <a:pPr lvl="1"/>
            <a:r>
              <a:rPr/>
              <a:t>Mutually beneficial supplier relationships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management</a:t>
            </a:r>
            <a:r>
              <a:rPr/>
              <a:t> </a:t>
            </a:r>
            <a:r>
              <a:rPr/>
              <a:t>principles</a:t>
            </a:r>
            <a:r>
              <a:rPr/>
              <a:t> </a:t>
            </a:r>
            <a:r>
              <a:rPr/>
              <a:t>Beneficial</a:t>
            </a:r>
          </a:p>
        </p:txBody>
      </p:sp>
      <p:sp>
        <p:nvSpPr>
          <p:cNvPr id="3" name="Content Placeholder 2"/>
          <p:cNvSpPr>
            <a:spLocks noGrp="1"/>
          </p:cNvSpPr>
          <p:nvPr>
            <p:ph idx="1"/>
          </p:nvPr>
        </p:nvSpPr>
        <p:spPr/>
        <p:txBody>
          <a:bodyPr/>
          <a:lstStyle/>
          <a:p>
            <a:pPr lvl="1"/>
            <a:r>
              <a:rPr/>
              <a:t>For Policy and Strategy formulation</a:t>
            </a:r>
          </a:p>
          <a:p>
            <a:pPr lvl="1"/>
            <a:r>
              <a:rPr/>
              <a:t>For Goal and Target setting</a:t>
            </a:r>
          </a:p>
          <a:p>
            <a:pPr lvl="1"/>
            <a:r>
              <a:rPr/>
              <a:t>For Operational Management</a:t>
            </a:r>
          </a:p>
          <a:p>
            <a:pPr lvl="1"/>
            <a:r>
              <a:rPr/>
              <a:t>For Human Resource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1:</a:t>
            </a:r>
            <a:r>
              <a:rPr/>
              <a:t> </a:t>
            </a:r>
            <a:r>
              <a:rPr/>
              <a:t>Customer-Focused</a:t>
            </a:r>
            <a:r>
              <a:rPr/>
              <a:t> </a:t>
            </a:r>
            <a:r>
              <a:rPr/>
              <a:t>Organization</a:t>
            </a:r>
          </a:p>
        </p:txBody>
      </p:sp>
      <p:sp>
        <p:nvSpPr>
          <p:cNvPr id="3" name="Content Placeholder 2"/>
          <p:cNvSpPr>
            <a:spLocks noGrp="1"/>
          </p:cNvSpPr>
          <p:nvPr>
            <p:ph idx="1"/>
          </p:nvPr>
        </p:nvSpPr>
        <p:spPr/>
        <p:txBody>
          <a:bodyPr/>
          <a:lstStyle/>
          <a:p>
            <a:pPr lvl="1"/>
            <a:r>
              <a:rPr/>
              <a:t>Organizations depend on their Customers and therefore should understand current and future customer needs, meet customer requirements and strive to exceed customer expectations.</a:t>
            </a:r>
          </a:p>
          <a:p>
            <a:pPr lvl="1"/>
            <a:r>
              <a:rPr/>
              <a:t>Assure conformance to defined customer requirements Understand current and future customer needs and expectations. Measure customer satisfaction &amp; dissatisfaction and act on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2:</a:t>
            </a:r>
            <a:r>
              <a:rPr/>
              <a:t> </a:t>
            </a:r>
            <a:r>
              <a:rPr/>
              <a:t>Leadership</a:t>
            </a:r>
            <a:r>
              <a:rPr/>
              <a:t> </a:t>
            </a:r>
            <a:r>
              <a:rPr/>
              <a:t>Leaders</a:t>
            </a:r>
            <a:r>
              <a:rPr/>
              <a:t> </a:t>
            </a:r>
            <a:r>
              <a:rPr/>
              <a:t>establish</a:t>
            </a:r>
            <a:r>
              <a:rPr/>
              <a:t> </a:t>
            </a:r>
            <a:r>
              <a:rPr/>
              <a:t>unity</a:t>
            </a:r>
            <a:r>
              <a:rPr/>
              <a:t> </a:t>
            </a:r>
            <a:r>
              <a:rPr/>
              <a:t>of</a:t>
            </a:r>
            <a:r>
              <a:rPr/>
              <a:t> </a:t>
            </a:r>
            <a:r>
              <a:rPr/>
              <a:t>purpose</a:t>
            </a:r>
            <a:r>
              <a:rPr/>
              <a:t> </a:t>
            </a:r>
            <a:r>
              <a:rPr/>
              <a:t>and</a:t>
            </a:r>
            <a:r>
              <a:rPr/>
              <a:t> </a:t>
            </a:r>
            <a:r>
              <a:rPr/>
              <a:t>direction</a:t>
            </a:r>
            <a:r>
              <a:rPr/>
              <a:t> </a:t>
            </a:r>
            <a:r>
              <a:rPr/>
              <a:t>of</a:t>
            </a:r>
            <a:r>
              <a:rPr/>
              <a:t> </a:t>
            </a:r>
            <a:r>
              <a:rPr/>
              <a:t>the</a:t>
            </a:r>
            <a:r>
              <a:rPr/>
              <a:t> </a:t>
            </a:r>
            <a:r>
              <a:rPr/>
              <a:t>organization</a:t>
            </a:r>
          </a:p>
        </p:txBody>
      </p:sp>
      <p:sp>
        <p:nvSpPr>
          <p:cNvPr id="3" name="Content Placeholder 2"/>
          <p:cNvSpPr>
            <a:spLocks noGrp="1"/>
          </p:cNvSpPr>
          <p:nvPr>
            <p:ph idx="1"/>
          </p:nvPr>
        </p:nvSpPr>
        <p:spPr/>
        <p:txBody>
          <a:bodyPr/>
          <a:lstStyle/>
          <a:p>
            <a:pPr lvl="1"/>
            <a:r>
              <a:rPr/>
              <a:t>They should create and maintain the internal environment in which people can become fully involved in achieving the organization’s objectives.</a:t>
            </a:r>
          </a:p>
          <a:p>
            <a:pPr lvl="1"/>
            <a:r>
              <a:rPr/>
              <a:t>Set policy and verifiable objectives, deploy policy, provide resources and establish an environment for Quality Establish vision, direction and shared values.</a:t>
            </a:r>
          </a:p>
          <a:p>
            <a:pPr lvl="1"/>
            <a:r>
              <a:rPr/>
              <a:t>Set challenging targets &amp; goals and implement strategies to implement them. Coach, facilitate and empower people.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3:</a:t>
            </a:r>
            <a:r>
              <a:rPr/>
              <a:t> </a:t>
            </a:r>
            <a:r>
              <a:rPr/>
              <a:t>Involvement</a:t>
            </a:r>
            <a:r>
              <a:rPr/>
              <a:t> </a:t>
            </a:r>
            <a:r>
              <a:rPr/>
              <a:t>of</a:t>
            </a:r>
            <a:r>
              <a:rPr/>
              <a:t> </a:t>
            </a:r>
            <a:r>
              <a:rPr/>
              <a:t>people</a:t>
            </a:r>
          </a:p>
        </p:txBody>
      </p:sp>
      <p:sp>
        <p:nvSpPr>
          <p:cNvPr id="3" name="Content Placeholder 2"/>
          <p:cNvSpPr>
            <a:spLocks noGrp="1"/>
          </p:cNvSpPr>
          <p:nvPr>
            <p:ph idx="1"/>
          </p:nvPr>
        </p:nvSpPr>
        <p:spPr/>
        <p:txBody>
          <a:bodyPr/>
          <a:lstStyle/>
          <a:p>
            <a:pPr lvl="1"/>
            <a:r>
              <a:rPr/>
              <a:t>People at all levels are the essence of an organization and their full involvement enables their abilities to be used for the organization’s benefit.</a:t>
            </a:r>
          </a:p>
          <a:p>
            <a:pPr lvl="1"/>
            <a:r>
              <a:rPr/>
              <a:t>Establish competency levels, train &amp; qualify personnel. Provide clear authority and responsibility.</a:t>
            </a:r>
          </a:p>
          <a:p>
            <a:pPr lvl="1"/>
            <a:r>
              <a:rPr/>
              <a:t>Create personal ownership of an organization’s targets &amp; goals by using it’s peoples knowledge and experience and through training achieve involvement in operational decisions and process improvement.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Principle</a:t>
            </a:r>
            <a:r>
              <a:rPr/>
              <a:t> </a:t>
            </a:r>
            <a:r>
              <a:rPr/>
              <a:t>4</a:t>
            </a:r>
            <a:r>
              <a:rPr/>
              <a:t> </a:t>
            </a:r>
            <a:r>
              <a:rPr/>
              <a:t>:</a:t>
            </a:r>
            <a:r>
              <a:rPr/>
              <a:t> </a:t>
            </a:r>
            <a:r>
              <a:rPr/>
              <a:t>Process</a:t>
            </a:r>
            <a:r>
              <a:rPr/>
              <a:t> </a:t>
            </a:r>
            <a:r>
              <a:rPr/>
              <a:t>Approach</a:t>
            </a:r>
          </a:p>
        </p:txBody>
      </p:sp>
      <p:sp>
        <p:nvSpPr>
          <p:cNvPr id="3" name="Content Placeholder 2"/>
          <p:cNvSpPr>
            <a:spLocks noGrp="1"/>
          </p:cNvSpPr>
          <p:nvPr>
            <p:ph idx="1"/>
          </p:nvPr>
        </p:nvSpPr>
        <p:spPr/>
        <p:txBody>
          <a:bodyPr/>
          <a:lstStyle/>
          <a:p>
            <a:pPr lvl="1"/>
            <a:r>
              <a:rPr/>
              <a:t>A desired result is achieved more efficiently when related resources and activities are managed as a process</a:t>
            </a:r>
          </a:p>
          <a:p>
            <a:pPr lvl="1"/>
            <a:r>
              <a:rPr/>
              <a:t>Establish, control and maintain documented processes</a:t>
            </a:r>
          </a:p>
          <a:p>
            <a:pPr lvl="1"/>
            <a:r>
              <a:rPr/>
              <a:t>Explicitly identify internal/external customers and suppliers of processes. Focus on the use of resources in process activities, leading to effective use of people, equipment, methods and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9000 Introduction</dc:title>
  <dc:creator>PT</dc:creator>
  <cp:keywords/>
  <dcterms:created xsi:type="dcterms:W3CDTF">2022-05-30T02:59:40Z</dcterms:created>
  <dcterms:modified xsi:type="dcterms:W3CDTF">2022-05-30T02:59:40Z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5/19/2022</vt:lpwstr>
  </property>
  <property fmtid="{D5CDD505-2E9C-101B-9397-08002B2CF9AE}" pid="3" name="output">
    <vt:lpwstr>powerpoint_presentation</vt:lpwstr>
  </property>
</Properties>
</file>