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88"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9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9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9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10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10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10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11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11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36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noAutofit/>
          </a:bodyPr>
          <a:p>
            <a:pPr>
              <a:lnSpc>
                <a:spcPct val="100000"/>
              </a:lnSpc>
            </a:pPr>
            <a:fld id="{9FB43854-9C88-4E59-8B11-884F0872730F}" type="datetime">
              <a:rPr b="0" lang="en-US" sz="1200" spc="-1" strike="noStrike">
                <a:solidFill>
                  <a:srgbClr val="8b8b8b"/>
                </a:solidFill>
                <a:latin typeface="Calibri"/>
              </a:rPr>
              <a:t>5/30/22</a:t>
            </a:fld>
            <a:endParaRPr b="0" lang="en-US" sz="1200" spc="-1" strike="noStrike">
              <a:latin typeface="Times New Roman"/>
            </a:endParaRPr>
          </a:p>
        </p:txBody>
      </p:sp>
      <p:sp>
        <p:nvSpPr>
          <p:cNvPr id="1" name="PlaceHolder 2"/>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2"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7B7305C3-C779-405D-ADC2-59B3DC2463D8}" type="slidenum">
              <a:rPr b="0" lang="en-US" sz="1200" spc="-1" strike="noStrike">
                <a:solidFill>
                  <a:srgbClr val="8b8b8b"/>
                </a:solidFill>
                <a:latin typeface="Calibri"/>
              </a:rPr>
              <a:t>&lt;number&gt;</a:t>
            </a:fld>
            <a:endParaRPr b="0" lang="en-US" sz="1200" spc="-1" strike="noStrike">
              <a:latin typeface="Times New Roman"/>
            </a:endParaRPr>
          </a:p>
        </p:txBody>
      </p:sp>
      <p:sp>
        <p:nvSpPr>
          <p:cNvPr id="3" name="PlaceHolder 4"/>
          <p:cNvSpPr>
            <a:spLocks noGrp="1"/>
          </p:cNvSpPr>
          <p:nvPr>
            <p:ph type="body"/>
          </p:nvPr>
        </p:nvSpPr>
        <p:spPr>
          <a:xfrm>
            <a:off x="366120" y="178344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alibri"/>
              </a:rPr>
              <a:t>Click to edit the outline text format</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Calibri"/>
              </a:rPr>
              <a:t>Third Outline Level</a:t>
            </a:r>
            <a:endParaRPr b="0" lang="en-US" sz="24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Calibri"/>
              </a:rPr>
              <a:t>Fourth Outline Level</a:t>
            </a:r>
            <a:endParaRPr b="0" lang="en-US" sz="24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Calibri"/>
              </a:rPr>
              <a:t>Fifth Outline Level</a:t>
            </a:r>
            <a:endParaRPr b="0" lang="en-US" sz="24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Calibri"/>
              </a:rPr>
              <a:t>Sixth Outline Level</a:t>
            </a:r>
            <a:endParaRPr b="0" lang="en-US" sz="24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Calibri"/>
              </a:rPr>
              <a:t>Seventh Outline Level</a:t>
            </a:r>
            <a:endParaRPr b="0" lang="en-US" sz="2400" spc="-1" strike="noStrike">
              <a:solidFill>
                <a:srgbClr val="000000"/>
              </a:solidFill>
              <a:latin typeface="Calibri"/>
            </a:endParaRPr>
          </a:p>
        </p:txBody>
      </p:sp>
      <p:sp>
        <p:nvSpPr>
          <p:cNvPr id="4" name="PlaceHolder 5"/>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2160" y="4406760"/>
            <a:ext cx="7772040" cy="1361880"/>
          </a:xfrm>
          <a:prstGeom prst="rect">
            <a:avLst/>
          </a:prstGeom>
        </p:spPr>
        <p:txBody>
          <a:bodyPr>
            <a:noAutofit/>
          </a:bodyPr>
          <a:p>
            <a:pPr>
              <a:lnSpc>
                <a:spcPct val="100000"/>
              </a:lnSpc>
            </a:pPr>
            <a:r>
              <a:rPr b="1" lang="en-US" sz="4000" spc="-1" strike="noStrike" cap="all">
                <a:solidFill>
                  <a:srgbClr val="000000"/>
                </a:solidFill>
                <a:latin typeface="Calibri"/>
              </a:rPr>
              <a:t>Click to edit Master title style</a:t>
            </a:r>
            <a:endParaRPr b="0" lang="en-US" sz="4000" spc="-1" strike="noStrike">
              <a:solidFill>
                <a:srgbClr val="000000"/>
              </a:solidFill>
              <a:latin typeface="Calibri"/>
            </a:endParaRPr>
          </a:p>
        </p:txBody>
      </p:sp>
      <p:sp>
        <p:nvSpPr>
          <p:cNvPr id="42" name="PlaceHolder 2"/>
          <p:cNvSpPr>
            <a:spLocks noGrp="1"/>
          </p:cNvSpPr>
          <p:nvPr>
            <p:ph type="body"/>
          </p:nvPr>
        </p:nvSpPr>
        <p:spPr>
          <a:xfrm>
            <a:off x="722160" y="2906640"/>
            <a:ext cx="7772040" cy="1499760"/>
          </a:xfrm>
          <a:prstGeom prst="rect">
            <a:avLst/>
          </a:prstGeom>
        </p:spPr>
        <p:txBody>
          <a:bodyPr anchor="b">
            <a:noAutofit/>
          </a:bodyPr>
          <a:p>
            <a:pPr>
              <a:lnSpc>
                <a:spcPct val="100000"/>
              </a:lnSpc>
              <a:spcBef>
                <a:spcPts val="400"/>
              </a:spcBef>
              <a:tabLst>
                <a:tab algn="l" pos="0"/>
              </a:tabLst>
            </a:pPr>
            <a:r>
              <a:rPr b="0" lang="en-US" sz="2000" spc="-1" strike="noStrike">
                <a:solidFill>
                  <a:srgbClr val="8b8b8b"/>
                </a:solidFill>
                <a:latin typeface="Calibri"/>
              </a:rPr>
              <a:t>Click to edit Master text styles</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4CF4A25B-23E2-48E6-BEC4-33ED786A414E}" type="datetime">
              <a:rPr b="0" lang="en-US" sz="1200" spc="-1" strike="noStrike">
                <a:solidFill>
                  <a:srgbClr val="8b8b8b"/>
                </a:solidFill>
                <a:latin typeface="Calibri"/>
              </a:rPr>
              <a:t>5/30/22</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96EC41CD-B694-4A7B-95EA-1B44D8E1A29A}"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84"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C641B9FC-4D38-4E49-9461-C9CEF3C556CA}" type="datetime">
              <a:rPr b="0" lang="en-US" sz="1200" spc="-1" strike="noStrike">
                <a:solidFill>
                  <a:srgbClr val="8b8b8b"/>
                </a:solidFill>
                <a:latin typeface="Calibri"/>
              </a:rPr>
              <a:t>5/30/22</a:t>
            </a:fld>
            <a:endParaRPr b="0" lang="en-US" sz="1200" spc="-1" strike="noStrike">
              <a:latin typeface="Times New Roman"/>
            </a:endParaRPr>
          </a:p>
        </p:txBody>
      </p:sp>
      <p:sp>
        <p:nvSpPr>
          <p:cNvPr id="85" name="PlaceHolder 4"/>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86"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8DC6EC78-E8B6-49CA-9B41-60E5F881D3F9}"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85800" y="2130480"/>
            <a:ext cx="7772040" cy="146952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ISO 9000 Introduction</a:t>
            </a:r>
            <a:endParaRPr b="0" lang="en-US" sz="4400" spc="-1" strike="noStrike">
              <a:solidFill>
                <a:srgbClr val="000000"/>
              </a:solidFill>
              <a:latin typeface="Calibri"/>
            </a:endParaRPr>
          </a:p>
        </p:txBody>
      </p:sp>
      <p:sp>
        <p:nvSpPr>
          <p:cNvPr id="124" name="TextShape 2"/>
          <p:cNvSpPr txBox="1"/>
          <p:nvPr/>
        </p:nvSpPr>
        <p:spPr>
          <a:xfrm>
            <a:off x="1371600" y="3886200"/>
            <a:ext cx="6400440" cy="1752120"/>
          </a:xfrm>
          <a:prstGeom prst="rect">
            <a:avLst/>
          </a:prstGeom>
          <a:noFill/>
          <a:ln>
            <a:noFill/>
          </a:ln>
        </p:spPr>
        <p:txBody>
          <a:bodyPr>
            <a:noAutofit/>
          </a:bodyPr>
          <a:p>
            <a:pPr algn="ctr">
              <a:lnSpc>
                <a:spcPct val="100000"/>
              </a:lnSpc>
              <a:spcBef>
                <a:spcPts val="641"/>
              </a:spcBef>
              <a:tabLst>
                <a:tab algn="l" pos="0"/>
              </a:tabLst>
            </a:pPr>
            <a:br/>
            <a:br/>
            <a:r>
              <a:rPr b="0" lang="en-US" sz="3200" spc="-1" strike="noStrike">
                <a:solidFill>
                  <a:srgbClr val="8b8b8b"/>
                </a:solidFill>
                <a:latin typeface="Calibri"/>
              </a:rPr>
              <a:t>PT</a:t>
            </a:r>
            <a:endParaRPr b="0" lang="en-US" sz="3200" spc="-1" strike="noStrike">
              <a:latin typeface="Arial"/>
            </a:endParaRPr>
          </a:p>
        </p:txBody>
      </p:sp>
      <p:sp>
        <p:nvSpPr>
          <p:cNvPr id="125" name="TextShape 3"/>
          <p:cNvSpPr txBox="1"/>
          <p:nvPr/>
        </p:nvSpPr>
        <p:spPr>
          <a:xfrm>
            <a:off x="457200" y="6356520"/>
            <a:ext cx="2133360" cy="364680"/>
          </a:xfrm>
          <a:prstGeom prst="rect">
            <a:avLst/>
          </a:prstGeom>
          <a:noFill/>
          <a:ln>
            <a:noFill/>
          </a:ln>
        </p:spPr>
        <p:txBody>
          <a:bodyPr anchor="ctr">
            <a:noAutofit/>
          </a:bodyPr>
          <a:p>
            <a:pPr>
              <a:lnSpc>
                <a:spcPct val="100000"/>
              </a:lnSpc>
              <a:tabLst>
                <a:tab algn="l" pos="0"/>
              </a:tabLst>
            </a:pPr>
            <a:r>
              <a:rPr b="0" lang="en-US" sz="1200" spc="-1" strike="noStrike">
                <a:solidFill>
                  <a:srgbClr val="8b8b8b"/>
                </a:solidFill>
                <a:latin typeface="Calibri"/>
              </a:rPr>
              <a:t>5/19/2022</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Principle 5: Systems Approach to Management</a:t>
            </a:r>
            <a:endParaRPr b="0" lang="en-US" sz="4400" spc="-1" strike="noStrike">
              <a:solidFill>
                <a:srgbClr val="000000"/>
              </a:solidFill>
              <a:latin typeface="Calibri"/>
            </a:endParaRPr>
          </a:p>
        </p:txBody>
      </p:sp>
      <p:sp>
        <p:nvSpPr>
          <p:cNvPr id="142"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Identifying, understanding and managing a system of interrelated processes for a given objective improves the organization’s effectiveness and efficiency.</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Establish and maintain suitable and effective documented Quality System Identify a set of processes in a system. Understand their inter-dependencies. Align the processes with the organization’s goals and targets. Measure results against key objectives.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Principle 6 : Continual improvement</a:t>
            </a:r>
            <a:endParaRPr b="0" lang="en-US" sz="4400" spc="-1" strike="noStrike">
              <a:solidFill>
                <a:srgbClr val="000000"/>
              </a:solidFill>
              <a:latin typeface="Calibri"/>
            </a:endParaRPr>
          </a:p>
        </p:txBody>
      </p:sp>
      <p:sp>
        <p:nvSpPr>
          <p:cNvPr id="144"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Continual improvement should be a permanent objective of the organization.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Through management review, internal/external audits and corrective/preventive actions, continually improve effectiveness of the quality system Set realistic and challenging improvement goals, provide resources and give people the tools, opportunities and encouragement to contribute to the continual improvement of the processes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Principle 7 : Factual approach to decision making</a:t>
            </a:r>
            <a:endParaRPr b="0" lang="en-US" sz="4400" spc="-1" strike="noStrike">
              <a:solidFill>
                <a:srgbClr val="000000"/>
              </a:solidFill>
              <a:latin typeface="Calibri"/>
            </a:endParaRPr>
          </a:p>
        </p:txBody>
      </p:sp>
      <p:sp>
        <p:nvSpPr>
          <p:cNvPr id="146"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Effective decisions are based on the analysis of data and information.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Management decisions &amp; actions on the Quality System are based on the analysis of the factual data and information from reports on audits, corrective action, nonconforming product, customer complaints and other resources Decisions and actions are based on the analysis of data and information to maximize productivity and to minimize waste and rework. Effort is placed on minimizing cost, improving performance and market share through the use of suitable management tools and technology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Principle 8 : Mutually beneficial supplier relationships</a:t>
            </a:r>
            <a:endParaRPr b="0" lang="en-US" sz="4400" spc="-1" strike="noStrike">
              <a:solidFill>
                <a:srgbClr val="000000"/>
              </a:solidFill>
              <a:latin typeface="Calibri"/>
            </a:endParaRPr>
          </a:p>
        </p:txBody>
      </p:sp>
      <p:sp>
        <p:nvSpPr>
          <p:cNvPr id="148"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An organization and its suppliers are interdependent, and a mutually beneficial relationship enhances the ability of both to create value.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Adequately define and document requirements to be met by sub-contractors. Review and evaluate their performance to control the supply of quality products and services. Establish strategic alliances or partnerships, ensuring early involvement and participation in defining requirements for joint development and improvement of products, processes and systems. Develop mutual trust, respect &amp; commitment to customer satisfaction and continual improvement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722160" y="4406760"/>
            <a:ext cx="7772040" cy="1361880"/>
          </a:xfrm>
          <a:prstGeom prst="rect">
            <a:avLst/>
          </a:prstGeom>
          <a:noFill/>
          <a:ln>
            <a:noFill/>
          </a:ln>
        </p:spPr>
        <p:txBody>
          <a:bodyPr>
            <a:noAutofit/>
          </a:bodyPr>
          <a:p>
            <a:pPr>
              <a:lnSpc>
                <a:spcPct val="100000"/>
              </a:lnSpc>
              <a:tabLst>
                <a:tab algn="l" pos="0"/>
              </a:tabLst>
            </a:pPr>
            <a:r>
              <a:rPr b="1" lang="en-US" sz="4000" spc="-1" strike="noStrike" cap="all">
                <a:solidFill>
                  <a:srgbClr val="000000"/>
                </a:solidFill>
                <a:latin typeface="Calibri"/>
              </a:rPr>
              <a:t>ISO 9001:2000 Requirements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ISO 9001:2000 Approach and structure</a:t>
            </a:r>
            <a:endParaRPr b="0" lang="en-US" sz="4400" spc="-1" strike="noStrike">
              <a:solidFill>
                <a:srgbClr val="000000"/>
              </a:solidFill>
              <a:latin typeface="Calibri"/>
            </a:endParaRPr>
          </a:p>
        </p:txBody>
      </p:sp>
      <p:sp>
        <p:nvSpPr>
          <p:cNvPr id="151"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Business-oriented Process Approach</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Easier to understand requirements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Increased emphasis on customer satisfaction and continuous improvements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ISO 9000: 2000 Definitions</a:t>
            </a:r>
            <a:endParaRPr b="0" lang="en-US" sz="4400" spc="-1" strike="noStrike">
              <a:solidFill>
                <a:srgbClr val="000000"/>
              </a:solidFill>
              <a:latin typeface="Calibri"/>
            </a:endParaRPr>
          </a:p>
        </p:txBody>
      </p:sp>
      <p:sp>
        <p:nvSpPr>
          <p:cNvPr id="153"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Quality: Degree to which a set of inherent characteristics fulfills requirements.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Requirement - need or expectation that is stated, generally implied or obligatory.</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Quality Policy: Overall intentions and direction of an organisation related to quality as formally expressed by the top management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Quality Objective: Something sought or aimed for, related to quality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ISO 9000: 2000 Definitions (contd)</a:t>
            </a:r>
            <a:endParaRPr b="0" lang="en-US" sz="4400" spc="-1" strike="noStrike">
              <a:solidFill>
                <a:srgbClr val="000000"/>
              </a:solidFill>
              <a:latin typeface="Calibri"/>
            </a:endParaRPr>
          </a:p>
        </p:txBody>
      </p:sp>
      <p:sp>
        <p:nvSpPr>
          <p:cNvPr id="155"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Quality Management: Coordinated activities to direct and control an organisation with regard to quality</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Quality Planning: Part of quality management focused on setting quality objectives and specifying necessary operational processes and related resources to fulfill the quality objectives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ISO 9000: 2000 Definitions (contd)</a:t>
            </a:r>
            <a:endParaRPr b="0" lang="en-US" sz="4400" spc="-1" strike="noStrike">
              <a:solidFill>
                <a:srgbClr val="000000"/>
              </a:solidFill>
              <a:latin typeface="Calibri"/>
            </a:endParaRPr>
          </a:p>
        </p:txBody>
      </p:sp>
      <p:sp>
        <p:nvSpPr>
          <p:cNvPr id="157"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Quality Control: Part of quality management focused on fulfilling quality requirements.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Quality Assurance: Part of quality management focused on providing confidence that quality requirements are fulfilled</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Quality Improvement: Part of quality management focused on increasing ability to fulfill quality requirements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ISO 9000: 2000 Definitions (contd)</a:t>
            </a:r>
            <a:endParaRPr b="0" lang="en-US" sz="4400" spc="-1" strike="noStrike">
              <a:solidFill>
                <a:srgbClr val="000000"/>
              </a:solidFill>
              <a:latin typeface="Calibri"/>
            </a:endParaRPr>
          </a:p>
        </p:txBody>
      </p:sp>
      <p:sp>
        <p:nvSpPr>
          <p:cNvPr id="159"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Non conformity Non fulfillment of a requirement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Defect: Non fulfillment of a requirement related to an intended or specified use.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Correction: Action taken to eliminate a detected nonconformity.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722160" y="4406760"/>
            <a:ext cx="7772040" cy="1361880"/>
          </a:xfrm>
          <a:prstGeom prst="rect">
            <a:avLst/>
          </a:prstGeom>
          <a:noFill/>
          <a:ln>
            <a:noFill/>
          </a:ln>
        </p:spPr>
        <p:txBody>
          <a:bodyPr>
            <a:noAutofit/>
          </a:bodyPr>
          <a:p>
            <a:pPr>
              <a:lnSpc>
                <a:spcPct val="100000"/>
              </a:lnSpc>
              <a:tabLst>
                <a:tab algn="l" pos="0"/>
              </a:tabLst>
            </a:pPr>
            <a:r>
              <a:rPr b="1" lang="en-US" sz="4000" spc="-1" strike="noStrike" cap="all">
                <a:solidFill>
                  <a:srgbClr val="000000"/>
                </a:solidFill>
                <a:latin typeface="Calibri"/>
              </a:rPr>
              <a:t>ISO 9001:2000 Awareness Training</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ISO 9000: 2000 Definitions (contd)</a:t>
            </a:r>
            <a:endParaRPr b="0" lang="en-US" sz="4400" spc="-1" strike="noStrike">
              <a:solidFill>
                <a:srgbClr val="000000"/>
              </a:solidFill>
              <a:latin typeface="Calibri"/>
            </a:endParaRPr>
          </a:p>
        </p:txBody>
      </p:sp>
      <p:sp>
        <p:nvSpPr>
          <p:cNvPr id="161"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Corrective action: Action taken to eliminate the cause of a detected non-conformity or other undesirable situation.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Preventive action: Action taken to eliminate the cause of a potential non-conformity or other undesirable potential situation.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ISO 9000: 2000 Definitions (contd)</a:t>
            </a:r>
            <a:endParaRPr b="0" lang="en-US" sz="4400" spc="-1" strike="noStrike">
              <a:solidFill>
                <a:srgbClr val="000000"/>
              </a:solidFill>
              <a:latin typeface="Calibri"/>
            </a:endParaRPr>
          </a:p>
        </p:txBody>
      </p:sp>
      <p:sp>
        <p:nvSpPr>
          <p:cNvPr id="163"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Quality Manual: Document specifying the Quality Management System of an organization.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Document: Information and its supporting medium</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Record: Document stating the results achieved or providing evidence of activities performed.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722160" y="4406760"/>
            <a:ext cx="7772040" cy="1361880"/>
          </a:xfrm>
          <a:prstGeom prst="rect">
            <a:avLst/>
          </a:prstGeom>
          <a:noFill/>
          <a:ln>
            <a:noFill/>
          </a:ln>
        </p:spPr>
        <p:txBody>
          <a:bodyPr>
            <a:noAutofit/>
          </a:bodyPr>
          <a:p>
            <a:pPr>
              <a:lnSpc>
                <a:spcPct val="100000"/>
              </a:lnSpc>
              <a:tabLst>
                <a:tab algn="l" pos="0"/>
              </a:tabLst>
            </a:pPr>
            <a:r>
              <a:rPr b="1" lang="en-US" sz="4000" spc="-1" strike="noStrike" cap="all">
                <a:solidFill>
                  <a:srgbClr val="000000"/>
                </a:solidFill>
                <a:latin typeface="Calibri"/>
              </a:rPr>
              <a:t>ISO 9001: 2000 Quality management system-requirements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ISO 9001: 2000 Quality management system-requirements</a:t>
            </a:r>
            <a:endParaRPr b="0" lang="en-US" sz="4400" spc="-1" strike="noStrike">
              <a:solidFill>
                <a:srgbClr val="000000"/>
              </a:solidFill>
              <a:latin typeface="Calibri"/>
            </a:endParaRPr>
          </a:p>
        </p:txBody>
      </p:sp>
      <p:sp>
        <p:nvSpPr>
          <p:cNvPr id="166"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AutoNum type="arabicPeriod"/>
            </a:pPr>
            <a:r>
              <a:rPr b="0" lang="en-US" sz="2800" spc="-1" strike="noStrike">
                <a:solidFill>
                  <a:srgbClr val="000000"/>
                </a:solidFill>
                <a:latin typeface="Calibri"/>
              </a:rPr>
              <a:t>SCOPE 1.1 GENERAL 1.2 APPLICATION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AutoNum type="arabicPeriod"/>
            </a:pPr>
            <a:r>
              <a:rPr b="0" lang="en-US" sz="2800" spc="-1" strike="noStrike">
                <a:solidFill>
                  <a:srgbClr val="000000"/>
                </a:solidFill>
                <a:latin typeface="Calibri"/>
              </a:rPr>
              <a:t>NORMATIVE REFERENCE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AutoNum type="arabicPeriod"/>
            </a:pPr>
            <a:r>
              <a:rPr b="0" lang="en-US" sz="2800" spc="-1" strike="noStrike">
                <a:solidFill>
                  <a:srgbClr val="000000"/>
                </a:solidFill>
                <a:latin typeface="Calibri"/>
              </a:rPr>
              <a:t>TERMS AND DEFINITIONS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ISO 9001: 2000 Quality management system-requirements</a:t>
            </a:r>
            <a:endParaRPr b="0" lang="en-US" sz="4400" spc="-1" strike="noStrike">
              <a:solidFill>
                <a:srgbClr val="000000"/>
              </a:solidFill>
              <a:latin typeface="Calibri"/>
            </a:endParaRPr>
          </a:p>
        </p:txBody>
      </p:sp>
      <p:sp>
        <p:nvSpPr>
          <p:cNvPr id="168"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AutoNum type="arabicPeriod"/>
            </a:pPr>
            <a:r>
              <a:rPr b="0" lang="en-US" sz="2800" spc="-1" strike="noStrike">
                <a:solidFill>
                  <a:srgbClr val="000000"/>
                </a:solidFill>
                <a:latin typeface="Calibri"/>
              </a:rPr>
              <a:t>QUALITY MANAGEMENT SYSTEM 4.1 GENERAL REQUIREMENTS 4.2 DOCUMENTATION REQUIREMENTS 4.2.1 GENERAL 4.2.2 QUALITY MANAUAL 4.2.3 CONTROL OF DOCUMENTS 4.2.4 CONTROL OF RECORDS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ISO 9001: 2000 Quality management system-requirements</a:t>
            </a:r>
            <a:endParaRPr b="0" lang="en-US" sz="4400" spc="-1" strike="noStrike">
              <a:solidFill>
                <a:srgbClr val="000000"/>
              </a:solidFill>
              <a:latin typeface="Calibri"/>
            </a:endParaRPr>
          </a:p>
        </p:txBody>
      </p:sp>
      <p:sp>
        <p:nvSpPr>
          <p:cNvPr id="170"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AutoNum type="arabicPeriod"/>
            </a:pPr>
            <a:r>
              <a:rPr b="0" lang="en-US" sz="2800" spc="-1" strike="noStrike">
                <a:solidFill>
                  <a:srgbClr val="000000"/>
                </a:solidFill>
                <a:latin typeface="Calibri"/>
              </a:rPr>
              <a:t>MANAGEMENT RESPONSIBILTY 5.1 MANAGEMENT COMMITMENT 5.2 CUSTOMER FOCUS 5.3 QUALIY POLICY 5.4 PLANNING 5.4.1 QUALITY OBJECTIVES 5.4.2 QUALITY MANAGEMENT SYSTEM PLANNING 5.5 RESPONSIBILITY, AUTHORITY AND COMMUNICATION 5.5.1 RESPONSIBILITY AND AUTHORITY 5.5.2 MANAGEMENT REPRESENTATIVE 5.5.3 INTERNAL COMMUNICATION 5.6 MANAGEMENT REVIEW 5.6.1 GENERAL 5.6.2 REVIEW INPUT 5.6.3 REVIEW OUTPUT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ISO 9001: 2000 Quality management system-requirements</a:t>
            </a:r>
            <a:endParaRPr b="0" lang="en-US" sz="4400" spc="-1" strike="noStrike">
              <a:solidFill>
                <a:srgbClr val="000000"/>
              </a:solidFill>
              <a:latin typeface="Calibri"/>
            </a:endParaRPr>
          </a:p>
        </p:txBody>
      </p:sp>
      <p:sp>
        <p:nvSpPr>
          <p:cNvPr id="172"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AutoNum type="arabicPeriod"/>
            </a:pPr>
            <a:r>
              <a:rPr b="0" lang="en-US" sz="2800" spc="-1" strike="noStrike">
                <a:solidFill>
                  <a:srgbClr val="000000"/>
                </a:solidFill>
                <a:latin typeface="Calibri"/>
              </a:rPr>
              <a:t>RESOURCE MANAGEMENT 6.1. PROVISION OF RESOURCES 6.2. HUMAN RESOURCES 6.2.1 GENERAL 6.2.2 COMPETENCE , AWARENESS AND TRAINING 6.3 INFRASTRUCTURE 6.4 WORK ENVIRONMENT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ISO 9001: 2000 Quality management system-requirements</a:t>
            </a:r>
            <a:endParaRPr b="0" lang="en-US" sz="4400" spc="-1" strike="noStrike">
              <a:solidFill>
                <a:srgbClr val="000000"/>
              </a:solidFill>
              <a:latin typeface="Calibri"/>
            </a:endParaRPr>
          </a:p>
        </p:txBody>
      </p:sp>
      <p:sp>
        <p:nvSpPr>
          <p:cNvPr id="174" name="TextShape 2"/>
          <p:cNvSpPr txBox="1"/>
          <p:nvPr/>
        </p:nvSpPr>
        <p:spPr>
          <a:xfrm>
            <a:off x="457200" y="1600200"/>
            <a:ext cx="8229240" cy="4525560"/>
          </a:xfrm>
          <a:prstGeom prst="rect">
            <a:avLst/>
          </a:prstGeom>
          <a:noFill/>
          <a:ln>
            <a:noFill/>
          </a:ln>
        </p:spPr>
        <p:txBody>
          <a:bodyPr>
            <a:noAutofit/>
          </a:bodyPr>
          <a:p>
            <a:pPr>
              <a:lnSpc>
                <a:spcPct val="100000"/>
              </a:lnSpc>
              <a:spcBef>
                <a:spcPts val="641"/>
              </a:spcBef>
              <a:tabLst>
                <a:tab algn="l" pos="0"/>
              </a:tabLst>
            </a:pPr>
            <a:r>
              <a:rPr b="0" lang="en-US" sz="3200" spc="-1" strike="noStrike">
                <a:solidFill>
                  <a:srgbClr val="000000"/>
                </a:solidFill>
                <a:latin typeface="Calibri"/>
              </a:rPr>
              <a:t>7 PRODUCT REALIZATION 7.1 PLANNING OF PRODUCT REALIZATION 7.2 CUSTOMER RELATED PROCESSES 7.2.1 DETERMINATION OF REQUIREMENTS RELATED TO PRODUCT 7.2.2 REVIEW OF REQUIREMENTS RELATED TO PRODUCT 7.2.3 CUSTOMER COMMUNICATION 7.3 DESIGN AND DEVELOPMENT 7.3.1 DESIGN AND DEVELOPMENT PLANNING 7.3.2 7.3.3 7.3.4 7.3.5 7.3.6 7.3.7</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Objectives of an organization</a:t>
            </a:r>
            <a:endParaRPr b="0" lang="en-US" sz="4400" spc="-1" strike="noStrike">
              <a:solidFill>
                <a:srgbClr val="000000"/>
              </a:solidFill>
              <a:latin typeface="Calibri"/>
            </a:endParaRPr>
          </a:p>
        </p:txBody>
      </p:sp>
      <p:sp>
        <p:nvSpPr>
          <p:cNvPr id="128"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Customer Satisfaction - identify and meet the needs and expectations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Achieve competitive advantage.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Effective and efficient operations.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Achieve, maintain and improve overall organizational capabilities.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Quality management principles</a:t>
            </a:r>
            <a:endParaRPr b="0" lang="en-US" sz="4400" spc="-1" strike="noStrike">
              <a:solidFill>
                <a:srgbClr val="000000"/>
              </a:solidFill>
              <a:latin typeface="Calibri"/>
            </a:endParaRPr>
          </a:p>
        </p:txBody>
      </p:sp>
      <p:sp>
        <p:nvSpPr>
          <p:cNvPr id="130" name="TextShape 2"/>
          <p:cNvSpPr txBox="1"/>
          <p:nvPr/>
        </p:nvSpPr>
        <p:spPr>
          <a:xfrm>
            <a:off x="457200" y="1600200"/>
            <a:ext cx="8229240" cy="4525560"/>
          </a:xfrm>
          <a:prstGeom prst="rect">
            <a:avLst/>
          </a:prstGeom>
          <a:noFill/>
          <a:ln>
            <a:noFill/>
          </a:ln>
        </p:spPr>
        <p:txBody>
          <a:bodyPr>
            <a:noAutofit/>
          </a:bodyPr>
          <a:p>
            <a:pPr>
              <a:lnSpc>
                <a:spcPct val="100000"/>
              </a:lnSpc>
              <a:spcBef>
                <a:spcPts val="641"/>
              </a:spcBef>
              <a:tabLst>
                <a:tab algn="l" pos="0"/>
              </a:tabLst>
            </a:pPr>
            <a:r>
              <a:rPr b="0" lang="en-US" sz="3200" spc="-1" strike="noStrike">
                <a:solidFill>
                  <a:srgbClr val="000000"/>
                </a:solidFill>
                <a:latin typeface="Calibri"/>
              </a:rPr>
              <a:t>A quality management principle is a comprehensive and fundamental rule or belief, for leading and operating an organization, aimed at continually improving performance over the long term by focusing on customers while addressing the needs of all other stakeholders.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Customer Focused Organization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Leadership</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Involvement of people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Process Approach</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Systems Approach to Management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Continual Improvement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Factual approach to decision making</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Mutually beneficial supplier relationships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Quality management principles Beneficial</a:t>
            </a:r>
            <a:endParaRPr b="0" lang="en-US" sz="4400" spc="-1" strike="noStrike">
              <a:solidFill>
                <a:srgbClr val="000000"/>
              </a:solidFill>
              <a:latin typeface="Calibri"/>
            </a:endParaRPr>
          </a:p>
        </p:txBody>
      </p:sp>
      <p:sp>
        <p:nvSpPr>
          <p:cNvPr id="132"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For Policy and Strategy formulation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For Goal and Target setting</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For Operational Management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For Human Resource Management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Principle 1: Customer-Focused Organization</a:t>
            </a:r>
            <a:endParaRPr b="0" lang="en-US" sz="4400" spc="-1" strike="noStrike">
              <a:solidFill>
                <a:srgbClr val="000000"/>
              </a:solidFill>
              <a:latin typeface="Calibri"/>
            </a:endParaRPr>
          </a:p>
        </p:txBody>
      </p:sp>
      <p:sp>
        <p:nvSpPr>
          <p:cNvPr id="134"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Organizations depend on their Customers and therefore should understand current and future customer needs, meet customer requirements and strive to exceed customer expectations.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Assure conformance to defined customer requirements Understand current and future customer needs and expectations. Measure customer satisfaction &amp; dissatisfaction and act on it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Principle 2: Leadership Leaders establish unity of purpose and direction of the organization</a:t>
            </a:r>
            <a:endParaRPr b="0" lang="en-US" sz="4400" spc="-1" strike="noStrike">
              <a:solidFill>
                <a:srgbClr val="000000"/>
              </a:solidFill>
              <a:latin typeface="Calibri"/>
            </a:endParaRPr>
          </a:p>
        </p:txBody>
      </p:sp>
      <p:sp>
        <p:nvSpPr>
          <p:cNvPr id="136"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They should create and maintain the internal environment in which people can become fully involved in achieving the organization’s objectives.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Set policy and verifiable objectives, deploy policy, provide resources and establish an environment for Quality Establish vision, direction and shared values.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Set challenging targets &amp; goals and implement strategies to implement them. Coach, facilitate and empower people.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Principle 3: Involvement of people</a:t>
            </a:r>
            <a:endParaRPr b="0" lang="en-US" sz="4400" spc="-1" strike="noStrike">
              <a:solidFill>
                <a:srgbClr val="000000"/>
              </a:solidFill>
              <a:latin typeface="Calibri"/>
            </a:endParaRPr>
          </a:p>
        </p:txBody>
      </p:sp>
      <p:sp>
        <p:nvSpPr>
          <p:cNvPr id="138"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People at all levels are the essence of an organization and their full involvement enables their abilities to be used for the organization’s benefit.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Establish competency levels, train &amp; qualify personnel. Provide clear authority and responsibility.</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Create personal ownership of an organization’s targets &amp; goals by using it’s peoples knowledge and experience and through training achieve involvement in operational decisions and process improvement.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US" sz="4400" spc="-1" strike="noStrike">
                <a:solidFill>
                  <a:srgbClr val="000000"/>
                </a:solidFill>
                <a:latin typeface="Calibri"/>
              </a:rPr>
              <a:t>Principle 4 : Process Approach</a:t>
            </a:r>
            <a:endParaRPr b="0" lang="en-US" sz="4400" spc="-1" strike="noStrike">
              <a:solidFill>
                <a:srgbClr val="000000"/>
              </a:solidFill>
              <a:latin typeface="Calibri"/>
            </a:endParaRPr>
          </a:p>
        </p:txBody>
      </p:sp>
      <p:sp>
        <p:nvSpPr>
          <p:cNvPr id="140" name="TextShape 2"/>
          <p:cNvSpPr txBox="1"/>
          <p:nvPr/>
        </p:nvSpPr>
        <p:spPr>
          <a:xfrm>
            <a:off x="457200" y="1600200"/>
            <a:ext cx="8229240" cy="4525560"/>
          </a:xfrm>
          <a:prstGeom prst="rect">
            <a:avLst/>
          </a:prstGeom>
          <a:noFill/>
          <a:ln>
            <a:noFill/>
          </a:ln>
        </p:spPr>
        <p:txBody>
          <a:bodyPr>
            <a:no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 desired result is achieved more efficiently when related resources and activities are managed as a process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Establish, control and maintain documented processes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Explicitly identify internal/external customers and suppliers of processes. Focus on the use of resources in process activities, leading to effective use of people, equipment, methods and materials.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2022-05-19T08:31:16Z</dcterms:created>
  <dc:creator>PT</dc:creator>
  <dc:description/>
  <dc:language>en-US</dc:language>
  <cp:lastModifiedBy/>
  <dcterms:modified xsi:type="dcterms:W3CDTF">2022-05-30T10:57:15Z</dcterms:modified>
  <cp:revision>1</cp:revision>
  <dc:subject/>
  <dc:title>ISO 9000 Introduction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5/19/2022</vt:lpwstr>
  </property>
  <property fmtid="{D5CDD505-2E9C-101B-9397-08002B2CF9AE}" pid="3" name="output">
    <vt:lpwstr>powerpoint_presentation</vt:lpwstr>
  </property>
</Properties>
</file>