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sldIdLst>
    <p:sldId id="256" r:id="rId2"/>
    <p:sldId id="257" r:id="rId3"/>
    <p:sldId id="258" r:id="rId4"/>
    <p:sldId id="259" r:id="rId5"/>
    <p:sldId id="260" r:id="rId6"/>
    <p:sldId id="261" r:id="rId7"/>
    <p:sldId id="262" r:id="rId8"/>
    <p:sldId id="263" r:id="rId9"/>
    <p:sldId id="264" r:id="rId10"/>
    <p:sldId id="266" r:id="rId11"/>
    <p:sldId id="268" r:id="rId12"/>
    <p:sldId id="269" r:id="rId13"/>
    <p:sldId id="270" r:id="rId14"/>
    <p:sldId id="267" r:id="rId15"/>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548" autoAdjust="0"/>
    <p:restoredTop sz="94660"/>
  </p:normalViewPr>
  <p:slideViewPr>
    <p:cSldViewPr snapToGrid="0">
      <p:cViewPr varScale="1">
        <p:scale>
          <a:sx n="89" d="100"/>
          <a:sy n="89" d="100"/>
        </p:scale>
        <p:origin x="30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fr-FR" smtClean="0"/>
              <a:t>Modifiez le style du titre</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8324B4FA-5289-468C-A1CD-851160AC489C}" type="datetimeFigureOut">
              <a:rPr lang="fr-FR" smtClean="0"/>
              <a:t>02/10/2015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3492C11-AC8F-4CF2-BE5B-0F77353B7F78}" type="slidenum">
              <a:rPr lang="fr-FR" smtClean="0"/>
              <a:t>‹N°›</a:t>
            </a:fld>
            <a:endParaRPr lang="fr-FR"/>
          </a:p>
        </p:txBody>
      </p:sp>
    </p:spTree>
    <p:extLst>
      <p:ext uri="{BB962C8B-B14F-4D97-AF65-F5344CB8AC3E}">
        <p14:creationId xmlns:p14="http://schemas.microsoft.com/office/powerpoint/2010/main" val="5187687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a:p>
        </p:txBody>
      </p:sp>
      <p:sp>
        <p:nvSpPr>
          <p:cNvPr id="3" name="Vertical Text Placeholder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8324B4FA-5289-468C-A1CD-851160AC489C}" type="datetimeFigureOut">
              <a:rPr lang="fr-FR" smtClean="0"/>
              <a:t>02/10/2015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3492C11-AC8F-4CF2-BE5B-0F77353B7F78}" type="slidenum">
              <a:rPr lang="fr-FR" smtClean="0"/>
              <a:t>‹N°›</a:t>
            </a:fld>
            <a:endParaRPr lang="fr-FR"/>
          </a:p>
        </p:txBody>
      </p:sp>
    </p:spTree>
    <p:extLst>
      <p:ext uri="{BB962C8B-B14F-4D97-AF65-F5344CB8AC3E}">
        <p14:creationId xmlns:p14="http://schemas.microsoft.com/office/powerpoint/2010/main" val="3859423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fr-FR" smtClean="0"/>
              <a:t>Modifiez le style du titre</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Date Placeholder 3"/>
          <p:cNvSpPr>
            <a:spLocks noGrp="1"/>
          </p:cNvSpPr>
          <p:nvPr>
            <p:ph type="dt" sz="half" idx="10"/>
          </p:nvPr>
        </p:nvSpPr>
        <p:spPr/>
        <p:txBody>
          <a:bodyPr/>
          <a:lstStyle/>
          <a:p>
            <a:fld id="{8324B4FA-5289-468C-A1CD-851160AC489C}" type="datetimeFigureOut">
              <a:rPr lang="fr-FR" smtClean="0"/>
              <a:t>02/10/2015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3492C11-AC8F-4CF2-BE5B-0F77353B7F78}" type="slidenum">
              <a:rPr lang="fr-FR" smtClean="0"/>
              <a:t>‹N°›</a:t>
            </a:fld>
            <a:endParaRPr lang="fr-FR"/>
          </a:p>
        </p:txBody>
      </p:sp>
    </p:spTree>
    <p:extLst>
      <p:ext uri="{BB962C8B-B14F-4D97-AF65-F5344CB8AC3E}">
        <p14:creationId xmlns:p14="http://schemas.microsoft.com/office/powerpoint/2010/main" val="30394442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8324B4FA-5289-468C-A1CD-851160AC489C}" type="datetimeFigureOut">
              <a:rPr lang="fr-FR" smtClean="0"/>
              <a:t>02/10/2015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3492C11-AC8F-4CF2-BE5B-0F77353B7F78}" type="slidenum">
              <a:rPr lang="fr-FR" smtClean="0"/>
              <a:t>‹N°›</a:t>
            </a:fld>
            <a:endParaRPr lang="fr-FR"/>
          </a:p>
        </p:txBody>
      </p:sp>
    </p:spTree>
    <p:extLst>
      <p:ext uri="{BB962C8B-B14F-4D97-AF65-F5344CB8AC3E}">
        <p14:creationId xmlns:p14="http://schemas.microsoft.com/office/powerpoint/2010/main" val="332374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fr-FR" smtClean="0"/>
              <a:t>Modifiez le style du titre</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8324B4FA-5289-468C-A1CD-851160AC489C}" type="datetimeFigureOut">
              <a:rPr lang="fr-FR" smtClean="0"/>
              <a:t>02/10/2015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3492C11-AC8F-4CF2-BE5B-0F77353B7F78}" type="slidenum">
              <a:rPr lang="fr-FR" smtClean="0"/>
              <a:t>‹N°›</a:t>
            </a:fld>
            <a:endParaRPr lang="fr-FR"/>
          </a:p>
        </p:txBody>
      </p:sp>
    </p:spTree>
    <p:extLst>
      <p:ext uri="{BB962C8B-B14F-4D97-AF65-F5344CB8AC3E}">
        <p14:creationId xmlns:p14="http://schemas.microsoft.com/office/powerpoint/2010/main" val="5262696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8324B4FA-5289-468C-A1CD-851160AC489C}" type="datetimeFigureOut">
              <a:rPr lang="fr-FR" smtClean="0"/>
              <a:t>02/10/2015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D3492C11-AC8F-4CF2-BE5B-0F77353B7F78}" type="slidenum">
              <a:rPr lang="fr-FR" smtClean="0"/>
              <a:t>‹N°›</a:t>
            </a:fld>
            <a:endParaRPr lang="fr-FR"/>
          </a:p>
        </p:txBody>
      </p:sp>
    </p:spTree>
    <p:extLst>
      <p:ext uri="{BB962C8B-B14F-4D97-AF65-F5344CB8AC3E}">
        <p14:creationId xmlns:p14="http://schemas.microsoft.com/office/powerpoint/2010/main" val="8080423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a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845127" y="2507550"/>
            <a:ext cx="5156200" cy="3680525"/>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6172200" y="2507550"/>
            <a:ext cx="5181601" cy="3680525"/>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7" name="Date Placeholder 6"/>
          <p:cNvSpPr>
            <a:spLocks noGrp="1"/>
          </p:cNvSpPr>
          <p:nvPr>
            <p:ph type="dt" sz="half" idx="10"/>
          </p:nvPr>
        </p:nvSpPr>
        <p:spPr/>
        <p:txBody>
          <a:bodyPr/>
          <a:lstStyle/>
          <a:p>
            <a:fld id="{8324B4FA-5289-468C-A1CD-851160AC489C}" type="datetimeFigureOut">
              <a:rPr lang="fr-FR" smtClean="0"/>
              <a:t>02/10/2015</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D3492C11-AC8F-4CF2-BE5B-0F77353B7F78}" type="slidenum">
              <a:rPr lang="fr-FR" smtClean="0"/>
              <a:t>‹N°›</a:t>
            </a:fld>
            <a:endParaRPr lang="fr-FR"/>
          </a:p>
        </p:txBody>
      </p:sp>
      <p:sp>
        <p:nvSpPr>
          <p:cNvPr id="10" name="Title 9"/>
          <p:cNvSpPr>
            <a:spLocks noGrp="1"/>
          </p:cNvSpPr>
          <p:nvPr>
            <p:ph type="title"/>
          </p:nvPr>
        </p:nvSpPr>
        <p:spPr/>
        <p:txBody>
          <a:bodyPr/>
          <a:lstStyle/>
          <a:p>
            <a:r>
              <a:rPr lang="fr-FR" smtClean="0"/>
              <a:t>Modifiez le style du titre</a:t>
            </a:r>
            <a:endParaRPr lang="en-US" dirty="0"/>
          </a:p>
        </p:txBody>
      </p:sp>
    </p:spTree>
    <p:extLst>
      <p:ext uri="{BB962C8B-B14F-4D97-AF65-F5344CB8AC3E}">
        <p14:creationId xmlns:p14="http://schemas.microsoft.com/office/powerpoint/2010/main" val="24877579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324B4FA-5289-468C-A1CD-851160AC489C}" type="datetimeFigureOut">
              <a:rPr lang="fr-FR" smtClean="0"/>
              <a:t>02/10/2015</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D3492C11-AC8F-4CF2-BE5B-0F77353B7F78}" type="slidenum">
              <a:rPr lang="fr-FR" smtClean="0"/>
              <a:t>‹N°›</a:t>
            </a:fld>
            <a:endParaRPr lang="fr-FR"/>
          </a:p>
        </p:txBody>
      </p:sp>
      <p:sp>
        <p:nvSpPr>
          <p:cNvPr id="6" name="Title 5"/>
          <p:cNvSpPr>
            <a:spLocks noGrp="1"/>
          </p:cNvSpPr>
          <p:nvPr>
            <p:ph type="title"/>
          </p:nvPr>
        </p:nvSpPr>
        <p:spPr/>
        <p:txBody>
          <a:bodyPr/>
          <a:lstStyle/>
          <a:p>
            <a:r>
              <a:rPr lang="fr-FR" smtClean="0"/>
              <a:t>Modifiez le style du titre</a:t>
            </a:r>
            <a:endParaRPr lang="en-US"/>
          </a:p>
        </p:txBody>
      </p:sp>
    </p:spTree>
    <p:extLst>
      <p:ext uri="{BB962C8B-B14F-4D97-AF65-F5344CB8AC3E}">
        <p14:creationId xmlns:p14="http://schemas.microsoft.com/office/powerpoint/2010/main" val="24634700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24B4FA-5289-468C-A1CD-851160AC489C}" type="datetimeFigureOut">
              <a:rPr lang="fr-FR" smtClean="0"/>
              <a:t>02/10/2015</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D3492C11-AC8F-4CF2-BE5B-0F77353B7F78}" type="slidenum">
              <a:rPr lang="fr-FR" smtClean="0"/>
              <a:t>‹N°›</a:t>
            </a:fld>
            <a:endParaRPr lang="fr-FR"/>
          </a:p>
        </p:txBody>
      </p:sp>
    </p:spTree>
    <p:extLst>
      <p:ext uri="{BB962C8B-B14F-4D97-AF65-F5344CB8AC3E}">
        <p14:creationId xmlns:p14="http://schemas.microsoft.com/office/powerpoint/2010/main" val="27552261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fr-FR" smtClean="0"/>
              <a:t>Modifiez le style du titre</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8324B4FA-5289-468C-A1CD-851160AC489C}" type="datetimeFigureOut">
              <a:rPr lang="fr-FR" smtClean="0"/>
              <a:t>02/10/2015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D3492C11-AC8F-4CF2-BE5B-0F77353B7F78}" type="slidenum">
              <a:rPr lang="fr-FR" smtClean="0"/>
              <a:t>‹N°›</a:t>
            </a:fld>
            <a:endParaRPr lang="fr-FR"/>
          </a:p>
        </p:txBody>
      </p:sp>
    </p:spTree>
    <p:extLst>
      <p:ext uri="{BB962C8B-B14F-4D97-AF65-F5344CB8AC3E}">
        <p14:creationId xmlns:p14="http://schemas.microsoft.com/office/powerpoint/2010/main" val="13269892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fr-FR" smtClean="0"/>
              <a:t>Modifiez le style du titre</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8324B4FA-5289-468C-A1CD-851160AC489C}" type="datetimeFigureOut">
              <a:rPr lang="fr-FR" smtClean="0"/>
              <a:t>02/10/2015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D3492C11-AC8F-4CF2-BE5B-0F77353B7F78}" type="slidenum">
              <a:rPr lang="fr-FR" smtClean="0"/>
              <a:t>‹N°›</a:t>
            </a:fld>
            <a:endParaRPr lang="fr-FR"/>
          </a:p>
        </p:txBody>
      </p:sp>
    </p:spTree>
    <p:extLst>
      <p:ext uri="{BB962C8B-B14F-4D97-AF65-F5344CB8AC3E}">
        <p14:creationId xmlns:p14="http://schemas.microsoft.com/office/powerpoint/2010/main" val="19828175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fr-FR" smtClean="0"/>
              <a:t>Modifiez le style du titre</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8324B4FA-5289-468C-A1CD-851160AC489C}" type="datetimeFigureOut">
              <a:rPr lang="fr-FR" smtClean="0"/>
              <a:t>02/10/2015</a:t>
            </a:fld>
            <a:endParaRPr lang="fr-F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fr-FR"/>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D3492C11-AC8F-4CF2-BE5B-0F77353B7F78}" type="slidenum">
              <a:rPr lang="fr-FR" smtClean="0"/>
              <a:t>‹N°›</a:t>
            </a:fld>
            <a:endParaRPr lang="fr-FR"/>
          </a:p>
        </p:txBody>
      </p:sp>
    </p:spTree>
    <p:extLst>
      <p:ext uri="{BB962C8B-B14F-4D97-AF65-F5344CB8AC3E}">
        <p14:creationId xmlns:p14="http://schemas.microsoft.com/office/powerpoint/2010/main" val="2964070799"/>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2883408" y="1941735"/>
            <a:ext cx="9144000" cy="2387600"/>
          </a:xfrm>
        </p:spPr>
        <p:txBody>
          <a:bodyPr>
            <a:noAutofit/>
          </a:bodyPr>
          <a:lstStyle/>
          <a:p>
            <a:pPr algn="ctr"/>
            <a:r>
              <a:rPr lang="fr-FR" sz="4000" b="1" dirty="0">
                <a:latin typeface="Aharoni" panose="02010803020104030203" pitchFamily="2" charset="-79"/>
                <a:cs typeface="Aharoni" panose="02010803020104030203" pitchFamily="2" charset="-79"/>
              </a:rPr>
              <a:t>Réseau de </a:t>
            </a:r>
            <a:r>
              <a:rPr lang="fr-FR" sz="4000" b="1" dirty="0" err="1">
                <a:latin typeface="Aharoni" panose="02010803020104030203" pitchFamily="2" charset="-79"/>
                <a:cs typeface="Aharoni" panose="02010803020104030203" pitchFamily="2" charset="-79"/>
              </a:rPr>
              <a:t>Peri</a:t>
            </a:r>
            <a:r>
              <a:rPr lang="fr-FR" sz="4000" b="1" dirty="0">
                <a:latin typeface="Aharoni" panose="02010803020104030203" pitchFamily="2" charset="-79"/>
                <a:cs typeface="Aharoni" panose="02010803020104030203" pitchFamily="2" charset="-79"/>
              </a:rPr>
              <a:t> Modélisation de composition et Vérification de Systèmes Manufacturier Flexible</a:t>
            </a:r>
            <a:r>
              <a:rPr lang="fr-FR" sz="4000" dirty="0"/>
              <a:t/>
            </a:r>
            <a:br>
              <a:rPr lang="fr-FR" sz="4000" dirty="0"/>
            </a:br>
            <a:r>
              <a:rPr lang="fr-FR" sz="4000" dirty="0"/>
              <a:t/>
            </a:r>
            <a:br>
              <a:rPr lang="fr-FR" sz="4000" dirty="0"/>
            </a:br>
            <a:endParaRPr lang="fr-FR" sz="4000" dirty="0"/>
          </a:p>
        </p:txBody>
      </p:sp>
      <p:sp>
        <p:nvSpPr>
          <p:cNvPr id="3" name="Sous-titre 2"/>
          <p:cNvSpPr>
            <a:spLocks noGrp="1"/>
          </p:cNvSpPr>
          <p:nvPr>
            <p:ph type="subTitle" idx="1"/>
          </p:nvPr>
        </p:nvSpPr>
        <p:spPr>
          <a:xfrm>
            <a:off x="3587496" y="4196398"/>
            <a:ext cx="8674608" cy="1655762"/>
          </a:xfrm>
        </p:spPr>
        <p:txBody>
          <a:bodyPr>
            <a:normAutofit/>
          </a:bodyPr>
          <a:lstStyle/>
          <a:p>
            <a:pPr algn="ctr"/>
            <a:r>
              <a:rPr lang="fr-FR" sz="1600" dirty="0"/>
              <a:t>Paolo </a:t>
            </a:r>
            <a:r>
              <a:rPr lang="fr-FR" sz="1600" dirty="0" err="1"/>
              <a:t>Ballarini</a:t>
            </a:r>
            <a:r>
              <a:rPr lang="fr-FR" sz="1600" dirty="0"/>
              <a:t> </a:t>
            </a:r>
            <a:r>
              <a:rPr lang="fr-FR" sz="1600" dirty="0" smtClean="0"/>
              <a:t>, </a:t>
            </a:r>
            <a:r>
              <a:rPr lang="fr-FR" sz="1600" dirty="0"/>
              <a:t>Hilal </a:t>
            </a:r>
            <a:r>
              <a:rPr lang="fr-FR" sz="1600" dirty="0" err="1" smtClean="0"/>
              <a:t>Djafri</a:t>
            </a:r>
            <a:r>
              <a:rPr lang="fr-FR" sz="1600" dirty="0" smtClean="0"/>
              <a:t> , </a:t>
            </a:r>
            <a:r>
              <a:rPr lang="fr-FR" sz="1600" dirty="0"/>
              <a:t>Marie </a:t>
            </a:r>
            <a:r>
              <a:rPr lang="fr-FR" sz="1600" dirty="0" err="1" smtClean="0"/>
              <a:t>Duflot</a:t>
            </a:r>
            <a:r>
              <a:rPr lang="fr-FR" sz="1600" dirty="0" smtClean="0"/>
              <a:t>, </a:t>
            </a:r>
            <a:r>
              <a:rPr lang="fr-FR" sz="1600" dirty="0"/>
              <a:t>Serge Haddad </a:t>
            </a:r>
            <a:r>
              <a:rPr lang="fr-FR" sz="1600" dirty="0" smtClean="0"/>
              <a:t>, </a:t>
            </a:r>
            <a:r>
              <a:rPr lang="fr-FR" sz="1600" dirty="0" err="1"/>
              <a:t>Nihal</a:t>
            </a:r>
            <a:r>
              <a:rPr lang="fr-FR" sz="1600" dirty="0"/>
              <a:t> </a:t>
            </a:r>
            <a:r>
              <a:rPr lang="fr-FR" sz="1600" dirty="0" err="1"/>
              <a:t>Pekergin</a:t>
            </a:r>
            <a:r>
              <a:rPr lang="fr-FR" sz="1600" dirty="0"/>
              <a:t> </a:t>
            </a:r>
            <a:br>
              <a:rPr lang="fr-FR" sz="1600" dirty="0"/>
            </a:br>
            <a:r>
              <a:rPr lang="fr-FR" sz="1600" dirty="0"/>
              <a:t>LACL </a:t>
            </a:r>
            <a:r>
              <a:rPr lang="fr-FR" sz="1600" dirty="0" smtClean="0"/>
              <a:t>, </a:t>
            </a:r>
            <a:r>
              <a:rPr lang="fr-FR" sz="1600" dirty="0" err="1"/>
              <a:t>Universite</a:t>
            </a:r>
            <a:r>
              <a:rPr lang="fr-FR" sz="1600" dirty="0"/>
              <a:t> Paris-Est Cr´ </a:t>
            </a:r>
            <a:r>
              <a:rPr lang="fr-FR" sz="1600" dirty="0" err="1"/>
              <a:t>eteil</a:t>
            </a:r>
            <a:r>
              <a:rPr lang="fr-FR" sz="1600" dirty="0"/>
              <a:t>, France´</a:t>
            </a:r>
            <a:br>
              <a:rPr lang="fr-FR" sz="1600" dirty="0"/>
            </a:br>
            <a:r>
              <a:rPr lang="fr-FR" sz="1600" dirty="0"/>
              <a:t>LSV 2, ENS-Cachan, France</a:t>
            </a:r>
            <a:br>
              <a:rPr lang="fr-FR" sz="1600" dirty="0"/>
            </a:br>
            <a:r>
              <a:rPr lang="fr-FR" sz="1600" dirty="0"/>
              <a:t>Email: </a:t>
            </a:r>
            <a:r>
              <a:rPr lang="fr-FR" sz="1600" i="1" dirty="0"/>
              <a:t>{</a:t>
            </a:r>
            <a:r>
              <a:rPr lang="fr-FR" sz="1600" dirty="0" err="1"/>
              <a:t>paolo.ballarini,duflot,nihal.pekergin</a:t>
            </a:r>
            <a:r>
              <a:rPr lang="fr-FR" sz="1600" dirty="0"/>
              <a:t> </a:t>
            </a:r>
            <a:r>
              <a:rPr lang="fr-FR" sz="1600" i="1" dirty="0"/>
              <a:t>}</a:t>
            </a:r>
            <a:r>
              <a:rPr lang="fr-FR" sz="1600" dirty="0"/>
              <a:t>@u-pec.fr, </a:t>
            </a:r>
            <a:r>
              <a:rPr lang="fr-FR" sz="1600" i="1" dirty="0"/>
              <a:t>{</a:t>
            </a:r>
            <a:r>
              <a:rPr lang="fr-FR" sz="1600" dirty="0" err="1"/>
              <a:t>djafri,haddad</a:t>
            </a:r>
            <a:r>
              <a:rPr lang="fr-FR" sz="1600" dirty="0"/>
              <a:t> </a:t>
            </a:r>
            <a:r>
              <a:rPr lang="fr-FR" sz="1600" i="1" dirty="0"/>
              <a:t>}</a:t>
            </a:r>
            <a:r>
              <a:rPr lang="fr-FR" sz="1600" dirty="0"/>
              <a:t>@lsv.ens-cachan.fr</a:t>
            </a:r>
            <a:br>
              <a:rPr lang="fr-FR" sz="1600" dirty="0"/>
            </a:br>
            <a:r>
              <a:rPr lang="fr-FR" sz="1600" dirty="0"/>
              <a:t/>
            </a:r>
            <a:br>
              <a:rPr lang="fr-FR" sz="1600" dirty="0"/>
            </a:br>
            <a:endParaRPr lang="fr-FR" sz="1600" dirty="0"/>
          </a:p>
        </p:txBody>
      </p:sp>
    </p:spTree>
    <p:extLst>
      <p:ext uri="{BB962C8B-B14F-4D97-AF65-F5344CB8AC3E}">
        <p14:creationId xmlns:p14="http://schemas.microsoft.com/office/powerpoint/2010/main" val="24661982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t>V. GRAIN-FIN ANALYSE-TRANSITOIRE DE FMS</a:t>
            </a:r>
            <a:endParaRPr lang="fr-FR" dirty="0"/>
          </a:p>
        </p:txBody>
      </p:sp>
      <p:sp>
        <p:nvSpPr>
          <p:cNvPr id="3" name="Espace réservé du contenu 2"/>
          <p:cNvSpPr>
            <a:spLocks noGrp="1"/>
          </p:cNvSpPr>
          <p:nvPr>
            <p:ph idx="1"/>
          </p:nvPr>
        </p:nvSpPr>
        <p:spPr/>
        <p:txBody>
          <a:bodyPr/>
          <a:lstStyle/>
          <a:p>
            <a:r>
              <a:rPr lang="fr-FR" b="1" dirty="0"/>
              <a:t>automates hybrides stochastique </a:t>
            </a:r>
            <a:r>
              <a:rPr lang="fr-FR" b="1" dirty="0" err="1"/>
              <a:t>Logic</a:t>
            </a:r>
            <a:r>
              <a:rPr lang="fr-FR" b="1" dirty="0"/>
              <a:t> </a:t>
            </a:r>
            <a:endParaRPr lang="fr-FR" b="1" dirty="0" smtClean="0"/>
          </a:p>
          <a:p>
            <a:r>
              <a:rPr lang="fr-FR" sz="1800" b="1" dirty="0" smtClean="0"/>
              <a:t>HASL</a:t>
            </a:r>
            <a:r>
              <a:rPr lang="fr-FR" sz="1800" dirty="0" smtClean="0"/>
              <a:t> est une logique qui </a:t>
            </a:r>
            <a:r>
              <a:rPr lang="fr-FR" sz="1800" dirty="0"/>
              <a:t>repose sur deux </a:t>
            </a:r>
            <a:r>
              <a:rPr lang="fr-FR" sz="1800" dirty="0" smtClean="0"/>
              <a:t>composants:</a:t>
            </a:r>
            <a:br>
              <a:rPr lang="fr-FR" sz="1800" dirty="0" smtClean="0"/>
            </a:br>
            <a:r>
              <a:rPr lang="fr-FR" sz="1800" dirty="0" smtClean="0"/>
              <a:t>- automates </a:t>
            </a:r>
            <a:r>
              <a:rPr lang="fr-FR" sz="1800" dirty="0"/>
              <a:t>hybrides </a:t>
            </a:r>
            <a:r>
              <a:rPr lang="fr-FR" sz="1800" dirty="0" smtClean="0"/>
              <a:t>linéaires (</a:t>
            </a:r>
            <a:r>
              <a:rPr lang="fr-FR" sz="1800" b="1" dirty="0" smtClean="0"/>
              <a:t>LHA</a:t>
            </a:r>
            <a:r>
              <a:rPr lang="fr-FR" sz="1800" dirty="0" smtClean="0"/>
              <a:t>):</a:t>
            </a:r>
            <a:r>
              <a:rPr lang="fr-FR" sz="1800" dirty="0"/>
              <a:t>automates </a:t>
            </a:r>
            <a:r>
              <a:rPr lang="fr-FR" sz="1800" dirty="0" smtClean="0"/>
              <a:t>temporisés qui </a:t>
            </a:r>
            <a:r>
              <a:rPr lang="fr-FR" sz="1800" dirty="0"/>
              <a:t>va se synchroniser avec le SPN afin de </a:t>
            </a:r>
            <a:r>
              <a:rPr lang="fr-FR" sz="1800" dirty="0" smtClean="0"/>
              <a:t>sélectionner </a:t>
            </a:r>
            <a:r>
              <a:rPr lang="fr-FR" sz="1800" dirty="0"/>
              <a:t>précisément un ensemble de chemins </a:t>
            </a:r>
            <a:r>
              <a:rPr lang="fr-FR" sz="1800" dirty="0" smtClean="0"/>
              <a:t>chronométrés (</a:t>
            </a:r>
            <a:r>
              <a:rPr lang="fr-FR" sz="1800" dirty="0"/>
              <a:t>LHA étendre le déterministe Automates temporisés (</a:t>
            </a:r>
            <a:r>
              <a:rPr lang="fr-FR" sz="1800" b="1" dirty="0"/>
              <a:t>DTA</a:t>
            </a:r>
            <a:r>
              <a:rPr lang="fr-FR" sz="1800" dirty="0"/>
              <a:t>) utilisé pour décrire les propriétés </a:t>
            </a:r>
            <a:r>
              <a:rPr lang="fr-FR" sz="1800" dirty="0"/>
              <a:t>de la chaîne </a:t>
            </a:r>
            <a:r>
              <a:rPr lang="fr-FR" sz="1800" dirty="0"/>
              <a:t>Markov </a:t>
            </a:r>
            <a:r>
              <a:rPr lang="fr-FR" sz="1800" dirty="0" smtClean="0"/>
              <a:t>du modèles)</a:t>
            </a:r>
            <a:r>
              <a:rPr lang="fr-FR" sz="1800" dirty="0" smtClean="0"/>
              <a:t/>
            </a:r>
            <a:br>
              <a:rPr lang="fr-FR" sz="1800" dirty="0" smtClean="0"/>
            </a:br>
            <a:r>
              <a:rPr lang="fr-FR" sz="1800" dirty="0" smtClean="0"/>
              <a:t>-</a:t>
            </a:r>
            <a:r>
              <a:rPr lang="fr-FR" sz="1800" dirty="0"/>
              <a:t>une expression basée sur des moments de variables aléatoires de chemin est défini et évalués sur le </a:t>
            </a:r>
            <a:r>
              <a:rPr lang="fr-FR" sz="1800" dirty="0" smtClean="0"/>
              <a:t>système</a:t>
            </a:r>
          </a:p>
          <a:p>
            <a:pPr>
              <a:buFont typeface="Wingdings" panose="05000000000000000000" pitchFamily="2" charset="2"/>
              <a:buChar char="ü"/>
            </a:pPr>
            <a:r>
              <a:rPr lang="fr-FR" sz="1800" dirty="0"/>
              <a:t>L'automate a deux types de </a:t>
            </a:r>
            <a:r>
              <a:rPr lang="fr-FR" sz="1800" dirty="0" smtClean="0"/>
              <a:t>transitions:</a:t>
            </a:r>
            <a:r>
              <a:rPr lang="fr-FR" sz="1800" dirty="0"/>
              <a:t> </a:t>
            </a:r>
            <a:r>
              <a:rPr lang="fr-FR" sz="1800" dirty="0" smtClean="0"/>
              <a:t>autonome</a:t>
            </a:r>
            <a:r>
              <a:rPr lang="fr-FR" sz="1800" dirty="0"/>
              <a:t>, à déclenchement</a:t>
            </a:r>
            <a:r>
              <a:rPr lang="fr-FR" sz="1800" b="1" u="sng" dirty="0"/>
              <a:t> temporel </a:t>
            </a:r>
            <a:r>
              <a:rPr lang="fr-FR" sz="1800" dirty="0"/>
              <a:t>qui ont lieu dès qu’une contrainte est </a:t>
            </a:r>
            <a:r>
              <a:rPr lang="fr-FR" sz="1800" dirty="0" smtClean="0"/>
              <a:t>satisfaite</a:t>
            </a:r>
            <a:r>
              <a:rPr lang="fr-FR" sz="1800" dirty="0"/>
              <a:t>, </a:t>
            </a:r>
            <a:r>
              <a:rPr lang="fr-FR" sz="1800" b="1" dirty="0"/>
              <a:t>et </a:t>
            </a:r>
            <a:r>
              <a:rPr lang="fr-FR" sz="1800" b="1" u="sng" dirty="0"/>
              <a:t>synchronisée</a:t>
            </a:r>
            <a:r>
              <a:rPr lang="fr-FR" sz="1800" dirty="0"/>
              <a:t> déclenché dire par le SPN </a:t>
            </a:r>
            <a:r>
              <a:rPr lang="fr-FR" sz="1800" dirty="0" smtClean="0"/>
              <a:t> </a:t>
            </a:r>
            <a:r>
              <a:rPr lang="fr-FR" sz="1800" dirty="0"/>
              <a:t>lorsqu'un événement se </a:t>
            </a:r>
            <a:r>
              <a:rPr lang="fr-FR" sz="1800" dirty="0" smtClean="0"/>
              <a:t>produit. </a:t>
            </a:r>
            <a:endParaRPr lang="fr-FR" sz="1800" dirty="0"/>
          </a:p>
          <a:p>
            <a:pPr>
              <a:buFont typeface="Wingdings" panose="05000000000000000000" pitchFamily="2" charset="2"/>
              <a:buChar char="ü"/>
            </a:pPr>
            <a:r>
              <a:rPr lang="fr-FR" sz="1800" dirty="0"/>
              <a:t>En raison du déterminisme assuré sur l'automate hybride, la synchronisation entre le SPN et le </a:t>
            </a:r>
            <a:r>
              <a:rPr lang="fr-FR" sz="1800" b="1" dirty="0"/>
              <a:t>LHA</a:t>
            </a:r>
            <a:r>
              <a:rPr lang="fr-FR" sz="1800" dirty="0"/>
              <a:t> conduit à une processus stochastique</a:t>
            </a:r>
          </a:p>
        </p:txBody>
      </p:sp>
    </p:spTree>
    <p:extLst>
      <p:ext uri="{BB962C8B-B14F-4D97-AF65-F5344CB8AC3E}">
        <p14:creationId xmlns:p14="http://schemas.microsoft.com/office/powerpoint/2010/main" val="10408893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t>GRAIN-FIN ANALYSE-TRANSITOIRE DE FMS</a:t>
            </a:r>
            <a:endParaRPr lang="fr-FR" dirty="0"/>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34242" y="1311214"/>
            <a:ext cx="6429144" cy="4713648"/>
          </a:xfrm>
        </p:spPr>
      </p:pic>
      <p:sp>
        <p:nvSpPr>
          <p:cNvPr id="3" name="ZoneTexte 2"/>
          <p:cNvSpPr txBox="1"/>
          <p:nvPr/>
        </p:nvSpPr>
        <p:spPr>
          <a:xfrm>
            <a:off x="4321833" y="6193766"/>
            <a:ext cx="1698222" cy="369332"/>
          </a:xfrm>
          <a:prstGeom prst="rect">
            <a:avLst/>
          </a:prstGeom>
          <a:noFill/>
        </p:spPr>
        <p:txBody>
          <a:bodyPr wrap="none" rtlCol="0">
            <a:spAutoFit/>
          </a:bodyPr>
          <a:lstStyle/>
          <a:p>
            <a:r>
              <a:rPr lang="fr-FR" dirty="0" smtClean="0"/>
              <a:t>Exemple de LHA</a:t>
            </a:r>
            <a:endParaRPr lang="fr-FR" dirty="0"/>
          </a:p>
        </p:txBody>
      </p:sp>
    </p:spTree>
    <p:extLst>
      <p:ext uri="{BB962C8B-B14F-4D97-AF65-F5344CB8AC3E}">
        <p14:creationId xmlns:p14="http://schemas.microsoft.com/office/powerpoint/2010/main" val="14097308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t>GRAIN-FIN ANALYSE-TRANSITOIRE DE FMS</a:t>
            </a:r>
            <a:endParaRPr lang="fr-FR" dirty="0"/>
          </a:p>
        </p:txBody>
      </p:sp>
      <p:sp>
        <p:nvSpPr>
          <p:cNvPr id="3" name="Espace réservé du contenu 2"/>
          <p:cNvSpPr>
            <a:spLocks noGrp="1"/>
          </p:cNvSpPr>
          <p:nvPr>
            <p:ph idx="1"/>
          </p:nvPr>
        </p:nvSpPr>
        <p:spPr/>
        <p:txBody>
          <a:bodyPr/>
          <a:lstStyle/>
          <a:p>
            <a:r>
              <a:rPr lang="fr-FR" b="1" dirty="0"/>
              <a:t>propriétés qualitatives et quantitatives de </a:t>
            </a:r>
            <a:r>
              <a:rPr lang="fr-FR" b="1" dirty="0" smtClean="0"/>
              <a:t>FMS</a:t>
            </a:r>
          </a:p>
          <a:p>
            <a:endParaRPr lang="fr-FR" b="1" dirty="0" smtClean="0"/>
          </a:p>
          <a:p>
            <a:pPr marL="0" indent="0">
              <a:buNone/>
            </a:pPr>
            <a:r>
              <a:rPr lang="fr-FR" sz="2000" dirty="0"/>
              <a:t>En utilisant le formalisme HASL, nous pouvons exprimer </a:t>
            </a:r>
            <a:r>
              <a:rPr lang="fr-FR" sz="2000" dirty="0" smtClean="0"/>
              <a:t>les </a:t>
            </a:r>
            <a:r>
              <a:rPr lang="fr-FR" sz="2000" dirty="0"/>
              <a:t>mesures quantitatives sur FMS. </a:t>
            </a:r>
            <a:r>
              <a:rPr lang="fr-FR" sz="2000" dirty="0" smtClean="0"/>
              <a:t> </a:t>
            </a:r>
            <a:r>
              <a:rPr lang="fr-FR" sz="2000" dirty="0"/>
              <a:t>Nous pouvons d'abord caractériser (et évaluer) les propriétés liées à l'occupation de tampons à capacité finie, comme le blocage probabilité pour une machine, le temps moyen pour remplir x% de tampons, le nombre moyen de pièces dans des tampons pendant un temps donné intervalle. Ces mesures sont importantes pour une appropriée le dimensionnement des </a:t>
            </a:r>
            <a:r>
              <a:rPr lang="fr-FR" sz="2000" dirty="0" smtClean="0"/>
              <a:t>buffers, afin </a:t>
            </a:r>
            <a:r>
              <a:rPr lang="fr-FR" sz="2000" dirty="0"/>
              <a:t>d'évaluer l'efficacité des FMS </a:t>
            </a:r>
          </a:p>
        </p:txBody>
      </p:sp>
    </p:spTree>
    <p:extLst>
      <p:ext uri="{BB962C8B-B14F-4D97-AF65-F5344CB8AC3E}">
        <p14:creationId xmlns:p14="http://schemas.microsoft.com/office/powerpoint/2010/main" val="22645527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t>GRAIN-FIN ANALYSE-TRANSITOIRE DE FMS</a:t>
            </a:r>
            <a:endParaRPr lang="fr-FR" dirty="0"/>
          </a:p>
        </p:txBody>
      </p:sp>
      <p:sp>
        <p:nvSpPr>
          <p:cNvPr id="3" name="Espace réservé du contenu 2"/>
          <p:cNvSpPr>
            <a:spLocks noGrp="1"/>
          </p:cNvSpPr>
          <p:nvPr>
            <p:ph idx="1"/>
          </p:nvPr>
        </p:nvSpPr>
        <p:spPr/>
        <p:txBody>
          <a:bodyPr>
            <a:normAutofit/>
          </a:bodyPr>
          <a:lstStyle/>
          <a:p>
            <a:r>
              <a:rPr lang="fr-FR" b="1" dirty="0" smtClean="0"/>
              <a:t>Génération </a:t>
            </a:r>
            <a:r>
              <a:rPr lang="fr-FR" b="1" dirty="0"/>
              <a:t>automatique des propriétés pour FMS</a:t>
            </a:r>
            <a:endParaRPr lang="fr-FR" dirty="0"/>
          </a:p>
          <a:p>
            <a:pPr marL="0" indent="0">
              <a:buNone/>
            </a:pPr>
            <a:r>
              <a:rPr lang="fr-FR" sz="2200" dirty="0" smtClean="0"/>
              <a:t>Le modeleur </a:t>
            </a:r>
            <a:r>
              <a:rPr lang="fr-FR" sz="2200" dirty="0"/>
              <a:t>devrait être en mesure de vérifier des propriétés différentes, sans aucune connaissance sur hybride automates. Le but de la génération automatique des propriétés FMS est de cacher ce formalisme et de laisser l'utilisateur a choisi une propriété afin de vérifier de façon intuitive. L'utilisateur sélectionne un modèle de propriété dans une liste prédéfinie (par exemple la moyenne le temps de remplir x% d'un tampon), sélectionne les paramètres appropriés (le tampon et le pourcentage souhaité) et la formule de HASL (automate + expression) est généré automatiquement. Ce génération est possible et efficace puisque, comme nous considérons un liste prédéfinie de propriétés </a:t>
            </a:r>
            <a:r>
              <a:rPr lang="fr-FR" sz="2200" dirty="0" smtClean="0"/>
              <a:t>pertinentes</a:t>
            </a:r>
            <a:r>
              <a:rPr lang="fr-FR" sz="2200" dirty="0" smtClean="0"/>
              <a:t>.</a:t>
            </a:r>
            <a:endParaRPr lang="fr-FR" dirty="0"/>
          </a:p>
        </p:txBody>
      </p:sp>
    </p:spTree>
    <p:extLst>
      <p:ext uri="{BB962C8B-B14F-4D97-AF65-F5344CB8AC3E}">
        <p14:creationId xmlns:p14="http://schemas.microsoft.com/office/powerpoint/2010/main" val="14123066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Conclusion</a:t>
            </a:r>
            <a:endParaRPr lang="fr-FR" dirty="0"/>
          </a:p>
        </p:txBody>
      </p:sp>
      <p:sp>
        <p:nvSpPr>
          <p:cNvPr id="3" name="Espace réservé du contenu 2"/>
          <p:cNvSpPr>
            <a:spLocks noGrp="1"/>
          </p:cNvSpPr>
          <p:nvPr>
            <p:ph idx="1"/>
          </p:nvPr>
        </p:nvSpPr>
        <p:spPr/>
        <p:txBody>
          <a:bodyPr>
            <a:normAutofit fontScale="77500" lnSpcReduction="20000"/>
          </a:bodyPr>
          <a:lstStyle/>
          <a:p>
            <a:pPr marL="0" indent="0">
              <a:buNone/>
            </a:pPr>
            <a:r>
              <a:rPr lang="fr-FR" dirty="0" smtClean="0"/>
              <a:t>Le </a:t>
            </a:r>
            <a:r>
              <a:rPr lang="fr-FR" dirty="0"/>
              <a:t>FMS est modélisé par morceaux en spécifiant les classes de composants à être utilisés (unité de chargement, les transporteurs, machines), en précisant leurs paramètres (type de matière première nécessaire / produit, la taille des tampons d'entrée / sortie, le transport politique, ...), puis en combinant tous ces composants. Afin d'évaluer ces FMS, </a:t>
            </a:r>
            <a:r>
              <a:rPr lang="fr-FR" dirty="0" smtClean="0"/>
              <a:t>on a </a:t>
            </a:r>
            <a:r>
              <a:rPr lang="fr-FR" dirty="0" smtClean="0"/>
              <a:t>utilisé </a:t>
            </a:r>
            <a:r>
              <a:rPr lang="fr-FR" dirty="0"/>
              <a:t>alors une stochastique logique nommé HASL. Cette logique permet </a:t>
            </a:r>
            <a:r>
              <a:rPr lang="fr-FR" dirty="0" smtClean="0"/>
              <a:t>de faire une </a:t>
            </a:r>
            <a:r>
              <a:rPr lang="fr-FR" dirty="0"/>
              <a:t>sélection précise de chemin synchronisation réussie par le SPN avec un automate hybride, et ensuite une évaluation quantitative en utilisant une expression qui peuvent exprimer à la fois la vérification de modèle (la </a:t>
            </a:r>
            <a:r>
              <a:rPr lang="fr-FR" dirty="0" smtClean="0"/>
              <a:t>probabilité </a:t>
            </a:r>
            <a:r>
              <a:rPr lang="fr-FR" dirty="0"/>
              <a:t>d’ensemble de chemins gagnants, ...) et évaluation de la performance (moyenne le temps d'attente, ...) des mesures. Ces deux étapes sont destinées à être facilité pour le modeleur. L'objectif est de générer à la fois le SPN pour les SGF et le automate + expression pour la formule d'une manière automatisée, ne nécessitant pas le modeleur de se familiariser à l'autre type de modèles. </a:t>
            </a:r>
            <a:r>
              <a:rPr lang="fr-FR" dirty="0" smtClean="0"/>
              <a:t>On a</a:t>
            </a:r>
            <a:r>
              <a:rPr lang="fr-FR" dirty="0" smtClean="0"/>
              <a:t> visé </a:t>
            </a:r>
            <a:r>
              <a:rPr lang="fr-FR" dirty="0"/>
              <a:t>à une analyse qui est à la fois formelle, en utilisant le COSMOS outil d'évaluation de formules de HASL sur FMS, et orientée utilisateur, fournissant à l'utilisateur un moyen facile de décrire son modèle et spécifier les formules utiles</a:t>
            </a:r>
            <a:r>
              <a:rPr lang="fr-FR" dirty="0" smtClean="0"/>
              <a:t>.</a:t>
            </a:r>
            <a:endParaRPr lang="fr-FR" dirty="0"/>
          </a:p>
          <a:p>
            <a:pPr marL="0" indent="0">
              <a:buNone/>
            </a:pPr>
            <a:endParaRPr lang="fr-FR" dirty="0"/>
          </a:p>
        </p:txBody>
      </p:sp>
    </p:spTree>
    <p:extLst>
      <p:ext uri="{BB962C8B-B14F-4D97-AF65-F5344CB8AC3E}">
        <p14:creationId xmlns:p14="http://schemas.microsoft.com/office/powerpoint/2010/main" val="23561771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solidFill>
                  <a:srgbClr val="7030A0"/>
                </a:solidFill>
                <a:latin typeface="Arial Rounded MT Bold" panose="020F0704030504030204" pitchFamily="34" charset="0"/>
                <a:cs typeface="Aharoni" panose="02010803020104030203" pitchFamily="2" charset="-79"/>
              </a:rPr>
              <a:t>Plan</a:t>
            </a:r>
            <a:endParaRPr lang="fr-FR" dirty="0">
              <a:solidFill>
                <a:srgbClr val="7030A0"/>
              </a:solidFill>
              <a:latin typeface="Arial Rounded MT Bold" panose="020F0704030504030204" pitchFamily="34" charset="0"/>
              <a:cs typeface="Aharoni" panose="02010803020104030203" pitchFamily="2" charset="-79"/>
            </a:endParaRPr>
          </a:p>
        </p:txBody>
      </p:sp>
      <p:sp>
        <p:nvSpPr>
          <p:cNvPr id="3" name="Espace réservé du contenu 2"/>
          <p:cNvSpPr>
            <a:spLocks noGrp="1"/>
          </p:cNvSpPr>
          <p:nvPr>
            <p:ph idx="1"/>
          </p:nvPr>
        </p:nvSpPr>
        <p:spPr/>
        <p:txBody>
          <a:bodyPr>
            <a:normAutofit/>
          </a:bodyPr>
          <a:lstStyle/>
          <a:p>
            <a:pPr>
              <a:buFont typeface="Wingdings" panose="05000000000000000000" pitchFamily="2" charset="2"/>
              <a:buChar char="Ø"/>
            </a:pPr>
            <a:r>
              <a:rPr lang="fr-FR" sz="2400" b="1" dirty="0" smtClean="0"/>
              <a:t>Introduction</a:t>
            </a:r>
          </a:p>
          <a:p>
            <a:pPr>
              <a:buFont typeface="Wingdings" panose="05000000000000000000" pitchFamily="2" charset="2"/>
              <a:buChar char="Ø"/>
            </a:pPr>
            <a:r>
              <a:rPr lang="fr-FR" sz="2400" b="1" dirty="0" smtClean="0"/>
              <a:t>Réseau de </a:t>
            </a:r>
            <a:r>
              <a:rPr lang="fr-FR" sz="2400" b="1" dirty="0" err="1" smtClean="0"/>
              <a:t>Petri</a:t>
            </a:r>
            <a:r>
              <a:rPr lang="fr-FR" sz="2400" b="1" dirty="0" smtClean="0"/>
              <a:t> Stochastique</a:t>
            </a:r>
          </a:p>
          <a:p>
            <a:pPr>
              <a:buFont typeface="Wingdings" panose="05000000000000000000" pitchFamily="2" charset="2"/>
              <a:buChar char="Ø"/>
            </a:pPr>
            <a:r>
              <a:rPr lang="fr-FR" sz="2400" b="1" dirty="0"/>
              <a:t>COMPOSITION du FMS et modélisation par réseaux de </a:t>
            </a:r>
            <a:r>
              <a:rPr lang="fr-FR" sz="2400" b="1" dirty="0" err="1"/>
              <a:t>Petri</a:t>
            </a:r>
            <a:endParaRPr lang="fr-FR" sz="2400" b="1" dirty="0"/>
          </a:p>
          <a:p>
            <a:pPr>
              <a:buFont typeface="Wingdings" panose="05000000000000000000" pitchFamily="2" charset="2"/>
              <a:buChar char="Ø"/>
            </a:pPr>
            <a:r>
              <a:rPr lang="fr-FR" sz="2400" b="1" dirty="0"/>
              <a:t>GRAIN-FIN ANALYSE-TRANSITOIRE DE </a:t>
            </a:r>
            <a:r>
              <a:rPr lang="fr-FR" sz="2400" b="1" dirty="0" smtClean="0"/>
              <a:t>FMS</a:t>
            </a:r>
          </a:p>
          <a:p>
            <a:pPr>
              <a:buFont typeface="Wingdings" panose="05000000000000000000" pitchFamily="2" charset="2"/>
              <a:buChar char="Ø"/>
            </a:pPr>
            <a:r>
              <a:rPr lang="fr-FR" sz="2400" b="1" dirty="0" smtClean="0"/>
              <a:t>Conclusion</a:t>
            </a:r>
            <a:endParaRPr lang="fr-FR" sz="2400" b="1" dirty="0"/>
          </a:p>
        </p:txBody>
      </p:sp>
    </p:spTree>
    <p:extLst>
      <p:ext uri="{BB962C8B-B14F-4D97-AF65-F5344CB8AC3E}">
        <p14:creationId xmlns:p14="http://schemas.microsoft.com/office/powerpoint/2010/main" val="29157808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Introduction</a:t>
            </a:r>
            <a:endParaRPr lang="fr-FR" dirty="0"/>
          </a:p>
        </p:txBody>
      </p:sp>
      <p:sp>
        <p:nvSpPr>
          <p:cNvPr id="3" name="Espace réservé du contenu 2"/>
          <p:cNvSpPr>
            <a:spLocks noGrp="1"/>
          </p:cNvSpPr>
          <p:nvPr>
            <p:ph idx="1"/>
          </p:nvPr>
        </p:nvSpPr>
        <p:spPr/>
        <p:txBody>
          <a:bodyPr>
            <a:noAutofit/>
          </a:bodyPr>
          <a:lstStyle/>
          <a:p>
            <a:r>
              <a:rPr lang="fr-FR" b="1" dirty="0"/>
              <a:t>Analyse de système manufacturier flexible </a:t>
            </a:r>
            <a:endParaRPr lang="fr-FR" b="1" dirty="0" smtClean="0"/>
          </a:p>
          <a:p>
            <a:pPr marL="0" indent="0">
              <a:buNone/>
            </a:pPr>
            <a:r>
              <a:rPr lang="fr-FR" sz="2000" dirty="0" smtClean="0"/>
              <a:t>A le but de minimiser les différents critères du système de fabrication et de gérer efficacement les accidents a fin de choisir le modèle et évaluer les critère du systèmes</a:t>
            </a:r>
          </a:p>
          <a:p>
            <a:r>
              <a:rPr lang="en-US" b="1" dirty="0" err="1" smtClean="0"/>
              <a:t>Modelisation</a:t>
            </a:r>
            <a:r>
              <a:rPr lang="en-US" b="1" dirty="0" smtClean="0"/>
              <a:t> de </a:t>
            </a:r>
            <a:r>
              <a:rPr lang="en-US" b="1" dirty="0"/>
              <a:t>FMS </a:t>
            </a:r>
            <a:r>
              <a:rPr lang="en-US" b="1" dirty="0" smtClean="0"/>
              <a:t>avec </a:t>
            </a:r>
            <a:r>
              <a:rPr lang="en-US" b="1" dirty="0" err="1" smtClean="0"/>
              <a:t>réseau</a:t>
            </a:r>
            <a:r>
              <a:rPr lang="en-US" b="1" dirty="0" smtClean="0"/>
              <a:t> de Petri</a:t>
            </a:r>
          </a:p>
          <a:p>
            <a:pPr marL="0" indent="0">
              <a:buNone/>
            </a:pPr>
            <a:r>
              <a:rPr lang="fr-FR" sz="2000" dirty="0" smtClean="0"/>
              <a:t>peu nombreux sont les outils correspondant a la modélisation Parmi eux on trouve, les Réseaux de </a:t>
            </a:r>
            <a:r>
              <a:rPr lang="fr-FR" sz="2000" dirty="0" err="1" smtClean="0"/>
              <a:t>Petri</a:t>
            </a:r>
            <a:r>
              <a:rPr lang="fr-FR" sz="2000" dirty="0" smtClean="0"/>
              <a:t> qui est largement utilisés dans la </a:t>
            </a:r>
            <a:r>
              <a:rPr lang="fr-FR" sz="2000" dirty="0" err="1" smtClean="0"/>
              <a:t>SdF</a:t>
            </a:r>
            <a:r>
              <a:rPr lang="fr-FR" sz="2000" dirty="0" smtClean="0"/>
              <a:t>, </a:t>
            </a:r>
            <a:r>
              <a:rPr lang="fr-FR" sz="2000" dirty="0" smtClean="0"/>
              <a:t>la modélisation est basé sur les sous-classes structurelles de RP qui permet de concevoir des algorithmes efficace les y a 2 approches pour modélisé la performance du FMS</a:t>
            </a:r>
            <a:br>
              <a:rPr lang="fr-FR" sz="2000" dirty="0" smtClean="0"/>
            </a:br>
            <a:r>
              <a:rPr lang="fr-FR" sz="2000" dirty="0" smtClean="0"/>
              <a:t>-substituer des quantités </a:t>
            </a:r>
            <a:r>
              <a:rPr lang="fr-FR" sz="2000" dirty="0" smtClean="0"/>
              <a:t>discrètes </a:t>
            </a:r>
            <a:r>
              <a:rPr lang="fr-FR" sz="2000" dirty="0" smtClean="0"/>
              <a:t>par ceux continu conduisant a une </a:t>
            </a:r>
            <a:r>
              <a:rPr lang="fr-FR" sz="2000" dirty="0" err="1" smtClean="0"/>
              <a:t>hybrid-Petri</a:t>
            </a:r>
            <a:r>
              <a:rPr lang="fr-FR" sz="2000" dirty="0" smtClean="0"/>
              <a:t/>
            </a:r>
            <a:br>
              <a:rPr lang="fr-FR" sz="2000" dirty="0" smtClean="0"/>
            </a:br>
            <a:r>
              <a:rPr lang="fr-FR" sz="2000" dirty="0" smtClean="0"/>
              <a:t>-et pour présenter les incertitudes liées au comportement FMS par des probabilités on utilise SPN</a:t>
            </a:r>
            <a:endParaRPr lang="en-US" sz="2000" b="1" dirty="0" smtClean="0"/>
          </a:p>
        </p:txBody>
      </p:sp>
    </p:spTree>
    <p:extLst>
      <p:ext uri="{BB962C8B-B14F-4D97-AF65-F5344CB8AC3E}">
        <p14:creationId xmlns:p14="http://schemas.microsoft.com/office/powerpoint/2010/main" val="38635318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39434"/>
            <a:ext cx="10515600" cy="1325563"/>
          </a:xfrm>
        </p:spPr>
        <p:txBody>
          <a:bodyPr/>
          <a:lstStyle/>
          <a:p>
            <a:r>
              <a:rPr lang="fr-FR" dirty="0" smtClean="0"/>
              <a:t>Introduction</a:t>
            </a:r>
            <a:endParaRPr lang="fr-FR" dirty="0"/>
          </a:p>
        </p:txBody>
      </p:sp>
      <p:sp>
        <p:nvSpPr>
          <p:cNvPr id="3" name="Espace réservé du contenu 2"/>
          <p:cNvSpPr>
            <a:spLocks noGrp="1"/>
          </p:cNvSpPr>
          <p:nvPr>
            <p:ph idx="1"/>
          </p:nvPr>
        </p:nvSpPr>
        <p:spPr>
          <a:xfrm>
            <a:off x="838200" y="1286129"/>
            <a:ext cx="10515600" cy="4351338"/>
          </a:xfrm>
        </p:spPr>
        <p:txBody>
          <a:bodyPr>
            <a:noAutofit/>
          </a:bodyPr>
          <a:lstStyle/>
          <a:p>
            <a:r>
              <a:rPr lang="fr-FR" b="1" dirty="0" smtClean="0"/>
              <a:t>L'état d'équilibre et analyse-transitoire de FMS</a:t>
            </a:r>
          </a:p>
          <a:p>
            <a:pPr marL="0" indent="0">
              <a:buNone/>
            </a:pPr>
            <a:r>
              <a:rPr lang="fr-FR" sz="2000" dirty="0" smtClean="0"/>
              <a:t>La majorité </a:t>
            </a:r>
            <a:r>
              <a:rPr lang="fr-FR" sz="2000" dirty="0"/>
              <a:t>des </a:t>
            </a:r>
            <a:r>
              <a:rPr lang="fr-FR" sz="2000" dirty="0" smtClean="0"/>
              <a:t>études </a:t>
            </a:r>
            <a:r>
              <a:rPr lang="fr-FR" sz="2000" dirty="0"/>
              <a:t>de modélisation </a:t>
            </a:r>
            <a:r>
              <a:rPr lang="fr-FR" sz="2000" dirty="0" smtClean="0"/>
              <a:t>stochastique de FMS </a:t>
            </a:r>
            <a:r>
              <a:rPr lang="fr-FR" sz="2000" dirty="0"/>
              <a:t>ont été axée sur l'analyse des mesures stables à base d'État </a:t>
            </a:r>
            <a:r>
              <a:rPr lang="fr-FR" sz="2000" dirty="0" smtClean="0"/>
              <a:t>(exemple: </a:t>
            </a:r>
            <a:r>
              <a:rPr lang="fr-FR" sz="2000" dirty="0"/>
              <a:t>le débit, la productivité, </a:t>
            </a:r>
            <a:r>
              <a:rPr lang="fr-FR" sz="2000" dirty="0" err="1"/>
              <a:t>makespan</a:t>
            </a:r>
            <a:r>
              <a:rPr lang="fr-FR" sz="2000" dirty="0"/>
              <a:t>) </a:t>
            </a:r>
            <a:endParaRPr lang="fr-FR" sz="2000" dirty="0" smtClean="0"/>
          </a:p>
          <a:p>
            <a:pPr marL="0" indent="0">
              <a:buNone/>
            </a:pPr>
            <a:r>
              <a:rPr lang="fr-FR" sz="2000" dirty="0"/>
              <a:t>En outre, il est bien connu que pour les systèmes présentant des points de régénération (comme états de repos), toutes les mesures </a:t>
            </a:r>
            <a:r>
              <a:rPr lang="fr-FR" sz="2000" dirty="0" err="1"/>
              <a:t>SteadyState</a:t>
            </a:r>
            <a:r>
              <a:rPr lang="fr-FR" sz="2000" dirty="0"/>
              <a:t> peut être obtenu en faisant la moyenne correspondante mesure transitoire entre deux occurrences d'un </a:t>
            </a:r>
            <a:r>
              <a:rPr lang="fr-FR" sz="2000" dirty="0" smtClean="0"/>
              <a:t>point régénérative .</a:t>
            </a:r>
          </a:p>
          <a:p>
            <a:pPr marL="0" indent="0">
              <a:buNone/>
            </a:pPr>
            <a:r>
              <a:rPr lang="fr-FR" sz="2000" dirty="0"/>
              <a:t>nous avons présenté un cadre avec des outils dédiés COSMOS prototype pour analyser systèmes complexes modélisées par des filets de </a:t>
            </a:r>
            <a:r>
              <a:rPr lang="fr-FR" sz="2000" dirty="0" err="1"/>
              <a:t>Petri</a:t>
            </a:r>
            <a:r>
              <a:rPr lang="fr-FR" sz="2000" dirty="0"/>
              <a:t> stochastiques via quantitative model-</a:t>
            </a:r>
            <a:r>
              <a:rPr lang="fr-FR" sz="2000" dirty="0" err="1"/>
              <a:t>checking</a:t>
            </a:r>
            <a:r>
              <a:rPr lang="fr-FR" sz="2000" dirty="0"/>
              <a:t> de formules spécifiées dans une expression HASL de la </a:t>
            </a:r>
            <a:r>
              <a:rPr lang="fr-FR" sz="2000" dirty="0" smtClean="0"/>
              <a:t>langue</a:t>
            </a:r>
          </a:p>
          <a:p>
            <a:pPr marL="0" indent="0">
              <a:buNone/>
            </a:pPr>
            <a:r>
              <a:rPr lang="fr-FR" b="1" dirty="0" smtClean="0"/>
              <a:t>Un </a:t>
            </a:r>
            <a:r>
              <a:rPr lang="fr-FR" b="1" dirty="0"/>
              <a:t>cadre de composition ciblée pour </a:t>
            </a:r>
            <a:r>
              <a:rPr lang="fr-FR" b="1" dirty="0" smtClean="0"/>
              <a:t>FMS</a:t>
            </a:r>
          </a:p>
          <a:p>
            <a:pPr marL="0" indent="0">
              <a:buNone/>
            </a:pPr>
            <a:r>
              <a:rPr lang="fr-FR" sz="2000" dirty="0" smtClean="0"/>
              <a:t>Suite </a:t>
            </a:r>
            <a:r>
              <a:rPr lang="fr-FR" sz="2000" dirty="0"/>
              <a:t>à une approche orientée objet, </a:t>
            </a:r>
            <a:r>
              <a:rPr lang="fr-FR" sz="2000" dirty="0" smtClean="0"/>
              <a:t>il y a  </a:t>
            </a:r>
            <a:r>
              <a:rPr lang="fr-FR" sz="2000" dirty="0"/>
              <a:t>trois classes génériques: la classe de l'unité de charge, la  classe machine et la </a:t>
            </a:r>
            <a:r>
              <a:rPr lang="fr-FR" sz="2000" dirty="0" smtClean="0"/>
              <a:t>classe </a:t>
            </a:r>
            <a:r>
              <a:rPr lang="fr-FR" sz="2000" dirty="0"/>
              <a:t>transport. Ensuite, le modeleur se spécialise ces classes afin d'exprimer les caractéristiques de son architecture spécifique. Cette spécialisation concerne à la fois les caractéristiques qualitatives telles que le routage la politique d'un transporteur et les caractéristiques quantitatives comme le temps de chargement d'une unité.</a:t>
            </a:r>
          </a:p>
        </p:txBody>
      </p:sp>
    </p:spTree>
    <p:extLst>
      <p:ext uri="{BB962C8B-B14F-4D97-AF65-F5344CB8AC3E}">
        <p14:creationId xmlns:p14="http://schemas.microsoft.com/office/powerpoint/2010/main" val="38635318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SPN</a:t>
            </a:r>
            <a:endParaRPr lang="fr-FR" dirty="0"/>
          </a:p>
        </p:txBody>
      </p:sp>
      <p:sp>
        <p:nvSpPr>
          <p:cNvPr id="3" name="Espace réservé du contenu 2"/>
          <p:cNvSpPr>
            <a:spLocks noGrp="1"/>
          </p:cNvSpPr>
          <p:nvPr>
            <p:ph idx="1"/>
          </p:nvPr>
        </p:nvSpPr>
        <p:spPr>
          <a:xfrm>
            <a:off x="845127" y="1691322"/>
            <a:ext cx="10515600" cy="4351337"/>
          </a:xfrm>
        </p:spPr>
        <p:txBody>
          <a:bodyPr>
            <a:normAutofit fontScale="40000" lnSpcReduction="20000"/>
          </a:bodyPr>
          <a:lstStyle/>
          <a:p>
            <a:pPr>
              <a:lnSpc>
                <a:spcPct val="120000"/>
              </a:lnSpc>
            </a:pPr>
            <a:r>
              <a:rPr lang="fr-FR" sz="3300" dirty="0"/>
              <a:t>Afin d'équiper les réseaux de </a:t>
            </a:r>
            <a:r>
              <a:rPr lang="fr-FR" sz="3300" dirty="0" err="1"/>
              <a:t>Petri</a:t>
            </a:r>
            <a:r>
              <a:rPr lang="fr-FR" sz="3300" dirty="0"/>
              <a:t> avec </a:t>
            </a:r>
            <a:r>
              <a:rPr lang="fr-FR" sz="3300" dirty="0" smtClean="0"/>
              <a:t>un état </a:t>
            </a:r>
            <a:r>
              <a:rPr lang="fr-FR" sz="3300" dirty="0" err="1" smtClean="0"/>
              <a:t>descret</a:t>
            </a:r>
            <a:r>
              <a:rPr lang="fr-FR" sz="3300" dirty="0" smtClean="0"/>
              <a:t> DESP </a:t>
            </a:r>
            <a:r>
              <a:rPr lang="fr-FR" sz="3300" dirty="0"/>
              <a:t>que sémantique, nous avons besoin d'ajouter des informations sur le net. Plus précisément, nous devons fixer les trois politiques pour voir le comportement du net: la politique de serveur, la politique de choix et la politique de la mémoire. La politique de serveur est liée au retard avant de tirer une transition dans un marquage. Ainsi nous associons une distribution à chaque marquage </a:t>
            </a:r>
            <a:r>
              <a:rPr lang="fr-FR" sz="3300" dirty="0" smtClean="0"/>
              <a:t>et </a:t>
            </a:r>
            <a:r>
              <a:rPr lang="fr-FR" sz="3300" dirty="0"/>
              <a:t>de transition qui représente le délai aléatoire avant le tir d'une transition. La politique de choix est liée au prochain passage à être tiré. Nous choisissons un sens de la politique fondée sur la race que l'une des transitions avec les plus brefs délais devraient être sélectionnée. Afin de résoudre le problème des retards égaux, nous ajoutons (marquage dépendant) priorités aux transitions et en cas d'égalité des retards et des priorités que nous ajoutons (marquage-dépendant) poids aux transitions afin d'effectuer un choix aléatoire. Enfin, le retard échantillonné de chaque transition permis différente à partir de l'un sélectionné est décrémenté par le retard minimal (ce qui permet politique de la mémoire). Cela conduit à la définition suivante :</a:t>
            </a:r>
          </a:p>
          <a:p>
            <a:pPr>
              <a:lnSpc>
                <a:spcPct val="120000"/>
              </a:lnSpc>
            </a:pPr>
            <a:r>
              <a:rPr lang="fr-FR" dirty="0"/>
              <a:t> </a:t>
            </a:r>
            <a:r>
              <a:rPr lang="fr-FR" sz="3500" b="1" dirty="0"/>
              <a:t>Définition</a:t>
            </a:r>
            <a:r>
              <a:rPr lang="fr-FR" dirty="0"/>
              <a:t> </a:t>
            </a:r>
            <a:br>
              <a:rPr lang="fr-FR" dirty="0"/>
            </a:br>
            <a:r>
              <a:rPr lang="fr-FR" sz="3400" dirty="0"/>
              <a:t>N = (P, T, W -, W +, I, </a:t>
            </a:r>
            <a:r>
              <a:rPr lang="fr-FR" sz="3400" dirty="0" err="1"/>
              <a:t>dist</a:t>
            </a:r>
            <a:r>
              <a:rPr lang="fr-FR" sz="3400" dirty="0"/>
              <a:t>, PRIO, </a:t>
            </a:r>
            <a:r>
              <a:rPr lang="fr-FR" sz="3400" dirty="0" err="1"/>
              <a:t>wght</a:t>
            </a:r>
            <a:r>
              <a:rPr lang="fr-FR" sz="3400" dirty="0"/>
              <a:t>, m ​​0) un réseau de </a:t>
            </a:r>
            <a:r>
              <a:rPr lang="fr-FR" sz="3400" dirty="0" err="1"/>
              <a:t>Petri</a:t>
            </a:r>
            <a:r>
              <a:rPr lang="fr-FR" sz="3400" dirty="0"/>
              <a:t> stochastique est définie par</a:t>
            </a:r>
            <a:r>
              <a:rPr lang="fr-FR" sz="3400" dirty="0" smtClean="0"/>
              <a:t>:</a:t>
            </a:r>
            <a:br>
              <a:rPr lang="fr-FR" sz="3400" dirty="0" smtClean="0"/>
            </a:br>
            <a:r>
              <a:rPr lang="fr-FR" sz="3400" dirty="0" smtClean="0"/>
              <a:t>• </a:t>
            </a:r>
            <a:r>
              <a:rPr lang="fr-FR" sz="3400" dirty="0"/>
              <a:t>P l'ensemble fini de places. Un marquage est un élément m de NP et m (p) est le correspondant marquage de la place p; </a:t>
            </a:r>
            <a:r>
              <a:rPr lang="fr-FR" sz="3400" dirty="0" smtClean="0"/>
              <a:t/>
            </a:r>
            <a:br>
              <a:rPr lang="fr-FR" sz="3400" dirty="0" smtClean="0"/>
            </a:br>
            <a:r>
              <a:rPr lang="fr-FR" sz="3400" dirty="0" smtClean="0"/>
              <a:t>• </a:t>
            </a:r>
            <a:r>
              <a:rPr lang="fr-FR" sz="3400" dirty="0"/>
              <a:t>T l'ensemble fini de transitions avec P ∩ T = ∅</a:t>
            </a:r>
            <a:r>
              <a:rPr lang="fr-FR" sz="3400" dirty="0" smtClean="0"/>
              <a:t>;</a:t>
            </a:r>
            <a:br>
              <a:rPr lang="fr-FR" sz="3400" dirty="0" smtClean="0"/>
            </a:br>
            <a:r>
              <a:rPr lang="fr-FR" sz="3400" dirty="0" smtClean="0"/>
              <a:t>• </a:t>
            </a:r>
            <a:r>
              <a:rPr lang="fr-FR" sz="3400" dirty="0"/>
              <a:t>W - (</a:t>
            </a:r>
            <a:r>
              <a:rPr lang="fr-FR" sz="3400" dirty="0" err="1"/>
              <a:t>resp</a:t>
            </a:r>
            <a:r>
              <a:rPr lang="fr-FR" sz="3400" dirty="0"/>
              <a:t>. + W) l'arrière (</a:t>
            </a:r>
            <a:r>
              <a:rPr lang="fr-FR" sz="3400" dirty="0" err="1"/>
              <a:t>resp</a:t>
            </a:r>
            <a:r>
              <a:rPr lang="fr-FR" sz="3400" dirty="0"/>
              <a:t> avant.) Incidence matrice de P × T à N</a:t>
            </a:r>
            <a:r>
              <a:rPr lang="fr-FR" sz="3400" dirty="0" smtClean="0"/>
              <a:t>;</a:t>
            </a:r>
            <a:br>
              <a:rPr lang="fr-FR" sz="3400" dirty="0" smtClean="0"/>
            </a:br>
            <a:r>
              <a:rPr lang="fr-FR" sz="3400" dirty="0" smtClean="0"/>
              <a:t>• </a:t>
            </a:r>
            <a:r>
              <a:rPr lang="fr-FR" sz="3400" dirty="0"/>
              <a:t>I la matrice de l'inhibiteur de la P × T à N</a:t>
            </a:r>
            <a:r>
              <a:rPr lang="fr-FR" sz="3400" baseline="30000" dirty="0"/>
              <a:t>+</a:t>
            </a:r>
            <a:r>
              <a:rPr lang="fr-FR" sz="3400" dirty="0"/>
              <a:t> ∪ {∞</a:t>
            </a:r>
            <a:r>
              <a:rPr lang="fr-FR" sz="3400" dirty="0" smtClean="0"/>
              <a:t>};</a:t>
            </a:r>
            <a:br>
              <a:rPr lang="fr-FR" sz="3400" dirty="0" smtClean="0"/>
            </a:br>
            <a:r>
              <a:rPr lang="fr-FR" sz="3400" dirty="0" smtClean="0"/>
              <a:t>• </a:t>
            </a:r>
            <a:r>
              <a:rPr lang="fr-FR" sz="3400" dirty="0" err="1"/>
              <a:t>dist</a:t>
            </a:r>
            <a:r>
              <a:rPr lang="fr-FR" sz="3400" dirty="0"/>
              <a:t> la cartographie de la distribution de N</a:t>
            </a:r>
            <a:r>
              <a:rPr lang="fr-FR" sz="3400" baseline="30000" dirty="0"/>
              <a:t>P</a:t>
            </a:r>
            <a:r>
              <a:rPr lang="fr-FR" sz="3400" dirty="0"/>
              <a:t> × T à l'ensemble des distributions de probabilité sur R ≥ 0;</a:t>
            </a:r>
            <a:br>
              <a:rPr lang="fr-FR" sz="3400" dirty="0"/>
            </a:br>
            <a:r>
              <a:rPr lang="fr-FR" sz="3400" dirty="0"/>
              <a:t>• </a:t>
            </a:r>
            <a:r>
              <a:rPr lang="fr-FR" sz="3400" dirty="0" err="1"/>
              <a:t>prio</a:t>
            </a:r>
            <a:r>
              <a:rPr lang="fr-FR" sz="3400" dirty="0"/>
              <a:t> la cartographie de la priorité de N</a:t>
            </a:r>
            <a:r>
              <a:rPr lang="fr-FR" sz="3400" baseline="30000" dirty="0"/>
              <a:t>P</a:t>
            </a:r>
            <a:r>
              <a:rPr lang="fr-FR" sz="3400" dirty="0"/>
              <a:t> × T à N;</a:t>
            </a:r>
            <a:br>
              <a:rPr lang="fr-FR" sz="3400" dirty="0"/>
            </a:br>
            <a:r>
              <a:rPr lang="fr-FR" sz="3400" dirty="0"/>
              <a:t>• </a:t>
            </a:r>
            <a:r>
              <a:rPr lang="fr-FR" sz="3400" dirty="0" err="1"/>
              <a:t>wght</a:t>
            </a:r>
            <a:r>
              <a:rPr lang="fr-FR" sz="3400" dirty="0"/>
              <a:t> la cartographie de pondération de N</a:t>
            </a:r>
            <a:r>
              <a:rPr lang="fr-FR" sz="3400" baseline="30000" dirty="0"/>
              <a:t>P</a:t>
            </a:r>
            <a:r>
              <a:rPr lang="fr-FR" sz="3400" dirty="0"/>
              <a:t> × T à R</a:t>
            </a:r>
            <a:r>
              <a:rPr lang="fr-FR" sz="3400" baseline="30000" dirty="0" smtClean="0"/>
              <a:t>+</a:t>
            </a:r>
            <a:r>
              <a:rPr lang="fr-FR" sz="3400" dirty="0" smtClean="0"/>
              <a:t>;</a:t>
            </a:r>
            <a:br>
              <a:rPr lang="fr-FR" sz="3400" dirty="0" smtClean="0"/>
            </a:br>
            <a:r>
              <a:rPr lang="fr-FR" sz="3400" dirty="0" smtClean="0"/>
              <a:t>• </a:t>
            </a:r>
            <a:r>
              <a:rPr lang="fr-FR" sz="3400" dirty="0"/>
              <a:t>m</a:t>
            </a:r>
            <a:r>
              <a:rPr lang="fr-FR" sz="3400" baseline="-25000" dirty="0"/>
              <a:t>0</a:t>
            </a:r>
            <a:r>
              <a:rPr lang="fr-FR" sz="3400" dirty="0"/>
              <a:t> est le marquage initial.</a:t>
            </a:r>
          </a:p>
          <a:p>
            <a:endParaRPr lang="fr-FR" dirty="0"/>
          </a:p>
        </p:txBody>
      </p:sp>
    </p:spTree>
    <p:extLst>
      <p:ext uri="{BB962C8B-B14F-4D97-AF65-F5344CB8AC3E}">
        <p14:creationId xmlns:p14="http://schemas.microsoft.com/office/powerpoint/2010/main" val="34036960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effectLst>
                  <a:outerShdw blurRad="38100" dist="25400" dir="5400000" algn="ctr">
                    <a:srgbClr val="6E747A">
                      <a:alpha val="43000"/>
                    </a:srgbClr>
                  </a:outerShdw>
                </a:effectLst>
              </a:rPr>
              <a:t>COMPOSITION FMS  modélisation par réseaux de </a:t>
            </a:r>
            <a:r>
              <a:rPr lang="fr-FR" dirty="0" err="1">
                <a:effectLst>
                  <a:outerShdw blurRad="38100" dist="25400" dir="5400000" algn="ctr">
                    <a:srgbClr val="6E747A">
                      <a:alpha val="43000"/>
                    </a:srgbClr>
                  </a:outerShdw>
                </a:effectLst>
              </a:rPr>
              <a:t>Petri</a:t>
            </a:r>
            <a:r>
              <a:rPr lang="fr-FR" dirty="0"/>
              <a:t/>
            </a:r>
            <a:br>
              <a:rPr lang="fr-FR" dirty="0"/>
            </a:br>
            <a:endParaRPr lang="fr-FR" dirty="0"/>
          </a:p>
        </p:txBody>
      </p:sp>
      <p:sp>
        <p:nvSpPr>
          <p:cNvPr id="3" name="Espace réservé du contenu 2"/>
          <p:cNvSpPr>
            <a:spLocks noGrp="1"/>
          </p:cNvSpPr>
          <p:nvPr>
            <p:ph idx="1"/>
          </p:nvPr>
        </p:nvSpPr>
        <p:spPr/>
        <p:txBody>
          <a:bodyPr>
            <a:normAutofit/>
          </a:bodyPr>
          <a:lstStyle/>
          <a:p>
            <a:r>
              <a:rPr lang="fr-FR" b="1" dirty="0"/>
              <a:t>Principes de l'approche </a:t>
            </a:r>
            <a:r>
              <a:rPr lang="fr-FR" b="1" dirty="0" smtClean="0"/>
              <a:t>proposée</a:t>
            </a:r>
          </a:p>
          <a:p>
            <a:pPr marL="0" indent="0">
              <a:buNone/>
            </a:pPr>
            <a:r>
              <a:rPr lang="fr-FR" sz="2000" dirty="0"/>
              <a:t>un modèle d'un FMS </a:t>
            </a:r>
            <a:r>
              <a:rPr lang="fr-FR" sz="2000" dirty="0" smtClean="0"/>
              <a:t>peut </a:t>
            </a:r>
            <a:r>
              <a:rPr lang="fr-FR" sz="2000" dirty="0"/>
              <a:t>être </a:t>
            </a:r>
            <a:r>
              <a:rPr lang="fr-FR" sz="2000" dirty="0" smtClean="0"/>
              <a:t>obtenu </a:t>
            </a:r>
            <a:r>
              <a:rPr lang="fr-FR" sz="2000" dirty="0"/>
              <a:t>par l'assemblage du produit souhaité, combinaison de composants de base. FMS sont, par nature, des systèmes hétérogènes qui peuvent différer les uns des autres à la fois à la fonctionnalité des composants ainsi que sur le flux de travail du processus de </a:t>
            </a:r>
            <a:r>
              <a:rPr lang="fr-FR" sz="2000" dirty="0" smtClean="0"/>
              <a:t>production</a:t>
            </a:r>
          </a:p>
          <a:p>
            <a:pPr marL="0" indent="0">
              <a:buNone/>
            </a:pPr>
            <a:r>
              <a:rPr lang="fr-FR" sz="2000" b="1" dirty="0" smtClean="0"/>
              <a:t>Exemple de types de fabrication:</a:t>
            </a:r>
          </a:p>
          <a:p>
            <a:pPr marL="0" indent="0">
              <a:buNone/>
            </a:pPr>
            <a:endParaRPr lang="fr-FR" sz="2000" b="1" dirty="0" smtClean="0"/>
          </a:p>
          <a:p>
            <a:pPr marL="0" indent="0">
              <a:buNone/>
            </a:pPr>
            <a:endParaRPr lang="fr-FR" sz="2000" b="1" dirty="0"/>
          </a:p>
          <a:p>
            <a:pPr marL="0" indent="0">
              <a:buNone/>
            </a:pPr>
            <a:endParaRPr lang="fr-FR" sz="2000" b="1" dirty="0" smtClean="0"/>
          </a:p>
          <a:p>
            <a:pPr marL="0" indent="0">
              <a:buNone/>
            </a:pPr>
            <a:endParaRPr lang="fr-FR" sz="2000" b="1" dirty="0"/>
          </a:p>
          <a:p>
            <a:pPr marL="0" indent="0">
              <a:buNone/>
            </a:pPr>
            <a:endParaRPr lang="fr-FR" sz="2000" b="1" dirty="0" smtClean="0"/>
          </a:p>
          <a:p>
            <a:pPr marL="0" indent="0">
              <a:buNone/>
            </a:pPr>
            <a:endParaRPr lang="fr-FR" sz="2000" b="1" dirty="0"/>
          </a:p>
          <a:p>
            <a:pPr marL="0" indent="0">
              <a:buNone/>
            </a:pPr>
            <a:endParaRPr lang="fr-FR" sz="2000" b="1" dirty="0" smtClean="0"/>
          </a:p>
          <a:p>
            <a:pPr marL="0" indent="0">
              <a:buNone/>
            </a:pPr>
            <a:endParaRPr lang="fr-FR" sz="2000" b="1" dirty="0" smtClean="0"/>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15547" y="3930698"/>
            <a:ext cx="3770590" cy="2249439"/>
          </a:xfrm>
          <a:prstGeom prst="rect">
            <a:avLst/>
          </a:prstGeom>
        </p:spPr>
      </p:pic>
    </p:spTree>
    <p:extLst>
      <p:ext uri="{BB962C8B-B14F-4D97-AF65-F5344CB8AC3E}">
        <p14:creationId xmlns:p14="http://schemas.microsoft.com/office/powerpoint/2010/main" val="28974102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effectLst>
                  <a:outerShdw blurRad="38100" dist="25400" dir="5400000" algn="ctr">
                    <a:srgbClr val="6E747A">
                      <a:alpha val="43000"/>
                    </a:srgbClr>
                  </a:outerShdw>
                </a:effectLst>
              </a:rPr>
              <a:t>COMPOSITION FMS  modélisation par réseaux de </a:t>
            </a:r>
            <a:r>
              <a:rPr lang="fr-FR" dirty="0" err="1">
                <a:effectLst>
                  <a:outerShdw blurRad="38100" dist="25400" dir="5400000" algn="ctr">
                    <a:srgbClr val="6E747A">
                      <a:alpha val="43000"/>
                    </a:srgbClr>
                  </a:outerShdw>
                </a:effectLst>
              </a:rPr>
              <a:t>Petri</a:t>
            </a:r>
            <a:r>
              <a:rPr lang="fr-FR" dirty="0"/>
              <a:t/>
            </a:r>
            <a:br>
              <a:rPr lang="fr-FR" dirty="0"/>
            </a:br>
            <a:endParaRPr lang="fr-FR" dirty="0"/>
          </a:p>
        </p:txBody>
      </p:sp>
      <p:sp>
        <p:nvSpPr>
          <p:cNvPr id="3" name="Espace réservé du contenu 2"/>
          <p:cNvSpPr>
            <a:spLocks noGrp="1"/>
          </p:cNvSpPr>
          <p:nvPr>
            <p:ph idx="1"/>
          </p:nvPr>
        </p:nvSpPr>
        <p:spPr/>
        <p:txBody>
          <a:bodyPr>
            <a:normAutofit fontScale="62500" lnSpcReduction="20000"/>
          </a:bodyPr>
          <a:lstStyle/>
          <a:p>
            <a:r>
              <a:rPr lang="fr-FR" dirty="0"/>
              <a:t>Le cadre de modélisation FMS est basé sur les principes suivants</a:t>
            </a:r>
            <a:r>
              <a:rPr lang="fr-FR" dirty="0" smtClean="0"/>
              <a:t>:</a:t>
            </a:r>
          </a:p>
          <a:p>
            <a:pPr>
              <a:buFont typeface="Wingdings" panose="05000000000000000000" pitchFamily="2" charset="2"/>
              <a:buChar char="Ø"/>
            </a:pPr>
            <a:r>
              <a:rPr lang="fr-FR" dirty="0" smtClean="0"/>
              <a:t> </a:t>
            </a:r>
            <a:r>
              <a:rPr lang="fr-FR" dirty="0"/>
              <a:t>Il se trouve sur les classes de composants de base suivants: Charge Unité (représentant le chargement de </a:t>
            </a:r>
            <a:r>
              <a:rPr lang="fr-FR" dirty="0" smtClean="0"/>
              <a:t> matières </a:t>
            </a:r>
            <a:r>
              <a:rPr lang="fr-FR" dirty="0"/>
              <a:t>premières dans le système), automatique (représentant les différentes phases de la fabrication réelle des pièces) et des transports (représentant le mouvement des matériaux / pièces). Ces classes de composants ont des attributs différents reflétant leurs propriétés fonctionnelles, qui peuvent être tout à fait complexe. Par exemple politique de routage peut être fixe ou -état de dépendance et dans ce dernier cas peut dépendre l'occupation des tampons ou des occurrences de </a:t>
            </a:r>
            <a:r>
              <a:rPr lang="fr-FR" dirty="0" smtClean="0"/>
              <a:t>défaillances.</a:t>
            </a:r>
            <a:endParaRPr lang="fr-FR" dirty="0"/>
          </a:p>
          <a:p>
            <a:pPr>
              <a:buFont typeface="Wingdings" panose="05000000000000000000" pitchFamily="2" charset="2"/>
              <a:buChar char="Ø"/>
            </a:pPr>
            <a:r>
              <a:rPr lang="fr-FR" dirty="0" smtClean="0"/>
              <a:t>D'abord </a:t>
            </a:r>
            <a:r>
              <a:rPr lang="fr-FR" dirty="0"/>
              <a:t>le modeleur spécialise les classes de base en fixant les valeurs de leurs attributs. Comme dans orientée objet- approches, il permet de réutiliser les classes spécialisées pour différentes architectures de FMS partageant certains identiques types de composants</a:t>
            </a:r>
            <a:r>
              <a:rPr lang="fr-FR" dirty="0" smtClean="0"/>
              <a:t>.</a:t>
            </a:r>
            <a:endParaRPr lang="fr-FR" dirty="0"/>
          </a:p>
          <a:p>
            <a:pPr>
              <a:buFont typeface="Wingdings" panose="05000000000000000000" pitchFamily="2" charset="2"/>
              <a:buChar char="Ø"/>
            </a:pPr>
            <a:r>
              <a:rPr lang="fr-FR" dirty="0" smtClean="0"/>
              <a:t> </a:t>
            </a:r>
            <a:r>
              <a:rPr lang="fr-FR" dirty="0"/>
              <a:t>Ensuite, le modeleur instancie ces classes spécialisées dans les composants (nommées</a:t>
            </a:r>
            <a:r>
              <a:rPr lang="fr-FR" dirty="0" smtClean="0"/>
              <a:t>).</a:t>
            </a:r>
            <a:endParaRPr lang="fr-FR" dirty="0"/>
          </a:p>
          <a:p>
            <a:pPr>
              <a:buFont typeface="Wingdings" panose="05000000000000000000" pitchFamily="2" charset="2"/>
              <a:buChar char="Ø"/>
            </a:pPr>
            <a:r>
              <a:rPr lang="fr-FR" dirty="0" smtClean="0"/>
              <a:t>Enfin</a:t>
            </a:r>
            <a:r>
              <a:rPr lang="fr-FR" dirty="0"/>
              <a:t>, ces composants sont combinés en utilisant les noms pour lier les variables qui se produisent dans l'interface de la classe. Par exemple, supposons que la définition d'un transporteur classe implique une variable de la machine, X-dire, produire les entrées du transporteur. Puis, lorsque le transporteur est instancié en tant que composant, la variable X est substituée par un nom de machine. Une vue interne. Lorsque l'ensemble des classes spécialisées sont spécifié via une syntaxe (langage naturel en forme), les sous-réseaux SPN correspondants sont générés automatiquement à partir ces spécifications. Les sous-réseaux SPN peuvent être considérés comme des boîtes partitionnées en une interface et une structure interne</a:t>
            </a:r>
            <a:r>
              <a:rPr lang="fr-FR" dirty="0" smtClean="0"/>
              <a:t>.</a:t>
            </a:r>
            <a:endParaRPr lang="fr-FR" dirty="0"/>
          </a:p>
        </p:txBody>
      </p:sp>
    </p:spTree>
    <p:extLst>
      <p:ext uri="{BB962C8B-B14F-4D97-AF65-F5344CB8AC3E}">
        <p14:creationId xmlns:p14="http://schemas.microsoft.com/office/powerpoint/2010/main" val="28974102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effectLst>
                  <a:outerShdw blurRad="38100" dist="25400" dir="5400000" algn="ctr">
                    <a:srgbClr val="6E747A">
                      <a:alpha val="43000"/>
                    </a:srgbClr>
                  </a:outerShdw>
                </a:effectLst>
              </a:rPr>
              <a:t>COMPOSITION FMS  modélisation par réseaux de </a:t>
            </a:r>
            <a:r>
              <a:rPr lang="fr-FR" dirty="0" err="1">
                <a:effectLst>
                  <a:outerShdw blurRad="38100" dist="25400" dir="5400000" algn="ctr">
                    <a:srgbClr val="6E747A">
                      <a:alpha val="43000"/>
                    </a:srgbClr>
                  </a:outerShdw>
                </a:effectLst>
              </a:rPr>
              <a:t>Petri</a:t>
            </a:r>
            <a:r>
              <a:rPr lang="fr-FR" dirty="0"/>
              <a:t/>
            </a:r>
            <a:br>
              <a:rPr lang="fr-FR" dirty="0"/>
            </a:br>
            <a:endParaRPr lang="fr-FR" dirty="0"/>
          </a:p>
        </p:txBody>
      </p:sp>
      <p:sp>
        <p:nvSpPr>
          <p:cNvPr id="3" name="Espace réservé du contenu 2"/>
          <p:cNvSpPr>
            <a:spLocks noGrp="1"/>
          </p:cNvSpPr>
          <p:nvPr>
            <p:ph idx="1"/>
          </p:nvPr>
        </p:nvSpPr>
        <p:spPr/>
        <p:txBody>
          <a:bodyPr>
            <a:normAutofit fontScale="92500" lnSpcReduction="10000"/>
          </a:bodyPr>
          <a:lstStyle/>
          <a:p>
            <a:r>
              <a:rPr lang="fr-FR" b="1" dirty="0"/>
              <a:t>Modélisation de l'unité de </a:t>
            </a:r>
            <a:r>
              <a:rPr lang="fr-FR" b="1" dirty="0" smtClean="0"/>
              <a:t>charge</a:t>
            </a:r>
          </a:p>
          <a:p>
            <a:pPr marL="0" indent="0">
              <a:buNone/>
            </a:pPr>
            <a:r>
              <a:rPr lang="fr-FR" sz="1600" dirty="0" smtClean="0"/>
              <a:t>L’unité de charge (LU) représente </a:t>
            </a:r>
            <a:r>
              <a:rPr lang="fr-FR" sz="1600" dirty="0"/>
              <a:t>le processus par où les matières premières sont chargés (du "monde extérieur") dans un FMS. Les paramètres de </a:t>
            </a:r>
            <a:r>
              <a:rPr lang="fr-FR" sz="1600" dirty="0" smtClean="0"/>
              <a:t>(Lu) </a:t>
            </a:r>
            <a:r>
              <a:rPr lang="fr-FR" sz="1600" dirty="0"/>
              <a:t>sont</a:t>
            </a:r>
            <a:r>
              <a:rPr lang="fr-FR" sz="1600" dirty="0" smtClean="0"/>
              <a:t>: ensemble </a:t>
            </a:r>
            <a:r>
              <a:rPr lang="fr-FR" sz="1600" dirty="0"/>
              <a:t>de matériaux </a:t>
            </a:r>
            <a:r>
              <a:rPr lang="fr-FR" sz="1600" dirty="0" smtClean="0"/>
              <a:t>chargés , </a:t>
            </a:r>
            <a:r>
              <a:rPr lang="fr-FR" sz="1600" dirty="0"/>
              <a:t>la taille </a:t>
            </a:r>
            <a:r>
              <a:rPr lang="fr-FR" sz="1600" dirty="0" smtClean="0"/>
              <a:t>du tampons, et les </a:t>
            </a:r>
            <a:r>
              <a:rPr lang="fr-FR" sz="1600" dirty="0"/>
              <a:t>temps de </a:t>
            </a:r>
            <a:r>
              <a:rPr lang="fr-FR" sz="1600" dirty="0" smtClean="0"/>
              <a:t>chargement</a:t>
            </a:r>
          </a:p>
          <a:p>
            <a:r>
              <a:rPr lang="fr-FR" b="1" dirty="0" smtClean="0"/>
              <a:t>Modélisation </a:t>
            </a:r>
            <a:r>
              <a:rPr lang="fr-FR" b="1" dirty="0"/>
              <a:t>de la </a:t>
            </a:r>
            <a:r>
              <a:rPr lang="fr-FR" b="1" dirty="0" smtClean="0"/>
              <a:t>machine</a:t>
            </a:r>
          </a:p>
          <a:p>
            <a:pPr marL="0" indent="0">
              <a:buNone/>
            </a:pPr>
            <a:r>
              <a:rPr lang="fr-FR" sz="2000" dirty="0"/>
              <a:t>la machine (M) décrit le comportement des machines matériaux de traitement / pièces. Les paramètres de M </a:t>
            </a:r>
            <a:r>
              <a:rPr lang="fr-FR" sz="2000" dirty="0" smtClean="0"/>
              <a:t>sont: ensemble </a:t>
            </a:r>
            <a:r>
              <a:rPr lang="fr-FR" sz="2000" dirty="0"/>
              <a:t>des matières </a:t>
            </a:r>
            <a:r>
              <a:rPr lang="fr-FR" sz="2000" dirty="0" smtClean="0"/>
              <a:t>premières,</a:t>
            </a:r>
            <a:r>
              <a:rPr lang="fr-FR" sz="2000" dirty="0"/>
              <a:t> le type de matériaux / pièces traitées </a:t>
            </a:r>
            <a:r>
              <a:rPr lang="fr-FR" sz="2000" dirty="0" smtClean="0"/>
              <a:t>,</a:t>
            </a:r>
            <a:r>
              <a:rPr lang="fr-FR" sz="2000" dirty="0"/>
              <a:t> les tampons </a:t>
            </a:r>
            <a:r>
              <a:rPr lang="fr-FR" sz="2000" dirty="0" smtClean="0"/>
              <a:t>dimension de M d’entrée entrée </a:t>
            </a:r>
            <a:r>
              <a:rPr lang="fr-FR" sz="2000" dirty="0"/>
              <a:t>et de </a:t>
            </a:r>
            <a:r>
              <a:rPr lang="fr-FR" sz="2000" dirty="0" smtClean="0"/>
              <a:t>sortie,</a:t>
            </a:r>
            <a:r>
              <a:rPr lang="fr-FR" sz="2000" dirty="0"/>
              <a:t> le traitement </a:t>
            </a:r>
            <a:r>
              <a:rPr lang="fr-FR" sz="2000" dirty="0" smtClean="0"/>
              <a:t>temps, </a:t>
            </a:r>
            <a:r>
              <a:rPr lang="fr-FR" sz="2000" dirty="0"/>
              <a:t>panne / réparation</a:t>
            </a:r>
            <a:endParaRPr lang="fr-FR" sz="2000" b="1" dirty="0"/>
          </a:p>
          <a:p>
            <a:r>
              <a:rPr lang="fr-FR" b="1" dirty="0"/>
              <a:t>Modélisation de l'unité de transport</a:t>
            </a:r>
            <a:endParaRPr lang="fr-FR" dirty="0"/>
          </a:p>
          <a:p>
            <a:pPr marL="0" indent="0">
              <a:buNone/>
            </a:pPr>
            <a:r>
              <a:rPr lang="fr-FR" sz="2200" dirty="0"/>
              <a:t>La classe </a:t>
            </a:r>
            <a:r>
              <a:rPr lang="fr-FR" sz="2200" dirty="0" smtClean="0"/>
              <a:t>transport </a:t>
            </a:r>
            <a:r>
              <a:rPr lang="fr-FR" sz="2200" dirty="0"/>
              <a:t>(T) décrit une unité de transport déplacer des </a:t>
            </a:r>
            <a:r>
              <a:rPr lang="fr-FR" sz="2200" dirty="0" smtClean="0"/>
              <a:t> </a:t>
            </a:r>
            <a:r>
              <a:rPr lang="fr-FR" sz="2200" dirty="0"/>
              <a:t>pièces </a:t>
            </a:r>
            <a:r>
              <a:rPr lang="fr-FR" sz="2200" dirty="0" smtClean="0"/>
              <a:t>d’un </a:t>
            </a:r>
            <a:r>
              <a:rPr lang="fr-FR" sz="2200" dirty="0" err="1" smtClean="0"/>
              <a:t>noeud</a:t>
            </a:r>
            <a:r>
              <a:rPr lang="fr-FR" sz="2200" dirty="0" smtClean="0"/>
              <a:t> </a:t>
            </a:r>
            <a:r>
              <a:rPr lang="fr-FR" sz="2200" dirty="0"/>
              <a:t>à </a:t>
            </a:r>
            <a:r>
              <a:rPr lang="fr-FR" sz="2200" dirty="0" smtClean="0"/>
              <a:t>un nœud cible </a:t>
            </a:r>
            <a:r>
              <a:rPr lang="fr-FR" sz="2200" dirty="0"/>
              <a:t>d'un </a:t>
            </a:r>
            <a:r>
              <a:rPr lang="fr-FR" sz="2200" dirty="0" smtClean="0"/>
              <a:t>FMS.</a:t>
            </a:r>
            <a:r>
              <a:rPr lang="fr-FR" sz="2400" dirty="0"/>
              <a:t> Les paramètres de T sont: i) le niveau de la liberté de l'unité, en précisant si la trajectoire est fixe ou susceptibles de changer en fonction des besoins. ii) le transport politique exprimant lorsque le transporteur décide de se déplacer et où. iii) le délai de livraison</a:t>
            </a:r>
            <a:endParaRPr lang="fr-FR" sz="2200" dirty="0"/>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16726" y="997532"/>
            <a:ext cx="5049981" cy="1837290"/>
          </a:xfrm>
          <a:prstGeom prst="rect">
            <a:avLst/>
          </a:prstGeom>
        </p:spPr>
      </p:pic>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21568" y="2718921"/>
            <a:ext cx="2676478" cy="1688069"/>
          </a:xfrm>
          <a:prstGeom prst="rect">
            <a:avLst/>
          </a:prstGeom>
        </p:spPr>
      </p:pic>
      <p:pic>
        <p:nvPicPr>
          <p:cNvPr id="6" name="Imag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278846" y="4406990"/>
            <a:ext cx="2748122" cy="2166272"/>
          </a:xfrm>
          <a:prstGeom prst="rect">
            <a:avLst/>
          </a:prstGeom>
        </p:spPr>
      </p:pic>
    </p:spTree>
    <p:extLst>
      <p:ext uri="{BB962C8B-B14F-4D97-AF65-F5344CB8AC3E}">
        <p14:creationId xmlns:p14="http://schemas.microsoft.com/office/powerpoint/2010/main" val="2897410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circle(in)">
                                      <p:cBhvr>
                                        <p:cTn id="17" dur="20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1000"/>
                                        <p:tgtEl>
                                          <p:spTgt spid="3">
                                            <p:txEl>
                                              <p:pRg st="2" end="2"/>
                                            </p:txEl>
                                          </p:spTgt>
                                        </p:tgtEl>
                                      </p:cBhvr>
                                    </p:animEffect>
                                    <p:anim calcmode="lin" valueType="num">
                                      <p:cBhvr>
                                        <p:cTn id="2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1000"/>
                                        <p:tgtEl>
                                          <p:spTgt spid="3">
                                            <p:txEl>
                                              <p:pRg st="3" end="3"/>
                                            </p:txEl>
                                          </p:spTgt>
                                        </p:tgtEl>
                                      </p:cBhvr>
                                    </p:animEffect>
                                    <p:anim calcmode="lin" valueType="num">
                                      <p:cBhvr>
                                        <p:cTn id="2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6" presetClass="entr" presetSubtype="16" fill="hold" nodeType="click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circle(in)">
                                      <p:cBhvr>
                                        <p:cTn id="34" dur="2000"/>
                                        <p:tgtEl>
                                          <p:spTgt spid="5"/>
                                        </p:tgtEl>
                                      </p:cBhvr>
                                    </p:animEffect>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animEffect transition="in" filter="fade">
                                      <p:cBhvr>
                                        <p:cTn id="39" dur="1000"/>
                                        <p:tgtEl>
                                          <p:spTgt spid="3">
                                            <p:txEl>
                                              <p:pRg st="4" end="4"/>
                                            </p:txEl>
                                          </p:spTgt>
                                        </p:tgtEl>
                                      </p:cBhvr>
                                    </p:animEffect>
                                    <p:anim calcmode="lin" valueType="num">
                                      <p:cBhvr>
                                        <p:cTn id="4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4" end="4"/>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3">
                                            <p:txEl>
                                              <p:pRg st="5" end="5"/>
                                            </p:txEl>
                                          </p:spTgt>
                                        </p:tgtEl>
                                        <p:attrNameLst>
                                          <p:attrName>style.visibility</p:attrName>
                                        </p:attrNameLst>
                                      </p:cBhvr>
                                      <p:to>
                                        <p:strVal val="visible"/>
                                      </p:to>
                                    </p:set>
                                    <p:animEffect transition="in" filter="fade">
                                      <p:cBhvr>
                                        <p:cTn id="44" dur="1000"/>
                                        <p:tgtEl>
                                          <p:spTgt spid="3">
                                            <p:txEl>
                                              <p:pRg st="5" end="5"/>
                                            </p:txEl>
                                          </p:spTgt>
                                        </p:tgtEl>
                                      </p:cBhvr>
                                    </p:animEffect>
                                    <p:anim calcmode="lin" valueType="num">
                                      <p:cBhvr>
                                        <p:cTn id="4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6"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6" presetClass="entr" presetSubtype="16" fill="hold" nodeType="clickEffect">
                                  <p:stCondLst>
                                    <p:cond delay="0"/>
                                  </p:stCondLst>
                                  <p:childTnLst>
                                    <p:set>
                                      <p:cBhvr>
                                        <p:cTn id="50" dur="1" fill="hold">
                                          <p:stCondLst>
                                            <p:cond delay="0"/>
                                          </p:stCondLst>
                                        </p:cTn>
                                        <p:tgtEl>
                                          <p:spTgt spid="6"/>
                                        </p:tgtEl>
                                        <p:attrNameLst>
                                          <p:attrName>style.visibility</p:attrName>
                                        </p:attrNameLst>
                                      </p:cBhvr>
                                      <p:to>
                                        <p:strVal val="visible"/>
                                      </p:to>
                                    </p:set>
                                    <p:animEffect transition="in" filter="circle(in)">
                                      <p:cBhvr>
                                        <p:cTn id="51"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4069" y="178331"/>
            <a:ext cx="12353026" cy="5865465"/>
          </a:xfrm>
          <a:prstGeom prst="rect">
            <a:avLst/>
          </a:prstGeom>
        </p:spPr>
      </p:pic>
    </p:spTree>
    <p:extLst>
      <p:ext uri="{BB962C8B-B14F-4D97-AF65-F5344CB8AC3E}">
        <p14:creationId xmlns:p14="http://schemas.microsoft.com/office/powerpoint/2010/main" val="507224864"/>
      </p:ext>
    </p:extLst>
  </p:cSld>
  <p:clrMapOvr>
    <a:masterClrMapping/>
  </p:clrMapOvr>
  <p:timing>
    <p:tnLst>
      <p:par>
        <p:cTn id="1" dur="indefinite" restart="never" nodeType="tmRoot"/>
      </p:par>
    </p:tnLst>
  </p:timing>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TM02900769[[fn=Rétrospective]]</Template>
  <TotalTime>941</TotalTime>
  <Words>1508</Words>
  <Application>Microsoft Office PowerPoint</Application>
  <PresentationFormat>Grand écran</PresentationFormat>
  <Paragraphs>62</Paragraphs>
  <Slides>14</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14</vt:i4>
      </vt:variant>
    </vt:vector>
  </HeadingPairs>
  <TitlesOfParts>
    <vt:vector size="21" baseType="lpstr">
      <vt:lpstr>Aharoni</vt:lpstr>
      <vt:lpstr>Arial Rounded MT Bold</vt:lpstr>
      <vt:lpstr>Calibri</vt:lpstr>
      <vt:lpstr>Calibri Light</vt:lpstr>
      <vt:lpstr>Wingdings</vt:lpstr>
      <vt:lpstr>Wingdings 2</vt:lpstr>
      <vt:lpstr>HDOfficeLightV0</vt:lpstr>
      <vt:lpstr>Réseau de Peri Modélisation de composition et Vérification de Systèmes Manufacturier Flexible  </vt:lpstr>
      <vt:lpstr>Plan</vt:lpstr>
      <vt:lpstr>Introduction</vt:lpstr>
      <vt:lpstr>Introduction</vt:lpstr>
      <vt:lpstr>SPN</vt:lpstr>
      <vt:lpstr>COMPOSITION FMS  modélisation par réseaux de Petri </vt:lpstr>
      <vt:lpstr>COMPOSITION FMS  modélisation par réseaux de Petri </vt:lpstr>
      <vt:lpstr>COMPOSITION FMS  modélisation par réseaux de Petri </vt:lpstr>
      <vt:lpstr>Présentation PowerPoint</vt:lpstr>
      <vt:lpstr>V. GRAIN-FIN ANALYSE-TRANSITOIRE DE FMS</vt:lpstr>
      <vt:lpstr>GRAIN-FIN ANALYSE-TRANSITOIRE DE FMS</vt:lpstr>
      <vt:lpstr>GRAIN-FIN ANALYSE-TRANSITOIRE DE FMS</vt:lpstr>
      <vt:lpstr>GRAIN-FIN ANALYSE-TRANSITOIRE DE FMS</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Réseau de Peri Modélisation de composition et Vérification de Systèmes Manufacturier Flexible</dc:title>
  <dc:creator>hamdi rahal</dc:creator>
  <cp:lastModifiedBy>hamdi rahal</cp:lastModifiedBy>
  <cp:revision>49</cp:revision>
  <dcterms:created xsi:type="dcterms:W3CDTF">2015-09-29T07:55:56Z</dcterms:created>
  <dcterms:modified xsi:type="dcterms:W3CDTF">2015-10-02T09:34:44Z</dcterms:modified>
</cp:coreProperties>
</file>