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  <p:sldId id="268" r:id="rId11"/>
    <p:sldId id="267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14E48-9241-4064-909F-F2A751E091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360D1-4999-4009-A817-F20143EFF71A}">
      <dgm:prSet/>
      <dgm:spPr/>
      <dgm:t>
        <a:bodyPr/>
        <a:lstStyle/>
        <a:p>
          <a:r>
            <a:rPr lang="fr-FR"/>
            <a:t>Sommaire</a:t>
          </a:r>
          <a:endParaRPr lang="en-US"/>
        </a:p>
      </dgm:t>
    </dgm:pt>
    <dgm:pt modelId="{5B8BC0AB-7B2B-4032-97CF-5EB0D44A1411}" type="parTrans" cxnId="{5A987A69-0AD8-4EBB-8030-D278E9193D31}">
      <dgm:prSet/>
      <dgm:spPr/>
      <dgm:t>
        <a:bodyPr/>
        <a:lstStyle/>
        <a:p>
          <a:endParaRPr lang="en-US"/>
        </a:p>
      </dgm:t>
    </dgm:pt>
    <dgm:pt modelId="{0F75922B-9DD8-4EDD-991D-87D6BFB59D8C}" type="sibTrans" cxnId="{5A987A69-0AD8-4EBB-8030-D278E9193D31}">
      <dgm:prSet/>
      <dgm:spPr/>
      <dgm:t>
        <a:bodyPr/>
        <a:lstStyle/>
        <a:p>
          <a:endParaRPr lang="en-US"/>
        </a:p>
      </dgm:t>
    </dgm:pt>
    <dgm:pt modelId="{B4322F43-2CDE-410B-8477-34A425AEF542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Présentation de la méthode</a:t>
          </a:r>
        </a:p>
      </dgm:t>
    </dgm:pt>
    <dgm:pt modelId="{ABC2ADA2-3499-4F36-B447-0C1E4103159D}" type="parTrans" cxnId="{17665092-FBD2-43ED-8576-BB293A482924}">
      <dgm:prSet/>
      <dgm:spPr/>
      <dgm:t>
        <a:bodyPr/>
        <a:lstStyle/>
        <a:p>
          <a:endParaRPr lang="en-US"/>
        </a:p>
      </dgm:t>
    </dgm:pt>
    <dgm:pt modelId="{1F8356EC-21CA-4C96-B199-FECBB64F709F}" type="sibTrans" cxnId="{17665092-FBD2-43ED-8576-BB293A482924}">
      <dgm:prSet/>
      <dgm:spPr/>
      <dgm:t>
        <a:bodyPr/>
        <a:lstStyle/>
        <a:p>
          <a:endParaRPr lang="en-US"/>
        </a:p>
      </dgm:t>
    </dgm:pt>
    <dgm:pt modelId="{B5990970-35D4-4AB7-BA14-CC99880C72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Expérimentations </a:t>
          </a:r>
        </a:p>
      </dgm:t>
    </dgm:pt>
    <dgm:pt modelId="{29E8AEE2-7A0A-45FF-8CC9-7A03CC76338E}" type="parTrans" cxnId="{518F2E3A-8FB9-4B26-A787-27CCEE59A75A}">
      <dgm:prSet/>
      <dgm:spPr/>
      <dgm:t>
        <a:bodyPr/>
        <a:lstStyle/>
        <a:p>
          <a:endParaRPr lang="en-US"/>
        </a:p>
      </dgm:t>
    </dgm:pt>
    <dgm:pt modelId="{A884B5D7-9A81-4B6D-A625-DB6704B9336E}" type="sibTrans" cxnId="{518F2E3A-8FB9-4B26-A787-27CCEE59A75A}">
      <dgm:prSet/>
      <dgm:spPr/>
      <dgm:t>
        <a:bodyPr/>
        <a:lstStyle/>
        <a:p>
          <a:endParaRPr lang="en-US"/>
        </a:p>
      </dgm:t>
    </dgm:pt>
    <dgm:pt modelId="{9692AFC3-F198-4C2F-80F6-D7EAF19545A7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Minimal Learning Machine avec Random Forest </a:t>
          </a:r>
          <a:r>
            <a:rPr lang="fr-FR" noProof="0" dirty="0"/>
            <a:t>dissimilarités</a:t>
          </a:r>
        </a:p>
      </dgm:t>
    </dgm:pt>
    <dgm:pt modelId="{85F5F557-0806-4674-87A8-6F0CF789C37A}" type="parTrans" cxnId="{0FACBAD6-F28E-45E0-AAFD-DDD48E4629F5}">
      <dgm:prSet/>
      <dgm:spPr/>
      <dgm:t>
        <a:bodyPr/>
        <a:lstStyle/>
        <a:p>
          <a:endParaRPr lang="en-US"/>
        </a:p>
      </dgm:t>
    </dgm:pt>
    <dgm:pt modelId="{789D57FB-DAD9-4227-9AE4-FE79FE835ED1}" type="sibTrans" cxnId="{0FACBAD6-F28E-45E0-AAFD-DDD48E4629F5}">
      <dgm:prSet/>
      <dgm:spPr/>
      <dgm:t>
        <a:bodyPr/>
        <a:lstStyle/>
        <a:p>
          <a:endParaRPr lang="en-US"/>
        </a:p>
      </dgm:t>
    </dgm:pt>
    <dgm:pt modelId="{E8202AFA-5E66-4DC9-A493-FA6092C8B8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Phase </a:t>
          </a:r>
          <a:r>
            <a:rPr lang="fr-FR" noProof="0" dirty="0"/>
            <a:t>d’apprentissage</a:t>
          </a:r>
        </a:p>
      </dgm:t>
    </dgm:pt>
    <dgm:pt modelId="{A9BF4F68-AE07-4540-9E8F-D2BA05B3F95C}" type="parTrans" cxnId="{F50F7389-016C-43BD-8F76-2DE8BC9B2AD8}">
      <dgm:prSet/>
      <dgm:spPr/>
      <dgm:t>
        <a:bodyPr/>
        <a:lstStyle/>
        <a:p>
          <a:endParaRPr lang="fr-FR"/>
        </a:p>
      </dgm:t>
    </dgm:pt>
    <dgm:pt modelId="{6D820899-8395-4FEC-A0DA-D7AE932BBD63}" type="sibTrans" cxnId="{F50F7389-016C-43BD-8F76-2DE8BC9B2AD8}">
      <dgm:prSet/>
      <dgm:spPr/>
      <dgm:t>
        <a:bodyPr/>
        <a:lstStyle/>
        <a:p>
          <a:endParaRPr lang="fr-FR"/>
        </a:p>
      </dgm:t>
    </dgm:pt>
    <dgm:pt modelId="{8713DF19-9F49-4125-BD8D-98BED82ADC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Phase de prédiction  </a:t>
          </a:r>
        </a:p>
      </dgm:t>
    </dgm:pt>
    <dgm:pt modelId="{6F6575B2-08BC-4E9E-A524-1AF7AF75FB18}" type="parTrans" cxnId="{D64D3CF6-2C15-4FAE-B958-86AAF59B4C2F}">
      <dgm:prSet/>
      <dgm:spPr/>
      <dgm:t>
        <a:bodyPr/>
        <a:lstStyle/>
        <a:p>
          <a:endParaRPr lang="fr-FR"/>
        </a:p>
      </dgm:t>
    </dgm:pt>
    <dgm:pt modelId="{32166086-E556-4849-98AD-4A7DD0C55283}" type="sibTrans" cxnId="{D64D3CF6-2C15-4FAE-B958-86AAF59B4C2F}">
      <dgm:prSet/>
      <dgm:spPr/>
      <dgm:t>
        <a:bodyPr/>
        <a:lstStyle/>
        <a:p>
          <a:endParaRPr lang="fr-FR"/>
        </a:p>
      </dgm:t>
    </dgm:pt>
    <dgm:pt modelId="{5E36C2A9-A73A-4481-8D3F-ECA6036B3D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Régression </a:t>
          </a:r>
        </a:p>
      </dgm:t>
    </dgm:pt>
    <dgm:pt modelId="{233E7E1E-93B9-49B1-8FA1-BBC5F630F769}" type="parTrans" cxnId="{5FA819BF-DABB-4A62-A0C9-547E631B22E8}">
      <dgm:prSet/>
      <dgm:spPr/>
      <dgm:t>
        <a:bodyPr/>
        <a:lstStyle/>
        <a:p>
          <a:endParaRPr lang="fr-FR"/>
        </a:p>
      </dgm:t>
    </dgm:pt>
    <dgm:pt modelId="{9E1588BD-0D87-4976-9988-4F07809EA500}" type="sibTrans" cxnId="{5FA819BF-DABB-4A62-A0C9-547E631B22E8}">
      <dgm:prSet/>
      <dgm:spPr/>
      <dgm:t>
        <a:bodyPr/>
        <a:lstStyle/>
        <a:p>
          <a:endParaRPr lang="fr-FR"/>
        </a:p>
      </dgm:t>
    </dgm:pt>
    <dgm:pt modelId="{73424C09-142C-42A9-BA63-19675995ED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Classification</a:t>
          </a:r>
        </a:p>
      </dgm:t>
    </dgm:pt>
    <dgm:pt modelId="{630FF7D6-F411-4DC6-A4ED-3F335590E001}" type="parTrans" cxnId="{796AF613-803C-487D-88D8-1152FC2C98ED}">
      <dgm:prSet/>
      <dgm:spPr/>
      <dgm:t>
        <a:bodyPr/>
        <a:lstStyle/>
        <a:p>
          <a:endParaRPr lang="fr-FR"/>
        </a:p>
      </dgm:t>
    </dgm:pt>
    <dgm:pt modelId="{5D7483BE-2219-487F-A901-5AF1BD5A8F05}" type="sibTrans" cxnId="{796AF613-803C-487D-88D8-1152FC2C98ED}">
      <dgm:prSet/>
      <dgm:spPr/>
      <dgm:t>
        <a:bodyPr/>
        <a:lstStyle/>
        <a:p>
          <a:endParaRPr lang="fr-FR"/>
        </a:p>
      </dgm:t>
    </dgm:pt>
    <dgm:pt modelId="{C76153FC-5FF9-4B28-B276-5D35FB78BA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Random Forest </a:t>
          </a:r>
          <a:r>
            <a:rPr lang="fr-FR" noProof="0" dirty="0"/>
            <a:t>dissimilarités</a:t>
          </a:r>
          <a:r>
            <a:rPr lang="fr-FR" dirty="0"/>
            <a:t> </a:t>
          </a:r>
        </a:p>
      </dgm:t>
    </dgm:pt>
    <dgm:pt modelId="{8689BDCD-A3EC-4818-844E-967026460F06}" type="parTrans" cxnId="{ACE4E49B-86A7-428A-B16B-B5310F00DF91}">
      <dgm:prSet/>
      <dgm:spPr/>
      <dgm:t>
        <a:bodyPr/>
        <a:lstStyle/>
        <a:p>
          <a:endParaRPr lang="fr-FR"/>
        </a:p>
      </dgm:t>
    </dgm:pt>
    <dgm:pt modelId="{C67F3E33-B6BB-4F93-97D5-3F7A5316D66E}" type="sibTrans" cxnId="{ACE4E49B-86A7-428A-B16B-B5310F00DF91}">
      <dgm:prSet/>
      <dgm:spPr/>
      <dgm:t>
        <a:bodyPr/>
        <a:lstStyle/>
        <a:p>
          <a:endParaRPr lang="fr-FR"/>
        </a:p>
      </dgm:t>
    </dgm:pt>
    <dgm:pt modelId="{A7B40A5F-F4FC-4727-93A7-29A032B2E0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Comparer les performances du RFD_MLM au performances des RF et MLM</a:t>
          </a:r>
        </a:p>
      </dgm:t>
    </dgm:pt>
    <dgm:pt modelId="{48DAD75D-A412-47BA-8AB3-D5A7E6D8B6D9}" type="parTrans" cxnId="{C87F1AD2-B4C5-4DFD-82D1-8E7C4B11237E}">
      <dgm:prSet/>
      <dgm:spPr/>
      <dgm:t>
        <a:bodyPr/>
        <a:lstStyle/>
        <a:p>
          <a:endParaRPr lang="fr-FR"/>
        </a:p>
      </dgm:t>
    </dgm:pt>
    <dgm:pt modelId="{A603F81B-B633-464C-A518-5AEA4B1A42F1}" type="sibTrans" cxnId="{C87F1AD2-B4C5-4DFD-82D1-8E7C4B11237E}">
      <dgm:prSet/>
      <dgm:spPr/>
      <dgm:t>
        <a:bodyPr/>
        <a:lstStyle/>
        <a:p>
          <a:endParaRPr lang="fr-FR"/>
        </a:p>
      </dgm:t>
    </dgm:pt>
    <dgm:pt modelId="{1A5C4B6A-374A-4241-81D1-9F2A422B3C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Conclusion et perspectives </a:t>
          </a:r>
        </a:p>
      </dgm:t>
    </dgm:pt>
    <dgm:pt modelId="{70C011AE-EC05-48A4-BBC2-28F2B695E574}" type="parTrans" cxnId="{912475CD-9742-4805-A138-259B7B052A56}">
      <dgm:prSet/>
      <dgm:spPr/>
      <dgm:t>
        <a:bodyPr/>
        <a:lstStyle/>
        <a:p>
          <a:endParaRPr lang="fr-FR"/>
        </a:p>
      </dgm:t>
    </dgm:pt>
    <dgm:pt modelId="{4A778848-3C02-41C8-BBDC-0C91397AF7FF}" type="sibTrans" cxnId="{912475CD-9742-4805-A138-259B7B052A56}">
      <dgm:prSet/>
      <dgm:spPr/>
      <dgm:t>
        <a:bodyPr/>
        <a:lstStyle/>
        <a:p>
          <a:endParaRPr lang="fr-FR"/>
        </a:p>
      </dgm:t>
    </dgm:pt>
    <dgm:pt modelId="{A09239F1-FECC-4F9C-A707-F0465AA63F28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dirty="0"/>
            <a:t>Implementation </a:t>
          </a:r>
          <a:r>
            <a:rPr lang="fr-FR" noProof="0" dirty="0"/>
            <a:t>d’une</a:t>
          </a:r>
          <a:r>
            <a:rPr lang="fr-FR" dirty="0"/>
            <a:t> version </a:t>
          </a:r>
          <a:r>
            <a:rPr lang="fr-FR" noProof="0" dirty="0"/>
            <a:t>pré</a:t>
          </a:r>
          <a:r>
            <a:rPr lang="fr-FR" dirty="0"/>
            <a:t> calculé </a:t>
          </a:r>
        </a:p>
      </dgm:t>
    </dgm:pt>
    <dgm:pt modelId="{6766507F-9BCC-485A-AE58-14881B2EA7B9}" type="parTrans" cxnId="{8BEC2FBB-CA89-4DDA-8A4D-D83F16A38C7F}">
      <dgm:prSet/>
      <dgm:spPr/>
      <dgm:t>
        <a:bodyPr/>
        <a:lstStyle/>
        <a:p>
          <a:endParaRPr lang="fr-FR"/>
        </a:p>
      </dgm:t>
    </dgm:pt>
    <dgm:pt modelId="{5BA22547-431F-403E-8CE2-34EF140DAC10}" type="sibTrans" cxnId="{8BEC2FBB-CA89-4DDA-8A4D-D83F16A38C7F}">
      <dgm:prSet/>
      <dgm:spPr/>
      <dgm:t>
        <a:bodyPr/>
        <a:lstStyle/>
        <a:p>
          <a:endParaRPr lang="fr-FR"/>
        </a:p>
      </dgm:t>
    </dgm:pt>
    <dgm:pt modelId="{FA8BD1CA-6B32-453F-A80B-037D0B81C1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Tester le MLM avec </a:t>
          </a:r>
          <a:r>
            <a:rPr lang="fr-FR" noProof="0" dirty="0"/>
            <a:t>différentes</a:t>
          </a:r>
          <a:r>
            <a:rPr lang="fr-FR" dirty="0"/>
            <a:t> </a:t>
          </a:r>
          <a:r>
            <a:rPr lang="fr-FR" noProof="0" dirty="0"/>
            <a:t>mesures</a:t>
          </a:r>
          <a:r>
            <a:rPr lang="fr-FR" dirty="0"/>
            <a:t> de </a:t>
          </a:r>
          <a:r>
            <a:rPr lang="fr-FR" noProof="0" dirty="0"/>
            <a:t>distances</a:t>
          </a:r>
          <a:r>
            <a:rPr lang="fr-FR" dirty="0"/>
            <a:t> </a:t>
          </a:r>
        </a:p>
      </dgm:t>
    </dgm:pt>
    <dgm:pt modelId="{170696F9-323B-484D-B6BD-353C3910DA01}" type="parTrans" cxnId="{A2BC4705-1AF9-46A7-A9C8-5648238C5802}">
      <dgm:prSet/>
      <dgm:spPr/>
      <dgm:t>
        <a:bodyPr/>
        <a:lstStyle/>
        <a:p>
          <a:endParaRPr lang="fr-FR"/>
        </a:p>
      </dgm:t>
    </dgm:pt>
    <dgm:pt modelId="{8F5BFF4E-156F-4318-9F85-07433D88B96C}" type="sibTrans" cxnId="{A2BC4705-1AF9-46A7-A9C8-5648238C5802}">
      <dgm:prSet/>
      <dgm:spPr/>
      <dgm:t>
        <a:bodyPr/>
        <a:lstStyle/>
        <a:p>
          <a:endParaRPr lang="fr-FR"/>
        </a:p>
      </dgm:t>
    </dgm:pt>
    <dgm:pt modelId="{D70CF965-8BB1-44A9-BBA6-B92ACF043D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Comparer les performances du RFD_MLM et MLM en grande  dimension</a:t>
          </a:r>
        </a:p>
      </dgm:t>
    </dgm:pt>
    <dgm:pt modelId="{622FC82A-C81E-496A-8B07-5B2A59585E48}" type="parTrans" cxnId="{527A2264-975B-42B5-98C7-34A0B359ADB6}">
      <dgm:prSet/>
      <dgm:spPr/>
      <dgm:t>
        <a:bodyPr/>
        <a:lstStyle/>
        <a:p>
          <a:endParaRPr lang="fr-FR"/>
        </a:p>
      </dgm:t>
    </dgm:pt>
    <dgm:pt modelId="{FB5C599E-337F-4471-A91B-E2FC4257EF19}" type="sibTrans" cxnId="{527A2264-975B-42B5-98C7-34A0B359ADB6}">
      <dgm:prSet/>
      <dgm:spPr/>
      <dgm:t>
        <a:bodyPr/>
        <a:lstStyle/>
        <a:p>
          <a:endParaRPr lang="fr-FR"/>
        </a:p>
      </dgm:t>
    </dgm:pt>
    <dgm:pt modelId="{6D85D360-96F4-46C5-9484-221C9780A1EB}" type="pres">
      <dgm:prSet presAssocID="{08214E48-9241-4064-909F-F2A751E091CB}" presName="linear" presStyleCnt="0">
        <dgm:presLayoutVars>
          <dgm:animLvl val="lvl"/>
          <dgm:resizeHandles val="exact"/>
        </dgm:presLayoutVars>
      </dgm:prSet>
      <dgm:spPr/>
    </dgm:pt>
    <dgm:pt modelId="{BCC31CCA-426C-4035-93BA-BAA6129F2141}" type="pres">
      <dgm:prSet presAssocID="{ECA360D1-4999-4009-A817-F20143EFF7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85B569C-E3D0-4C17-8B8B-FFDA72D8BD03}" type="pres">
      <dgm:prSet presAssocID="{ECA360D1-4999-4009-A817-F20143EFF71A}" presName="childText" presStyleLbl="revTx" presStyleIdx="0" presStyleCnt="1" custScaleY="130220">
        <dgm:presLayoutVars>
          <dgm:bulletEnabled val="1"/>
        </dgm:presLayoutVars>
      </dgm:prSet>
      <dgm:spPr/>
    </dgm:pt>
  </dgm:ptLst>
  <dgm:cxnLst>
    <dgm:cxn modelId="{A2BC4705-1AF9-46A7-A9C8-5648238C5802}" srcId="{A09239F1-FECC-4F9C-A707-F0465AA63F28}" destId="{FA8BD1CA-6B32-453F-A80B-037D0B81C1C5}" srcOrd="0" destOrd="0" parTransId="{170696F9-323B-484D-B6BD-353C3910DA01}" sibTransId="{8F5BFF4E-156F-4318-9F85-07433D88B96C}"/>
    <dgm:cxn modelId="{796AF613-803C-487D-88D8-1152FC2C98ED}" srcId="{B5990970-35D4-4AB7-BA14-CC99880C729D}" destId="{73424C09-142C-42A9-BA63-19675995ED1C}" srcOrd="1" destOrd="0" parTransId="{630FF7D6-F411-4DC6-A4ED-3F335590E001}" sibTransId="{5D7483BE-2219-487F-A901-5AF1BD5A8F05}"/>
    <dgm:cxn modelId="{85F5721C-3629-45D7-9A9A-EE8236D717DA}" type="presOf" srcId="{D70CF965-8BB1-44A9-BBA6-B92ACF043DCD}" destId="{585B569C-E3D0-4C17-8B8B-FFDA72D8BD03}" srcOrd="0" destOrd="11" presId="urn:microsoft.com/office/officeart/2005/8/layout/vList2"/>
    <dgm:cxn modelId="{81FB4823-0585-4969-8073-1FC4FFB198C1}" type="presOf" srcId="{A09239F1-FECC-4F9C-A707-F0465AA63F28}" destId="{585B569C-E3D0-4C17-8B8B-FFDA72D8BD03}" srcOrd="0" destOrd="6" presId="urn:microsoft.com/office/officeart/2005/8/layout/vList2"/>
    <dgm:cxn modelId="{E3CCF032-5B16-417A-8A53-2EB347530BB0}" type="presOf" srcId="{FA8BD1CA-6B32-453F-A80B-037D0B81C1C5}" destId="{585B569C-E3D0-4C17-8B8B-FFDA72D8BD03}" srcOrd="0" destOrd="7" presId="urn:microsoft.com/office/officeart/2005/8/layout/vList2"/>
    <dgm:cxn modelId="{518F2E3A-8FB9-4B26-A787-27CCEE59A75A}" srcId="{ECA360D1-4999-4009-A817-F20143EFF71A}" destId="{B5990970-35D4-4AB7-BA14-CC99880C729D}" srcOrd="1" destOrd="0" parTransId="{29E8AEE2-7A0A-45FF-8CC9-7A03CC76338E}" sibTransId="{A884B5D7-9A81-4B6D-A625-DB6704B9336E}"/>
    <dgm:cxn modelId="{89F5C73A-487C-4D96-ABCF-EA784D0C6B93}" type="presOf" srcId="{A7B40A5F-F4FC-4727-93A7-29A032B2E06A}" destId="{585B569C-E3D0-4C17-8B8B-FFDA72D8BD03}" srcOrd="0" destOrd="10" presId="urn:microsoft.com/office/officeart/2005/8/layout/vList2"/>
    <dgm:cxn modelId="{527A2264-975B-42B5-98C7-34A0B359ADB6}" srcId="{9692AFC3-F198-4C2F-80F6-D7EAF19545A7}" destId="{D70CF965-8BB1-44A9-BBA6-B92ACF043DCD}" srcOrd="2" destOrd="0" parTransId="{622FC82A-C81E-496A-8B07-5B2A59585E48}" sibTransId="{FB5C599E-337F-4471-A91B-E2FC4257EF19}"/>
    <dgm:cxn modelId="{D68DD044-5FF0-40DE-995A-FC48E5AD0873}" type="presOf" srcId="{C76153FC-5FF9-4B28-B276-5D35FB78BA63}" destId="{585B569C-E3D0-4C17-8B8B-FFDA72D8BD03}" srcOrd="0" destOrd="9" presId="urn:microsoft.com/office/officeart/2005/8/layout/vList2"/>
    <dgm:cxn modelId="{58904B65-5255-4721-A74A-ED7456C310E6}" type="presOf" srcId="{B4322F43-2CDE-410B-8477-34A425AEF542}" destId="{585B569C-E3D0-4C17-8B8B-FFDA72D8BD03}" srcOrd="0" destOrd="0" presId="urn:microsoft.com/office/officeart/2005/8/layout/vList2"/>
    <dgm:cxn modelId="{0F2C3966-D81D-4314-9EA5-AD4190681DD9}" type="presOf" srcId="{5E36C2A9-A73A-4481-8D3F-ECA6036B3D21}" destId="{585B569C-E3D0-4C17-8B8B-FFDA72D8BD03}" srcOrd="0" destOrd="4" presId="urn:microsoft.com/office/officeart/2005/8/layout/vList2"/>
    <dgm:cxn modelId="{5A987A69-0AD8-4EBB-8030-D278E9193D31}" srcId="{08214E48-9241-4064-909F-F2A751E091CB}" destId="{ECA360D1-4999-4009-A817-F20143EFF71A}" srcOrd="0" destOrd="0" parTransId="{5B8BC0AB-7B2B-4032-97CF-5EB0D44A1411}" sibTransId="{0F75922B-9DD8-4EDD-991D-87D6BFB59D8C}"/>
    <dgm:cxn modelId="{7B9AE26C-E8B8-4803-8136-BB1F779BEA80}" type="presOf" srcId="{08214E48-9241-4064-909F-F2A751E091CB}" destId="{6D85D360-96F4-46C5-9484-221C9780A1EB}" srcOrd="0" destOrd="0" presId="urn:microsoft.com/office/officeart/2005/8/layout/vList2"/>
    <dgm:cxn modelId="{49B70356-48B4-4638-8654-D81A4830128B}" type="presOf" srcId="{E8202AFA-5E66-4DC9-A493-FA6092C8B850}" destId="{585B569C-E3D0-4C17-8B8B-FFDA72D8BD03}" srcOrd="0" destOrd="1" presId="urn:microsoft.com/office/officeart/2005/8/layout/vList2"/>
    <dgm:cxn modelId="{638EFE5A-ADD4-4BD7-9E51-B1DCA8A3EAFB}" type="presOf" srcId="{B5990970-35D4-4AB7-BA14-CC99880C729D}" destId="{585B569C-E3D0-4C17-8B8B-FFDA72D8BD03}" srcOrd="0" destOrd="3" presId="urn:microsoft.com/office/officeart/2005/8/layout/vList2"/>
    <dgm:cxn modelId="{F50F7389-016C-43BD-8F76-2DE8BC9B2AD8}" srcId="{B4322F43-2CDE-410B-8477-34A425AEF542}" destId="{E8202AFA-5E66-4DC9-A493-FA6092C8B850}" srcOrd="0" destOrd="0" parTransId="{A9BF4F68-AE07-4540-9E8F-D2BA05B3F95C}" sibTransId="{6D820899-8395-4FEC-A0DA-D7AE932BBD63}"/>
    <dgm:cxn modelId="{17665092-FBD2-43ED-8576-BB293A482924}" srcId="{ECA360D1-4999-4009-A817-F20143EFF71A}" destId="{B4322F43-2CDE-410B-8477-34A425AEF542}" srcOrd="0" destOrd="0" parTransId="{ABC2ADA2-3499-4F36-B447-0C1E4103159D}" sibTransId="{1F8356EC-21CA-4C96-B199-FECBB64F709F}"/>
    <dgm:cxn modelId="{ACE4E49B-86A7-428A-B16B-B5310F00DF91}" srcId="{9692AFC3-F198-4C2F-80F6-D7EAF19545A7}" destId="{C76153FC-5FF9-4B28-B276-5D35FB78BA63}" srcOrd="0" destOrd="0" parTransId="{8689BDCD-A3EC-4818-844E-967026460F06}" sibTransId="{C67F3E33-B6BB-4F93-97D5-3F7A5316D66E}"/>
    <dgm:cxn modelId="{8BEC2FBB-CA89-4DDA-8A4D-D83F16A38C7F}" srcId="{ECA360D1-4999-4009-A817-F20143EFF71A}" destId="{A09239F1-FECC-4F9C-A707-F0465AA63F28}" srcOrd="2" destOrd="0" parTransId="{6766507F-9BCC-485A-AE58-14881B2EA7B9}" sibTransId="{5BA22547-431F-403E-8CE2-34EF140DAC10}"/>
    <dgm:cxn modelId="{5FA819BF-DABB-4A62-A0C9-547E631B22E8}" srcId="{B5990970-35D4-4AB7-BA14-CC99880C729D}" destId="{5E36C2A9-A73A-4481-8D3F-ECA6036B3D21}" srcOrd="0" destOrd="0" parTransId="{233E7E1E-93B9-49B1-8FA1-BBC5F630F769}" sibTransId="{9E1588BD-0D87-4976-9988-4F07809EA500}"/>
    <dgm:cxn modelId="{CC9177C5-5B4E-4D59-AEF9-34447998898E}" type="presOf" srcId="{8713DF19-9F49-4125-BD8D-98BED82ADC6E}" destId="{585B569C-E3D0-4C17-8B8B-FFDA72D8BD03}" srcOrd="0" destOrd="2" presId="urn:microsoft.com/office/officeart/2005/8/layout/vList2"/>
    <dgm:cxn modelId="{BD9440C9-A688-413F-A78C-41FA46C5EA50}" type="presOf" srcId="{1A5C4B6A-374A-4241-81D1-9F2A422B3C85}" destId="{585B569C-E3D0-4C17-8B8B-FFDA72D8BD03}" srcOrd="0" destOrd="12" presId="urn:microsoft.com/office/officeart/2005/8/layout/vList2"/>
    <dgm:cxn modelId="{912475CD-9742-4805-A138-259B7B052A56}" srcId="{ECA360D1-4999-4009-A817-F20143EFF71A}" destId="{1A5C4B6A-374A-4241-81D1-9F2A422B3C85}" srcOrd="4" destOrd="0" parTransId="{70C011AE-EC05-48A4-BBC2-28F2B695E574}" sibTransId="{4A778848-3C02-41C8-BBDC-0C91397AF7FF}"/>
    <dgm:cxn modelId="{53656FD1-C504-4334-B725-B1B2FDD837F8}" type="presOf" srcId="{73424C09-142C-42A9-BA63-19675995ED1C}" destId="{585B569C-E3D0-4C17-8B8B-FFDA72D8BD03}" srcOrd="0" destOrd="5" presId="urn:microsoft.com/office/officeart/2005/8/layout/vList2"/>
    <dgm:cxn modelId="{C87F1AD2-B4C5-4DFD-82D1-8E7C4B11237E}" srcId="{9692AFC3-F198-4C2F-80F6-D7EAF19545A7}" destId="{A7B40A5F-F4FC-4727-93A7-29A032B2E06A}" srcOrd="1" destOrd="0" parTransId="{48DAD75D-A412-47BA-8AB3-D5A7E6D8B6D9}" sibTransId="{A603F81B-B633-464C-A518-5AEA4B1A42F1}"/>
    <dgm:cxn modelId="{0FACBAD6-F28E-45E0-AAFD-DDD48E4629F5}" srcId="{ECA360D1-4999-4009-A817-F20143EFF71A}" destId="{9692AFC3-F198-4C2F-80F6-D7EAF19545A7}" srcOrd="3" destOrd="0" parTransId="{85F5F557-0806-4674-87A8-6F0CF789C37A}" sibTransId="{789D57FB-DAD9-4227-9AE4-FE79FE835ED1}"/>
    <dgm:cxn modelId="{7D6EA9E9-6892-4E7D-9D5C-E14740EC58D7}" type="presOf" srcId="{ECA360D1-4999-4009-A817-F20143EFF71A}" destId="{BCC31CCA-426C-4035-93BA-BAA6129F2141}" srcOrd="0" destOrd="0" presId="urn:microsoft.com/office/officeart/2005/8/layout/vList2"/>
    <dgm:cxn modelId="{D64D3CF6-2C15-4FAE-B958-86AAF59B4C2F}" srcId="{B4322F43-2CDE-410B-8477-34A425AEF542}" destId="{8713DF19-9F49-4125-BD8D-98BED82ADC6E}" srcOrd="1" destOrd="0" parTransId="{6F6575B2-08BC-4E9E-A524-1AF7AF75FB18}" sibTransId="{32166086-E556-4849-98AD-4A7DD0C55283}"/>
    <dgm:cxn modelId="{9059ECFC-6D1D-4780-AEE7-AC0928386DD1}" type="presOf" srcId="{9692AFC3-F198-4C2F-80F6-D7EAF19545A7}" destId="{585B569C-E3D0-4C17-8B8B-FFDA72D8BD03}" srcOrd="0" destOrd="8" presId="urn:microsoft.com/office/officeart/2005/8/layout/vList2"/>
    <dgm:cxn modelId="{BC2FF23A-C18C-4DEB-B860-243FB08B3C50}" type="presParOf" srcId="{6D85D360-96F4-46C5-9484-221C9780A1EB}" destId="{BCC31CCA-426C-4035-93BA-BAA6129F2141}" srcOrd="0" destOrd="0" presId="urn:microsoft.com/office/officeart/2005/8/layout/vList2"/>
    <dgm:cxn modelId="{FF340BAA-24A4-4CC2-BE50-19BF50B3C98C}" type="presParOf" srcId="{6D85D360-96F4-46C5-9484-221C9780A1EB}" destId="{585B569C-E3D0-4C17-8B8B-FFDA72D8BD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31CCA-426C-4035-93BA-BAA6129F2141}">
      <dsp:nvSpPr>
        <dsp:cNvPr id="0" name=""/>
        <dsp:cNvSpPr/>
      </dsp:nvSpPr>
      <dsp:spPr>
        <a:xfrm>
          <a:off x="0" y="10642"/>
          <a:ext cx="109061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Sommaire</a:t>
          </a:r>
          <a:endParaRPr lang="en-US" sz="2300" kern="1200"/>
        </a:p>
      </dsp:txBody>
      <dsp:txXfrm>
        <a:off x="26930" y="37572"/>
        <a:ext cx="10852265" cy="497795"/>
      </dsp:txXfrm>
    </dsp:sp>
    <dsp:sp modelId="{585B569C-E3D0-4C17-8B8B-FFDA72D8BD03}">
      <dsp:nvSpPr>
        <dsp:cNvPr id="0" name=""/>
        <dsp:cNvSpPr/>
      </dsp:nvSpPr>
      <dsp:spPr>
        <a:xfrm>
          <a:off x="0" y="562297"/>
          <a:ext cx="10906125" cy="5207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800" kern="1200" dirty="0"/>
            <a:t>Présentation de la méthode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Phase </a:t>
          </a:r>
          <a:r>
            <a:rPr lang="fr-FR" sz="1800" kern="1200" noProof="0" dirty="0"/>
            <a:t>d’apprentissage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Phase de prédiction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800" kern="1200" dirty="0"/>
            <a:t>Expérimentations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Régression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Classification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800" kern="1200" dirty="0"/>
            <a:t>Implementation </a:t>
          </a:r>
          <a:r>
            <a:rPr lang="fr-FR" sz="1800" kern="1200" noProof="0" dirty="0"/>
            <a:t>d’une</a:t>
          </a:r>
          <a:r>
            <a:rPr lang="fr-FR" sz="1800" kern="1200" dirty="0"/>
            <a:t> version </a:t>
          </a:r>
          <a:r>
            <a:rPr lang="fr-FR" sz="1800" kern="1200" noProof="0" dirty="0"/>
            <a:t>pré</a:t>
          </a:r>
          <a:r>
            <a:rPr lang="fr-FR" sz="1800" kern="1200" dirty="0"/>
            <a:t> calculé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Tester le MLM avec </a:t>
          </a:r>
          <a:r>
            <a:rPr lang="fr-FR" sz="1800" kern="1200" noProof="0" dirty="0"/>
            <a:t>différentes</a:t>
          </a:r>
          <a:r>
            <a:rPr lang="fr-FR" sz="1800" kern="1200" dirty="0"/>
            <a:t> </a:t>
          </a:r>
          <a:r>
            <a:rPr lang="fr-FR" sz="1800" kern="1200" noProof="0" dirty="0"/>
            <a:t>mesures</a:t>
          </a:r>
          <a:r>
            <a:rPr lang="fr-FR" sz="1800" kern="1200" dirty="0"/>
            <a:t> de </a:t>
          </a:r>
          <a:r>
            <a:rPr lang="fr-FR" sz="1800" kern="1200" noProof="0" dirty="0"/>
            <a:t>distances</a:t>
          </a:r>
          <a:r>
            <a:rPr lang="fr-FR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800" kern="1200" dirty="0"/>
            <a:t>Minimal Learning Machine avec Random Forest </a:t>
          </a:r>
          <a:r>
            <a:rPr lang="fr-FR" sz="1800" kern="1200" noProof="0" dirty="0"/>
            <a:t>dissimilarités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Random Forest </a:t>
          </a:r>
          <a:r>
            <a:rPr lang="fr-FR" sz="1800" kern="1200" noProof="0" dirty="0"/>
            <a:t>dissimilarités</a:t>
          </a:r>
          <a:r>
            <a:rPr lang="fr-FR" sz="1800" kern="1200" dirty="0"/>
            <a:t>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Comparer les performances du RFD_MLM au performances des RF et MLM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800" kern="1200" dirty="0"/>
            <a:t>Comparer les performances du RFD_MLM et MLM en grande  dimension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800" kern="1200" dirty="0"/>
            <a:t>Conclusion et perspectives </a:t>
          </a:r>
        </a:p>
      </dsp:txBody>
      <dsp:txXfrm>
        <a:off x="0" y="562297"/>
        <a:ext cx="10906125" cy="5207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DE300-8C69-494F-9EC8-BC81C2924EB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A129-FA29-45CB-A855-D1908CC3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9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F9049-E631-4344-BAF4-2DCA81A5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33C731-D6D8-42EE-9706-E3F015B3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779D8-3594-4D7A-AD49-4B0FDBAA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B26-7319-49C3-9E54-16079D26248E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2CFFB-4ECD-474C-918A-48DE7A17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372B8-1EE7-4FCF-BAAE-C7490EA7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0AF5E-9019-4112-8357-AA1DAA61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B60EC-E478-4454-AEBE-64933E5DE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5393E-61E3-46F9-A43E-05D28E08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6FD-8C52-405C-940D-3222F3797991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18733-992A-4F83-9F7A-E838BA12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DB86E-DFD9-4E23-BF80-4BA1491B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2951AE-603B-46EF-BF44-3BD284B22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C6326-C5D6-4FDA-9640-1E526EEE8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3271E-427B-4195-A2F0-0BD7EDE1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392-C560-4885-817E-5EDCCACF14E3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3EE4B-63D4-4A41-A63D-F670F3D7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1E83C-07DC-4E53-93E6-3AE6663E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3BB6B-6C3E-4AF7-846C-E0847638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B61D9-0DEA-447B-8B82-100B1701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CB0B8-6156-485C-B912-626E258B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B49-E741-4EA1-9DCA-344525A3B101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F8DBD-4931-43ED-BEA3-2D31598D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C2CF5-48AB-4E7E-A0A7-872E330C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3967A-7187-422F-A6C1-5E340D4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D6124-62EC-4491-BB38-9EA68580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969EE-A1D0-475E-916D-42867CB4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2186-7EE2-4DB9-A522-C036EFB5815D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BD6630-A8B7-4627-8E3E-12D2BFA4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0DA42-65ED-48DA-8B09-BAF4AC23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766C2-7C3F-4999-B751-5FE7BDA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367F2-8CD0-4720-809D-241016A7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717CD7-B565-4283-8634-17B68E36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2D803A-DD01-42FC-8CDD-C74B1E5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DC3F-6A33-462B-BFFC-516BF6DE9266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5D2557-B094-449E-B725-0157F684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A6446F-E5BB-4586-881B-1376591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67FB-BA3E-424E-8796-E82AB05E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6AC08-646E-4BAD-BC71-3A9281BE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287570-B881-42D1-B41C-9B916F680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AC8E41-5E46-40C1-BDBF-0FB03A433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DBC836-2701-475F-94A4-C74A32BBF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A5D9D4-BA26-41A3-B38A-11078101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9B07-2E97-4F28-9282-300E60EF6733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077D44-F0C4-4D3F-8E3D-972202CE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50EDE6-3241-45ED-8CBA-C05992F4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1E760-B8CF-4771-B485-C8587BEB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19BA2-BDA5-45FF-8DEA-8E59F90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5590-F99E-4464-9567-73612A41458D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02F9F3-41DB-40C1-9C45-8D0FB3ED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BEC93C-05BB-4B81-9E0F-45E81744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8E6941-2D67-4BE1-8D72-0A749E33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E8E6-F326-4266-BA86-FB98E31DD4DC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DFE8E2-CA1E-4E16-A73D-702743D6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B93F4D-CB3D-40D7-8774-52807AF4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0E765-A74A-46B5-9F34-69D6E509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887E9-5E9A-4854-A45B-92FCDE08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7B4E9A-EA72-44FC-8A3A-ED7EFF4B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B7543-2606-4E7B-AE85-79E647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6D0-97FD-4AB3-9447-A3EA2E95B627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D91AC-60A8-4DF7-8496-1ECDC9E3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CECFD6-4D13-4290-955C-2BE90F73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B8748-F808-4176-AC2D-D6EB45A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AAAB7F-BDE0-437C-8FF7-B639B1595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90D54-02D4-4647-BC4A-CE6264DC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DEB3FA-EF90-4B76-8625-C12F84B1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D739-997C-44E8-9F79-908470492484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A70955-9588-44F0-B222-F043F997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3AE612-3CF5-4168-9482-0A9DC90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30F66C-8279-4835-8EEA-E337C96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0A6D1-30A6-4F64-B23A-BE675A25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BB56F-635D-4822-A299-308E81ACC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EB94-4990-4F24-BDE8-F92559F7767F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A38C1-8DDE-407C-B9F8-172968FD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F2491-3BEF-4B51-B803-49313A78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25231215003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A18C94-DF34-4A71-91C6-BD6CC8D5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58" y="1580225"/>
            <a:ext cx="5048249" cy="2361368"/>
          </a:xfrm>
        </p:spPr>
        <p:txBody>
          <a:bodyPr anchor="b">
            <a:normAutofit/>
          </a:bodyPr>
          <a:lstStyle/>
          <a:p>
            <a:r>
              <a:rPr lang="fr-FR" sz="1900" dirty="0"/>
              <a:t>Une méthode d’apprentissage supervisé le</a:t>
            </a:r>
          </a:p>
          <a:p>
            <a:r>
              <a:rPr lang="fr-FR" sz="3200" b="1" dirty="0"/>
              <a:t>Minimal Learning Machine</a:t>
            </a:r>
          </a:p>
          <a:p>
            <a:pPr algn="l"/>
            <a:endParaRPr lang="fr-FR" sz="1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C6CB5-879E-4EED-91AA-A6BE52342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8" r="22561" b="-2"/>
          <a:stretch/>
        </p:blipFill>
        <p:spPr>
          <a:xfrm>
            <a:off x="6096001" y="1012537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CB4E0-3AD5-4242-B857-8A9879D2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91EB4-8580-4523-B962-326318F3EBD4}"/>
              </a:ext>
            </a:extLst>
          </p:cNvPr>
          <p:cNvSpPr txBox="1"/>
          <p:nvPr/>
        </p:nvSpPr>
        <p:spPr>
          <a:xfrm>
            <a:off x="-40981" y="6052479"/>
            <a:ext cx="623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Etudiant: 		 </a:t>
            </a:r>
            <a:r>
              <a:rPr lang="fr-FR" sz="1600" dirty="0" err="1"/>
              <a:t>Laziz</a:t>
            </a:r>
            <a:r>
              <a:rPr lang="fr-FR" sz="1600" dirty="0"/>
              <a:t> Hamdi</a:t>
            </a:r>
          </a:p>
          <a:p>
            <a:r>
              <a:rPr lang="fr-FR" sz="1600" dirty="0"/>
              <a:t>Encadrant:		 M. Simon Bernard </a:t>
            </a:r>
          </a:p>
          <a:p>
            <a:r>
              <a:rPr lang="fr-FR" sz="1600" dirty="0"/>
              <a:t>Année :		 2020 - 2021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D211209-983F-4820-8F5F-232FF71A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2939" cy="57647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B835B9-D6E6-4B3B-9240-D7F54A0CD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34" y="31861"/>
            <a:ext cx="838198" cy="5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5" y="2562609"/>
            <a:ext cx="3605944" cy="162557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Implémentation d’une version pré calculé 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5" y="649482"/>
            <a:ext cx="7661428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Une fois les références sélectionnées.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L’utilisateur construit les matrices de dissimilarités en entrée et sorite et les donne au modèle.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 modèle utilise ces matrices pour la formation et la prédiction.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A1707-BC73-4283-8003-18391D52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Tester le MLM avec </a:t>
            </a:r>
            <a:r>
              <a:rPr lang="fr-FR" sz="4000" dirty="0">
                <a:solidFill>
                  <a:srgbClr val="FFFFFF"/>
                </a:solidFill>
              </a:rPr>
              <a:t>différentes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fr-FR" sz="4000" dirty="0">
                <a:solidFill>
                  <a:srgbClr val="FFFFFF"/>
                </a:solidFill>
              </a:rPr>
              <a:t>mesures</a:t>
            </a:r>
            <a:r>
              <a:rPr lang="en-US" sz="4000" dirty="0">
                <a:solidFill>
                  <a:srgbClr val="FFFFFF"/>
                </a:solidFill>
              </a:rPr>
              <a:t> de distances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F1A86D-AC1B-45DA-A5C0-A4B56AF23EA1}"/>
              </a:ext>
            </a:extLst>
          </p:cNvPr>
          <p:cNvSpPr txBox="1"/>
          <p:nvPr/>
        </p:nvSpPr>
        <p:spPr>
          <a:xfrm flipH="1">
            <a:off x="296937" y="277746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a) Résultats </a:t>
            </a:r>
            <a:r>
              <a:rPr lang="fr-FR" b="1" dirty="0"/>
              <a:t>MSE</a:t>
            </a:r>
            <a:r>
              <a:rPr lang="fr-FR" dirty="0"/>
              <a:t> pour la régression :                                        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6CE763-617D-465C-A7F9-6DBB1B1DE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743077"/>
            <a:ext cx="6883166" cy="2068781"/>
          </a:xfrm>
          <a:prstGeom prst="rect">
            <a:avLst/>
          </a:prstGeom>
        </p:spPr>
      </p:pic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B7DB18B4-18A1-4839-BFAA-34BA734A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4136564"/>
            <a:ext cx="6883166" cy="212029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2FAD296-988B-49AA-B4AE-9EA9AAB5736F}"/>
              </a:ext>
            </a:extLst>
          </p:cNvPr>
          <p:cNvSpPr txBox="1"/>
          <p:nvPr/>
        </p:nvSpPr>
        <p:spPr>
          <a:xfrm flipH="1">
            <a:off x="296937" y="511635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b) Résultats </a:t>
            </a:r>
            <a:r>
              <a:rPr lang="fr-FR" b="1" dirty="0" err="1"/>
              <a:t>Accuracy</a:t>
            </a:r>
            <a:r>
              <a:rPr lang="fr-FR" dirty="0"/>
              <a:t> pour la classification :                                       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07A10B-D03C-4E93-BFA9-B4B865FB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283680"/>
            <a:ext cx="3957927" cy="20520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Minimal Learning Machine avec </a:t>
            </a:r>
            <a:r>
              <a:rPr lang="fr-FR" sz="4000" dirty="0" err="1">
                <a:solidFill>
                  <a:srgbClr val="FFFFFF"/>
                </a:solidFill>
              </a:rPr>
              <a:t>Random</a:t>
            </a:r>
            <a:r>
              <a:rPr lang="fr-FR" sz="4000" dirty="0">
                <a:solidFill>
                  <a:srgbClr val="FFFFFF"/>
                </a:solidFill>
              </a:rPr>
              <a:t> Forest dissimilarités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5" y="649482"/>
            <a:ext cx="7661428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 principe est le même sauf que les dissimilarités sont calculées avec les </a:t>
            </a:r>
            <a:r>
              <a:rPr lang="fr-FR" sz="2000" dirty="0" err="1"/>
              <a:t>Random</a:t>
            </a:r>
            <a:r>
              <a:rPr lang="fr-FR" sz="2000" dirty="0"/>
              <a:t> Forest.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La nouvelle version doit lancer un </a:t>
            </a:r>
            <a:r>
              <a:rPr lang="fr-FR" sz="2000" dirty="0" err="1"/>
              <a:t>Random</a:t>
            </a:r>
            <a:r>
              <a:rPr lang="fr-FR" sz="2000" dirty="0"/>
              <a:t> Forest et l’entraîné pour calculer les dissimilarités.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Ensuite elle lance le Minimal Learning Machine en utilisant ces dissimilarités.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ABCCB5-E3B9-416D-BD3D-2B64549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Random</a:t>
            </a:r>
            <a:r>
              <a:rPr lang="fr-FR" sz="4000" dirty="0">
                <a:solidFill>
                  <a:srgbClr val="FFFFFF"/>
                </a:solidFill>
              </a:rPr>
              <a:t> Forest dissimilarités 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FAD296-988B-49AA-B4AE-9EA9AAB5736F}"/>
                  </a:ext>
                </a:extLst>
              </p:cNvPr>
              <p:cNvSpPr txBox="1"/>
              <p:nvPr/>
            </p:nvSpPr>
            <p:spPr>
              <a:xfrm flipH="1">
                <a:off x="5149049" y="3059669"/>
                <a:ext cx="68597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3" indent="-285753">
                  <a:buFont typeface="Wingdings" panose="05000000000000000000" pitchFamily="2" charset="2"/>
                  <a:buChar char="Ø"/>
                </a:pPr>
                <a:r>
                  <a:rPr lang="fr-FR" dirty="0"/>
                  <a:t>On définit un chemin d’une donnée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dans un arbre de décision comme étant les nœuds à suivre de la racine jusqu’à la feuille ou elle atterrit.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FAD296-988B-49AA-B4AE-9EA9AAB5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9049" y="3059669"/>
                <a:ext cx="6859762" cy="923330"/>
              </a:xfrm>
              <a:prstGeom prst="rect">
                <a:avLst/>
              </a:prstGeom>
              <a:blipFill>
                <a:blip r:embed="rId2"/>
                <a:stretch>
                  <a:fillRect l="-622" t="-3974" r="-1067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204CF91C-3424-4878-A739-294B49310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9" y="1819433"/>
            <a:ext cx="4415444" cy="479558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29362E-88F7-41C4-BD7B-C6C3E05A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Random</a:t>
            </a:r>
            <a:r>
              <a:rPr lang="fr-FR" sz="4000" dirty="0">
                <a:solidFill>
                  <a:srgbClr val="FFFFFF"/>
                </a:solidFill>
              </a:rPr>
              <a:t> Forest dissimilarités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F6BEBA-5C7B-47A6-8264-C18E1647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16" y="1605647"/>
            <a:ext cx="3985785" cy="42977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A6960C-D363-4DA4-8780-700FAD91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1" y="1647864"/>
            <a:ext cx="4032884" cy="4299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3C9FA3C-D3A3-4931-892A-5972BFDA6AE6}"/>
                  </a:ext>
                </a:extLst>
              </p:cNvPr>
              <p:cNvSpPr txBox="1"/>
              <p:nvPr/>
            </p:nvSpPr>
            <p:spPr>
              <a:xfrm>
                <a:off x="532895" y="6018730"/>
                <a:ext cx="454929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sont similaire, elles atterrissent dans la </a:t>
                </a:r>
              </a:p>
              <a:p>
                <a:pPr algn="ctr"/>
                <a:r>
                  <a:rPr lang="fr-FR" dirty="0"/>
                  <a:t>même feuille dans l’arbre 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3C9FA3C-D3A3-4931-892A-5972BFDA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5" y="6018730"/>
                <a:ext cx="4549295" cy="668645"/>
              </a:xfrm>
              <a:prstGeom prst="rect">
                <a:avLst/>
              </a:prstGeom>
              <a:blipFill>
                <a:blip r:embed="rId4"/>
                <a:stretch>
                  <a:fillRect t="-3636" r="-1740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4330264-95D0-4536-B89A-3A112ADAFEE0}"/>
                  </a:ext>
                </a:extLst>
              </p:cNvPr>
              <p:cNvSpPr txBox="1"/>
              <p:nvPr/>
            </p:nvSpPr>
            <p:spPr>
              <a:xfrm>
                <a:off x="6764786" y="6065735"/>
                <a:ext cx="5051486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ne sont pas similaire, elles n’atterrissent pas dans la même feuille dans l’arbre  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4330264-95D0-4536-B89A-3A112ADAF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86" y="6065735"/>
                <a:ext cx="5051486" cy="668645"/>
              </a:xfrm>
              <a:prstGeom prst="rect">
                <a:avLst/>
              </a:prstGeom>
              <a:blipFill>
                <a:blip r:embed="rId5"/>
                <a:stretch>
                  <a:fillRect t="-3636" r="-1449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B13FCD-F54E-4ABC-AA11-07419569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894859" cy="365125"/>
          </a:xfrm>
        </p:spPr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Comparer les performances du RFD_MLM au performances des RF et MLM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9FA3C-D3A3-4931-892A-5972BFDA6AE6}"/>
              </a:ext>
            </a:extLst>
          </p:cNvPr>
          <p:cNvSpPr txBox="1"/>
          <p:nvPr/>
        </p:nvSpPr>
        <p:spPr>
          <a:xfrm>
            <a:off x="106530" y="3636748"/>
            <a:ext cx="340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Protocole expérimentale 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330264-95D0-4536-B89A-3A112ADAFEE0}"/>
              </a:ext>
            </a:extLst>
          </p:cNvPr>
          <p:cNvSpPr txBox="1"/>
          <p:nvPr/>
        </p:nvSpPr>
        <p:spPr>
          <a:xfrm>
            <a:off x="3809879" y="2596400"/>
            <a:ext cx="798126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données sont pré traitées de la même façon que dans la partie expérimentations.</a:t>
            </a:r>
          </a:p>
          <a:p>
            <a:pPr marL="285753" indent="-28575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On utilise les RF dissimilarités pour construire la matrice des données en entrée et la distance euclidienne pour construire la matrice des données en sortie.</a:t>
            </a:r>
          </a:p>
          <a:p>
            <a:pPr marL="285753" indent="-28575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nombre de points références pour MLM et RFD_MLM est fixé à 1, K=N.</a:t>
            </a:r>
          </a:p>
          <a:p>
            <a:pPr marL="285753" indent="-28575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On garde les paramètres par défaut des RF.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AA51C5-9B37-4861-A499-956F04A7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Comparer les performances du RFD_MLM au performances des RF et MLM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9FA3C-D3A3-4931-892A-5972BFDA6AE6}"/>
              </a:ext>
            </a:extLst>
          </p:cNvPr>
          <p:cNvSpPr txBox="1"/>
          <p:nvPr/>
        </p:nvSpPr>
        <p:spPr>
          <a:xfrm>
            <a:off x="306893" y="4958388"/>
            <a:ext cx="45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a) Comparaison des résultats en régression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330264-95D0-4536-B89A-3A112ADAFEE0}"/>
              </a:ext>
            </a:extLst>
          </p:cNvPr>
          <p:cNvSpPr txBox="1"/>
          <p:nvPr/>
        </p:nvSpPr>
        <p:spPr>
          <a:xfrm>
            <a:off x="7213016" y="4958388"/>
            <a:ext cx="45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b) Comparaison des résultats en classification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06E38BC-3C98-4BCB-A16F-E9DF555A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3" y="2317450"/>
            <a:ext cx="4549294" cy="2202817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01411A-D207-41C5-9E03-0D250EC08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67" y="2337733"/>
            <a:ext cx="5130208" cy="218253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AF0D7A-0C07-4718-B95E-93B44488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851530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Comparer les performances du RFD_MLM et MLM en grande dimension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9FA3C-D3A3-4931-892A-5972BFDA6AE6}"/>
              </a:ext>
            </a:extLst>
          </p:cNvPr>
          <p:cNvSpPr txBox="1"/>
          <p:nvPr/>
        </p:nvSpPr>
        <p:spPr>
          <a:xfrm>
            <a:off x="394180" y="6018731"/>
            <a:ext cx="45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a) En régression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330264-95D0-4536-B89A-3A112ADAFEE0}"/>
              </a:ext>
            </a:extLst>
          </p:cNvPr>
          <p:cNvSpPr txBox="1"/>
          <p:nvPr/>
        </p:nvSpPr>
        <p:spPr>
          <a:xfrm>
            <a:off x="6582153" y="6035161"/>
            <a:ext cx="45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b) En classification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629011-DC33-4F0D-AACB-BDAF29F6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0" y="1830289"/>
            <a:ext cx="4907705" cy="38484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215564-07E3-4E76-8604-0C1177ED3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87" y="1799807"/>
            <a:ext cx="4953429" cy="38789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7D6AB4-A0E6-47F6-BE87-B519B129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364247"/>
            <a:ext cx="3957927" cy="1501825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Conclusion et perspectives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5" y="649482"/>
            <a:ext cx="7661428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 Minimal Learning Machine peut s’avérer être un atout pour résoudre certains problèmes d’apprentissage supervisé sur des problèmes.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a beaucoup d’idée pour améliorer le RFD_MLM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Il y a d’autre version du Minimal Learning Machine tel que OS_MLM ou NN_MLM.</a:t>
            </a:r>
          </a:p>
          <a:p>
            <a:pPr marL="457206" lvl="1" indent="0">
              <a:buNone/>
            </a:pPr>
            <a:endParaRPr lang="fr-FR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27C4AD-9695-4789-8008-83445D00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645546"/>
            <a:ext cx="3957927" cy="684440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Références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5" y="649482"/>
            <a:ext cx="7661428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@articleICML, author = ”Cortes, C, </a:t>
            </a:r>
            <a:r>
              <a:rPr lang="en-US" sz="1400" dirty="0" err="1"/>
              <a:t>Mohris</a:t>
            </a:r>
            <a:r>
              <a:rPr lang="en-US" sz="1400" dirty="0"/>
              <a:t>, M. Weston, J.”, title = ”A general regression technique for learning transductions”, year = ”2005”, journal = ”Proceedings of the 22Nd International Conference on Machine Learning.”, pages = ”153–160”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@miscscikit-mlm, </a:t>
            </a:r>
            <a:r>
              <a:rPr lang="fr-FR" sz="1400" dirty="0" err="1"/>
              <a:t>author</a:t>
            </a:r>
            <a:r>
              <a:rPr lang="fr-FR" sz="1400" dirty="0"/>
              <a:t> = ”</a:t>
            </a:r>
            <a:r>
              <a:rPr lang="fr-FR" sz="1400" dirty="0" err="1"/>
              <a:t>Madson</a:t>
            </a:r>
            <a:r>
              <a:rPr lang="fr-FR" sz="1400" dirty="0"/>
              <a:t> Luiz Dantas Dias”, </a:t>
            </a:r>
            <a:r>
              <a:rPr lang="fr-FR" sz="1400" dirty="0" err="1"/>
              <a:t>year</a:t>
            </a:r>
            <a:r>
              <a:rPr lang="fr-FR" sz="1400" dirty="0"/>
              <a:t> = ”2019”, </a:t>
            </a:r>
            <a:r>
              <a:rPr lang="fr-FR" sz="1400" dirty="0" err="1"/>
              <a:t>title</a:t>
            </a:r>
            <a:r>
              <a:rPr lang="fr-FR" sz="1400" dirty="0"/>
              <a:t> = ”</a:t>
            </a:r>
            <a:r>
              <a:rPr lang="fr-FR" sz="1400" dirty="0" err="1"/>
              <a:t>scikitmlm</a:t>
            </a:r>
            <a:r>
              <a:rPr lang="fr-FR" sz="1400" dirty="0"/>
              <a:t>: An </a:t>
            </a:r>
            <a:r>
              <a:rPr lang="fr-FR" sz="1400" dirty="0" err="1"/>
              <a:t>implementation</a:t>
            </a:r>
            <a:r>
              <a:rPr lang="fr-FR" sz="1400" dirty="0"/>
              <a:t> of MLM for </a:t>
            </a:r>
            <a:r>
              <a:rPr lang="fr-FR" sz="1400" dirty="0" err="1"/>
              <a:t>scikit-learn</a:t>
            </a:r>
            <a:r>
              <a:rPr lang="fr-FR" sz="1400" dirty="0"/>
              <a:t> </a:t>
            </a:r>
            <a:r>
              <a:rPr lang="fr-FR" sz="1400" dirty="0" err="1"/>
              <a:t>framework</a:t>
            </a:r>
            <a:r>
              <a:rPr lang="fr-FR" sz="1400" dirty="0"/>
              <a:t>”, url = ”https://github.com/</a:t>
            </a:r>
            <a:r>
              <a:rPr lang="fr-FR" sz="1400" dirty="0" err="1"/>
              <a:t>omadson</a:t>
            </a:r>
            <a:r>
              <a:rPr lang="fr-FR" sz="1400" dirty="0"/>
              <a:t>/</a:t>
            </a:r>
            <a:r>
              <a:rPr lang="fr-FR" sz="1400" dirty="0" err="1"/>
              <a:t>scikitmlm</a:t>
            </a:r>
            <a:r>
              <a:rPr lang="fr-FR" sz="1400" dirty="0"/>
              <a:t>”, </a:t>
            </a:r>
            <a:r>
              <a:rPr lang="fr-FR" sz="1400" dirty="0" err="1"/>
              <a:t>doi</a:t>
            </a:r>
            <a:r>
              <a:rPr lang="fr-FR" sz="1400" dirty="0"/>
              <a:t> = ”10.5281/zenodo.2875802”, institution = ”</a:t>
            </a:r>
            <a:r>
              <a:rPr lang="fr-FR" sz="1400" dirty="0" err="1"/>
              <a:t>Federal</a:t>
            </a:r>
            <a:r>
              <a:rPr lang="fr-FR" sz="1400" dirty="0"/>
              <a:t> </a:t>
            </a:r>
            <a:r>
              <a:rPr lang="fr-FR" sz="1400" dirty="0" err="1"/>
              <a:t>University</a:t>
            </a:r>
            <a:r>
              <a:rPr lang="fr-FR" sz="1400" dirty="0"/>
              <a:t> of </a:t>
            </a:r>
            <a:r>
              <a:rPr lang="fr-FR" sz="1400" dirty="0" err="1"/>
              <a:t>Cear´a</a:t>
            </a:r>
            <a:r>
              <a:rPr lang="fr-FR" sz="1400" dirty="0"/>
              <a:t>, </a:t>
            </a:r>
            <a:r>
              <a:rPr lang="fr-FR" sz="1400" dirty="0" err="1"/>
              <a:t>Department</a:t>
            </a:r>
            <a:r>
              <a:rPr lang="fr-FR" sz="1400" dirty="0"/>
              <a:t> of Computer Science”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Liens vers l’article MLM : </a:t>
            </a:r>
            <a:r>
              <a:rPr lang="fr-FR" sz="1400" dirty="0">
                <a:hlinkClick r:id="rId2"/>
              </a:rPr>
              <a:t>https://www.sciencedirect.com/science/article/abs/pii/S092523121500302</a:t>
            </a:r>
            <a:endParaRPr lang="fr-F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Liens vers l’article MLM : https://www.sciencedirect.com/science/article/abs/pii/S092523121500302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27C4AD-9695-4789-8008-83445D00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ZoneTexte 12">
            <a:extLst>
              <a:ext uri="{FF2B5EF4-FFF2-40B4-BE49-F238E27FC236}">
                <a16:creationId xmlns:a16="http://schemas.microsoft.com/office/drawing/2014/main" id="{7CAF9987-6B6E-4F4E-BF1A-A8601C08D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019369"/>
              </p:ext>
            </p:extLst>
          </p:nvPr>
        </p:nvGraphicFramePr>
        <p:xfrm>
          <a:off x="590550" y="371475"/>
          <a:ext cx="10906125" cy="57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184194-96E1-4BC3-98B2-47138EE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6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attention </a:t>
            </a:r>
          </a:p>
        </p:txBody>
      </p:sp>
      <p:pic>
        <p:nvPicPr>
          <p:cNvPr id="67" name="Graphic 66" descr="Smiling Face with No Fill">
            <a:extLst>
              <a:ext uri="{FF2B5EF4-FFF2-40B4-BE49-F238E27FC236}">
                <a16:creationId xmlns:a16="http://schemas.microsoft.com/office/drawing/2014/main" id="{52652BA1-F676-4AD5-B6CE-FF541CB9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27C4AD-9695-4789-8008-83445D00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b="1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2715167"/>
            <a:ext cx="3605944" cy="11284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Présentation de la méthode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2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Une méthode d’apprentissage supervisé apparue en 2014.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Projection des données dans un nouvel espace.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Dans ce nouvel espace les données à prédire sont des distances ou </a:t>
            </a:r>
            <a:r>
              <a:rPr lang="fr-FR" sz="2000" b="1" dirty="0"/>
              <a:t>dissimilarités.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utilise ensuite ces distances pour estimer les sorties.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C09229-52B9-4923-8C0A-A5458448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7EC814-CB61-4847-BF34-C2E1EBE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9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Phase d’apprentissage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48D4-D392-4064-A899-2A3397C4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74" y="2752143"/>
            <a:ext cx="11732646" cy="381131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Pour un ensemble de données en entrée                                        et en sortie                                     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Sélection des références </a:t>
            </a:r>
            <a:r>
              <a:rPr lang="fr-FR" sz="2000" b="1" dirty="0"/>
              <a:t>aléatoirement</a:t>
            </a:r>
            <a:r>
              <a:rPr lang="fr-FR" sz="2000" dirty="0"/>
              <a:t>, les ensembles:                                       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Construire les matrices de distance </a:t>
            </a:r>
            <a:r>
              <a:rPr lang="fr-FR" sz="2000" b="1" dirty="0"/>
              <a:t>euclidiennes</a:t>
            </a:r>
            <a:r>
              <a:rPr lang="fr-FR" sz="2000" dirty="0"/>
              <a:t> :                       et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définit la relation entre les deux matrices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suppose que la relation précédente a une structure linaire ainsi on a: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D9FDAFA-9067-45AC-9415-A77980803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22" y="3128890"/>
            <a:ext cx="2004234" cy="2476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F97D7EF-9AC1-49FD-92FD-3CF1E69E2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02" y="3145515"/>
            <a:ext cx="2027096" cy="2438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7966146-3E48-4C5C-8394-26CE22548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7" y="3548440"/>
            <a:ext cx="1905165" cy="27434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61761BE-295F-44D4-A55B-BD09ECDFB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81" y="3576990"/>
            <a:ext cx="2080440" cy="20575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0391C41-F884-419D-AC40-C90B7B29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14" y="3915734"/>
            <a:ext cx="1003617" cy="27434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E4B08E5-B70C-42D7-894B-CDB270C32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14" y="4317966"/>
            <a:ext cx="1242168" cy="32006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7CB20B8-5F6C-4CCA-8454-3612FF5CB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5" y="5049490"/>
            <a:ext cx="5372566" cy="32006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1EBC14B-BAC5-4025-A3F2-4730C8D400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26" y="3946217"/>
            <a:ext cx="800169" cy="21337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4374-4BB3-461C-AF32-F4911EB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39C4EA-8A77-42B0-9680-1C80A0C8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9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Phase d’apprentissage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B12E2-2AB1-4148-9A6D-CA180DEE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76" y="1328208"/>
            <a:ext cx="9724031" cy="282381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Les coefficients du modèle sont estimés en minimisant le carré de la somme des résidus :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Si K &lt; 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Si K = 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Si K &gt; N :     une infinité de solution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780C23-C73F-45D2-8C61-AE9A1B3D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33" y="2584410"/>
            <a:ext cx="5364945" cy="297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F4B2A7-7EC6-49D9-8064-72035D91C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33" y="3017590"/>
            <a:ext cx="5380186" cy="2819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6F2E7C-9786-4CCE-9292-33E5383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19AD8D-7559-4DD4-813F-69430515C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68" y="2140786"/>
            <a:ext cx="5425910" cy="3200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111459-9808-4113-8B9F-764CB17B2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59" y="4275581"/>
            <a:ext cx="8709891" cy="23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9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Phase de prédiction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D865A-F2FB-463F-9856-C386BD9D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11" y="1229084"/>
            <a:ext cx="1212532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prenant en compte uniquement les cas K&lt;N, K=N:</a:t>
            </a:r>
          </a:p>
          <a:p>
            <a:pPr marL="0" indent="0">
              <a:buNone/>
            </a:pPr>
            <a:r>
              <a:rPr lang="fr-FR" sz="2000" dirty="0"/>
              <a:t>     pour un nouveau point en entrée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Estimer le vecteur de distance en sortie :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Estimation la valeur de y en minimisant la fonction objective :</a:t>
            </a:r>
          </a:p>
          <a:p>
            <a:pPr marL="0" indent="0">
              <a:buNone/>
            </a:pPr>
            <a:r>
              <a:rPr lang="fr-FR" sz="2000" dirty="0"/>
              <a:t>                                tel 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8C9812-F191-4831-A99B-400C59C1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82" y="2410976"/>
            <a:ext cx="2309060" cy="2286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C761B3-ED6E-4897-8E9C-B6DFC12EE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70" y="3022839"/>
            <a:ext cx="5380186" cy="3886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5B9B61-BB60-40CF-9EEB-FC4914C5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34" y="1597432"/>
            <a:ext cx="3566469" cy="3406435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FD21E1-D696-4185-8D0A-27FDDB10F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03" y="3797480"/>
            <a:ext cx="3124471" cy="5867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524D720-92C0-4B87-BC2B-A3D263BDC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0" y="3907979"/>
            <a:ext cx="1303133" cy="3657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DBCD-E82D-45C5-B383-6A541251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C35157-4E50-4076-B419-68AD04BA7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46" y="5260568"/>
            <a:ext cx="9468718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BE30E0-02F2-460A-98E4-6EE11C6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5" y="2693735"/>
            <a:ext cx="3605944" cy="72512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Expérimentations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863A8A3-0BAC-4E8C-88B4-26E936B4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5" y="649482"/>
            <a:ext cx="7661428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Evaluer les performances du Minimal Learning Machine sur 8 </a:t>
            </a:r>
            <a:r>
              <a:rPr lang="fr-FR" sz="2000" dirty="0" err="1"/>
              <a:t>datasets</a:t>
            </a: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Comparer ces résultats à ceux des Support </a:t>
            </a:r>
            <a:r>
              <a:rPr lang="fr-FR" sz="2000" dirty="0" err="1"/>
              <a:t>Vector</a:t>
            </a:r>
            <a:r>
              <a:rPr lang="fr-FR" sz="2000" dirty="0"/>
              <a:t> Machine (SVM) et</a:t>
            </a:r>
          </a:p>
          <a:p>
            <a:pPr marL="0" indent="0">
              <a:buNone/>
            </a:pPr>
            <a:r>
              <a:rPr lang="fr-FR" sz="2000" dirty="0"/>
              <a:t>     </a:t>
            </a:r>
            <a:r>
              <a:rPr lang="fr-FR" sz="2000" dirty="0" err="1"/>
              <a:t>Random</a:t>
            </a:r>
            <a:r>
              <a:rPr lang="fr-FR" sz="2000" dirty="0"/>
              <a:t> Forest (RF)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Près traité les données de la même façon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Les hyper paramètres sont optimisés avec un </a:t>
            </a:r>
            <a:r>
              <a:rPr lang="fr-FR" sz="2000" dirty="0" err="1"/>
              <a:t>grid</a:t>
            </a:r>
            <a:r>
              <a:rPr lang="fr-FR" sz="2000" dirty="0"/>
              <a:t> </a:t>
            </a:r>
            <a:r>
              <a:rPr lang="fr-FR" sz="2000" dirty="0" err="1"/>
              <a:t>search</a:t>
            </a:r>
            <a:r>
              <a:rPr lang="fr-FR" sz="2000" dirty="0"/>
              <a:t> et une cross</a:t>
            </a:r>
          </a:p>
          <a:p>
            <a:pPr marL="0" indent="0">
              <a:buNone/>
            </a:pPr>
            <a:r>
              <a:rPr lang="fr-FR" sz="2000" dirty="0"/>
              <a:t>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Le </a:t>
            </a:r>
            <a:r>
              <a:rPr lang="fr-FR" sz="2000" dirty="0" err="1"/>
              <a:t>Mean</a:t>
            </a:r>
            <a:r>
              <a:rPr lang="fr-FR" sz="2000" dirty="0"/>
              <a:t> Square </a:t>
            </a:r>
            <a:r>
              <a:rPr lang="fr-FR" sz="2000" dirty="0" err="1"/>
              <a:t>Error</a:t>
            </a:r>
            <a:r>
              <a:rPr lang="fr-FR" sz="2000" dirty="0"/>
              <a:t> est utilisé pour évaluer les performances en  régression et l’</a:t>
            </a:r>
            <a:r>
              <a:rPr lang="fr-FR" sz="2000" dirty="0" err="1"/>
              <a:t>Accuracy</a:t>
            </a:r>
            <a:r>
              <a:rPr lang="fr-FR" sz="2000" dirty="0"/>
              <a:t> en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1270A5-90CD-45C5-A3D9-B028F0FA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Regression 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16D98E14-9526-4F62-8DC7-B7668761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3044457"/>
            <a:ext cx="5131088" cy="22715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6EDFC4F-3832-4B0E-9F02-DFE9E11C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43885"/>
            <a:ext cx="5131087" cy="374569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3F1A86D-AC1B-45DA-A5C0-A4B56AF23EA1}"/>
              </a:ext>
            </a:extLst>
          </p:cNvPr>
          <p:cNvSpPr txBox="1"/>
          <p:nvPr/>
        </p:nvSpPr>
        <p:spPr>
          <a:xfrm flipH="1">
            <a:off x="0" y="6249880"/>
            <a:ext cx="114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a) Résultats du MSE pour la régression                                             b) Temps d’exécution sur chaque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9E858B-2C04-452D-8706-A92E7480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F07DA-BDFC-4318-B244-24F385F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F1A86D-AC1B-45DA-A5C0-A4B56AF23EA1}"/>
              </a:ext>
            </a:extLst>
          </p:cNvPr>
          <p:cNvSpPr txBox="1"/>
          <p:nvPr/>
        </p:nvSpPr>
        <p:spPr>
          <a:xfrm flipH="1">
            <a:off x="0" y="6249880"/>
            <a:ext cx="114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a) Résultats </a:t>
            </a:r>
            <a:r>
              <a:rPr lang="fr-FR" dirty="0" err="1"/>
              <a:t>Accuracy</a:t>
            </a:r>
            <a:r>
              <a:rPr lang="fr-FR" dirty="0"/>
              <a:t> pour la classification                                          b) Temps d’exécution pour chaque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789F740-9023-453D-A244-AF8857FB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1" y="2918401"/>
            <a:ext cx="5267445" cy="2597644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F6593D-3195-4889-8782-E983E145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89" y="2310282"/>
            <a:ext cx="5098222" cy="351312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D53F50-ACFA-4BFC-9093-1212C671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b="1" smtClean="0">
                <a:solidFill>
                  <a:schemeClr val="tx1"/>
                </a:solidFill>
              </a:rPr>
              <a:pPr/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930</Words>
  <Application>Microsoft Office PowerPoint</Application>
  <PresentationFormat>Grand écran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de la méthode</vt:lpstr>
      <vt:lpstr>Phase d’apprentissage</vt:lpstr>
      <vt:lpstr>Phase d’apprentissage </vt:lpstr>
      <vt:lpstr>Phase de prédiction </vt:lpstr>
      <vt:lpstr>Expérimentations</vt:lpstr>
      <vt:lpstr>Regression </vt:lpstr>
      <vt:lpstr>Classification</vt:lpstr>
      <vt:lpstr>Implémentation d’une version pré calculé </vt:lpstr>
      <vt:lpstr>Tester le MLM avec différentes mesures de distances</vt:lpstr>
      <vt:lpstr>Minimal Learning Machine avec Random Forest dissimilarités</vt:lpstr>
      <vt:lpstr>Random Forest dissimilarités </vt:lpstr>
      <vt:lpstr>Random Forest dissimilarités </vt:lpstr>
      <vt:lpstr>Comparer les performances du RFD_MLM au performances des RF et MLM</vt:lpstr>
      <vt:lpstr>Comparer les performances du RFD_MLM au performances des RF et MLM</vt:lpstr>
      <vt:lpstr>Comparer les performances du RFD_MLM et MLM en grande dimension</vt:lpstr>
      <vt:lpstr>Conclusion et perspectives</vt:lpstr>
      <vt:lpstr>Références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laziz hamdi</dc:creator>
  <cp:lastModifiedBy>laziz hamdi</cp:lastModifiedBy>
  <cp:revision>76</cp:revision>
  <dcterms:created xsi:type="dcterms:W3CDTF">2021-05-15T08:48:15Z</dcterms:created>
  <dcterms:modified xsi:type="dcterms:W3CDTF">2021-05-20T11:18:52Z</dcterms:modified>
</cp:coreProperties>
</file>