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cb3b1c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cb3b1c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76ce57c5c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76ce57c5c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722b1da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722b1da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722b1d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722b1d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708a920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708a920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6ce57c5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76ce57c5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2887f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72887f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76ce57c5c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76ce57c5c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76ce57c5c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76ce57c5c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76ce57c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76ce57c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76ce57c5c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76ce57c5c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76ce57c5c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76ce57c5c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320"/>
              <a:t>Planification de personnel</a:t>
            </a:r>
            <a:endParaRPr b="1" sz="3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320"/>
              <a:t>Affectation de projets</a:t>
            </a:r>
            <a:endParaRPr b="1" sz="33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84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Ilyes Hamdi - Moustapha Lo - Maram Letaief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1891353" y="34932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320"/>
              <a:t>7</a:t>
            </a:r>
            <a:endParaRPr b="1" sz="33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type="title"/>
          </p:nvPr>
        </p:nvSpPr>
        <p:spPr>
          <a:xfrm>
            <a:off x="415975" y="28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 de Borda</a:t>
            </a:r>
            <a:endParaRPr/>
          </a:p>
        </p:txBody>
      </p:sp>
      <p:sp>
        <p:nvSpPr>
          <p:cNvPr id="299" name="Google Shape;299;p22"/>
          <p:cNvSpPr txBox="1"/>
          <p:nvPr>
            <p:ph idx="4294967295" type="subTitle"/>
          </p:nvPr>
        </p:nvSpPr>
        <p:spPr>
          <a:xfrm>
            <a:off x="3648463" y="4417125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Small</a:t>
            </a:r>
            <a:endParaRPr sz="1200" u="sng">
              <a:solidFill>
                <a:srgbClr val="000000"/>
              </a:solidFill>
            </a:endParaRPr>
          </a:p>
        </p:txBody>
      </p:sp>
      <p:pic>
        <p:nvPicPr>
          <p:cNvPr id="300" name="Google Shape;300;p22"/>
          <p:cNvPicPr preferRelativeResize="0"/>
          <p:nvPr/>
        </p:nvPicPr>
        <p:blipFill rotWithShape="1">
          <a:blip r:embed="rId3">
            <a:alphaModFix/>
          </a:blip>
          <a:srcRect b="0" l="1913" r="1913" t="0"/>
          <a:stretch/>
        </p:blipFill>
        <p:spPr>
          <a:xfrm>
            <a:off x="2029800" y="916375"/>
            <a:ext cx="4542450" cy="33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596900" y="520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</a:t>
            </a:r>
            <a:endParaRPr/>
          </a:p>
        </p:txBody>
      </p:sp>
      <p:pic>
        <p:nvPicPr>
          <p:cNvPr id="306" name="Google Shape;3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725" y="388975"/>
            <a:ext cx="3631732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 txBox="1"/>
          <p:nvPr>
            <p:ph idx="4294967295" type="subTitle"/>
          </p:nvPr>
        </p:nvSpPr>
        <p:spPr>
          <a:xfrm>
            <a:off x="6355475" y="3292400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Small</a:t>
            </a:r>
            <a:endParaRPr sz="1200" u="sng">
              <a:solidFill>
                <a:srgbClr val="000000"/>
              </a:solidFill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1723046" y="2070181"/>
            <a:ext cx="1871100" cy="17343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3"/>
          <p:cNvGrpSpPr/>
          <p:nvPr/>
        </p:nvGrpSpPr>
        <p:grpSpPr>
          <a:xfrm>
            <a:off x="532128" y="2172176"/>
            <a:ext cx="1422841" cy="457136"/>
            <a:chOff x="1680836" y="1315124"/>
            <a:chExt cx="1931633" cy="669600"/>
          </a:xfrm>
        </p:grpSpPr>
        <p:cxnSp>
          <p:nvCxnSpPr>
            <p:cNvPr id="310" name="Google Shape;310;p23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D686E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11" name="Google Shape;311;p23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latin typeface="Roboto"/>
                  <a:ea typeface="Roboto"/>
                  <a:cs typeface="Roboto"/>
                  <a:sym typeface="Roboto"/>
                </a:rPr>
                <a:t>Méthode des seuils avec de nouveaux seuils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3358081" y="2172176"/>
            <a:ext cx="1429009" cy="457136"/>
            <a:chOff x="5517319" y="1315124"/>
            <a:chExt cx="1940006" cy="669600"/>
          </a:xfrm>
        </p:grpSpPr>
        <p:cxnSp>
          <p:nvCxnSpPr>
            <p:cNvPr id="313" name="Google Shape;313;p23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55156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14" name="Google Shape;314;p23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latin typeface="Roboto"/>
                  <a:ea typeface="Roboto"/>
                  <a:cs typeface="Roboto"/>
                  <a:sym typeface="Roboto"/>
                </a:rPr>
                <a:t>Poids nuls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Roboto"/>
                  <a:ea typeface="Roboto"/>
                  <a:cs typeface="Roboto"/>
                  <a:sym typeface="Roboto"/>
                </a:rPr>
                <a:t>Les poids W2 et W3 sont souvent retournés comme égaux à 0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" name="Google Shape;315;p23"/>
          <p:cNvGrpSpPr/>
          <p:nvPr/>
        </p:nvGrpSpPr>
        <p:grpSpPr>
          <a:xfrm>
            <a:off x="2099163" y="3687781"/>
            <a:ext cx="1101364" cy="780869"/>
            <a:chOff x="3808226" y="3535140"/>
            <a:chExt cx="1495200" cy="1143796"/>
          </a:xfrm>
        </p:grpSpPr>
        <p:cxnSp>
          <p:nvCxnSpPr>
            <p:cNvPr id="316" name="Google Shape;316;p23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9225A5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17" name="Google Shape;317;p23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latin typeface="Roboto"/>
                  <a:ea typeface="Roboto"/>
                  <a:cs typeface="Roboto"/>
                  <a:sym typeface="Roboto"/>
                </a:rPr>
                <a:t>Initialisation des 3 classes de solutions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8" name="Google Shape;318;p23"/>
          <p:cNvSpPr txBox="1"/>
          <p:nvPr/>
        </p:nvSpPr>
        <p:spPr>
          <a:xfrm>
            <a:off x="2126925" y="2678266"/>
            <a:ext cx="1063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Difficultés</a:t>
            </a:r>
            <a:endParaRPr sz="1200"/>
          </a:p>
        </p:txBody>
      </p:sp>
      <p:sp>
        <p:nvSpPr>
          <p:cNvPr id="319" name="Google Shape;319;p23"/>
          <p:cNvSpPr/>
          <p:nvPr/>
        </p:nvSpPr>
        <p:spPr>
          <a:xfrm rot="1689148">
            <a:off x="1683431" y="1997368"/>
            <a:ext cx="1946931" cy="1874417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55156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 flipH="1" rot="-1689148">
            <a:off x="1685089" y="1997368"/>
            <a:ext cx="1946931" cy="1874417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D686E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 rot="-8232917">
            <a:off x="2527236" y="1970847"/>
            <a:ext cx="257933" cy="257933"/>
          </a:xfrm>
          <a:prstGeom prst="rtTriangl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 flipH="1" rot="-9111786">
            <a:off x="1684341" y="1996120"/>
            <a:ext cx="1946648" cy="1874100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9225A5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 rot="-959201">
            <a:off x="3335722" y="3219081"/>
            <a:ext cx="228747" cy="214972"/>
          </a:xfrm>
          <a:prstGeom prst="rtTriangle">
            <a:avLst/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 rot="6430411">
            <a:off x="1745346" y="3209378"/>
            <a:ext cx="249944" cy="266623"/>
          </a:xfrm>
          <a:prstGeom prst="rtTriangle">
            <a:avLst/>
          </a:prstGeom>
          <a:solidFill>
            <a:srgbClr val="922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 txBox="1"/>
          <p:nvPr>
            <p:ph idx="4294967295" type="subTitle"/>
          </p:nvPr>
        </p:nvSpPr>
        <p:spPr>
          <a:xfrm>
            <a:off x="371875" y="1402025"/>
            <a:ext cx="35190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unaccept </a:t>
            </a:r>
            <a:r>
              <a:rPr lang="f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 th1 - eps &lt; </a:t>
            </a:r>
            <a:r>
              <a:rPr b="1" lang="f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correct </a:t>
            </a:r>
            <a:r>
              <a:rPr lang="f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 th2 + eps &lt; </a:t>
            </a:r>
            <a:r>
              <a:rPr b="1" lang="fr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satisfying</a:t>
            </a:r>
            <a:endParaRPr b="1" sz="1100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23"/>
          <p:cNvCxnSpPr>
            <a:stCxn id="311" idx="0"/>
          </p:cNvCxnSpPr>
          <p:nvPr/>
        </p:nvCxnSpPr>
        <p:spPr>
          <a:xfrm rot="10800000">
            <a:off x="763610" y="1798676"/>
            <a:ext cx="3192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solutions optimales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- somme pondérée -</a:t>
            </a:r>
            <a:endParaRPr/>
          </a:p>
        </p:txBody>
      </p:sp>
      <p:pic>
        <p:nvPicPr>
          <p:cNvPr id="332" name="Google Shape;3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800200"/>
            <a:ext cx="39243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3300275"/>
            <a:ext cx="37338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4"/>
          <p:cNvSpPr txBox="1"/>
          <p:nvPr>
            <p:ph idx="4294967295" type="subTitle"/>
          </p:nvPr>
        </p:nvSpPr>
        <p:spPr>
          <a:xfrm>
            <a:off x="1221875" y="2838425"/>
            <a:ext cx="23334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Small (65, 2, 3)</a:t>
            </a:r>
            <a:endParaRPr sz="1200" u="sng">
              <a:solidFill>
                <a:srgbClr val="000000"/>
              </a:solidFill>
            </a:endParaRPr>
          </a:p>
        </p:txBody>
      </p:sp>
      <p:sp>
        <p:nvSpPr>
          <p:cNvPr id="335" name="Google Shape;335;p24"/>
          <p:cNvSpPr txBox="1"/>
          <p:nvPr>
            <p:ph idx="4294967295" type="subTitle"/>
          </p:nvPr>
        </p:nvSpPr>
        <p:spPr>
          <a:xfrm>
            <a:off x="3405300" y="4469725"/>
            <a:ext cx="23334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Small (59, 4, 1)</a:t>
            </a:r>
            <a:endParaRPr sz="1200" u="sng">
              <a:solidFill>
                <a:srgbClr val="000000"/>
              </a:solidFill>
            </a:endParaRPr>
          </a:p>
        </p:txBody>
      </p:sp>
      <p:pic>
        <p:nvPicPr>
          <p:cNvPr id="336" name="Google Shape;3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675" y="1776388"/>
            <a:ext cx="39243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4"/>
          <p:cNvSpPr txBox="1"/>
          <p:nvPr>
            <p:ph idx="4294967295" type="subTitle"/>
          </p:nvPr>
        </p:nvSpPr>
        <p:spPr>
          <a:xfrm>
            <a:off x="5489075" y="2838425"/>
            <a:ext cx="23334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Small (65, 3, 2)</a:t>
            </a:r>
            <a:endParaRPr sz="12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3744"/>
                </a:solidFill>
              </a:rPr>
              <a:t>Merci pour votre attention!</a:t>
            </a:r>
            <a:endParaRPr>
              <a:solidFill>
                <a:srgbClr val="353744"/>
              </a:solidFill>
            </a:endParaRPr>
          </a:p>
        </p:txBody>
      </p:sp>
      <p:sp>
        <p:nvSpPr>
          <p:cNvPr id="343" name="Google Shape;343;p25"/>
          <p:cNvSpPr txBox="1"/>
          <p:nvPr>
            <p:ph type="title"/>
          </p:nvPr>
        </p:nvSpPr>
        <p:spPr>
          <a:xfrm>
            <a:off x="704700" y="212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Questions?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56050" y="647950"/>
            <a:ext cx="75057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: 4 objectifs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25" y="1724925"/>
            <a:ext cx="2151050" cy="3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825" y="2780389"/>
            <a:ext cx="17145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 b="0" l="0" r="0" t="9885"/>
          <a:stretch/>
        </p:blipFill>
        <p:spPr>
          <a:xfrm>
            <a:off x="4752900" y="1724925"/>
            <a:ext cx="1695450" cy="3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3475" y="2780389"/>
            <a:ext cx="18478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9075" y="394102"/>
            <a:ext cx="33528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478" y="3579951"/>
            <a:ext cx="7827036" cy="8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1891350" y="4383108"/>
            <a:ext cx="53613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000000"/>
                </a:solidFill>
              </a:rPr>
              <a:t>Medium - Obj1 = 413 € - Obj2 = 7 projets - Obj3 = 8 jours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14"/>
          <p:cNvSpPr txBox="1"/>
          <p:nvPr>
            <p:ph idx="4294967295" type="subTitle"/>
          </p:nvPr>
        </p:nvSpPr>
        <p:spPr>
          <a:xfrm>
            <a:off x="4394825" y="1347046"/>
            <a:ext cx="53613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rgbClr val="000000"/>
                </a:solidFill>
              </a:rPr>
              <a:t>Small </a:t>
            </a:r>
            <a:r>
              <a:rPr lang="fr" sz="1000">
                <a:solidFill>
                  <a:srgbClr val="000000"/>
                </a:solidFill>
              </a:rPr>
              <a:t>- Obj1 = 65 € - Obj2 = 4 projets - Obj3 = 2 jours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0" y="2111502"/>
            <a:ext cx="2726700" cy="669000"/>
          </a:xfrm>
          <a:prstGeom prst="homePlate">
            <a:avLst>
              <a:gd fmla="val 50000" name="adj"/>
            </a:avLst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2263425" y="2111288"/>
            <a:ext cx="2541300" cy="669000"/>
          </a:xfrm>
          <a:prstGeom prst="chevron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 de projets max par personnel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4329974" y="2111288"/>
            <a:ext cx="2541300" cy="669000"/>
          </a:xfrm>
          <a:prstGeom prst="chevron">
            <a:avLst>
              <a:gd fmla="val 50000" name="adj"/>
            </a:avLst>
          </a:prstGeom>
          <a:solidFill>
            <a:srgbClr val="761E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Étendue max d’un projet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396739" y="2111288"/>
            <a:ext cx="2541300" cy="669000"/>
          </a:xfrm>
          <a:prstGeom prst="chevron">
            <a:avLst>
              <a:gd fmla="val 50000" name="adj"/>
            </a:avLst>
          </a:prstGeom>
          <a:solidFill>
            <a:srgbClr val="7F20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Étendue d’un projet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353744"/>
                </a:solidFill>
              </a:rPr>
              <a:t>Surface des solutions non-dominées du problème d’optimisation multiobjectif</a:t>
            </a:r>
            <a:endParaRPr b="1" sz="3000"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850475" y="1887450"/>
            <a:ext cx="405300" cy="13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353744"/>
                </a:solidFill>
              </a:rPr>
              <a:t>1</a:t>
            </a:r>
            <a:endParaRPr b="1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Flux de travail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-711236">
            <a:off x="6505425" y="304532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flipH="1" rot="711236">
            <a:off x="5220687" y="304532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5625850" y="3101369"/>
            <a:ext cx="1712700" cy="1230715"/>
            <a:chOff x="5796625" y="2541798"/>
            <a:chExt cx="1712700" cy="1230715"/>
          </a:xfrm>
        </p:grpSpPr>
        <p:sp>
          <p:nvSpPr>
            <p:cNvPr id="162" name="Google Shape;162;p16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rgbClr val="5E5E5E"/>
                  </a:solidFill>
                </a:rPr>
                <a:t>ϵ-contraintes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6"/>
          <p:cNvSpPr/>
          <p:nvPr/>
        </p:nvSpPr>
        <p:spPr>
          <a:xfrm rot="-711236">
            <a:off x="3939613" y="304532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4372775" y="1800197"/>
            <a:ext cx="1712700" cy="1246754"/>
            <a:chOff x="4409300" y="1219942"/>
            <a:chExt cx="1712700" cy="1246754"/>
          </a:xfrm>
        </p:grpSpPr>
        <p:sp>
          <p:nvSpPr>
            <p:cNvPr id="169" name="Google Shape;169;p1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4e objectif pour limiter l’étendue de tout projet</a:t>
              </a:r>
              <a:endParaRPr sz="1000">
                <a:solidFill>
                  <a:srgbClr val="5E5E5E"/>
                </a:solidFill>
              </a:endParaRPr>
            </a:p>
          </p:txBody>
        </p:sp>
      </p:grpSp>
      <p:sp>
        <p:nvSpPr>
          <p:cNvPr id="174" name="Google Shape;174;p16"/>
          <p:cNvSpPr/>
          <p:nvPr/>
        </p:nvSpPr>
        <p:spPr>
          <a:xfrm flipH="1" rot="711236">
            <a:off x="2647933" y="304532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6"/>
          <p:cNvGrpSpPr/>
          <p:nvPr/>
        </p:nvGrpSpPr>
        <p:grpSpPr>
          <a:xfrm>
            <a:off x="3116363" y="3101369"/>
            <a:ext cx="1712700" cy="1230715"/>
            <a:chOff x="3021975" y="2541798"/>
            <a:chExt cx="1712700" cy="1230715"/>
          </a:xfrm>
        </p:grpSpPr>
        <p:sp>
          <p:nvSpPr>
            <p:cNvPr id="176" name="Google Shape;176;p16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</a:t>
              </a: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élisation simple, concise et  astucieuse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6"/>
          <p:cNvSpPr/>
          <p:nvPr/>
        </p:nvSpPr>
        <p:spPr>
          <a:xfrm rot="-711236">
            <a:off x="1373808" y="3045326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6"/>
          <p:cNvGrpSpPr/>
          <p:nvPr/>
        </p:nvGrpSpPr>
        <p:grpSpPr>
          <a:xfrm>
            <a:off x="1829550" y="1800197"/>
            <a:ext cx="1712700" cy="1246754"/>
            <a:chOff x="1637475" y="1219942"/>
            <a:chExt cx="1712700" cy="1246754"/>
          </a:xfrm>
        </p:grpSpPr>
        <p:sp>
          <p:nvSpPr>
            <p:cNvPr id="183" name="Google Shape;183;p1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Modélisation complexe et laborieuse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6"/>
          <p:cNvSpPr txBox="1"/>
          <p:nvPr>
            <p:ph idx="4294967295" type="subTitle"/>
          </p:nvPr>
        </p:nvSpPr>
        <p:spPr>
          <a:xfrm>
            <a:off x="208025" y="2941675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400">
                <a:solidFill>
                  <a:srgbClr val="000000"/>
                </a:solidFill>
              </a:rPr>
              <a:t>Modélisation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89" name="Google Shape;189;p16"/>
          <p:cNvSpPr txBox="1"/>
          <p:nvPr>
            <p:ph idx="4294967295" type="subTitle"/>
          </p:nvPr>
        </p:nvSpPr>
        <p:spPr>
          <a:xfrm>
            <a:off x="7801850" y="2662250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fr" sz="1405">
                <a:solidFill>
                  <a:srgbClr val="000000"/>
                </a:solidFill>
              </a:rPr>
              <a:t>Frontière de Pareto</a:t>
            </a:r>
            <a:endParaRPr b="1" sz="1405">
              <a:solidFill>
                <a:srgbClr val="000000"/>
              </a:solidFill>
            </a:endParaRPr>
          </a:p>
        </p:txBody>
      </p:sp>
      <p:cxnSp>
        <p:nvCxnSpPr>
          <p:cNvPr id="190" name="Google Shape;190;p16"/>
          <p:cNvCxnSpPr>
            <a:stCxn id="173" idx="3"/>
          </p:cNvCxnSpPr>
          <p:nvPr/>
        </p:nvCxnSpPr>
        <p:spPr>
          <a:xfrm flipH="1" rot="10800000">
            <a:off x="6041225" y="1584197"/>
            <a:ext cx="4056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075" y="1221468"/>
            <a:ext cx="2740550" cy="29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>
            <p:ph idx="4294967295" type="subTitle"/>
          </p:nvPr>
        </p:nvSpPr>
        <p:spPr>
          <a:xfrm>
            <a:off x="6716250" y="1371650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rgbClr val="000000"/>
                </a:solidFill>
              </a:rPr>
              <a:t>“2 objectifs en 1”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 flipH="1" rot="10800000">
            <a:off x="850900" y="481025"/>
            <a:ext cx="849300" cy="699000"/>
          </a:xfrm>
          <a:prstGeom prst="bentConnector3">
            <a:avLst>
              <a:gd fmla="val -242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6"/>
          <p:cNvSpPr txBox="1"/>
          <p:nvPr>
            <p:ph type="title"/>
          </p:nvPr>
        </p:nvSpPr>
        <p:spPr>
          <a:xfrm>
            <a:off x="1700200" y="266700"/>
            <a:ext cx="75057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u="sng"/>
              <a:t>Hypothèse :</a:t>
            </a:r>
            <a:r>
              <a:rPr lang="fr" sz="1400"/>
              <a:t> Priorités ordonnées    Prio(Obj1) &gt; Prio(Obj2) &gt; Prio(Obj3) &gt; Prio(Obj4)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819150" y="76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</a:t>
            </a: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363524" y="1715250"/>
            <a:ext cx="2547000" cy="2547000"/>
            <a:chOff x="363524" y="1258050"/>
            <a:chExt cx="2547000" cy="2547000"/>
          </a:xfrm>
        </p:grpSpPr>
        <p:sp>
          <p:nvSpPr>
            <p:cNvPr id="201" name="Google Shape;201;p17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55156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55156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Double boucle for sur eps2 / eps3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2273746" y="1715250"/>
            <a:ext cx="2547000" cy="2547000"/>
            <a:chOff x="2273746" y="1258050"/>
            <a:chExt cx="2547000" cy="2547000"/>
          </a:xfrm>
        </p:grpSpPr>
        <p:sp>
          <p:nvSpPr>
            <p:cNvPr id="205" name="Google Shape;205;p1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Problème d’optimisation sur Obj1 avec Obj2 = eps2, Obj3 = eps3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17"/>
          <p:cNvGrpSpPr/>
          <p:nvPr/>
        </p:nvGrpSpPr>
        <p:grpSpPr>
          <a:xfrm>
            <a:off x="4193764" y="1715250"/>
            <a:ext cx="2547000" cy="2547000"/>
            <a:chOff x="4193764" y="1258050"/>
            <a:chExt cx="2547000" cy="2547000"/>
          </a:xfrm>
        </p:grpSpPr>
        <p:sp>
          <p:nvSpPr>
            <p:cNvPr id="209" name="Google Shape;209;p1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Accélérer l’algorithme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6103986" y="1715250"/>
            <a:ext cx="2547000" cy="2547000"/>
            <a:chOff x="6103986" y="1258050"/>
            <a:chExt cx="2547000" cy="2547000"/>
          </a:xfrm>
        </p:grpSpPr>
        <p:sp>
          <p:nvSpPr>
            <p:cNvPr id="213" name="Google Shape;213;p1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7F209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7F20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Filtrage des solutions dominées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6" name="Google Shape;216;p17"/>
          <p:cNvCxnSpPr>
            <a:stCxn id="203" idx="2"/>
            <a:endCxn id="217" idx="0"/>
          </p:cNvCxnSpPr>
          <p:nvPr/>
        </p:nvCxnSpPr>
        <p:spPr>
          <a:xfrm flipH="1">
            <a:off x="1686751" y="3032651"/>
            <a:ext cx="188400" cy="12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7"/>
          <p:cNvSpPr txBox="1"/>
          <p:nvPr>
            <p:ph idx="4294967295" type="subTitle"/>
          </p:nvPr>
        </p:nvSpPr>
        <p:spPr>
          <a:xfrm>
            <a:off x="1099550" y="4262250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Valeurs entières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51" y="644081"/>
            <a:ext cx="2547000" cy="519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17"/>
          <p:cNvCxnSpPr>
            <a:stCxn id="211" idx="3"/>
            <a:endCxn id="218" idx="2"/>
          </p:cNvCxnSpPr>
          <p:nvPr/>
        </p:nvCxnSpPr>
        <p:spPr>
          <a:xfrm rot="10800000">
            <a:off x="6145075" y="1163951"/>
            <a:ext cx="24750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7"/>
          <p:cNvCxnSpPr>
            <a:stCxn id="211" idx="2"/>
            <a:endCxn id="221" idx="0"/>
          </p:cNvCxnSpPr>
          <p:nvPr/>
        </p:nvCxnSpPr>
        <p:spPr>
          <a:xfrm flipH="1">
            <a:off x="5601325" y="3033401"/>
            <a:ext cx="105000" cy="9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17"/>
          <p:cNvSpPr txBox="1"/>
          <p:nvPr>
            <p:ph idx="4294967295" type="subTitle"/>
          </p:nvPr>
        </p:nvSpPr>
        <p:spPr>
          <a:xfrm>
            <a:off x="5014325" y="4009850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fr" sz="839">
                <a:solidFill>
                  <a:srgbClr val="000000"/>
                </a:solidFill>
              </a:rPr>
              <a:t>Autres tentatives (break, parallélisation)</a:t>
            </a:r>
            <a:endParaRPr sz="839">
              <a:solidFill>
                <a:srgbClr val="000000"/>
              </a:solidFill>
            </a:endParaRPr>
          </a:p>
        </p:txBody>
      </p:sp>
      <p:cxnSp>
        <p:nvCxnSpPr>
          <p:cNvPr id="222" name="Google Shape;222;p17"/>
          <p:cNvCxnSpPr>
            <a:stCxn id="207" idx="3"/>
          </p:cNvCxnSpPr>
          <p:nvPr/>
        </p:nvCxnSpPr>
        <p:spPr>
          <a:xfrm rot="10800000">
            <a:off x="3890875" y="1655651"/>
            <a:ext cx="5817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7"/>
          <p:cNvSpPr txBox="1"/>
          <p:nvPr>
            <p:ph idx="4294967295" type="subTitle"/>
          </p:nvPr>
        </p:nvSpPr>
        <p:spPr>
          <a:xfrm>
            <a:off x="3012175" y="1272025"/>
            <a:ext cx="14604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</a:rPr>
              <a:t>Objectif → Contrainte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4">
            <a:alphaModFix/>
          </a:blip>
          <a:srcRect b="10745" l="0" r="0" t="36035"/>
          <a:stretch/>
        </p:blipFill>
        <p:spPr>
          <a:xfrm>
            <a:off x="2956600" y="4624460"/>
            <a:ext cx="5862824" cy="188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17"/>
          <p:cNvCxnSpPr>
            <a:stCxn id="215" idx="2"/>
          </p:cNvCxnSpPr>
          <p:nvPr/>
        </p:nvCxnSpPr>
        <p:spPr>
          <a:xfrm>
            <a:off x="7614775" y="3031751"/>
            <a:ext cx="538500" cy="16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604850" y="615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Frontières de Pareto</a:t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50" y="1433500"/>
            <a:ext cx="3458812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00" y="537575"/>
            <a:ext cx="4064175" cy="40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>
            <p:ph idx="4294967295" type="subTitle"/>
          </p:nvPr>
        </p:nvSpPr>
        <p:spPr>
          <a:xfrm>
            <a:off x="1643950" y="4395800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Small</a:t>
            </a:r>
            <a:endParaRPr sz="1200" u="sng">
              <a:solidFill>
                <a:srgbClr val="000000"/>
              </a:solidFill>
            </a:endParaRPr>
          </a:p>
        </p:txBody>
      </p:sp>
      <p:sp>
        <p:nvSpPr>
          <p:cNvPr id="234" name="Google Shape;234;p18"/>
          <p:cNvSpPr txBox="1"/>
          <p:nvPr>
            <p:ph idx="4294967295" type="subTitle"/>
          </p:nvPr>
        </p:nvSpPr>
        <p:spPr>
          <a:xfrm>
            <a:off x="5796089" y="4486300"/>
            <a:ext cx="12858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Medium</a:t>
            </a:r>
            <a:endParaRPr sz="12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353744"/>
                </a:solidFill>
              </a:rPr>
              <a:t>Modèles de préférence</a:t>
            </a:r>
            <a:endParaRPr b="1" sz="3000"/>
          </a:p>
        </p:txBody>
      </p:sp>
      <p:sp>
        <p:nvSpPr>
          <p:cNvPr id="240" name="Google Shape;240;p19"/>
          <p:cNvSpPr txBox="1"/>
          <p:nvPr/>
        </p:nvSpPr>
        <p:spPr>
          <a:xfrm>
            <a:off x="3964597" y="961750"/>
            <a:ext cx="3617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701C7F"/>
                </a:solidFill>
                <a:latin typeface="Roboto Medium"/>
                <a:ea typeface="Roboto Medium"/>
                <a:cs typeface="Roboto Medium"/>
                <a:sym typeface="Roboto Medium"/>
              </a:rPr>
              <a:t>Somme pondérée</a:t>
            </a:r>
            <a:endParaRPr sz="1900">
              <a:solidFill>
                <a:srgbClr val="701C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01C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701C7F"/>
                </a:solidFill>
                <a:latin typeface="Roboto Medium"/>
                <a:ea typeface="Roboto Medium"/>
                <a:cs typeface="Roboto Medium"/>
                <a:sym typeface="Roboto Medium"/>
              </a:rPr>
              <a:t>Méthode de Borda</a:t>
            </a:r>
            <a:endParaRPr sz="1900">
              <a:solidFill>
                <a:srgbClr val="701C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850475" y="1887450"/>
            <a:ext cx="405300" cy="13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353744"/>
                </a:solidFill>
              </a:rPr>
              <a:t>2</a:t>
            </a:r>
            <a:endParaRPr b="1" sz="6000"/>
          </a:p>
        </p:txBody>
      </p:sp>
      <p:sp>
        <p:nvSpPr>
          <p:cNvPr id="242" name="Google Shape;242;p19"/>
          <p:cNvSpPr txBox="1"/>
          <p:nvPr/>
        </p:nvSpPr>
        <p:spPr>
          <a:xfrm>
            <a:off x="623997" y="3623050"/>
            <a:ext cx="3617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701C7F"/>
                </a:solidFill>
                <a:latin typeface="Roboto Medium"/>
                <a:ea typeface="Roboto Medium"/>
                <a:cs typeface="Roboto Medium"/>
                <a:sym typeface="Roboto Medium"/>
              </a:rPr>
              <a:t>Méthode des seuils</a:t>
            </a:r>
            <a:endParaRPr sz="1900">
              <a:solidFill>
                <a:srgbClr val="701C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01C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701C7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Problème d’optimisation</a:t>
            </a:r>
            <a:endParaRPr sz="1900">
              <a:solidFill>
                <a:srgbClr val="701C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535550" y="39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: 4 modèles</a:t>
            </a:r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 flipH="1">
            <a:off x="5626075" y="2062980"/>
            <a:ext cx="2941829" cy="1047300"/>
            <a:chOff x="857520" y="1760425"/>
            <a:chExt cx="2941829" cy="1047300"/>
          </a:xfrm>
        </p:grpSpPr>
        <p:sp>
          <p:nvSpPr>
            <p:cNvPr id="249" name="Google Shape;249;p20"/>
            <p:cNvSpPr txBox="1"/>
            <p:nvPr/>
          </p:nvSpPr>
          <p:spPr>
            <a:xfrm>
              <a:off x="857520" y="17604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latin typeface="Roboto"/>
                  <a:ea typeface="Roboto"/>
                  <a:cs typeface="Roboto"/>
                  <a:sym typeface="Roboto"/>
                </a:rPr>
                <a:t>Méthode des seuils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Roboto"/>
                  <a:ea typeface="Roboto"/>
                  <a:cs typeface="Roboto"/>
                  <a:sym typeface="Roboto"/>
                </a:rPr>
                <a:t>Règles simples pour catégoriser les solutions en 3 classes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fr" sz="1000">
                  <a:latin typeface="Roboto"/>
                  <a:ea typeface="Roboto"/>
                  <a:cs typeface="Roboto"/>
                  <a:sym typeface="Roboto"/>
                </a:rPr>
                <a:t>Règles données par un décideur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0" name="Google Shape;250;p20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p20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3" name="Google Shape;253;p20"/>
          <p:cNvGrpSpPr/>
          <p:nvPr/>
        </p:nvGrpSpPr>
        <p:grpSpPr>
          <a:xfrm>
            <a:off x="535540" y="2984905"/>
            <a:ext cx="3319714" cy="1047300"/>
            <a:chOff x="857520" y="1989025"/>
            <a:chExt cx="3319714" cy="1047300"/>
          </a:xfrm>
        </p:grpSpPr>
        <p:sp>
          <p:nvSpPr>
            <p:cNvPr id="254" name="Google Shape;254;p20"/>
            <p:cNvSpPr txBox="1"/>
            <p:nvPr/>
          </p:nvSpPr>
          <p:spPr>
            <a:xfrm>
              <a:off x="857520" y="19890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latin typeface="Roboto"/>
                  <a:ea typeface="Roboto"/>
                  <a:cs typeface="Roboto"/>
                  <a:sym typeface="Roboto"/>
                </a:rPr>
                <a:t>Problème d’optimisation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Roboto"/>
                  <a:ea typeface="Roboto"/>
                  <a:cs typeface="Roboto"/>
                  <a:sym typeface="Roboto"/>
                </a:rPr>
                <a:t>3 classes de solutions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fr" sz="900">
                  <a:latin typeface="Roboto"/>
                  <a:ea typeface="Roboto"/>
                  <a:cs typeface="Roboto"/>
                  <a:sym typeface="Roboto"/>
                </a:rPr>
                <a:t>Maximiser le nombre de solutions “correctes”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fr" sz="900">
                  <a:latin typeface="Roboto"/>
                  <a:ea typeface="Roboto"/>
                  <a:cs typeface="Roboto"/>
                  <a:sym typeface="Roboto"/>
                </a:rPr>
                <a:t>Poids déterminés par optimisation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5" name="Google Shape;255;p20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" name="Google Shape;256;p20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58" name="Google Shape;258;p20"/>
          <p:cNvGrpSpPr/>
          <p:nvPr/>
        </p:nvGrpSpPr>
        <p:grpSpPr>
          <a:xfrm flipH="1">
            <a:off x="4837475" y="792730"/>
            <a:ext cx="3730429" cy="1047300"/>
            <a:chOff x="857520" y="1684225"/>
            <a:chExt cx="3730429" cy="1047300"/>
          </a:xfrm>
        </p:grpSpPr>
        <p:sp>
          <p:nvSpPr>
            <p:cNvPr id="259" name="Google Shape;259;p20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latin typeface="Roboto"/>
                  <a:ea typeface="Roboto"/>
                  <a:cs typeface="Roboto"/>
                  <a:sym typeface="Roboto"/>
                </a:rPr>
                <a:t>Somme pondérée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Roboto"/>
                  <a:ea typeface="Roboto"/>
                  <a:cs typeface="Roboto"/>
                  <a:sym typeface="Roboto"/>
                </a:rPr>
                <a:t>Score = somme pondérée des objectifs normalisés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fr" sz="1000">
                  <a:latin typeface="Roboto"/>
                  <a:ea typeface="Roboto"/>
                  <a:cs typeface="Roboto"/>
                  <a:sym typeface="Roboto"/>
                </a:rPr>
                <a:t>W1 = 3 | W2 = 2 | W3 = 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0" name="Google Shape;260;p20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20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2817423" y="945750"/>
            <a:ext cx="3509166" cy="3251991"/>
            <a:chOff x="3217473" y="1225350"/>
            <a:chExt cx="3118150" cy="3159727"/>
          </a:xfrm>
        </p:grpSpPr>
        <p:sp>
          <p:nvSpPr>
            <p:cNvPr id="264" name="Google Shape;264;p20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7" name="Google Shape;267;p20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8" name="Google Shape;268;p20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69" name="Google Shape;269;p20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70" name="Google Shape;270;p20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71" name="Google Shape;271;p20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72" name="Google Shape;272;p20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273" name="Google Shape;273;p20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74" name="Google Shape;274;p20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275" name="Google Shape;275;p20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276" name="Google Shape;276;p20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F2090"/>
            </a:solidFill>
            <a:ln>
              <a:noFill/>
            </a:ln>
          </p:spPr>
        </p:sp>
        <p:sp>
          <p:nvSpPr>
            <p:cNvPr id="277" name="Google Shape;277;p20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</p:grpSp>
      <p:grpSp>
        <p:nvGrpSpPr>
          <p:cNvPr id="278" name="Google Shape;278;p20"/>
          <p:cNvGrpSpPr/>
          <p:nvPr/>
        </p:nvGrpSpPr>
        <p:grpSpPr>
          <a:xfrm>
            <a:off x="535540" y="1425995"/>
            <a:ext cx="3319714" cy="1047300"/>
            <a:chOff x="857520" y="1684225"/>
            <a:chExt cx="3319714" cy="1047300"/>
          </a:xfrm>
        </p:grpSpPr>
        <p:sp>
          <p:nvSpPr>
            <p:cNvPr id="279" name="Google Shape;279;p20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latin typeface="Roboto"/>
                  <a:ea typeface="Roboto"/>
                  <a:cs typeface="Roboto"/>
                  <a:sym typeface="Roboto"/>
                </a:rPr>
                <a:t>Méthode de Borda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Roboto"/>
                  <a:ea typeface="Roboto"/>
                  <a:cs typeface="Roboto"/>
                  <a:sym typeface="Roboto"/>
                </a:rPr>
                <a:t>Score = somme pondérée des rangs des objectifs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fr" sz="1000">
                  <a:latin typeface="Roboto"/>
                  <a:ea typeface="Roboto"/>
                  <a:cs typeface="Roboto"/>
                  <a:sym typeface="Roboto"/>
                </a:rPr>
                <a:t>W1 = 3 | W2 = 2 | W3 = 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0" name="Google Shape;280;p20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" name="Google Shape;281;p20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83" name="Google Shape;2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25" y="3864800"/>
            <a:ext cx="3217426" cy="90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20"/>
          <p:cNvCxnSpPr/>
          <p:nvPr/>
        </p:nvCxnSpPr>
        <p:spPr>
          <a:xfrm flipH="1">
            <a:off x="8169875" y="3053475"/>
            <a:ext cx="600" cy="8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415975" y="28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Somme pondérée</a:t>
            </a:r>
            <a:endParaRPr/>
          </a:p>
        </p:txBody>
      </p:sp>
      <p:sp>
        <p:nvSpPr>
          <p:cNvPr id="290" name="Google Shape;290;p21"/>
          <p:cNvSpPr txBox="1"/>
          <p:nvPr>
            <p:ph idx="4294967295" type="subTitle"/>
          </p:nvPr>
        </p:nvSpPr>
        <p:spPr>
          <a:xfrm>
            <a:off x="1643950" y="4417125"/>
            <a:ext cx="11742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Small</a:t>
            </a:r>
            <a:endParaRPr sz="1200" u="sng">
              <a:solidFill>
                <a:srgbClr val="000000"/>
              </a:solidFill>
            </a:endParaRPr>
          </a:p>
        </p:txBody>
      </p:sp>
      <p:sp>
        <p:nvSpPr>
          <p:cNvPr id="291" name="Google Shape;291;p21"/>
          <p:cNvSpPr txBox="1"/>
          <p:nvPr>
            <p:ph idx="4294967295" type="subTitle"/>
          </p:nvPr>
        </p:nvSpPr>
        <p:spPr>
          <a:xfrm>
            <a:off x="5796089" y="4486300"/>
            <a:ext cx="12858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u="sng">
                <a:solidFill>
                  <a:srgbClr val="000000"/>
                </a:solidFill>
              </a:rPr>
              <a:t>Instance Medium</a:t>
            </a:r>
            <a:endParaRPr sz="1200" u="sng">
              <a:solidFill>
                <a:srgbClr val="000000"/>
              </a:solidFill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63" y="1239763"/>
            <a:ext cx="3496687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550" y="628562"/>
            <a:ext cx="4096900" cy="38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