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9"/>
  </p:notesMasterIdLst>
  <p:handoutMasterIdLst>
    <p:handoutMasterId r:id="rId50"/>
  </p:handoutMasterIdLst>
  <p:sldIdLst>
    <p:sldId id="301" r:id="rId2"/>
    <p:sldId id="262" r:id="rId3"/>
    <p:sldId id="257" r:id="rId4"/>
    <p:sldId id="258" r:id="rId5"/>
    <p:sldId id="259" r:id="rId6"/>
    <p:sldId id="260" r:id="rId7"/>
    <p:sldId id="292" r:id="rId8"/>
    <p:sldId id="271" r:id="rId9"/>
    <p:sldId id="303" r:id="rId10"/>
    <p:sldId id="304" r:id="rId11"/>
    <p:sldId id="305" r:id="rId12"/>
    <p:sldId id="306" r:id="rId13"/>
    <p:sldId id="307" r:id="rId14"/>
    <p:sldId id="308" r:id="rId15"/>
    <p:sldId id="302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95" r:id="rId24"/>
    <p:sldId id="264" r:id="rId25"/>
    <p:sldId id="265" r:id="rId26"/>
    <p:sldId id="288" r:id="rId27"/>
    <p:sldId id="287" r:id="rId28"/>
    <p:sldId id="267" r:id="rId29"/>
    <p:sldId id="289" r:id="rId30"/>
    <p:sldId id="297" r:id="rId31"/>
    <p:sldId id="291" r:id="rId32"/>
    <p:sldId id="293" r:id="rId33"/>
    <p:sldId id="266" r:id="rId34"/>
    <p:sldId id="279" r:id="rId35"/>
    <p:sldId id="282" r:id="rId36"/>
    <p:sldId id="283" r:id="rId37"/>
    <p:sldId id="284" r:id="rId38"/>
    <p:sldId id="285" r:id="rId39"/>
    <p:sldId id="294" r:id="rId40"/>
    <p:sldId id="270" r:id="rId41"/>
    <p:sldId id="281" r:id="rId42"/>
    <p:sldId id="268" r:id="rId43"/>
    <p:sldId id="269" r:id="rId44"/>
    <p:sldId id="296" r:id="rId45"/>
    <p:sldId id="298" r:id="rId46"/>
    <p:sldId id="299" r:id="rId47"/>
    <p:sldId id="300" r:id="rId48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mal Darmawan" initials="KD" lastIdx="1" clrIdx="0">
    <p:extLst>
      <p:ext uri="{19B8F6BF-5375-455C-9EA6-DF929625EA0E}">
        <p15:presenceInfo xmlns:p15="http://schemas.microsoft.com/office/powerpoint/2012/main" userId="8823363aa2e23c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674F6"/>
    <a:srgbClr val="6289F8"/>
    <a:srgbClr val="8097F8"/>
    <a:srgbClr val="2C61F6"/>
    <a:srgbClr val="F8F0D0"/>
    <a:srgbClr val="F2E4A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2" autoAdjust="0"/>
    <p:restoredTop sz="94660"/>
  </p:normalViewPr>
  <p:slideViewPr>
    <p:cSldViewPr showGuides="1">
      <p:cViewPr varScale="1">
        <p:scale>
          <a:sx n="75" d="100"/>
          <a:sy n="75" d="100"/>
        </p:scale>
        <p:origin x="13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27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18.13</c:v>
                </c:pt>
                <c:pt idx="1">
                  <c:v>17.899999999999999</c:v>
                </c:pt>
                <c:pt idx="2">
                  <c:v>18.21</c:v>
                </c:pt>
                <c:pt idx="3">
                  <c:v>17.88</c:v>
                </c:pt>
                <c:pt idx="4">
                  <c:v>18.03</c:v>
                </c:pt>
                <c:pt idx="5">
                  <c:v>18.14</c:v>
                </c:pt>
                <c:pt idx="6">
                  <c:v>18.170000000000002</c:v>
                </c:pt>
                <c:pt idx="7">
                  <c:v>17.87</c:v>
                </c:pt>
                <c:pt idx="8">
                  <c:v>18.22</c:v>
                </c:pt>
                <c:pt idx="9">
                  <c:v>18.28</c:v>
                </c:pt>
                <c:pt idx="10">
                  <c:v>18.22</c:v>
                </c:pt>
                <c:pt idx="11">
                  <c:v>18.239999999999998</c:v>
                </c:pt>
                <c:pt idx="12">
                  <c:v>18.27</c:v>
                </c:pt>
                <c:pt idx="13">
                  <c:v>18.170000000000002</c:v>
                </c:pt>
                <c:pt idx="14">
                  <c:v>18.38</c:v>
                </c:pt>
                <c:pt idx="15">
                  <c:v>18.29</c:v>
                </c:pt>
                <c:pt idx="16">
                  <c:v>18.16</c:v>
                </c:pt>
                <c:pt idx="17">
                  <c:v>18.18</c:v>
                </c:pt>
                <c:pt idx="18">
                  <c:v>18.23</c:v>
                </c:pt>
                <c:pt idx="19">
                  <c:v>18.25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-1176202656"/>
        <c:axId val="-1176202112"/>
      </c:barChart>
      <c:catAx>
        <c:axId val="-1176202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Urutan Uji Coba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76202112"/>
        <c:crosses val="autoZero"/>
        <c:auto val="1"/>
        <c:lblAlgn val="ctr"/>
        <c:lblOffset val="100"/>
        <c:noMultiLvlLbl val="0"/>
      </c:catAx>
      <c:valAx>
        <c:axId val="-117620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Waktu (Detik)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76202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Waktu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cat>
            <c:numRef>
              <c:f>Sheet1!$A$2:$A$11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1.4999999999999999E-2</c:v>
                </c:pt>
                <c:pt idx="1">
                  <c:v>1.6E-2</c:v>
                </c:pt>
                <c:pt idx="2">
                  <c:v>1.7000000000000001E-2</c:v>
                </c:pt>
                <c:pt idx="3">
                  <c:v>1.7999999999999999E-2</c:v>
                </c:pt>
                <c:pt idx="4">
                  <c:v>1.9E-2</c:v>
                </c:pt>
                <c:pt idx="5">
                  <c:v>2.1000000000000001E-2</c:v>
                </c:pt>
                <c:pt idx="6">
                  <c:v>2.1000000000000001E-2</c:v>
                </c:pt>
                <c:pt idx="7">
                  <c:v>2.1000000000000001E-2</c:v>
                </c:pt>
                <c:pt idx="8">
                  <c:v>2.3E-2</c:v>
                </c:pt>
                <c:pt idx="9">
                  <c:v>2.4E-2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176194496"/>
        <c:axId val="-1176197216"/>
      </c:barChart>
      <c:catAx>
        <c:axId val="-1176194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Banyak Node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76197216"/>
        <c:crosses val="autoZero"/>
        <c:auto val="1"/>
        <c:lblAlgn val="ctr"/>
        <c:lblOffset val="100"/>
        <c:noMultiLvlLbl val="0"/>
      </c:catAx>
      <c:valAx>
        <c:axId val="-117619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Waktu (detik)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76194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Sheet1!$A$2:$A$11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2.3E-2</c:v>
                </c:pt>
                <c:pt idx="1">
                  <c:v>2.9000000000000001E-2</c:v>
                </c:pt>
                <c:pt idx="2">
                  <c:v>3.5999999999999997E-2</c:v>
                </c:pt>
                <c:pt idx="3">
                  <c:v>4.5999999999999999E-2</c:v>
                </c:pt>
                <c:pt idx="4">
                  <c:v>5.5E-2</c:v>
                </c:pt>
                <c:pt idx="5">
                  <c:v>6.2E-2</c:v>
                </c:pt>
                <c:pt idx="6">
                  <c:v>6.8000000000000005E-2</c:v>
                </c:pt>
                <c:pt idx="7">
                  <c:v>7.5999999999999998E-2</c:v>
                </c:pt>
                <c:pt idx="8">
                  <c:v>8.1000000000000003E-2</c:v>
                </c:pt>
                <c:pt idx="9">
                  <c:v>8.8999999999999996E-2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176193952"/>
        <c:axId val="-1176201024"/>
      </c:barChart>
      <c:catAx>
        <c:axId val="-11761939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Banyak</a:t>
                </a:r>
                <a:r>
                  <a:rPr lang="en-US" baseline="0"/>
                  <a:t> Operasi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76201024"/>
        <c:crosses val="autoZero"/>
        <c:auto val="1"/>
        <c:lblAlgn val="ctr"/>
        <c:lblOffset val="100"/>
        <c:noMultiLvlLbl val="0"/>
      </c:catAx>
      <c:valAx>
        <c:axId val="-117620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Waktu</a:t>
                </a:r>
                <a:r>
                  <a:rPr lang="en-US" baseline="0"/>
                  <a:t> (detik)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76193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Operasi Penyisipan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1.4999999999999999E-2</c:v>
                </c:pt>
                <c:pt idx="1">
                  <c:v>1.6E-2</c:v>
                </c:pt>
                <c:pt idx="2">
                  <c:v>1.7000000000000001E-2</c:v>
                </c:pt>
                <c:pt idx="3">
                  <c:v>1.7999999999999999E-2</c:v>
                </c:pt>
                <c:pt idx="4">
                  <c:v>1.9E-2</c:v>
                </c:pt>
                <c:pt idx="5">
                  <c:v>2.1000000000000001E-2</c:v>
                </c:pt>
                <c:pt idx="6">
                  <c:v>2.1000000000000001E-2</c:v>
                </c:pt>
                <c:pt idx="7">
                  <c:v>2.1000000000000001E-2</c:v>
                </c:pt>
                <c:pt idx="8">
                  <c:v>2.3E-2</c:v>
                </c:pt>
                <c:pt idx="9">
                  <c:v>2.4E-2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Operasi Penyisipan dan Perubahan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Sheet1!$A$2:$A$11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1.6E-2</c:v>
                </c:pt>
                <c:pt idx="1">
                  <c:v>1.7000000000000001E-2</c:v>
                </c:pt>
                <c:pt idx="2">
                  <c:v>1.9E-2</c:v>
                </c:pt>
                <c:pt idx="3">
                  <c:v>2.1000000000000001E-2</c:v>
                </c:pt>
                <c:pt idx="4">
                  <c:v>2.3E-2</c:v>
                </c:pt>
                <c:pt idx="5">
                  <c:v>2.5000000000000001E-2</c:v>
                </c:pt>
                <c:pt idx="6">
                  <c:v>2.5999999999999999E-2</c:v>
                </c:pt>
                <c:pt idx="7">
                  <c:v>2.8000000000000001E-2</c:v>
                </c:pt>
                <c:pt idx="8">
                  <c:v>2.8000000000000001E-2</c:v>
                </c:pt>
                <c:pt idx="9">
                  <c:v>3.1E-2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176193408"/>
        <c:axId val="-1176192864"/>
      </c:barChart>
      <c:catAx>
        <c:axId val="-1176193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Banyak Node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76192864"/>
        <c:crosses val="autoZero"/>
        <c:auto val="1"/>
        <c:lblAlgn val="ctr"/>
        <c:lblOffset val="100"/>
        <c:noMultiLvlLbl val="0"/>
      </c:catAx>
      <c:valAx>
        <c:axId val="-117619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Waktu</a:t>
                </a:r>
                <a:r>
                  <a:rPr lang="en-US" baseline="0"/>
                  <a:t> (detik)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76193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r>
              <a:rPr lang="en-US" altLang="en-US"/>
              <a:t>Red-Black 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E8D30AF5-BDD0-4FD7-9931-D5A686500086}" type="datetime8">
              <a:rPr lang="en-US" altLang="en-US" smtClean="0"/>
              <a:t>1/3/2016 11:00 PM</a:t>
            </a:fld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19631F5F-1322-42F5-A7E3-969423DE1F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4860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r>
              <a:rPr lang="en-US" altLang="en-US"/>
              <a:t>Red-Black Trees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F0442564-78AA-44E2-992D-BCD20B9A6EEF}" type="datetime8">
              <a:rPr lang="en-US" altLang="en-US" smtClean="0"/>
              <a:t>1/3/2016 11:00 PM</a:t>
            </a:fld>
            <a:endParaRPr lang="en-US" alt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2331C96D-66EF-4D9E-8E7C-FD3BDF95D0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960426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5713" y="720725"/>
            <a:ext cx="4792662" cy="3594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en-US" smtClean="0"/>
              <a:t>Red-Black Trees</a:t>
            </a:r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732733D-0D2D-4B3D-9B9C-2AC77E419117}" type="datetime8">
              <a:rPr lang="en-US" altLang="en-US" smtClean="0"/>
              <a:t>1/3/2016 11:00 PM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C96D-66EF-4D9E-8E7C-FD3BDF95D07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162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en-US" smtClean="0"/>
              <a:t>Red-Black Trees</a:t>
            </a:r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CE65B35-4CE8-469C-A881-B6AA2033A0E2}" type="datetime8">
              <a:rPr lang="en-US" altLang="en-US" smtClean="0"/>
              <a:t>1/3/2016 11:00 PM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C96D-66EF-4D9E-8E7C-FD3BDF95D078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75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en-US" smtClean="0"/>
              <a:t>Red-Black Trees</a:t>
            </a:r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9F910F1-A781-4674-8B02-76BDEA596F2B}" type="datetime8">
              <a:rPr lang="en-US" altLang="en-US" smtClean="0"/>
              <a:t>1/3/2016 11:00 PM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C96D-66EF-4D9E-8E7C-FD3BDF95D078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446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en-US" smtClean="0"/>
              <a:t>Red-Black Trees</a:t>
            </a:r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07653C-9C3D-4BCB-8D4C-D9C98710A4CD}" type="datetime8">
              <a:rPr lang="en-US" altLang="en-US" smtClean="0"/>
              <a:t>1/3/2016 11:00 PM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C96D-66EF-4D9E-8E7C-FD3BDF95D078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66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grpSp>
            <p:nvGrpSpPr>
              <p:cNvPr id="5125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  <p:grpSp>
          <p:nvGrpSpPr>
            <p:cNvPr id="5178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  <p:grpSp>
          <p:nvGrpSpPr>
            <p:cNvPr id="5183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dirty="0" smtClean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dirty="0" smtClean="0"/>
              <a:t>Click to edit Master subtitle style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51AE4D91-1D06-4E01-97BD-4B88484B3C4C}" type="datetime3">
              <a:rPr lang="en-US" altLang="en-US" smtClean="0"/>
              <a:t>3 January 2016</a:t>
            </a:fld>
            <a:endParaRPr lang="en-US" altLang="en-US"/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DCE194A-6BF9-4127-A94C-BA9BC25F9298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1A8636-2CEB-4422-B2FB-CFC07E658F2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DA7E758F-C712-46FD-B006-8D89D068A3B2}" type="datetime3">
              <a:rPr lang="en-US" altLang="en-US" smtClean="0"/>
              <a:t>3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7560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C1E820-38B2-4687-8ADE-40C2453A8A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2538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>
            <a:lvl1pPr algn="r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4E484C-70E2-4579-9299-0AF832EC0B54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  <p:sp>
        <p:nvSpPr>
          <p:cNvPr id="7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7A4FAB72-7013-44AA-A3F8-4638301DCFA9}" type="datetime3">
              <a:rPr lang="en-US" altLang="en-US" smtClean="0"/>
              <a:t>3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824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ED0DAC-1DFE-4B38-9129-F0C2C7A43809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  <p:sp>
        <p:nvSpPr>
          <p:cNvPr id="7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C2A1A940-0EAA-4902-8AAB-C9CFEC089766}" type="datetime3">
              <a:rPr lang="en-US" altLang="en-US" smtClean="0"/>
              <a:t>3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6662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7818D7-F530-4C81-B7B8-DA4AE341AB29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  <p:sp>
        <p:nvSpPr>
          <p:cNvPr id="8" name="Rectangle 69"/>
          <p:cNvSpPr>
            <a:spLocks noGrp="1" noChangeArrowheads="1"/>
          </p:cNvSpPr>
          <p:nvPr>
            <p:ph type="dt" sz="quarter" idx="1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587DAC42-7820-4964-B8FF-1E94E8201520}" type="datetime3">
              <a:rPr lang="en-US" altLang="en-US" smtClean="0"/>
              <a:t>3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3844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117475"/>
            <a:ext cx="7886700" cy="1325563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570280-3D45-4E2B-87AF-AA821BDE3082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  <p:sp>
        <p:nvSpPr>
          <p:cNvPr id="10" name="Rectangle 69"/>
          <p:cNvSpPr>
            <a:spLocks noGrp="1" noChangeArrowheads="1"/>
          </p:cNvSpPr>
          <p:nvPr>
            <p:ph type="dt" sz="quarter" idx="1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D8AA0B7C-5A73-48A6-BC86-C98351BE19E6}" type="datetime3">
              <a:rPr lang="en-US" altLang="en-US" smtClean="0"/>
              <a:t>3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6380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BEEA66-88D3-4DAC-B068-8ACD3D86CFED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  <p:sp>
        <p:nvSpPr>
          <p:cNvPr id="6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DBA997B4-A2EA-4CB4-B38F-58BDDB73B3D3}" type="datetime3">
              <a:rPr lang="en-US" altLang="en-US" smtClean="0"/>
              <a:t>3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228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498485-1DF2-402D-BD1C-399049DDD30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  <p:sp>
        <p:nvSpPr>
          <p:cNvPr id="5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AA6A3E89-397E-4850-B291-61CEAE099694}" type="datetime3">
              <a:rPr lang="en-US" altLang="en-US" smtClean="0"/>
              <a:t>3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7684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C95C4F-0B50-4920-86CE-E11B98D8F272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5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8CFE36-1B01-491F-86A2-FAB6329A64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45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100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</p:grpSp>
          <p:grpSp>
            <p:nvGrpSpPr>
              <p:cNvPr id="4123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grpSp>
          <p:nvGrpSpPr>
            <p:cNvPr id="415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rebuchet MS" panose="020B0603020202020204" pitchFamily="34" charset="0"/>
              </a:defRPr>
            </a:lvl1pPr>
          </a:lstStyle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BE76C48-8D20-4335-B089-376CE87A897E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  <p:sp>
        <p:nvSpPr>
          <p:cNvPr id="68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304CBA1B-6217-4AAB-8EFD-F8310463A2FC}" type="datetime3">
              <a:rPr lang="en-US" altLang="en-US" smtClean="0"/>
              <a:t>3 January 2016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/>
  <p:txStyles>
    <p:titleStyle>
      <a:lvl1pPr algn="r" rtl="0" fontAlgn="base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Char char="q"/>
        <a:defRPr sz="16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16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spoj.com/problems/GSS8/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1985" y="1524000"/>
            <a:ext cx="7927145" cy="1209676"/>
          </a:xfrm>
        </p:spPr>
        <p:txBody>
          <a:bodyPr/>
          <a:lstStyle/>
          <a:p>
            <a:pPr algn="l"/>
            <a:r>
              <a:rPr lang="en-US" smtClean="0"/>
              <a:t>DETEKSI API BERBASIS SENSOR VISUAL MENGGUNAKAN METODE SUPPORT VECTOR MACHINES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71301"/>
            <a:ext cx="6400800" cy="2415100"/>
          </a:xfrm>
        </p:spPr>
        <p:txBody>
          <a:bodyPr/>
          <a:lstStyle/>
          <a:p>
            <a:pPr algn="r"/>
            <a:r>
              <a:rPr lang="en-US" sz="2000" u="sng" dirty="0" err="1"/>
              <a:t>Penyusun</a:t>
            </a:r>
            <a:r>
              <a:rPr lang="en-US" sz="2000" u="sng" dirty="0"/>
              <a:t> </a:t>
            </a:r>
            <a:r>
              <a:rPr lang="en-US" sz="2000" u="sng" dirty="0" err="1"/>
              <a:t>Tugas</a:t>
            </a:r>
            <a:r>
              <a:rPr lang="en-US" sz="2000" u="sng" dirty="0"/>
              <a:t> </a:t>
            </a:r>
            <a:r>
              <a:rPr lang="en-US" sz="2000" u="sng" dirty="0" err="1"/>
              <a:t>Akhir</a:t>
            </a:r>
            <a:r>
              <a:rPr lang="en-US" sz="2000" dirty="0"/>
              <a:t>:</a:t>
            </a:r>
          </a:p>
          <a:p>
            <a:pPr algn="r"/>
            <a:r>
              <a:rPr lang="en-US" sz="2000" smtClean="0">
                <a:solidFill>
                  <a:srgbClr val="000000"/>
                </a:solidFill>
              </a:rPr>
              <a:t>Hamdi Ahmadi Muzakkiy</a:t>
            </a:r>
            <a:endParaRPr lang="en-US" sz="2000" dirty="0">
              <a:solidFill>
                <a:srgbClr val="000000"/>
              </a:solidFill>
            </a:endParaRPr>
          </a:p>
          <a:p>
            <a:pPr algn="r"/>
            <a:r>
              <a:rPr lang="en-US" sz="2000">
                <a:solidFill>
                  <a:srgbClr val="000000"/>
                </a:solidFill>
              </a:rPr>
              <a:t>(</a:t>
            </a:r>
            <a:r>
              <a:rPr lang="en-US" sz="2000" smtClean="0">
                <a:solidFill>
                  <a:srgbClr val="000000"/>
                </a:solidFill>
              </a:rPr>
              <a:t>5112 </a:t>
            </a:r>
            <a:r>
              <a:rPr lang="en-US" sz="2000">
                <a:solidFill>
                  <a:srgbClr val="000000"/>
                </a:solidFill>
              </a:rPr>
              <a:t>100 </a:t>
            </a:r>
            <a:r>
              <a:rPr lang="en-US" sz="2000" smtClean="0">
                <a:solidFill>
                  <a:srgbClr val="000000"/>
                </a:solidFill>
              </a:rPr>
              <a:t>091)</a:t>
            </a:r>
            <a:endParaRPr lang="en-US" sz="2000" dirty="0">
              <a:solidFill>
                <a:srgbClr val="000000"/>
              </a:solidFill>
            </a:endParaRPr>
          </a:p>
          <a:p>
            <a:pPr algn="r"/>
            <a:r>
              <a:rPr lang="en-US" sz="2000" u="sng" dirty="0" err="1"/>
              <a:t>Dosen</a:t>
            </a:r>
            <a:r>
              <a:rPr lang="en-US" sz="2000" u="sng" dirty="0"/>
              <a:t> </a:t>
            </a:r>
            <a:r>
              <a:rPr lang="en-US" sz="2000" u="sng" dirty="0" err="1"/>
              <a:t>Pembimbing</a:t>
            </a:r>
            <a:r>
              <a:rPr lang="en-US" sz="2000" b="1" dirty="0"/>
              <a:t>:</a:t>
            </a:r>
          </a:p>
          <a:p>
            <a:pPr algn="r"/>
            <a:r>
              <a:rPr lang="en-US" sz="2000" smtClean="0">
                <a:solidFill>
                  <a:srgbClr val="000000"/>
                </a:solidFill>
              </a:rPr>
              <a:t>Prof. Ir. Handayani Tjandrasa, M.Sc., Ph.D.</a:t>
            </a:r>
            <a:endParaRPr lang="en-US" sz="2000" dirty="0">
              <a:solidFill>
                <a:srgbClr val="000000"/>
              </a:solidFill>
            </a:endParaRPr>
          </a:p>
          <a:p>
            <a:pPr algn="r"/>
            <a:r>
              <a:rPr lang="en-US" sz="2000" smtClean="0">
                <a:solidFill>
                  <a:srgbClr val="000000"/>
                </a:solidFill>
              </a:rPr>
              <a:t>Dr. Eng. Chastine Fatichah, S.Kom, M.Kom</a:t>
            </a: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Tugas Akhir – KI141502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CE194A-6BF9-4127-A94C-BA9BC25F9298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29000" y="224135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u="sng" dirty="0" smtClean="0">
                <a:latin typeface="Trebuchet MS" panose="020B0603020202020204" pitchFamily="34" charset="0"/>
              </a:rPr>
              <a:t>PRESENTASI TUGAS AKHIR – KI141502</a:t>
            </a:r>
            <a:endParaRPr lang="en-US" sz="2000" u="sng" dirty="0">
              <a:latin typeface="Trebuchet MS" panose="020B0603020202020204" pitchFamily="34" charset="0"/>
            </a:endParaRPr>
          </a:p>
        </p:txBody>
      </p:sp>
      <p:sp>
        <p:nvSpPr>
          <p:cNvPr id="8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5D90DFD8-74F3-4E62-861F-78B9A3C95336}" type="datetime3">
              <a:rPr lang="en-US" altLang="en-US" smtClean="0"/>
              <a:t>3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28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772400" cy="1143000"/>
          </a:xfrm>
        </p:spPr>
        <p:txBody>
          <a:bodyPr/>
          <a:lstStyle/>
          <a:p>
            <a:r>
              <a:rPr lang="en-US" smtClean="0"/>
              <a:t>Probabilitas Distribusi Gaussian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4419600"/>
          </a:xfrm>
        </p:spPr>
        <p:txBody>
          <a:bodyPr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36056CB-638A-477E-818E-F64135605DDF}" type="datetime3">
              <a:rPr lang="en-US" altLang="en-US" smtClean="0"/>
              <a:t>3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183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772400" cy="1143000"/>
          </a:xfrm>
        </p:spPr>
        <p:txBody>
          <a:bodyPr/>
          <a:lstStyle/>
          <a:p>
            <a:r>
              <a:rPr lang="en-US" smtClean="0"/>
              <a:t>Region Growing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4419600"/>
          </a:xfrm>
        </p:spPr>
        <p:txBody>
          <a:bodyPr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36056CB-638A-477E-818E-F64135605DDF}" type="datetime3">
              <a:rPr lang="en-US" altLang="en-US" smtClean="0"/>
              <a:t>3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750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772400" cy="1143000"/>
          </a:xfrm>
        </p:spPr>
        <p:txBody>
          <a:bodyPr/>
          <a:lstStyle/>
          <a:p>
            <a:r>
              <a:rPr lang="en-US" smtClean="0"/>
              <a:t>Daubachies D4 Wavelet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4419600"/>
          </a:xfrm>
        </p:spPr>
        <p:txBody>
          <a:bodyPr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36056CB-638A-477E-818E-F64135605DDF}" type="datetime3">
              <a:rPr lang="en-US" altLang="en-US" smtClean="0"/>
              <a:t>3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996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Normalisasi Min-Max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7A4FAB72-7013-44AA-A3F8-4638301DCFA9}" type="datetime3">
              <a:rPr lang="en-US" altLang="en-US" smtClean="0"/>
              <a:t>3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159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 Vector Machines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7A4FAB72-7013-44AA-A3F8-4638301DCFA9}" type="datetime3">
              <a:rPr lang="en-US" altLang="en-US" smtClean="0"/>
              <a:t>3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0468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BALANCING BINARY SEARCH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600200"/>
                <a:ext cx="7924800" cy="4419600"/>
              </a:xfrm>
            </p:spPr>
            <p:txBody>
              <a:bodyPr/>
              <a:lstStyle/>
              <a:p>
                <a:r>
                  <a:rPr lang="en-US" i="1" dirty="0" smtClean="0"/>
                  <a:t>Binary search tree </a:t>
                </a:r>
                <a:r>
                  <a:rPr lang="en-US" dirty="0" smtClean="0"/>
                  <a:t>yang </a:t>
                </a:r>
                <a:r>
                  <a:rPr lang="en-US" dirty="0" err="1" smtClean="0"/>
                  <a:t>menyesuaikan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atau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menyeimbangkan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tree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itu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sendiri</a:t>
                </a:r>
                <a:endParaRPr lang="en-US" dirty="0" smtClean="0"/>
              </a:p>
              <a:p>
                <a:endParaRPr lang="en-US" sz="1600" i="1" dirty="0" smtClean="0"/>
              </a:p>
              <a:p>
                <a:r>
                  <a:rPr lang="en-US" dirty="0" err="1" smtClean="0"/>
                  <a:t>Meminimalisasi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kedalaman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atau</a:t>
                </a:r>
                <a:r>
                  <a:rPr lang="en-US" dirty="0" smtClean="0"/>
                  <a:t> depth </a:t>
                </a:r>
                <a:r>
                  <a:rPr lang="en-US" dirty="0" err="1" smtClean="0"/>
                  <a:t>pada</a:t>
                </a:r>
                <a:r>
                  <a:rPr lang="en-US" dirty="0" smtClean="0"/>
                  <a:t> tree </a:t>
                </a:r>
                <a:r>
                  <a:rPr lang="en-US" dirty="0" err="1" smtClean="0"/>
                  <a:t>tiap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operasi</a:t>
                </a:r>
                <a:endParaRPr lang="en-US" dirty="0"/>
              </a:p>
              <a:p>
                <a:endParaRPr lang="en-US" sz="1600" i="1" dirty="0"/>
              </a:p>
              <a:p>
                <a:r>
                  <a:rPr lang="en-US" dirty="0" err="1" smtClean="0"/>
                  <a:t>Umumnya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memiliki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kedalaman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i="1" dirty="0" smtClean="0"/>
                  <a:t> </a:t>
                </a:r>
                <a:r>
                  <a:rPr lang="en-US" sz="1600" dirty="0" err="1" smtClean="0"/>
                  <a:t>dimana</a:t>
                </a:r>
                <a:r>
                  <a:rPr lang="en-US" sz="1600" dirty="0" smtClean="0"/>
                  <a:t> N </a:t>
                </a:r>
                <a:r>
                  <a:rPr lang="en-US" sz="1600" dirty="0" err="1" smtClean="0"/>
                  <a:t>ialah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jumlah</a:t>
                </a:r>
                <a:r>
                  <a:rPr lang="en-US" sz="1600" dirty="0" smtClean="0"/>
                  <a:t> </a:t>
                </a:r>
                <a:r>
                  <a:rPr lang="en-US" sz="1600" i="1" dirty="0" smtClean="0"/>
                  <a:t>node.</a:t>
                </a:r>
              </a:p>
              <a:p>
                <a:endParaRPr lang="en-US" sz="1600" i="1" dirty="0"/>
              </a:p>
              <a:p>
                <a:r>
                  <a:rPr lang="en-US" dirty="0" err="1" smtClean="0"/>
                  <a:t>Mempunyai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kompleksitas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 err="1" smtClean="0"/>
                  <a:t>tiap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operasi</a:t>
                </a:r>
                <a:r>
                  <a:rPr lang="en-US" sz="1600" dirty="0" smtClean="0"/>
                  <a:t>.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600200"/>
                <a:ext cx="7924800" cy="4419600"/>
              </a:xfrm>
              <a:blipFill rotWithShape="0">
                <a:blip r:embed="rId2"/>
                <a:stretch>
                  <a:fillRect l="-462" t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36056CB-638A-477E-818E-F64135605DDF}" type="datetime3">
              <a:rPr lang="en-US" altLang="en-US" smtClean="0"/>
              <a:t>3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45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SPLAY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600" dirty="0" smtClean="0"/>
                  <a:t>Salah </a:t>
                </a:r>
                <a:r>
                  <a:rPr lang="en-US" sz="1600" dirty="0" err="1" smtClean="0"/>
                  <a:t>satu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struktur</a:t>
                </a:r>
                <a:r>
                  <a:rPr lang="en-US" sz="1600" dirty="0" smtClean="0"/>
                  <a:t> data </a:t>
                </a:r>
                <a:r>
                  <a:rPr lang="en-US" sz="1600" i="1" dirty="0" smtClean="0"/>
                  <a:t>self balancing binary search tree.</a:t>
                </a:r>
                <a:endParaRPr lang="en-US" sz="1600" dirty="0" smtClean="0"/>
              </a:p>
              <a:p>
                <a:endParaRPr lang="en-US" sz="1600" dirty="0"/>
              </a:p>
              <a:p>
                <a:r>
                  <a:rPr lang="en-US" sz="1600" dirty="0" err="1" smtClean="0"/>
                  <a:t>Melakukan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perpindahan</a:t>
                </a:r>
                <a:r>
                  <a:rPr lang="en-US" sz="1600" dirty="0" smtClean="0"/>
                  <a:t> </a:t>
                </a:r>
                <a:r>
                  <a:rPr lang="en-US" sz="1600" i="1" dirty="0" smtClean="0"/>
                  <a:t>node</a:t>
                </a:r>
                <a:r>
                  <a:rPr lang="en-US" sz="1600" dirty="0" smtClean="0"/>
                  <a:t> yang </a:t>
                </a:r>
                <a:r>
                  <a:rPr lang="en-US" sz="1600" dirty="0" err="1" smtClean="0"/>
                  <a:t>baru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diakses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menuju</a:t>
                </a:r>
                <a:r>
                  <a:rPr lang="en-US" sz="1600" dirty="0" smtClean="0"/>
                  <a:t> </a:t>
                </a:r>
                <a:r>
                  <a:rPr lang="en-US" sz="1600" i="1" dirty="0" smtClean="0"/>
                  <a:t>root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dengan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operasi</a:t>
                </a:r>
                <a:r>
                  <a:rPr lang="en-US" sz="1600" dirty="0" smtClean="0"/>
                  <a:t> </a:t>
                </a:r>
                <a:r>
                  <a:rPr lang="en-US" sz="1600" i="1" dirty="0" smtClean="0"/>
                  <a:t>splay</a:t>
                </a:r>
                <a:r>
                  <a:rPr lang="en-US" sz="1600" dirty="0" smtClean="0"/>
                  <a:t>.</a:t>
                </a:r>
              </a:p>
              <a:p>
                <a:endParaRPr lang="en-US" sz="1600" dirty="0"/>
              </a:p>
              <a:p>
                <a:r>
                  <a:rPr lang="en-US" dirty="0" err="1"/>
                  <a:t>M</a:t>
                </a:r>
                <a:r>
                  <a:rPr lang="en-US" sz="1600" dirty="0" err="1" smtClean="0"/>
                  <a:t>embuat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waktu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akses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terhadap</a:t>
                </a:r>
                <a:r>
                  <a:rPr lang="en-US" sz="1600" dirty="0" smtClean="0"/>
                  <a:t> </a:t>
                </a:r>
                <a:r>
                  <a:rPr lang="en-US" sz="1600" i="1" dirty="0" smtClean="0"/>
                  <a:t>node</a:t>
                </a:r>
                <a:r>
                  <a:rPr lang="en-US" sz="1600" dirty="0" smtClean="0"/>
                  <a:t> yang </a:t>
                </a:r>
                <a:r>
                  <a:rPr lang="en-US" sz="1600" dirty="0" err="1" smtClean="0"/>
                  <a:t>sering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diakses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lebih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efisien</a:t>
                </a:r>
                <a:r>
                  <a:rPr lang="en-US" sz="1600" dirty="0" smtClean="0"/>
                  <a:t>.</a:t>
                </a:r>
              </a:p>
              <a:p>
                <a:endParaRPr lang="en-US" sz="1600" dirty="0" smtClean="0"/>
              </a:p>
              <a:p>
                <a:r>
                  <a:rPr lang="en-US" dirty="0" err="1"/>
                  <a:t>M</a:t>
                </a:r>
                <a:r>
                  <a:rPr lang="en-US" sz="1600" dirty="0" err="1" smtClean="0"/>
                  <a:t>enggunakan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rotasi</a:t>
                </a:r>
                <a:r>
                  <a:rPr lang="en-US" sz="1600" dirty="0" smtClean="0"/>
                  <a:t> </a:t>
                </a:r>
                <a:r>
                  <a:rPr lang="en-US" sz="1600" i="1" dirty="0" smtClean="0"/>
                  <a:t>node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pada</a:t>
                </a:r>
                <a:r>
                  <a:rPr lang="en-US" sz="1600" dirty="0" smtClean="0"/>
                  <a:t> </a:t>
                </a:r>
                <a:r>
                  <a:rPr lang="en-US" sz="1600" i="1" dirty="0" smtClean="0"/>
                  <a:t>tree</a:t>
                </a:r>
                <a:r>
                  <a:rPr lang="en-US" sz="1600" dirty="0" smtClean="0"/>
                  <a:t>.</a:t>
                </a:r>
              </a:p>
              <a:p>
                <a:endParaRPr lang="en-US" sz="1600" dirty="0"/>
              </a:p>
              <a:p>
                <a:r>
                  <a:rPr lang="en-US" sz="1600" dirty="0" err="1" smtClean="0"/>
                  <a:t>Terdapat</a:t>
                </a:r>
                <a:r>
                  <a:rPr lang="en-US" sz="1600" dirty="0" smtClean="0"/>
                  <a:t> 3 </a:t>
                </a:r>
                <a:r>
                  <a:rPr lang="en-US" sz="1600" dirty="0" err="1" smtClean="0"/>
                  <a:t>kondisi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pada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operasi</a:t>
                </a:r>
                <a:r>
                  <a:rPr lang="en-US" sz="1600" dirty="0" smtClean="0"/>
                  <a:t> splay, </a:t>
                </a:r>
                <a:r>
                  <a:rPr lang="en-US" sz="1600" dirty="0" err="1" smtClean="0"/>
                  <a:t>yaitu</a:t>
                </a:r>
                <a:r>
                  <a:rPr lang="en-US" sz="1600" dirty="0" smtClean="0"/>
                  <a:t> zig, zig-zig </a:t>
                </a:r>
                <a:r>
                  <a:rPr lang="en-US" sz="1600" dirty="0" err="1" smtClean="0"/>
                  <a:t>dan</a:t>
                </a:r>
                <a:r>
                  <a:rPr lang="en-US" sz="1600" dirty="0" smtClean="0"/>
                  <a:t> zig-</a:t>
                </a:r>
                <a:r>
                  <a:rPr lang="en-US" sz="1600" dirty="0" err="1" smtClean="0"/>
                  <a:t>zag</a:t>
                </a:r>
                <a:r>
                  <a:rPr lang="en-US" sz="1600" dirty="0" smtClean="0"/>
                  <a:t>.</a:t>
                </a:r>
              </a:p>
              <a:p>
                <a:endParaRPr lang="en-US" dirty="0"/>
              </a:p>
              <a:p>
                <a:r>
                  <a:rPr lang="en-US" sz="1600" dirty="0" err="1" smtClean="0"/>
                  <a:t>Memiliki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kompleksitas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waktu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𝑎𝑚𝑜𝑟𝑡𝑖𝑧𝑒𝑑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 err="1" smtClean="0"/>
                  <a:t>untuk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setiap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operasi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dimana</a:t>
                </a:r>
                <a:r>
                  <a:rPr lang="en-US" sz="1600" dirty="0" smtClean="0"/>
                  <a:t> N </a:t>
                </a:r>
                <a:r>
                  <a:rPr lang="en-US" sz="1600" dirty="0" err="1" smtClean="0"/>
                  <a:t>ialah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jumlah</a:t>
                </a:r>
                <a:r>
                  <a:rPr lang="en-US" sz="1600" dirty="0" smtClean="0"/>
                  <a:t> </a:t>
                </a:r>
                <a:r>
                  <a:rPr lang="en-US" sz="1600" i="1" dirty="0" smtClean="0"/>
                  <a:t>node.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2" t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CE7F452-005A-4CDF-8CE7-F62B45A728B5}" type="datetime3">
              <a:rPr lang="en-US" altLang="en-US" smtClean="0"/>
              <a:t>3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920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17</a:t>
            </a:fld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1103560" y="2636265"/>
            <a:ext cx="2662378" cy="2360843"/>
            <a:chOff x="1640611" y="2057400"/>
            <a:chExt cx="2662378" cy="2360843"/>
          </a:xfrm>
        </p:grpSpPr>
        <p:sp>
          <p:nvSpPr>
            <p:cNvPr id="7" name="Oval 6"/>
            <p:cNvSpPr/>
            <p:nvPr/>
          </p:nvSpPr>
          <p:spPr bwMode="auto">
            <a:xfrm>
              <a:off x="2286000" y="2971800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X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3136900" y="2057400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Y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9" name="Straight Arrow Connector 8"/>
            <p:cNvCxnSpPr>
              <a:stCxn id="8" idx="3"/>
              <a:endCxn id="7" idx="7"/>
            </p:cNvCxnSpPr>
            <p:nvPr/>
          </p:nvCxnSpPr>
          <p:spPr bwMode="auto">
            <a:xfrm flipH="1">
              <a:off x="2676245" y="2447645"/>
              <a:ext cx="527610" cy="59111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Isosceles Triangle 9"/>
            <p:cNvSpPr/>
            <p:nvPr/>
          </p:nvSpPr>
          <p:spPr bwMode="auto">
            <a:xfrm>
              <a:off x="1640611" y="3962400"/>
              <a:ext cx="528778" cy="455843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A</a:t>
              </a:r>
              <a:endParaRPr kumimoji="0" lang="en-US" sz="18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sp>
          <p:nvSpPr>
            <p:cNvPr id="11" name="Isosceles Triangle 10"/>
            <p:cNvSpPr/>
            <p:nvPr/>
          </p:nvSpPr>
          <p:spPr bwMode="auto">
            <a:xfrm>
              <a:off x="2859811" y="3953155"/>
              <a:ext cx="528778" cy="455843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B</a:t>
              </a:r>
              <a:endParaRPr kumimoji="0" lang="en-US" sz="18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sp>
          <p:nvSpPr>
            <p:cNvPr id="12" name="Isosceles Triangle 11"/>
            <p:cNvSpPr/>
            <p:nvPr/>
          </p:nvSpPr>
          <p:spPr bwMode="auto">
            <a:xfrm>
              <a:off x="3774211" y="3040853"/>
              <a:ext cx="528778" cy="455843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C</a:t>
              </a:r>
              <a:endParaRPr kumimoji="0" lang="en-US" sz="18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13" name="Straight Arrow Connector 12"/>
            <p:cNvCxnSpPr>
              <a:stCxn id="7" idx="3"/>
              <a:endCxn id="10" idx="0"/>
            </p:cNvCxnSpPr>
            <p:nvPr/>
          </p:nvCxnSpPr>
          <p:spPr bwMode="auto">
            <a:xfrm flipH="1">
              <a:off x="1905000" y="3362045"/>
              <a:ext cx="447955" cy="60035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Arrow Connector 13"/>
            <p:cNvCxnSpPr>
              <a:stCxn id="7" idx="5"/>
              <a:endCxn id="11" idx="0"/>
            </p:cNvCxnSpPr>
            <p:nvPr/>
          </p:nvCxnSpPr>
          <p:spPr bwMode="auto">
            <a:xfrm>
              <a:off x="2676245" y="3362045"/>
              <a:ext cx="447955" cy="59111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Arrow Connector 14"/>
            <p:cNvCxnSpPr>
              <a:stCxn id="8" idx="5"/>
              <a:endCxn id="12" idx="0"/>
            </p:cNvCxnSpPr>
            <p:nvPr/>
          </p:nvCxnSpPr>
          <p:spPr bwMode="auto">
            <a:xfrm>
              <a:off x="3527145" y="2447645"/>
              <a:ext cx="511455" cy="59320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" name="Curved Down Arrow 15"/>
          <p:cNvSpPr/>
          <p:nvPr/>
        </p:nvSpPr>
        <p:spPr bwMode="auto">
          <a:xfrm rot="18560844">
            <a:off x="1391204" y="2732815"/>
            <a:ext cx="1066800" cy="457200"/>
          </a:xfrm>
          <a:prstGeom prst="curved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1001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360810" y="2643805"/>
            <a:ext cx="2662378" cy="2360843"/>
            <a:chOff x="5273956" y="2050930"/>
            <a:chExt cx="2662378" cy="2360843"/>
          </a:xfrm>
        </p:grpSpPr>
        <p:grpSp>
          <p:nvGrpSpPr>
            <p:cNvPr id="18" name="Group 17"/>
            <p:cNvGrpSpPr/>
            <p:nvPr/>
          </p:nvGrpSpPr>
          <p:grpSpPr>
            <a:xfrm>
              <a:off x="6833745" y="2965330"/>
              <a:ext cx="1102589" cy="1446443"/>
              <a:chOff x="6833745" y="2965330"/>
              <a:chExt cx="1102589" cy="1446443"/>
            </a:xfrm>
          </p:grpSpPr>
          <p:sp>
            <p:nvSpPr>
              <p:cNvPr id="29" name="Oval 28"/>
              <p:cNvSpPr/>
              <p:nvPr/>
            </p:nvSpPr>
            <p:spPr bwMode="auto">
              <a:xfrm flipH="1">
                <a:off x="6833745" y="2965330"/>
                <a:ext cx="457200" cy="4572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rPr>
                  <a:t>Y</a:t>
                </a:r>
                <a:endPara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 bwMode="auto">
              <a:xfrm flipH="1">
                <a:off x="7407556" y="3955930"/>
                <a:ext cx="528778" cy="455843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b="1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rPr>
                  <a:t>C</a:t>
                </a:r>
                <a:endParaRPr kumimoji="0" lang="en-US" sz="18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endParaRPr>
              </a:p>
            </p:txBody>
          </p:sp>
          <p:cxnSp>
            <p:nvCxnSpPr>
              <p:cNvPr id="31" name="Straight Arrow Connector 30"/>
              <p:cNvCxnSpPr>
                <a:stCxn id="29" idx="3"/>
                <a:endCxn id="30" idx="0"/>
              </p:cNvCxnSpPr>
              <p:nvPr/>
            </p:nvCxnSpPr>
            <p:spPr bwMode="auto">
              <a:xfrm>
                <a:off x="7223990" y="3355575"/>
                <a:ext cx="447955" cy="600355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9" name="Group 18"/>
            <p:cNvGrpSpPr/>
            <p:nvPr/>
          </p:nvGrpSpPr>
          <p:grpSpPr>
            <a:xfrm>
              <a:off x="6188356" y="3355575"/>
              <a:ext cx="712344" cy="1046953"/>
              <a:chOff x="6188356" y="3355575"/>
              <a:chExt cx="712344" cy="1046953"/>
            </a:xfrm>
          </p:grpSpPr>
          <p:sp>
            <p:nvSpPr>
              <p:cNvPr id="27" name="Isosceles Triangle 26"/>
              <p:cNvSpPr/>
              <p:nvPr/>
            </p:nvSpPr>
            <p:spPr bwMode="auto">
              <a:xfrm flipH="1">
                <a:off x="6188356" y="3946685"/>
                <a:ext cx="528778" cy="455843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rPr>
                  <a:t>B</a:t>
                </a:r>
                <a:endParaRPr kumimoji="0" lang="en-US" sz="18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endParaRPr>
              </a:p>
            </p:txBody>
          </p:sp>
          <p:cxnSp>
            <p:nvCxnSpPr>
              <p:cNvPr id="28" name="Straight Arrow Connector 27"/>
              <p:cNvCxnSpPr>
                <a:stCxn id="29" idx="5"/>
                <a:endCxn id="27" idx="0"/>
              </p:cNvCxnSpPr>
              <p:nvPr/>
            </p:nvCxnSpPr>
            <p:spPr bwMode="auto">
              <a:xfrm flipH="1">
                <a:off x="6452745" y="3355575"/>
                <a:ext cx="447955" cy="59111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0" name="Group 19"/>
            <p:cNvGrpSpPr/>
            <p:nvPr/>
          </p:nvGrpSpPr>
          <p:grpSpPr>
            <a:xfrm>
              <a:off x="5273956" y="2050930"/>
              <a:ext cx="1626744" cy="1439296"/>
              <a:chOff x="5273956" y="2050930"/>
              <a:chExt cx="1626744" cy="1439296"/>
            </a:xfrm>
          </p:grpSpPr>
          <p:cxnSp>
            <p:nvCxnSpPr>
              <p:cNvPr id="21" name="Straight Arrow Connector 20"/>
              <p:cNvCxnSpPr>
                <a:stCxn id="23" idx="3"/>
                <a:endCxn id="29" idx="7"/>
              </p:cNvCxnSpPr>
              <p:nvPr/>
            </p:nvCxnSpPr>
            <p:spPr bwMode="auto">
              <a:xfrm>
                <a:off x="6373090" y="2441175"/>
                <a:ext cx="527610" cy="59111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2" name="Group 21"/>
              <p:cNvGrpSpPr/>
              <p:nvPr/>
            </p:nvGrpSpPr>
            <p:grpSpPr>
              <a:xfrm>
                <a:off x="5273956" y="2050930"/>
                <a:ext cx="1166089" cy="1439296"/>
                <a:chOff x="5273956" y="2050930"/>
                <a:chExt cx="1166089" cy="1439296"/>
              </a:xfrm>
            </p:grpSpPr>
            <p:sp>
              <p:nvSpPr>
                <p:cNvPr id="23" name="Oval 22"/>
                <p:cNvSpPr/>
                <p:nvPr/>
              </p:nvSpPr>
              <p:spPr bwMode="auto">
                <a:xfrm flipH="1">
                  <a:off x="5982845" y="2050930"/>
                  <a:ext cx="457200" cy="457200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b="1" dirty="0" smtClean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  <a:latin typeface="Trebuchet MS" panose="020B0603020202020204" pitchFamily="34" charset="0"/>
                    </a:rPr>
                    <a:t>X</a:t>
                  </a:r>
                  <a:endParaRPr kumimoji="0" lang="en-US" sz="1600" b="1" i="0" u="none" strike="noStrike" normalizeH="0" baseline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endParaRPr>
                </a:p>
              </p:txBody>
            </p:sp>
            <p:grpSp>
              <p:nvGrpSpPr>
                <p:cNvPr id="24" name="Group 23"/>
                <p:cNvGrpSpPr/>
                <p:nvPr/>
              </p:nvGrpSpPr>
              <p:grpSpPr>
                <a:xfrm>
                  <a:off x="5273956" y="2441175"/>
                  <a:ext cx="775844" cy="1049051"/>
                  <a:chOff x="5273956" y="2441175"/>
                  <a:chExt cx="775844" cy="1049051"/>
                </a:xfrm>
              </p:grpSpPr>
              <p:sp>
                <p:nvSpPr>
                  <p:cNvPr id="25" name="Isosceles Triangle 24"/>
                  <p:cNvSpPr/>
                  <p:nvPr/>
                </p:nvSpPr>
                <p:spPr bwMode="auto">
                  <a:xfrm flipH="1">
                    <a:off x="5273956" y="3034383"/>
                    <a:ext cx="528778" cy="455843"/>
                  </a:xfrm>
                  <a:prstGeom prst="triangl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vert="horz" wrap="none" lIns="91440" tIns="45720" rIns="91440" bIns="45720" numCol="1" rtlCol="0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b="1" dirty="0" smtClean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Trebuchet MS" panose="020B0603020202020204" pitchFamily="34" charset="0"/>
                      </a:rPr>
                      <a:t>A</a:t>
                    </a:r>
                    <a:endParaRPr kumimoji="0" lang="en-US" sz="1800" b="1" i="0" u="none" strike="noStrike" normalizeH="0" baseline="0" dirty="0" smtClean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  <a:latin typeface="Trebuchet MS" panose="020B0603020202020204" pitchFamily="34" charset="0"/>
                    </a:endParaRPr>
                  </a:p>
                </p:txBody>
              </p:sp>
              <p:cxnSp>
                <p:nvCxnSpPr>
                  <p:cNvPr id="26" name="Straight Arrow Connector 25"/>
                  <p:cNvCxnSpPr>
                    <a:stCxn id="23" idx="5"/>
                    <a:endCxn id="25" idx="0"/>
                  </p:cNvCxnSpPr>
                  <p:nvPr/>
                </p:nvCxnSpPr>
                <p:spPr bwMode="auto">
                  <a:xfrm flipH="1">
                    <a:off x="5538345" y="2441175"/>
                    <a:ext cx="511455" cy="593208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grpSp>
        <p:nvGrpSpPr>
          <p:cNvPr id="34" name="Group 33"/>
          <p:cNvGrpSpPr/>
          <p:nvPr/>
        </p:nvGrpSpPr>
        <p:grpSpPr>
          <a:xfrm>
            <a:off x="1102589" y="2636265"/>
            <a:ext cx="2662378" cy="2360843"/>
            <a:chOff x="1640611" y="2057400"/>
            <a:chExt cx="2662378" cy="2360843"/>
          </a:xfrm>
        </p:grpSpPr>
        <p:sp>
          <p:nvSpPr>
            <p:cNvPr id="36" name="Oval 35"/>
            <p:cNvSpPr/>
            <p:nvPr/>
          </p:nvSpPr>
          <p:spPr bwMode="auto">
            <a:xfrm>
              <a:off x="2286000" y="2971800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X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3136900" y="2057400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Y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39" name="Straight Arrow Connector 38"/>
            <p:cNvCxnSpPr>
              <a:stCxn id="37" idx="3"/>
              <a:endCxn id="36" idx="7"/>
            </p:cNvCxnSpPr>
            <p:nvPr/>
          </p:nvCxnSpPr>
          <p:spPr bwMode="auto">
            <a:xfrm flipH="1">
              <a:off x="2676245" y="2447645"/>
              <a:ext cx="527610" cy="59111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Isosceles Triangle 39"/>
            <p:cNvSpPr/>
            <p:nvPr/>
          </p:nvSpPr>
          <p:spPr bwMode="auto">
            <a:xfrm>
              <a:off x="1640611" y="3962400"/>
              <a:ext cx="528778" cy="455843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A</a:t>
              </a:r>
              <a:endParaRPr kumimoji="0" lang="en-US" sz="18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sp>
          <p:nvSpPr>
            <p:cNvPr id="41" name="Isosceles Triangle 40"/>
            <p:cNvSpPr/>
            <p:nvPr/>
          </p:nvSpPr>
          <p:spPr bwMode="auto">
            <a:xfrm>
              <a:off x="2859811" y="3953155"/>
              <a:ext cx="528778" cy="455843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B</a:t>
              </a:r>
              <a:endParaRPr kumimoji="0" lang="en-US" sz="18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sp>
          <p:nvSpPr>
            <p:cNvPr id="42" name="Isosceles Triangle 41"/>
            <p:cNvSpPr/>
            <p:nvPr/>
          </p:nvSpPr>
          <p:spPr bwMode="auto">
            <a:xfrm>
              <a:off x="3774211" y="3040853"/>
              <a:ext cx="528778" cy="455843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C</a:t>
              </a:r>
              <a:endParaRPr kumimoji="0" lang="en-US" sz="18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43" name="Straight Arrow Connector 42"/>
            <p:cNvCxnSpPr>
              <a:stCxn id="36" idx="3"/>
              <a:endCxn id="40" idx="0"/>
            </p:cNvCxnSpPr>
            <p:nvPr/>
          </p:nvCxnSpPr>
          <p:spPr bwMode="auto">
            <a:xfrm flipH="1">
              <a:off x="1905000" y="3362045"/>
              <a:ext cx="447955" cy="60035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Arrow Connector 43"/>
            <p:cNvCxnSpPr>
              <a:stCxn id="36" idx="5"/>
              <a:endCxn id="41" idx="0"/>
            </p:cNvCxnSpPr>
            <p:nvPr/>
          </p:nvCxnSpPr>
          <p:spPr bwMode="auto">
            <a:xfrm>
              <a:off x="2676245" y="3362045"/>
              <a:ext cx="447955" cy="59111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Arrow Connector 44"/>
            <p:cNvCxnSpPr>
              <a:stCxn id="37" idx="5"/>
              <a:endCxn id="42" idx="0"/>
            </p:cNvCxnSpPr>
            <p:nvPr/>
          </p:nvCxnSpPr>
          <p:spPr bwMode="auto">
            <a:xfrm>
              <a:off x="3527145" y="2447645"/>
              <a:ext cx="511455" cy="59320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6" name="Group 55"/>
          <p:cNvGrpSpPr/>
          <p:nvPr/>
        </p:nvGrpSpPr>
        <p:grpSpPr>
          <a:xfrm flipH="1">
            <a:off x="5361781" y="2636265"/>
            <a:ext cx="2662378" cy="2360843"/>
            <a:chOff x="1640611" y="2057400"/>
            <a:chExt cx="2662378" cy="2360843"/>
          </a:xfrm>
        </p:grpSpPr>
        <p:sp>
          <p:nvSpPr>
            <p:cNvPr id="57" name="Oval 56"/>
            <p:cNvSpPr/>
            <p:nvPr/>
          </p:nvSpPr>
          <p:spPr bwMode="auto">
            <a:xfrm>
              <a:off x="2286000" y="2971800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Y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3136900" y="2057400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X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59" name="Straight Arrow Connector 58"/>
            <p:cNvCxnSpPr>
              <a:stCxn id="58" idx="3"/>
              <a:endCxn id="57" idx="7"/>
            </p:cNvCxnSpPr>
            <p:nvPr/>
          </p:nvCxnSpPr>
          <p:spPr bwMode="auto">
            <a:xfrm flipH="1">
              <a:off x="2676245" y="2447645"/>
              <a:ext cx="527610" cy="59111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Isosceles Triangle 59"/>
            <p:cNvSpPr/>
            <p:nvPr/>
          </p:nvSpPr>
          <p:spPr bwMode="auto">
            <a:xfrm>
              <a:off x="1640611" y="3962400"/>
              <a:ext cx="528778" cy="455843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C</a:t>
              </a:r>
              <a:endParaRPr kumimoji="0" lang="en-US" sz="18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 bwMode="auto">
            <a:xfrm>
              <a:off x="2859811" y="3953155"/>
              <a:ext cx="528778" cy="455843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B</a:t>
              </a:r>
              <a:endParaRPr kumimoji="0" lang="en-US" sz="18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sp>
          <p:nvSpPr>
            <p:cNvPr id="62" name="Isosceles Triangle 61"/>
            <p:cNvSpPr/>
            <p:nvPr/>
          </p:nvSpPr>
          <p:spPr bwMode="auto">
            <a:xfrm>
              <a:off x="3774211" y="3040853"/>
              <a:ext cx="528778" cy="455843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A</a:t>
              </a:r>
              <a:endParaRPr kumimoji="0" lang="en-US" sz="18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63" name="Straight Arrow Connector 62"/>
            <p:cNvCxnSpPr>
              <a:stCxn id="57" idx="3"/>
              <a:endCxn id="60" idx="0"/>
            </p:cNvCxnSpPr>
            <p:nvPr/>
          </p:nvCxnSpPr>
          <p:spPr bwMode="auto">
            <a:xfrm flipH="1">
              <a:off x="1905000" y="3362045"/>
              <a:ext cx="447955" cy="60035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Straight Arrow Connector 63"/>
            <p:cNvCxnSpPr>
              <a:stCxn id="57" idx="5"/>
              <a:endCxn id="61" idx="0"/>
            </p:cNvCxnSpPr>
            <p:nvPr/>
          </p:nvCxnSpPr>
          <p:spPr bwMode="auto">
            <a:xfrm>
              <a:off x="2676245" y="3362045"/>
              <a:ext cx="447955" cy="59111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Arrow Connector 64"/>
            <p:cNvCxnSpPr>
              <a:stCxn id="58" idx="5"/>
              <a:endCxn id="62" idx="0"/>
            </p:cNvCxnSpPr>
            <p:nvPr/>
          </p:nvCxnSpPr>
          <p:spPr bwMode="auto">
            <a:xfrm>
              <a:off x="3527145" y="2447645"/>
              <a:ext cx="511455" cy="59320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4" name="Straight Arrow Connector 53"/>
          <p:cNvCxnSpPr/>
          <p:nvPr/>
        </p:nvCxnSpPr>
        <p:spPr bwMode="auto">
          <a:xfrm flipH="1">
            <a:off x="6613704" y="2866137"/>
            <a:ext cx="533399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47103" y="2683002"/>
            <a:ext cx="6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n-lt"/>
              </a:rPr>
              <a:t>r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oot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>
            <a:off x="2005433" y="2878590"/>
            <a:ext cx="533399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 flipH="1">
            <a:off x="1381576" y="2678668"/>
            <a:ext cx="6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n-lt"/>
              </a:rPr>
              <a:t>r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oot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7171E73F-F17F-4322-9D1E-74874F3BBE32}" type="datetime3">
              <a:rPr lang="en-US" altLang="en-US" smtClean="0"/>
              <a:t>3 January 2016</a:t>
            </a:fld>
            <a:endParaRPr lang="en-US" altLang="en-US"/>
          </a:p>
        </p:txBody>
      </p:sp>
      <p:sp>
        <p:nvSpPr>
          <p:cNvPr id="46" name="Right Arrow 45"/>
          <p:cNvSpPr/>
          <p:nvPr/>
        </p:nvSpPr>
        <p:spPr bwMode="auto">
          <a:xfrm>
            <a:off x="4215594" y="3379132"/>
            <a:ext cx="763154" cy="309742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10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5" grpId="0"/>
      <p:bldP spid="55" grpId="1"/>
      <p:bldP spid="67" grpId="0"/>
      <p:bldP spid="67" grpId="1"/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ZIG-ZIG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47809" y="2514620"/>
            <a:ext cx="2730043" cy="2423963"/>
            <a:chOff x="3424194" y="1676400"/>
            <a:chExt cx="2730043" cy="2423963"/>
          </a:xfrm>
        </p:grpSpPr>
        <p:sp>
          <p:nvSpPr>
            <p:cNvPr id="7" name="Oval 6"/>
            <p:cNvSpPr/>
            <p:nvPr/>
          </p:nvSpPr>
          <p:spPr bwMode="auto">
            <a:xfrm>
              <a:off x="3887699" y="2881842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X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4524998" y="2282275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Y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9" name="Straight Arrow Connector 8"/>
            <p:cNvCxnSpPr>
              <a:stCxn id="8" idx="3"/>
              <a:endCxn id="7" idx="7"/>
            </p:cNvCxnSpPr>
            <p:nvPr/>
          </p:nvCxnSpPr>
          <p:spPr bwMode="auto">
            <a:xfrm flipH="1">
              <a:off x="4277944" y="2672520"/>
              <a:ext cx="314009" cy="27627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Isosceles Triangle 9"/>
            <p:cNvSpPr/>
            <p:nvPr/>
          </p:nvSpPr>
          <p:spPr bwMode="auto">
            <a:xfrm>
              <a:off x="3424194" y="3635275"/>
              <a:ext cx="528778" cy="455843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A</a:t>
              </a:r>
              <a:endParaRPr kumimoji="0" lang="en-US" sz="18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sp>
          <p:nvSpPr>
            <p:cNvPr id="11" name="Isosceles Triangle 10"/>
            <p:cNvSpPr/>
            <p:nvPr/>
          </p:nvSpPr>
          <p:spPr bwMode="auto">
            <a:xfrm>
              <a:off x="4318038" y="3644520"/>
              <a:ext cx="528778" cy="455843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B</a:t>
              </a:r>
              <a:endParaRPr kumimoji="0" lang="en-US" sz="18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sp>
          <p:nvSpPr>
            <p:cNvPr id="12" name="Isosceles Triangle 11"/>
            <p:cNvSpPr/>
            <p:nvPr/>
          </p:nvSpPr>
          <p:spPr bwMode="auto">
            <a:xfrm>
              <a:off x="4934841" y="2977060"/>
              <a:ext cx="528778" cy="455843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C</a:t>
              </a:r>
              <a:endParaRPr kumimoji="0" lang="en-US" sz="18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13" name="Straight Arrow Connector 12"/>
            <p:cNvCxnSpPr>
              <a:stCxn id="7" idx="3"/>
              <a:endCxn id="10" idx="0"/>
            </p:cNvCxnSpPr>
            <p:nvPr/>
          </p:nvCxnSpPr>
          <p:spPr bwMode="auto">
            <a:xfrm flipH="1">
              <a:off x="3688583" y="3272087"/>
              <a:ext cx="266071" cy="3631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Arrow Connector 13"/>
            <p:cNvCxnSpPr>
              <a:stCxn id="7" idx="5"/>
              <a:endCxn id="11" idx="0"/>
            </p:cNvCxnSpPr>
            <p:nvPr/>
          </p:nvCxnSpPr>
          <p:spPr bwMode="auto">
            <a:xfrm>
              <a:off x="4277944" y="3272087"/>
              <a:ext cx="304483" cy="37243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Arrow Connector 14"/>
            <p:cNvCxnSpPr>
              <a:stCxn id="8" idx="5"/>
              <a:endCxn id="12" idx="0"/>
            </p:cNvCxnSpPr>
            <p:nvPr/>
          </p:nvCxnSpPr>
          <p:spPr bwMode="auto">
            <a:xfrm>
              <a:off x="4915243" y="2672520"/>
              <a:ext cx="283987" cy="30454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Oval 15"/>
            <p:cNvSpPr/>
            <p:nvPr/>
          </p:nvSpPr>
          <p:spPr bwMode="auto">
            <a:xfrm>
              <a:off x="5152744" y="1676400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Z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  <a:endCxn id="8" idx="7"/>
            </p:cNvCxnSpPr>
            <p:nvPr/>
          </p:nvCxnSpPr>
          <p:spPr bwMode="auto">
            <a:xfrm flipH="1">
              <a:off x="4915243" y="2066645"/>
              <a:ext cx="304456" cy="28258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Isosceles Triangle 17"/>
            <p:cNvSpPr/>
            <p:nvPr/>
          </p:nvSpPr>
          <p:spPr bwMode="auto">
            <a:xfrm>
              <a:off x="5625459" y="2357194"/>
              <a:ext cx="528778" cy="455843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D</a:t>
              </a:r>
              <a:endParaRPr kumimoji="0" lang="en-US" sz="18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19" name="Straight Arrow Connector 18"/>
            <p:cNvCxnSpPr>
              <a:stCxn id="16" idx="5"/>
              <a:endCxn id="18" idx="0"/>
            </p:cNvCxnSpPr>
            <p:nvPr/>
          </p:nvCxnSpPr>
          <p:spPr bwMode="auto">
            <a:xfrm>
              <a:off x="5542989" y="2066645"/>
              <a:ext cx="346859" cy="29054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3" name="Group 52"/>
          <p:cNvGrpSpPr/>
          <p:nvPr/>
        </p:nvGrpSpPr>
        <p:grpSpPr>
          <a:xfrm>
            <a:off x="3165769" y="2496029"/>
            <a:ext cx="2930966" cy="1731256"/>
            <a:chOff x="4510892" y="2523845"/>
            <a:chExt cx="2930966" cy="1731256"/>
          </a:xfrm>
        </p:grpSpPr>
        <p:sp>
          <p:nvSpPr>
            <p:cNvPr id="22" name="Oval 21"/>
            <p:cNvSpPr/>
            <p:nvPr/>
          </p:nvSpPr>
          <p:spPr bwMode="auto">
            <a:xfrm>
              <a:off x="4997857" y="3134211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X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5715000" y="2523845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Y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24" name="Straight Arrow Connector 23"/>
            <p:cNvCxnSpPr>
              <a:stCxn id="23" idx="3"/>
              <a:endCxn id="22" idx="7"/>
            </p:cNvCxnSpPr>
            <p:nvPr/>
          </p:nvCxnSpPr>
          <p:spPr bwMode="auto">
            <a:xfrm flipH="1">
              <a:off x="5388102" y="2914090"/>
              <a:ext cx="393853" cy="28707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Isosceles Triangle 24"/>
            <p:cNvSpPr/>
            <p:nvPr/>
          </p:nvSpPr>
          <p:spPr bwMode="auto">
            <a:xfrm>
              <a:off x="4510892" y="3782155"/>
              <a:ext cx="528778" cy="455843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A</a:t>
              </a:r>
              <a:endParaRPr kumimoji="0" lang="en-US" sz="18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sp>
          <p:nvSpPr>
            <p:cNvPr id="26" name="Isosceles Triangle 25"/>
            <p:cNvSpPr/>
            <p:nvPr/>
          </p:nvSpPr>
          <p:spPr bwMode="auto">
            <a:xfrm>
              <a:off x="5446512" y="3799258"/>
              <a:ext cx="528778" cy="455843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B</a:t>
              </a:r>
              <a:endParaRPr kumimoji="0" lang="en-US" sz="18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27" name="Straight Arrow Connector 26"/>
            <p:cNvCxnSpPr>
              <a:stCxn id="22" idx="3"/>
              <a:endCxn id="25" idx="0"/>
            </p:cNvCxnSpPr>
            <p:nvPr/>
          </p:nvCxnSpPr>
          <p:spPr bwMode="auto">
            <a:xfrm flipH="1">
              <a:off x="4775281" y="3524456"/>
              <a:ext cx="289531" cy="25769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Arrow Connector 27"/>
            <p:cNvCxnSpPr>
              <a:stCxn id="22" idx="5"/>
              <a:endCxn id="26" idx="0"/>
            </p:cNvCxnSpPr>
            <p:nvPr/>
          </p:nvCxnSpPr>
          <p:spPr bwMode="auto">
            <a:xfrm>
              <a:off x="5388102" y="3524456"/>
              <a:ext cx="322799" cy="27480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Arrow Connector 28"/>
            <p:cNvCxnSpPr>
              <a:stCxn id="23" idx="5"/>
              <a:endCxn id="30" idx="1"/>
            </p:cNvCxnSpPr>
            <p:nvPr/>
          </p:nvCxnSpPr>
          <p:spPr bwMode="auto">
            <a:xfrm>
              <a:off x="6105245" y="2914090"/>
              <a:ext cx="422044" cy="28120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Oval 29"/>
            <p:cNvSpPr/>
            <p:nvPr/>
          </p:nvSpPr>
          <p:spPr bwMode="auto">
            <a:xfrm>
              <a:off x="6460334" y="3128337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Z</a:t>
              </a:r>
            </a:p>
          </p:txBody>
        </p:sp>
        <p:cxnSp>
          <p:nvCxnSpPr>
            <p:cNvPr id="31" name="Straight Arrow Connector 30"/>
            <p:cNvCxnSpPr>
              <a:stCxn id="30" idx="3"/>
              <a:endCxn id="35" idx="0"/>
            </p:cNvCxnSpPr>
            <p:nvPr/>
          </p:nvCxnSpPr>
          <p:spPr bwMode="auto">
            <a:xfrm flipH="1">
              <a:off x="6248318" y="3518582"/>
              <a:ext cx="278971" cy="25670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Isosceles Triangle 31"/>
            <p:cNvSpPr/>
            <p:nvPr/>
          </p:nvSpPr>
          <p:spPr bwMode="auto">
            <a:xfrm>
              <a:off x="6913080" y="3795262"/>
              <a:ext cx="528778" cy="455843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D</a:t>
              </a:r>
              <a:endParaRPr kumimoji="0" lang="en-US" sz="18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33" name="Straight Arrow Connector 32"/>
            <p:cNvCxnSpPr>
              <a:stCxn id="30" idx="5"/>
              <a:endCxn id="32" idx="0"/>
            </p:cNvCxnSpPr>
            <p:nvPr/>
          </p:nvCxnSpPr>
          <p:spPr bwMode="auto">
            <a:xfrm>
              <a:off x="6850579" y="3518582"/>
              <a:ext cx="326890" cy="2766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Isosceles Triangle 34"/>
            <p:cNvSpPr/>
            <p:nvPr/>
          </p:nvSpPr>
          <p:spPr bwMode="auto">
            <a:xfrm>
              <a:off x="5983929" y="3775288"/>
              <a:ext cx="528778" cy="455843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C</a:t>
              </a:r>
              <a:endParaRPr kumimoji="0" lang="en-US" sz="18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 flipH="1">
            <a:off x="6163997" y="2496329"/>
            <a:ext cx="2720112" cy="2322593"/>
            <a:chOff x="3421960" y="1676400"/>
            <a:chExt cx="2720112" cy="2322593"/>
          </a:xfrm>
        </p:grpSpPr>
        <p:sp>
          <p:nvSpPr>
            <p:cNvPr id="38" name="Oval 37"/>
            <p:cNvSpPr/>
            <p:nvPr/>
          </p:nvSpPr>
          <p:spPr bwMode="auto">
            <a:xfrm>
              <a:off x="3890822" y="2869157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Z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4523322" y="2220778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Y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40" name="Straight Arrow Connector 39"/>
            <p:cNvCxnSpPr>
              <a:stCxn id="39" idx="3"/>
              <a:endCxn id="38" idx="7"/>
            </p:cNvCxnSpPr>
            <p:nvPr/>
          </p:nvCxnSpPr>
          <p:spPr bwMode="auto">
            <a:xfrm flipH="1">
              <a:off x="4281067" y="2611023"/>
              <a:ext cx="309210" cy="32508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Isosceles Triangle 40"/>
            <p:cNvSpPr/>
            <p:nvPr/>
          </p:nvSpPr>
          <p:spPr bwMode="auto">
            <a:xfrm>
              <a:off x="3421960" y="3543150"/>
              <a:ext cx="528778" cy="455843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D</a:t>
              </a:r>
              <a:endParaRPr kumimoji="0" lang="en-US" sz="18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sp>
          <p:nvSpPr>
            <p:cNvPr id="42" name="Isosceles Triangle 41"/>
            <p:cNvSpPr/>
            <p:nvPr/>
          </p:nvSpPr>
          <p:spPr bwMode="auto">
            <a:xfrm>
              <a:off x="4196660" y="3502329"/>
              <a:ext cx="528778" cy="455843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C</a:t>
              </a:r>
              <a:endParaRPr kumimoji="0" lang="en-US" sz="18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sp>
          <p:nvSpPr>
            <p:cNvPr id="43" name="Isosceles Triangle 42"/>
            <p:cNvSpPr/>
            <p:nvPr/>
          </p:nvSpPr>
          <p:spPr bwMode="auto">
            <a:xfrm>
              <a:off x="4955310" y="2907935"/>
              <a:ext cx="528778" cy="455843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B</a:t>
              </a:r>
              <a:endParaRPr kumimoji="0" lang="en-US" sz="18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44" name="Straight Arrow Connector 43"/>
            <p:cNvCxnSpPr>
              <a:stCxn id="38" idx="3"/>
              <a:endCxn id="41" idx="0"/>
            </p:cNvCxnSpPr>
            <p:nvPr/>
          </p:nvCxnSpPr>
          <p:spPr bwMode="auto">
            <a:xfrm flipH="1">
              <a:off x="3686349" y="3259402"/>
              <a:ext cx="271428" cy="28374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Arrow Connector 44"/>
            <p:cNvCxnSpPr>
              <a:stCxn id="38" idx="5"/>
              <a:endCxn id="42" idx="0"/>
            </p:cNvCxnSpPr>
            <p:nvPr/>
          </p:nvCxnSpPr>
          <p:spPr bwMode="auto">
            <a:xfrm>
              <a:off x="4281067" y="3259402"/>
              <a:ext cx="179982" cy="24292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Straight Arrow Connector 45"/>
            <p:cNvCxnSpPr>
              <a:stCxn id="39" idx="5"/>
              <a:endCxn id="43" idx="0"/>
            </p:cNvCxnSpPr>
            <p:nvPr/>
          </p:nvCxnSpPr>
          <p:spPr bwMode="auto">
            <a:xfrm>
              <a:off x="4913567" y="2611023"/>
              <a:ext cx="306132" cy="29691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Oval 46"/>
            <p:cNvSpPr/>
            <p:nvPr/>
          </p:nvSpPr>
          <p:spPr bwMode="auto">
            <a:xfrm>
              <a:off x="5152744" y="1676400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X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48" name="Straight Arrow Connector 47"/>
            <p:cNvCxnSpPr>
              <a:stCxn id="47" idx="3"/>
              <a:endCxn id="39" idx="7"/>
            </p:cNvCxnSpPr>
            <p:nvPr/>
          </p:nvCxnSpPr>
          <p:spPr bwMode="auto">
            <a:xfrm flipH="1">
              <a:off x="4913567" y="2066645"/>
              <a:ext cx="306132" cy="2210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Isosceles Triangle 48"/>
            <p:cNvSpPr/>
            <p:nvPr/>
          </p:nvSpPr>
          <p:spPr bwMode="auto">
            <a:xfrm>
              <a:off x="5613294" y="2281943"/>
              <a:ext cx="528778" cy="455843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A</a:t>
              </a:r>
              <a:endParaRPr kumimoji="0" lang="en-US" sz="18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50" name="Straight Arrow Connector 49"/>
            <p:cNvCxnSpPr>
              <a:stCxn id="47" idx="5"/>
              <a:endCxn id="49" idx="0"/>
            </p:cNvCxnSpPr>
            <p:nvPr/>
          </p:nvCxnSpPr>
          <p:spPr bwMode="auto">
            <a:xfrm>
              <a:off x="5542989" y="2066645"/>
              <a:ext cx="334694" cy="21529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Curved Down Arrow 67"/>
          <p:cNvSpPr/>
          <p:nvPr/>
        </p:nvSpPr>
        <p:spPr bwMode="auto">
          <a:xfrm rot="18809642">
            <a:off x="1038601" y="2468547"/>
            <a:ext cx="906380" cy="424793"/>
          </a:xfrm>
          <a:prstGeom prst="curved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1001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69" name="Curved Down Arrow 68"/>
          <p:cNvSpPr/>
          <p:nvPr/>
        </p:nvSpPr>
        <p:spPr bwMode="auto">
          <a:xfrm rot="18868734">
            <a:off x="3434751" y="2397618"/>
            <a:ext cx="895509" cy="406038"/>
          </a:xfrm>
          <a:prstGeom prst="curved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1001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736600" y="2106084"/>
            <a:ext cx="3454400" cy="3284488"/>
            <a:chOff x="2864433" y="1676400"/>
            <a:chExt cx="3454400" cy="3284488"/>
          </a:xfrm>
        </p:grpSpPr>
        <p:sp>
          <p:nvSpPr>
            <p:cNvPr id="52" name="Oval 51"/>
            <p:cNvSpPr/>
            <p:nvPr/>
          </p:nvSpPr>
          <p:spPr bwMode="auto">
            <a:xfrm>
              <a:off x="3509822" y="3514445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X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4360722" y="2600045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Y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55" name="Straight Arrow Connector 54"/>
            <p:cNvCxnSpPr>
              <a:stCxn id="54" idx="3"/>
              <a:endCxn id="52" idx="7"/>
            </p:cNvCxnSpPr>
            <p:nvPr/>
          </p:nvCxnSpPr>
          <p:spPr bwMode="auto">
            <a:xfrm flipH="1">
              <a:off x="3900067" y="2990290"/>
              <a:ext cx="527610" cy="59111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Isosceles Triangle 55"/>
            <p:cNvSpPr/>
            <p:nvPr/>
          </p:nvSpPr>
          <p:spPr bwMode="auto">
            <a:xfrm>
              <a:off x="2864433" y="4505045"/>
              <a:ext cx="528778" cy="455843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A</a:t>
              </a:r>
              <a:endParaRPr kumimoji="0" lang="en-US" sz="18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>
              <a:off x="4083633" y="4495800"/>
              <a:ext cx="528778" cy="455843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B</a:t>
              </a:r>
              <a:endParaRPr kumimoji="0" lang="en-US" sz="18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sp>
          <p:nvSpPr>
            <p:cNvPr id="58" name="Isosceles Triangle 57"/>
            <p:cNvSpPr/>
            <p:nvPr/>
          </p:nvSpPr>
          <p:spPr bwMode="auto">
            <a:xfrm>
              <a:off x="4998033" y="3583498"/>
              <a:ext cx="528778" cy="455843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C</a:t>
              </a:r>
              <a:endParaRPr kumimoji="0" lang="en-US" sz="18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59" name="Straight Arrow Connector 58"/>
            <p:cNvCxnSpPr>
              <a:stCxn id="52" idx="3"/>
              <a:endCxn id="56" idx="0"/>
            </p:cNvCxnSpPr>
            <p:nvPr/>
          </p:nvCxnSpPr>
          <p:spPr bwMode="auto">
            <a:xfrm flipH="1">
              <a:off x="3128822" y="3904690"/>
              <a:ext cx="447955" cy="60035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Arrow Connector 59"/>
            <p:cNvCxnSpPr>
              <a:stCxn id="52" idx="5"/>
              <a:endCxn id="57" idx="0"/>
            </p:cNvCxnSpPr>
            <p:nvPr/>
          </p:nvCxnSpPr>
          <p:spPr bwMode="auto">
            <a:xfrm>
              <a:off x="3900067" y="3904690"/>
              <a:ext cx="447955" cy="59111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Arrow Connector 60"/>
            <p:cNvCxnSpPr>
              <a:stCxn id="54" idx="5"/>
              <a:endCxn id="58" idx="0"/>
            </p:cNvCxnSpPr>
            <p:nvPr/>
          </p:nvCxnSpPr>
          <p:spPr bwMode="auto">
            <a:xfrm>
              <a:off x="4750967" y="2990290"/>
              <a:ext cx="511455" cy="59320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" name="Oval 61"/>
            <p:cNvSpPr/>
            <p:nvPr/>
          </p:nvSpPr>
          <p:spPr bwMode="auto">
            <a:xfrm>
              <a:off x="5152744" y="1676400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Z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63" name="Straight Arrow Connector 62"/>
            <p:cNvCxnSpPr>
              <a:stCxn id="62" idx="3"/>
              <a:endCxn id="54" idx="7"/>
            </p:cNvCxnSpPr>
            <p:nvPr/>
          </p:nvCxnSpPr>
          <p:spPr bwMode="auto">
            <a:xfrm flipH="1">
              <a:off x="4750967" y="2066645"/>
              <a:ext cx="468732" cy="60035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" name="Isosceles Triangle 63"/>
            <p:cNvSpPr/>
            <p:nvPr/>
          </p:nvSpPr>
          <p:spPr bwMode="auto">
            <a:xfrm>
              <a:off x="5790055" y="2659853"/>
              <a:ext cx="528778" cy="455843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D</a:t>
              </a:r>
              <a:endParaRPr kumimoji="0" lang="en-US" sz="18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65" name="Straight Arrow Connector 64"/>
            <p:cNvCxnSpPr>
              <a:stCxn id="62" idx="5"/>
              <a:endCxn id="64" idx="0"/>
            </p:cNvCxnSpPr>
            <p:nvPr/>
          </p:nvCxnSpPr>
          <p:spPr bwMode="auto">
            <a:xfrm>
              <a:off x="5542989" y="2066645"/>
              <a:ext cx="511455" cy="59320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6" name="Group 65"/>
          <p:cNvGrpSpPr/>
          <p:nvPr/>
        </p:nvGrpSpPr>
        <p:grpSpPr>
          <a:xfrm flipH="1">
            <a:off x="5257800" y="2081633"/>
            <a:ext cx="3454400" cy="3284488"/>
            <a:chOff x="2864433" y="1676400"/>
            <a:chExt cx="3454400" cy="3284488"/>
          </a:xfrm>
        </p:grpSpPr>
        <p:sp>
          <p:nvSpPr>
            <p:cNvPr id="67" name="Oval 66"/>
            <p:cNvSpPr/>
            <p:nvPr/>
          </p:nvSpPr>
          <p:spPr bwMode="auto">
            <a:xfrm>
              <a:off x="3509822" y="3514445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Z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4360722" y="2600045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Y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72" name="Straight Arrow Connector 71"/>
            <p:cNvCxnSpPr>
              <a:stCxn id="71" idx="3"/>
              <a:endCxn id="67" idx="7"/>
            </p:cNvCxnSpPr>
            <p:nvPr/>
          </p:nvCxnSpPr>
          <p:spPr bwMode="auto">
            <a:xfrm flipH="1">
              <a:off x="3900067" y="2990290"/>
              <a:ext cx="527610" cy="59111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3" name="Isosceles Triangle 72"/>
            <p:cNvSpPr/>
            <p:nvPr/>
          </p:nvSpPr>
          <p:spPr bwMode="auto">
            <a:xfrm>
              <a:off x="2864433" y="4505045"/>
              <a:ext cx="528778" cy="455843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D</a:t>
              </a:r>
              <a:endParaRPr kumimoji="0" lang="en-US" sz="18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sp>
          <p:nvSpPr>
            <p:cNvPr id="74" name="Isosceles Triangle 73"/>
            <p:cNvSpPr/>
            <p:nvPr/>
          </p:nvSpPr>
          <p:spPr bwMode="auto">
            <a:xfrm>
              <a:off x="4083633" y="4495800"/>
              <a:ext cx="528778" cy="455843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C</a:t>
              </a:r>
              <a:endParaRPr kumimoji="0" lang="en-US" sz="18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sp>
          <p:nvSpPr>
            <p:cNvPr id="75" name="Isosceles Triangle 74"/>
            <p:cNvSpPr/>
            <p:nvPr/>
          </p:nvSpPr>
          <p:spPr bwMode="auto">
            <a:xfrm>
              <a:off x="4998033" y="3583498"/>
              <a:ext cx="528778" cy="455843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B</a:t>
              </a:r>
              <a:endParaRPr kumimoji="0" lang="en-US" sz="18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76" name="Straight Arrow Connector 75"/>
            <p:cNvCxnSpPr>
              <a:stCxn id="67" idx="3"/>
              <a:endCxn id="73" idx="0"/>
            </p:cNvCxnSpPr>
            <p:nvPr/>
          </p:nvCxnSpPr>
          <p:spPr bwMode="auto">
            <a:xfrm flipH="1">
              <a:off x="3128822" y="3904690"/>
              <a:ext cx="447955" cy="60035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Straight Arrow Connector 76"/>
            <p:cNvCxnSpPr>
              <a:stCxn id="67" idx="5"/>
              <a:endCxn id="74" idx="0"/>
            </p:cNvCxnSpPr>
            <p:nvPr/>
          </p:nvCxnSpPr>
          <p:spPr bwMode="auto">
            <a:xfrm>
              <a:off x="3900067" y="3904690"/>
              <a:ext cx="447955" cy="59111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Straight Arrow Connector 77"/>
            <p:cNvCxnSpPr>
              <a:stCxn id="71" idx="5"/>
              <a:endCxn id="75" idx="0"/>
            </p:cNvCxnSpPr>
            <p:nvPr/>
          </p:nvCxnSpPr>
          <p:spPr bwMode="auto">
            <a:xfrm>
              <a:off x="4750967" y="2990290"/>
              <a:ext cx="511455" cy="59320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9" name="Oval 78"/>
            <p:cNvSpPr/>
            <p:nvPr/>
          </p:nvSpPr>
          <p:spPr bwMode="auto">
            <a:xfrm>
              <a:off x="5152744" y="1676400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X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80" name="Straight Arrow Connector 79"/>
            <p:cNvCxnSpPr>
              <a:stCxn id="79" idx="3"/>
              <a:endCxn id="71" idx="7"/>
            </p:cNvCxnSpPr>
            <p:nvPr/>
          </p:nvCxnSpPr>
          <p:spPr bwMode="auto">
            <a:xfrm flipH="1">
              <a:off x="4750967" y="2066645"/>
              <a:ext cx="468732" cy="60035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1" name="Isosceles Triangle 80"/>
            <p:cNvSpPr/>
            <p:nvPr/>
          </p:nvSpPr>
          <p:spPr bwMode="auto">
            <a:xfrm>
              <a:off x="5790055" y="2659853"/>
              <a:ext cx="528778" cy="455843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A</a:t>
              </a:r>
              <a:endParaRPr kumimoji="0" lang="en-US" sz="18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82" name="Straight Arrow Connector 81"/>
            <p:cNvCxnSpPr>
              <a:stCxn id="79" idx="5"/>
              <a:endCxn id="81" idx="0"/>
            </p:cNvCxnSpPr>
            <p:nvPr/>
          </p:nvCxnSpPr>
          <p:spPr bwMode="auto">
            <a:xfrm>
              <a:off x="5542989" y="2066645"/>
              <a:ext cx="511455" cy="59320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Date Placeholder 2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1E9C4496-E291-405D-BA8E-3BF3685980FA}" type="datetime3">
              <a:rPr lang="en-US" altLang="en-US" smtClean="0"/>
              <a:t>3 January 2016</a:t>
            </a:fld>
            <a:endParaRPr lang="en-US" altLang="en-US"/>
          </a:p>
        </p:txBody>
      </p:sp>
      <p:sp>
        <p:nvSpPr>
          <p:cNvPr id="122" name="Right Arrow 121"/>
          <p:cNvSpPr/>
          <p:nvPr/>
        </p:nvSpPr>
        <p:spPr bwMode="auto">
          <a:xfrm>
            <a:off x="2986074" y="2979210"/>
            <a:ext cx="516820" cy="265029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23" name="Right Arrow 122"/>
          <p:cNvSpPr/>
          <p:nvPr/>
        </p:nvSpPr>
        <p:spPr bwMode="auto">
          <a:xfrm>
            <a:off x="5666197" y="2979210"/>
            <a:ext cx="516820" cy="265029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19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122" grpId="0" animBg="1"/>
      <p:bldP spid="1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ZIG-ZAG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19</a:t>
            </a:fld>
            <a:endParaRPr lang="en-US" altLang="en-US"/>
          </a:p>
        </p:txBody>
      </p:sp>
      <p:grpSp>
        <p:nvGrpSpPr>
          <p:cNvPr id="33" name="Group 32"/>
          <p:cNvGrpSpPr/>
          <p:nvPr/>
        </p:nvGrpSpPr>
        <p:grpSpPr>
          <a:xfrm>
            <a:off x="571440" y="2471626"/>
            <a:ext cx="2205586" cy="2302344"/>
            <a:chOff x="3258444" y="2514600"/>
            <a:chExt cx="2205586" cy="2302344"/>
          </a:xfrm>
        </p:grpSpPr>
        <p:sp>
          <p:nvSpPr>
            <p:cNvPr id="24" name="Oval 23"/>
            <p:cNvSpPr/>
            <p:nvPr/>
          </p:nvSpPr>
          <p:spPr bwMode="auto">
            <a:xfrm>
              <a:off x="4364214" y="3651320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Y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28" name="Straight Arrow Connector 27"/>
            <p:cNvCxnSpPr>
              <a:stCxn id="24" idx="5"/>
              <a:endCxn id="26" idx="0"/>
            </p:cNvCxnSpPr>
            <p:nvPr/>
          </p:nvCxnSpPr>
          <p:spPr bwMode="auto">
            <a:xfrm>
              <a:off x="4754459" y="4041565"/>
              <a:ext cx="273172" cy="31953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2" name="Group 31"/>
            <p:cNvGrpSpPr/>
            <p:nvPr/>
          </p:nvGrpSpPr>
          <p:grpSpPr>
            <a:xfrm>
              <a:off x="3258444" y="2514600"/>
              <a:ext cx="2205586" cy="2302344"/>
              <a:chOff x="3258444" y="2514600"/>
              <a:chExt cx="2205586" cy="230234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522833" y="2514600"/>
                <a:ext cx="1941197" cy="1225983"/>
                <a:chOff x="4317166" y="1640209"/>
                <a:chExt cx="1941197" cy="1225983"/>
              </a:xfrm>
            </p:grpSpPr>
            <p:sp>
              <p:nvSpPr>
                <p:cNvPr id="8" name="Oval 7"/>
                <p:cNvSpPr/>
                <p:nvPr/>
              </p:nvSpPr>
              <p:spPr bwMode="auto">
                <a:xfrm>
                  <a:off x="4614833" y="2223730"/>
                  <a:ext cx="457200" cy="457200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b="1" dirty="0" smtClean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  <a:latin typeface="Trebuchet MS" panose="020B0603020202020204" pitchFamily="34" charset="0"/>
                    </a:rPr>
                    <a:t>X</a:t>
                  </a:r>
                  <a:endParaRPr kumimoji="0" lang="en-US" sz="1600" b="1" i="0" u="none" strike="noStrike" normalizeH="0" baseline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endParaRPr>
                </a:p>
              </p:txBody>
            </p:sp>
            <p:cxnSp>
              <p:nvCxnSpPr>
                <p:cNvPr id="9" name="Straight Arrow Connector 8"/>
                <p:cNvCxnSpPr>
                  <a:stCxn id="8" idx="3"/>
                  <a:endCxn id="29" idx="0"/>
                </p:cNvCxnSpPr>
                <p:nvPr/>
              </p:nvCxnSpPr>
              <p:spPr bwMode="auto">
                <a:xfrm flipH="1">
                  <a:off x="4317166" y="2613975"/>
                  <a:ext cx="364622" cy="252217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" name="Straight Arrow Connector 14"/>
                <p:cNvCxnSpPr>
                  <a:stCxn id="8" idx="5"/>
                  <a:endCxn id="24" idx="1"/>
                </p:cNvCxnSpPr>
                <p:nvPr/>
              </p:nvCxnSpPr>
              <p:spPr bwMode="auto">
                <a:xfrm>
                  <a:off x="5005078" y="2613975"/>
                  <a:ext cx="220424" cy="229909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6" name="Oval 15"/>
                <p:cNvSpPr/>
                <p:nvPr/>
              </p:nvSpPr>
              <p:spPr bwMode="auto">
                <a:xfrm>
                  <a:off x="5290133" y="1640209"/>
                  <a:ext cx="457200" cy="457200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b="1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  <a:latin typeface="Trebuchet MS" panose="020B0603020202020204" pitchFamily="34" charset="0"/>
                    </a:rPr>
                    <a:t>Z</a:t>
                  </a:r>
                  <a:endParaRPr kumimoji="0" lang="en-US" sz="1600" b="1" i="0" u="none" strike="noStrike" normalizeH="0" baseline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endParaRPr>
                </a:p>
              </p:txBody>
            </p:sp>
            <p:cxnSp>
              <p:nvCxnSpPr>
                <p:cNvPr id="17" name="Straight Arrow Connector 16"/>
                <p:cNvCxnSpPr>
                  <a:stCxn id="16" idx="3"/>
                  <a:endCxn id="8" idx="7"/>
                </p:cNvCxnSpPr>
                <p:nvPr/>
              </p:nvCxnSpPr>
              <p:spPr bwMode="auto">
                <a:xfrm flipH="1">
                  <a:off x="5005078" y="2030454"/>
                  <a:ext cx="352010" cy="260231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8" name="Isosceles Triangle 17"/>
                <p:cNvSpPr/>
                <p:nvPr/>
              </p:nvSpPr>
              <p:spPr bwMode="auto">
                <a:xfrm>
                  <a:off x="5729585" y="2290685"/>
                  <a:ext cx="528778" cy="455843"/>
                </a:xfrm>
                <a:prstGeom prst="triangl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b="1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  <a:latin typeface="Trebuchet MS" panose="020B0603020202020204" pitchFamily="34" charset="0"/>
                    </a:rPr>
                    <a:t>D</a:t>
                  </a:r>
                  <a:endParaRPr kumimoji="0" lang="en-US" sz="1800" b="1" i="0" u="none" strike="noStrike" normalizeH="0" baseline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endParaRPr>
                </a:p>
              </p:txBody>
            </p:sp>
            <p:cxnSp>
              <p:nvCxnSpPr>
                <p:cNvPr id="19" name="Straight Arrow Connector 18"/>
                <p:cNvCxnSpPr>
                  <a:stCxn id="16" idx="5"/>
                  <a:endCxn id="18" idx="0"/>
                </p:cNvCxnSpPr>
                <p:nvPr/>
              </p:nvCxnSpPr>
              <p:spPr bwMode="auto">
                <a:xfrm>
                  <a:off x="5680378" y="2030454"/>
                  <a:ext cx="313596" cy="260231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5" name="Isosceles Triangle 24"/>
              <p:cNvSpPr/>
              <p:nvPr/>
            </p:nvSpPr>
            <p:spPr bwMode="auto">
              <a:xfrm>
                <a:off x="3846062" y="4348590"/>
                <a:ext cx="528778" cy="455843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b="1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rPr>
                  <a:t>B</a:t>
                </a:r>
                <a:endParaRPr kumimoji="0" lang="en-US" sz="18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endParaRPr>
              </a:p>
            </p:txBody>
          </p:sp>
          <p:sp>
            <p:nvSpPr>
              <p:cNvPr id="26" name="Isosceles Triangle 25"/>
              <p:cNvSpPr/>
              <p:nvPr/>
            </p:nvSpPr>
            <p:spPr bwMode="auto">
              <a:xfrm>
                <a:off x="4763242" y="4361101"/>
                <a:ext cx="528778" cy="455843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b="1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rPr>
                  <a:t>C</a:t>
                </a:r>
                <a:endParaRPr kumimoji="0" lang="en-US" sz="18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endParaRPr>
              </a:p>
            </p:txBody>
          </p:sp>
          <p:cxnSp>
            <p:nvCxnSpPr>
              <p:cNvPr id="27" name="Straight Arrow Connector 26"/>
              <p:cNvCxnSpPr>
                <a:stCxn id="24" idx="3"/>
                <a:endCxn id="25" idx="0"/>
              </p:cNvCxnSpPr>
              <p:nvPr/>
            </p:nvCxnSpPr>
            <p:spPr bwMode="auto">
              <a:xfrm flipH="1">
                <a:off x="4110451" y="4041565"/>
                <a:ext cx="320718" cy="307025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9" name="Isosceles Triangle 28"/>
              <p:cNvSpPr/>
              <p:nvPr/>
            </p:nvSpPr>
            <p:spPr bwMode="auto">
              <a:xfrm>
                <a:off x="3258444" y="3740583"/>
                <a:ext cx="528778" cy="455843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b="1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rPr>
                  <a:t>A</a:t>
                </a:r>
                <a:endParaRPr kumimoji="0" lang="en-US" sz="18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endParaRP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3026248" y="2457456"/>
            <a:ext cx="2857505" cy="2423777"/>
            <a:chOff x="3366933" y="1676400"/>
            <a:chExt cx="2857505" cy="2423777"/>
          </a:xfrm>
        </p:grpSpPr>
        <p:sp>
          <p:nvSpPr>
            <p:cNvPr id="67" name="Oval 66"/>
            <p:cNvSpPr/>
            <p:nvPr/>
          </p:nvSpPr>
          <p:spPr bwMode="auto">
            <a:xfrm>
              <a:off x="3865222" y="2944406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X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4477014" y="2311391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Y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69" name="Straight Arrow Connector 68"/>
            <p:cNvCxnSpPr>
              <a:stCxn id="68" idx="3"/>
              <a:endCxn id="67" idx="7"/>
            </p:cNvCxnSpPr>
            <p:nvPr/>
          </p:nvCxnSpPr>
          <p:spPr bwMode="auto">
            <a:xfrm flipH="1">
              <a:off x="4255467" y="2701636"/>
              <a:ext cx="288502" cy="30972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0" name="Isosceles Triangle 69"/>
            <p:cNvSpPr/>
            <p:nvPr/>
          </p:nvSpPr>
          <p:spPr bwMode="auto">
            <a:xfrm>
              <a:off x="3366933" y="3630206"/>
              <a:ext cx="528778" cy="455843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A</a:t>
              </a:r>
              <a:endParaRPr kumimoji="0" lang="en-US" sz="18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sp>
          <p:nvSpPr>
            <p:cNvPr id="71" name="Isosceles Triangle 70"/>
            <p:cNvSpPr/>
            <p:nvPr/>
          </p:nvSpPr>
          <p:spPr bwMode="auto">
            <a:xfrm>
              <a:off x="4285956" y="3644334"/>
              <a:ext cx="528778" cy="455843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B</a:t>
              </a:r>
              <a:endParaRPr kumimoji="0" lang="en-US" sz="18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>
              <a:off x="4927064" y="3053670"/>
              <a:ext cx="528778" cy="455843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C</a:t>
              </a:r>
              <a:endParaRPr kumimoji="0" lang="en-US" sz="18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73" name="Straight Arrow Connector 72"/>
            <p:cNvCxnSpPr>
              <a:stCxn id="67" idx="3"/>
              <a:endCxn id="70" idx="0"/>
            </p:cNvCxnSpPr>
            <p:nvPr/>
          </p:nvCxnSpPr>
          <p:spPr bwMode="auto">
            <a:xfrm flipH="1">
              <a:off x="3631322" y="3334651"/>
              <a:ext cx="300855" cy="29555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Straight Arrow Connector 73"/>
            <p:cNvCxnSpPr>
              <a:stCxn id="67" idx="5"/>
              <a:endCxn id="71" idx="0"/>
            </p:cNvCxnSpPr>
            <p:nvPr/>
          </p:nvCxnSpPr>
          <p:spPr bwMode="auto">
            <a:xfrm>
              <a:off x="4255467" y="3334651"/>
              <a:ext cx="294878" cy="30968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Straight Arrow Connector 74"/>
            <p:cNvCxnSpPr>
              <a:stCxn id="68" idx="5"/>
              <a:endCxn id="72" idx="0"/>
            </p:cNvCxnSpPr>
            <p:nvPr/>
          </p:nvCxnSpPr>
          <p:spPr bwMode="auto">
            <a:xfrm>
              <a:off x="4867259" y="2701636"/>
              <a:ext cx="324194" cy="35203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" name="Oval 75"/>
            <p:cNvSpPr/>
            <p:nvPr/>
          </p:nvSpPr>
          <p:spPr bwMode="auto">
            <a:xfrm>
              <a:off x="5152744" y="1676400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Z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77" name="Straight Arrow Connector 76"/>
            <p:cNvCxnSpPr>
              <a:stCxn id="76" idx="3"/>
              <a:endCxn id="68" idx="7"/>
            </p:cNvCxnSpPr>
            <p:nvPr/>
          </p:nvCxnSpPr>
          <p:spPr bwMode="auto">
            <a:xfrm flipH="1">
              <a:off x="4867259" y="2066645"/>
              <a:ext cx="352440" cy="31170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8" name="Isosceles Triangle 77"/>
            <p:cNvSpPr/>
            <p:nvPr/>
          </p:nvSpPr>
          <p:spPr bwMode="auto">
            <a:xfrm>
              <a:off x="5695660" y="2385111"/>
              <a:ext cx="528778" cy="455843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D</a:t>
              </a:r>
              <a:endParaRPr kumimoji="0" lang="en-US" sz="18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79" name="Straight Arrow Connector 78"/>
            <p:cNvCxnSpPr>
              <a:stCxn id="76" idx="5"/>
              <a:endCxn id="78" idx="0"/>
            </p:cNvCxnSpPr>
            <p:nvPr/>
          </p:nvCxnSpPr>
          <p:spPr bwMode="auto">
            <a:xfrm>
              <a:off x="5542989" y="2066645"/>
              <a:ext cx="417060" cy="31846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0" name="Group 79"/>
          <p:cNvGrpSpPr/>
          <p:nvPr/>
        </p:nvGrpSpPr>
        <p:grpSpPr>
          <a:xfrm>
            <a:off x="6025765" y="2509884"/>
            <a:ext cx="2919317" cy="1665001"/>
            <a:chOff x="4466358" y="2523845"/>
            <a:chExt cx="2919317" cy="1665001"/>
          </a:xfrm>
        </p:grpSpPr>
        <p:sp>
          <p:nvSpPr>
            <p:cNvPr id="81" name="Oval 80"/>
            <p:cNvSpPr/>
            <p:nvPr/>
          </p:nvSpPr>
          <p:spPr bwMode="auto">
            <a:xfrm>
              <a:off x="4958147" y="3070245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X</a:t>
              </a: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5715000" y="2523845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Y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83" name="Straight Arrow Connector 82"/>
            <p:cNvCxnSpPr>
              <a:stCxn id="82" idx="3"/>
              <a:endCxn id="81" idx="7"/>
            </p:cNvCxnSpPr>
            <p:nvPr/>
          </p:nvCxnSpPr>
          <p:spPr bwMode="auto">
            <a:xfrm flipH="1">
              <a:off x="5348392" y="2914090"/>
              <a:ext cx="433563" cy="22311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4" name="Isosceles Triangle 83"/>
            <p:cNvSpPr/>
            <p:nvPr/>
          </p:nvSpPr>
          <p:spPr bwMode="auto">
            <a:xfrm>
              <a:off x="4466358" y="3712769"/>
              <a:ext cx="528778" cy="455843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A</a:t>
              </a:r>
              <a:endParaRPr kumimoji="0" lang="en-US" sz="18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>
              <a:off x="5364212" y="3712770"/>
              <a:ext cx="528778" cy="455843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B</a:t>
              </a:r>
              <a:endParaRPr kumimoji="0" lang="en-US" sz="18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86" name="Straight Arrow Connector 85"/>
            <p:cNvCxnSpPr>
              <a:stCxn id="81" idx="3"/>
              <a:endCxn id="84" idx="0"/>
            </p:cNvCxnSpPr>
            <p:nvPr/>
          </p:nvCxnSpPr>
          <p:spPr bwMode="auto">
            <a:xfrm flipH="1">
              <a:off x="4730747" y="3460490"/>
              <a:ext cx="294355" cy="25227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Straight Arrow Connector 86"/>
            <p:cNvCxnSpPr>
              <a:stCxn id="81" idx="5"/>
              <a:endCxn id="85" idx="0"/>
            </p:cNvCxnSpPr>
            <p:nvPr/>
          </p:nvCxnSpPr>
          <p:spPr bwMode="auto">
            <a:xfrm>
              <a:off x="5348392" y="3460490"/>
              <a:ext cx="280209" cy="2522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Straight Arrow Connector 87"/>
            <p:cNvCxnSpPr>
              <a:stCxn id="82" idx="5"/>
              <a:endCxn id="89" idx="1"/>
            </p:cNvCxnSpPr>
            <p:nvPr/>
          </p:nvCxnSpPr>
          <p:spPr bwMode="auto">
            <a:xfrm>
              <a:off x="6105245" y="2914090"/>
              <a:ext cx="399252" cy="24759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9" name="Oval 88"/>
            <p:cNvSpPr/>
            <p:nvPr/>
          </p:nvSpPr>
          <p:spPr bwMode="auto">
            <a:xfrm>
              <a:off x="6437542" y="3094730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Z</a:t>
              </a:r>
            </a:p>
          </p:txBody>
        </p:sp>
        <p:cxnSp>
          <p:nvCxnSpPr>
            <p:cNvPr id="90" name="Straight Arrow Connector 89"/>
            <p:cNvCxnSpPr>
              <a:stCxn id="89" idx="3"/>
              <a:endCxn id="93" idx="0"/>
            </p:cNvCxnSpPr>
            <p:nvPr/>
          </p:nvCxnSpPr>
          <p:spPr bwMode="auto">
            <a:xfrm flipH="1">
              <a:off x="6239230" y="3484975"/>
              <a:ext cx="265267" cy="24802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1" name="Isosceles Triangle 90"/>
            <p:cNvSpPr/>
            <p:nvPr/>
          </p:nvSpPr>
          <p:spPr bwMode="auto">
            <a:xfrm>
              <a:off x="6856897" y="3733003"/>
              <a:ext cx="528778" cy="455843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D</a:t>
              </a:r>
              <a:endParaRPr kumimoji="0" lang="en-US" sz="18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92" name="Straight Arrow Connector 91"/>
            <p:cNvCxnSpPr>
              <a:stCxn id="89" idx="5"/>
              <a:endCxn id="91" idx="0"/>
            </p:cNvCxnSpPr>
            <p:nvPr/>
          </p:nvCxnSpPr>
          <p:spPr bwMode="auto">
            <a:xfrm>
              <a:off x="6827787" y="3484975"/>
              <a:ext cx="293499" cy="24802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" name="Isosceles Triangle 92"/>
            <p:cNvSpPr/>
            <p:nvPr/>
          </p:nvSpPr>
          <p:spPr bwMode="auto">
            <a:xfrm>
              <a:off x="5974841" y="3733003"/>
              <a:ext cx="528778" cy="455843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C</a:t>
              </a:r>
              <a:endParaRPr kumimoji="0" lang="en-US" sz="18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</p:grpSp>
      <p:sp>
        <p:nvSpPr>
          <p:cNvPr id="94" name="Curved Down Arrow 93"/>
          <p:cNvSpPr/>
          <p:nvPr/>
        </p:nvSpPr>
        <p:spPr bwMode="auto">
          <a:xfrm rot="3039156" flipH="1">
            <a:off x="1603270" y="3172750"/>
            <a:ext cx="677671" cy="238260"/>
          </a:xfrm>
          <a:prstGeom prst="curved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1001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97" name="Curved Down Arrow 96"/>
          <p:cNvSpPr/>
          <p:nvPr/>
        </p:nvSpPr>
        <p:spPr bwMode="auto">
          <a:xfrm rot="18958807">
            <a:off x="4109947" y="2508074"/>
            <a:ext cx="683716" cy="319622"/>
          </a:xfrm>
          <a:prstGeom prst="curved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1001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395620" y="2514600"/>
            <a:ext cx="2798039" cy="3313532"/>
            <a:chOff x="2840761" y="2514600"/>
            <a:chExt cx="2798039" cy="3313532"/>
          </a:xfrm>
        </p:grpSpPr>
        <p:sp>
          <p:nvSpPr>
            <p:cNvPr id="96" name="Oval 95"/>
            <p:cNvSpPr/>
            <p:nvPr/>
          </p:nvSpPr>
          <p:spPr bwMode="auto">
            <a:xfrm>
              <a:off x="4391609" y="4381689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Y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98" name="Straight Arrow Connector 97"/>
            <p:cNvCxnSpPr>
              <a:stCxn id="96" idx="5"/>
              <a:endCxn id="102" idx="0"/>
            </p:cNvCxnSpPr>
            <p:nvPr/>
          </p:nvCxnSpPr>
          <p:spPr bwMode="auto">
            <a:xfrm>
              <a:off x="4781854" y="4771934"/>
              <a:ext cx="447955" cy="59111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99" name="Group 98"/>
            <p:cNvGrpSpPr/>
            <p:nvPr/>
          </p:nvGrpSpPr>
          <p:grpSpPr>
            <a:xfrm>
              <a:off x="2840761" y="2514600"/>
              <a:ext cx="2798039" cy="3313532"/>
              <a:chOff x="2840761" y="2514600"/>
              <a:chExt cx="2798039" cy="3313532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3105150" y="2514600"/>
                <a:ext cx="2533650" cy="1942548"/>
                <a:chOff x="3899483" y="1640209"/>
                <a:chExt cx="2533650" cy="1942548"/>
              </a:xfrm>
            </p:grpSpPr>
            <p:sp>
              <p:nvSpPr>
                <p:cNvPr id="105" name="Oval 104"/>
                <p:cNvSpPr/>
                <p:nvPr/>
              </p:nvSpPr>
              <p:spPr bwMode="auto">
                <a:xfrm>
                  <a:off x="4360722" y="2600045"/>
                  <a:ext cx="457200" cy="457200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b="1" dirty="0" smtClean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  <a:latin typeface="Trebuchet MS" panose="020B0603020202020204" pitchFamily="34" charset="0"/>
                    </a:rPr>
                    <a:t>X</a:t>
                  </a:r>
                  <a:endParaRPr kumimoji="0" lang="en-US" sz="1600" b="1" i="0" u="none" strike="noStrike" normalizeH="0" baseline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endParaRPr>
                </a:p>
              </p:txBody>
            </p:sp>
            <p:cxnSp>
              <p:nvCxnSpPr>
                <p:cNvPr id="106" name="Straight Arrow Connector 105"/>
                <p:cNvCxnSpPr>
                  <a:stCxn id="105" idx="3"/>
                  <a:endCxn id="104" idx="0"/>
                </p:cNvCxnSpPr>
                <p:nvPr/>
              </p:nvCxnSpPr>
              <p:spPr bwMode="auto">
                <a:xfrm flipH="1">
                  <a:off x="3899483" y="2990290"/>
                  <a:ext cx="528194" cy="592467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7" name="Straight Arrow Connector 106"/>
                <p:cNvCxnSpPr>
                  <a:stCxn id="105" idx="5"/>
                  <a:endCxn id="96" idx="1"/>
                </p:cNvCxnSpPr>
                <p:nvPr/>
              </p:nvCxnSpPr>
              <p:spPr bwMode="auto">
                <a:xfrm>
                  <a:off x="4750967" y="2990290"/>
                  <a:ext cx="501930" cy="583963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08" name="Oval 107"/>
                <p:cNvSpPr/>
                <p:nvPr/>
              </p:nvSpPr>
              <p:spPr bwMode="auto">
                <a:xfrm>
                  <a:off x="5290133" y="1640209"/>
                  <a:ext cx="457200" cy="457200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b="1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  <a:latin typeface="Trebuchet MS" panose="020B0603020202020204" pitchFamily="34" charset="0"/>
                    </a:rPr>
                    <a:t>Z</a:t>
                  </a:r>
                  <a:endParaRPr kumimoji="0" lang="en-US" sz="1600" b="1" i="0" u="none" strike="noStrike" normalizeH="0" baseline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endParaRPr>
                </a:p>
              </p:txBody>
            </p:sp>
            <p:cxnSp>
              <p:nvCxnSpPr>
                <p:cNvPr id="109" name="Straight Arrow Connector 108"/>
                <p:cNvCxnSpPr>
                  <a:stCxn id="108" idx="3"/>
                  <a:endCxn id="105" idx="7"/>
                </p:cNvCxnSpPr>
                <p:nvPr/>
              </p:nvCxnSpPr>
              <p:spPr bwMode="auto">
                <a:xfrm flipH="1">
                  <a:off x="4750967" y="2030454"/>
                  <a:ext cx="606121" cy="636546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10" name="Isosceles Triangle 109"/>
                <p:cNvSpPr/>
                <p:nvPr/>
              </p:nvSpPr>
              <p:spPr bwMode="auto">
                <a:xfrm>
                  <a:off x="5904355" y="2630809"/>
                  <a:ext cx="528778" cy="455843"/>
                </a:xfrm>
                <a:prstGeom prst="triangl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b="1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  <a:latin typeface="Trebuchet MS" panose="020B0603020202020204" pitchFamily="34" charset="0"/>
                    </a:rPr>
                    <a:t>D</a:t>
                  </a:r>
                  <a:endParaRPr kumimoji="0" lang="en-US" sz="1800" b="1" i="0" u="none" strike="noStrike" normalizeH="0" baseline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endParaRPr>
                </a:p>
              </p:txBody>
            </p:sp>
            <p:cxnSp>
              <p:nvCxnSpPr>
                <p:cNvPr id="111" name="Straight Arrow Connector 110"/>
                <p:cNvCxnSpPr>
                  <a:stCxn id="108" idx="5"/>
                  <a:endCxn id="110" idx="0"/>
                </p:cNvCxnSpPr>
                <p:nvPr/>
              </p:nvCxnSpPr>
              <p:spPr bwMode="auto">
                <a:xfrm>
                  <a:off x="5680378" y="2030454"/>
                  <a:ext cx="488366" cy="600355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01" name="Isosceles Triangle 100"/>
              <p:cNvSpPr/>
              <p:nvPr/>
            </p:nvSpPr>
            <p:spPr bwMode="auto">
              <a:xfrm>
                <a:off x="3746220" y="5372289"/>
                <a:ext cx="528778" cy="455843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b="1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rPr>
                  <a:t>B</a:t>
                </a:r>
                <a:endParaRPr kumimoji="0" lang="en-US" sz="18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endParaRPr>
              </a:p>
            </p:txBody>
          </p:sp>
          <p:sp>
            <p:nvSpPr>
              <p:cNvPr id="102" name="Isosceles Triangle 101"/>
              <p:cNvSpPr/>
              <p:nvPr/>
            </p:nvSpPr>
            <p:spPr bwMode="auto">
              <a:xfrm>
                <a:off x="4965420" y="5363044"/>
                <a:ext cx="528778" cy="455843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b="1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rPr>
                  <a:t>C</a:t>
                </a:r>
                <a:endParaRPr kumimoji="0" lang="en-US" sz="18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endParaRPr>
              </a:p>
            </p:txBody>
          </p:sp>
          <p:cxnSp>
            <p:nvCxnSpPr>
              <p:cNvPr id="103" name="Straight Arrow Connector 102"/>
              <p:cNvCxnSpPr>
                <a:stCxn id="96" idx="3"/>
                <a:endCxn id="101" idx="0"/>
              </p:cNvCxnSpPr>
              <p:nvPr/>
            </p:nvCxnSpPr>
            <p:spPr bwMode="auto">
              <a:xfrm flipH="1">
                <a:off x="4010609" y="4771934"/>
                <a:ext cx="447955" cy="600355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4" name="Isosceles Triangle 103"/>
              <p:cNvSpPr/>
              <p:nvPr/>
            </p:nvSpPr>
            <p:spPr bwMode="auto">
              <a:xfrm>
                <a:off x="2840761" y="4457148"/>
                <a:ext cx="528778" cy="455843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b="1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rPr>
                  <a:t>A</a:t>
                </a:r>
                <a:endParaRPr kumimoji="0" lang="en-US" sz="18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endParaRPr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 flipH="1">
            <a:off x="4975638" y="2505355"/>
            <a:ext cx="2798039" cy="3313532"/>
            <a:chOff x="2840761" y="2514600"/>
            <a:chExt cx="2798039" cy="3313532"/>
          </a:xfrm>
        </p:grpSpPr>
        <p:sp>
          <p:nvSpPr>
            <p:cNvPr id="113" name="Oval 112"/>
            <p:cNvSpPr/>
            <p:nvPr/>
          </p:nvSpPr>
          <p:spPr bwMode="auto">
            <a:xfrm>
              <a:off x="4391609" y="4381689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Y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114" name="Straight Arrow Connector 113"/>
            <p:cNvCxnSpPr>
              <a:stCxn id="113" idx="5"/>
              <a:endCxn id="118" idx="0"/>
            </p:cNvCxnSpPr>
            <p:nvPr/>
          </p:nvCxnSpPr>
          <p:spPr bwMode="auto">
            <a:xfrm>
              <a:off x="4781854" y="4771934"/>
              <a:ext cx="447955" cy="59111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15" name="Group 114"/>
            <p:cNvGrpSpPr/>
            <p:nvPr/>
          </p:nvGrpSpPr>
          <p:grpSpPr>
            <a:xfrm>
              <a:off x="2840761" y="2514600"/>
              <a:ext cx="2798039" cy="3313532"/>
              <a:chOff x="2840761" y="2514600"/>
              <a:chExt cx="2798039" cy="3313532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3105150" y="2514600"/>
                <a:ext cx="2533650" cy="1942548"/>
                <a:chOff x="3899483" y="1640209"/>
                <a:chExt cx="2533650" cy="1942548"/>
              </a:xfrm>
            </p:grpSpPr>
            <p:sp>
              <p:nvSpPr>
                <p:cNvPr id="121" name="Oval 120"/>
                <p:cNvSpPr/>
                <p:nvPr/>
              </p:nvSpPr>
              <p:spPr bwMode="auto">
                <a:xfrm>
                  <a:off x="4360722" y="2600045"/>
                  <a:ext cx="457200" cy="457200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b="1" dirty="0" smtClean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  <a:latin typeface="Trebuchet MS" panose="020B0603020202020204" pitchFamily="34" charset="0"/>
                    </a:rPr>
                    <a:t>Z</a:t>
                  </a:r>
                  <a:endParaRPr kumimoji="0" lang="en-US" sz="1600" b="1" i="0" u="none" strike="noStrike" normalizeH="0" baseline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endParaRPr>
                </a:p>
              </p:txBody>
            </p:sp>
            <p:cxnSp>
              <p:nvCxnSpPr>
                <p:cNvPr id="122" name="Straight Arrow Connector 121"/>
                <p:cNvCxnSpPr>
                  <a:stCxn id="121" idx="3"/>
                  <a:endCxn id="120" idx="0"/>
                </p:cNvCxnSpPr>
                <p:nvPr/>
              </p:nvCxnSpPr>
              <p:spPr bwMode="auto">
                <a:xfrm flipH="1">
                  <a:off x="3899483" y="2990290"/>
                  <a:ext cx="528194" cy="592467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3" name="Straight Arrow Connector 122"/>
                <p:cNvCxnSpPr>
                  <a:stCxn id="121" idx="5"/>
                  <a:endCxn id="113" idx="1"/>
                </p:cNvCxnSpPr>
                <p:nvPr/>
              </p:nvCxnSpPr>
              <p:spPr bwMode="auto">
                <a:xfrm>
                  <a:off x="4750967" y="2990290"/>
                  <a:ext cx="501930" cy="583963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24" name="Oval 123"/>
                <p:cNvSpPr/>
                <p:nvPr/>
              </p:nvSpPr>
              <p:spPr bwMode="auto">
                <a:xfrm>
                  <a:off x="5290133" y="1640209"/>
                  <a:ext cx="457200" cy="457200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b="1" dirty="0" smtClean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  <a:latin typeface="Trebuchet MS" panose="020B0603020202020204" pitchFamily="34" charset="0"/>
                    </a:rPr>
                    <a:t>X</a:t>
                  </a:r>
                  <a:endParaRPr kumimoji="0" lang="en-US" sz="1600" b="1" i="0" u="none" strike="noStrike" normalizeH="0" baseline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endParaRPr>
                </a:p>
              </p:txBody>
            </p:sp>
            <p:cxnSp>
              <p:nvCxnSpPr>
                <p:cNvPr id="125" name="Straight Arrow Connector 124"/>
                <p:cNvCxnSpPr>
                  <a:stCxn id="124" idx="3"/>
                  <a:endCxn id="121" idx="7"/>
                </p:cNvCxnSpPr>
                <p:nvPr/>
              </p:nvCxnSpPr>
              <p:spPr bwMode="auto">
                <a:xfrm flipH="1">
                  <a:off x="4750967" y="2030454"/>
                  <a:ext cx="606121" cy="636546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26" name="Isosceles Triangle 125"/>
                <p:cNvSpPr/>
                <p:nvPr/>
              </p:nvSpPr>
              <p:spPr bwMode="auto">
                <a:xfrm>
                  <a:off x="5904355" y="2630809"/>
                  <a:ext cx="528778" cy="455843"/>
                </a:xfrm>
                <a:prstGeom prst="triangl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b="1" dirty="0" smtClean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  <a:latin typeface="Trebuchet MS" panose="020B0603020202020204" pitchFamily="34" charset="0"/>
                    </a:rPr>
                    <a:t>A</a:t>
                  </a:r>
                  <a:endParaRPr kumimoji="0" lang="en-US" sz="1800" b="1" i="0" u="none" strike="noStrike" normalizeH="0" baseline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endParaRPr>
                </a:p>
              </p:txBody>
            </p:sp>
            <p:cxnSp>
              <p:nvCxnSpPr>
                <p:cNvPr id="127" name="Straight Arrow Connector 126"/>
                <p:cNvCxnSpPr>
                  <a:stCxn id="124" idx="5"/>
                  <a:endCxn id="126" idx="0"/>
                </p:cNvCxnSpPr>
                <p:nvPr/>
              </p:nvCxnSpPr>
              <p:spPr bwMode="auto">
                <a:xfrm>
                  <a:off x="5680378" y="2030454"/>
                  <a:ext cx="488366" cy="600355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17" name="Isosceles Triangle 116"/>
              <p:cNvSpPr/>
              <p:nvPr/>
            </p:nvSpPr>
            <p:spPr bwMode="auto">
              <a:xfrm>
                <a:off x="3746220" y="5372289"/>
                <a:ext cx="528778" cy="455843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b="1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rPr>
                  <a:t>C</a:t>
                </a:r>
                <a:endParaRPr kumimoji="0" lang="en-US" sz="18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endParaRPr>
              </a:p>
            </p:txBody>
          </p:sp>
          <p:sp>
            <p:nvSpPr>
              <p:cNvPr id="118" name="Isosceles Triangle 117"/>
              <p:cNvSpPr/>
              <p:nvPr/>
            </p:nvSpPr>
            <p:spPr bwMode="auto">
              <a:xfrm>
                <a:off x="4965420" y="5363044"/>
                <a:ext cx="528778" cy="455843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b="1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rPr>
                  <a:t>B</a:t>
                </a:r>
                <a:endParaRPr kumimoji="0" lang="en-US" sz="18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endParaRPr>
              </a:p>
            </p:txBody>
          </p:sp>
          <p:cxnSp>
            <p:nvCxnSpPr>
              <p:cNvPr id="119" name="Straight Arrow Connector 118"/>
              <p:cNvCxnSpPr>
                <a:stCxn id="113" idx="3"/>
                <a:endCxn id="117" idx="0"/>
              </p:cNvCxnSpPr>
              <p:nvPr/>
            </p:nvCxnSpPr>
            <p:spPr bwMode="auto">
              <a:xfrm flipH="1">
                <a:off x="4010609" y="4771934"/>
                <a:ext cx="447955" cy="600355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0" name="Isosceles Triangle 119"/>
              <p:cNvSpPr/>
              <p:nvPr/>
            </p:nvSpPr>
            <p:spPr bwMode="auto">
              <a:xfrm>
                <a:off x="2840761" y="4457148"/>
                <a:ext cx="528778" cy="455843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b="1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rPr>
                  <a:t>D</a:t>
                </a:r>
                <a:endParaRPr kumimoji="0" lang="en-US" sz="18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endParaRPr>
              </a:p>
            </p:txBody>
          </p:sp>
        </p:grpSp>
      </p:grpSp>
      <p:sp>
        <p:nvSpPr>
          <p:cNvPr id="7" name="Date Placeholder 6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DF4B723B-12B9-439A-83D9-BA06BFADCF3F}" type="datetime3">
              <a:rPr lang="en-US" altLang="en-US" smtClean="0"/>
              <a:t>3 January 2016</a:t>
            </a:fld>
            <a:endParaRPr lang="en-US" altLang="en-US"/>
          </a:p>
        </p:txBody>
      </p:sp>
      <p:sp>
        <p:nvSpPr>
          <p:cNvPr id="165" name="Right Arrow 164"/>
          <p:cNvSpPr/>
          <p:nvPr/>
        </p:nvSpPr>
        <p:spPr bwMode="auto">
          <a:xfrm>
            <a:off x="2986074" y="2979210"/>
            <a:ext cx="516820" cy="265029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66" name="Right Arrow 165"/>
          <p:cNvSpPr/>
          <p:nvPr/>
        </p:nvSpPr>
        <p:spPr bwMode="auto">
          <a:xfrm>
            <a:off x="5833328" y="2964225"/>
            <a:ext cx="516820" cy="265029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96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7" grpId="0" animBg="1"/>
      <p:bldP spid="165" grpId="0" animBg="1"/>
      <p:bldP spid="16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72265" y="1968725"/>
            <a:ext cx="2847535" cy="58411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PENDAHULUAN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172265" y="2844890"/>
            <a:ext cx="2847535" cy="58411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TINJAUAN PUSTAKA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172265" y="3721474"/>
            <a:ext cx="2847535" cy="58411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 smtClean="0"/>
              <a:t>ILUSTRASI PERSOALAN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172265" y="4597639"/>
            <a:ext cx="2847535" cy="58411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UJI COBA &amp; EVALUASI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172265" y="5473804"/>
            <a:ext cx="2847535" cy="58411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KESIMPULAN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944029A5-E4A9-4A8F-AE16-B8C3643B852B}" type="datetime3">
              <a:rPr lang="en-US" altLang="en-US" smtClean="0"/>
              <a:t>3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78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PENYISIPAN PADA SPLAY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20</a:t>
            </a:fld>
            <a:endParaRPr lang="en-US" alt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35396" y="3441700"/>
            <a:ext cx="3013365" cy="1718202"/>
            <a:chOff x="3024295" y="3800011"/>
            <a:chExt cx="3013365" cy="1718202"/>
          </a:xfrm>
        </p:grpSpPr>
        <p:sp>
          <p:nvSpPr>
            <p:cNvPr id="16" name="Oval 15"/>
            <p:cNvSpPr/>
            <p:nvPr/>
          </p:nvSpPr>
          <p:spPr bwMode="auto">
            <a:xfrm>
              <a:off x="4343400" y="3800011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6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  <a:endCxn id="19" idx="7"/>
            </p:cNvCxnSpPr>
            <p:nvPr/>
          </p:nvCxnSpPr>
          <p:spPr bwMode="auto">
            <a:xfrm flipH="1">
              <a:off x="4070548" y="4190256"/>
              <a:ext cx="339807" cy="26470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Arrow Connector 17"/>
            <p:cNvCxnSpPr>
              <a:stCxn id="16" idx="5"/>
              <a:endCxn id="20" idx="7"/>
            </p:cNvCxnSpPr>
            <p:nvPr/>
          </p:nvCxnSpPr>
          <p:spPr bwMode="auto">
            <a:xfrm>
              <a:off x="4733645" y="4190256"/>
              <a:ext cx="288195" cy="27434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Oval 18"/>
            <p:cNvSpPr/>
            <p:nvPr/>
          </p:nvSpPr>
          <p:spPr bwMode="auto">
            <a:xfrm>
              <a:off x="3680303" y="4388003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2</a:t>
              </a:r>
            </a:p>
          </p:txBody>
        </p:sp>
        <p:sp>
          <p:nvSpPr>
            <p:cNvPr id="20" name="Oval 19"/>
            <p:cNvSpPr/>
            <p:nvPr/>
          </p:nvSpPr>
          <p:spPr bwMode="auto">
            <a:xfrm flipH="1">
              <a:off x="4954885" y="4397650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7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21" name="Straight Arrow Connector 20"/>
            <p:cNvCxnSpPr>
              <a:stCxn id="19" idx="5"/>
              <a:endCxn id="23" idx="1"/>
            </p:cNvCxnSpPr>
            <p:nvPr/>
          </p:nvCxnSpPr>
          <p:spPr bwMode="auto">
            <a:xfrm>
              <a:off x="4070548" y="4778248"/>
              <a:ext cx="316983" cy="31981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21"/>
            <p:cNvSpPr/>
            <p:nvPr/>
          </p:nvSpPr>
          <p:spPr bwMode="auto">
            <a:xfrm>
              <a:off x="3024295" y="4994058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1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4320576" y="5031103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4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24" name="Straight Arrow Connector 23"/>
            <p:cNvCxnSpPr>
              <a:stCxn id="20" idx="3"/>
              <a:endCxn id="25" idx="1"/>
            </p:cNvCxnSpPr>
            <p:nvPr/>
          </p:nvCxnSpPr>
          <p:spPr bwMode="auto">
            <a:xfrm>
              <a:off x="5345130" y="4787895"/>
              <a:ext cx="302285" cy="34007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Oval 24"/>
            <p:cNvSpPr/>
            <p:nvPr/>
          </p:nvSpPr>
          <p:spPr bwMode="auto">
            <a:xfrm>
              <a:off x="5580460" y="5061013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8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29" name="Straight Arrow Connector 28"/>
            <p:cNvCxnSpPr>
              <a:stCxn id="19" idx="3"/>
              <a:endCxn id="22" idx="7"/>
            </p:cNvCxnSpPr>
            <p:nvPr/>
          </p:nvCxnSpPr>
          <p:spPr bwMode="auto">
            <a:xfrm flipH="1">
              <a:off x="3414540" y="4778248"/>
              <a:ext cx="332718" cy="28276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" name="Oval 35"/>
          <p:cNvSpPr/>
          <p:nvPr/>
        </p:nvSpPr>
        <p:spPr bwMode="auto">
          <a:xfrm>
            <a:off x="933421" y="5308758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rPr>
              <a:t>3</a:t>
            </a:r>
            <a:endParaRPr kumimoji="0" lang="en-US" sz="1600" b="1" i="0" u="none" strike="noStrike" normalizeH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cxnSp>
        <p:nvCxnSpPr>
          <p:cNvPr id="37" name="Straight Arrow Connector 36"/>
          <p:cNvCxnSpPr>
            <a:stCxn id="23" idx="3"/>
            <a:endCxn id="36" idx="7"/>
          </p:cNvCxnSpPr>
          <p:nvPr/>
        </p:nvCxnSpPr>
        <p:spPr bwMode="auto">
          <a:xfrm flipH="1">
            <a:off x="1323666" y="5063037"/>
            <a:ext cx="274966" cy="31267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Oval 38"/>
          <p:cNvSpPr/>
          <p:nvPr/>
        </p:nvSpPr>
        <p:spPr bwMode="auto">
          <a:xfrm>
            <a:off x="625641" y="3833909"/>
            <a:ext cx="1418462" cy="2149028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00488" y="4725392"/>
            <a:ext cx="827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zig-</a:t>
            </a:r>
            <a:r>
              <a:rPr lang="en-US" sz="1600" dirty="0" err="1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zag</a:t>
            </a:r>
            <a:endParaRPr lang="en-US" sz="1600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3102037" y="1852506"/>
            <a:ext cx="3407514" cy="2281300"/>
            <a:chOff x="2673500" y="2667000"/>
            <a:chExt cx="3407514" cy="2281300"/>
          </a:xfrm>
        </p:grpSpPr>
        <p:grpSp>
          <p:nvGrpSpPr>
            <p:cNvPr id="56" name="Group 55"/>
            <p:cNvGrpSpPr/>
            <p:nvPr/>
          </p:nvGrpSpPr>
          <p:grpSpPr>
            <a:xfrm>
              <a:off x="3240338" y="2667000"/>
              <a:ext cx="2840676" cy="1683624"/>
              <a:chOff x="3095318" y="3800011"/>
              <a:chExt cx="2840676" cy="1683624"/>
            </a:xfrm>
          </p:grpSpPr>
          <p:sp>
            <p:nvSpPr>
              <p:cNvPr id="57" name="Oval 56"/>
              <p:cNvSpPr/>
              <p:nvPr/>
            </p:nvSpPr>
            <p:spPr bwMode="auto">
              <a:xfrm>
                <a:off x="4343400" y="3800011"/>
                <a:ext cx="457200" cy="4572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rPr>
                  <a:t>6</a:t>
                </a:r>
                <a:endPara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endParaRPr>
              </a:p>
            </p:txBody>
          </p:sp>
          <p:cxnSp>
            <p:nvCxnSpPr>
              <p:cNvPr id="58" name="Straight Arrow Connector 57"/>
              <p:cNvCxnSpPr>
                <a:stCxn id="57" idx="3"/>
                <a:endCxn id="60" idx="7"/>
              </p:cNvCxnSpPr>
              <p:nvPr/>
            </p:nvCxnSpPr>
            <p:spPr bwMode="auto">
              <a:xfrm flipH="1">
                <a:off x="4097481" y="4190256"/>
                <a:ext cx="312874" cy="253485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9" name="Straight Arrow Connector 58"/>
              <p:cNvCxnSpPr>
                <a:stCxn id="57" idx="5"/>
                <a:endCxn id="61" idx="7"/>
              </p:cNvCxnSpPr>
              <p:nvPr/>
            </p:nvCxnSpPr>
            <p:spPr bwMode="auto">
              <a:xfrm>
                <a:off x="4733645" y="4190256"/>
                <a:ext cx="275014" cy="254306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0" name="Oval 59"/>
              <p:cNvSpPr/>
              <p:nvPr/>
            </p:nvSpPr>
            <p:spPr bwMode="auto">
              <a:xfrm>
                <a:off x="3707236" y="4376786"/>
                <a:ext cx="457200" cy="4572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rPr>
                  <a:t>3</a:t>
                </a:r>
                <a:endPara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 bwMode="auto">
              <a:xfrm flipH="1">
                <a:off x="4941704" y="4377607"/>
                <a:ext cx="457200" cy="4572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rPr>
                  <a:t>7</a:t>
                </a:r>
                <a:endPara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endParaRPr>
              </a:p>
            </p:txBody>
          </p:sp>
          <p:cxnSp>
            <p:nvCxnSpPr>
              <p:cNvPr id="62" name="Straight Arrow Connector 61"/>
              <p:cNvCxnSpPr>
                <a:stCxn id="60" idx="5"/>
                <a:endCxn id="64" idx="1"/>
              </p:cNvCxnSpPr>
              <p:nvPr/>
            </p:nvCxnSpPr>
            <p:spPr bwMode="auto">
              <a:xfrm>
                <a:off x="4097481" y="4767031"/>
                <a:ext cx="268919" cy="326359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3" name="Oval 62"/>
              <p:cNvSpPr/>
              <p:nvPr/>
            </p:nvSpPr>
            <p:spPr bwMode="auto">
              <a:xfrm>
                <a:off x="3095318" y="5019117"/>
                <a:ext cx="457200" cy="4572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rPr>
                  <a:t>2</a:t>
                </a:r>
                <a:endPara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 bwMode="auto">
              <a:xfrm>
                <a:off x="4299445" y="5026435"/>
                <a:ext cx="457200" cy="4572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rPr>
                  <a:t>4</a:t>
                </a:r>
                <a:endPara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endParaRPr>
              </a:p>
            </p:txBody>
          </p:sp>
          <p:cxnSp>
            <p:nvCxnSpPr>
              <p:cNvPr id="65" name="Straight Arrow Connector 64"/>
              <p:cNvCxnSpPr>
                <a:stCxn id="61" idx="3"/>
                <a:endCxn id="66" idx="1"/>
              </p:cNvCxnSpPr>
              <p:nvPr/>
            </p:nvCxnSpPr>
            <p:spPr bwMode="auto">
              <a:xfrm>
                <a:off x="5331949" y="4767852"/>
                <a:ext cx="213800" cy="294564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6" name="Oval 65"/>
              <p:cNvSpPr/>
              <p:nvPr/>
            </p:nvSpPr>
            <p:spPr bwMode="auto">
              <a:xfrm>
                <a:off x="5478794" y="4995461"/>
                <a:ext cx="457200" cy="4572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rPr>
                  <a:t>8</a:t>
                </a:r>
                <a:endPara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endParaRPr>
              </a:p>
            </p:txBody>
          </p:sp>
          <p:cxnSp>
            <p:nvCxnSpPr>
              <p:cNvPr id="67" name="Straight Arrow Connector 66"/>
              <p:cNvCxnSpPr>
                <a:stCxn id="60" idx="3"/>
                <a:endCxn id="63" idx="7"/>
              </p:cNvCxnSpPr>
              <p:nvPr/>
            </p:nvCxnSpPr>
            <p:spPr bwMode="auto">
              <a:xfrm flipH="1">
                <a:off x="3485563" y="4767031"/>
                <a:ext cx="288628" cy="319041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8" name="Oval 67"/>
            <p:cNvSpPr/>
            <p:nvPr/>
          </p:nvSpPr>
          <p:spPr bwMode="auto">
            <a:xfrm>
              <a:off x="2673500" y="4491100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1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69" name="Straight Arrow Connector 68"/>
            <p:cNvCxnSpPr>
              <a:stCxn id="63" idx="3"/>
              <a:endCxn id="68" idx="7"/>
            </p:cNvCxnSpPr>
            <p:nvPr/>
          </p:nvCxnSpPr>
          <p:spPr bwMode="auto">
            <a:xfrm flipH="1">
              <a:off x="3063745" y="4276351"/>
              <a:ext cx="243548" cy="28170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7" name="Oval 76"/>
          <p:cNvSpPr/>
          <p:nvPr/>
        </p:nvSpPr>
        <p:spPr bwMode="auto">
          <a:xfrm rot="2995162">
            <a:off x="4401427" y="1631331"/>
            <a:ext cx="852094" cy="1470476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944186" y="1901203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zig</a:t>
            </a:r>
            <a:endParaRPr lang="en-US" sz="1800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5396521" y="3990166"/>
            <a:ext cx="3512150" cy="2139579"/>
            <a:chOff x="-466763" y="3576296"/>
            <a:chExt cx="3512150" cy="2139579"/>
          </a:xfrm>
        </p:grpSpPr>
        <p:sp>
          <p:nvSpPr>
            <p:cNvPr id="91" name="Oval 90"/>
            <p:cNvSpPr/>
            <p:nvPr/>
          </p:nvSpPr>
          <p:spPr bwMode="auto">
            <a:xfrm>
              <a:off x="782178" y="4652178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4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92" name="Straight Arrow Connector 91"/>
            <p:cNvCxnSpPr>
              <a:stCxn id="84" idx="5"/>
              <a:endCxn id="91" idx="7"/>
            </p:cNvCxnSpPr>
            <p:nvPr/>
          </p:nvCxnSpPr>
          <p:spPr bwMode="auto">
            <a:xfrm flipH="1">
              <a:off x="1172423" y="4486666"/>
              <a:ext cx="250149" cy="23246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97" name="Group 96"/>
            <p:cNvGrpSpPr/>
            <p:nvPr/>
          </p:nvGrpSpPr>
          <p:grpSpPr>
            <a:xfrm>
              <a:off x="-466763" y="3576296"/>
              <a:ext cx="3512150" cy="2139579"/>
              <a:chOff x="-466763" y="3576296"/>
              <a:chExt cx="3512150" cy="2139579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-466763" y="3576296"/>
                <a:ext cx="2884310" cy="1551002"/>
                <a:chOff x="3133235" y="3800011"/>
                <a:chExt cx="2884310" cy="1551002"/>
              </a:xfrm>
            </p:grpSpPr>
            <p:sp>
              <p:nvSpPr>
                <p:cNvPr id="80" name="Oval 79"/>
                <p:cNvSpPr/>
                <p:nvPr/>
              </p:nvSpPr>
              <p:spPr bwMode="auto">
                <a:xfrm>
                  <a:off x="4343400" y="3800011"/>
                  <a:ext cx="457200" cy="457200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b="1" dirty="0" smtClean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  <a:latin typeface="Trebuchet MS" panose="020B0603020202020204" pitchFamily="34" charset="0"/>
                    </a:rPr>
                    <a:t>3</a:t>
                  </a:r>
                  <a:endParaRPr kumimoji="0" lang="en-US" sz="1600" b="1" i="0" u="none" strike="noStrike" normalizeH="0" baseline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endParaRPr>
                </a:p>
              </p:txBody>
            </p:sp>
            <p:cxnSp>
              <p:nvCxnSpPr>
                <p:cNvPr id="81" name="Straight Arrow Connector 80"/>
                <p:cNvCxnSpPr>
                  <a:stCxn id="80" idx="3"/>
                  <a:endCxn id="83" idx="7"/>
                </p:cNvCxnSpPr>
                <p:nvPr/>
              </p:nvCxnSpPr>
              <p:spPr bwMode="auto">
                <a:xfrm flipH="1">
                  <a:off x="4120503" y="4190256"/>
                  <a:ext cx="289852" cy="186345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2" name="Straight Arrow Connector 81"/>
                <p:cNvCxnSpPr>
                  <a:stCxn id="80" idx="5"/>
                  <a:endCxn id="84" idx="7"/>
                </p:cNvCxnSpPr>
                <p:nvPr/>
              </p:nvCxnSpPr>
              <p:spPr bwMode="auto">
                <a:xfrm>
                  <a:off x="4733645" y="4190256"/>
                  <a:ext cx="288925" cy="196835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83" name="Oval 82"/>
                <p:cNvSpPr/>
                <p:nvPr/>
              </p:nvSpPr>
              <p:spPr bwMode="auto">
                <a:xfrm>
                  <a:off x="3730258" y="4309646"/>
                  <a:ext cx="457200" cy="457200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normalizeH="0" baseline="0" dirty="0" smtClean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  <a:latin typeface="Trebuchet MS" panose="020B0603020202020204" pitchFamily="34" charset="0"/>
                    </a:rPr>
                    <a:t>2</a:t>
                  </a:r>
                </a:p>
              </p:txBody>
            </p:sp>
            <p:sp>
              <p:nvSpPr>
                <p:cNvPr id="84" name="Oval 83"/>
                <p:cNvSpPr/>
                <p:nvPr/>
              </p:nvSpPr>
              <p:spPr bwMode="auto">
                <a:xfrm flipH="1">
                  <a:off x="4955615" y="4320136"/>
                  <a:ext cx="457200" cy="457200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b="1" dirty="0" smtClean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  <a:latin typeface="Trebuchet MS" panose="020B0603020202020204" pitchFamily="34" charset="0"/>
                    </a:rPr>
                    <a:t>6</a:t>
                  </a:r>
                  <a:endParaRPr kumimoji="0" lang="en-US" sz="1600" b="1" i="0" u="none" strike="noStrike" normalizeH="0" baseline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86" name="Oval 85"/>
                <p:cNvSpPr/>
                <p:nvPr/>
              </p:nvSpPr>
              <p:spPr bwMode="auto">
                <a:xfrm>
                  <a:off x="3133235" y="4893813"/>
                  <a:ext cx="457200" cy="457200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b="1" dirty="0" smtClean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  <a:latin typeface="Trebuchet MS" panose="020B0603020202020204" pitchFamily="34" charset="0"/>
                    </a:rPr>
                    <a:t>1</a:t>
                  </a:r>
                  <a:endParaRPr kumimoji="0" lang="en-US" sz="1600" b="1" i="0" u="none" strike="noStrike" normalizeH="0" baseline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endParaRPr>
                </a:p>
              </p:txBody>
            </p:sp>
            <p:cxnSp>
              <p:nvCxnSpPr>
                <p:cNvPr id="88" name="Straight Arrow Connector 87"/>
                <p:cNvCxnSpPr>
                  <a:stCxn id="84" idx="3"/>
                  <a:endCxn id="89" idx="1"/>
                </p:cNvCxnSpPr>
                <p:nvPr/>
              </p:nvCxnSpPr>
              <p:spPr bwMode="auto">
                <a:xfrm>
                  <a:off x="5345860" y="4710381"/>
                  <a:ext cx="281440" cy="241681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89" name="Oval 88"/>
                <p:cNvSpPr/>
                <p:nvPr/>
              </p:nvSpPr>
              <p:spPr bwMode="auto">
                <a:xfrm>
                  <a:off x="5560345" y="4885107"/>
                  <a:ext cx="457200" cy="457200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b="1" dirty="0" smtClean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  <a:latin typeface="Trebuchet MS" panose="020B0603020202020204" pitchFamily="34" charset="0"/>
                    </a:rPr>
                    <a:t>7</a:t>
                  </a:r>
                  <a:endParaRPr kumimoji="0" lang="en-US" sz="1600" b="1" i="0" u="none" strike="noStrike" normalizeH="0" baseline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endParaRPr>
                </a:p>
              </p:txBody>
            </p:sp>
            <p:cxnSp>
              <p:nvCxnSpPr>
                <p:cNvPr id="90" name="Straight Arrow Connector 89"/>
                <p:cNvCxnSpPr>
                  <a:stCxn id="83" idx="3"/>
                  <a:endCxn id="86" idx="7"/>
                </p:cNvCxnSpPr>
                <p:nvPr/>
              </p:nvCxnSpPr>
              <p:spPr bwMode="auto">
                <a:xfrm flipH="1">
                  <a:off x="3523480" y="4699891"/>
                  <a:ext cx="273733" cy="260877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94" name="Straight Arrow Connector 93"/>
              <p:cNvCxnSpPr>
                <a:stCxn id="89" idx="5"/>
                <a:endCxn id="95" idx="1"/>
              </p:cNvCxnSpPr>
              <p:nvPr/>
            </p:nvCxnSpPr>
            <p:spPr bwMode="auto">
              <a:xfrm>
                <a:off x="2350592" y="5051637"/>
                <a:ext cx="304550" cy="273993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5" name="Oval 94"/>
              <p:cNvSpPr/>
              <p:nvPr/>
            </p:nvSpPr>
            <p:spPr bwMode="auto">
              <a:xfrm>
                <a:off x="2588187" y="5258675"/>
                <a:ext cx="457200" cy="4572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rPr>
                  <a:t>8</a:t>
                </a:r>
                <a:endPara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endParaRPr>
              </a:p>
            </p:txBody>
          </p:sp>
        </p:grpSp>
      </p:grpSp>
      <p:sp>
        <p:nvSpPr>
          <p:cNvPr id="134" name="Oval 133"/>
          <p:cNvSpPr/>
          <p:nvPr/>
        </p:nvSpPr>
        <p:spPr bwMode="auto">
          <a:xfrm>
            <a:off x="2228744" y="1975501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rPr>
              <a:t>3</a:t>
            </a:r>
            <a:endParaRPr kumimoji="0" lang="en-US" sz="1600" b="1" i="0" u="none" strike="noStrike" normalizeH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396445" y="2019435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j-lt"/>
              </a:rPr>
              <a:t>insert</a:t>
            </a:r>
            <a:endParaRPr lang="en-US" sz="1800" dirty="0">
              <a:latin typeface="+mj-lt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430909" y="2019435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splay</a:t>
            </a:r>
            <a:endParaRPr lang="en-US" sz="1800" dirty="0">
              <a:latin typeface="+mn-lt"/>
            </a:endParaRPr>
          </a:p>
        </p:txBody>
      </p:sp>
      <p:sp>
        <p:nvSpPr>
          <p:cNvPr id="137" name="Oval 136"/>
          <p:cNvSpPr/>
          <p:nvPr/>
        </p:nvSpPr>
        <p:spPr bwMode="auto">
          <a:xfrm>
            <a:off x="2228744" y="1965828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rPr>
              <a:t>3</a:t>
            </a:r>
            <a:endParaRPr kumimoji="0" lang="en-US" sz="1600" b="1" i="0" u="none" strike="noStrike" normalizeH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F024A0B-6110-4E14-B517-126536260BF2}" type="datetime3">
              <a:rPr lang="en-US" altLang="en-US" smtClean="0"/>
              <a:t>3 January 2016</a:t>
            </a:fld>
            <a:endParaRPr lang="en-US" altLang="en-US"/>
          </a:p>
        </p:txBody>
      </p:sp>
      <p:sp>
        <p:nvSpPr>
          <p:cNvPr id="99" name="Right Arrow 98"/>
          <p:cNvSpPr/>
          <p:nvPr/>
        </p:nvSpPr>
        <p:spPr bwMode="auto">
          <a:xfrm rot="19758741">
            <a:off x="2475990" y="3456170"/>
            <a:ext cx="516820" cy="265029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00" name="Right Arrow 99"/>
          <p:cNvSpPr/>
          <p:nvPr/>
        </p:nvSpPr>
        <p:spPr bwMode="auto">
          <a:xfrm rot="2328618">
            <a:off x="5615749" y="3829403"/>
            <a:ext cx="516820" cy="265029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8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 animBg="1"/>
      <p:bldP spid="40" grpId="0"/>
      <p:bldP spid="77" grpId="0" animBg="1"/>
      <p:bldP spid="78" grpId="0"/>
      <p:bldP spid="134" grpId="0" animBg="1"/>
      <p:bldP spid="134" grpId="1" animBg="1"/>
      <p:bldP spid="135" grpId="0"/>
      <p:bldP spid="135" grpId="1"/>
      <p:bldP spid="136" grpId="0"/>
      <p:bldP spid="137" grpId="0" animBg="1"/>
      <p:bldP spid="99" grpId="0" animBg="1"/>
      <p:bldP spid="10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PENCARIAN PADA SPLAY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21</a:t>
            </a:fld>
            <a:endParaRPr lang="en-US" altLang="en-US"/>
          </a:p>
        </p:txBody>
      </p:sp>
      <p:grpSp>
        <p:nvGrpSpPr>
          <p:cNvPr id="34" name="Group 33"/>
          <p:cNvGrpSpPr/>
          <p:nvPr/>
        </p:nvGrpSpPr>
        <p:grpSpPr>
          <a:xfrm>
            <a:off x="885666" y="3066971"/>
            <a:ext cx="3388008" cy="2324258"/>
            <a:chOff x="-475341" y="3576296"/>
            <a:chExt cx="3388008" cy="2324258"/>
          </a:xfrm>
        </p:grpSpPr>
        <p:sp>
          <p:nvSpPr>
            <p:cNvPr id="35" name="Oval 34"/>
            <p:cNvSpPr/>
            <p:nvPr/>
          </p:nvSpPr>
          <p:spPr bwMode="auto">
            <a:xfrm>
              <a:off x="808855" y="4797932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4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36" name="Straight Arrow Connector 35"/>
            <p:cNvCxnSpPr>
              <a:stCxn id="45" idx="5"/>
              <a:endCxn id="35" idx="7"/>
            </p:cNvCxnSpPr>
            <p:nvPr/>
          </p:nvCxnSpPr>
          <p:spPr bwMode="auto">
            <a:xfrm flipH="1">
              <a:off x="1199100" y="4549155"/>
              <a:ext cx="215267" cy="3157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7" name="Group 36"/>
            <p:cNvGrpSpPr/>
            <p:nvPr/>
          </p:nvGrpSpPr>
          <p:grpSpPr>
            <a:xfrm>
              <a:off x="-475341" y="3576296"/>
              <a:ext cx="3388008" cy="2324258"/>
              <a:chOff x="-475341" y="3576296"/>
              <a:chExt cx="3388008" cy="2324258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-475341" y="3576296"/>
                <a:ext cx="2819611" cy="1700243"/>
                <a:chOff x="3124657" y="3800011"/>
                <a:chExt cx="2819611" cy="1700243"/>
              </a:xfrm>
            </p:grpSpPr>
            <p:sp>
              <p:nvSpPr>
                <p:cNvPr id="41" name="Oval 40"/>
                <p:cNvSpPr/>
                <p:nvPr/>
              </p:nvSpPr>
              <p:spPr bwMode="auto">
                <a:xfrm>
                  <a:off x="4343400" y="3800011"/>
                  <a:ext cx="457200" cy="457200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b="1" dirty="0" smtClean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  <a:latin typeface="Trebuchet MS" panose="020B0603020202020204" pitchFamily="34" charset="0"/>
                    </a:rPr>
                    <a:t>3</a:t>
                  </a:r>
                  <a:endParaRPr kumimoji="0" lang="en-US" sz="1600" b="1" i="0" u="none" strike="noStrike" normalizeH="0" baseline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endParaRPr>
                </a:p>
              </p:txBody>
            </p:sp>
            <p:cxnSp>
              <p:nvCxnSpPr>
                <p:cNvPr id="42" name="Straight Arrow Connector 41"/>
                <p:cNvCxnSpPr>
                  <a:stCxn id="41" idx="3"/>
                  <a:endCxn id="44" idx="7"/>
                </p:cNvCxnSpPr>
                <p:nvPr/>
              </p:nvCxnSpPr>
              <p:spPr bwMode="auto">
                <a:xfrm flipH="1">
                  <a:off x="4114467" y="4190256"/>
                  <a:ext cx="295888" cy="267653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Straight Arrow Connector 42"/>
                <p:cNvCxnSpPr>
                  <a:stCxn id="41" idx="5"/>
                  <a:endCxn id="45" idx="7"/>
                </p:cNvCxnSpPr>
                <p:nvPr/>
              </p:nvCxnSpPr>
              <p:spPr bwMode="auto">
                <a:xfrm>
                  <a:off x="4733645" y="4190256"/>
                  <a:ext cx="280720" cy="259324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44" name="Oval 43"/>
                <p:cNvSpPr/>
                <p:nvPr/>
              </p:nvSpPr>
              <p:spPr bwMode="auto">
                <a:xfrm>
                  <a:off x="3724222" y="4390954"/>
                  <a:ext cx="457200" cy="457200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normalizeH="0" baseline="0" dirty="0" smtClean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  <a:latin typeface="Trebuchet MS" panose="020B0603020202020204" pitchFamily="34" charset="0"/>
                    </a:rPr>
                    <a:t>2</a:t>
                  </a:r>
                </a:p>
              </p:txBody>
            </p:sp>
            <p:sp>
              <p:nvSpPr>
                <p:cNvPr id="45" name="Oval 44"/>
                <p:cNvSpPr/>
                <p:nvPr/>
              </p:nvSpPr>
              <p:spPr bwMode="auto">
                <a:xfrm flipH="1">
                  <a:off x="4947410" y="4382625"/>
                  <a:ext cx="457200" cy="457200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b="1" dirty="0" smtClean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  <a:latin typeface="Trebuchet MS" panose="020B0603020202020204" pitchFamily="34" charset="0"/>
                    </a:rPr>
                    <a:t>6</a:t>
                  </a:r>
                  <a:endParaRPr kumimoji="0" lang="en-US" sz="1600" b="1" i="0" u="none" strike="noStrike" normalizeH="0" baseline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endParaRPr>
                </a:p>
              </p:txBody>
            </p:sp>
            <p:sp>
              <p:nvSpPr>
                <p:cNvPr id="46" name="Oval 45"/>
                <p:cNvSpPr/>
                <p:nvPr/>
              </p:nvSpPr>
              <p:spPr bwMode="auto">
                <a:xfrm>
                  <a:off x="3124657" y="5043054"/>
                  <a:ext cx="457200" cy="457200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b="1" dirty="0" smtClean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  <a:latin typeface="Trebuchet MS" panose="020B0603020202020204" pitchFamily="34" charset="0"/>
                    </a:rPr>
                    <a:t>1</a:t>
                  </a:r>
                  <a:endParaRPr kumimoji="0" lang="en-US" sz="1600" b="1" i="0" u="none" strike="noStrike" normalizeH="0" baseline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endParaRPr>
                </a:p>
              </p:txBody>
            </p:sp>
            <p:cxnSp>
              <p:nvCxnSpPr>
                <p:cNvPr id="47" name="Straight Arrow Connector 46"/>
                <p:cNvCxnSpPr>
                  <a:stCxn id="45" idx="3"/>
                  <a:endCxn id="48" idx="1"/>
                </p:cNvCxnSpPr>
                <p:nvPr/>
              </p:nvCxnSpPr>
              <p:spPr bwMode="auto">
                <a:xfrm>
                  <a:off x="5337655" y="4772870"/>
                  <a:ext cx="216368" cy="315732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48" name="Oval 47"/>
                <p:cNvSpPr/>
                <p:nvPr/>
              </p:nvSpPr>
              <p:spPr bwMode="auto">
                <a:xfrm>
                  <a:off x="5487068" y="5021647"/>
                  <a:ext cx="457200" cy="457200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b="1" dirty="0" smtClean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  <a:latin typeface="Trebuchet MS" panose="020B0603020202020204" pitchFamily="34" charset="0"/>
                    </a:rPr>
                    <a:t>7</a:t>
                  </a:r>
                  <a:endParaRPr kumimoji="0" lang="en-US" sz="1600" b="1" i="0" u="none" strike="noStrike" normalizeH="0" baseline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endParaRPr>
                </a:p>
              </p:txBody>
            </p:sp>
            <p:cxnSp>
              <p:nvCxnSpPr>
                <p:cNvPr id="49" name="Straight Arrow Connector 48"/>
                <p:cNvCxnSpPr>
                  <a:stCxn id="44" idx="3"/>
                  <a:endCxn id="46" idx="7"/>
                </p:cNvCxnSpPr>
                <p:nvPr/>
              </p:nvCxnSpPr>
              <p:spPr bwMode="auto">
                <a:xfrm flipH="1">
                  <a:off x="3514902" y="4781199"/>
                  <a:ext cx="276275" cy="32881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39" name="Straight Arrow Connector 38"/>
              <p:cNvCxnSpPr>
                <a:stCxn id="48" idx="5"/>
                <a:endCxn id="40" idx="1"/>
              </p:cNvCxnSpPr>
              <p:nvPr/>
            </p:nvCxnSpPr>
            <p:spPr bwMode="auto">
              <a:xfrm>
                <a:off x="2277315" y="5188177"/>
                <a:ext cx="245107" cy="322132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0" name="Oval 39"/>
              <p:cNvSpPr/>
              <p:nvPr/>
            </p:nvSpPr>
            <p:spPr bwMode="auto">
              <a:xfrm>
                <a:off x="2455467" y="5443354"/>
                <a:ext cx="457200" cy="4572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rPr>
                  <a:t>8</a:t>
                </a:r>
                <a:endPara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endParaRPr>
              </a:p>
            </p:txBody>
          </p:sp>
        </p:grpSp>
      </p:grpSp>
      <p:sp>
        <p:nvSpPr>
          <p:cNvPr id="51" name="Oval 50"/>
          <p:cNvSpPr/>
          <p:nvPr/>
        </p:nvSpPr>
        <p:spPr bwMode="auto">
          <a:xfrm>
            <a:off x="3248077" y="4285551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rPr>
              <a:t>7</a:t>
            </a:r>
            <a:endParaRPr kumimoji="0" lang="en-US" sz="1600" b="1" i="0" u="none" strike="noStrike" normalizeH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 rot="18932574">
            <a:off x="2434606" y="2763692"/>
            <a:ext cx="1017329" cy="2337872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47695" y="3311049"/>
            <a:ext cx="779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zig-zig</a:t>
            </a:r>
            <a:endParaRPr lang="en-US" sz="1600" dirty="0">
              <a:latin typeface="+mj-lt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4875857" y="2861906"/>
            <a:ext cx="3252826" cy="2987311"/>
            <a:chOff x="-1015411" y="553077"/>
            <a:chExt cx="3252826" cy="2987311"/>
          </a:xfrm>
        </p:grpSpPr>
        <p:cxnSp>
          <p:nvCxnSpPr>
            <p:cNvPr id="76" name="Straight Arrow Connector 75"/>
            <p:cNvCxnSpPr>
              <a:stCxn id="75" idx="3"/>
              <a:endCxn id="61" idx="7"/>
            </p:cNvCxnSpPr>
            <p:nvPr/>
          </p:nvCxnSpPr>
          <p:spPr bwMode="auto">
            <a:xfrm flipH="1">
              <a:off x="528811" y="1562536"/>
              <a:ext cx="199886" cy="27303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5" name="Group 84"/>
            <p:cNvGrpSpPr/>
            <p:nvPr/>
          </p:nvGrpSpPr>
          <p:grpSpPr>
            <a:xfrm>
              <a:off x="-1015411" y="553077"/>
              <a:ext cx="3252826" cy="2987311"/>
              <a:chOff x="-1015411" y="553077"/>
              <a:chExt cx="3252826" cy="2987311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-1015411" y="553077"/>
                <a:ext cx="3252826" cy="2987311"/>
                <a:chOff x="-64808" y="1947511"/>
                <a:chExt cx="3252826" cy="2987311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-64808" y="1947511"/>
                  <a:ext cx="2700937" cy="2987311"/>
                  <a:chOff x="3535190" y="2171226"/>
                  <a:chExt cx="2700937" cy="2987311"/>
                </a:xfrm>
              </p:grpSpPr>
              <p:sp>
                <p:nvSpPr>
                  <p:cNvPr id="61" name="Oval 60"/>
                  <p:cNvSpPr/>
                  <p:nvPr/>
                </p:nvSpPr>
                <p:spPr bwMode="auto">
                  <a:xfrm>
                    <a:off x="4689167" y="3386767"/>
                    <a:ext cx="457200" cy="457200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600" b="1" dirty="0" smtClean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Trebuchet MS" panose="020B0603020202020204" pitchFamily="34" charset="0"/>
                      </a:rPr>
                      <a:t>3</a:t>
                    </a:r>
                    <a:endParaRPr kumimoji="0" lang="en-US" sz="1600" b="1" i="0" u="none" strike="noStrike" normalizeH="0" baseline="0" dirty="0" smtClean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  <a:latin typeface="Trebuchet MS" panose="020B0603020202020204" pitchFamily="34" charset="0"/>
                    </a:endParaRPr>
                  </a:p>
                </p:txBody>
              </p:sp>
              <p:cxnSp>
                <p:nvCxnSpPr>
                  <p:cNvPr id="62" name="Straight Arrow Connector 61"/>
                  <p:cNvCxnSpPr>
                    <a:stCxn id="61" idx="3"/>
                    <a:endCxn id="64" idx="7"/>
                  </p:cNvCxnSpPr>
                  <p:nvPr/>
                </p:nvCxnSpPr>
                <p:spPr bwMode="auto">
                  <a:xfrm flipH="1">
                    <a:off x="4491479" y="3777012"/>
                    <a:ext cx="264643" cy="367797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3" name="Straight Arrow Connector 62"/>
                  <p:cNvCxnSpPr>
                    <a:stCxn id="61" idx="5"/>
                    <a:endCxn id="65" idx="7"/>
                  </p:cNvCxnSpPr>
                  <p:nvPr/>
                </p:nvCxnSpPr>
                <p:spPr bwMode="auto">
                  <a:xfrm>
                    <a:off x="5079412" y="3777012"/>
                    <a:ext cx="237646" cy="316161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64" name="Oval 63"/>
                  <p:cNvSpPr/>
                  <p:nvPr/>
                </p:nvSpPr>
                <p:spPr bwMode="auto">
                  <a:xfrm>
                    <a:off x="4101234" y="4077854"/>
                    <a:ext cx="457200" cy="457200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normalizeH="0" baseline="0" dirty="0" smtClean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Trebuchet MS" panose="020B0603020202020204" pitchFamily="34" charset="0"/>
                      </a:rPr>
                      <a:t>2</a:t>
                    </a:r>
                  </a:p>
                </p:txBody>
              </p:sp>
              <p:sp>
                <p:nvSpPr>
                  <p:cNvPr id="65" name="Oval 64"/>
                  <p:cNvSpPr/>
                  <p:nvPr/>
                </p:nvSpPr>
                <p:spPr bwMode="auto">
                  <a:xfrm flipH="1">
                    <a:off x="5250103" y="4026218"/>
                    <a:ext cx="457200" cy="457200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600" b="1" dirty="0" smtClean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Trebuchet MS" panose="020B0603020202020204" pitchFamily="34" charset="0"/>
                      </a:rPr>
                      <a:t>4</a:t>
                    </a:r>
                    <a:endParaRPr kumimoji="0" lang="en-US" sz="1600" b="1" i="0" u="none" strike="noStrike" normalizeH="0" baseline="0" dirty="0" smtClean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  <a:latin typeface="Trebuchet MS" panose="020B0603020202020204" pitchFamily="34" charset="0"/>
                    </a:endParaRPr>
                  </a:p>
                </p:txBody>
              </p:sp>
              <p:sp>
                <p:nvSpPr>
                  <p:cNvPr id="66" name="Oval 65"/>
                  <p:cNvSpPr/>
                  <p:nvPr/>
                </p:nvSpPr>
                <p:spPr bwMode="auto">
                  <a:xfrm>
                    <a:off x="3535190" y="4701337"/>
                    <a:ext cx="457200" cy="457200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600" b="1" dirty="0" smtClean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Trebuchet MS" panose="020B0603020202020204" pitchFamily="34" charset="0"/>
                      </a:rPr>
                      <a:t>1</a:t>
                    </a:r>
                    <a:endParaRPr kumimoji="0" lang="en-US" sz="1600" b="1" i="0" u="none" strike="noStrike" normalizeH="0" baseline="0" dirty="0" smtClean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  <a:latin typeface="Trebuchet MS" panose="020B0603020202020204" pitchFamily="34" charset="0"/>
                    </a:endParaRPr>
                  </a:p>
                </p:txBody>
              </p:sp>
              <p:sp>
                <p:nvSpPr>
                  <p:cNvPr id="68" name="Oval 67"/>
                  <p:cNvSpPr/>
                  <p:nvPr/>
                </p:nvSpPr>
                <p:spPr bwMode="auto">
                  <a:xfrm>
                    <a:off x="5778927" y="2171226"/>
                    <a:ext cx="457200" cy="457200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600" b="1" dirty="0" smtClean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Trebuchet MS" panose="020B0603020202020204" pitchFamily="34" charset="0"/>
                      </a:rPr>
                      <a:t>7</a:t>
                    </a:r>
                    <a:endParaRPr kumimoji="0" lang="en-US" sz="1600" b="1" i="0" u="none" strike="noStrike" normalizeH="0" baseline="0" dirty="0" smtClean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  <a:latin typeface="Trebuchet MS" panose="020B0603020202020204" pitchFamily="34" charset="0"/>
                    </a:endParaRPr>
                  </a:p>
                </p:txBody>
              </p:sp>
              <p:cxnSp>
                <p:nvCxnSpPr>
                  <p:cNvPr id="69" name="Straight Arrow Connector 68"/>
                  <p:cNvCxnSpPr>
                    <a:stCxn id="64" idx="3"/>
                    <a:endCxn id="66" idx="7"/>
                  </p:cNvCxnSpPr>
                  <p:nvPr/>
                </p:nvCxnSpPr>
                <p:spPr bwMode="auto">
                  <a:xfrm flipH="1">
                    <a:off x="3925435" y="4468099"/>
                    <a:ext cx="242754" cy="300193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59" name="Straight Arrow Connector 58"/>
                <p:cNvCxnSpPr>
                  <a:stCxn id="68" idx="5"/>
                  <a:endCxn id="60" idx="1"/>
                </p:cNvCxnSpPr>
                <p:nvPr/>
              </p:nvCxnSpPr>
              <p:spPr bwMode="auto">
                <a:xfrm>
                  <a:off x="2569174" y="2337756"/>
                  <a:ext cx="228599" cy="279769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60" name="Oval 59"/>
                <p:cNvSpPr/>
                <p:nvPr/>
              </p:nvSpPr>
              <p:spPr bwMode="auto">
                <a:xfrm>
                  <a:off x="2730818" y="2550570"/>
                  <a:ext cx="457200" cy="457200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b="1" dirty="0" smtClean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  <a:latin typeface="Trebuchet MS" panose="020B0603020202020204" pitchFamily="34" charset="0"/>
                    </a:rPr>
                    <a:t>8</a:t>
                  </a:r>
                  <a:endParaRPr kumimoji="0" lang="en-US" sz="1600" b="1" i="0" u="none" strike="noStrike" normalizeH="0" baseline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endParaRPr>
                </a:p>
              </p:txBody>
            </p:sp>
          </p:grpSp>
          <p:sp>
            <p:nvSpPr>
              <p:cNvPr id="75" name="Oval 74"/>
              <p:cNvSpPr/>
              <p:nvPr/>
            </p:nvSpPr>
            <p:spPr bwMode="auto">
              <a:xfrm>
                <a:off x="661742" y="1172291"/>
                <a:ext cx="457200" cy="4572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rPr>
                  <a:t>6</a:t>
                </a:r>
                <a:endPara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endParaRPr>
              </a:p>
            </p:txBody>
          </p:sp>
          <p:cxnSp>
            <p:nvCxnSpPr>
              <p:cNvPr id="78" name="Straight Arrow Connector 77"/>
              <p:cNvCxnSpPr>
                <a:stCxn id="68" idx="3"/>
                <a:endCxn id="75" idx="7"/>
              </p:cNvCxnSpPr>
              <p:nvPr/>
            </p:nvCxnSpPr>
            <p:spPr bwMode="auto">
              <a:xfrm flipH="1">
                <a:off x="1051987" y="943322"/>
                <a:ext cx="243294" cy="295924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87" name="Oval 86"/>
          <p:cNvSpPr/>
          <p:nvPr/>
        </p:nvSpPr>
        <p:spPr bwMode="auto">
          <a:xfrm flipH="1">
            <a:off x="2401509" y="213360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rPr>
              <a:t>7</a:t>
            </a:r>
            <a:endParaRPr kumimoji="0" lang="en-US" sz="1600" b="1" i="0" u="none" strike="noStrike" normalizeH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625204" y="2183827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j-lt"/>
              </a:rPr>
              <a:t>splay</a:t>
            </a:r>
            <a:endParaRPr lang="en-US" sz="1800" dirty="0">
              <a:latin typeface="+mj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7DE07DE5-2DDB-432C-B3C9-CD77FC4312C3}" type="datetime3">
              <a:rPr lang="en-US" altLang="en-US" smtClean="0"/>
              <a:t>3 January 2016</a:t>
            </a:fld>
            <a:endParaRPr lang="en-US" altLang="en-US"/>
          </a:p>
        </p:txBody>
      </p:sp>
      <p:sp>
        <p:nvSpPr>
          <p:cNvPr id="77" name="Right Arrow 76"/>
          <p:cNvSpPr/>
          <p:nvPr/>
        </p:nvSpPr>
        <p:spPr bwMode="auto">
          <a:xfrm>
            <a:off x="4588163" y="3824180"/>
            <a:ext cx="516820" cy="265029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62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/>
      <p:bldP spid="87" grpId="0" animBg="1"/>
      <p:bldP spid="88" grpId="0"/>
      <p:bldP spid="7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PENGHAPUSAN PADA SPLAY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22</a:t>
            </a:fld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201396" y="2893509"/>
            <a:ext cx="3220329" cy="2900539"/>
            <a:chOff x="-1010374" y="553077"/>
            <a:chExt cx="3220329" cy="2900539"/>
          </a:xfrm>
        </p:grpSpPr>
        <p:cxnSp>
          <p:nvCxnSpPr>
            <p:cNvPr id="7" name="Straight Arrow Connector 6"/>
            <p:cNvCxnSpPr>
              <a:stCxn id="10" idx="3"/>
              <a:endCxn id="15" idx="7"/>
            </p:cNvCxnSpPr>
            <p:nvPr/>
          </p:nvCxnSpPr>
          <p:spPr bwMode="auto">
            <a:xfrm flipH="1">
              <a:off x="446897" y="1543083"/>
              <a:ext cx="233576" cy="29287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/>
          </p:spPr>
        </p:cxnSp>
        <p:grpSp>
          <p:nvGrpSpPr>
            <p:cNvPr id="8" name="Group 7"/>
            <p:cNvGrpSpPr/>
            <p:nvPr/>
          </p:nvGrpSpPr>
          <p:grpSpPr>
            <a:xfrm>
              <a:off x="-1010374" y="553077"/>
              <a:ext cx="3220329" cy="2900539"/>
              <a:chOff x="-1010374" y="553077"/>
              <a:chExt cx="3220329" cy="2900539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-1010374" y="553077"/>
                <a:ext cx="3220329" cy="2900539"/>
                <a:chOff x="-59771" y="1947511"/>
                <a:chExt cx="3220329" cy="2900539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-59771" y="1947511"/>
                  <a:ext cx="2695900" cy="2900539"/>
                  <a:chOff x="3540227" y="2171226"/>
                  <a:chExt cx="2695900" cy="2900539"/>
                </a:xfrm>
              </p:grpSpPr>
              <p:sp>
                <p:nvSpPr>
                  <p:cNvPr id="15" name="Oval 14"/>
                  <p:cNvSpPr/>
                  <p:nvPr/>
                </p:nvSpPr>
                <p:spPr bwMode="auto">
                  <a:xfrm>
                    <a:off x="4607253" y="3387155"/>
                    <a:ext cx="457200" cy="457200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600" b="1" dirty="0" smtClean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Trebuchet MS" panose="020B0603020202020204" pitchFamily="34" charset="0"/>
                      </a:rPr>
                      <a:t>3</a:t>
                    </a:r>
                    <a:endParaRPr kumimoji="0" lang="en-US" sz="1600" b="1" i="0" u="none" strike="noStrike" normalizeH="0" baseline="0" dirty="0" smtClean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  <a:latin typeface="Trebuchet MS" panose="020B0603020202020204" pitchFamily="34" charset="0"/>
                    </a:endParaRPr>
                  </a:p>
                </p:txBody>
              </p:sp>
              <p:cxnSp>
                <p:nvCxnSpPr>
                  <p:cNvPr id="16" name="Straight Arrow Connector 15"/>
                  <p:cNvCxnSpPr>
                    <a:stCxn id="15" idx="3"/>
                    <a:endCxn id="18" idx="7"/>
                  </p:cNvCxnSpPr>
                  <p:nvPr/>
                </p:nvCxnSpPr>
                <p:spPr bwMode="auto">
                  <a:xfrm flipH="1">
                    <a:off x="4482868" y="3777400"/>
                    <a:ext cx="191340" cy="262444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  <a:extLst/>
                </p:spPr>
              </p:cxnSp>
              <p:cxnSp>
                <p:nvCxnSpPr>
                  <p:cNvPr id="17" name="Straight Arrow Connector 16"/>
                  <p:cNvCxnSpPr>
                    <a:stCxn id="15" idx="5"/>
                    <a:endCxn id="19" idx="7"/>
                  </p:cNvCxnSpPr>
                  <p:nvPr/>
                </p:nvCxnSpPr>
                <p:spPr bwMode="auto">
                  <a:xfrm>
                    <a:off x="4997498" y="3777400"/>
                    <a:ext cx="263276" cy="249767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  <a:extLst/>
                </p:spPr>
              </p:cxnSp>
              <p:sp>
                <p:nvSpPr>
                  <p:cNvPr id="18" name="Oval 17"/>
                  <p:cNvSpPr/>
                  <p:nvPr/>
                </p:nvSpPr>
                <p:spPr bwMode="auto">
                  <a:xfrm>
                    <a:off x="4092623" y="3972889"/>
                    <a:ext cx="457200" cy="457200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1" i="0" u="none" strike="noStrike" normalizeH="0" baseline="0" dirty="0" smtClean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Trebuchet MS" panose="020B0603020202020204" pitchFamily="34" charset="0"/>
                      </a:rPr>
                      <a:t>2</a:t>
                    </a:r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 bwMode="auto">
                  <a:xfrm flipH="1">
                    <a:off x="5193819" y="3960212"/>
                    <a:ext cx="457200" cy="457200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600" b="1" dirty="0" smtClean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Trebuchet MS" panose="020B0603020202020204" pitchFamily="34" charset="0"/>
                      </a:rPr>
                      <a:t>4</a:t>
                    </a:r>
                    <a:endParaRPr kumimoji="0" lang="en-US" sz="1600" b="1" i="0" u="none" strike="noStrike" normalizeH="0" baseline="0" dirty="0" smtClean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  <a:latin typeface="Trebuchet MS" panose="020B0603020202020204" pitchFamily="34" charset="0"/>
                    </a:endParaRPr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 bwMode="auto">
                  <a:xfrm>
                    <a:off x="3540227" y="4614565"/>
                    <a:ext cx="457200" cy="457200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600" b="1" dirty="0" smtClean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Trebuchet MS" panose="020B0603020202020204" pitchFamily="34" charset="0"/>
                      </a:rPr>
                      <a:t>1</a:t>
                    </a:r>
                    <a:endParaRPr kumimoji="0" lang="en-US" sz="1600" b="1" i="0" u="none" strike="noStrike" normalizeH="0" baseline="0" dirty="0" smtClean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  <a:latin typeface="Trebuchet MS" panose="020B0603020202020204" pitchFamily="34" charset="0"/>
                    </a:endParaRPr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 bwMode="auto">
                  <a:xfrm>
                    <a:off x="5778927" y="2171226"/>
                    <a:ext cx="457200" cy="457200"/>
                  </a:xfrm>
                  <a:prstGeom prst="ellips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600" b="1" dirty="0" smtClean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Trebuchet MS" panose="020B0603020202020204" pitchFamily="34" charset="0"/>
                      </a:rPr>
                      <a:t>7</a:t>
                    </a:r>
                    <a:endParaRPr kumimoji="0" lang="en-US" sz="1600" b="1" i="0" u="none" strike="noStrike" normalizeH="0" baseline="0" dirty="0" smtClean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  <a:latin typeface="Trebuchet MS" panose="020B0603020202020204" pitchFamily="34" charset="0"/>
                    </a:endParaRPr>
                  </a:p>
                </p:txBody>
              </p:sp>
              <p:cxnSp>
                <p:nvCxnSpPr>
                  <p:cNvPr id="22" name="Straight Arrow Connector 21"/>
                  <p:cNvCxnSpPr>
                    <a:stCxn id="18" idx="3"/>
                    <a:endCxn id="20" idx="7"/>
                  </p:cNvCxnSpPr>
                  <p:nvPr/>
                </p:nvCxnSpPr>
                <p:spPr bwMode="auto">
                  <a:xfrm flipH="1">
                    <a:off x="3930472" y="4363134"/>
                    <a:ext cx="229106" cy="318386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  <a:extLst/>
                </p:spPr>
              </p:cxnSp>
            </p:grpSp>
            <p:cxnSp>
              <p:nvCxnSpPr>
                <p:cNvPr id="13" name="Straight Arrow Connector 12"/>
                <p:cNvCxnSpPr>
                  <a:stCxn id="21" idx="5"/>
                  <a:endCxn id="14" idx="1"/>
                </p:cNvCxnSpPr>
                <p:nvPr/>
              </p:nvCxnSpPr>
              <p:spPr bwMode="auto">
                <a:xfrm>
                  <a:off x="2569174" y="2337756"/>
                  <a:ext cx="201139" cy="276471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/>
              </p:spPr>
            </p:cxnSp>
            <p:sp>
              <p:nvSpPr>
                <p:cNvPr id="14" name="Oval 13"/>
                <p:cNvSpPr/>
                <p:nvPr/>
              </p:nvSpPr>
              <p:spPr bwMode="auto">
                <a:xfrm>
                  <a:off x="2703358" y="2547272"/>
                  <a:ext cx="457200" cy="457200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b="1" dirty="0" smtClean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  <a:latin typeface="Trebuchet MS" panose="020B0603020202020204" pitchFamily="34" charset="0"/>
                    </a:rPr>
                    <a:t>8</a:t>
                  </a:r>
                  <a:endParaRPr kumimoji="0" lang="en-US" sz="1600" b="1" i="0" u="none" strike="noStrike" normalizeH="0" baseline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endParaRPr>
                </a:p>
              </p:txBody>
            </p:sp>
          </p:grpSp>
          <p:sp>
            <p:nvSpPr>
              <p:cNvPr id="10" name="Oval 9"/>
              <p:cNvSpPr/>
              <p:nvPr/>
            </p:nvSpPr>
            <p:spPr bwMode="auto">
              <a:xfrm>
                <a:off x="613518" y="1152838"/>
                <a:ext cx="457200" cy="4572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rPr>
                  <a:t>6</a:t>
                </a:r>
                <a:endPara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21" idx="3"/>
                <a:endCxn id="10" idx="7"/>
              </p:cNvCxnSpPr>
              <p:nvPr/>
            </p:nvCxnSpPr>
            <p:spPr bwMode="auto">
              <a:xfrm flipH="1">
                <a:off x="1003763" y="943322"/>
                <a:ext cx="291518" cy="276471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/>
            </p:spPr>
          </p:cxnSp>
        </p:grpSp>
      </p:grpSp>
      <p:sp>
        <p:nvSpPr>
          <p:cNvPr id="23" name="Oval 22"/>
          <p:cNvSpPr/>
          <p:nvPr/>
        </p:nvSpPr>
        <p:spPr bwMode="auto">
          <a:xfrm flipH="1">
            <a:off x="1840950" y="4682495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rPr>
              <a:t>4</a:t>
            </a:r>
            <a:endParaRPr kumimoji="0" lang="en-US" sz="1600" b="1" i="0" u="none" strike="noStrike" normalizeH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712931" y="2870849"/>
            <a:ext cx="810135" cy="656878"/>
            <a:chOff x="6486035" y="2133600"/>
            <a:chExt cx="810135" cy="656878"/>
          </a:xfrm>
        </p:grpSpPr>
        <p:sp>
          <p:nvSpPr>
            <p:cNvPr id="39" name="Oval 38"/>
            <p:cNvSpPr/>
            <p:nvPr/>
          </p:nvSpPr>
          <p:spPr bwMode="auto">
            <a:xfrm>
              <a:off x="6658084" y="2133600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4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31" name="Straight Arrow Connector 30"/>
            <p:cNvCxnSpPr>
              <a:stCxn id="39" idx="5"/>
              <a:endCxn id="32" idx="1"/>
            </p:cNvCxnSpPr>
            <p:nvPr/>
          </p:nvCxnSpPr>
          <p:spPr bwMode="auto">
            <a:xfrm>
              <a:off x="7048329" y="2523845"/>
              <a:ext cx="247841" cy="24702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/>
          </p:spPr>
        </p:cxnSp>
        <p:cxnSp>
          <p:nvCxnSpPr>
            <p:cNvPr id="29" name="Straight Arrow Connector 28"/>
            <p:cNvCxnSpPr>
              <a:stCxn id="39" idx="3"/>
              <a:endCxn id="28" idx="7"/>
            </p:cNvCxnSpPr>
            <p:nvPr/>
          </p:nvCxnSpPr>
          <p:spPr bwMode="auto">
            <a:xfrm flipH="1">
              <a:off x="6486035" y="2523845"/>
              <a:ext cx="239004" cy="26663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/>
          </p:spPr>
        </p:cxnSp>
      </p:grpSp>
      <p:grpSp>
        <p:nvGrpSpPr>
          <p:cNvPr id="51" name="Group 50"/>
          <p:cNvGrpSpPr/>
          <p:nvPr/>
        </p:nvGrpSpPr>
        <p:grpSpPr>
          <a:xfrm>
            <a:off x="3110626" y="3441167"/>
            <a:ext cx="3364914" cy="1794111"/>
            <a:chOff x="4883730" y="2703918"/>
            <a:chExt cx="3364914" cy="1794111"/>
          </a:xfrm>
        </p:grpSpPr>
        <p:cxnSp>
          <p:nvCxnSpPr>
            <p:cNvPr id="25" name="Straight Arrow Connector 24"/>
            <p:cNvCxnSpPr>
              <a:stCxn id="28" idx="3"/>
              <a:endCxn id="33" idx="7"/>
            </p:cNvCxnSpPr>
            <p:nvPr/>
          </p:nvCxnSpPr>
          <p:spPr bwMode="auto">
            <a:xfrm flipH="1">
              <a:off x="5883575" y="3113768"/>
              <a:ext cx="279170" cy="33647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/>
          </p:spPr>
        </p:cxnSp>
        <p:sp>
          <p:nvSpPr>
            <p:cNvPr id="33" name="Oval 32"/>
            <p:cNvSpPr/>
            <p:nvPr/>
          </p:nvSpPr>
          <p:spPr bwMode="auto">
            <a:xfrm>
              <a:off x="5493330" y="3383283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2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34" name="Straight Arrow Connector 33"/>
            <p:cNvCxnSpPr>
              <a:stCxn id="33" idx="3"/>
              <a:endCxn id="36" idx="7"/>
            </p:cNvCxnSpPr>
            <p:nvPr/>
          </p:nvCxnSpPr>
          <p:spPr bwMode="auto">
            <a:xfrm flipH="1">
              <a:off x="5273975" y="3773528"/>
              <a:ext cx="286310" cy="33425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/>
          </p:spPr>
        </p:cxnSp>
        <p:sp>
          <p:nvSpPr>
            <p:cNvPr id="36" name="Oval 35"/>
            <p:cNvSpPr/>
            <p:nvPr/>
          </p:nvSpPr>
          <p:spPr bwMode="auto">
            <a:xfrm>
              <a:off x="4883730" y="4040829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1</a:t>
              </a: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7229215" y="2703918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7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6095790" y="2723523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3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41" name="Straight Arrow Connector 40"/>
            <p:cNvCxnSpPr>
              <a:stCxn id="32" idx="3"/>
              <a:endCxn id="43" idx="7"/>
            </p:cNvCxnSpPr>
            <p:nvPr/>
          </p:nvCxnSpPr>
          <p:spPr bwMode="auto">
            <a:xfrm flipH="1">
              <a:off x="7061182" y="3094163"/>
              <a:ext cx="234988" cy="34540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/>
          </p:spPr>
        </p:cxnSp>
        <p:cxnSp>
          <p:nvCxnSpPr>
            <p:cNvPr id="42" name="Straight Arrow Connector 41"/>
            <p:cNvCxnSpPr>
              <a:stCxn id="32" idx="5"/>
              <a:endCxn id="44" idx="7"/>
            </p:cNvCxnSpPr>
            <p:nvPr/>
          </p:nvCxnSpPr>
          <p:spPr bwMode="auto">
            <a:xfrm>
              <a:off x="7619460" y="3094163"/>
              <a:ext cx="238939" cy="35607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/>
          </p:spPr>
        </p:cxnSp>
        <p:sp>
          <p:nvSpPr>
            <p:cNvPr id="43" name="Oval 42"/>
            <p:cNvSpPr/>
            <p:nvPr/>
          </p:nvSpPr>
          <p:spPr bwMode="auto">
            <a:xfrm>
              <a:off x="6670937" y="3372613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6</a:t>
              </a:r>
            </a:p>
          </p:txBody>
        </p:sp>
        <p:sp>
          <p:nvSpPr>
            <p:cNvPr id="44" name="Oval 43"/>
            <p:cNvSpPr/>
            <p:nvPr/>
          </p:nvSpPr>
          <p:spPr bwMode="auto">
            <a:xfrm flipH="1">
              <a:off x="7791444" y="3383283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8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524980" y="2930124"/>
            <a:ext cx="2589796" cy="1697040"/>
            <a:chOff x="-645341" y="1838045"/>
            <a:chExt cx="2589796" cy="1697040"/>
          </a:xfrm>
        </p:grpSpPr>
        <p:grpSp>
          <p:nvGrpSpPr>
            <p:cNvPr id="53" name="Group 52"/>
            <p:cNvGrpSpPr/>
            <p:nvPr/>
          </p:nvGrpSpPr>
          <p:grpSpPr>
            <a:xfrm>
              <a:off x="-645341" y="1838045"/>
              <a:ext cx="2589796" cy="1697040"/>
              <a:chOff x="4902940" y="2952123"/>
              <a:chExt cx="2589796" cy="1697040"/>
            </a:xfrm>
          </p:grpSpPr>
          <p:cxnSp>
            <p:nvCxnSpPr>
              <p:cNvPr id="54" name="Straight Arrow Connector 53"/>
              <p:cNvCxnSpPr>
                <a:stCxn id="59" idx="3"/>
                <a:endCxn id="55" idx="7"/>
              </p:cNvCxnSpPr>
              <p:nvPr/>
            </p:nvCxnSpPr>
            <p:spPr bwMode="auto">
              <a:xfrm flipH="1">
                <a:off x="5838074" y="3342368"/>
                <a:ext cx="173048" cy="242537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/>
            </p:spPr>
          </p:cxnSp>
          <p:sp>
            <p:nvSpPr>
              <p:cNvPr id="55" name="Oval 54"/>
              <p:cNvSpPr/>
              <p:nvPr/>
            </p:nvSpPr>
            <p:spPr bwMode="auto">
              <a:xfrm>
                <a:off x="5447829" y="3517950"/>
                <a:ext cx="457200" cy="4572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rPr>
                  <a:t>2</a:t>
                </a:r>
                <a:endPara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endParaRPr>
              </a:p>
            </p:txBody>
          </p:sp>
          <p:cxnSp>
            <p:nvCxnSpPr>
              <p:cNvPr id="56" name="Straight Arrow Connector 55"/>
              <p:cNvCxnSpPr>
                <a:stCxn id="55" idx="3"/>
                <a:endCxn id="57" idx="7"/>
              </p:cNvCxnSpPr>
              <p:nvPr/>
            </p:nvCxnSpPr>
            <p:spPr bwMode="auto">
              <a:xfrm flipH="1">
                <a:off x="5293185" y="3908195"/>
                <a:ext cx="221599" cy="322588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/>
            </p:spPr>
          </p:cxnSp>
          <p:sp>
            <p:nvSpPr>
              <p:cNvPr id="57" name="Oval 56"/>
              <p:cNvSpPr/>
              <p:nvPr/>
            </p:nvSpPr>
            <p:spPr bwMode="auto">
              <a:xfrm>
                <a:off x="4902940" y="4163828"/>
                <a:ext cx="457200" cy="4572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normalizeH="0" baseline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rPr>
                  <a:t>1</a:t>
                </a:r>
              </a:p>
            </p:txBody>
          </p:sp>
          <p:sp>
            <p:nvSpPr>
              <p:cNvPr id="58" name="Oval 57"/>
              <p:cNvSpPr/>
              <p:nvPr/>
            </p:nvSpPr>
            <p:spPr bwMode="auto">
              <a:xfrm>
                <a:off x="6477963" y="3512402"/>
                <a:ext cx="457200" cy="4572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rPr>
                  <a:t>7</a:t>
                </a:r>
                <a:endPara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 bwMode="auto">
              <a:xfrm>
                <a:off x="5944167" y="2952123"/>
                <a:ext cx="457200" cy="4572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rPr>
                  <a:t>3</a:t>
                </a:r>
                <a:endPara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endParaRPr>
              </a:p>
            </p:txBody>
          </p:sp>
          <p:cxnSp>
            <p:nvCxnSpPr>
              <p:cNvPr id="60" name="Straight Arrow Connector 59"/>
              <p:cNvCxnSpPr>
                <a:stCxn id="58" idx="3"/>
                <a:endCxn id="62" idx="7"/>
              </p:cNvCxnSpPr>
              <p:nvPr/>
            </p:nvCxnSpPr>
            <p:spPr bwMode="auto">
              <a:xfrm flipH="1">
                <a:off x="6359483" y="3902647"/>
                <a:ext cx="185435" cy="323697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/>
            </p:spPr>
          </p:cxnSp>
          <p:cxnSp>
            <p:nvCxnSpPr>
              <p:cNvPr id="61" name="Straight Arrow Connector 60"/>
              <p:cNvCxnSpPr>
                <a:stCxn id="58" idx="5"/>
                <a:endCxn id="63" idx="7"/>
              </p:cNvCxnSpPr>
              <p:nvPr/>
            </p:nvCxnSpPr>
            <p:spPr bwMode="auto">
              <a:xfrm>
                <a:off x="6868208" y="3902647"/>
                <a:ext cx="234283" cy="356271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/>
            </p:spPr>
          </p:cxnSp>
          <p:sp>
            <p:nvSpPr>
              <p:cNvPr id="62" name="Oval 61"/>
              <p:cNvSpPr/>
              <p:nvPr/>
            </p:nvSpPr>
            <p:spPr bwMode="auto">
              <a:xfrm>
                <a:off x="5969238" y="4159389"/>
                <a:ext cx="457200" cy="4572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normalizeH="0" baseline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rPr>
                  <a:t>6</a:t>
                </a:r>
              </a:p>
            </p:txBody>
          </p:sp>
          <p:sp>
            <p:nvSpPr>
              <p:cNvPr id="63" name="Oval 62"/>
              <p:cNvSpPr/>
              <p:nvPr/>
            </p:nvSpPr>
            <p:spPr bwMode="auto">
              <a:xfrm flipH="1">
                <a:off x="7035536" y="4191963"/>
                <a:ext cx="457200" cy="4572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rPr>
                  <a:t>8</a:t>
                </a:r>
                <a:endPara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endParaRPr>
              </a:p>
            </p:txBody>
          </p:sp>
        </p:grpSp>
        <p:cxnSp>
          <p:nvCxnSpPr>
            <p:cNvPr id="65" name="Straight Arrow Connector 64"/>
            <p:cNvCxnSpPr>
              <a:stCxn id="59" idx="5"/>
              <a:endCxn id="58" idx="1"/>
            </p:cNvCxnSpPr>
            <p:nvPr/>
          </p:nvCxnSpPr>
          <p:spPr bwMode="auto">
            <a:xfrm>
              <a:off x="786131" y="2228290"/>
              <a:ext cx="210506" cy="23698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/>
          </p:spPr>
        </p:cxnSp>
      </p:grpSp>
      <p:sp>
        <p:nvSpPr>
          <p:cNvPr id="72" name="Oval 71"/>
          <p:cNvSpPr/>
          <p:nvPr/>
        </p:nvSpPr>
        <p:spPr bwMode="auto">
          <a:xfrm flipH="1">
            <a:off x="2401509" y="213360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rPr>
              <a:t>4</a:t>
            </a:r>
            <a:endParaRPr kumimoji="0" lang="en-US" sz="1600" b="1" i="0" u="none" strike="noStrike" normalizeH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625204" y="2183827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j-lt"/>
              </a:rPr>
              <a:t>splay</a:t>
            </a:r>
            <a:endParaRPr lang="en-US" sz="1800" dirty="0">
              <a:latin typeface="+mj-lt"/>
            </a:endParaRPr>
          </a:p>
        </p:txBody>
      </p:sp>
      <p:sp>
        <p:nvSpPr>
          <p:cNvPr id="24" name="Date Placeholder 2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87E9991B-3123-40CF-B7A6-E9706D9014D2}" type="datetime3">
              <a:rPr lang="en-US" altLang="en-US" smtClean="0"/>
              <a:t>3 January 2016</a:t>
            </a:fld>
            <a:endParaRPr lang="en-US" altLang="en-US"/>
          </a:p>
        </p:txBody>
      </p:sp>
      <p:sp>
        <p:nvSpPr>
          <p:cNvPr id="116" name="Right Arrow 115"/>
          <p:cNvSpPr/>
          <p:nvPr/>
        </p:nvSpPr>
        <p:spPr bwMode="auto">
          <a:xfrm>
            <a:off x="3605691" y="3478622"/>
            <a:ext cx="516820" cy="265029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17" name="Right Arrow 116"/>
          <p:cNvSpPr/>
          <p:nvPr/>
        </p:nvSpPr>
        <p:spPr bwMode="auto">
          <a:xfrm>
            <a:off x="6165076" y="3448219"/>
            <a:ext cx="516820" cy="265029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05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2" grpId="0" animBg="1"/>
      <p:bldP spid="73" grpId="0"/>
      <p:bldP spid="116" grpId="0" animBg="1"/>
      <p:bldP spid="1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72265" y="1968725"/>
            <a:ext cx="2847535" cy="58411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PENDAHULUAN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172265" y="2844890"/>
            <a:ext cx="2847535" cy="58411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TINJAUAN PUSTAKA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172265" y="3721474"/>
            <a:ext cx="2847535" cy="58411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 smtClean="0"/>
              <a:t>ILUSTRASI PERSOALAN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172265" y="4597639"/>
            <a:ext cx="2847535" cy="58411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UJI COBA &amp; EVALUASI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172265" y="5473804"/>
            <a:ext cx="2847535" cy="58411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KESIMPULAN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60ADE60F-CEE4-480A-817D-5FD9CCD535A8}" type="datetime3">
              <a:rPr lang="en-US" altLang="en-US" smtClean="0"/>
              <a:t>3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69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DESKRIPSI PERMASALAHAN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400" dirty="0" smtClean="0"/>
                  <a:t>Permasalahan</a:t>
                </a:r>
                <a:r>
                  <a:rPr lang="en-US" sz="1400" dirty="0"/>
                  <a:t> </a:t>
                </a:r>
                <a:r>
                  <a:rPr lang="en-US" sz="1400" i="1" dirty="0" smtClean="0"/>
                  <a:t>Can you answer these queries VIII</a:t>
                </a:r>
                <a:r>
                  <a:rPr lang="en-US" sz="1400" dirty="0" smtClean="0"/>
                  <a:t> </a:t>
                </a:r>
                <a:r>
                  <a:rPr lang="en-US" sz="1400" dirty="0" err="1"/>
                  <a:t>pada</a:t>
                </a:r>
                <a:r>
                  <a:rPr lang="en-US" sz="1400" dirty="0"/>
                  <a:t> Sphere Online Judge (SPOJ)</a:t>
                </a:r>
                <a:br>
                  <a:rPr lang="en-US" sz="1400" dirty="0"/>
                </a:br>
                <a:r>
                  <a:rPr lang="en-US" sz="1400" dirty="0"/>
                  <a:t>(</a:t>
                </a:r>
                <a:r>
                  <a:rPr lang="en-US" sz="1400" dirty="0">
                    <a:hlinkClick r:id="rId2"/>
                  </a:rPr>
                  <a:t>http://</a:t>
                </a:r>
                <a:r>
                  <a:rPr lang="en-US" sz="1400" dirty="0" smtClean="0">
                    <a:hlinkClick r:id="rId2"/>
                  </a:rPr>
                  <a:t>www.spoj.com/problems/GSS8/</a:t>
                </a:r>
                <a:r>
                  <a:rPr lang="en-US" sz="1400" dirty="0" smtClean="0"/>
                  <a:t>)</a:t>
                </a:r>
                <a:endParaRPr lang="en-US" sz="1400" dirty="0"/>
              </a:p>
              <a:p>
                <a:endParaRPr lang="en-US" sz="1600" dirty="0" smtClean="0"/>
              </a:p>
              <a:p>
                <a:r>
                  <a:rPr lang="en-US" sz="1600" dirty="0" err="1" smtClean="0"/>
                  <a:t>Diberikan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barisan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bilangan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sebanyan</a:t>
                </a:r>
                <a:r>
                  <a:rPr lang="en-US" sz="1600" dirty="0" smtClean="0"/>
                  <a:t> N.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≤100.000</m:t>
                    </m:r>
                  </m:oMath>
                </a14:m>
                <a:r>
                  <a:rPr lang="en-US" dirty="0" smtClean="0"/>
                  <a:t>)</a:t>
                </a:r>
                <a:br>
                  <a:rPr lang="en-US" dirty="0" smtClean="0"/>
                </a:br>
                <a:r>
                  <a:rPr lang="en-US" dirty="0" err="1"/>
                  <a:t>D</a:t>
                </a:r>
                <a:r>
                  <a:rPr lang="en-US" dirty="0" err="1" smtClean="0"/>
                  <a:t>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bilangan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2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r>
                  <a:rPr lang="en-US" dirty="0" smtClean="0"/>
                  <a:t>)</a:t>
                </a:r>
                <a:endParaRPr lang="en-US" b="0" dirty="0" smtClean="0"/>
              </a:p>
              <a:p>
                <a:endParaRPr lang="en-US" sz="1600" b="0" dirty="0" smtClean="0"/>
              </a:p>
              <a:p>
                <a:r>
                  <a:rPr lang="en-US" sz="1600" dirty="0" err="1" smtClean="0"/>
                  <a:t>Dilakukan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 err="1" smtClean="0"/>
                  <a:t>operasi</a:t>
                </a:r>
                <a:r>
                  <a:rPr lang="en-US" sz="1600" dirty="0" smtClean="0"/>
                  <a:t>, </a:t>
                </a:r>
                <a:r>
                  <a:rPr lang="en-US" sz="1600" dirty="0" err="1" smtClean="0"/>
                  <a:t>dengan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macam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operasi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sebagai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berikut</a:t>
                </a:r>
                <a:r>
                  <a:rPr lang="en-US" sz="1600" dirty="0" smtClean="0"/>
                  <a:t>: (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≤100.000</m:t>
                    </m:r>
                  </m:oMath>
                </a14:m>
                <a:r>
                  <a:rPr lang="en-US" sz="1600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𝑣𝑎𝑙</m:t>
                    </m:r>
                  </m:oMath>
                </a14:m>
                <a:r>
                  <a:rPr lang="en-US" sz="1600" dirty="0" smtClean="0"/>
                  <a:t>, </a:t>
                </a:r>
                <a:r>
                  <a:rPr lang="en-US" sz="1600" dirty="0" err="1" smtClean="0"/>
                  <a:t>Penyisipan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bilangan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𝑣𝑎𝑙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 err="1" smtClean="0"/>
                  <a:t>dalam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barisan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sebelum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bilangan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dengan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indeks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𝑝𝑜𝑠</m:t>
                    </m:r>
                  </m:oMath>
                </a14:m>
                <a:r>
                  <a:rPr lang="en-US" sz="1600" dirty="0" smtClean="0"/>
                  <a:t>. (</a:t>
                </a:r>
                <a:r>
                  <a:rPr lang="en-US" sz="1600" dirty="0" err="1" smtClean="0"/>
                  <a:t>Jika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𝑝𝑜𝑠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 err="1" smtClean="0"/>
                  <a:t>sama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dengan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jumlah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barisan</a:t>
                </a:r>
                <a:r>
                  <a:rPr lang="en-US" sz="1600" dirty="0" smtClean="0"/>
                  <a:t>, </a:t>
                </a:r>
                <a:r>
                  <a:rPr lang="en-US" sz="1600" dirty="0" err="1" smtClean="0"/>
                  <a:t>maka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bilangan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diletakkan</a:t>
                </a:r>
                <a:r>
                  <a:rPr lang="en-US" sz="1600" dirty="0" smtClean="0"/>
                  <a:t> di </a:t>
                </a:r>
                <a:r>
                  <a:rPr lang="en-US" sz="1600" dirty="0" err="1" smtClean="0"/>
                  <a:t>akhir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barisan</a:t>
                </a:r>
                <a:r>
                  <a:rPr lang="en-US" sz="1600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𝑝𝑜𝑠</m:t>
                    </m:r>
                  </m:oMath>
                </a14:m>
                <a:r>
                  <a:rPr lang="en-US" sz="1600" dirty="0" smtClean="0"/>
                  <a:t>, </a:t>
                </a:r>
                <a:r>
                  <a:rPr lang="en-US" sz="1600" dirty="0" err="1" smtClean="0"/>
                  <a:t>Penghapusan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bilangan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dalam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barisan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dengan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indeks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𝑝𝑜𝑠</m:t>
                    </m:r>
                  </m:oMath>
                </a14:m>
                <a:r>
                  <a:rPr lang="en-US" sz="16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𝑣𝑎𝑙</m:t>
                    </m:r>
                  </m:oMath>
                </a14:m>
                <a:r>
                  <a:rPr lang="en-US" sz="1600" dirty="0" smtClean="0"/>
                  <a:t>, </a:t>
                </a:r>
                <a:r>
                  <a:rPr lang="en-US" sz="1600" dirty="0" err="1" smtClean="0"/>
                  <a:t>Perubahan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bilangan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dalam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barisan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dengan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indeks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𝑝𝑜𝑠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 err="1" smtClean="0"/>
                  <a:t>dengan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nilai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𝑣𝑎𝑙</m:t>
                    </m:r>
                  </m:oMath>
                </a14:m>
                <a:r>
                  <a:rPr lang="en-US" sz="16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 smtClean="0"/>
                  <a:t>, </a:t>
                </a:r>
                <a:r>
                  <a:rPr lang="en-US" sz="1600" dirty="0" err="1" smtClean="0"/>
                  <a:t>Perhitungan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1600" b="0" i="1" baseline="3000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232</m:t>
                    </m:r>
                  </m:oMath>
                </a14:m>
                <a:endParaRPr lang="en-US" sz="1600" baseline="30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462" t="-414" r="-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38D9EAEF-3EFD-4350-99E4-AB96DDFC2F8B}" type="datetime3">
              <a:rPr lang="en-US" altLang="en-US" smtClean="0"/>
              <a:t>3 January 2016</a:t>
            </a:fld>
            <a:endParaRPr lang="en-US" altLang="en-US"/>
          </a:p>
        </p:txBody>
      </p:sp>
      <p:sp>
        <p:nvSpPr>
          <p:cNvPr id="7" name="Left Arrow 6">
            <a:hlinkClick r:id="rId4" action="ppaction://hlinksldjump"/>
          </p:cNvPr>
          <p:cNvSpPr/>
          <p:nvPr/>
        </p:nvSpPr>
        <p:spPr bwMode="auto">
          <a:xfrm>
            <a:off x="838200" y="5571309"/>
            <a:ext cx="228600" cy="372291"/>
          </a:xfrm>
          <a:prstGeom prst="lef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90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MASUKAN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8499" y="2362200"/>
            <a:ext cx="2590620" cy="23083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N</a:t>
            </a:r>
          </a:p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A</a:t>
            </a:r>
            <a:r>
              <a:rPr lang="en-US" sz="2000" i="1" baseline="-25000" dirty="0" smtClean="0">
                <a:latin typeface="Trebuchet MS" panose="020B0603020202020204" pitchFamily="34" charset="0"/>
              </a:rPr>
              <a:t>[</a:t>
            </a:r>
            <a:r>
              <a:rPr lang="en-US" sz="2000" i="1" baseline="-25000" dirty="0">
                <a:latin typeface="Trebuchet MS" panose="020B0603020202020204" pitchFamily="34" charset="0"/>
              </a:rPr>
              <a:t>0</a:t>
            </a:r>
            <a:r>
              <a:rPr lang="en-US" sz="2000" i="1" baseline="-25000" dirty="0" smtClean="0">
                <a:latin typeface="Trebuchet MS" panose="020B0603020202020204" pitchFamily="34" charset="0"/>
              </a:rPr>
              <a:t>]</a:t>
            </a:r>
            <a:r>
              <a:rPr lang="en-US" sz="2000" i="1" dirty="0" smtClean="0">
                <a:latin typeface="Trebuchet MS" panose="020B0603020202020204" pitchFamily="34" charset="0"/>
              </a:rPr>
              <a:t> … A</a:t>
            </a:r>
            <a:r>
              <a:rPr lang="en-US" sz="2000" i="1" baseline="-25000" dirty="0" smtClean="0">
                <a:latin typeface="Trebuchet MS" panose="020B0603020202020204" pitchFamily="34" charset="0"/>
              </a:rPr>
              <a:t>[N-1]</a:t>
            </a:r>
          </a:p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Q</a:t>
            </a:r>
          </a:p>
          <a:p>
            <a:pPr algn="l"/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I</a:t>
            </a:r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 </a:t>
            </a:r>
            <a:r>
              <a:rPr lang="en-US" sz="2000" i="1" dirty="0" err="1" smtClean="0">
                <a:latin typeface="Trebuchet MS" panose="020B0603020202020204" pitchFamily="34" charset="0"/>
              </a:rPr>
              <a:t>pos</a:t>
            </a:r>
            <a:r>
              <a:rPr lang="en-US" sz="2000" i="1" dirty="0" smtClean="0">
                <a:latin typeface="Trebuchet MS" panose="020B0603020202020204" pitchFamily="34" charset="0"/>
              </a:rPr>
              <a:t> </a:t>
            </a:r>
            <a:r>
              <a:rPr lang="en-US" sz="2000" i="1" dirty="0" err="1" smtClean="0">
                <a:latin typeface="Trebuchet MS" panose="020B0603020202020204" pitchFamily="34" charset="0"/>
              </a:rPr>
              <a:t>val</a:t>
            </a:r>
            <a:endParaRPr lang="en-US" sz="2000" i="1" dirty="0" smtClean="0">
              <a:latin typeface="Trebuchet MS" panose="020B0603020202020204" pitchFamily="34" charset="0"/>
            </a:endParaRPr>
          </a:p>
          <a:p>
            <a:pPr algn="l"/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D</a:t>
            </a:r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 </a:t>
            </a:r>
            <a:r>
              <a:rPr lang="en-US" sz="2000" i="1" dirty="0" err="1" smtClean="0">
                <a:latin typeface="Trebuchet MS" panose="020B0603020202020204" pitchFamily="34" charset="0"/>
              </a:rPr>
              <a:t>pos</a:t>
            </a:r>
            <a:endParaRPr lang="en-US" sz="2000" i="1" dirty="0" smtClean="0">
              <a:latin typeface="Trebuchet MS" panose="020B0603020202020204" pitchFamily="34" charset="0"/>
            </a:endParaRPr>
          </a:p>
          <a:p>
            <a:pPr algn="l"/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R</a:t>
            </a:r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 </a:t>
            </a:r>
            <a:r>
              <a:rPr lang="en-US" sz="2000" i="1" dirty="0" err="1" smtClean="0">
                <a:latin typeface="Trebuchet MS" panose="020B0603020202020204" pitchFamily="34" charset="0"/>
              </a:rPr>
              <a:t>pos</a:t>
            </a:r>
            <a:r>
              <a:rPr lang="en-US" sz="2000" i="1" dirty="0" smtClean="0">
                <a:latin typeface="Trebuchet MS" panose="020B0603020202020204" pitchFamily="34" charset="0"/>
              </a:rPr>
              <a:t> </a:t>
            </a:r>
            <a:r>
              <a:rPr lang="en-US" sz="2000" i="1" dirty="0" err="1" smtClean="0">
                <a:latin typeface="Trebuchet MS" panose="020B0603020202020204" pitchFamily="34" charset="0"/>
              </a:rPr>
              <a:t>val</a:t>
            </a:r>
            <a:endParaRPr lang="en-US" sz="2000" i="1" dirty="0" smtClean="0">
              <a:latin typeface="Trebuchet MS" panose="020B0603020202020204" pitchFamily="34" charset="0"/>
            </a:endParaRPr>
          </a:p>
          <a:p>
            <a:pPr algn="l"/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Q</a:t>
            </a:r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 l r k</a:t>
            </a:r>
            <a:endParaRPr lang="en-US" sz="2000" i="1" dirty="0">
              <a:latin typeface="Trebuchet MS" panose="020B0603020202020204" pitchFamily="34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4870996" y="3479958"/>
            <a:ext cx="887827" cy="979944"/>
            <a:chOff x="5638981" y="3439656"/>
            <a:chExt cx="887827" cy="979944"/>
          </a:xfrm>
        </p:grpSpPr>
        <p:sp>
          <p:nvSpPr>
            <p:cNvPr id="15" name="Right Brace 14"/>
            <p:cNvSpPr/>
            <p:nvPr/>
          </p:nvSpPr>
          <p:spPr bwMode="auto">
            <a:xfrm>
              <a:off x="5638981" y="3439656"/>
              <a:ext cx="114300" cy="979944"/>
            </a:xfrm>
            <a:prstGeom prst="rightBrac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96131" y="3744962"/>
              <a:ext cx="830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rebuchet MS" panose="020B0603020202020204" pitchFamily="34" charset="0"/>
                </a:rPr>
                <a:t>Q </a:t>
              </a:r>
              <a:r>
                <a:rPr lang="en-US" sz="1600" dirty="0" err="1" smtClean="0">
                  <a:latin typeface="Trebuchet MS" panose="020B0603020202020204" pitchFamily="34" charset="0"/>
                </a:rPr>
                <a:t>baris</a:t>
              </a:r>
              <a:endParaRPr lang="en-US" sz="1600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33916" y="2362200"/>
            <a:ext cx="2985584" cy="397877"/>
            <a:chOff x="633916" y="2362200"/>
            <a:chExt cx="2985584" cy="397877"/>
          </a:xfrm>
        </p:grpSpPr>
        <p:grpSp>
          <p:nvGrpSpPr>
            <p:cNvPr id="34" name="Group 33"/>
            <p:cNvGrpSpPr/>
            <p:nvPr/>
          </p:nvGrpSpPr>
          <p:grpSpPr>
            <a:xfrm>
              <a:off x="2743200" y="2362200"/>
              <a:ext cx="876300" cy="381000"/>
              <a:chOff x="2743200" y="2362200"/>
              <a:chExt cx="876300" cy="381000"/>
            </a:xfrm>
          </p:grpSpPr>
          <p:sp>
            <p:nvSpPr>
              <p:cNvPr id="23" name="Oval 22"/>
              <p:cNvSpPr/>
              <p:nvPr/>
            </p:nvSpPr>
            <p:spPr bwMode="auto">
              <a:xfrm>
                <a:off x="3238500" y="2362200"/>
                <a:ext cx="381000" cy="381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endParaRPr>
              </a:p>
            </p:txBody>
          </p:sp>
          <p:cxnSp>
            <p:nvCxnSpPr>
              <p:cNvPr id="27" name="Straight Arrow Connector 26"/>
              <p:cNvCxnSpPr>
                <a:endCxn id="23" idx="2"/>
              </p:cNvCxnSpPr>
              <p:nvPr/>
            </p:nvCxnSpPr>
            <p:spPr bwMode="auto">
              <a:xfrm flipV="1">
                <a:off x="2743200" y="2552700"/>
                <a:ext cx="495300" cy="3810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5" name="TextBox 34"/>
            <p:cNvSpPr txBox="1"/>
            <p:nvPr/>
          </p:nvSpPr>
          <p:spPr>
            <a:xfrm>
              <a:off x="633916" y="2421523"/>
              <a:ext cx="21611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Trebuchet MS" panose="020B0603020202020204" pitchFamily="34" charset="0"/>
                </a:rPr>
                <a:t>Banyak</a:t>
              </a:r>
              <a:r>
                <a:rPr lang="en-US" sz="1600" dirty="0" smtClean="0">
                  <a:latin typeface="Trebuchet MS" panose="020B0603020202020204" pitchFamily="34" charset="0"/>
                </a:rPr>
                <a:t> </a:t>
              </a:r>
              <a:r>
                <a:rPr lang="en-US" sz="1600" dirty="0" err="1" smtClean="0">
                  <a:latin typeface="Trebuchet MS" panose="020B0603020202020204" pitchFamily="34" charset="0"/>
                </a:rPr>
                <a:t>bilangan</a:t>
              </a:r>
              <a:r>
                <a:rPr lang="en-US" sz="1600" dirty="0" smtClean="0">
                  <a:latin typeface="Trebuchet MS" panose="020B0603020202020204" pitchFamily="34" charset="0"/>
                </a:rPr>
                <a:t> </a:t>
              </a:r>
              <a:r>
                <a:rPr lang="en-US" sz="1600" dirty="0" err="1" smtClean="0">
                  <a:latin typeface="Trebuchet MS" panose="020B0603020202020204" pitchFamily="34" charset="0"/>
                </a:rPr>
                <a:t>awal</a:t>
              </a:r>
              <a:endParaRPr lang="en-US" sz="1600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33400" y="2721977"/>
            <a:ext cx="4267200" cy="424279"/>
            <a:chOff x="533400" y="2721977"/>
            <a:chExt cx="4267200" cy="424279"/>
          </a:xfrm>
        </p:grpSpPr>
        <p:grpSp>
          <p:nvGrpSpPr>
            <p:cNvPr id="41" name="Group 40"/>
            <p:cNvGrpSpPr/>
            <p:nvPr/>
          </p:nvGrpSpPr>
          <p:grpSpPr>
            <a:xfrm>
              <a:off x="2743200" y="2721977"/>
              <a:ext cx="2057400" cy="402223"/>
              <a:chOff x="2743200" y="2721977"/>
              <a:chExt cx="2057400" cy="402223"/>
            </a:xfrm>
          </p:grpSpPr>
          <p:sp>
            <p:nvSpPr>
              <p:cNvPr id="36" name="Oval 35"/>
              <p:cNvSpPr/>
              <p:nvPr/>
            </p:nvSpPr>
            <p:spPr bwMode="auto">
              <a:xfrm>
                <a:off x="3124200" y="2721977"/>
                <a:ext cx="1676400" cy="402223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endParaRPr>
              </a:p>
            </p:txBody>
          </p:sp>
          <p:cxnSp>
            <p:nvCxnSpPr>
              <p:cNvPr id="38" name="Straight Arrow Connector 37"/>
              <p:cNvCxnSpPr>
                <a:endCxn id="36" idx="2"/>
              </p:cNvCxnSpPr>
              <p:nvPr/>
            </p:nvCxnSpPr>
            <p:spPr bwMode="auto">
              <a:xfrm flipV="1">
                <a:off x="2743200" y="2923089"/>
                <a:ext cx="381000" cy="5389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0" name="TextBox 39"/>
            <p:cNvSpPr txBox="1"/>
            <p:nvPr/>
          </p:nvSpPr>
          <p:spPr>
            <a:xfrm>
              <a:off x="533400" y="2807702"/>
              <a:ext cx="2303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Trebuchet MS" panose="020B0603020202020204" pitchFamily="34" charset="0"/>
                </a:rPr>
                <a:t>Bilangan-bilangan</a:t>
              </a:r>
              <a:r>
                <a:rPr lang="en-US" sz="1600" dirty="0" smtClean="0">
                  <a:latin typeface="Trebuchet MS" panose="020B0603020202020204" pitchFamily="34" charset="0"/>
                </a:rPr>
                <a:t> </a:t>
              </a:r>
              <a:r>
                <a:rPr lang="en-US" sz="1600" dirty="0" err="1" smtClean="0">
                  <a:latin typeface="Trebuchet MS" panose="020B0603020202020204" pitchFamily="34" charset="0"/>
                </a:rPr>
                <a:t>awal</a:t>
              </a:r>
              <a:endParaRPr lang="en-US" sz="1600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229207" y="3007727"/>
            <a:ext cx="2390293" cy="429587"/>
            <a:chOff x="1229207" y="3007727"/>
            <a:chExt cx="2390293" cy="429587"/>
          </a:xfrm>
        </p:grpSpPr>
        <p:sp>
          <p:nvSpPr>
            <p:cNvPr id="48" name="Oval 47"/>
            <p:cNvSpPr/>
            <p:nvPr/>
          </p:nvSpPr>
          <p:spPr bwMode="auto">
            <a:xfrm>
              <a:off x="3238500" y="3007727"/>
              <a:ext cx="381000" cy="381000"/>
            </a:xfrm>
            <a:prstGeom prst="ellips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endParaRPr>
            </a:p>
          </p:txBody>
        </p:sp>
        <p:cxnSp>
          <p:nvCxnSpPr>
            <p:cNvPr id="53" name="Straight Arrow Connector 52"/>
            <p:cNvCxnSpPr>
              <a:endCxn id="48" idx="2"/>
            </p:cNvCxnSpPr>
            <p:nvPr/>
          </p:nvCxnSpPr>
          <p:spPr bwMode="auto">
            <a:xfrm flipV="1">
              <a:off x="2743200" y="3198227"/>
              <a:ext cx="495300" cy="646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TextBox 55"/>
            <p:cNvSpPr txBox="1"/>
            <p:nvPr/>
          </p:nvSpPr>
          <p:spPr>
            <a:xfrm>
              <a:off x="1229207" y="3098760"/>
              <a:ext cx="15616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Trebuchet MS" panose="020B0603020202020204" pitchFamily="34" charset="0"/>
                </a:rPr>
                <a:t>Banyak</a:t>
              </a:r>
              <a:r>
                <a:rPr lang="en-US" sz="1600" dirty="0" smtClean="0">
                  <a:latin typeface="Trebuchet MS" panose="020B0603020202020204" pitchFamily="34" charset="0"/>
                </a:rPr>
                <a:t> </a:t>
              </a:r>
              <a:r>
                <a:rPr lang="en-US" sz="1600" dirty="0" err="1" smtClean="0">
                  <a:latin typeface="Trebuchet MS" panose="020B0603020202020204" pitchFamily="34" charset="0"/>
                </a:rPr>
                <a:t>operasi</a:t>
              </a:r>
              <a:endParaRPr lang="en-US" sz="1600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92062" y="3314849"/>
            <a:ext cx="3908538" cy="415160"/>
            <a:chOff x="892062" y="3314849"/>
            <a:chExt cx="3908538" cy="415160"/>
          </a:xfrm>
        </p:grpSpPr>
        <p:grpSp>
          <p:nvGrpSpPr>
            <p:cNvPr id="61" name="Group 60"/>
            <p:cNvGrpSpPr/>
            <p:nvPr/>
          </p:nvGrpSpPr>
          <p:grpSpPr>
            <a:xfrm>
              <a:off x="2743200" y="3314849"/>
              <a:ext cx="2057400" cy="342751"/>
              <a:chOff x="2743200" y="3314849"/>
              <a:chExt cx="2057400" cy="342751"/>
            </a:xfrm>
          </p:grpSpPr>
          <p:sp>
            <p:nvSpPr>
              <p:cNvPr id="57" name="Oval 56"/>
              <p:cNvSpPr/>
              <p:nvPr/>
            </p:nvSpPr>
            <p:spPr bwMode="auto">
              <a:xfrm>
                <a:off x="3124200" y="3314849"/>
                <a:ext cx="1676400" cy="342751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endParaRPr>
              </a:p>
            </p:txBody>
          </p:sp>
          <p:cxnSp>
            <p:nvCxnSpPr>
              <p:cNvPr id="58" name="Straight Arrow Connector 57"/>
              <p:cNvCxnSpPr>
                <a:endCxn id="57" idx="2"/>
              </p:cNvCxnSpPr>
              <p:nvPr/>
            </p:nvCxnSpPr>
            <p:spPr bwMode="auto">
              <a:xfrm flipV="1">
                <a:off x="2743200" y="3486225"/>
                <a:ext cx="381000" cy="7287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0" name="TextBox 59"/>
            <p:cNvSpPr txBox="1"/>
            <p:nvPr/>
          </p:nvSpPr>
          <p:spPr>
            <a:xfrm>
              <a:off x="892062" y="3391455"/>
              <a:ext cx="19159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Trebuchet MS" panose="020B0603020202020204" pitchFamily="34" charset="0"/>
                </a:rPr>
                <a:t>Operasi</a:t>
              </a:r>
              <a:r>
                <a:rPr lang="en-US" sz="1600" dirty="0" smtClean="0">
                  <a:latin typeface="Trebuchet MS" panose="020B0603020202020204" pitchFamily="34" charset="0"/>
                </a:rPr>
                <a:t> </a:t>
              </a:r>
              <a:r>
                <a:rPr lang="en-US" sz="1600" dirty="0" err="1" smtClean="0">
                  <a:latin typeface="Trebuchet MS" panose="020B0603020202020204" pitchFamily="34" charset="0"/>
                </a:rPr>
                <a:t>penyisipan</a:t>
              </a:r>
              <a:endParaRPr lang="en-US" sz="1600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88917" y="3617327"/>
            <a:ext cx="3578283" cy="410245"/>
            <a:chOff x="688917" y="3617327"/>
            <a:chExt cx="3578283" cy="410245"/>
          </a:xfrm>
        </p:grpSpPr>
        <p:grpSp>
          <p:nvGrpSpPr>
            <p:cNvPr id="67" name="Group 66"/>
            <p:cNvGrpSpPr/>
            <p:nvPr/>
          </p:nvGrpSpPr>
          <p:grpSpPr>
            <a:xfrm>
              <a:off x="2743200" y="3617327"/>
              <a:ext cx="1524000" cy="341282"/>
              <a:chOff x="2743200" y="3617327"/>
              <a:chExt cx="1524000" cy="341282"/>
            </a:xfrm>
          </p:grpSpPr>
          <p:sp>
            <p:nvSpPr>
              <p:cNvPr id="62" name="Oval 61"/>
              <p:cNvSpPr/>
              <p:nvPr/>
            </p:nvSpPr>
            <p:spPr bwMode="auto">
              <a:xfrm>
                <a:off x="3234268" y="3617327"/>
                <a:ext cx="1032932" cy="341282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endParaRPr>
              </a:p>
            </p:txBody>
          </p:sp>
          <p:cxnSp>
            <p:nvCxnSpPr>
              <p:cNvPr id="63" name="Straight Arrow Connector 62"/>
              <p:cNvCxnSpPr>
                <a:endCxn id="62" idx="2"/>
              </p:cNvCxnSpPr>
              <p:nvPr/>
            </p:nvCxnSpPr>
            <p:spPr bwMode="auto">
              <a:xfrm flipV="1">
                <a:off x="2743200" y="3787968"/>
                <a:ext cx="491068" cy="73605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6" name="TextBox 65"/>
            <p:cNvSpPr txBox="1"/>
            <p:nvPr/>
          </p:nvSpPr>
          <p:spPr>
            <a:xfrm>
              <a:off x="688917" y="3689018"/>
              <a:ext cx="21307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Trebuchet MS" panose="020B0603020202020204" pitchFamily="34" charset="0"/>
                </a:rPr>
                <a:t>Operasi</a:t>
              </a:r>
              <a:r>
                <a:rPr lang="en-US" sz="1600" dirty="0" smtClean="0">
                  <a:latin typeface="Trebuchet MS" panose="020B0603020202020204" pitchFamily="34" charset="0"/>
                </a:rPr>
                <a:t> </a:t>
              </a:r>
              <a:r>
                <a:rPr lang="en-US" sz="1600" dirty="0" err="1" smtClean="0">
                  <a:latin typeface="Trebuchet MS" panose="020B0603020202020204" pitchFamily="34" charset="0"/>
                </a:rPr>
                <a:t>penghapusan</a:t>
              </a:r>
              <a:endParaRPr lang="en-US" sz="1600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897686" y="3886878"/>
            <a:ext cx="3784152" cy="465649"/>
            <a:chOff x="897686" y="3886878"/>
            <a:chExt cx="3784152" cy="465649"/>
          </a:xfrm>
        </p:grpSpPr>
        <p:sp>
          <p:nvSpPr>
            <p:cNvPr id="68" name="Oval 67"/>
            <p:cNvSpPr/>
            <p:nvPr/>
          </p:nvSpPr>
          <p:spPr bwMode="auto">
            <a:xfrm>
              <a:off x="3276419" y="3886878"/>
              <a:ext cx="1405419" cy="393076"/>
            </a:xfrm>
            <a:prstGeom prst="ellipse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endParaRPr>
            </a:p>
          </p:txBody>
        </p:sp>
        <p:cxnSp>
          <p:nvCxnSpPr>
            <p:cNvPr id="69" name="Straight Arrow Connector 68"/>
            <p:cNvCxnSpPr>
              <a:endCxn id="68" idx="2"/>
            </p:cNvCxnSpPr>
            <p:nvPr/>
          </p:nvCxnSpPr>
          <p:spPr bwMode="auto">
            <a:xfrm flipV="1">
              <a:off x="2743200" y="4083416"/>
              <a:ext cx="533219" cy="67311"/>
            </a:xfrm>
            <a:prstGeom prst="straightConnector1">
              <a:avLst/>
            </a:pr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" name="TextBox 70"/>
            <p:cNvSpPr txBox="1"/>
            <p:nvPr/>
          </p:nvSpPr>
          <p:spPr>
            <a:xfrm>
              <a:off x="897686" y="4013973"/>
              <a:ext cx="19127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Trebuchet MS" panose="020B0603020202020204" pitchFamily="34" charset="0"/>
                </a:rPr>
                <a:t>Operasi</a:t>
              </a:r>
              <a:r>
                <a:rPr lang="en-US" sz="1600" dirty="0" smtClean="0">
                  <a:latin typeface="Trebuchet MS" panose="020B0603020202020204" pitchFamily="34" charset="0"/>
                </a:rPr>
                <a:t> </a:t>
              </a:r>
              <a:r>
                <a:rPr lang="en-US" sz="1600" dirty="0" err="1" smtClean="0">
                  <a:latin typeface="Trebuchet MS" panose="020B0603020202020204" pitchFamily="34" charset="0"/>
                </a:rPr>
                <a:t>perubahan</a:t>
              </a:r>
              <a:endParaRPr lang="en-US" sz="1600" dirty="0">
                <a:latin typeface="Trebuchet MS" panose="020B0603020202020204" pitchFamily="34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69357" y="4215784"/>
            <a:ext cx="3643893" cy="395770"/>
            <a:chOff x="769357" y="4215784"/>
            <a:chExt cx="3643893" cy="395770"/>
          </a:xfrm>
        </p:grpSpPr>
        <p:grpSp>
          <p:nvGrpSpPr>
            <p:cNvPr id="79" name="Group 78"/>
            <p:cNvGrpSpPr/>
            <p:nvPr/>
          </p:nvGrpSpPr>
          <p:grpSpPr>
            <a:xfrm>
              <a:off x="2743200" y="4215784"/>
              <a:ext cx="1670050" cy="350275"/>
              <a:chOff x="2743200" y="4215784"/>
              <a:chExt cx="1670050" cy="350275"/>
            </a:xfrm>
          </p:grpSpPr>
          <p:sp>
            <p:nvSpPr>
              <p:cNvPr id="73" name="Oval 72"/>
              <p:cNvSpPr/>
              <p:nvPr/>
            </p:nvSpPr>
            <p:spPr bwMode="auto">
              <a:xfrm>
                <a:off x="3222910" y="4215784"/>
                <a:ext cx="1190340" cy="350275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endParaRPr>
              </a:p>
            </p:txBody>
          </p:sp>
          <p:cxnSp>
            <p:nvCxnSpPr>
              <p:cNvPr id="75" name="Straight Arrow Connector 74"/>
              <p:cNvCxnSpPr>
                <a:endCxn id="73" idx="2"/>
              </p:cNvCxnSpPr>
              <p:nvPr/>
            </p:nvCxnSpPr>
            <p:spPr bwMode="auto">
              <a:xfrm flipV="1">
                <a:off x="2743200" y="4390922"/>
                <a:ext cx="479710" cy="51355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8" name="TextBox 77"/>
            <p:cNvSpPr txBox="1"/>
            <p:nvPr/>
          </p:nvSpPr>
          <p:spPr>
            <a:xfrm>
              <a:off x="769357" y="4273000"/>
              <a:ext cx="20473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Trebuchet MS" panose="020B0603020202020204" pitchFamily="34" charset="0"/>
                </a:rPr>
                <a:t>Operasi</a:t>
              </a:r>
              <a:r>
                <a:rPr lang="en-US" sz="1600" dirty="0">
                  <a:latin typeface="Trebuchet MS" panose="020B0603020202020204" pitchFamily="34" charset="0"/>
                </a:rPr>
                <a:t> </a:t>
              </a:r>
              <a:r>
                <a:rPr lang="en-US" sz="1600" dirty="0" err="1" smtClean="0">
                  <a:latin typeface="Trebuchet MS" panose="020B0603020202020204" pitchFamily="34" charset="0"/>
                </a:rPr>
                <a:t>perhitungan</a:t>
              </a:r>
              <a:endParaRPr lang="en-US" sz="1600" dirty="0">
                <a:latin typeface="Trebuchet MS" panose="020B0603020202020204" pitchFamily="34" charset="0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10CDA0B2-1C71-4A5A-8A51-114D48084B46}" type="datetime3">
              <a:rPr lang="en-US" altLang="en-US" smtClean="0"/>
              <a:t>3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573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TEKNIK KEY SECARA IMPLISIT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26</a:t>
            </a:fld>
            <a:endParaRPr lang="en-US" altLang="en-US"/>
          </a:p>
        </p:txBody>
      </p:sp>
      <p:cxnSp>
        <p:nvCxnSpPr>
          <p:cNvPr id="11" name="Straight Connector 10"/>
          <p:cNvCxnSpPr>
            <a:stCxn id="6" idx="3"/>
            <a:endCxn id="7" idx="7"/>
          </p:cNvCxnSpPr>
          <p:nvPr/>
        </p:nvCxnSpPr>
        <p:spPr>
          <a:xfrm flipH="1">
            <a:off x="5343245" y="3946800"/>
            <a:ext cx="1153085" cy="591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5"/>
            <a:endCxn id="8" idx="1"/>
          </p:cNvCxnSpPr>
          <p:nvPr/>
        </p:nvCxnSpPr>
        <p:spPr>
          <a:xfrm>
            <a:off x="6819620" y="3946800"/>
            <a:ext cx="972110" cy="591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5"/>
            <a:endCxn id="10" idx="1"/>
          </p:cNvCxnSpPr>
          <p:nvPr/>
        </p:nvCxnSpPr>
        <p:spPr>
          <a:xfrm>
            <a:off x="5343245" y="4861200"/>
            <a:ext cx="670485" cy="591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5"/>
            <a:endCxn id="9" idx="1"/>
          </p:cNvCxnSpPr>
          <p:nvPr/>
        </p:nvCxnSpPr>
        <p:spPr>
          <a:xfrm>
            <a:off x="8115020" y="4861200"/>
            <a:ext cx="581585" cy="591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3"/>
            <a:endCxn id="15" idx="7"/>
          </p:cNvCxnSpPr>
          <p:nvPr/>
        </p:nvCxnSpPr>
        <p:spPr>
          <a:xfrm flipH="1">
            <a:off x="7185718" y="4861200"/>
            <a:ext cx="606012" cy="615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6429375" y="3556555"/>
            <a:ext cx="457200" cy="457200"/>
            <a:chOff x="6486525" y="3404155"/>
            <a:chExt cx="457200" cy="457200"/>
          </a:xfrm>
        </p:grpSpPr>
        <p:sp>
          <p:nvSpPr>
            <p:cNvPr id="6" name="Oval 5"/>
            <p:cNvSpPr/>
            <p:nvPr/>
          </p:nvSpPr>
          <p:spPr>
            <a:xfrm>
              <a:off x="6486525" y="3404155"/>
              <a:ext cx="457200" cy="4572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rtlCol="0" anchor="ctr" anchorCtr="0"/>
            <a:lstStyle/>
            <a:p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20</a:t>
              </a:r>
            </a:p>
            <a:p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6</a:t>
              </a:r>
              <a:endParaRPr lang="en-US" sz="1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/>
            <p:cNvCxnSpPr>
              <a:stCxn id="6" idx="2"/>
              <a:endCxn id="6" idx="6"/>
            </p:cNvCxnSpPr>
            <p:nvPr/>
          </p:nvCxnSpPr>
          <p:spPr bwMode="auto">
            <a:xfrm>
              <a:off x="6486525" y="3632755"/>
              <a:ext cx="457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953000" y="4470955"/>
            <a:ext cx="457200" cy="457200"/>
            <a:chOff x="5010150" y="4318555"/>
            <a:chExt cx="457200" cy="457200"/>
          </a:xfrm>
        </p:grpSpPr>
        <p:sp>
          <p:nvSpPr>
            <p:cNvPr id="7" name="Oval 6"/>
            <p:cNvSpPr/>
            <p:nvPr/>
          </p:nvSpPr>
          <p:spPr>
            <a:xfrm>
              <a:off x="5010150" y="4318555"/>
              <a:ext cx="457200" cy="4572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50</a:t>
              </a:r>
            </a:p>
            <a:p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2</a:t>
              </a:r>
            </a:p>
          </p:txBody>
        </p:sp>
        <p:cxnSp>
          <p:nvCxnSpPr>
            <p:cNvPr id="28" name="Straight Connector 27"/>
            <p:cNvCxnSpPr>
              <a:stCxn id="7" idx="2"/>
              <a:endCxn id="7" idx="6"/>
            </p:cNvCxnSpPr>
            <p:nvPr/>
          </p:nvCxnSpPr>
          <p:spPr bwMode="auto">
            <a:xfrm>
              <a:off x="5010150" y="4547155"/>
              <a:ext cx="457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7724775" y="4470955"/>
            <a:ext cx="457200" cy="457200"/>
            <a:chOff x="7781925" y="4318555"/>
            <a:chExt cx="457200" cy="457200"/>
          </a:xfrm>
        </p:grpSpPr>
        <p:sp>
          <p:nvSpPr>
            <p:cNvPr id="8" name="Oval 7"/>
            <p:cNvSpPr/>
            <p:nvPr/>
          </p:nvSpPr>
          <p:spPr>
            <a:xfrm>
              <a:off x="7781925" y="4318555"/>
              <a:ext cx="457200" cy="4572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40</a:t>
              </a:r>
            </a:p>
            <a:p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3</a:t>
              </a:r>
            </a:p>
          </p:txBody>
        </p:sp>
        <p:cxnSp>
          <p:nvCxnSpPr>
            <p:cNvPr id="30" name="Straight Connector 29"/>
            <p:cNvCxnSpPr>
              <a:stCxn id="8" idx="2"/>
              <a:endCxn id="8" idx="6"/>
            </p:cNvCxnSpPr>
            <p:nvPr/>
          </p:nvCxnSpPr>
          <p:spPr bwMode="auto">
            <a:xfrm>
              <a:off x="7781925" y="4547155"/>
              <a:ext cx="457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5946775" y="5385355"/>
            <a:ext cx="457200" cy="457200"/>
            <a:chOff x="6003925" y="5232955"/>
            <a:chExt cx="457200" cy="457200"/>
          </a:xfrm>
        </p:grpSpPr>
        <p:sp>
          <p:nvSpPr>
            <p:cNvPr id="10" name="Oval 9"/>
            <p:cNvSpPr/>
            <p:nvPr/>
          </p:nvSpPr>
          <p:spPr>
            <a:xfrm>
              <a:off x="6003925" y="5232955"/>
              <a:ext cx="457200" cy="4572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40</a:t>
              </a:r>
            </a:p>
            <a:p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1</a:t>
              </a:r>
            </a:p>
          </p:txBody>
        </p:sp>
        <p:cxnSp>
          <p:nvCxnSpPr>
            <p:cNvPr id="32" name="Straight Connector 31"/>
            <p:cNvCxnSpPr>
              <a:stCxn id="10" idx="2"/>
              <a:endCxn id="10" idx="6"/>
            </p:cNvCxnSpPr>
            <p:nvPr/>
          </p:nvCxnSpPr>
          <p:spPr bwMode="auto">
            <a:xfrm>
              <a:off x="6003925" y="5461555"/>
              <a:ext cx="457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6795473" y="5410200"/>
            <a:ext cx="457200" cy="457200"/>
            <a:chOff x="6852623" y="5257800"/>
            <a:chExt cx="457200" cy="457200"/>
          </a:xfrm>
        </p:grpSpPr>
        <p:sp>
          <p:nvSpPr>
            <p:cNvPr id="15" name="Oval 14"/>
            <p:cNvSpPr/>
            <p:nvPr/>
          </p:nvSpPr>
          <p:spPr>
            <a:xfrm>
              <a:off x="6852623" y="5257800"/>
              <a:ext cx="457200" cy="4572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70</a:t>
              </a:r>
            </a:p>
            <a:p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1</a:t>
              </a:r>
            </a:p>
          </p:txBody>
        </p:sp>
        <p:cxnSp>
          <p:nvCxnSpPr>
            <p:cNvPr id="34" name="Straight Connector 33"/>
            <p:cNvCxnSpPr>
              <a:stCxn id="15" idx="2"/>
              <a:endCxn id="15" idx="6"/>
            </p:cNvCxnSpPr>
            <p:nvPr/>
          </p:nvCxnSpPr>
          <p:spPr bwMode="auto">
            <a:xfrm>
              <a:off x="6852623" y="5486400"/>
              <a:ext cx="457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8629650" y="5385355"/>
            <a:ext cx="457200" cy="457200"/>
            <a:chOff x="8686800" y="5232955"/>
            <a:chExt cx="457200" cy="457200"/>
          </a:xfrm>
        </p:grpSpPr>
        <p:sp>
          <p:nvSpPr>
            <p:cNvPr id="9" name="Oval 8"/>
            <p:cNvSpPr/>
            <p:nvPr/>
          </p:nvSpPr>
          <p:spPr>
            <a:xfrm>
              <a:off x="8686800" y="5232955"/>
              <a:ext cx="457200" cy="4572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10</a:t>
              </a:r>
            </a:p>
            <a:p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1</a:t>
              </a:r>
            </a:p>
          </p:txBody>
        </p:sp>
        <p:cxnSp>
          <p:nvCxnSpPr>
            <p:cNvPr id="36" name="Straight Connector 35"/>
            <p:cNvCxnSpPr>
              <a:stCxn id="9" idx="2"/>
              <a:endCxn id="9" idx="6"/>
            </p:cNvCxnSpPr>
            <p:nvPr/>
          </p:nvCxnSpPr>
          <p:spPr bwMode="auto">
            <a:xfrm>
              <a:off x="8686800" y="5461555"/>
              <a:ext cx="457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175738" y="3620333"/>
            <a:ext cx="4133850" cy="2310845"/>
            <a:chOff x="681761" y="3604260"/>
            <a:chExt cx="4133850" cy="2310845"/>
          </a:xfrm>
        </p:grpSpPr>
        <p:sp>
          <p:nvSpPr>
            <p:cNvPr id="37" name="Oval 36"/>
            <p:cNvSpPr/>
            <p:nvPr/>
          </p:nvSpPr>
          <p:spPr>
            <a:xfrm>
              <a:off x="2158136" y="3604260"/>
              <a:ext cx="457200" cy="4572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681761" y="4518660"/>
              <a:ext cx="457200" cy="4572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3453536" y="4518660"/>
              <a:ext cx="457200" cy="4572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4</a:t>
              </a:r>
              <a:endParaRPr lang="en-US" sz="1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4358411" y="5433060"/>
              <a:ext cx="457200" cy="4572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5</a:t>
              </a:r>
              <a:endParaRPr lang="en-US" sz="1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675536" y="5433060"/>
              <a:ext cx="457200" cy="4572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1</a:t>
              </a:r>
              <a:endParaRPr lang="en-US" sz="1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cxnSp>
          <p:nvCxnSpPr>
            <p:cNvPr id="42" name="Straight Connector 41"/>
            <p:cNvCxnSpPr>
              <a:stCxn id="37" idx="3"/>
              <a:endCxn id="38" idx="7"/>
            </p:cNvCxnSpPr>
            <p:nvPr/>
          </p:nvCxnSpPr>
          <p:spPr>
            <a:xfrm flipH="1">
              <a:off x="1072006" y="3994505"/>
              <a:ext cx="1153085" cy="591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7" idx="5"/>
              <a:endCxn id="39" idx="1"/>
            </p:cNvCxnSpPr>
            <p:nvPr/>
          </p:nvCxnSpPr>
          <p:spPr>
            <a:xfrm>
              <a:off x="2548381" y="3994505"/>
              <a:ext cx="972110" cy="591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8" idx="5"/>
              <a:endCxn id="41" idx="1"/>
            </p:cNvCxnSpPr>
            <p:nvPr/>
          </p:nvCxnSpPr>
          <p:spPr>
            <a:xfrm>
              <a:off x="1072006" y="4908905"/>
              <a:ext cx="670485" cy="591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9" idx="5"/>
              <a:endCxn id="40" idx="1"/>
            </p:cNvCxnSpPr>
            <p:nvPr/>
          </p:nvCxnSpPr>
          <p:spPr>
            <a:xfrm>
              <a:off x="3843781" y="4908905"/>
              <a:ext cx="581585" cy="591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2524234" y="5457905"/>
              <a:ext cx="457200" cy="4572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3</a:t>
              </a:r>
              <a:endParaRPr lang="en-US" sz="1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cxnSp>
          <p:nvCxnSpPr>
            <p:cNvPr id="47" name="Straight Connector 46"/>
            <p:cNvCxnSpPr>
              <a:stCxn id="39" idx="3"/>
              <a:endCxn id="46" idx="7"/>
            </p:cNvCxnSpPr>
            <p:nvPr/>
          </p:nvCxnSpPr>
          <p:spPr>
            <a:xfrm flipH="1">
              <a:off x="2914479" y="4908905"/>
              <a:ext cx="606012" cy="6159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638809"/>
              </p:ext>
            </p:extLst>
          </p:nvPr>
        </p:nvGraphicFramePr>
        <p:xfrm>
          <a:off x="1163154" y="1691445"/>
          <a:ext cx="6817692" cy="62211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3956"/>
                <a:gridCol w="973956"/>
                <a:gridCol w="973956"/>
                <a:gridCol w="973956"/>
                <a:gridCol w="973956"/>
                <a:gridCol w="973956"/>
                <a:gridCol w="973956"/>
              </a:tblGrid>
              <a:tr h="311057">
                <a:tc>
                  <a:txBody>
                    <a:bodyPr/>
                    <a:lstStyle/>
                    <a:p>
                      <a:r>
                        <a:rPr lang="en-US" sz="1500" b="0" dirty="0" err="1" smtClean="0"/>
                        <a:t>Indeks</a:t>
                      </a:r>
                      <a:endParaRPr lang="en-US" sz="1500" b="0" dirty="0"/>
                    </a:p>
                  </a:txBody>
                  <a:tcPr marL="76699" marR="76699" marT="38349" marB="38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0</a:t>
                      </a:r>
                      <a:endParaRPr lang="en-US" sz="1500" b="0" dirty="0"/>
                    </a:p>
                  </a:txBody>
                  <a:tcPr marL="76699" marR="76699" marT="38349" marB="38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</a:t>
                      </a:r>
                      <a:endParaRPr lang="en-US" sz="1500" b="0" dirty="0"/>
                    </a:p>
                  </a:txBody>
                  <a:tcPr marL="76699" marR="76699" marT="38349" marB="38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2</a:t>
                      </a:r>
                      <a:endParaRPr lang="en-US" sz="1500" b="0" dirty="0"/>
                    </a:p>
                  </a:txBody>
                  <a:tcPr marL="76699" marR="76699" marT="38349" marB="38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3</a:t>
                      </a:r>
                      <a:endParaRPr lang="en-US" sz="1500" b="0" dirty="0"/>
                    </a:p>
                  </a:txBody>
                  <a:tcPr marL="76699" marR="76699" marT="38349" marB="38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4</a:t>
                      </a:r>
                      <a:endParaRPr lang="en-US" sz="1500" b="0" dirty="0"/>
                    </a:p>
                  </a:txBody>
                  <a:tcPr marL="76699" marR="76699" marT="38349" marB="38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5</a:t>
                      </a:r>
                      <a:endParaRPr lang="en-US" sz="1500" b="0" dirty="0"/>
                    </a:p>
                  </a:txBody>
                  <a:tcPr marL="76699" marR="76699" marT="38349" marB="38349"/>
                </a:tc>
              </a:tr>
              <a:tr h="311057">
                <a:tc>
                  <a:txBody>
                    <a:bodyPr/>
                    <a:lstStyle/>
                    <a:p>
                      <a:r>
                        <a:rPr lang="en-US" sz="1500" b="0" dirty="0" smtClean="0"/>
                        <a:t>Value</a:t>
                      </a:r>
                      <a:endParaRPr lang="en-US" sz="1500" b="0" dirty="0"/>
                    </a:p>
                  </a:txBody>
                  <a:tcPr marL="76699" marR="76699" marT="38349" marB="38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50</a:t>
                      </a:r>
                      <a:endParaRPr lang="en-US" sz="1500" dirty="0"/>
                    </a:p>
                  </a:txBody>
                  <a:tcPr marL="76699" marR="76699" marT="38349" marB="38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40</a:t>
                      </a:r>
                      <a:endParaRPr lang="en-US" sz="1500" dirty="0"/>
                    </a:p>
                  </a:txBody>
                  <a:tcPr marL="76699" marR="76699" marT="38349" marB="38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20</a:t>
                      </a:r>
                      <a:endParaRPr lang="en-US" sz="1500" dirty="0"/>
                    </a:p>
                  </a:txBody>
                  <a:tcPr marL="76699" marR="76699" marT="38349" marB="38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70</a:t>
                      </a:r>
                      <a:endParaRPr lang="en-US" sz="1500" dirty="0"/>
                    </a:p>
                  </a:txBody>
                  <a:tcPr marL="76699" marR="76699" marT="38349" marB="38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40</a:t>
                      </a:r>
                      <a:endParaRPr lang="en-US" sz="1500" dirty="0"/>
                    </a:p>
                  </a:txBody>
                  <a:tcPr marL="76699" marR="76699" marT="38349" marB="38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10</a:t>
                      </a:r>
                      <a:endParaRPr lang="en-US" sz="1500" dirty="0"/>
                    </a:p>
                  </a:txBody>
                  <a:tcPr marL="76699" marR="76699" marT="38349" marB="38349"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3781177" y="2483435"/>
            <a:ext cx="1864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Size yang </a:t>
            </a:r>
            <a:r>
              <a:rPr lang="en-US" sz="1600" dirty="0" err="1" smtClean="0"/>
              <a:t>dicari</a:t>
            </a:r>
            <a:r>
              <a:rPr lang="en-US" sz="1600" dirty="0" smtClean="0"/>
              <a:t> = 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3717474" y="2815946"/>
            <a:ext cx="1852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Left size </a:t>
            </a:r>
            <a:r>
              <a:rPr lang="en-US" sz="1600" dirty="0" err="1" smtClean="0"/>
              <a:t>saat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 =</a:t>
            </a:r>
            <a:endParaRPr lang="en-US" sz="1600" dirty="0"/>
          </a:p>
        </p:txBody>
      </p:sp>
      <p:sp>
        <p:nvSpPr>
          <p:cNvPr id="74" name="Oval 73"/>
          <p:cNvSpPr/>
          <p:nvPr/>
        </p:nvSpPr>
        <p:spPr>
          <a:xfrm>
            <a:off x="2007433" y="5473978"/>
            <a:ext cx="457200" cy="4572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en-US" sz="1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534750" y="247878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5534750" y="281614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cxnSp>
        <p:nvCxnSpPr>
          <p:cNvPr id="78" name="Straight Arrow Connector 77"/>
          <p:cNvCxnSpPr/>
          <p:nvPr/>
        </p:nvCxnSpPr>
        <p:spPr bwMode="auto">
          <a:xfrm>
            <a:off x="6818836" y="3952955"/>
            <a:ext cx="972110" cy="59111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TextBox 78"/>
          <p:cNvSpPr txBox="1"/>
          <p:nvPr/>
        </p:nvSpPr>
        <p:spPr>
          <a:xfrm>
            <a:off x="5534750" y="280970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5687889" y="2483094"/>
            <a:ext cx="1615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- (Left size + 1)</a:t>
            </a:r>
            <a:endParaRPr 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5530049" y="247981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82" name="TextBox 81"/>
          <p:cNvSpPr txBox="1"/>
          <p:nvPr/>
        </p:nvSpPr>
        <p:spPr>
          <a:xfrm>
            <a:off x="5539451" y="281105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cxnSp>
        <p:nvCxnSpPr>
          <p:cNvPr id="84" name="Straight Arrow Connector 83"/>
          <p:cNvCxnSpPr/>
          <p:nvPr/>
        </p:nvCxnSpPr>
        <p:spPr bwMode="auto">
          <a:xfrm flipH="1">
            <a:off x="7185718" y="4879691"/>
            <a:ext cx="606012" cy="61595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Date Placeholder 2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B9BA43C8-1EB7-4E16-A408-894AFD2A5794}" type="datetime3">
              <a:rPr lang="en-US" altLang="en-US" smtClean="0"/>
              <a:t>3 January 2016</a:t>
            </a:fld>
            <a:endParaRPr lang="en-US" altLang="en-US"/>
          </a:p>
        </p:txBody>
      </p:sp>
      <p:grpSp>
        <p:nvGrpSpPr>
          <p:cNvPr id="62" name="Group 61"/>
          <p:cNvGrpSpPr/>
          <p:nvPr/>
        </p:nvGrpSpPr>
        <p:grpSpPr>
          <a:xfrm>
            <a:off x="8248930" y="3556555"/>
            <a:ext cx="457200" cy="457200"/>
            <a:chOff x="6486525" y="3404155"/>
            <a:chExt cx="457200" cy="457200"/>
          </a:xfrm>
        </p:grpSpPr>
        <p:sp>
          <p:nvSpPr>
            <p:cNvPr id="63" name="Oval 62"/>
            <p:cNvSpPr/>
            <p:nvPr/>
          </p:nvSpPr>
          <p:spPr>
            <a:xfrm>
              <a:off x="6486525" y="3404155"/>
              <a:ext cx="457200" cy="4572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rtlCol="0" anchor="ctr" anchorCtr="0"/>
            <a:lstStyle/>
            <a:p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value</a:t>
              </a:r>
            </a:p>
            <a:p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size</a:t>
              </a:r>
            </a:p>
          </p:txBody>
        </p:sp>
        <p:cxnSp>
          <p:nvCxnSpPr>
            <p:cNvPr id="64" name="Straight Connector 63"/>
            <p:cNvCxnSpPr>
              <a:stCxn id="63" idx="2"/>
              <a:endCxn id="63" idx="6"/>
            </p:cNvCxnSpPr>
            <p:nvPr/>
          </p:nvCxnSpPr>
          <p:spPr bwMode="auto">
            <a:xfrm>
              <a:off x="6486525" y="3632755"/>
              <a:ext cx="457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826925" y="3609437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[0,5]</a:t>
            </a:r>
            <a:endParaRPr lang="en-US" sz="1400" dirty="0"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97977" y="4541700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[0,1]</a:t>
            </a:r>
            <a:endParaRPr lang="en-US" sz="1400" dirty="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220205" y="4541700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[3,5]</a:t>
            </a:r>
            <a:endParaRPr lang="en-US" sz="1400" dirty="0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95450" y="5865912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[3,3]</a:t>
            </a:r>
            <a:endParaRPr lang="en-US" sz="1400" dirty="0"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360167" y="5534778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[1,1]</a:t>
            </a:r>
            <a:endParaRPr lang="en-US" sz="1400" dirty="0">
              <a:latin typeface="+mj-lt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058660" y="5476596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[5,5]</a:t>
            </a:r>
            <a:endParaRPr lang="en-US" sz="14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41421" y="3292492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+mj-lt"/>
              </a:rPr>
              <a:t>Indeks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sebagai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i="1" dirty="0" smtClean="0">
                <a:latin typeface="+mj-lt"/>
              </a:rPr>
              <a:t>key</a:t>
            </a:r>
            <a:endParaRPr lang="en-US" sz="1400" i="1" dirty="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406326" y="3282482"/>
            <a:ext cx="2576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S</a:t>
            </a:r>
            <a:r>
              <a:rPr lang="en-US" sz="1400" smtClean="0">
                <a:latin typeface="+mj-lt"/>
              </a:rPr>
              <a:t>ize </a:t>
            </a:r>
            <a:r>
              <a:rPr lang="en-US" sz="1400" dirty="0" err="1" smtClean="0">
                <a:latin typeface="+mj-lt"/>
              </a:rPr>
              <a:t>pada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subtree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sebagai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i="1" dirty="0" smtClean="0">
                <a:latin typeface="+mj-lt"/>
              </a:rPr>
              <a:t>key</a:t>
            </a:r>
            <a:endParaRPr lang="en-US" sz="1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33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74" grpId="0" animBg="1"/>
      <p:bldP spid="75" grpId="0"/>
      <p:bldP spid="75" grpId="1"/>
      <p:bldP spid="76" grpId="0"/>
      <p:bldP spid="76" grpId="1"/>
      <p:bldP spid="79" grpId="0"/>
      <p:bldP spid="79" grpId="1"/>
      <p:bldP spid="80" grpId="0"/>
      <p:bldP spid="80" grpId="1"/>
      <p:bldP spid="81" grpId="0"/>
      <p:bldP spid="82" grpId="0"/>
      <p:bldP spid="17" grpId="0"/>
      <p:bldP spid="65" grpId="0"/>
      <p:bldP spid="66" grpId="0"/>
      <p:bldP spid="67" grpId="0"/>
      <p:bldP spid="68" grpId="0"/>
      <p:bldP spid="69" grpId="0"/>
      <p:bldP spid="18" grpId="0"/>
      <p:bldP spid="7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PENYISIPAN BILANGAN AWAL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524000"/>
            <a:ext cx="2590620" cy="22467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4</a:t>
            </a:r>
          </a:p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1 2 3 5</a:t>
            </a:r>
          </a:p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4</a:t>
            </a:r>
          </a:p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I 3 4</a:t>
            </a:r>
          </a:p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D 0</a:t>
            </a:r>
          </a:p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Q 0 3 1</a:t>
            </a:r>
          </a:p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R 1 2</a:t>
            </a:r>
          </a:p>
        </p:txBody>
      </p:sp>
      <p:cxnSp>
        <p:nvCxnSpPr>
          <p:cNvPr id="8" name="Straight Arrow Connector 7"/>
          <p:cNvCxnSpPr>
            <a:stCxn id="13" idx="3"/>
            <a:endCxn id="9" idx="7"/>
          </p:cNvCxnSpPr>
          <p:nvPr/>
        </p:nvCxnSpPr>
        <p:spPr bwMode="auto">
          <a:xfrm flipH="1">
            <a:off x="5775521" y="2951224"/>
            <a:ext cx="398320" cy="48697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cxnSp>
        <p:nvCxnSpPr>
          <p:cNvPr id="10" name="Straight Arrow Connector 9"/>
          <p:cNvCxnSpPr>
            <a:stCxn id="9" idx="3"/>
            <a:endCxn id="11" idx="7"/>
          </p:cNvCxnSpPr>
          <p:nvPr/>
        </p:nvCxnSpPr>
        <p:spPr bwMode="auto">
          <a:xfrm flipH="1">
            <a:off x="5005539" y="3761486"/>
            <a:ext cx="446692" cy="54236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sp>
        <p:nvSpPr>
          <p:cNvPr id="11" name="Oval 10"/>
          <p:cNvSpPr/>
          <p:nvPr/>
        </p:nvSpPr>
        <p:spPr bwMode="auto">
          <a:xfrm>
            <a:off x="4615294" y="4236899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rPr>
              <a:t>1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rPr>
              <a:t>1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06886" y="2560979"/>
            <a:ext cx="457200" cy="457200"/>
            <a:chOff x="6106886" y="2560979"/>
            <a:chExt cx="457200" cy="457200"/>
          </a:xfrm>
        </p:grpSpPr>
        <p:sp>
          <p:nvSpPr>
            <p:cNvPr id="13" name="Oval 12"/>
            <p:cNvSpPr/>
            <p:nvPr/>
          </p:nvSpPr>
          <p:spPr bwMode="auto">
            <a:xfrm>
              <a:off x="6106886" y="2560979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3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3</a:t>
              </a:r>
            </a:p>
          </p:txBody>
        </p:sp>
        <p:cxnSp>
          <p:nvCxnSpPr>
            <p:cNvPr id="19" name="Straight Connector 18"/>
            <p:cNvCxnSpPr>
              <a:stCxn id="13" idx="2"/>
              <a:endCxn id="13" idx="6"/>
            </p:cNvCxnSpPr>
            <p:nvPr/>
          </p:nvCxnSpPr>
          <p:spPr bwMode="auto">
            <a:xfrm>
              <a:off x="6106886" y="2789579"/>
              <a:ext cx="457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>
            <a:stCxn id="11" idx="2"/>
            <a:endCxn id="11" idx="6"/>
          </p:cNvCxnSpPr>
          <p:nvPr/>
        </p:nvCxnSpPr>
        <p:spPr bwMode="auto">
          <a:xfrm>
            <a:off x="4615294" y="4465499"/>
            <a:ext cx="4572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385276" y="3371241"/>
            <a:ext cx="457200" cy="457200"/>
            <a:chOff x="5385276" y="3371241"/>
            <a:chExt cx="457200" cy="457200"/>
          </a:xfrm>
        </p:grpSpPr>
        <p:sp>
          <p:nvSpPr>
            <p:cNvPr id="9" name="Oval 8"/>
            <p:cNvSpPr/>
            <p:nvPr/>
          </p:nvSpPr>
          <p:spPr bwMode="auto">
            <a:xfrm>
              <a:off x="5385276" y="3371241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2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normalizeH="0" baseline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2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24" name="Straight Connector 23"/>
            <p:cNvCxnSpPr>
              <a:stCxn id="9" idx="2"/>
              <a:endCxn id="9" idx="6"/>
            </p:cNvCxnSpPr>
            <p:nvPr/>
          </p:nvCxnSpPr>
          <p:spPr bwMode="auto">
            <a:xfrm>
              <a:off x="5385276" y="3599841"/>
              <a:ext cx="457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>
            <a:stCxn id="31" idx="3"/>
            <a:endCxn id="13" idx="7"/>
          </p:cNvCxnSpPr>
          <p:nvPr/>
        </p:nvCxnSpPr>
        <p:spPr bwMode="auto">
          <a:xfrm flipH="1">
            <a:off x="6497131" y="2126076"/>
            <a:ext cx="427824" cy="50185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grpSp>
        <p:nvGrpSpPr>
          <p:cNvPr id="30" name="Group 29"/>
          <p:cNvGrpSpPr/>
          <p:nvPr/>
        </p:nvGrpSpPr>
        <p:grpSpPr>
          <a:xfrm>
            <a:off x="6858000" y="1735831"/>
            <a:ext cx="457200" cy="457200"/>
            <a:chOff x="6106886" y="2560979"/>
            <a:chExt cx="457200" cy="457200"/>
          </a:xfrm>
        </p:grpSpPr>
        <p:sp>
          <p:nvSpPr>
            <p:cNvPr id="31" name="Oval 30"/>
            <p:cNvSpPr/>
            <p:nvPr/>
          </p:nvSpPr>
          <p:spPr bwMode="auto">
            <a:xfrm>
              <a:off x="6106886" y="2560979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5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4</a:t>
              </a:r>
            </a:p>
          </p:txBody>
        </p:sp>
        <p:cxnSp>
          <p:nvCxnSpPr>
            <p:cNvPr id="32" name="Straight Connector 31"/>
            <p:cNvCxnSpPr>
              <a:stCxn id="31" idx="2"/>
              <a:endCxn id="31" idx="6"/>
            </p:cNvCxnSpPr>
            <p:nvPr/>
          </p:nvCxnSpPr>
          <p:spPr bwMode="auto">
            <a:xfrm>
              <a:off x="6106886" y="2789579"/>
              <a:ext cx="457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698500" y="1735831"/>
            <a:ext cx="1127165" cy="449676"/>
            <a:chOff x="698500" y="1735831"/>
            <a:chExt cx="1127165" cy="449676"/>
          </a:xfrm>
        </p:grpSpPr>
        <p:sp>
          <p:nvSpPr>
            <p:cNvPr id="35" name="Oval 34"/>
            <p:cNvSpPr/>
            <p:nvPr/>
          </p:nvSpPr>
          <p:spPr bwMode="auto">
            <a:xfrm>
              <a:off x="698500" y="1897476"/>
              <a:ext cx="288031" cy="288031"/>
            </a:xfrm>
            <a:prstGeom prst="ellips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endParaRPr>
            </a:p>
          </p:txBody>
        </p:sp>
        <p:cxnSp>
          <p:nvCxnSpPr>
            <p:cNvPr id="39" name="Straight Arrow Connector 38"/>
            <p:cNvCxnSpPr>
              <a:stCxn id="40" idx="1"/>
              <a:endCxn id="35" idx="7"/>
            </p:cNvCxnSpPr>
            <p:nvPr/>
          </p:nvCxnSpPr>
          <p:spPr bwMode="auto">
            <a:xfrm flipH="1">
              <a:off x="944350" y="1735831"/>
              <a:ext cx="881315" cy="203826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" name="TextBox 39"/>
          <p:cNvSpPr txBox="1"/>
          <p:nvPr/>
        </p:nvSpPr>
        <p:spPr>
          <a:xfrm>
            <a:off x="1825665" y="1566554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insert</a:t>
            </a:r>
            <a:endParaRPr lang="en-US" sz="1600" dirty="0">
              <a:latin typeface="+mj-lt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910448" y="1735831"/>
            <a:ext cx="915217" cy="449676"/>
            <a:chOff x="910448" y="1735831"/>
            <a:chExt cx="915217" cy="449676"/>
          </a:xfrm>
        </p:grpSpPr>
        <p:sp>
          <p:nvSpPr>
            <p:cNvPr id="42" name="Oval 41"/>
            <p:cNvSpPr/>
            <p:nvPr/>
          </p:nvSpPr>
          <p:spPr bwMode="auto">
            <a:xfrm>
              <a:off x="910448" y="1897476"/>
              <a:ext cx="288031" cy="288031"/>
            </a:xfrm>
            <a:prstGeom prst="ellips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endParaRPr>
            </a:p>
          </p:txBody>
        </p:sp>
        <p:cxnSp>
          <p:nvCxnSpPr>
            <p:cNvPr id="43" name="Straight Arrow Connector 42"/>
            <p:cNvCxnSpPr>
              <a:stCxn id="40" idx="1"/>
              <a:endCxn id="42" idx="7"/>
            </p:cNvCxnSpPr>
            <p:nvPr/>
          </p:nvCxnSpPr>
          <p:spPr bwMode="auto">
            <a:xfrm flipH="1">
              <a:off x="1156298" y="1735831"/>
              <a:ext cx="669367" cy="203826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2" name="Group 61"/>
          <p:cNvGrpSpPr/>
          <p:nvPr/>
        </p:nvGrpSpPr>
        <p:grpSpPr>
          <a:xfrm>
            <a:off x="1122396" y="1735831"/>
            <a:ext cx="703269" cy="449676"/>
            <a:chOff x="1122396" y="1735831"/>
            <a:chExt cx="703269" cy="449676"/>
          </a:xfrm>
        </p:grpSpPr>
        <p:sp>
          <p:nvSpPr>
            <p:cNvPr id="47" name="Oval 46"/>
            <p:cNvSpPr/>
            <p:nvPr/>
          </p:nvSpPr>
          <p:spPr bwMode="auto">
            <a:xfrm>
              <a:off x="1122396" y="1897476"/>
              <a:ext cx="288031" cy="288031"/>
            </a:xfrm>
            <a:prstGeom prst="ellips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endParaRPr>
            </a:p>
          </p:txBody>
        </p:sp>
        <p:cxnSp>
          <p:nvCxnSpPr>
            <p:cNvPr id="48" name="Straight Arrow Connector 47"/>
            <p:cNvCxnSpPr>
              <a:stCxn id="40" idx="1"/>
              <a:endCxn id="47" idx="7"/>
            </p:cNvCxnSpPr>
            <p:nvPr/>
          </p:nvCxnSpPr>
          <p:spPr bwMode="auto">
            <a:xfrm flipH="1">
              <a:off x="1368246" y="1735831"/>
              <a:ext cx="457419" cy="203826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3" name="Group 62"/>
          <p:cNvGrpSpPr/>
          <p:nvPr/>
        </p:nvGrpSpPr>
        <p:grpSpPr>
          <a:xfrm>
            <a:off x="1320490" y="1735831"/>
            <a:ext cx="505175" cy="442812"/>
            <a:chOff x="1320490" y="1735831"/>
            <a:chExt cx="505175" cy="442812"/>
          </a:xfrm>
        </p:grpSpPr>
        <p:sp>
          <p:nvSpPr>
            <p:cNvPr id="50" name="Oval 49"/>
            <p:cNvSpPr/>
            <p:nvPr/>
          </p:nvSpPr>
          <p:spPr bwMode="auto">
            <a:xfrm>
              <a:off x="1320490" y="1890612"/>
              <a:ext cx="288031" cy="288031"/>
            </a:xfrm>
            <a:prstGeom prst="ellips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endParaRPr>
            </a:p>
          </p:txBody>
        </p:sp>
        <p:cxnSp>
          <p:nvCxnSpPr>
            <p:cNvPr id="51" name="Straight Arrow Connector 50"/>
            <p:cNvCxnSpPr>
              <a:stCxn id="40" idx="1"/>
              <a:endCxn id="50" idx="7"/>
            </p:cNvCxnSpPr>
            <p:nvPr/>
          </p:nvCxnSpPr>
          <p:spPr bwMode="auto">
            <a:xfrm flipH="1">
              <a:off x="1566340" y="1735831"/>
              <a:ext cx="259325" cy="196962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Date Placeholder 2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561D8296-1E14-4870-8483-A84F67E4D077}" type="datetime3">
              <a:rPr lang="en-US" altLang="en-US" smtClean="0"/>
              <a:t>3 January 2016</a:t>
            </a:fld>
            <a:endParaRPr lang="en-US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85800" y="3878868"/>
            <a:ext cx="2590620" cy="23083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N</a:t>
            </a:r>
          </a:p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A</a:t>
            </a:r>
            <a:r>
              <a:rPr lang="en-US" sz="2000" i="1" baseline="-25000" dirty="0" smtClean="0">
                <a:latin typeface="Trebuchet MS" panose="020B0603020202020204" pitchFamily="34" charset="0"/>
              </a:rPr>
              <a:t>[</a:t>
            </a:r>
            <a:r>
              <a:rPr lang="en-US" sz="2000" i="1" baseline="-25000" dirty="0">
                <a:latin typeface="Trebuchet MS" panose="020B0603020202020204" pitchFamily="34" charset="0"/>
              </a:rPr>
              <a:t>0</a:t>
            </a:r>
            <a:r>
              <a:rPr lang="en-US" sz="2000" i="1" baseline="-25000" dirty="0" smtClean="0">
                <a:latin typeface="Trebuchet MS" panose="020B0603020202020204" pitchFamily="34" charset="0"/>
              </a:rPr>
              <a:t>]</a:t>
            </a:r>
            <a:r>
              <a:rPr lang="en-US" sz="2000" i="1" dirty="0" smtClean="0">
                <a:latin typeface="Trebuchet MS" panose="020B0603020202020204" pitchFamily="34" charset="0"/>
              </a:rPr>
              <a:t> … A</a:t>
            </a:r>
            <a:r>
              <a:rPr lang="en-US" sz="2000" i="1" baseline="-25000" dirty="0" smtClean="0">
                <a:latin typeface="Trebuchet MS" panose="020B0603020202020204" pitchFamily="34" charset="0"/>
              </a:rPr>
              <a:t>[N-1]</a:t>
            </a:r>
          </a:p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Q</a:t>
            </a:r>
          </a:p>
          <a:p>
            <a:pPr algn="l"/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I</a:t>
            </a:r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 </a:t>
            </a:r>
            <a:r>
              <a:rPr lang="en-US" sz="2000" i="1" dirty="0" err="1" smtClean="0">
                <a:latin typeface="Trebuchet MS" panose="020B0603020202020204" pitchFamily="34" charset="0"/>
              </a:rPr>
              <a:t>pos</a:t>
            </a:r>
            <a:r>
              <a:rPr lang="en-US" sz="2000" i="1" dirty="0" smtClean="0">
                <a:latin typeface="Trebuchet MS" panose="020B0603020202020204" pitchFamily="34" charset="0"/>
              </a:rPr>
              <a:t> </a:t>
            </a:r>
            <a:r>
              <a:rPr lang="en-US" sz="2000" i="1" dirty="0" err="1" smtClean="0">
                <a:latin typeface="Trebuchet MS" panose="020B0603020202020204" pitchFamily="34" charset="0"/>
              </a:rPr>
              <a:t>val</a:t>
            </a:r>
            <a:endParaRPr lang="en-US" sz="2000" i="1" dirty="0" smtClean="0">
              <a:latin typeface="Trebuchet MS" panose="020B0603020202020204" pitchFamily="34" charset="0"/>
            </a:endParaRPr>
          </a:p>
          <a:p>
            <a:pPr algn="l"/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D</a:t>
            </a:r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 </a:t>
            </a:r>
            <a:r>
              <a:rPr lang="en-US" sz="2000" i="1" dirty="0" err="1" smtClean="0">
                <a:latin typeface="Trebuchet MS" panose="020B0603020202020204" pitchFamily="34" charset="0"/>
              </a:rPr>
              <a:t>pos</a:t>
            </a:r>
            <a:endParaRPr lang="en-US" sz="2000" i="1" dirty="0" smtClean="0">
              <a:latin typeface="Trebuchet MS" panose="020B0603020202020204" pitchFamily="34" charset="0"/>
            </a:endParaRPr>
          </a:p>
          <a:p>
            <a:pPr algn="l"/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R</a:t>
            </a:r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 </a:t>
            </a:r>
            <a:r>
              <a:rPr lang="en-US" sz="2000" i="1" dirty="0" err="1" smtClean="0">
                <a:latin typeface="Trebuchet MS" panose="020B0603020202020204" pitchFamily="34" charset="0"/>
              </a:rPr>
              <a:t>pos</a:t>
            </a:r>
            <a:r>
              <a:rPr lang="en-US" sz="2000" i="1" dirty="0" smtClean="0">
                <a:latin typeface="Trebuchet MS" panose="020B0603020202020204" pitchFamily="34" charset="0"/>
              </a:rPr>
              <a:t> </a:t>
            </a:r>
            <a:r>
              <a:rPr lang="en-US" sz="2000" i="1" dirty="0" err="1" smtClean="0">
                <a:latin typeface="Trebuchet MS" panose="020B0603020202020204" pitchFamily="34" charset="0"/>
              </a:rPr>
              <a:t>val</a:t>
            </a:r>
            <a:endParaRPr lang="en-US" sz="2000" i="1" dirty="0" smtClean="0">
              <a:latin typeface="Trebuchet MS" panose="020B0603020202020204" pitchFamily="34" charset="0"/>
            </a:endParaRPr>
          </a:p>
          <a:p>
            <a:pPr algn="l"/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Q</a:t>
            </a:r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 l r k</a:t>
            </a:r>
            <a:endParaRPr lang="en-US" sz="2000" i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94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40" grpId="0"/>
      <p:bldP spid="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1524000"/>
            <a:ext cx="2590620" cy="22467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4</a:t>
            </a:r>
          </a:p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1 2 3 5</a:t>
            </a:r>
          </a:p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4</a:t>
            </a:r>
          </a:p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I 3 4</a:t>
            </a:r>
          </a:p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D 0</a:t>
            </a:r>
          </a:p>
          <a:p>
            <a:pPr algn="l"/>
            <a:r>
              <a:rPr lang="en-US" sz="2000" i="1" dirty="0">
                <a:latin typeface="Trebuchet MS" panose="020B0603020202020204" pitchFamily="34" charset="0"/>
              </a:rPr>
              <a:t>Q 0 3 </a:t>
            </a:r>
            <a:r>
              <a:rPr lang="en-US" sz="2000" i="1" dirty="0" smtClean="0">
                <a:latin typeface="Trebuchet MS" panose="020B0603020202020204" pitchFamily="34" charset="0"/>
              </a:rPr>
              <a:t>1</a:t>
            </a:r>
          </a:p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R 1 2</a:t>
            </a:r>
          </a:p>
        </p:txBody>
      </p:sp>
      <p:cxnSp>
        <p:nvCxnSpPr>
          <p:cNvPr id="71" name="Straight Connector 70"/>
          <p:cNvCxnSpPr/>
          <p:nvPr/>
        </p:nvCxnSpPr>
        <p:spPr bwMode="auto">
          <a:xfrm>
            <a:off x="4572000" y="4495800"/>
            <a:ext cx="4572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 bwMode="auto">
          <a:xfrm>
            <a:off x="4198883" y="4852454"/>
            <a:ext cx="4572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 bwMode="auto">
          <a:xfrm>
            <a:off x="4165406" y="4841840"/>
            <a:ext cx="4572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81" idx="3"/>
            <a:endCxn id="185" idx="7"/>
          </p:cNvCxnSpPr>
          <p:nvPr/>
        </p:nvCxnSpPr>
        <p:spPr bwMode="auto">
          <a:xfrm flipH="1">
            <a:off x="5775521" y="2951224"/>
            <a:ext cx="398320" cy="48697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cxnSp>
        <p:nvCxnSpPr>
          <p:cNvPr id="178" name="Straight Arrow Connector 177"/>
          <p:cNvCxnSpPr>
            <a:stCxn id="185" idx="3"/>
            <a:endCxn id="179" idx="7"/>
          </p:cNvCxnSpPr>
          <p:nvPr/>
        </p:nvCxnSpPr>
        <p:spPr bwMode="auto">
          <a:xfrm flipH="1">
            <a:off x="5005539" y="3761486"/>
            <a:ext cx="446692" cy="54236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sp>
        <p:nvSpPr>
          <p:cNvPr id="179" name="Oval 178"/>
          <p:cNvSpPr/>
          <p:nvPr/>
        </p:nvSpPr>
        <p:spPr bwMode="auto">
          <a:xfrm>
            <a:off x="4615294" y="4236899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rPr>
              <a:t>1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rPr>
              <a:t>1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6106886" y="2560979"/>
            <a:ext cx="457200" cy="457200"/>
            <a:chOff x="6106886" y="2560979"/>
            <a:chExt cx="457200" cy="457200"/>
          </a:xfrm>
        </p:grpSpPr>
        <p:sp>
          <p:nvSpPr>
            <p:cNvPr id="181" name="Oval 180"/>
            <p:cNvSpPr/>
            <p:nvPr/>
          </p:nvSpPr>
          <p:spPr bwMode="auto">
            <a:xfrm>
              <a:off x="6106886" y="2560979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3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3</a:t>
              </a:r>
            </a:p>
          </p:txBody>
        </p:sp>
        <p:cxnSp>
          <p:nvCxnSpPr>
            <p:cNvPr id="182" name="Straight Connector 181"/>
            <p:cNvCxnSpPr>
              <a:stCxn id="181" idx="2"/>
              <a:endCxn id="181" idx="6"/>
            </p:cNvCxnSpPr>
            <p:nvPr/>
          </p:nvCxnSpPr>
          <p:spPr bwMode="auto">
            <a:xfrm>
              <a:off x="6106886" y="2789579"/>
              <a:ext cx="457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83" name="Straight Connector 182"/>
          <p:cNvCxnSpPr>
            <a:stCxn id="179" idx="2"/>
            <a:endCxn id="179" idx="6"/>
          </p:cNvCxnSpPr>
          <p:nvPr/>
        </p:nvCxnSpPr>
        <p:spPr bwMode="auto">
          <a:xfrm>
            <a:off x="4615294" y="4465499"/>
            <a:ext cx="4572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84" name="Group 183"/>
          <p:cNvGrpSpPr/>
          <p:nvPr/>
        </p:nvGrpSpPr>
        <p:grpSpPr>
          <a:xfrm>
            <a:off x="5385276" y="3371241"/>
            <a:ext cx="457200" cy="457200"/>
            <a:chOff x="5385276" y="3371241"/>
            <a:chExt cx="457200" cy="457200"/>
          </a:xfrm>
        </p:grpSpPr>
        <p:sp>
          <p:nvSpPr>
            <p:cNvPr id="185" name="Oval 184"/>
            <p:cNvSpPr/>
            <p:nvPr/>
          </p:nvSpPr>
          <p:spPr bwMode="auto">
            <a:xfrm>
              <a:off x="5385276" y="3371241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2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2</a:t>
              </a:r>
            </a:p>
          </p:txBody>
        </p:sp>
        <p:cxnSp>
          <p:nvCxnSpPr>
            <p:cNvPr id="186" name="Straight Connector 185"/>
            <p:cNvCxnSpPr>
              <a:stCxn id="185" idx="2"/>
              <a:endCxn id="185" idx="6"/>
            </p:cNvCxnSpPr>
            <p:nvPr/>
          </p:nvCxnSpPr>
          <p:spPr bwMode="auto">
            <a:xfrm>
              <a:off x="5385276" y="3599841"/>
              <a:ext cx="457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87" name="Straight Arrow Connector 186"/>
          <p:cNvCxnSpPr>
            <a:stCxn id="189" idx="3"/>
            <a:endCxn id="181" idx="7"/>
          </p:cNvCxnSpPr>
          <p:nvPr/>
        </p:nvCxnSpPr>
        <p:spPr bwMode="auto">
          <a:xfrm flipH="1">
            <a:off x="6497131" y="2126076"/>
            <a:ext cx="427824" cy="50185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grpSp>
        <p:nvGrpSpPr>
          <p:cNvPr id="188" name="Group 187"/>
          <p:cNvGrpSpPr/>
          <p:nvPr/>
        </p:nvGrpSpPr>
        <p:grpSpPr>
          <a:xfrm>
            <a:off x="6858000" y="1735831"/>
            <a:ext cx="457200" cy="457200"/>
            <a:chOff x="6106886" y="2560979"/>
            <a:chExt cx="457200" cy="457200"/>
          </a:xfrm>
        </p:grpSpPr>
        <p:sp>
          <p:nvSpPr>
            <p:cNvPr id="189" name="Oval 188"/>
            <p:cNvSpPr/>
            <p:nvPr/>
          </p:nvSpPr>
          <p:spPr bwMode="auto">
            <a:xfrm>
              <a:off x="6106886" y="2560979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5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4</a:t>
              </a:r>
            </a:p>
          </p:txBody>
        </p:sp>
        <p:cxnSp>
          <p:nvCxnSpPr>
            <p:cNvPr id="190" name="Straight Connector 189"/>
            <p:cNvCxnSpPr>
              <a:stCxn id="189" idx="2"/>
              <a:endCxn id="189" idx="6"/>
            </p:cNvCxnSpPr>
            <p:nvPr/>
          </p:nvCxnSpPr>
          <p:spPr bwMode="auto">
            <a:xfrm>
              <a:off x="6106886" y="2789579"/>
              <a:ext cx="457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85800" y="2193793"/>
            <a:ext cx="3518821" cy="625482"/>
            <a:chOff x="685800" y="2193793"/>
            <a:chExt cx="3518821" cy="625482"/>
          </a:xfrm>
        </p:grpSpPr>
        <p:sp>
          <p:nvSpPr>
            <p:cNvPr id="5" name="Oval 4"/>
            <p:cNvSpPr/>
            <p:nvPr/>
          </p:nvSpPr>
          <p:spPr bwMode="auto">
            <a:xfrm>
              <a:off x="685800" y="2468096"/>
              <a:ext cx="685800" cy="351179"/>
            </a:xfrm>
            <a:prstGeom prst="ellips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 flipH="1">
              <a:off x="1371600" y="2493496"/>
              <a:ext cx="381000" cy="134438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Box 11"/>
            <p:cNvSpPr txBox="1"/>
            <p:nvPr/>
          </p:nvSpPr>
          <p:spPr>
            <a:xfrm>
              <a:off x="1732469" y="2193793"/>
              <a:ext cx="24721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 err="1" smtClean="0">
                  <a:latin typeface="+mn-lt"/>
                </a:rPr>
                <a:t>Penyisipan</a:t>
              </a:r>
              <a:r>
                <a:rPr lang="en-US" sz="1600" dirty="0" smtClean="0">
                  <a:latin typeface="+mn-lt"/>
                </a:rPr>
                <a:t> </a:t>
              </a:r>
              <a:r>
                <a:rPr lang="en-US" sz="1600" dirty="0" err="1" smtClean="0">
                  <a:latin typeface="+mn-lt"/>
                </a:rPr>
                <a:t>pada</a:t>
              </a:r>
              <a:r>
                <a:rPr lang="en-US" sz="1600" dirty="0" smtClean="0">
                  <a:latin typeface="+mn-lt"/>
                </a:rPr>
                <a:t> </a:t>
              </a:r>
              <a:r>
                <a:rPr lang="en-US" sz="1600" dirty="0" err="1" smtClean="0">
                  <a:latin typeface="+mn-lt"/>
                </a:rPr>
                <a:t>indeks</a:t>
              </a:r>
              <a:r>
                <a:rPr lang="en-US" sz="1600" dirty="0" smtClean="0">
                  <a:latin typeface="+mn-lt"/>
                </a:rPr>
                <a:t> 3</a:t>
              </a:r>
            </a:p>
            <a:p>
              <a:pPr algn="l"/>
              <a:r>
                <a:rPr lang="en-US" sz="1600" dirty="0" err="1" smtClean="0">
                  <a:latin typeface="+mn-lt"/>
                </a:rPr>
                <a:t>dengan</a:t>
              </a:r>
              <a:r>
                <a:rPr lang="en-US" sz="1600" dirty="0" smtClean="0">
                  <a:latin typeface="+mn-lt"/>
                </a:rPr>
                <a:t> </a:t>
              </a:r>
              <a:r>
                <a:rPr lang="en-US" sz="1600" dirty="0" err="1" smtClean="0">
                  <a:latin typeface="+mn-lt"/>
                </a:rPr>
                <a:t>nilai</a:t>
              </a:r>
              <a:r>
                <a:rPr lang="en-US" sz="1600" dirty="0" smtClean="0">
                  <a:latin typeface="+mn-lt"/>
                </a:rPr>
                <a:t> 4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44199" y="1636742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+mj-lt"/>
              </a:rPr>
              <a:t>Pencarian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indeks</a:t>
            </a:r>
            <a:r>
              <a:rPr lang="en-US" sz="1600" dirty="0" smtClean="0">
                <a:latin typeface="+mj-lt"/>
              </a:rPr>
              <a:t> 3</a:t>
            </a:r>
            <a:endParaRPr lang="en-US" sz="1600" dirty="0">
              <a:latin typeface="+mj-lt"/>
            </a:endParaRPr>
          </a:p>
        </p:txBody>
      </p:sp>
      <p:grpSp>
        <p:nvGrpSpPr>
          <p:cNvPr id="191" name="Group 190"/>
          <p:cNvGrpSpPr/>
          <p:nvPr/>
        </p:nvGrpSpPr>
        <p:grpSpPr>
          <a:xfrm>
            <a:off x="6858000" y="1746041"/>
            <a:ext cx="457200" cy="457200"/>
            <a:chOff x="6106886" y="2560979"/>
            <a:chExt cx="457200" cy="457200"/>
          </a:xfrm>
        </p:grpSpPr>
        <p:sp>
          <p:nvSpPr>
            <p:cNvPr id="192" name="Oval 191"/>
            <p:cNvSpPr/>
            <p:nvPr/>
          </p:nvSpPr>
          <p:spPr bwMode="auto">
            <a:xfrm>
              <a:off x="6106886" y="2560979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5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4</a:t>
              </a:r>
            </a:p>
          </p:txBody>
        </p:sp>
        <p:cxnSp>
          <p:nvCxnSpPr>
            <p:cNvPr id="193" name="Straight Connector 192"/>
            <p:cNvCxnSpPr>
              <a:stCxn id="192" idx="2"/>
              <a:endCxn id="192" idx="6"/>
            </p:cNvCxnSpPr>
            <p:nvPr/>
          </p:nvCxnSpPr>
          <p:spPr bwMode="auto">
            <a:xfrm>
              <a:off x="6106886" y="2789579"/>
              <a:ext cx="457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4" name="TextBox 193"/>
          <p:cNvSpPr txBox="1"/>
          <p:nvPr/>
        </p:nvSpPr>
        <p:spPr>
          <a:xfrm>
            <a:off x="3944571" y="1856695"/>
            <a:ext cx="1830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+mj-lt"/>
              </a:rPr>
              <a:t>Penyisipan</a:t>
            </a:r>
            <a:r>
              <a:rPr lang="en-US" sz="1600" dirty="0" smtClean="0">
                <a:latin typeface="+mj-lt"/>
              </a:rPr>
              <a:t> node 4</a:t>
            </a:r>
            <a:endParaRPr lang="en-US" sz="1600" dirty="0">
              <a:latin typeface="+mj-lt"/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6860391" y="1746041"/>
            <a:ext cx="457200" cy="457200"/>
            <a:chOff x="6802258" y="2223901"/>
            <a:chExt cx="457200" cy="457200"/>
          </a:xfrm>
        </p:grpSpPr>
        <p:sp>
          <p:nvSpPr>
            <p:cNvPr id="206" name="Oval 205"/>
            <p:cNvSpPr/>
            <p:nvPr/>
          </p:nvSpPr>
          <p:spPr bwMode="auto">
            <a:xfrm>
              <a:off x="6802258" y="2223901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4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0</a:t>
              </a:r>
            </a:p>
          </p:txBody>
        </p:sp>
        <p:cxnSp>
          <p:nvCxnSpPr>
            <p:cNvPr id="207" name="Straight Connector 206"/>
            <p:cNvCxnSpPr>
              <a:stCxn id="206" idx="2"/>
              <a:endCxn id="206" idx="6"/>
            </p:cNvCxnSpPr>
            <p:nvPr/>
          </p:nvCxnSpPr>
          <p:spPr bwMode="auto">
            <a:xfrm>
              <a:off x="6802258" y="2452501"/>
              <a:ext cx="457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/>
          <p:cNvCxnSpPr/>
          <p:nvPr/>
        </p:nvCxnSpPr>
        <p:spPr bwMode="auto">
          <a:xfrm>
            <a:off x="7233332" y="2154449"/>
            <a:ext cx="310468" cy="40626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grpSp>
        <p:nvGrpSpPr>
          <p:cNvPr id="210" name="Group 209"/>
          <p:cNvGrpSpPr/>
          <p:nvPr/>
        </p:nvGrpSpPr>
        <p:grpSpPr>
          <a:xfrm>
            <a:off x="7417965" y="2549968"/>
            <a:ext cx="457200" cy="457200"/>
            <a:chOff x="6106886" y="2560979"/>
            <a:chExt cx="457200" cy="457200"/>
          </a:xfrm>
        </p:grpSpPr>
        <p:sp>
          <p:nvSpPr>
            <p:cNvPr id="211" name="Oval 210"/>
            <p:cNvSpPr/>
            <p:nvPr/>
          </p:nvSpPr>
          <p:spPr bwMode="auto">
            <a:xfrm>
              <a:off x="6106886" y="2560979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5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1</a:t>
              </a:r>
            </a:p>
          </p:txBody>
        </p:sp>
        <p:cxnSp>
          <p:nvCxnSpPr>
            <p:cNvPr id="212" name="Straight Connector 211"/>
            <p:cNvCxnSpPr>
              <a:stCxn id="211" idx="2"/>
              <a:endCxn id="211" idx="6"/>
            </p:cNvCxnSpPr>
            <p:nvPr/>
          </p:nvCxnSpPr>
          <p:spPr bwMode="auto">
            <a:xfrm>
              <a:off x="6106886" y="2789579"/>
              <a:ext cx="457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>
            <a:off x="6858000" y="1746041"/>
            <a:ext cx="457200" cy="457200"/>
            <a:chOff x="6802258" y="2223901"/>
            <a:chExt cx="457200" cy="457200"/>
          </a:xfrm>
        </p:grpSpPr>
        <p:sp>
          <p:nvSpPr>
            <p:cNvPr id="214" name="Oval 213"/>
            <p:cNvSpPr/>
            <p:nvPr/>
          </p:nvSpPr>
          <p:spPr bwMode="auto">
            <a:xfrm>
              <a:off x="6802258" y="2223901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4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5</a:t>
              </a:r>
            </a:p>
          </p:txBody>
        </p:sp>
        <p:cxnSp>
          <p:nvCxnSpPr>
            <p:cNvPr id="215" name="Straight Connector 214"/>
            <p:cNvCxnSpPr>
              <a:stCxn id="214" idx="2"/>
              <a:endCxn id="214" idx="6"/>
            </p:cNvCxnSpPr>
            <p:nvPr/>
          </p:nvCxnSpPr>
          <p:spPr bwMode="auto">
            <a:xfrm>
              <a:off x="6802258" y="2452501"/>
              <a:ext cx="457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25" name="Title 1"/>
          <p:cNvSpPr txBox="1">
            <a:spLocks/>
          </p:cNvSpPr>
          <p:nvPr/>
        </p:nvSpPr>
        <p:spPr>
          <a:xfrm>
            <a:off x="1066800" y="304800"/>
            <a:ext cx="7772400" cy="1143000"/>
          </a:xfrm>
          <a:prstGeom prst="rect">
            <a:avLst/>
          </a:prstGeom>
        </p:spPr>
        <p:txBody>
          <a:bodyPr anchor="b"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dirty="0" smtClean="0"/>
              <a:t>OPERASI PENYISIPAN PADA SUATU POSISI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BA70AD9-E965-4340-B0D5-490B50078944}" type="datetime3">
              <a:rPr lang="en-US" altLang="en-US" smtClean="0"/>
              <a:t>3 January 2016</a:t>
            </a:fld>
            <a:endParaRPr lang="en-US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5800" y="3878868"/>
            <a:ext cx="2590620" cy="23083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N</a:t>
            </a:r>
          </a:p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A</a:t>
            </a:r>
            <a:r>
              <a:rPr lang="en-US" sz="2000" i="1" baseline="-25000" dirty="0" smtClean="0">
                <a:latin typeface="Trebuchet MS" panose="020B0603020202020204" pitchFamily="34" charset="0"/>
              </a:rPr>
              <a:t>[</a:t>
            </a:r>
            <a:r>
              <a:rPr lang="en-US" sz="2000" i="1" baseline="-25000" dirty="0">
                <a:latin typeface="Trebuchet MS" panose="020B0603020202020204" pitchFamily="34" charset="0"/>
              </a:rPr>
              <a:t>0</a:t>
            </a:r>
            <a:r>
              <a:rPr lang="en-US" sz="2000" i="1" baseline="-25000" dirty="0" smtClean="0">
                <a:latin typeface="Trebuchet MS" panose="020B0603020202020204" pitchFamily="34" charset="0"/>
              </a:rPr>
              <a:t>]</a:t>
            </a:r>
            <a:r>
              <a:rPr lang="en-US" sz="2000" i="1" dirty="0" smtClean="0">
                <a:latin typeface="Trebuchet MS" panose="020B0603020202020204" pitchFamily="34" charset="0"/>
              </a:rPr>
              <a:t> … A</a:t>
            </a:r>
            <a:r>
              <a:rPr lang="en-US" sz="2000" i="1" baseline="-25000" dirty="0" smtClean="0">
                <a:latin typeface="Trebuchet MS" panose="020B0603020202020204" pitchFamily="34" charset="0"/>
              </a:rPr>
              <a:t>[N-1]</a:t>
            </a:r>
          </a:p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Q</a:t>
            </a:r>
          </a:p>
          <a:p>
            <a:pPr algn="l"/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I</a:t>
            </a:r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 </a:t>
            </a:r>
            <a:r>
              <a:rPr lang="en-US" sz="2000" i="1" dirty="0" err="1" smtClean="0">
                <a:latin typeface="Trebuchet MS" panose="020B0603020202020204" pitchFamily="34" charset="0"/>
              </a:rPr>
              <a:t>pos</a:t>
            </a:r>
            <a:r>
              <a:rPr lang="en-US" sz="2000" i="1" dirty="0" smtClean="0">
                <a:latin typeface="Trebuchet MS" panose="020B0603020202020204" pitchFamily="34" charset="0"/>
              </a:rPr>
              <a:t> </a:t>
            </a:r>
            <a:r>
              <a:rPr lang="en-US" sz="2000" i="1" dirty="0" err="1" smtClean="0">
                <a:latin typeface="Trebuchet MS" panose="020B0603020202020204" pitchFamily="34" charset="0"/>
              </a:rPr>
              <a:t>val</a:t>
            </a:r>
            <a:endParaRPr lang="en-US" sz="2000" i="1" dirty="0" smtClean="0">
              <a:latin typeface="Trebuchet MS" panose="020B0603020202020204" pitchFamily="34" charset="0"/>
            </a:endParaRPr>
          </a:p>
          <a:p>
            <a:pPr algn="l"/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D</a:t>
            </a:r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 </a:t>
            </a:r>
            <a:r>
              <a:rPr lang="en-US" sz="2000" i="1" dirty="0" err="1" smtClean="0">
                <a:latin typeface="Trebuchet MS" panose="020B0603020202020204" pitchFamily="34" charset="0"/>
              </a:rPr>
              <a:t>pos</a:t>
            </a:r>
            <a:endParaRPr lang="en-US" sz="2000" i="1" dirty="0" smtClean="0">
              <a:latin typeface="Trebuchet MS" panose="020B0603020202020204" pitchFamily="34" charset="0"/>
            </a:endParaRPr>
          </a:p>
          <a:p>
            <a:pPr algn="l"/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R</a:t>
            </a:r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 </a:t>
            </a:r>
            <a:r>
              <a:rPr lang="en-US" sz="2000" i="1" dirty="0" err="1" smtClean="0">
                <a:latin typeface="Trebuchet MS" panose="020B0603020202020204" pitchFamily="34" charset="0"/>
              </a:rPr>
              <a:t>pos</a:t>
            </a:r>
            <a:r>
              <a:rPr lang="en-US" sz="2000" i="1" dirty="0" smtClean="0">
                <a:latin typeface="Trebuchet MS" panose="020B0603020202020204" pitchFamily="34" charset="0"/>
              </a:rPr>
              <a:t> </a:t>
            </a:r>
            <a:r>
              <a:rPr lang="en-US" sz="2000" i="1" dirty="0" err="1" smtClean="0">
                <a:latin typeface="Trebuchet MS" panose="020B0603020202020204" pitchFamily="34" charset="0"/>
              </a:rPr>
              <a:t>val</a:t>
            </a:r>
            <a:endParaRPr lang="en-US" sz="2000" i="1" dirty="0" smtClean="0">
              <a:latin typeface="Trebuchet MS" panose="020B0603020202020204" pitchFamily="34" charset="0"/>
            </a:endParaRPr>
          </a:p>
          <a:p>
            <a:pPr algn="l"/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Q</a:t>
            </a:r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 l r k</a:t>
            </a:r>
            <a:endParaRPr lang="en-US" sz="2000" i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53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03056 -2.96296E-6 C 0.04427 -2.96296E-6 0.06128 0.03195 0.06128 0.05834 L 0.06128 0.11713 " pathEditMode="relative" rAng="0" ptsTypes="AAAA">
                                      <p:cBhvr>
                                        <p:cTn id="36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6" y="585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9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29</a:t>
            </a:fld>
            <a:endParaRPr lang="en-US" altLang="en-US"/>
          </a:p>
        </p:txBody>
      </p:sp>
      <p:cxnSp>
        <p:nvCxnSpPr>
          <p:cNvPr id="24" name="Straight Arrow Connector 23"/>
          <p:cNvCxnSpPr>
            <a:stCxn id="28" idx="3"/>
            <a:endCxn id="31" idx="7"/>
          </p:cNvCxnSpPr>
          <p:nvPr/>
        </p:nvCxnSpPr>
        <p:spPr bwMode="auto">
          <a:xfrm flipH="1">
            <a:off x="5775521" y="2951224"/>
            <a:ext cx="398320" cy="48697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cxnSp>
        <p:nvCxnSpPr>
          <p:cNvPr id="25" name="Straight Arrow Connector 24"/>
          <p:cNvCxnSpPr>
            <a:stCxn id="31" idx="3"/>
            <a:endCxn id="26" idx="7"/>
          </p:cNvCxnSpPr>
          <p:nvPr/>
        </p:nvCxnSpPr>
        <p:spPr bwMode="auto">
          <a:xfrm flipH="1">
            <a:off x="5005539" y="3761486"/>
            <a:ext cx="446692" cy="54236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grpSp>
        <p:nvGrpSpPr>
          <p:cNvPr id="27" name="Group 26"/>
          <p:cNvGrpSpPr/>
          <p:nvPr/>
        </p:nvGrpSpPr>
        <p:grpSpPr>
          <a:xfrm>
            <a:off x="6106886" y="2560979"/>
            <a:ext cx="457200" cy="457200"/>
            <a:chOff x="6106886" y="2560979"/>
            <a:chExt cx="457200" cy="457200"/>
          </a:xfrm>
        </p:grpSpPr>
        <p:sp>
          <p:nvSpPr>
            <p:cNvPr id="28" name="Oval 27"/>
            <p:cNvSpPr/>
            <p:nvPr/>
          </p:nvSpPr>
          <p:spPr bwMode="auto">
            <a:xfrm>
              <a:off x="6106886" y="2560979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3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3</a:t>
              </a:r>
            </a:p>
          </p:txBody>
        </p:sp>
        <p:cxnSp>
          <p:nvCxnSpPr>
            <p:cNvPr id="29" name="Straight Connector 28"/>
            <p:cNvCxnSpPr>
              <a:stCxn id="28" idx="2"/>
              <a:endCxn id="28" idx="6"/>
            </p:cNvCxnSpPr>
            <p:nvPr/>
          </p:nvCxnSpPr>
          <p:spPr bwMode="auto">
            <a:xfrm>
              <a:off x="6106886" y="2789579"/>
              <a:ext cx="457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385276" y="3371241"/>
            <a:ext cx="457200" cy="457200"/>
            <a:chOff x="5385276" y="3371241"/>
            <a:chExt cx="457200" cy="457200"/>
          </a:xfrm>
        </p:grpSpPr>
        <p:sp>
          <p:nvSpPr>
            <p:cNvPr id="31" name="Oval 30"/>
            <p:cNvSpPr/>
            <p:nvPr/>
          </p:nvSpPr>
          <p:spPr bwMode="auto">
            <a:xfrm>
              <a:off x="5385276" y="3371241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2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2</a:t>
              </a:r>
            </a:p>
          </p:txBody>
        </p:sp>
        <p:cxnSp>
          <p:nvCxnSpPr>
            <p:cNvPr id="32" name="Straight Connector 31"/>
            <p:cNvCxnSpPr>
              <a:stCxn id="31" idx="2"/>
              <a:endCxn id="31" idx="6"/>
            </p:cNvCxnSpPr>
            <p:nvPr/>
          </p:nvCxnSpPr>
          <p:spPr bwMode="auto">
            <a:xfrm>
              <a:off x="5385276" y="3599841"/>
              <a:ext cx="457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615294" y="4236899"/>
            <a:ext cx="457200" cy="457200"/>
            <a:chOff x="4615294" y="4236899"/>
            <a:chExt cx="457200" cy="457200"/>
          </a:xfrm>
        </p:grpSpPr>
        <p:sp>
          <p:nvSpPr>
            <p:cNvPr id="26" name="Oval 25"/>
            <p:cNvSpPr/>
            <p:nvPr/>
          </p:nvSpPr>
          <p:spPr bwMode="auto">
            <a:xfrm>
              <a:off x="4615294" y="4236899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1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1</a:t>
              </a: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4615294" y="4465499"/>
              <a:ext cx="457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685800" y="1524000"/>
            <a:ext cx="2590620" cy="22467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4</a:t>
            </a:r>
          </a:p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1 2 3 5</a:t>
            </a:r>
          </a:p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4</a:t>
            </a:r>
          </a:p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I 3 4</a:t>
            </a:r>
          </a:p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D 0</a:t>
            </a:r>
          </a:p>
          <a:p>
            <a:pPr algn="l"/>
            <a:r>
              <a:rPr lang="en-US" sz="2000" i="1" dirty="0">
                <a:latin typeface="Trebuchet MS" panose="020B0603020202020204" pitchFamily="34" charset="0"/>
              </a:rPr>
              <a:t>Q 0 3 </a:t>
            </a:r>
            <a:r>
              <a:rPr lang="en-US" sz="2000" i="1" dirty="0" smtClean="0">
                <a:latin typeface="Trebuchet MS" panose="020B0603020202020204" pitchFamily="34" charset="0"/>
              </a:rPr>
              <a:t>1</a:t>
            </a:r>
          </a:p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R 1 2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62972" y="2561654"/>
            <a:ext cx="3704119" cy="540666"/>
            <a:chOff x="685800" y="2278609"/>
            <a:chExt cx="3704119" cy="540666"/>
          </a:xfrm>
        </p:grpSpPr>
        <p:sp>
          <p:nvSpPr>
            <p:cNvPr id="37" name="Oval 36"/>
            <p:cNvSpPr/>
            <p:nvPr/>
          </p:nvSpPr>
          <p:spPr bwMode="auto">
            <a:xfrm>
              <a:off x="685800" y="2468096"/>
              <a:ext cx="685800" cy="351179"/>
            </a:xfrm>
            <a:prstGeom prst="ellips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 flipH="1">
              <a:off x="1371600" y="2493496"/>
              <a:ext cx="381000" cy="134438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TextBox 38"/>
            <p:cNvSpPr txBox="1"/>
            <p:nvPr/>
          </p:nvSpPr>
          <p:spPr>
            <a:xfrm>
              <a:off x="1702965" y="2278609"/>
              <a:ext cx="26869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 err="1" smtClean="0">
                  <a:latin typeface="+mn-lt"/>
                </a:rPr>
                <a:t>Penghapusan</a:t>
              </a:r>
              <a:r>
                <a:rPr lang="en-US" sz="1600" dirty="0" smtClean="0">
                  <a:latin typeface="+mn-lt"/>
                </a:rPr>
                <a:t> </a:t>
              </a:r>
              <a:r>
                <a:rPr lang="en-US" sz="1600" dirty="0" err="1" smtClean="0">
                  <a:latin typeface="+mn-lt"/>
                </a:rPr>
                <a:t>pada</a:t>
              </a:r>
              <a:r>
                <a:rPr lang="en-US" sz="1600" dirty="0" smtClean="0">
                  <a:latin typeface="+mn-lt"/>
                </a:rPr>
                <a:t> </a:t>
              </a:r>
              <a:r>
                <a:rPr lang="en-US" sz="1600" dirty="0" err="1" smtClean="0">
                  <a:latin typeface="+mn-lt"/>
                </a:rPr>
                <a:t>indeks</a:t>
              </a:r>
              <a:r>
                <a:rPr lang="en-US" sz="1600" dirty="0" smtClean="0">
                  <a:latin typeface="+mn-lt"/>
                </a:rPr>
                <a:t> 0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944199" y="1636742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+mj-lt"/>
              </a:rPr>
              <a:t>Pencarian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indeks</a:t>
            </a:r>
            <a:r>
              <a:rPr lang="en-US" sz="1600" dirty="0" smtClean="0">
                <a:latin typeface="+mj-lt"/>
              </a:rPr>
              <a:t> 0</a:t>
            </a:r>
            <a:endParaRPr lang="en-US" sz="1600" dirty="0">
              <a:latin typeface="+mj-lt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615294" y="4236899"/>
            <a:ext cx="457200" cy="457200"/>
            <a:chOff x="4615294" y="4236899"/>
            <a:chExt cx="457200" cy="457200"/>
          </a:xfrm>
        </p:grpSpPr>
        <p:sp>
          <p:nvSpPr>
            <p:cNvPr id="42" name="Oval 41"/>
            <p:cNvSpPr/>
            <p:nvPr/>
          </p:nvSpPr>
          <p:spPr bwMode="auto">
            <a:xfrm>
              <a:off x="4615294" y="4236899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1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1</a:t>
              </a:r>
            </a:p>
          </p:txBody>
        </p:sp>
        <p:cxnSp>
          <p:nvCxnSpPr>
            <p:cNvPr id="43" name="Straight Connector 42"/>
            <p:cNvCxnSpPr/>
            <p:nvPr/>
          </p:nvCxnSpPr>
          <p:spPr bwMode="auto">
            <a:xfrm>
              <a:off x="4615294" y="4465499"/>
              <a:ext cx="457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/>
          <p:cNvCxnSpPr/>
          <p:nvPr/>
        </p:nvCxnSpPr>
        <p:spPr bwMode="auto">
          <a:xfrm flipH="1">
            <a:off x="6497131" y="2126076"/>
            <a:ext cx="427824" cy="50185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grpSp>
        <p:nvGrpSpPr>
          <p:cNvPr id="45" name="Group 44"/>
          <p:cNvGrpSpPr/>
          <p:nvPr/>
        </p:nvGrpSpPr>
        <p:grpSpPr>
          <a:xfrm>
            <a:off x="6858000" y="1735831"/>
            <a:ext cx="457200" cy="457200"/>
            <a:chOff x="6106886" y="2560979"/>
            <a:chExt cx="457200" cy="457200"/>
          </a:xfrm>
        </p:grpSpPr>
        <p:sp>
          <p:nvSpPr>
            <p:cNvPr id="46" name="Oval 45"/>
            <p:cNvSpPr/>
            <p:nvPr/>
          </p:nvSpPr>
          <p:spPr bwMode="auto">
            <a:xfrm>
              <a:off x="6106886" y="2560979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4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5</a:t>
              </a:r>
            </a:p>
          </p:txBody>
        </p:sp>
        <p:cxnSp>
          <p:nvCxnSpPr>
            <p:cNvPr id="47" name="Straight Connector 46"/>
            <p:cNvCxnSpPr>
              <a:stCxn id="46" idx="2"/>
              <a:endCxn id="46" idx="6"/>
            </p:cNvCxnSpPr>
            <p:nvPr/>
          </p:nvCxnSpPr>
          <p:spPr bwMode="auto">
            <a:xfrm>
              <a:off x="6106886" y="2789579"/>
              <a:ext cx="457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/>
          <p:cNvCxnSpPr>
            <a:stCxn id="46" idx="5"/>
            <a:endCxn id="51" idx="1"/>
          </p:cNvCxnSpPr>
          <p:nvPr/>
        </p:nvCxnSpPr>
        <p:spPr bwMode="auto">
          <a:xfrm>
            <a:off x="7248245" y="2126076"/>
            <a:ext cx="406512" cy="52170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grpSp>
        <p:nvGrpSpPr>
          <p:cNvPr id="50" name="Group 49"/>
          <p:cNvGrpSpPr/>
          <p:nvPr/>
        </p:nvGrpSpPr>
        <p:grpSpPr>
          <a:xfrm>
            <a:off x="7587802" y="2580827"/>
            <a:ext cx="457200" cy="457200"/>
            <a:chOff x="6106886" y="2560979"/>
            <a:chExt cx="457200" cy="457200"/>
          </a:xfrm>
        </p:grpSpPr>
        <p:sp>
          <p:nvSpPr>
            <p:cNvPr id="51" name="Oval 50"/>
            <p:cNvSpPr/>
            <p:nvPr/>
          </p:nvSpPr>
          <p:spPr bwMode="auto">
            <a:xfrm>
              <a:off x="6106886" y="2560979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5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1</a:t>
              </a:r>
            </a:p>
          </p:txBody>
        </p:sp>
        <p:cxnSp>
          <p:nvCxnSpPr>
            <p:cNvPr id="52" name="Straight Connector 51"/>
            <p:cNvCxnSpPr>
              <a:stCxn id="51" idx="2"/>
              <a:endCxn id="51" idx="6"/>
            </p:cNvCxnSpPr>
            <p:nvPr/>
          </p:nvCxnSpPr>
          <p:spPr bwMode="auto">
            <a:xfrm>
              <a:off x="6106886" y="2789579"/>
              <a:ext cx="457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6449224" y="2561838"/>
            <a:ext cx="2004554" cy="2200466"/>
            <a:chOff x="6449224" y="2561838"/>
            <a:chExt cx="2004554" cy="2200466"/>
          </a:xfrm>
        </p:grpSpPr>
        <p:cxnSp>
          <p:nvCxnSpPr>
            <p:cNvPr id="55" name="Straight Arrow Connector 54"/>
            <p:cNvCxnSpPr>
              <a:stCxn id="74" idx="3"/>
              <a:endCxn id="72" idx="7"/>
            </p:cNvCxnSpPr>
            <p:nvPr/>
          </p:nvCxnSpPr>
          <p:spPr bwMode="auto">
            <a:xfrm flipH="1">
              <a:off x="6839469" y="2952083"/>
              <a:ext cx="446692" cy="54236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/>
          </p:spPr>
        </p:cxnSp>
        <p:grpSp>
          <p:nvGrpSpPr>
            <p:cNvPr id="56" name="Group 55"/>
            <p:cNvGrpSpPr/>
            <p:nvPr/>
          </p:nvGrpSpPr>
          <p:grpSpPr>
            <a:xfrm>
              <a:off x="7219206" y="2561838"/>
              <a:ext cx="457200" cy="457200"/>
              <a:chOff x="3540885" y="1905000"/>
              <a:chExt cx="457200" cy="457200"/>
            </a:xfrm>
          </p:grpSpPr>
          <p:sp>
            <p:nvSpPr>
              <p:cNvPr id="74" name="Oval 73"/>
              <p:cNvSpPr/>
              <p:nvPr/>
            </p:nvSpPr>
            <p:spPr bwMode="auto">
              <a:xfrm>
                <a:off x="3540885" y="1905000"/>
                <a:ext cx="457200" cy="4572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rPr>
                  <a:t>4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normalizeH="0" baseline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rPr>
                  <a:t>3</a:t>
                </a:r>
                <a:endPara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endParaRPr>
              </a:p>
            </p:txBody>
          </p:sp>
          <p:cxnSp>
            <p:nvCxnSpPr>
              <p:cNvPr id="75" name="Straight Connector 74"/>
              <p:cNvCxnSpPr/>
              <p:nvPr/>
            </p:nvCxnSpPr>
            <p:spPr bwMode="auto">
              <a:xfrm>
                <a:off x="3540885" y="2133600"/>
                <a:ext cx="4572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6449224" y="3427496"/>
              <a:ext cx="457200" cy="457200"/>
              <a:chOff x="2770903" y="2770658"/>
              <a:chExt cx="457200" cy="457200"/>
            </a:xfrm>
          </p:grpSpPr>
          <p:sp>
            <p:nvSpPr>
              <p:cNvPr id="72" name="Oval 71"/>
              <p:cNvSpPr/>
              <p:nvPr/>
            </p:nvSpPr>
            <p:spPr bwMode="auto">
              <a:xfrm>
                <a:off x="2770903" y="2770658"/>
                <a:ext cx="457200" cy="4572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normalizeH="0" baseline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rPr>
                  <a:t>2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rPr>
                  <a:t>2</a:t>
                </a:r>
                <a:endPara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endParaRPr>
              </a:p>
            </p:txBody>
          </p:sp>
          <p:cxnSp>
            <p:nvCxnSpPr>
              <p:cNvPr id="73" name="Straight Connector 72"/>
              <p:cNvCxnSpPr/>
              <p:nvPr/>
            </p:nvCxnSpPr>
            <p:spPr bwMode="auto">
              <a:xfrm>
                <a:off x="2770903" y="2999258"/>
                <a:ext cx="4572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 flipH="1">
              <a:off x="7609451" y="2952083"/>
              <a:ext cx="844327" cy="932333"/>
              <a:chOff x="2923303" y="2447925"/>
              <a:chExt cx="844327" cy="932333"/>
            </a:xfrm>
          </p:grpSpPr>
          <p:cxnSp>
            <p:nvCxnSpPr>
              <p:cNvPr id="68" name="Straight Arrow Connector 67"/>
              <p:cNvCxnSpPr>
                <a:stCxn id="74" idx="5"/>
                <a:endCxn id="70" idx="7"/>
              </p:cNvCxnSpPr>
              <p:nvPr/>
            </p:nvCxnSpPr>
            <p:spPr bwMode="auto">
              <a:xfrm flipH="1">
                <a:off x="3313548" y="2447925"/>
                <a:ext cx="454082" cy="542088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/>
            </p:spPr>
          </p:cxnSp>
          <p:grpSp>
            <p:nvGrpSpPr>
              <p:cNvPr id="69" name="Group 68"/>
              <p:cNvGrpSpPr/>
              <p:nvPr/>
            </p:nvGrpSpPr>
            <p:grpSpPr>
              <a:xfrm>
                <a:off x="2923303" y="2923058"/>
                <a:ext cx="457200" cy="457200"/>
                <a:chOff x="2770903" y="2770658"/>
                <a:chExt cx="457200" cy="457200"/>
              </a:xfrm>
            </p:grpSpPr>
            <p:sp>
              <p:nvSpPr>
                <p:cNvPr id="70" name="Oval 69"/>
                <p:cNvSpPr/>
                <p:nvPr/>
              </p:nvSpPr>
              <p:spPr bwMode="auto">
                <a:xfrm>
                  <a:off x="2770903" y="2770658"/>
                  <a:ext cx="457200" cy="457200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normalizeH="0" baseline="0" dirty="0" smtClean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  <a:latin typeface="Trebuchet MS" panose="020B0603020202020204" pitchFamily="34" charset="0"/>
                    </a:rPr>
                    <a:t>5</a:t>
                  </a:r>
                </a:p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b="1" dirty="0" smtClean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  <a:latin typeface="Trebuchet MS" panose="020B0603020202020204" pitchFamily="34" charset="0"/>
                    </a:rPr>
                    <a:t>1</a:t>
                  </a:r>
                  <a:endParaRPr kumimoji="0" lang="en-US" sz="1600" b="1" i="0" u="none" strike="noStrike" normalizeH="0" baseline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endParaRPr>
                </a:p>
              </p:txBody>
            </p:sp>
            <p:cxnSp>
              <p:nvCxnSpPr>
                <p:cNvPr id="71" name="Straight Connector 70"/>
                <p:cNvCxnSpPr/>
                <p:nvPr/>
              </p:nvCxnSpPr>
              <p:spPr bwMode="auto">
                <a:xfrm>
                  <a:off x="2770903" y="2999258"/>
                  <a:ext cx="457200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  <a:extLst/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Group 58"/>
            <p:cNvGrpSpPr/>
            <p:nvPr/>
          </p:nvGrpSpPr>
          <p:grpSpPr>
            <a:xfrm flipH="1">
              <a:off x="6839469" y="3817741"/>
              <a:ext cx="839073" cy="944563"/>
              <a:chOff x="2923303" y="2435695"/>
              <a:chExt cx="839073" cy="944563"/>
            </a:xfrm>
          </p:grpSpPr>
          <p:cxnSp>
            <p:nvCxnSpPr>
              <p:cNvPr id="64" name="Straight Arrow Connector 63"/>
              <p:cNvCxnSpPr>
                <a:stCxn id="72" idx="5"/>
                <a:endCxn id="66" idx="7"/>
              </p:cNvCxnSpPr>
              <p:nvPr/>
            </p:nvCxnSpPr>
            <p:spPr bwMode="auto">
              <a:xfrm flipH="1">
                <a:off x="3313548" y="2435695"/>
                <a:ext cx="448828" cy="554318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/>
            </p:spPr>
          </p:cxnSp>
          <p:grpSp>
            <p:nvGrpSpPr>
              <p:cNvPr id="65" name="Group 64"/>
              <p:cNvGrpSpPr/>
              <p:nvPr/>
            </p:nvGrpSpPr>
            <p:grpSpPr>
              <a:xfrm>
                <a:off x="2923303" y="2923058"/>
                <a:ext cx="457200" cy="457200"/>
                <a:chOff x="2770903" y="2770658"/>
                <a:chExt cx="457200" cy="457200"/>
              </a:xfrm>
            </p:grpSpPr>
            <p:sp>
              <p:nvSpPr>
                <p:cNvPr id="66" name="Oval 65"/>
                <p:cNvSpPr/>
                <p:nvPr/>
              </p:nvSpPr>
              <p:spPr bwMode="auto">
                <a:xfrm>
                  <a:off x="2770903" y="2770658"/>
                  <a:ext cx="457200" cy="457200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b="1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  <a:latin typeface="Trebuchet MS" panose="020B0603020202020204" pitchFamily="34" charset="0"/>
                    </a:rPr>
                    <a:t>3</a:t>
                  </a:r>
                  <a:endParaRPr kumimoji="0" lang="en-US" sz="1600" b="1" i="0" u="none" strike="noStrike" normalizeH="0" baseline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endParaRPr>
                </a:p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b="1" dirty="0" smtClean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  <a:latin typeface="Trebuchet MS" panose="020B0603020202020204" pitchFamily="34" charset="0"/>
                    </a:rPr>
                    <a:t>1</a:t>
                  </a:r>
                  <a:endParaRPr kumimoji="0" lang="en-US" sz="1600" b="1" i="0" u="none" strike="noStrike" normalizeH="0" baseline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endParaRPr>
                </a:p>
              </p:txBody>
            </p:sp>
            <p:cxnSp>
              <p:nvCxnSpPr>
                <p:cNvPr id="67" name="Straight Connector 66"/>
                <p:cNvCxnSpPr/>
                <p:nvPr/>
              </p:nvCxnSpPr>
              <p:spPr bwMode="auto">
                <a:xfrm>
                  <a:off x="2770903" y="2999258"/>
                  <a:ext cx="457200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  <a:extLst/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9" name="Group 78"/>
          <p:cNvGrpSpPr/>
          <p:nvPr/>
        </p:nvGrpSpPr>
        <p:grpSpPr>
          <a:xfrm>
            <a:off x="6449224" y="1735831"/>
            <a:ext cx="836937" cy="892962"/>
            <a:chOff x="6449224" y="1735831"/>
            <a:chExt cx="836937" cy="892962"/>
          </a:xfrm>
        </p:grpSpPr>
        <p:grpSp>
          <p:nvGrpSpPr>
            <p:cNvPr id="60" name="Group 59"/>
            <p:cNvGrpSpPr/>
            <p:nvPr/>
          </p:nvGrpSpPr>
          <p:grpSpPr>
            <a:xfrm>
              <a:off x="6449224" y="1735831"/>
              <a:ext cx="457200" cy="457200"/>
              <a:chOff x="1981200" y="3660465"/>
              <a:chExt cx="457200" cy="457200"/>
            </a:xfrm>
          </p:grpSpPr>
          <p:sp>
            <p:nvSpPr>
              <p:cNvPr id="62" name="Oval 61"/>
              <p:cNvSpPr/>
              <p:nvPr/>
            </p:nvSpPr>
            <p:spPr bwMode="auto">
              <a:xfrm>
                <a:off x="1981200" y="3660465"/>
                <a:ext cx="457200" cy="4572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normalizeH="0" baseline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rPr>
                  <a:t>1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rPr>
                  <a:t>4</a:t>
                </a:r>
                <a:endPara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endParaRPr>
              </a:p>
            </p:txBody>
          </p:sp>
          <p:cxnSp>
            <p:nvCxnSpPr>
              <p:cNvPr id="63" name="Straight Connector 62"/>
              <p:cNvCxnSpPr/>
              <p:nvPr/>
            </p:nvCxnSpPr>
            <p:spPr bwMode="auto">
              <a:xfrm>
                <a:off x="1981200" y="3889065"/>
                <a:ext cx="4572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Arrow Connector 60"/>
            <p:cNvCxnSpPr>
              <a:stCxn id="62" idx="5"/>
              <a:endCxn id="74" idx="1"/>
            </p:cNvCxnSpPr>
            <p:nvPr/>
          </p:nvCxnSpPr>
          <p:spPr bwMode="auto">
            <a:xfrm>
              <a:off x="6839469" y="2126076"/>
              <a:ext cx="446692" cy="50271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/>
          </p:spPr>
        </p:cxnSp>
      </p:grpSp>
      <p:sp>
        <p:nvSpPr>
          <p:cNvPr id="76" name="TextBox 75"/>
          <p:cNvSpPr txBox="1"/>
          <p:nvPr/>
        </p:nvSpPr>
        <p:spPr>
          <a:xfrm>
            <a:off x="3963363" y="1918134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Splay</a:t>
            </a:r>
            <a:endParaRPr lang="en-US" sz="1600" dirty="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961284" y="2163778"/>
            <a:ext cx="1181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+mj-lt"/>
              </a:rPr>
              <a:t>Hapus</a:t>
            </a:r>
            <a:r>
              <a:rPr lang="en-US" sz="1600" dirty="0" smtClean="0">
                <a:latin typeface="+mj-lt"/>
              </a:rPr>
              <a:t> root</a:t>
            </a:r>
            <a:endParaRPr lang="en-US" sz="1600" dirty="0">
              <a:latin typeface="+mj-lt"/>
            </a:endParaRPr>
          </a:p>
        </p:txBody>
      </p:sp>
      <p:sp>
        <p:nvSpPr>
          <p:cNvPr id="80" name="Title 1"/>
          <p:cNvSpPr txBox="1">
            <a:spLocks/>
          </p:cNvSpPr>
          <p:nvPr/>
        </p:nvSpPr>
        <p:spPr>
          <a:xfrm>
            <a:off x="1066800" y="304800"/>
            <a:ext cx="7772400" cy="1143000"/>
          </a:xfrm>
          <a:prstGeom prst="rect">
            <a:avLst/>
          </a:prstGeom>
        </p:spPr>
        <p:txBody>
          <a:bodyPr anchor="b"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dirty="0" smtClean="0"/>
              <a:t>OPERASI PENGHAPUSAN PADA SUATU POSISI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E8B30BBC-5848-4AE5-AE2A-AD1F8E44CD62}" type="datetime3">
              <a:rPr lang="en-US" altLang="en-US" smtClean="0"/>
              <a:t>3 January 2016</a:t>
            </a:fld>
            <a:endParaRPr lang="en-US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685800" y="3878868"/>
            <a:ext cx="2590620" cy="23083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N</a:t>
            </a:r>
          </a:p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A</a:t>
            </a:r>
            <a:r>
              <a:rPr lang="en-US" sz="2000" i="1" baseline="-25000" dirty="0" smtClean="0">
                <a:latin typeface="Trebuchet MS" panose="020B0603020202020204" pitchFamily="34" charset="0"/>
              </a:rPr>
              <a:t>[</a:t>
            </a:r>
            <a:r>
              <a:rPr lang="en-US" sz="2000" i="1" baseline="-25000" dirty="0">
                <a:latin typeface="Trebuchet MS" panose="020B0603020202020204" pitchFamily="34" charset="0"/>
              </a:rPr>
              <a:t>0</a:t>
            </a:r>
            <a:r>
              <a:rPr lang="en-US" sz="2000" i="1" baseline="-25000" dirty="0" smtClean="0">
                <a:latin typeface="Trebuchet MS" panose="020B0603020202020204" pitchFamily="34" charset="0"/>
              </a:rPr>
              <a:t>]</a:t>
            </a:r>
            <a:r>
              <a:rPr lang="en-US" sz="2000" i="1" dirty="0" smtClean="0">
                <a:latin typeface="Trebuchet MS" panose="020B0603020202020204" pitchFamily="34" charset="0"/>
              </a:rPr>
              <a:t> … A</a:t>
            </a:r>
            <a:r>
              <a:rPr lang="en-US" sz="2000" i="1" baseline="-25000" dirty="0" smtClean="0">
                <a:latin typeface="Trebuchet MS" panose="020B0603020202020204" pitchFamily="34" charset="0"/>
              </a:rPr>
              <a:t>[N-1]</a:t>
            </a:r>
          </a:p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Q</a:t>
            </a:r>
          </a:p>
          <a:p>
            <a:pPr algn="l"/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I</a:t>
            </a:r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 </a:t>
            </a:r>
            <a:r>
              <a:rPr lang="en-US" sz="2000" i="1" dirty="0" err="1" smtClean="0">
                <a:latin typeface="Trebuchet MS" panose="020B0603020202020204" pitchFamily="34" charset="0"/>
              </a:rPr>
              <a:t>pos</a:t>
            </a:r>
            <a:r>
              <a:rPr lang="en-US" sz="2000" i="1" dirty="0" smtClean="0">
                <a:latin typeface="Trebuchet MS" panose="020B0603020202020204" pitchFamily="34" charset="0"/>
              </a:rPr>
              <a:t> </a:t>
            </a:r>
            <a:r>
              <a:rPr lang="en-US" sz="2000" i="1" dirty="0" err="1" smtClean="0">
                <a:latin typeface="Trebuchet MS" panose="020B0603020202020204" pitchFamily="34" charset="0"/>
              </a:rPr>
              <a:t>val</a:t>
            </a:r>
            <a:endParaRPr lang="en-US" sz="2000" i="1" dirty="0" smtClean="0">
              <a:latin typeface="Trebuchet MS" panose="020B0603020202020204" pitchFamily="34" charset="0"/>
            </a:endParaRPr>
          </a:p>
          <a:p>
            <a:pPr algn="l"/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D</a:t>
            </a:r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 </a:t>
            </a:r>
            <a:r>
              <a:rPr lang="en-US" sz="2000" i="1" dirty="0" err="1" smtClean="0">
                <a:latin typeface="Trebuchet MS" panose="020B0603020202020204" pitchFamily="34" charset="0"/>
              </a:rPr>
              <a:t>pos</a:t>
            </a:r>
            <a:endParaRPr lang="en-US" sz="2000" i="1" dirty="0" smtClean="0">
              <a:latin typeface="Trebuchet MS" panose="020B0603020202020204" pitchFamily="34" charset="0"/>
            </a:endParaRPr>
          </a:p>
          <a:p>
            <a:pPr algn="l"/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R</a:t>
            </a:r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 </a:t>
            </a:r>
            <a:r>
              <a:rPr lang="en-US" sz="2000" i="1" dirty="0" err="1" smtClean="0">
                <a:latin typeface="Trebuchet MS" panose="020B0603020202020204" pitchFamily="34" charset="0"/>
              </a:rPr>
              <a:t>pos</a:t>
            </a:r>
            <a:r>
              <a:rPr lang="en-US" sz="2000" i="1" dirty="0" smtClean="0">
                <a:latin typeface="Trebuchet MS" panose="020B0603020202020204" pitchFamily="34" charset="0"/>
              </a:rPr>
              <a:t> </a:t>
            </a:r>
            <a:r>
              <a:rPr lang="en-US" sz="2000" i="1" dirty="0" err="1" smtClean="0">
                <a:latin typeface="Trebuchet MS" panose="020B0603020202020204" pitchFamily="34" charset="0"/>
              </a:rPr>
              <a:t>val</a:t>
            </a:r>
            <a:endParaRPr lang="en-US" sz="2000" i="1" dirty="0" smtClean="0">
              <a:latin typeface="Trebuchet MS" panose="020B0603020202020204" pitchFamily="34" charset="0"/>
            </a:endParaRPr>
          </a:p>
          <a:p>
            <a:pPr algn="l"/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Q</a:t>
            </a:r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 l r k</a:t>
            </a:r>
            <a:endParaRPr lang="en-US" sz="2000" i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00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22222E-6 L -0.0368 2.22222E-6 C -0.0533 2.22222E-6 -0.07344 -0.03449 -0.07344 -0.06227 L -0.07344 -0.12431 " pathEditMode="relative" rAng="0" ptsTypes="AAAA">
                                      <p:cBhvr>
                                        <p:cTn id="9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1" y="-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76" grpId="0"/>
      <p:bldP spid="76" grpId="1"/>
      <p:bldP spid="77" grpId="0"/>
      <p:bldP spid="7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LATAR 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Sensor api biasa  yang sering digunakan lambat dalam mendeteksi api, menunggu partikel menyentuh sensor</a:t>
            </a:r>
          </a:p>
          <a:p>
            <a:pPr lvl="0"/>
            <a:endParaRPr lang="en-US" smtClean="0"/>
          </a:p>
          <a:p>
            <a:pPr lvl="0"/>
            <a:r>
              <a:rPr lang="en-US" smtClean="0"/>
              <a:t>Sensor biasa sulit untuk mendeteksi api diluar ruangan</a:t>
            </a:r>
          </a:p>
          <a:p>
            <a:pPr lvl="0"/>
            <a:endParaRPr lang="en-US"/>
          </a:p>
          <a:p>
            <a:pPr lvl="0"/>
            <a:r>
              <a:rPr lang="en-US" smtClean="0"/>
              <a:t>Pemanfaatan kamera CCTV pada gedung-gedung, sehingga tidak perlu memasang alat pendeteksi api</a:t>
            </a:r>
          </a:p>
          <a:p>
            <a:pPr lvl="0"/>
            <a:endParaRPr lang="en-US" smtClean="0"/>
          </a:p>
          <a:p>
            <a:pPr lvl="0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EC75F531-8A04-4B07-A04C-CBAED132D54C}" type="datetime3">
              <a:rPr lang="en-US" altLang="en-US" smtClean="0"/>
              <a:t>3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99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847001C-7007-4AD6-822C-A1D5C5107FF4}" type="datetime3">
              <a:rPr lang="en-US" altLang="en-US" smtClean="0"/>
              <a:t>3 January 2016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1524000"/>
            <a:ext cx="2590620" cy="22467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4</a:t>
            </a:r>
          </a:p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1 2 3 5</a:t>
            </a:r>
          </a:p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4</a:t>
            </a:r>
          </a:p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I 3 4</a:t>
            </a:r>
          </a:p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D 0</a:t>
            </a:r>
          </a:p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Q 0 3 1</a:t>
            </a:r>
          </a:p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R 1 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67400" y="1676400"/>
            <a:ext cx="2004554" cy="2200466"/>
            <a:chOff x="6449224" y="2561838"/>
            <a:chExt cx="2004554" cy="2200466"/>
          </a:xfrm>
        </p:grpSpPr>
        <p:cxnSp>
          <p:nvCxnSpPr>
            <p:cNvPr id="7" name="Straight Arrow Connector 6"/>
            <p:cNvCxnSpPr>
              <a:stCxn id="22" idx="3"/>
              <a:endCxn id="20" idx="7"/>
            </p:cNvCxnSpPr>
            <p:nvPr/>
          </p:nvCxnSpPr>
          <p:spPr bwMode="auto">
            <a:xfrm flipH="1">
              <a:off x="6839469" y="2952083"/>
              <a:ext cx="446692" cy="54236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/>
          </p:spPr>
        </p:cxnSp>
        <p:grpSp>
          <p:nvGrpSpPr>
            <p:cNvPr id="8" name="Group 7"/>
            <p:cNvGrpSpPr/>
            <p:nvPr/>
          </p:nvGrpSpPr>
          <p:grpSpPr>
            <a:xfrm>
              <a:off x="7219206" y="2561838"/>
              <a:ext cx="457200" cy="457200"/>
              <a:chOff x="3540885" y="1905000"/>
              <a:chExt cx="457200" cy="457200"/>
            </a:xfrm>
          </p:grpSpPr>
          <p:sp>
            <p:nvSpPr>
              <p:cNvPr id="22" name="Oval 21"/>
              <p:cNvSpPr/>
              <p:nvPr/>
            </p:nvSpPr>
            <p:spPr bwMode="auto">
              <a:xfrm>
                <a:off x="3540885" y="1905000"/>
                <a:ext cx="457200" cy="4572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rPr>
                  <a:t>4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normalizeH="0" baseline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rPr>
                  <a:t>3</a:t>
                </a:r>
                <a:endPara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 bwMode="auto">
              <a:xfrm>
                <a:off x="3540885" y="2133600"/>
                <a:ext cx="4572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6449224" y="3427496"/>
              <a:ext cx="457200" cy="457200"/>
              <a:chOff x="2770903" y="2770658"/>
              <a:chExt cx="457200" cy="457200"/>
            </a:xfrm>
          </p:grpSpPr>
          <p:sp>
            <p:nvSpPr>
              <p:cNvPr id="20" name="Oval 19"/>
              <p:cNvSpPr/>
              <p:nvPr/>
            </p:nvSpPr>
            <p:spPr bwMode="auto">
              <a:xfrm>
                <a:off x="2770903" y="2770658"/>
                <a:ext cx="457200" cy="4572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normalizeH="0" baseline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rPr>
                  <a:t>2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rPr>
                  <a:t>2</a:t>
                </a:r>
                <a:endPara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 bwMode="auto">
              <a:xfrm>
                <a:off x="2770903" y="2999258"/>
                <a:ext cx="4572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 flipH="1">
              <a:off x="7609451" y="2952083"/>
              <a:ext cx="844327" cy="932333"/>
              <a:chOff x="2923303" y="2447925"/>
              <a:chExt cx="844327" cy="932333"/>
            </a:xfrm>
          </p:grpSpPr>
          <p:cxnSp>
            <p:nvCxnSpPr>
              <p:cNvPr id="16" name="Straight Arrow Connector 15"/>
              <p:cNvCxnSpPr>
                <a:stCxn id="22" idx="5"/>
                <a:endCxn id="18" idx="7"/>
              </p:cNvCxnSpPr>
              <p:nvPr/>
            </p:nvCxnSpPr>
            <p:spPr bwMode="auto">
              <a:xfrm flipH="1">
                <a:off x="3313548" y="2447925"/>
                <a:ext cx="454082" cy="542088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/>
            </p:spPr>
          </p:cxnSp>
          <p:grpSp>
            <p:nvGrpSpPr>
              <p:cNvPr id="17" name="Group 16"/>
              <p:cNvGrpSpPr/>
              <p:nvPr/>
            </p:nvGrpSpPr>
            <p:grpSpPr>
              <a:xfrm>
                <a:off x="2923303" y="2923058"/>
                <a:ext cx="457200" cy="457200"/>
                <a:chOff x="2770903" y="2770658"/>
                <a:chExt cx="457200" cy="457200"/>
              </a:xfrm>
            </p:grpSpPr>
            <p:sp>
              <p:nvSpPr>
                <p:cNvPr id="18" name="Oval 17"/>
                <p:cNvSpPr/>
                <p:nvPr/>
              </p:nvSpPr>
              <p:spPr bwMode="auto">
                <a:xfrm>
                  <a:off x="2770903" y="2770658"/>
                  <a:ext cx="457200" cy="457200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normalizeH="0" baseline="0" dirty="0" smtClean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  <a:latin typeface="Trebuchet MS" panose="020B0603020202020204" pitchFamily="34" charset="0"/>
                    </a:rPr>
                    <a:t>5</a:t>
                  </a:r>
                </a:p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b="1" dirty="0" smtClean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  <a:latin typeface="Trebuchet MS" panose="020B0603020202020204" pitchFamily="34" charset="0"/>
                    </a:rPr>
                    <a:t>1</a:t>
                  </a:r>
                  <a:endParaRPr kumimoji="0" lang="en-US" sz="1600" b="1" i="0" u="none" strike="noStrike" normalizeH="0" baseline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endParaRPr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 bwMode="auto">
                <a:xfrm>
                  <a:off x="2770903" y="2999258"/>
                  <a:ext cx="457200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  <a:extLst/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" name="Group 10"/>
            <p:cNvGrpSpPr/>
            <p:nvPr/>
          </p:nvGrpSpPr>
          <p:grpSpPr>
            <a:xfrm flipH="1">
              <a:off x="6839469" y="3817741"/>
              <a:ext cx="839073" cy="944563"/>
              <a:chOff x="2923303" y="2435695"/>
              <a:chExt cx="839073" cy="944563"/>
            </a:xfrm>
          </p:grpSpPr>
          <p:cxnSp>
            <p:nvCxnSpPr>
              <p:cNvPr id="12" name="Straight Arrow Connector 11"/>
              <p:cNvCxnSpPr>
                <a:stCxn id="20" idx="5"/>
                <a:endCxn id="14" idx="7"/>
              </p:cNvCxnSpPr>
              <p:nvPr/>
            </p:nvCxnSpPr>
            <p:spPr bwMode="auto">
              <a:xfrm flipH="1">
                <a:off x="3313548" y="2435695"/>
                <a:ext cx="448828" cy="554318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/>
            </p:spPr>
          </p:cxnSp>
          <p:grpSp>
            <p:nvGrpSpPr>
              <p:cNvPr id="13" name="Group 12"/>
              <p:cNvGrpSpPr/>
              <p:nvPr/>
            </p:nvGrpSpPr>
            <p:grpSpPr>
              <a:xfrm>
                <a:off x="2923303" y="2923058"/>
                <a:ext cx="457200" cy="457200"/>
                <a:chOff x="2770903" y="2770658"/>
                <a:chExt cx="457200" cy="457200"/>
              </a:xfrm>
            </p:grpSpPr>
            <p:sp>
              <p:nvSpPr>
                <p:cNvPr id="14" name="Oval 13"/>
                <p:cNvSpPr/>
                <p:nvPr/>
              </p:nvSpPr>
              <p:spPr bwMode="auto">
                <a:xfrm>
                  <a:off x="2770903" y="2770658"/>
                  <a:ext cx="457200" cy="457200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b="1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  <a:latin typeface="Trebuchet MS" panose="020B0603020202020204" pitchFamily="34" charset="0"/>
                    </a:rPr>
                    <a:t>3</a:t>
                  </a:r>
                  <a:endParaRPr kumimoji="0" lang="en-US" sz="1600" b="1" i="0" u="none" strike="noStrike" normalizeH="0" baseline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endParaRPr>
                </a:p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b="1" dirty="0" smtClean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  <a:latin typeface="Trebuchet MS" panose="020B0603020202020204" pitchFamily="34" charset="0"/>
                    </a:rPr>
                    <a:t>1</a:t>
                  </a:r>
                  <a:endParaRPr kumimoji="0" lang="en-US" sz="1600" b="1" i="0" u="none" strike="noStrike" normalizeH="0" baseline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endParaRPr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 bwMode="auto">
                <a:xfrm>
                  <a:off x="2770903" y="2999258"/>
                  <a:ext cx="457200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  <a:extLst/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4" name="TextBox 23"/>
          <p:cNvSpPr txBox="1"/>
          <p:nvPr/>
        </p:nvSpPr>
        <p:spPr>
          <a:xfrm>
            <a:off x="685800" y="3878868"/>
            <a:ext cx="2590620" cy="23083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N</a:t>
            </a:r>
          </a:p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A</a:t>
            </a:r>
            <a:r>
              <a:rPr lang="en-US" sz="2000" i="1" baseline="-25000" dirty="0" smtClean="0">
                <a:latin typeface="Trebuchet MS" panose="020B0603020202020204" pitchFamily="34" charset="0"/>
              </a:rPr>
              <a:t>[</a:t>
            </a:r>
            <a:r>
              <a:rPr lang="en-US" sz="2000" i="1" baseline="-25000" dirty="0">
                <a:latin typeface="Trebuchet MS" panose="020B0603020202020204" pitchFamily="34" charset="0"/>
              </a:rPr>
              <a:t>0</a:t>
            </a:r>
            <a:r>
              <a:rPr lang="en-US" sz="2000" i="1" baseline="-25000" dirty="0" smtClean="0">
                <a:latin typeface="Trebuchet MS" panose="020B0603020202020204" pitchFamily="34" charset="0"/>
              </a:rPr>
              <a:t>]</a:t>
            </a:r>
            <a:r>
              <a:rPr lang="en-US" sz="2000" i="1" dirty="0" smtClean="0">
                <a:latin typeface="Trebuchet MS" panose="020B0603020202020204" pitchFamily="34" charset="0"/>
              </a:rPr>
              <a:t> … A</a:t>
            </a:r>
            <a:r>
              <a:rPr lang="en-US" sz="2000" i="1" baseline="-25000" dirty="0" smtClean="0">
                <a:latin typeface="Trebuchet MS" panose="020B0603020202020204" pitchFamily="34" charset="0"/>
              </a:rPr>
              <a:t>[N-1]</a:t>
            </a:r>
          </a:p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Q</a:t>
            </a:r>
          </a:p>
          <a:p>
            <a:pPr algn="l"/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I</a:t>
            </a:r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 </a:t>
            </a:r>
            <a:r>
              <a:rPr lang="en-US" sz="2000" i="1" dirty="0" err="1" smtClean="0">
                <a:latin typeface="Trebuchet MS" panose="020B0603020202020204" pitchFamily="34" charset="0"/>
              </a:rPr>
              <a:t>pos</a:t>
            </a:r>
            <a:r>
              <a:rPr lang="en-US" sz="2000" i="1" dirty="0" smtClean="0">
                <a:latin typeface="Trebuchet MS" panose="020B0603020202020204" pitchFamily="34" charset="0"/>
              </a:rPr>
              <a:t> </a:t>
            </a:r>
            <a:r>
              <a:rPr lang="en-US" sz="2000" i="1" dirty="0" err="1" smtClean="0">
                <a:latin typeface="Trebuchet MS" panose="020B0603020202020204" pitchFamily="34" charset="0"/>
              </a:rPr>
              <a:t>val</a:t>
            </a:r>
            <a:endParaRPr lang="en-US" sz="2000" i="1" dirty="0" smtClean="0">
              <a:latin typeface="Trebuchet MS" panose="020B0603020202020204" pitchFamily="34" charset="0"/>
            </a:endParaRPr>
          </a:p>
          <a:p>
            <a:pPr algn="l"/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D</a:t>
            </a:r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 </a:t>
            </a:r>
            <a:r>
              <a:rPr lang="en-US" sz="2000" i="1" dirty="0" err="1" smtClean="0">
                <a:latin typeface="Trebuchet MS" panose="020B0603020202020204" pitchFamily="34" charset="0"/>
              </a:rPr>
              <a:t>pos</a:t>
            </a:r>
            <a:endParaRPr lang="en-US" sz="2000" i="1" dirty="0" smtClean="0">
              <a:latin typeface="Trebuchet MS" panose="020B0603020202020204" pitchFamily="34" charset="0"/>
            </a:endParaRPr>
          </a:p>
          <a:p>
            <a:pPr algn="l"/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R</a:t>
            </a:r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 </a:t>
            </a:r>
            <a:r>
              <a:rPr lang="en-US" sz="2000" i="1" dirty="0" err="1" smtClean="0">
                <a:latin typeface="Trebuchet MS" panose="020B0603020202020204" pitchFamily="34" charset="0"/>
              </a:rPr>
              <a:t>pos</a:t>
            </a:r>
            <a:r>
              <a:rPr lang="en-US" sz="2000" i="1" dirty="0" smtClean="0">
                <a:latin typeface="Trebuchet MS" panose="020B0603020202020204" pitchFamily="34" charset="0"/>
              </a:rPr>
              <a:t> </a:t>
            </a:r>
            <a:r>
              <a:rPr lang="en-US" sz="2000" i="1" dirty="0" err="1" smtClean="0">
                <a:latin typeface="Trebuchet MS" panose="020B0603020202020204" pitchFamily="34" charset="0"/>
              </a:rPr>
              <a:t>val</a:t>
            </a:r>
            <a:endParaRPr lang="en-US" sz="2000" i="1" dirty="0" smtClean="0">
              <a:latin typeface="Trebuchet MS" panose="020B0603020202020204" pitchFamily="34" charset="0"/>
            </a:endParaRPr>
          </a:p>
          <a:p>
            <a:pPr algn="l"/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Q</a:t>
            </a:r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 l r k</a:t>
            </a:r>
            <a:endParaRPr lang="en-US" sz="2000" i="1" dirty="0">
              <a:latin typeface="Trebuchet MS" panose="020B0603020202020204" pitchFamily="34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762000" y="3060642"/>
            <a:ext cx="838200" cy="425979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26" name="Straight Arrow Connector 25"/>
          <p:cNvCxnSpPr>
            <a:stCxn id="27" idx="1"/>
            <a:endCxn id="25" idx="6"/>
          </p:cNvCxnSpPr>
          <p:nvPr/>
        </p:nvCxnSpPr>
        <p:spPr bwMode="auto">
          <a:xfrm flipH="1">
            <a:off x="1600200" y="3178994"/>
            <a:ext cx="271806" cy="94638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1872006" y="2886606"/>
            <a:ext cx="2686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err="1" smtClean="0">
                <a:latin typeface="+mn-lt"/>
              </a:rPr>
              <a:t>Perhitungan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dari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indek</a:t>
            </a:r>
            <a:r>
              <a:rPr lang="en-US" sz="1600" dirty="0" smtClean="0">
                <a:latin typeface="+mn-lt"/>
              </a:rPr>
              <a:t> 0 </a:t>
            </a:r>
            <a:r>
              <a:rPr lang="en-US" sz="1600" dirty="0" err="1" smtClean="0">
                <a:latin typeface="+mn-lt"/>
              </a:rPr>
              <a:t>hingga</a:t>
            </a:r>
            <a:r>
              <a:rPr lang="en-US" sz="1600" dirty="0" smtClean="0">
                <a:latin typeface="+mn-lt"/>
              </a:rPr>
              <a:t> 3 </a:t>
            </a:r>
            <a:r>
              <a:rPr lang="en-US" sz="1600" dirty="0" err="1" smtClean="0">
                <a:latin typeface="+mn-lt"/>
              </a:rPr>
              <a:t>dengan</a:t>
            </a:r>
            <a:r>
              <a:rPr lang="en-US" sz="1600" dirty="0" smtClean="0">
                <a:latin typeface="+mn-lt"/>
              </a:rPr>
              <a:t> k = 1</a:t>
            </a:r>
            <a:endParaRPr lang="en-US" sz="1600" dirty="0">
              <a:latin typeface="+mn-lt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6638345" y="1676400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rPr>
              <a:t>4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normalizeH="0" baseline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rPr>
              <a:t>3</a:t>
            </a:r>
            <a:endParaRPr kumimoji="0" lang="en-US" sz="1600" b="1" i="0" u="none" strike="noStrike" normalizeH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cxnSp>
        <p:nvCxnSpPr>
          <p:cNvPr id="40" name="Straight Connector 39"/>
          <p:cNvCxnSpPr/>
          <p:nvPr/>
        </p:nvCxnSpPr>
        <p:spPr bwMode="auto">
          <a:xfrm>
            <a:off x="6638345" y="1905000"/>
            <a:ext cx="4572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001346" y="1729748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[0,3]</a:t>
            </a:r>
            <a:endParaRPr lang="en-US" sz="16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738944" y="4089114"/>
                <a:ext cx="3484094" cy="576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944" y="4089114"/>
                <a:ext cx="3484094" cy="5760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738944" y="4665169"/>
                <a:ext cx="25757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=2+6+12+20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944" y="4665169"/>
                <a:ext cx="2575770" cy="338554"/>
              </a:xfrm>
              <a:prstGeom prst="rect">
                <a:avLst/>
              </a:prstGeom>
              <a:blipFill rotWithShape="0"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/>
          <p:cNvSpPr/>
          <p:nvPr/>
        </p:nvSpPr>
        <p:spPr bwMode="auto">
          <a:xfrm>
            <a:off x="4800600" y="5257800"/>
            <a:ext cx="2227027" cy="92939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35059" y="5293360"/>
            <a:ext cx="453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+mj-lt"/>
              </a:rPr>
              <a:t>40</a:t>
            </a:r>
            <a:endParaRPr lang="en-US" sz="2000" i="1" dirty="0">
              <a:latin typeface="+mj-lt"/>
            </a:endParaRPr>
          </a:p>
        </p:txBody>
      </p:sp>
      <p:cxnSp>
        <p:nvCxnSpPr>
          <p:cNvPr id="53" name="Straight Arrow Connector 52"/>
          <p:cNvCxnSpPr>
            <a:stCxn id="54" idx="1"/>
          </p:cNvCxnSpPr>
          <p:nvPr/>
        </p:nvCxnSpPr>
        <p:spPr bwMode="auto">
          <a:xfrm flipH="1">
            <a:off x="6936524" y="5046694"/>
            <a:ext cx="271806" cy="217749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TextBox 53"/>
          <p:cNvSpPr txBox="1"/>
          <p:nvPr/>
        </p:nvSpPr>
        <p:spPr>
          <a:xfrm>
            <a:off x="7208330" y="4877417"/>
            <a:ext cx="2686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latin typeface="+mn-lt"/>
              </a:rPr>
              <a:t>Output</a:t>
            </a:r>
            <a:endParaRPr lang="en-US" sz="1600" dirty="0">
              <a:latin typeface="+mn-lt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1066800" y="304800"/>
            <a:ext cx="7772400" cy="1143000"/>
          </a:xfrm>
          <a:prstGeom prst="rect">
            <a:avLst/>
          </a:prstGeom>
        </p:spPr>
        <p:txBody>
          <a:bodyPr anchor="b"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mtClean="0"/>
              <a:t>OPERASI PERHITUNGAN PADA SUATU JARAK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35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/>
      <p:bldP spid="39" grpId="0" animBg="1"/>
      <p:bldP spid="43" grpId="0"/>
      <p:bldP spid="5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OPERASI PERUBAHAN PADA SUATU POSISI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BEEA66-88D3-4DAC-B068-8ACD3D86CFED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1524000"/>
            <a:ext cx="2590620" cy="22467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4</a:t>
            </a:r>
          </a:p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1 2 3 5</a:t>
            </a:r>
          </a:p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4</a:t>
            </a:r>
          </a:p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I 3 4</a:t>
            </a:r>
          </a:p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D 0</a:t>
            </a:r>
          </a:p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Q 0 3 1</a:t>
            </a:r>
          </a:p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R 1 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06146" y="3112385"/>
            <a:ext cx="3504930" cy="618167"/>
            <a:chOff x="680746" y="2502660"/>
            <a:chExt cx="3504930" cy="618167"/>
          </a:xfrm>
        </p:grpSpPr>
        <p:sp>
          <p:nvSpPr>
            <p:cNvPr id="7" name="Oval 6"/>
            <p:cNvSpPr/>
            <p:nvPr/>
          </p:nvSpPr>
          <p:spPr bwMode="auto">
            <a:xfrm>
              <a:off x="680746" y="2769648"/>
              <a:ext cx="685800" cy="351179"/>
            </a:xfrm>
            <a:prstGeom prst="ellips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H="1">
              <a:off x="1366546" y="2795048"/>
              <a:ext cx="381000" cy="134438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TextBox 8"/>
            <p:cNvSpPr txBox="1"/>
            <p:nvPr/>
          </p:nvSpPr>
          <p:spPr>
            <a:xfrm>
              <a:off x="1716730" y="2502660"/>
              <a:ext cx="24689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 err="1" smtClean="0">
                  <a:latin typeface="+mn-lt"/>
                </a:rPr>
                <a:t>Perubahan</a:t>
              </a:r>
              <a:r>
                <a:rPr lang="en-US" sz="1600" dirty="0" smtClean="0">
                  <a:latin typeface="+mn-lt"/>
                </a:rPr>
                <a:t> </a:t>
              </a:r>
              <a:r>
                <a:rPr lang="en-US" sz="1600" dirty="0" err="1" smtClean="0">
                  <a:latin typeface="+mn-lt"/>
                </a:rPr>
                <a:t>pada</a:t>
              </a:r>
              <a:r>
                <a:rPr lang="en-US" sz="1600" dirty="0" smtClean="0">
                  <a:latin typeface="+mn-lt"/>
                </a:rPr>
                <a:t> </a:t>
              </a:r>
              <a:r>
                <a:rPr lang="en-US" sz="1600" dirty="0" err="1" smtClean="0">
                  <a:latin typeface="+mn-lt"/>
                </a:rPr>
                <a:t>indeks</a:t>
              </a:r>
              <a:r>
                <a:rPr lang="en-US" sz="1600" dirty="0" smtClean="0">
                  <a:latin typeface="+mn-lt"/>
                </a:rPr>
                <a:t> 1</a:t>
              </a:r>
            </a:p>
            <a:p>
              <a:pPr algn="l"/>
              <a:r>
                <a:rPr lang="en-US" sz="1600" dirty="0" err="1">
                  <a:latin typeface="+mn-lt"/>
                </a:rPr>
                <a:t>d</a:t>
              </a:r>
              <a:r>
                <a:rPr lang="en-US" sz="1600" dirty="0" err="1" smtClean="0">
                  <a:latin typeface="+mn-lt"/>
                </a:rPr>
                <a:t>engan</a:t>
              </a:r>
              <a:r>
                <a:rPr lang="en-US" sz="1600" dirty="0" smtClean="0">
                  <a:latin typeface="+mn-lt"/>
                </a:rPr>
                <a:t> </a:t>
              </a:r>
              <a:r>
                <a:rPr lang="en-US" sz="1600" dirty="0" err="1" smtClean="0">
                  <a:latin typeface="+mn-lt"/>
                </a:rPr>
                <a:t>nilai</a:t>
              </a:r>
              <a:r>
                <a:rPr lang="en-US" sz="1600" dirty="0" smtClean="0">
                  <a:latin typeface="+mn-lt"/>
                </a:rPr>
                <a:t> 2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38800" y="1914334"/>
            <a:ext cx="2004554" cy="2200466"/>
            <a:chOff x="6449224" y="2561838"/>
            <a:chExt cx="2004554" cy="2200466"/>
          </a:xfrm>
        </p:grpSpPr>
        <p:cxnSp>
          <p:nvCxnSpPr>
            <p:cNvPr id="11" name="Straight Arrow Connector 10"/>
            <p:cNvCxnSpPr>
              <a:stCxn id="26" idx="3"/>
              <a:endCxn id="24" idx="7"/>
            </p:cNvCxnSpPr>
            <p:nvPr/>
          </p:nvCxnSpPr>
          <p:spPr bwMode="auto">
            <a:xfrm flipH="1">
              <a:off x="6839469" y="2952083"/>
              <a:ext cx="446692" cy="54236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/>
          </p:spPr>
        </p:cxnSp>
        <p:grpSp>
          <p:nvGrpSpPr>
            <p:cNvPr id="12" name="Group 11"/>
            <p:cNvGrpSpPr/>
            <p:nvPr/>
          </p:nvGrpSpPr>
          <p:grpSpPr>
            <a:xfrm>
              <a:off x="7219206" y="2561838"/>
              <a:ext cx="457200" cy="457200"/>
              <a:chOff x="3540885" y="1905000"/>
              <a:chExt cx="457200" cy="457200"/>
            </a:xfrm>
          </p:grpSpPr>
          <p:sp>
            <p:nvSpPr>
              <p:cNvPr id="26" name="Oval 25"/>
              <p:cNvSpPr/>
              <p:nvPr/>
            </p:nvSpPr>
            <p:spPr bwMode="auto">
              <a:xfrm>
                <a:off x="3540885" y="1905000"/>
                <a:ext cx="457200" cy="4572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rPr>
                  <a:t>4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normalizeH="0" baseline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rPr>
                  <a:t>3</a:t>
                </a:r>
                <a:endPara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>
                <a:off x="3540885" y="2133600"/>
                <a:ext cx="4572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449224" y="3427496"/>
              <a:ext cx="457200" cy="457200"/>
              <a:chOff x="2770903" y="2770658"/>
              <a:chExt cx="457200" cy="457200"/>
            </a:xfrm>
          </p:grpSpPr>
          <p:sp>
            <p:nvSpPr>
              <p:cNvPr id="24" name="Oval 23"/>
              <p:cNvSpPr/>
              <p:nvPr/>
            </p:nvSpPr>
            <p:spPr bwMode="auto">
              <a:xfrm>
                <a:off x="2770903" y="2770658"/>
                <a:ext cx="457200" cy="4572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normalizeH="0" baseline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rPr>
                  <a:t>2</a:t>
                </a:r>
              </a:p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rPr>
                  <a:t>2</a:t>
                </a:r>
                <a:endPara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endParaRPr>
              </a:p>
            </p:txBody>
          </p:sp>
          <p:cxnSp>
            <p:nvCxnSpPr>
              <p:cNvPr id="25" name="Straight Connector 24"/>
              <p:cNvCxnSpPr/>
              <p:nvPr/>
            </p:nvCxnSpPr>
            <p:spPr bwMode="auto">
              <a:xfrm>
                <a:off x="2770903" y="2999258"/>
                <a:ext cx="457200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 flipH="1">
              <a:off x="7609451" y="2952083"/>
              <a:ext cx="844327" cy="932333"/>
              <a:chOff x="2923303" y="2447925"/>
              <a:chExt cx="844327" cy="932333"/>
            </a:xfrm>
          </p:grpSpPr>
          <p:cxnSp>
            <p:nvCxnSpPr>
              <p:cNvPr id="20" name="Straight Arrow Connector 19"/>
              <p:cNvCxnSpPr>
                <a:stCxn id="26" idx="5"/>
                <a:endCxn id="22" idx="7"/>
              </p:cNvCxnSpPr>
              <p:nvPr/>
            </p:nvCxnSpPr>
            <p:spPr bwMode="auto">
              <a:xfrm flipH="1">
                <a:off x="3313548" y="2447925"/>
                <a:ext cx="454082" cy="542088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/>
            </p:spPr>
          </p:cxnSp>
          <p:grpSp>
            <p:nvGrpSpPr>
              <p:cNvPr id="21" name="Group 20"/>
              <p:cNvGrpSpPr/>
              <p:nvPr/>
            </p:nvGrpSpPr>
            <p:grpSpPr>
              <a:xfrm>
                <a:off x="2923303" y="2923058"/>
                <a:ext cx="457200" cy="457200"/>
                <a:chOff x="2770903" y="2770658"/>
                <a:chExt cx="457200" cy="457200"/>
              </a:xfrm>
            </p:grpSpPr>
            <p:sp>
              <p:nvSpPr>
                <p:cNvPr id="22" name="Oval 21"/>
                <p:cNvSpPr/>
                <p:nvPr/>
              </p:nvSpPr>
              <p:spPr bwMode="auto">
                <a:xfrm>
                  <a:off x="2770903" y="2770658"/>
                  <a:ext cx="457200" cy="457200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1" i="0" u="none" strike="noStrike" normalizeH="0" baseline="0" dirty="0" smtClean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  <a:latin typeface="Trebuchet MS" panose="020B0603020202020204" pitchFamily="34" charset="0"/>
                    </a:rPr>
                    <a:t>5</a:t>
                  </a:r>
                </a:p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b="1" dirty="0" smtClean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  <a:latin typeface="Trebuchet MS" panose="020B0603020202020204" pitchFamily="34" charset="0"/>
                    </a:rPr>
                    <a:t>1</a:t>
                  </a:r>
                  <a:endParaRPr kumimoji="0" lang="en-US" sz="1600" b="1" i="0" u="none" strike="noStrike" normalizeH="0" baseline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endParaRPr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 bwMode="auto">
                <a:xfrm>
                  <a:off x="2770903" y="2999258"/>
                  <a:ext cx="457200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  <a:extLst/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" name="Group 14"/>
            <p:cNvGrpSpPr/>
            <p:nvPr/>
          </p:nvGrpSpPr>
          <p:grpSpPr>
            <a:xfrm flipH="1">
              <a:off x="6839469" y="3817741"/>
              <a:ext cx="839073" cy="944563"/>
              <a:chOff x="2923303" y="2435695"/>
              <a:chExt cx="839073" cy="944563"/>
            </a:xfrm>
          </p:grpSpPr>
          <p:cxnSp>
            <p:nvCxnSpPr>
              <p:cNvPr id="16" name="Straight Arrow Connector 15"/>
              <p:cNvCxnSpPr>
                <a:stCxn id="24" idx="5"/>
                <a:endCxn id="18" idx="7"/>
              </p:cNvCxnSpPr>
              <p:nvPr/>
            </p:nvCxnSpPr>
            <p:spPr bwMode="auto">
              <a:xfrm flipH="1">
                <a:off x="3313548" y="2435695"/>
                <a:ext cx="448828" cy="554318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/>
            </p:spPr>
          </p:cxnSp>
          <p:grpSp>
            <p:nvGrpSpPr>
              <p:cNvPr id="17" name="Group 16"/>
              <p:cNvGrpSpPr/>
              <p:nvPr/>
            </p:nvGrpSpPr>
            <p:grpSpPr>
              <a:xfrm>
                <a:off x="2923303" y="2923058"/>
                <a:ext cx="457200" cy="457200"/>
                <a:chOff x="2770903" y="2770658"/>
                <a:chExt cx="457200" cy="457200"/>
              </a:xfrm>
            </p:grpSpPr>
            <p:sp>
              <p:nvSpPr>
                <p:cNvPr id="18" name="Oval 17"/>
                <p:cNvSpPr/>
                <p:nvPr/>
              </p:nvSpPr>
              <p:spPr bwMode="auto">
                <a:xfrm>
                  <a:off x="2770903" y="2770658"/>
                  <a:ext cx="457200" cy="457200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b="1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  <a:latin typeface="Trebuchet MS" panose="020B0603020202020204" pitchFamily="34" charset="0"/>
                    </a:rPr>
                    <a:t>3</a:t>
                  </a:r>
                  <a:endParaRPr kumimoji="0" lang="en-US" sz="1600" b="1" i="0" u="none" strike="noStrike" normalizeH="0" baseline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endParaRPr>
                </a:p>
                <a:p>
                  <a:pPr marL="0" marR="0" indent="0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b="1" dirty="0" smtClean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  <a:latin typeface="Trebuchet MS" panose="020B0603020202020204" pitchFamily="34" charset="0"/>
                    </a:rPr>
                    <a:t>1</a:t>
                  </a:r>
                  <a:endParaRPr kumimoji="0" lang="en-US" sz="1600" b="1" i="0" u="none" strike="noStrike" normalizeH="0" baseline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endParaRPr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 bwMode="auto">
                <a:xfrm>
                  <a:off x="2770903" y="2999258"/>
                  <a:ext cx="457200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  <a:extLst/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8" name="TextBox 27"/>
          <p:cNvSpPr txBox="1"/>
          <p:nvPr/>
        </p:nvSpPr>
        <p:spPr>
          <a:xfrm>
            <a:off x="3622861" y="1790762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+mj-lt"/>
              </a:rPr>
              <a:t>Pencarian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indeks</a:t>
            </a:r>
            <a:r>
              <a:rPr lang="en-US" sz="1600" dirty="0" smtClean="0">
                <a:latin typeface="+mj-lt"/>
              </a:rPr>
              <a:t> 1</a:t>
            </a:r>
            <a:endParaRPr lang="en-US" sz="1600" dirty="0">
              <a:latin typeface="+mj-lt"/>
            </a:endParaRPr>
          </a:p>
        </p:txBody>
      </p:sp>
      <p:sp>
        <p:nvSpPr>
          <p:cNvPr id="30" name="Oval 29"/>
          <p:cNvSpPr/>
          <p:nvPr/>
        </p:nvSpPr>
        <p:spPr bwMode="auto">
          <a:xfrm flipH="1">
            <a:off x="6408782" y="3667125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rPr>
              <a:t>3</a:t>
            </a:r>
            <a:endParaRPr kumimoji="0" lang="en-US" sz="1600" b="1" i="0" u="none" strike="noStrike" normalizeH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rebuchet MS" panose="020B0603020202020204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rPr>
              <a:t>1</a:t>
            </a:r>
            <a:endParaRPr kumimoji="0" lang="en-US" sz="1600" b="1" i="0" u="none" strike="noStrike" normalizeH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 bwMode="auto">
          <a:xfrm flipH="1">
            <a:off x="6408782" y="3895725"/>
            <a:ext cx="4572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23535" y="1795961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Splay</a:t>
            </a:r>
            <a:endParaRPr lang="en-US" sz="1600" dirty="0">
              <a:latin typeface="+mj-lt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5623668" y="1914334"/>
            <a:ext cx="2756509" cy="2224048"/>
            <a:chOff x="3796691" y="3414752"/>
            <a:chExt cx="2756509" cy="2224048"/>
          </a:xfrm>
        </p:grpSpPr>
        <p:cxnSp>
          <p:nvCxnSpPr>
            <p:cNvPr id="40" name="Straight Arrow Connector 39"/>
            <p:cNvCxnSpPr>
              <a:stCxn id="41" idx="3"/>
              <a:endCxn id="43" idx="7"/>
            </p:cNvCxnSpPr>
            <p:nvPr/>
          </p:nvCxnSpPr>
          <p:spPr bwMode="auto">
            <a:xfrm flipH="1">
              <a:off x="4186936" y="3804997"/>
              <a:ext cx="446692" cy="54236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/>
          </p:spPr>
        </p:cxnSp>
        <p:sp>
          <p:nvSpPr>
            <p:cNvPr id="41" name="Oval 40"/>
            <p:cNvSpPr/>
            <p:nvPr/>
          </p:nvSpPr>
          <p:spPr bwMode="auto">
            <a:xfrm>
              <a:off x="4566673" y="3414752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2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normalizeH="0" baseline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3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 bwMode="auto">
            <a:xfrm>
              <a:off x="4566673" y="3643352"/>
              <a:ext cx="457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auto">
            <a:xfrm>
              <a:off x="3796691" y="4280410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2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1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 bwMode="auto">
            <a:xfrm>
              <a:off x="3796691" y="4509010"/>
              <a:ext cx="457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41" idx="5"/>
              <a:endCxn id="46" idx="7"/>
            </p:cNvCxnSpPr>
            <p:nvPr/>
          </p:nvCxnSpPr>
          <p:spPr bwMode="auto">
            <a:xfrm>
              <a:off x="4956918" y="3804997"/>
              <a:ext cx="454082" cy="5420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/>
          </p:spPr>
        </p:cxnSp>
        <p:sp>
          <p:nvSpPr>
            <p:cNvPr id="46" name="Oval 45"/>
            <p:cNvSpPr/>
            <p:nvPr/>
          </p:nvSpPr>
          <p:spPr bwMode="auto">
            <a:xfrm flipH="1">
              <a:off x="5344045" y="4280130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4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1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 bwMode="auto">
            <a:xfrm flipH="1">
              <a:off x="5344045" y="4508730"/>
              <a:ext cx="457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6" idx="3"/>
              <a:endCxn id="49" idx="7"/>
            </p:cNvCxnSpPr>
            <p:nvPr/>
          </p:nvCxnSpPr>
          <p:spPr bwMode="auto">
            <a:xfrm>
              <a:off x="5734290" y="4670375"/>
              <a:ext cx="428665" cy="5781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/>
          </p:spPr>
        </p:cxnSp>
        <p:sp>
          <p:nvSpPr>
            <p:cNvPr id="49" name="Oval 48"/>
            <p:cNvSpPr/>
            <p:nvPr/>
          </p:nvSpPr>
          <p:spPr bwMode="auto">
            <a:xfrm flipH="1">
              <a:off x="6096000" y="5181600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5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1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 flipH="1">
              <a:off x="6096000" y="5410200"/>
              <a:ext cx="457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3614719" y="1803025"/>
            <a:ext cx="167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+mj-lt"/>
              </a:rPr>
              <a:t>Perubahan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 err="1" smtClean="0">
                <a:latin typeface="+mj-lt"/>
              </a:rPr>
              <a:t>nilai</a:t>
            </a:r>
            <a:r>
              <a:rPr lang="en-US" sz="1600" dirty="0" smtClean="0">
                <a:latin typeface="+mj-lt"/>
              </a:rPr>
              <a:t> </a:t>
            </a:r>
          </a:p>
        </p:txBody>
      </p:sp>
      <p:sp>
        <p:nvSpPr>
          <p:cNvPr id="58" name="Oval 57"/>
          <p:cNvSpPr/>
          <p:nvPr/>
        </p:nvSpPr>
        <p:spPr bwMode="auto">
          <a:xfrm flipH="1">
            <a:off x="6406646" y="3666933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rPr>
              <a:t>2</a:t>
            </a:r>
            <a:endParaRPr kumimoji="0" lang="en-US" sz="1600" b="1" i="0" u="none" strike="noStrike" normalizeH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rebuchet MS" panose="020B0603020202020204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rPr>
              <a:t>1</a:t>
            </a:r>
            <a:endParaRPr kumimoji="0" lang="en-US" sz="1600" b="1" i="0" u="none" strike="noStrike" normalizeH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 flipH="1">
            <a:off x="6406646" y="3895533"/>
            <a:ext cx="45720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Date Placeholder 28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5CAC8AF3-7B3F-4B48-B532-FB65DA8DB829}" type="datetime3">
              <a:rPr lang="en-US" altLang="en-US" smtClean="0"/>
              <a:t>3 January 2016</a:t>
            </a:fld>
            <a:endParaRPr lang="en-US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85800" y="3878868"/>
            <a:ext cx="2590620" cy="23083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N</a:t>
            </a:r>
          </a:p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A</a:t>
            </a:r>
            <a:r>
              <a:rPr lang="en-US" sz="2000" i="1" baseline="-25000" dirty="0" smtClean="0">
                <a:latin typeface="Trebuchet MS" panose="020B0603020202020204" pitchFamily="34" charset="0"/>
              </a:rPr>
              <a:t>[</a:t>
            </a:r>
            <a:r>
              <a:rPr lang="en-US" sz="2000" i="1" baseline="-25000" dirty="0">
                <a:latin typeface="Trebuchet MS" panose="020B0603020202020204" pitchFamily="34" charset="0"/>
              </a:rPr>
              <a:t>0</a:t>
            </a:r>
            <a:r>
              <a:rPr lang="en-US" sz="2000" i="1" baseline="-25000" dirty="0" smtClean="0">
                <a:latin typeface="Trebuchet MS" panose="020B0603020202020204" pitchFamily="34" charset="0"/>
              </a:rPr>
              <a:t>]</a:t>
            </a:r>
            <a:r>
              <a:rPr lang="en-US" sz="2000" i="1" dirty="0" smtClean="0">
                <a:latin typeface="Trebuchet MS" panose="020B0603020202020204" pitchFamily="34" charset="0"/>
              </a:rPr>
              <a:t> … A</a:t>
            </a:r>
            <a:r>
              <a:rPr lang="en-US" sz="2000" i="1" baseline="-25000" dirty="0" smtClean="0">
                <a:latin typeface="Trebuchet MS" panose="020B0603020202020204" pitchFamily="34" charset="0"/>
              </a:rPr>
              <a:t>[N-1]</a:t>
            </a:r>
          </a:p>
          <a:p>
            <a:pPr algn="l"/>
            <a:r>
              <a:rPr lang="en-US" sz="2000" i="1" dirty="0" smtClean="0">
                <a:latin typeface="Trebuchet MS" panose="020B0603020202020204" pitchFamily="34" charset="0"/>
              </a:rPr>
              <a:t>Q</a:t>
            </a:r>
          </a:p>
          <a:p>
            <a:pPr algn="l"/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I</a:t>
            </a:r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 </a:t>
            </a:r>
            <a:r>
              <a:rPr lang="en-US" sz="2000" i="1" dirty="0" err="1" smtClean="0">
                <a:latin typeface="Trebuchet MS" panose="020B0603020202020204" pitchFamily="34" charset="0"/>
              </a:rPr>
              <a:t>pos</a:t>
            </a:r>
            <a:r>
              <a:rPr lang="en-US" sz="2000" i="1" dirty="0" smtClean="0">
                <a:latin typeface="Trebuchet MS" panose="020B0603020202020204" pitchFamily="34" charset="0"/>
              </a:rPr>
              <a:t> </a:t>
            </a:r>
            <a:r>
              <a:rPr lang="en-US" sz="2000" i="1" dirty="0" err="1" smtClean="0">
                <a:latin typeface="Trebuchet MS" panose="020B0603020202020204" pitchFamily="34" charset="0"/>
              </a:rPr>
              <a:t>val</a:t>
            </a:r>
            <a:endParaRPr lang="en-US" sz="2000" i="1" dirty="0" smtClean="0">
              <a:latin typeface="Trebuchet MS" panose="020B0603020202020204" pitchFamily="34" charset="0"/>
            </a:endParaRPr>
          </a:p>
          <a:p>
            <a:pPr algn="l"/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D</a:t>
            </a:r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 </a:t>
            </a:r>
            <a:r>
              <a:rPr lang="en-US" sz="2000" i="1" dirty="0" err="1" smtClean="0">
                <a:latin typeface="Trebuchet MS" panose="020B0603020202020204" pitchFamily="34" charset="0"/>
              </a:rPr>
              <a:t>pos</a:t>
            </a:r>
            <a:endParaRPr lang="en-US" sz="2000" i="1" dirty="0" smtClean="0">
              <a:latin typeface="Trebuchet MS" panose="020B0603020202020204" pitchFamily="34" charset="0"/>
            </a:endParaRPr>
          </a:p>
          <a:p>
            <a:pPr algn="l"/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R</a:t>
            </a:r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 </a:t>
            </a:r>
            <a:r>
              <a:rPr lang="en-US" sz="2000" i="1" dirty="0" err="1" smtClean="0">
                <a:latin typeface="Trebuchet MS" panose="020B0603020202020204" pitchFamily="34" charset="0"/>
              </a:rPr>
              <a:t>pos</a:t>
            </a:r>
            <a:r>
              <a:rPr lang="en-US" sz="2000" i="1" dirty="0" smtClean="0">
                <a:latin typeface="Trebuchet MS" panose="020B0603020202020204" pitchFamily="34" charset="0"/>
              </a:rPr>
              <a:t> </a:t>
            </a:r>
            <a:r>
              <a:rPr lang="en-US" sz="2000" i="1" dirty="0" err="1" smtClean="0">
                <a:latin typeface="Trebuchet MS" panose="020B0603020202020204" pitchFamily="34" charset="0"/>
              </a:rPr>
              <a:t>val</a:t>
            </a:r>
            <a:endParaRPr lang="en-US" sz="2000" i="1" dirty="0" smtClean="0">
              <a:latin typeface="Trebuchet MS" panose="020B0603020202020204" pitchFamily="34" charset="0"/>
            </a:endParaRPr>
          </a:p>
          <a:p>
            <a:pPr algn="l"/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Q</a:t>
            </a:r>
            <a:r>
              <a:rPr lang="en-US" sz="20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i="1" dirty="0" smtClean="0">
                <a:latin typeface="Trebuchet MS" panose="020B0603020202020204" pitchFamily="34" charset="0"/>
              </a:rPr>
              <a:t> l r k</a:t>
            </a:r>
            <a:endParaRPr lang="en-US" sz="2000" i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9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30" grpId="0" animBg="1"/>
      <p:bldP spid="30" grpId="1" animBg="1"/>
      <p:bldP spid="32" grpId="0"/>
      <p:bldP spid="32" grpId="1"/>
      <p:bldP spid="57" grpId="0"/>
      <p:bldP spid="57" grpId="1"/>
      <p:bldP spid="58" grpId="0" animBg="1"/>
      <p:bldP spid="58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BEEA66-88D3-4DAC-B068-8ACD3D86CFED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172265" y="1968725"/>
            <a:ext cx="2847535" cy="58411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PENDAHULUAN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172265" y="2844890"/>
            <a:ext cx="2847535" cy="58411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TINJAUAN PUSTAKA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172265" y="3721474"/>
            <a:ext cx="2847535" cy="58411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 smtClean="0"/>
              <a:t>ILUSTRASI PERSOALAN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172265" y="4597639"/>
            <a:ext cx="2847535" cy="58411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UJI COBA &amp; EVALUASI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72265" y="5473804"/>
            <a:ext cx="2847535" cy="58411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KESIMPULAN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7ABCA412-D5BD-490B-A57A-5380DEA360F0}" type="datetime3">
              <a:rPr lang="en-US" altLang="en-US" smtClean="0"/>
              <a:t>3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17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UJI COBA KEBENARAN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1600" dirty="0" err="1" smtClean="0"/>
              <a:t>Implementasi</a:t>
            </a:r>
            <a:r>
              <a:rPr lang="en-US" sz="1600" dirty="0" smtClean="0"/>
              <a:t> </a:t>
            </a:r>
            <a:r>
              <a:rPr lang="en-US" sz="1600" dirty="0"/>
              <a:t>yang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mendapat</a:t>
            </a:r>
            <a:r>
              <a:rPr lang="en-US" sz="1600" dirty="0"/>
              <a:t> </a:t>
            </a:r>
            <a:r>
              <a:rPr lang="en-US" sz="1600" dirty="0" err="1"/>
              <a:t>umpan</a:t>
            </a:r>
            <a:r>
              <a:rPr lang="en-US" sz="1600" dirty="0"/>
              <a:t> </a:t>
            </a:r>
            <a:r>
              <a:rPr lang="en-US" sz="1600" dirty="0" err="1"/>
              <a:t>balik</a:t>
            </a:r>
            <a:r>
              <a:rPr lang="en-US" sz="1600" dirty="0"/>
              <a:t> </a:t>
            </a:r>
            <a:r>
              <a:rPr lang="en-US" sz="1600" b="1" i="1" dirty="0"/>
              <a:t>Accepted</a:t>
            </a:r>
            <a:r>
              <a:rPr lang="en-US" sz="1600" dirty="0"/>
              <a:t>. </a:t>
            </a:r>
            <a:r>
              <a:rPr lang="en-US" sz="1600" dirty="0" err="1"/>
              <a:t>Waktu</a:t>
            </a:r>
            <a:r>
              <a:rPr lang="en-US" sz="1600" dirty="0"/>
              <a:t> yang </a:t>
            </a:r>
            <a:r>
              <a:rPr lang="en-US" sz="1600" dirty="0" err="1"/>
              <a:t>dibutuhkan</a:t>
            </a:r>
            <a:r>
              <a:rPr lang="en-US" sz="1600" dirty="0"/>
              <a:t> program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smtClean="0"/>
              <a:t>18,25 </a:t>
            </a:r>
            <a:r>
              <a:rPr lang="en-US" sz="1600" dirty="0" err="1"/>
              <a:t>detik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memori</a:t>
            </a:r>
            <a:r>
              <a:rPr lang="en-US" sz="1600" dirty="0"/>
              <a:t> yang </a:t>
            </a:r>
            <a:r>
              <a:rPr lang="en-US" sz="1600" dirty="0" err="1"/>
              <a:t>dibutuhkan</a:t>
            </a:r>
            <a:r>
              <a:rPr lang="en-US" sz="1600" dirty="0"/>
              <a:t> program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smtClean="0"/>
              <a:t>25 </a:t>
            </a:r>
            <a:r>
              <a:rPr lang="en-US" sz="1600" dirty="0"/>
              <a:t>MB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program minimum 17.87 </a:t>
            </a:r>
            <a:r>
              <a:rPr lang="en-US" dirty="0" err="1"/>
              <a:t>detik</a:t>
            </a:r>
            <a:r>
              <a:rPr lang="en-US" dirty="0"/>
              <a:t>, </a:t>
            </a:r>
            <a:r>
              <a:rPr lang="en-US" dirty="0" err="1"/>
              <a:t>maksimum</a:t>
            </a:r>
            <a:r>
              <a:rPr lang="en-US" dirty="0"/>
              <a:t> 18.38 </a:t>
            </a:r>
            <a:r>
              <a:rPr lang="en-US" dirty="0" err="1" smtClean="0"/>
              <a:t>detik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rata-rata 18.16. </a:t>
            </a:r>
            <a:r>
              <a:rPr lang="en-US" dirty="0" err="1"/>
              <a:t>Memori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program </a:t>
            </a:r>
            <a:r>
              <a:rPr lang="en-US" dirty="0" err="1"/>
              <a:t>tetap</a:t>
            </a:r>
            <a:r>
              <a:rPr lang="en-US" dirty="0"/>
              <a:t> 25 MB.</a:t>
            </a:r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33</a:t>
            </a:fld>
            <a:endParaRPr lang="en-US" altLang="en-US"/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424495" y="1676400"/>
            <a:ext cx="6295009" cy="444100"/>
          </a:xfrm>
          <a:prstGeom prst="rect">
            <a:avLst/>
          </a:prstGeom>
        </p:spPr>
      </p:pic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087724537"/>
              </p:ext>
            </p:extLst>
          </p:nvPr>
        </p:nvGraphicFramePr>
        <p:xfrm>
          <a:off x="2469358" y="3048000"/>
          <a:ext cx="4205284" cy="2453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6BE2E9A9-E006-4B74-BE62-BDCC17900B5F}" type="datetime3">
              <a:rPr lang="en-US" altLang="en-US" smtClean="0"/>
              <a:t>3 January 2016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3200400" y="3886200"/>
            <a:ext cx="3276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97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UJI COBA KINERJA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Banyan node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100.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penyisipan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variasi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0 </a:t>
            </a:r>
            <a:r>
              <a:rPr lang="en-US" dirty="0" err="1" smtClean="0"/>
              <a:t>hingga</a:t>
            </a:r>
            <a:r>
              <a:rPr lang="en-US" dirty="0" smtClean="0"/>
              <a:t> 900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rentang</a:t>
            </a:r>
            <a:r>
              <a:rPr lang="en-US" dirty="0" smtClean="0"/>
              <a:t> 100.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program </a:t>
            </a:r>
            <a:r>
              <a:rPr lang="en-US" dirty="0" err="1"/>
              <a:t>mendekati</a:t>
            </a:r>
            <a:r>
              <a:rPr lang="en-US" dirty="0"/>
              <a:t> </a:t>
            </a:r>
            <a:r>
              <a:rPr lang="en-US" dirty="0" err="1"/>
              <a:t>kurva</a:t>
            </a:r>
            <a:r>
              <a:rPr lang="en-US" dirty="0"/>
              <a:t> </a:t>
            </a:r>
            <a:r>
              <a:rPr lang="en-US" dirty="0" err="1"/>
              <a:t>logaritmik</a:t>
            </a:r>
            <a:r>
              <a:rPr lang="en-US" dirty="0"/>
              <a:t> </a:t>
            </a:r>
            <a:r>
              <a:rPr lang="en-US" dirty="0" err="1"/>
              <a:t>seiring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smtClean="0"/>
              <a:t>node.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34</a:t>
            </a:fld>
            <a:endParaRPr lang="en-US" altLang="en-US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206083454"/>
              </p:ext>
            </p:extLst>
          </p:nvPr>
        </p:nvGraphicFramePr>
        <p:xfrm>
          <a:off x="1750970" y="2209800"/>
          <a:ext cx="5642059" cy="3291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A464E9E5-9634-49D5-BF47-E638D77E9964}" type="datetime3">
              <a:rPr lang="en-US" altLang="en-US" smtClean="0"/>
              <a:t>3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83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UJI COBA KINERJA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Banyan node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100.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variasi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smtClean="0"/>
              <a:t>1.000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smtClean="0"/>
              <a:t>10.000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smtClean="0"/>
              <a:t>1.000.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program </a:t>
            </a:r>
            <a:r>
              <a:rPr lang="en-US" dirty="0" err="1"/>
              <a:t>mendekati</a:t>
            </a:r>
            <a:r>
              <a:rPr lang="en-US" dirty="0"/>
              <a:t> </a:t>
            </a:r>
            <a:r>
              <a:rPr lang="en-US" dirty="0" err="1"/>
              <a:t>kurva</a:t>
            </a:r>
            <a:r>
              <a:rPr lang="en-US" dirty="0"/>
              <a:t> </a:t>
            </a:r>
            <a:r>
              <a:rPr lang="en-US" dirty="0" smtClean="0"/>
              <a:t>linier </a:t>
            </a:r>
            <a:r>
              <a:rPr lang="en-US" dirty="0" err="1" smtClean="0"/>
              <a:t>seiring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35</a:t>
            </a:fld>
            <a:endParaRPr lang="en-US" altLang="en-US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084900419"/>
              </p:ext>
            </p:extLst>
          </p:nvPr>
        </p:nvGraphicFramePr>
        <p:xfrm>
          <a:off x="1763738" y="2209800"/>
          <a:ext cx="5616525" cy="3276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5251F6A5-4CF8-4891-98B9-79CC3AB5FF63}" type="datetime3">
              <a:rPr lang="en-US" altLang="en-US" smtClean="0"/>
              <a:t>3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954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UJI COBA KINERJA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Komparasi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/>
              <a:t> </a:t>
            </a:r>
            <a:r>
              <a:rPr lang="en-US" dirty="0" smtClean="0"/>
              <a:t>2 </a:t>
            </a:r>
            <a:r>
              <a:rPr lang="en-US" dirty="0" err="1" smtClean="0"/>
              <a:t>skenario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36</a:t>
            </a:fld>
            <a:endParaRPr lang="en-US" altLang="en-US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529517343"/>
              </p:ext>
            </p:extLst>
          </p:nvPr>
        </p:nvGraphicFramePr>
        <p:xfrm>
          <a:off x="1853499" y="2133599"/>
          <a:ext cx="5437002" cy="3749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E7C8654A-DFB0-46FF-959D-A0B354EACCE6}" type="datetime3">
              <a:rPr lang="en-US" altLang="en-US" smtClean="0"/>
              <a:t>3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575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3172265" y="1968725"/>
            <a:ext cx="2847535" cy="58411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PENDAHULUAN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172265" y="2844890"/>
            <a:ext cx="2847535" cy="58411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TINJAUAN PUSTAKA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172265" y="3721474"/>
            <a:ext cx="2847535" cy="58411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 smtClean="0"/>
              <a:t>ILUSTRASI PERSOALAN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172265" y="4597639"/>
            <a:ext cx="2847535" cy="58411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UJI COBA &amp; EVALUASI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172265" y="5473804"/>
            <a:ext cx="2847535" cy="58411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KESIMPULAN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36D201B4-9B06-4EDF-BAC2-0EC7A02B2EEE}" type="datetime3">
              <a:rPr lang="en-US" altLang="en-US" smtClean="0"/>
              <a:t>3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77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KESIMPULAN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 err="1"/>
                  <a:t>Implementasi</a:t>
                </a:r>
                <a:r>
                  <a:rPr lang="en-US" dirty="0"/>
                  <a:t> yang </a:t>
                </a:r>
                <a:r>
                  <a:rPr lang="en-US" dirty="0" err="1"/>
                  <a:t>dilakukan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menyelesaikan</a:t>
                </a:r>
                <a:r>
                  <a:rPr lang="en-US" dirty="0"/>
                  <a:t> </a:t>
                </a:r>
                <a:r>
                  <a:rPr lang="en-US" dirty="0" err="1"/>
                  <a:t>permasalahan</a:t>
                </a:r>
                <a:r>
                  <a:rPr lang="en-US" dirty="0"/>
                  <a:t> query </a:t>
                </a:r>
                <a:r>
                  <a:rPr lang="en-US" dirty="0" err="1"/>
                  <a:t>barisan</a:t>
                </a:r>
                <a:r>
                  <a:rPr lang="en-US" dirty="0"/>
                  <a:t> </a:t>
                </a:r>
                <a:r>
                  <a:rPr lang="en-US" dirty="0" err="1"/>
                  <a:t>dinamis</a:t>
                </a:r>
                <a:r>
                  <a:rPr lang="en-US" dirty="0" smtClean="0"/>
                  <a:t>.</a:t>
                </a:r>
              </a:p>
              <a:p>
                <a:pPr lvl="0"/>
                <a:endParaRPr lang="en-US" dirty="0"/>
              </a:p>
              <a:p>
                <a:r>
                  <a:rPr lang="en-US" dirty="0" err="1"/>
                  <a:t>Struktur</a:t>
                </a:r>
                <a:r>
                  <a:rPr lang="en-US" dirty="0"/>
                  <a:t> data Splay Tree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permasalahan</a:t>
                </a:r>
                <a:r>
                  <a:rPr lang="en-US" dirty="0"/>
                  <a:t> </a:t>
                </a:r>
                <a:r>
                  <a:rPr lang="en-US" dirty="0" err="1"/>
                  <a:t>ini</a:t>
                </a:r>
                <a:r>
                  <a:rPr lang="en-US" dirty="0"/>
                  <a:t> </a:t>
                </a:r>
                <a:r>
                  <a:rPr lang="en-US" dirty="0" err="1"/>
                  <a:t>mempunyai</a:t>
                </a:r>
                <a:r>
                  <a:rPr lang="en-US" dirty="0"/>
                  <a:t> </a:t>
                </a:r>
                <a:r>
                  <a:rPr lang="en-US" dirty="0" err="1"/>
                  <a:t>kompleksitas</a:t>
                </a:r>
                <a:r>
                  <a:rPr lang="en-US" dirty="0"/>
                  <a:t> </a:t>
                </a:r>
                <a:r>
                  <a:rPr lang="en-US" dirty="0" err="1"/>
                  <a:t>waktu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amortized time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setiap</a:t>
                </a:r>
                <a:r>
                  <a:rPr lang="en-US" dirty="0"/>
                  <a:t> </a:t>
                </a:r>
                <a:r>
                  <a:rPr lang="en-US" dirty="0" err="1"/>
                  <a:t>perubahan</a:t>
                </a:r>
                <a:r>
                  <a:rPr lang="en-US" dirty="0"/>
                  <a:t> node </a:t>
                </a:r>
                <a:r>
                  <a:rPr lang="en-US" dirty="0" err="1"/>
                  <a:t>dimana</a:t>
                </a:r>
                <a:r>
                  <a:rPr lang="en-US" dirty="0"/>
                  <a:t> M </a:t>
                </a:r>
                <a:r>
                  <a:rPr lang="en-US" dirty="0" err="1"/>
                  <a:t>ialah</a:t>
                </a:r>
                <a:r>
                  <a:rPr lang="en-US" dirty="0"/>
                  <a:t> </a:t>
                </a:r>
                <a:r>
                  <a:rPr lang="en-US" dirty="0" err="1"/>
                  <a:t>banyaknya</a:t>
                </a:r>
                <a:r>
                  <a:rPr lang="en-US" dirty="0"/>
                  <a:t> </a:t>
                </a:r>
                <a:r>
                  <a:rPr lang="en-US" dirty="0" err="1"/>
                  <a:t>operasi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N </a:t>
                </a:r>
                <a:r>
                  <a:rPr lang="en-US" dirty="0" err="1"/>
                  <a:t>banyaknya</a:t>
                </a:r>
                <a:r>
                  <a:rPr lang="en-US" dirty="0"/>
                  <a:t> node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berarti</a:t>
                </a:r>
                <a:r>
                  <a:rPr lang="en-US" dirty="0"/>
                  <a:t> </a:t>
                </a:r>
                <a:r>
                  <a:rPr lang="en-US" dirty="0" err="1"/>
                  <a:t>waktu</a:t>
                </a:r>
                <a:r>
                  <a:rPr lang="en-US" dirty="0"/>
                  <a:t> yang </a:t>
                </a:r>
                <a:r>
                  <a:rPr lang="en-US" dirty="0" err="1"/>
                  <a:t>dibutuhkan</a:t>
                </a:r>
                <a:r>
                  <a:rPr lang="en-US" dirty="0"/>
                  <a:t> program </a:t>
                </a:r>
                <a:r>
                  <a:rPr lang="en-US" dirty="0" err="1"/>
                  <a:t>dipengaruhi</a:t>
                </a:r>
                <a:r>
                  <a:rPr lang="en-US" dirty="0"/>
                  <a:t> </a:t>
                </a:r>
                <a:r>
                  <a:rPr lang="en-US" dirty="0" err="1"/>
                  <a:t>oleh</a:t>
                </a:r>
                <a:r>
                  <a:rPr lang="en-US" dirty="0"/>
                  <a:t> </a:t>
                </a:r>
                <a:r>
                  <a:rPr lang="en-US" dirty="0" err="1"/>
                  <a:t>banyak</a:t>
                </a:r>
                <a:r>
                  <a:rPr lang="en-US" dirty="0"/>
                  <a:t> </a:t>
                </a:r>
                <a:r>
                  <a:rPr lang="en-US" dirty="0" err="1"/>
                  <a:t>operasi</a:t>
                </a:r>
                <a:r>
                  <a:rPr lang="en-US" dirty="0"/>
                  <a:t> </a:t>
                </a:r>
                <a:r>
                  <a:rPr lang="en-US" dirty="0" err="1"/>
                  <a:t>secara</a:t>
                </a:r>
                <a:r>
                  <a:rPr lang="en-US" dirty="0"/>
                  <a:t> linier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banyak</a:t>
                </a:r>
                <a:r>
                  <a:rPr lang="en-US" dirty="0"/>
                  <a:t> node </a:t>
                </a:r>
                <a:r>
                  <a:rPr lang="en-US" dirty="0" err="1"/>
                  <a:t>secara</a:t>
                </a:r>
                <a:r>
                  <a:rPr lang="en-US" dirty="0"/>
                  <a:t> </a:t>
                </a:r>
                <a:r>
                  <a:rPr lang="en-US" dirty="0" err="1"/>
                  <a:t>logaritmik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2" t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507B9CFE-84ED-4C19-8D5C-4D142EF09CBE}" type="datetime3">
              <a:rPr lang="en-US" altLang="en-US" smtClean="0"/>
              <a:t>3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31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TERIMA KASIH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ED0DAC-1DFE-4B38-9129-F0C2C7A43809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70E6CCE4-B71C-4957-A7A9-B2F036E7371B}" type="datetime3">
              <a:rPr lang="en-US" altLang="en-US" smtClean="0"/>
              <a:t>3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676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RUMUSAN 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Bagaimana melakukan deteksi gerak setiap frame</a:t>
            </a:r>
          </a:p>
          <a:p>
            <a:pPr lvl="0"/>
            <a:endParaRPr lang="en-US"/>
          </a:p>
          <a:p>
            <a:pPr lvl="0"/>
            <a:r>
              <a:rPr lang="en-US" smtClean="0"/>
              <a:t>Bagaimana melakukan deteksi warna api setiap piksel</a:t>
            </a:r>
          </a:p>
          <a:p>
            <a:pPr lvl="0"/>
            <a:endParaRPr lang="en-US"/>
          </a:p>
          <a:p>
            <a:pPr lvl="0"/>
            <a:r>
              <a:rPr lang="en-US" smtClean="0"/>
              <a:t>Bagaimana menghilangkan noise setiap region</a:t>
            </a:r>
          </a:p>
          <a:p>
            <a:pPr lvl="0"/>
            <a:endParaRPr lang="en-US"/>
          </a:p>
          <a:p>
            <a:pPr lvl="0"/>
            <a:r>
              <a:rPr lang="en-US" smtClean="0"/>
              <a:t>Bagaimana meakukan verifikasi piksel api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6B3507AF-E7DF-48AB-9506-84A36B5AD072}" type="datetime3">
              <a:rPr lang="en-US" altLang="en-US" smtClean="0"/>
              <a:t>3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534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Binary Search Tree </a:t>
            </a:r>
            <a:r>
              <a:rPr lang="en-US" sz="1600" dirty="0" err="1" smtClean="0"/>
              <a:t>ialah</a:t>
            </a:r>
            <a:r>
              <a:rPr lang="en-US" sz="1600" dirty="0" smtClean="0"/>
              <a:t> binary tree yang </a:t>
            </a:r>
            <a:r>
              <a:rPr lang="en-US" sz="1600" dirty="0" err="1" smtClean="0"/>
              <a:t>terorganisasi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dirty="0" smtClean="0"/>
              <a:t>Key </a:t>
            </a:r>
            <a:r>
              <a:rPr lang="en-US" sz="1600" dirty="0" err="1" smtClean="0"/>
              <a:t>pada</a:t>
            </a:r>
            <a:r>
              <a:rPr lang="en-US" sz="1600" dirty="0" smtClean="0"/>
              <a:t> binary search tree </a:t>
            </a:r>
            <a:r>
              <a:rPr lang="en-US" sz="1600" dirty="0" err="1" smtClean="0"/>
              <a:t>selalu</a:t>
            </a:r>
            <a:r>
              <a:rPr lang="en-US" sz="1600" dirty="0" smtClean="0"/>
              <a:t> </a:t>
            </a:r>
            <a:r>
              <a:rPr lang="en-US" sz="1600" dirty="0" err="1" smtClean="0"/>
              <a:t>disimpan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memenuhi</a:t>
            </a:r>
            <a:r>
              <a:rPr lang="en-US" sz="1600" dirty="0" smtClean="0"/>
              <a:t> </a:t>
            </a:r>
            <a:r>
              <a:rPr lang="en-US" sz="1600" i="1" dirty="0" smtClean="0"/>
              <a:t>binary-search-tree-property:</a:t>
            </a:r>
          </a:p>
          <a:p>
            <a:pPr marL="457200" lvl="1" indent="0">
              <a:buNone/>
            </a:pPr>
            <a:r>
              <a:rPr lang="en-US" sz="1600" dirty="0" err="1"/>
              <a:t>Misal</a:t>
            </a:r>
            <a:r>
              <a:rPr lang="en-US" sz="1600" dirty="0"/>
              <a:t> </a:t>
            </a:r>
            <a:r>
              <a:rPr lang="en-US" sz="1600" i="1" dirty="0"/>
              <a:t>x </a:t>
            </a:r>
            <a:r>
              <a:rPr lang="en-US" sz="1600" dirty="0" err="1"/>
              <a:t>ialah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i="1" dirty="0"/>
              <a:t>node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i="1" dirty="0"/>
              <a:t>binary search tree</a:t>
            </a:r>
            <a:r>
              <a:rPr lang="en-US" sz="1600" dirty="0"/>
              <a:t>.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i="1" dirty="0"/>
              <a:t>y </a:t>
            </a:r>
            <a:r>
              <a:rPr lang="en-US" sz="1600" dirty="0" err="1"/>
              <a:t>terletak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i="1" dirty="0"/>
              <a:t>left </a:t>
            </a:r>
            <a:r>
              <a:rPr lang="en-US" sz="1600" i="1" dirty="0" err="1"/>
              <a:t>subtree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i="1" dirty="0"/>
              <a:t>x</a:t>
            </a:r>
            <a:r>
              <a:rPr lang="en-US" sz="1600" dirty="0"/>
              <a:t>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i="1" dirty="0" err="1"/>
              <a:t>y.key</a:t>
            </a:r>
            <a:r>
              <a:rPr lang="en-US" sz="1600" i="1" dirty="0"/>
              <a:t> ≤ </a:t>
            </a:r>
            <a:r>
              <a:rPr lang="en-US" sz="1600" i="1" dirty="0" err="1"/>
              <a:t>x.key</a:t>
            </a:r>
            <a:r>
              <a:rPr lang="en-US" sz="1600" dirty="0"/>
              <a:t>. </a:t>
            </a:r>
            <a:r>
              <a:rPr lang="en-US" sz="1600" dirty="0" err="1"/>
              <a:t>Jika</a:t>
            </a:r>
            <a:r>
              <a:rPr lang="en-US" sz="1600" dirty="0"/>
              <a:t> y </a:t>
            </a:r>
            <a:r>
              <a:rPr lang="en-US" sz="1600" dirty="0" err="1"/>
              <a:t>terletak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i="1" dirty="0"/>
              <a:t>right </a:t>
            </a:r>
            <a:r>
              <a:rPr lang="en-US" sz="1600" i="1" dirty="0" err="1"/>
              <a:t>subtree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i="1" dirty="0"/>
              <a:t>x</a:t>
            </a:r>
            <a:r>
              <a:rPr lang="en-US" sz="1600" dirty="0"/>
              <a:t>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i="1" dirty="0" err="1"/>
              <a:t>y.key</a:t>
            </a:r>
            <a:r>
              <a:rPr lang="en-US" sz="1600" i="1" dirty="0"/>
              <a:t> ≥ </a:t>
            </a:r>
            <a:r>
              <a:rPr lang="en-US" sz="1600" i="1" dirty="0" err="1"/>
              <a:t>x.key</a:t>
            </a:r>
            <a:r>
              <a:rPr lang="en-US" sz="1600" dirty="0"/>
              <a:t>.</a:t>
            </a:r>
          </a:p>
          <a:p>
            <a:pPr marL="457200" lvl="1" indent="0">
              <a:buNone/>
            </a:pPr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6" name="Oval 5"/>
          <p:cNvSpPr/>
          <p:nvPr/>
        </p:nvSpPr>
        <p:spPr bwMode="auto">
          <a:xfrm>
            <a:off x="4343400" y="3800011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rPr>
              <a:t>6</a:t>
            </a:r>
            <a:endParaRPr kumimoji="0" lang="en-US" sz="1600" b="1" i="0" u="none" strike="noStrike" normalizeH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cxnSp>
        <p:nvCxnSpPr>
          <p:cNvPr id="7" name="Straight Arrow Connector 6"/>
          <p:cNvCxnSpPr>
            <a:stCxn id="6" idx="3"/>
            <a:endCxn id="9" idx="7"/>
          </p:cNvCxnSpPr>
          <p:nvPr/>
        </p:nvCxnSpPr>
        <p:spPr bwMode="auto">
          <a:xfrm flipH="1">
            <a:off x="3670535" y="4190256"/>
            <a:ext cx="739820" cy="57659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>
            <a:stCxn id="6" idx="5"/>
            <a:endCxn id="10" idx="7"/>
          </p:cNvCxnSpPr>
          <p:nvPr/>
        </p:nvCxnSpPr>
        <p:spPr bwMode="auto">
          <a:xfrm>
            <a:off x="4733645" y="4190256"/>
            <a:ext cx="697332" cy="57659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Oval 8"/>
          <p:cNvSpPr/>
          <p:nvPr/>
        </p:nvSpPr>
        <p:spPr bwMode="auto">
          <a:xfrm>
            <a:off x="3280290" y="4699891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rPr>
              <a:t>4</a:t>
            </a:r>
            <a:endParaRPr kumimoji="0" lang="en-US" sz="1600" b="1" i="0" u="none" strike="noStrike" normalizeH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 flipH="1">
            <a:off x="5364022" y="4699891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rPr>
              <a:t>7</a:t>
            </a:r>
            <a:endParaRPr kumimoji="0" lang="en-US" sz="1600" b="1" i="0" u="none" strike="noStrike" normalizeH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cxnSp>
        <p:nvCxnSpPr>
          <p:cNvPr id="11" name="Straight Arrow Connector 10"/>
          <p:cNvCxnSpPr>
            <a:stCxn id="9" idx="3"/>
            <a:endCxn id="13" idx="7"/>
          </p:cNvCxnSpPr>
          <p:nvPr/>
        </p:nvCxnSpPr>
        <p:spPr bwMode="auto">
          <a:xfrm flipH="1">
            <a:off x="2904845" y="5090136"/>
            <a:ext cx="442400" cy="57693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9" idx="5"/>
            <a:endCxn id="14" idx="1"/>
          </p:cNvCxnSpPr>
          <p:nvPr/>
        </p:nvCxnSpPr>
        <p:spPr bwMode="auto">
          <a:xfrm>
            <a:off x="3670535" y="5090136"/>
            <a:ext cx="435902" cy="57693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Oval 12"/>
          <p:cNvSpPr/>
          <p:nvPr/>
        </p:nvSpPr>
        <p:spPr bwMode="auto">
          <a:xfrm>
            <a:off x="2514600" y="5600114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rPr>
              <a:t>1</a:t>
            </a:r>
            <a:endParaRPr kumimoji="0" lang="en-US" sz="1600" b="1" i="0" u="none" strike="noStrike" normalizeH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039482" y="5600114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rPr>
              <a:t>5</a:t>
            </a:r>
            <a:endParaRPr kumimoji="0" lang="en-US" sz="1600" b="1" i="0" u="none" strike="noStrike" normalizeH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cxnSp>
        <p:nvCxnSpPr>
          <p:cNvPr id="34" name="Straight Arrow Connector 33"/>
          <p:cNvCxnSpPr>
            <a:stCxn id="10" idx="3"/>
            <a:endCxn id="35" idx="1"/>
          </p:cNvCxnSpPr>
          <p:nvPr/>
        </p:nvCxnSpPr>
        <p:spPr bwMode="auto">
          <a:xfrm>
            <a:off x="5754267" y="5090136"/>
            <a:ext cx="416068" cy="57693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Oval 34"/>
          <p:cNvSpPr/>
          <p:nvPr/>
        </p:nvSpPr>
        <p:spPr bwMode="auto">
          <a:xfrm>
            <a:off x="6103380" y="5600114"/>
            <a:ext cx="4572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rPr>
              <a:t>8</a:t>
            </a:r>
            <a:endParaRPr kumimoji="0" lang="en-US" sz="1600" b="1" i="0" u="none" strike="noStrike" normalizeH="0" baseline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8EBCA208-BCE3-43FD-947B-A309434EFCBC}" type="datetime3">
              <a:rPr lang="en-US" altLang="en-US" smtClean="0"/>
              <a:t>3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055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 SPLAY TREE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41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935068"/>
            <a:ext cx="2942921" cy="27859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35068"/>
            <a:ext cx="3733800" cy="381199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>
            <a:off x="4318000" y="3233733"/>
            <a:ext cx="927100" cy="409578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58CF3F0E-EB9D-403E-B9C4-4A4F99A1FAD5}" type="datetime3">
              <a:rPr lang="en-US" altLang="en-US" smtClean="0"/>
              <a:t>3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61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ROTASI KANAN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42</a:t>
            </a:fld>
            <a:endParaRPr lang="en-US" alt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254989" y="2088352"/>
            <a:ext cx="2662378" cy="2360843"/>
            <a:chOff x="1640611" y="2057400"/>
            <a:chExt cx="2662378" cy="2360843"/>
          </a:xfrm>
        </p:grpSpPr>
        <p:sp>
          <p:nvSpPr>
            <p:cNvPr id="7" name="Oval 6"/>
            <p:cNvSpPr/>
            <p:nvPr/>
          </p:nvSpPr>
          <p:spPr bwMode="auto">
            <a:xfrm>
              <a:off x="2286000" y="2971800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X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3136900" y="2057400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Y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7"/>
            </p:cNvCxnSpPr>
            <p:nvPr/>
          </p:nvCxnSpPr>
          <p:spPr bwMode="auto">
            <a:xfrm flipH="1">
              <a:off x="2676245" y="2447645"/>
              <a:ext cx="527610" cy="59111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Isosceles Triangle 23"/>
            <p:cNvSpPr/>
            <p:nvPr/>
          </p:nvSpPr>
          <p:spPr bwMode="auto">
            <a:xfrm>
              <a:off x="1640611" y="3962400"/>
              <a:ext cx="528778" cy="455843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A</a:t>
              </a:r>
              <a:endParaRPr kumimoji="0" lang="en-US" sz="18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sp>
          <p:nvSpPr>
            <p:cNvPr id="28" name="Isosceles Triangle 27"/>
            <p:cNvSpPr/>
            <p:nvPr/>
          </p:nvSpPr>
          <p:spPr bwMode="auto">
            <a:xfrm>
              <a:off x="2859811" y="3953155"/>
              <a:ext cx="528778" cy="455843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B</a:t>
              </a:r>
              <a:endParaRPr kumimoji="0" lang="en-US" sz="18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sp>
          <p:nvSpPr>
            <p:cNvPr id="30" name="Isosceles Triangle 29"/>
            <p:cNvSpPr/>
            <p:nvPr/>
          </p:nvSpPr>
          <p:spPr bwMode="auto">
            <a:xfrm>
              <a:off x="3774211" y="3040853"/>
              <a:ext cx="528778" cy="455843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C</a:t>
              </a:r>
              <a:endParaRPr kumimoji="0" lang="en-US" sz="18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33" name="Straight Arrow Connector 32"/>
            <p:cNvCxnSpPr>
              <a:stCxn id="7" idx="3"/>
              <a:endCxn id="24" idx="0"/>
            </p:cNvCxnSpPr>
            <p:nvPr/>
          </p:nvCxnSpPr>
          <p:spPr bwMode="auto">
            <a:xfrm flipH="1">
              <a:off x="1905000" y="3362045"/>
              <a:ext cx="447955" cy="60035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Arrow Connector 34"/>
            <p:cNvCxnSpPr>
              <a:stCxn id="7" idx="5"/>
              <a:endCxn id="28" idx="0"/>
            </p:cNvCxnSpPr>
            <p:nvPr/>
          </p:nvCxnSpPr>
          <p:spPr bwMode="auto">
            <a:xfrm>
              <a:off x="2676245" y="3362045"/>
              <a:ext cx="447955" cy="59111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Arrow Connector 36"/>
            <p:cNvCxnSpPr>
              <a:stCxn id="8" idx="5"/>
              <a:endCxn id="30" idx="0"/>
            </p:cNvCxnSpPr>
            <p:nvPr/>
          </p:nvCxnSpPr>
          <p:spPr bwMode="auto">
            <a:xfrm>
              <a:off x="3527145" y="2447645"/>
              <a:ext cx="511455" cy="59320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/>
          <p:cNvGrpSpPr/>
          <p:nvPr/>
        </p:nvGrpSpPr>
        <p:grpSpPr>
          <a:xfrm>
            <a:off x="6833745" y="2965330"/>
            <a:ext cx="1102589" cy="1446443"/>
            <a:chOff x="6833745" y="2965330"/>
            <a:chExt cx="1102589" cy="1446443"/>
          </a:xfrm>
        </p:grpSpPr>
        <p:sp>
          <p:nvSpPr>
            <p:cNvPr id="81" name="Oval 80"/>
            <p:cNvSpPr/>
            <p:nvPr/>
          </p:nvSpPr>
          <p:spPr bwMode="auto">
            <a:xfrm flipH="1">
              <a:off x="6833745" y="2965330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Y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sp>
          <p:nvSpPr>
            <p:cNvPr id="84" name="Isosceles Triangle 83"/>
            <p:cNvSpPr/>
            <p:nvPr/>
          </p:nvSpPr>
          <p:spPr bwMode="auto">
            <a:xfrm flipH="1">
              <a:off x="7407556" y="3955930"/>
              <a:ext cx="528778" cy="455843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C</a:t>
              </a:r>
              <a:endParaRPr kumimoji="0" lang="en-US" sz="18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87" name="Straight Arrow Connector 86"/>
            <p:cNvCxnSpPr>
              <a:stCxn id="81" idx="3"/>
              <a:endCxn id="84" idx="0"/>
            </p:cNvCxnSpPr>
            <p:nvPr/>
          </p:nvCxnSpPr>
          <p:spPr bwMode="auto">
            <a:xfrm>
              <a:off x="7223990" y="3355575"/>
              <a:ext cx="447955" cy="60035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3" name="Group 92"/>
          <p:cNvGrpSpPr/>
          <p:nvPr/>
        </p:nvGrpSpPr>
        <p:grpSpPr>
          <a:xfrm>
            <a:off x="6188356" y="3355575"/>
            <a:ext cx="712344" cy="1046953"/>
            <a:chOff x="6188356" y="3355575"/>
            <a:chExt cx="712344" cy="1046953"/>
          </a:xfrm>
        </p:grpSpPr>
        <p:sp>
          <p:nvSpPr>
            <p:cNvPr id="85" name="Isosceles Triangle 84"/>
            <p:cNvSpPr/>
            <p:nvPr/>
          </p:nvSpPr>
          <p:spPr bwMode="auto">
            <a:xfrm flipH="1">
              <a:off x="6188356" y="3946685"/>
              <a:ext cx="528778" cy="455843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B</a:t>
              </a:r>
              <a:endParaRPr kumimoji="0" lang="en-US" sz="18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88" name="Straight Arrow Connector 87"/>
            <p:cNvCxnSpPr>
              <a:stCxn id="81" idx="5"/>
              <a:endCxn id="85" idx="0"/>
            </p:cNvCxnSpPr>
            <p:nvPr/>
          </p:nvCxnSpPr>
          <p:spPr bwMode="auto">
            <a:xfrm flipH="1">
              <a:off x="6452745" y="3355575"/>
              <a:ext cx="447955" cy="59111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Group 10"/>
          <p:cNvGrpSpPr/>
          <p:nvPr/>
        </p:nvGrpSpPr>
        <p:grpSpPr>
          <a:xfrm>
            <a:off x="5273956" y="2050930"/>
            <a:ext cx="1626744" cy="1439296"/>
            <a:chOff x="5273956" y="2050930"/>
            <a:chExt cx="1626744" cy="1439296"/>
          </a:xfrm>
        </p:grpSpPr>
        <p:cxnSp>
          <p:nvCxnSpPr>
            <p:cNvPr id="83" name="Straight Arrow Connector 82"/>
            <p:cNvCxnSpPr>
              <a:stCxn id="82" idx="3"/>
              <a:endCxn id="81" idx="7"/>
            </p:cNvCxnSpPr>
            <p:nvPr/>
          </p:nvCxnSpPr>
          <p:spPr bwMode="auto">
            <a:xfrm>
              <a:off x="6373090" y="2441175"/>
              <a:ext cx="527610" cy="59111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" name="Group 5"/>
            <p:cNvGrpSpPr/>
            <p:nvPr/>
          </p:nvGrpSpPr>
          <p:grpSpPr>
            <a:xfrm>
              <a:off x="5273956" y="2050930"/>
              <a:ext cx="1166089" cy="1439296"/>
              <a:chOff x="5273956" y="2050930"/>
              <a:chExt cx="1166089" cy="1439296"/>
            </a:xfrm>
          </p:grpSpPr>
          <p:sp>
            <p:nvSpPr>
              <p:cNvPr id="82" name="Oval 81"/>
              <p:cNvSpPr/>
              <p:nvPr/>
            </p:nvSpPr>
            <p:spPr bwMode="auto">
              <a:xfrm flipH="1">
                <a:off x="5982845" y="2050930"/>
                <a:ext cx="457200" cy="4572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rPr>
                  <a:t>X</a:t>
                </a:r>
                <a:endPara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endParaRPr>
              </a:p>
            </p:txBody>
          </p:sp>
          <p:grpSp>
            <p:nvGrpSpPr>
              <p:cNvPr id="91" name="Group 90"/>
              <p:cNvGrpSpPr/>
              <p:nvPr/>
            </p:nvGrpSpPr>
            <p:grpSpPr>
              <a:xfrm>
                <a:off x="5273956" y="2441175"/>
                <a:ext cx="775844" cy="1049051"/>
                <a:chOff x="5273956" y="2441175"/>
                <a:chExt cx="775844" cy="1049051"/>
              </a:xfrm>
            </p:grpSpPr>
            <p:sp>
              <p:nvSpPr>
                <p:cNvPr id="86" name="Isosceles Triangle 85"/>
                <p:cNvSpPr/>
                <p:nvPr/>
              </p:nvSpPr>
              <p:spPr bwMode="auto">
                <a:xfrm flipH="1">
                  <a:off x="5273956" y="3034383"/>
                  <a:ext cx="528778" cy="455843"/>
                </a:xfrm>
                <a:prstGeom prst="triangl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b="1" dirty="0" smtClean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  <a:latin typeface="Trebuchet MS" panose="020B0603020202020204" pitchFamily="34" charset="0"/>
                    </a:rPr>
                    <a:t>A</a:t>
                  </a:r>
                  <a:endParaRPr kumimoji="0" lang="en-US" sz="1800" b="1" i="0" u="none" strike="noStrike" normalizeH="0" baseline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endParaRPr>
                </a:p>
              </p:txBody>
            </p:sp>
            <p:cxnSp>
              <p:nvCxnSpPr>
                <p:cNvPr id="89" name="Straight Arrow Connector 88"/>
                <p:cNvCxnSpPr>
                  <a:stCxn id="82" idx="5"/>
                  <a:endCxn id="86" idx="0"/>
                </p:cNvCxnSpPr>
                <p:nvPr/>
              </p:nvCxnSpPr>
              <p:spPr bwMode="auto">
                <a:xfrm flipH="1">
                  <a:off x="5538345" y="2441175"/>
                  <a:ext cx="511455" cy="593208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  <p:sp>
        <p:nvSpPr>
          <p:cNvPr id="14" name="Curved Down Arrow 13"/>
          <p:cNvSpPr/>
          <p:nvPr/>
        </p:nvSpPr>
        <p:spPr bwMode="auto">
          <a:xfrm rot="18560844">
            <a:off x="1542633" y="2184902"/>
            <a:ext cx="1066800" cy="457200"/>
          </a:xfrm>
          <a:prstGeom prst="curved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1001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4191000" y="2819400"/>
            <a:ext cx="914400" cy="536175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B28D9C35-8464-49ED-91C6-827941E057A2}" type="datetime3">
              <a:rPr lang="en-US" altLang="en-US" smtClean="0"/>
              <a:t>3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16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ROTASI KIRI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43</a:t>
            </a:fld>
            <a:endParaRPr lang="en-US" alt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AD4E484C-70E2-4579-9299-0AF832EC0B54}" type="slidenum">
              <a:rPr lang="en-US" altLang="en-US" smtClean="0"/>
              <a:pPr/>
              <a:t>43</a:t>
            </a:fld>
            <a:endParaRPr lang="en-US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273956" y="2050930"/>
            <a:ext cx="2662378" cy="2360843"/>
            <a:chOff x="5273956" y="2050930"/>
            <a:chExt cx="2662378" cy="2360843"/>
          </a:xfrm>
        </p:grpSpPr>
        <p:grpSp>
          <p:nvGrpSpPr>
            <p:cNvPr id="19" name="Group 18"/>
            <p:cNvGrpSpPr/>
            <p:nvPr/>
          </p:nvGrpSpPr>
          <p:grpSpPr>
            <a:xfrm>
              <a:off x="6833745" y="2965330"/>
              <a:ext cx="1102589" cy="1446443"/>
              <a:chOff x="6833745" y="2965330"/>
              <a:chExt cx="1102589" cy="1446443"/>
            </a:xfrm>
          </p:grpSpPr>
          <p:sp>
            <p:nvSpPr>
              <p:cNvPr id="20" name="Oval 19"/>
              <p:cNvSpPr/>
              <p:nvPr/>
            </p:nvSpPr>
            <p:spPr bwMode="auto">
              <a:xfrm flipH="1">
                <a:off x="6833745" y="2965330"/>
                <a:ext cx="457200" cy="4572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rPr>
                  <a:t>Y</a:t>
                </a:r>
                <a:endParaRPr kumimoji="0" lang="en-US" sz="16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endParaRPr>
              </a:p>
            </p:txBody>
          </p:sp>
          <p:sp>
            <p:nvSpPr>
              <p:cNvPr id="21" name="Isosceles Triangle 20"/>
              <p:cNvSpPr/>
              <p:nvPr/>
            </p:nvSpPr>
            <p:spPr bwMode="auto">
              <a:xfrm flipH="1">
                <a:off x="7407556" y="3955930"/>
                <a:ext cx="528778" cy="455843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b="1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rPr>
                  <a:t>C</a:t>
                </a:r>
                <a:endParaRPr kumimoji="0" lang="en-US" sz="18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0" idx="3"/>
                <a:endCxn id="21" idx="0"/>
              </p:cNvCxnSpPr>
              <p:nvPr/>
            </p:nvCxnSpPr>
            <p:spPr bwMode="auto">
              <a:xfrm>
                <a:off x="7223990" y="3355575"/>
                <a:ext cx="447955" cy="600355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3" name="Group 22"/>
            <p:cNvGrpSpPr/>
            <p:nvPr/>
          </p:nvGrpSpPr>
          <p:grpSpPr>
            <a:xfrm>
              <a:off x="6188356" y="3355575"/>
              <a:ext cx="712344" cy="1046953"/>
              <a:chOff x="6188356" y="3355575"/>
              <a:chExt cx="712344" cy="1046953"/>
            </a:xfrm>
          </p:grpSpPr>
          <p:sp>
            <p:nvSpPr>
              <p:cNvPr id="24" name="Isosceles Triangle 23"/>
              <p:cNvSpPr/>
              <p:nvPr/>
            </p:nvSpPr>
            <p:spPr bwMode="auto">
              <a:xfrm flipH="1">
                <a:off x="6188356" y="3946685"/>
                <a:ext cx="528778" cy="455843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b="1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rPr>
                  <a:t>B</a:t>
                </a:r>
                <a:endParaRPr kumimoji="0" lang="en-US" sz="1800" b="1" i="0" u="none" strike="noStrike" normalizeH="0" baseline="0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endParaRPr>
              </a:p>
            </p:txBody>
          </p:sp>
          <p:cxnSp>
            <p:nvCxnSpPr>
              <p:cNvPr id="25" name="Straight Arrow Connector 24"/>
              <p:cNvCxnSpPr>
                <a:stCxn id="20" idx="5"/>
                <a:endCxn id="24" idx="0"/>
              </p:cNvCxnSpPr>
              <p:nvPr/>
            </p:nvCxnSpPr>
            <p:spPr bwMode="auto">
              <a:xfrm flipH="1">
                <a:off x="6452745" y="3355575"/>
                <a:ext cx="447955" cy="59111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6" name="Group 25"/>
            <p:cNvGrpSpPr/>
            <p:nvPr/>
          </p:nvGrpSpPr>
          <p:grpSpPr>
            <a:xfrm>
              <a:off x="5273956" y="2050930"/>
              <a:ext cx="1626744" cy="1439296"/>
              <a:chOff x="5273956" y="2050930"/>
              <a:chExt cx="1626744" cy="1439296"/>
            </a:xfrm>
          </p:grpSpPr>
          <p:cxnSp>
            <p:nvCxnSpPr>
              <p:cNvPr id="27" name="Straight Arrow Connector 26"/>
              <p:cNvCxnSpPr>
                <a:stCxn id="29" idx="3"/>
                <a:endCxn id="20" idx="7"/>
              </p:cNvCxnSpPr>
              <p:nvPr/>
            </p:nvCxnSpPr>
            <p:spPr bwMode="auto">
              <a:xfrm>
                <a:off x="6373090" y="2441175"/>
                <a:ext cx="527610" cy="59111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8" name="Group 27"/>
              <p:cNvGrpSpPr/>
              <p:nvPr/>
            </p:nvGrpSpPr>
            <p:grpSpPr>
              <a:xfrm>
                <a:off x="5273956" y="2050930"/>
                <a:ext cx="1166089" cy="1439296"/>
                <a:chOff x="5273956" y="2050930"/>
                <a:chExt cx="1166089" cy="1439296"/>
              </a:xfrm>
            </p:grpSpPr>
            <p:sp>
              <p:nvSpPr>
                <p:cNvPr id="29" name="Oval 28"/>
                <p:cNvSpPr/>
                <p:nvPr/>
              </p:nvSpPr>
              <p:spPr bwMode="auto">
                <a:xfrm flipH="1">
                  <a:off x="5982845" y="2050930"/>
                  <a:ext cx="457200" cy="457200"/>
                </a:xfrm>
                <a:prstGeom prst="ellips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600" b="1" dirty="0" smtClean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  <a:latin typeface="Trebuchet MS" panose="020B0603020202020204" pitchFamily="34" charset="0"/>
                    </a:rPr>
                    <a:t>X</a:t>
                  </a:r>
                  <a:endParaRPr kumimoji="0" lang="en-US" sz="1600" b="1" i="0" u="none" strike="noStrike" normalizeH="0" baseline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Trebuchet MS" panose="020B0603020202020204" pitchFamily="34" charset="0"/>
                  </a:endParaRPr>
                </a:p>
              </p:txBody>
            </p:sp>
            <p:grpSp>
              <p:nvGrpSpPr>
                <p:cNvPr id="30" name="Group 29"/>
                <p:cNvGrpSpPr/>
                <p:nvPr/>
              </p:nvGrpSpPr>
              <p:grpSpPr>
                <a:xfrm>
                  <a:off x="5273956" y="2441175"/>
                  <a:ext cx="775844" cy="1049051"/>
                  <a:chOff x="5273956" y="2441175"/>
                  <a:chExt cx="775844" cy="1049051"/>
                </a:xfrm>
              </p:grpSpPr>
              <p:sp>
                <p:nvSpPr>
                  <p:cNvPr id="31" name="Isosceles Triangle 30"/>
                  <p:cNvSpPr/>
                  <p:nvPr/>
                </p:nvSpPr>
                <p:spPr bwMode="auto">
                  <a:xfrm flipH="1">
                    <a:off x="5273956" y="3034383"/>
                    <a:ext cx="528778" cy="455843"/>
                  </a:xfrm>
                  <a:prstGeom prst="triangle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vert="horz" wrap="none" lIns="91440" tIns="45720" rIns="91440" bIns="45720" numCol="1" rtlCol="0" anchor="b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b="1" dirty="0" smtClean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Trebuchet MS" panose="020B0603020202020204" pitchFamily="34" charset="0"/>
                      </a:rPr>
                      <a:t>A</a:t>
                    </a:r>
                    <a:endParaRPr kumimoji="0" lang="en-US" sz="1800" b="1" i="0" u="none" strike="noStrike" normalizeH="0" baseline="0" dirty="0" smtClean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  <a:latin typeface="Trebuchet MS" panose="020B0603020202020204" pitchFamily="34" charset="0"/>
                    </a:endParaRPr>
                  </a:p>
                </p:txBody>
              </p:sp>
              <p:cxnSp>
                <p:nvCxnSpPr>
                  <p:cNvPr id="32" name="Straight Arrow Connector 31"/>
                  <p:cNvCxnSpPr>
                    <a:stCxn id="29" idx="5"/>
                    <a:endCxn id="31" idx="0"/>
                  </p:cNvCxnSpPr>
                  <p:nvPr/>
                </p:nvCxnSpPr>
                <p:spPr bwMode="auto">
                  <a:xfrm flipH="1">
                    <a:off x="5538345" y="2441175"/>
                    <a:ext cx="511455" cy="593208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</p:grpSp>
      </p:grpSp>
      <p:grpSp>
        <p:nvGrpSpPr>
          <p:cNvPr id="39" name="Group 38"/>
          <p:cNvGrpSpPr/>
          <p:nvPr/>
        </p:nvGrpSpPr>
        <p:grpSpPr>
          <a:xfrm>
            <a:off x="1254989" y="3002752"/>
            <a:ext cx="1102589" cy="1446443"/>
            <a:chOff x="1254989" y="3002752"/>
            <a:chExt cx="1102589" cy="1446443"/>
          </a:xfrm>
        </p:grpSpPr>
        <p:sp>
          <p:nvSpPr>
            <p:cNvPr id="10" name="Oval 9"/>
            <p:cNvSpPr/>
            <p:nvPr/>
          </p:nvSpPr>
          <p:spPr bwMode="auto">
            <a:xfrm>
              <a:off x="1900378" y="3002752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X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sp>
          <p:nvSpPr>
            <p:cNvPr id="13" name="Isosceles Triangle 12"/>
            <p:cNvSpPr/>
            <p:nvPr/>
          </p:nvSpPr>
          <p:spPr bwMode="auto">
            <a:xfrm>
              <a:off x="1254989" y="3993352"/>
              <a:ext cx="528778" cy="455843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A</a:t>
              </a:r>
              <a:endParaRPr kumimoji="0" lang="en-US" sz="18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16" name="Straight Arrow Connector 15"/>
            <p:cNvCxnSpPr>
              <a:stCxn id="10" idx="3"/>
              <a:endCxn id="13" idx="0"/>
            </p:cNvCxnSpPr>
            <p:nvPr/>
          </p:nvCxnSpPr>
          <p:spPr bwMode="auto">
            <a:xfrm flipH="1">
              <a:off x="1519378" y="3392997"/>
              <a:ext cx="447955" cy="60035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Group 39"/>
          <p:cNvGrpSpPr/>
          <p:nvPr/>
        </p:nvGrpSpPr>
        <p:grpSpPr>
          <a:xfrm>
            <a:off x="2290623" y="3392997"/>
            <a:ext cx="712344" cy="1046953"/>
            <a:chOff x="2290623" y="3392997"/>
            <a:chExt cx="712344" cy="1046953"/>
          </a:xfrm>
        </p:grpSpPr>
        <p:sp>
          <p:nvSpPr>
            <p:cNvPr id="14" name="Isosceles Triangle 13"/>
            <p:cNvSpPr/>
            <p:nvPr/>
          </p:nvSpPr>
          <p:spPr bwMode="auto">
            <a:xfrm>
              <a:off x="2474189" y="3984107"/>
              <a:ext cx="528778" cy="455843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B</a:t>
              </a:r>
              <a:endParaRPr kumimoji="0" lang="en-US" sz="18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17" name="Straight Arrow Connector 16"/>
            <p:cNvCxnSpPr>
              <a:stCxn id="10" idx="5"/>
              <a:endCxn id="14" idx="0"/>
            </p:cNvCxnSpPr>
            <p:nvPr/>
          </p:nvCxnSpPr>
          <p:spPr bwMode="auto">
            <a:xfrm>
              <a:off x="2290623" y="3392997"/>
              <a:ext cx="447955" cy="59111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8" name="Group 37"/>
          <p:cNvGrpSpPr/>
          <p:nvPr/>
        </p:nvGrpSpPr>
        <p:grpSpPr>
          <a:xfrm>
            <a:off x="2290623" y="2088352"/>
            <a:ext cx="1626744" cy="1439296"/>
            <a:chOff x="2290623" y="2088352"/>
            <a:chExt cx="1626744" cy="1439296"/>
          </a:xfrm>
        </p:grpSpPr>
        <p:sp>
          <p:nvSpPr>
            <p:cNvPr id="11" name="Oval 10"/>
            <p:cNvSpPr/>
            <p:nvPr/>
          </p:nvSpPr>
          <p:spPr bwMode="auto">
            <a:xfrm>
              <a:off x="2751278" y="2088352"/>
              <a:ext cx="457200" cy="4572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Y</a:t>
              </a:r>
              <a:endParaRPr kumimoji="0" lang="en-US" sz="16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7"/>
            </p:cNvCxnSpPr>
            <p:nvPr/>
          </p:nvCxnSpPr>
          <p:spPr bwMode="auto">
            <a:xfrm flipH="1">
              <a:off x="2290623" y="2478597"/>
              <a:ext cx="527610" cy="59111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Isosceles Triangle 14"/>
            <p:cNvSpPr/>
            <p:nvPr/>
          </p:nvSpPr>
          <p:spPr bwMode="auto">
            <a:xfrm>
              <a:off x="3388589" y="3071805"/>
              <a:ext cx="528778" cy="455843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Trebuchet MS" panose="020B0603020202020204" pitchFamily="34" charset="0"/>
                </a:rPr>
                <a:t>C</a:t>
              </a:r>
              <a:endParaRPr kumimoji="0" lang="en-US" sz="1800" b="1" i="0" u="none" strike="noStrike" normalizeH="0" baseline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anose="020B0603020202020204" pitchFamily="34" charset="0"/>
              </a:endParaRPr>
            </a:p>
          </p:txBody>
        </p:sp>
        <p:cxnSp>
          <p:nvCxnSpPr>
            <p:cNvPr id="18" name="Straight Arrow Connector 17"/>
            <p:cNvCxnSpPr>
              <a:stCxn id="11" idx="5"/>
              <a:endCxn id="15" idx="0"/>
            </p:cNvCxnSpPr>
            <p:nvPr/>
          </p:nvCxnSpPr>
          <p:spPr bwMode="auto">
            <a:xfrm>
              <a:off x="3141523" y="2478597"/>
              <a:ext cx="511455" cy="59320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3" name="Curved Down Arrow 32"/>
          <p:cNvSpPr/>
          <p:nvPr/>
        </p:nvSpPr>
        <p:spPr bwMode="auto">
          <a:xfrm rot="3039156" flipH="1">
            <a:off x="6669756" y="2169552"/>
            <a:ext cx="1066800" cy="457200"/>
          </a:xfrm>
          <a:prstGeom prst="curved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1001">
            <a:schemeClr val="dk2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41" name="Right Arrow 40"/>
          <p:cNvSpPr/>
          <p:nvPr/>
        </p:nvSpPr>
        <p:spPr bwMode="auto">
          <a:xfrm flipH="1">
            <a:off x="4191000" y="2819400"/>
            <a:ext cx="914400" cy="536175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8AD35FA3-E4F5-40D0-91EA-A2CFDAD4CA13}" type="datetime3">
              <a:rPr lang="en-US" altLang="en-US" smtClean="0"/>
              <a:t>3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22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TEKNIK KEY SECARA IMPLISIT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3D62"/>
                </a:solidFill>
              </a:rPr>
              <a:t>Tugas Akhir - KI1502</a:t>
            </a:r>
            <a:endParaRPr lang="en-US" altLang="en-US">
              <a:solidFill>
                <a:srgbClr val="003D6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>
                <a:solidFill>
                  <a:srgbClr val="003D62"/>
                </a:solidFill>
              </a:rPr>
              <a:pPr/>
              <a:t>44</a:t>
            </a:fld>
            <a:endParaRPr lang="en-US" altLang="en-US">
              <a:solidFill>
                <a:srgbClr val="003D62"/>
              </a:solidFill>
            </a:endParaRPr>
          </a:p>
        </p:txBody>
      </p:sp>
      <p:cxnSp>
        <p:nvCxnSpPr>
          <p:cNvPr id="11" name="Straight Connector 10"/>
          <p:cNvCxnSpPr>
            <a:stCxn id="6" idx="3"/>
            <a:endCxn id="7" idx="7"/>
          </p:cNvCxnSpPr>
          <p:nvPr/>
        </p:nvCxnSpPr>
        <p:spPr>
          <a:xfrm flipH="1">
            <a:off x="5343245" y="3946800"/>
            <a:ext cx="1153085" cy="591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5"/>
            <a:endCxn id="8" idx="1"/>
          </p:cNvCxnSpPr>
          <p:nvPr/>
        </p:nvCxnSpPr>
        <p:spPr>
          <a:xfrm>
            <a:off x="6819620" y="3946800"/>
            <a:ext cx="972110" cy="591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5"/>
            <a:endCxn id="10" idx="1"/>
          </p:cNvCxnSpPr>
          <p:nvPr/>
        </p:nvCxnSpPr>
        <p:spPr>
          <a:xfrm>
            <a:off x="5343245" y="4861200"/>
            <a:ext cx="670485" cy="591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5"/>
            <a:endCxn id="9" idx="1"/>
          </p:cNvCxnSpPr>
          <p:nvPr/>
        </p:nvCxnSpPr>
        <p:spPr>
          <a:xfrm>
            <a:off x="8115020" y="4861200"/>
            <a:ext cx="581585" cy="591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3"/>
            <a:endCxn id="15" idx="7"/>
          </p:cNvCxnSpPr>
          <p:nvPr/>
        </p:nvCxnSpPr>
        <p:spPr>
          <a:xfrm flipH="1">
            <a:off x="7185718" y="4861200"/>
            <a:ext cx="606012" cy="615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6429375" y="3556555"/>
            <a:ext cx="457200" cy="457200"/>
            <a:chOff x="6486525" y="3404155"/>
            <a:chExt cx="457200" cy="457200"/>
          </a:xfrm>
        </p:grpSpPr>
        <p:sp>
          <p:nvSpPr>
            <p:cNvPr id="6" name="Oval 5"/>
            <p:cNvSpPr/>
            <p:nvPr/>
          </p:nvSpPr>
          <p:spPr>
            <a:xfrm>
              <a:off x="6486525" y="3404155"/>
              <a:ext cx="457200" cy="4572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none" rtlCol="0" anchor="ctr" anchorCtr="0"/>
            <a:lstStyle/>
            <a:p>
              <a:r>
                <a:rPr lang="en-US" sz="1600" b="1" dirty="0" smtClean="0">
                  <a:ln w="10160">
                    <a:solidFill>
                      <a:srgbClr val="CADCF3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20</a:t>
              </a:r>
            </a:p>
            <a:p>
              <a:r>
                <a:rPr lang="en-US" sz="1600" b="1" dirty="0">
                  <a:ln w="10160">
                    <a:solidFill>
                      <a:srgbClr val="CADCF3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6</a:t>
              </a:r>
              <a:endParaRPr lang="en-US" sz="1600" b="1" dirty="0" smtClean="0">
                <a:ln w="10160">
                  <a:solidFill>
                    <a:srgbClr val="CADCF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cxnSp>
          <p:nvCxnSpPr>
            <p:cNvPr id="26" name="Straight Connector 25"/>
            <p:cNvCxnSpPr>
              <a:stCxn id="6" idx="2"/>
              <a:endCxn id="6" idx="6"/>
            </p:cNvCxnSpPr>
            <p:nvPr/>
          </p:nvCxnSpPr>
          <p:spPr bwMode="auto">
            <a:xfrm>
              <a:off x="6486525" y="3632755"/>
              <a:ext cx="457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953000" y="4470955"/>
            <a:ext cx="457200" cy="457200"/>
            <a:chOff x="5010150" y="4318555"/>
            <a:chExt cx="457200" cy="457200"/>
          </a:xfrm>
        </p:grpSpPr>
        <p:sp>
          <p:nvSpPr>
            <p:cNvPr id="7" name="Oval 6"/>
            <p:cNvSpPr/>
            <p:nvPr/>
          </p:nvSpPr>
          <p:spPr>
            <a:xfrm>
              <a:off x="5010150" y="4318555"/>
              <a:ext cx="457200" cy="4572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sz="1600" b="1" dirty="0" smtClean="0">
                  <a:ln w="10160">
                    <a:solidFill>
                      <a:srgbClr val="CADCF3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50</a:t>
              </a:r>
            </a:p>
            <a:p>
              <a:r>
                <a:rPr lang="en-US" sz="1600" b="1" dirty="0">
                  <a:ln w="10160">
                    <a:solidFill>
                      <a:srgbClr val="CADCF3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2</a:t>
              </a:r>
            </a:p>
          </p:txBody>
        </p:sp>
        <p:cxnSp>
          <p:nvCxnSpPr>
            <p:cNvPr id="28" name="Straight Connector 27"/>
            <p:cNvCxnSpPr>
              <a:stCxn id="7" idx="2"/>
              <a:endCxn id="7" idx="6"/>
            </p:cNvCxnSpPr>
            <p:nvPr/>
          </p:nvCxnSpPr>
          <p:spPr bwMode="auto">
            <a:xfrm>
              <a:off x="5010150" y="4547155"/>
              <a:ext cx="457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7724775" y="4470955"/>
            <a:ext cx="457200" cy="457200"/>
            <a:chOff x="7781925" y="4318555"/>
            <a:chExt cx="457200" cy="457200"/>
          </a:xfrm>
        </p:grpSpPr>
        <p:sp>
          <p:nvSpPr>
            <p:cNvPr id="8" name="Oval 7"/>
            <p:cNvSpPr/>
            <p:nvPr/>
          </p:nvSpPr>
          <p:spPr>
            <a:xfrm>
              <a:off x="7781925" y="4318555"/>
              <a:ext cx="457200" cy="4572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sz="1600" b="1" dirty="0" smtClean="0">
                  <a:ln w="10160">
                    <a:solidFill>
                      <a:srgbClr val="CADCF3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40</a:t>
              </a:r>
            </a:p>
            <a:p>
              <a:r>
                <a:rPr lang="en-US" sz="1600" b="1" dirty="0">
                  <a:ln w="10160">
                    <a:solidFill>
                      <a:srgbClr val="CADCF3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3</a:t>
              </a:r>
            </a:p>
          </p:txBody>
        </p:sp>
        <p:cxnSp>
          <p:nvCxnSpPr>
            <p:cNvPr id="30" name="Straight Connector 29"/>
            <p:cNvCxnSpPr>
              <a:stCxn id="8" idx="2"/>
              <a:endCxn id="8" idx="6"/>
            </p:cNvCxnSpPr>
            <p:nvPr/>
          </p:nvCxnSpPr>
          <p:spPr bwMode="auto">
            <a:xfrm>
              <a:off x="7781925" y="4547155"/>
              <a:ext cx="457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5946775" y="5385355"/>
            <a:ext cx="457200" cy="457200"/>
            <a:chOff x="6003925" y="5232955"/>
            <a:chExt cx="457200" cy="457200"/>
          </a:xfrm>
        </p:grpSpPr>
        <p:sp>
          <p:nvSpPr>
            <p:cNvPr id="10" name="Oval 9"/>
            <p:cNvSpPr/>
            <p:nvPr/>
          </p:nvSpPr>
          <p:spPr>
            <a:xfrm>
              <a:off x="6003925" y="5232955"/>
              <a:ext cx="457200" cy="4572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sz="1600" b="1" dirty="0" smtClean="0">
                  <a:ln w="10160">
                    <a:solidFill>
                      <a:srgbClr val="CADCF3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40</a:t>
              </a:r>
            </a:p>
            <a:p>
              <a:r>
                <a:rPr lang="en-US" sz="1600" b="1" dirty="0">
                  <a:ln w="10160">
                    <a:solidFill>
                      <a:srgbClr val="CADCF3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1</a:t>
              </a:r>
            </a:p>
          </p:txBody>
        </p:sp>
        <p:cxnSp>
          <p:nvCxnSpPr>
            <p:cNvPr id="32" name="Straight Connector 31"/>
            <p:cNvCxnSpPr>
              <a:stCxn id="10" idx="2"/>
              <a:endCxn id="10" idx="6"/>
            </p:cNvCxnSpPr>
            <p:nvPr/>
          </p:nvCxnSpPr>
          <p:spPr bwMode="auto">
            <a:xfrm>
              <a:off x="6003925" y="5461555"/>
              <a:ext cx="457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6795473" y="5410200"/>
            <a:ext cx="457200" cy="457200"/>
            <a:chOff x="6852623" y="5257800"/>
            <a:chExt cx="457200" cy="457200"/>
          </a:xfrm>
        </p:grpSpPr>
        <p:sp>
          <p:nvSpPr>
            <p:cNvPr id="15" name="Oval 14"/>
            <p:cNvSpPr/>
            <p:nvPr/>
          </p:nvSpPr>
          <p:spPr>
            <a:xfrm>
              <a:off x="6852623" y="5257800"/>
              <a:ext cx="457200" cy="4572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sz="1600" b="1" dirty="0" smtClean="0">
                  <a:ln w="10160">
                    <a:solidFill>
                      <a:srgbClr val="CADCF3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70</a:t>
              </a:r>
            </a:p>
            <a:p>
              <a:r>
                <a:rPr lang="en-US" sz="1600" b="1" dirty="0">
                  <a:ln w="10160">
                    <a:solidFill>
                      <a:srgbClr val="CADCF3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1</a:t>
              </a:r>
            </a:p>
          </p:txBody>
        </p:sp>
        <p:cxnSp>
          <p:nvCxnSpPr>
            <p:cNvPr id="34" name="Straight Connector 33"/>
            <p:cNvCxnSpPr>
              <a:stCxn id="15" idx="2"/>
              <a:endCxn id="15" idx="6"/>
            </p:cNvCxnSpPr>
            <p:nvPr/>
          </p:nvCxnSpPr>
          <p:spPr bwMode="auto">
            <a:xfrm>
              <a:off x="6852623" y="5486400"/>
              <a:ext cx="457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8629650" y="5385355"/>
            <a:ext cx="457200" cy="457200"/>
            <a:chOff x="8686800" y="5232955"/>
            <a:chExt cx="457200" cy="457200"/>
          </a:xfrm>
        </p:grpSpPr>
        <p:sp>
          <p:nvSpPr>
            <p:cNvPr id="9" name="Oval 8"/>
            <p:cNvSpPr/>
            <p:nvPr/>
          </p:nvSpPr>
          <p:spPr>
            <a:xfrm>
              <a:off x="8686800" y="5232955"/>
              <a:ext cx="457200" cy="45720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sz="1600" b="1" dirty="0" smtClean="0">
                  <a:ln w="10160">
                    <a:solidFill>
                      <a:srgbClr val="CADCF3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10</a:t>
              </a:r>
            </a:p>
            <a:p>
              <a:r>
                <a:rPr lang="en-US" sz="1600" b="1" dirty="0">
                  <a:ln w="10160">
                    <a:solidFill>
                      <a:srgbClr val="CADCF3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1</a:t>
              </a:r>
            </a:p>
          </p:txBody>
        </p:sp>
        <p:cxnSp>
          <p:nvCxnSpPr>
            <p:cNvPr id="36" name="Straight Connector 35"/>
            <p:cNvCxnSpPr>
              <a:stCxn id="9" idx="2"/>
              <a:endCxn id="9" idx="6"/>
            </p:cNvCxnSpPr>
            <p:nvPr/>
          </p:nvCxnSpPr>
          <p:spPr bwMode="auto">
            <a:xfrm>
              <a:off x="8686800" y="5461555"/>
              <a:ext cx="4572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175738" y="3620333"/>
            <a:ext cx="4133850" cy="2310845"/>
            <a:chOff x="681761" y="3604260"/>
            <a:chExt cx="4133850" cy="2310845"/>
          </a:xfrm>
        </p:grpSpPr>
        <p:sp>
          <p:nvSpPr>
            <p:cNvPr id="37" name="Oval 36"/>
            <p:cNvSpPr/>
            <p:nvPr/>
          </p:nvSpPr>
          <p:spPr>
            <a:xfrm>
              <a:off x="2158136" y="3604260"/>
              <a:ext cx="457200" cy="4572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sz="1600" b="1" dirty="0">
                  <a:ln w="10160">
                    <a:solidFill>
                      <a:srgbClr val="CADCF3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681761" y="4518660"/>
              <a:ext cx="457200" cy="4572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sz="1600" b="1" dirty="0">
                  <a:ln w="10160">
                    <a:solidFill>
                      <a:srgbClr val="CADCF3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3453536" y="4518660"/>
              <a:ext cx="457200" cy="4572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sz="1600" b="1" dirty="0" smtClean="0">
                  <a:ln w="10160">
                    <a:solidFill>
                      <a:srgbClr val="CADCF3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4</a:t>
              </a:r>
              <a:endParaRPr lang="en-US" sz="1600" b="1" dirty="0">
                <a:ln w="10160">
                  <a:solidFill>
                    <a:srgbClr val="CADCF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4358411" y="5433060"/>
              <a:ext cx="457200" cy="4572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sz="1600" b="1" dirty="0" smtClean="0">
                  <a:ln w="10160">
                    <a:solidFill>
                      <a:srgbClr val="CADCF3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5</a:t>
              </a:r>
              <a:endParaRPr lang="en-US" sz="1600" b="1" dirty="0">
                <a:ln w="10160">
                  <a:solidFill>
                    <a:srgbClr val="CADCF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675536" y="5433060"/>
              <a:ext cx="457200" cy="4572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sz="1600" b="1" dirty="0" smtClean="0">
                  <a:ln w="10160">
                    <a:solidFill>
                      <a:srgbClr val="CADCF3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1</a:t>
              </a:r>
              <a:endParaRPr lang="en-US" sz="1600" b="1" dirty="0">
                <a:ln w="10160">
                  <a:solidFill>
                    <a:srgbClr val="CADCF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cxnSp>
          <p:nvCxnSpPr>
            <p:cNvPr id="42" name="Straight Connector 41"/>
            <p:cNvCxnSpPr>
              <a:stCxn id="37" idx="3"/>
              <a:endCxn id="38" idx="7"/>
            </p:cNvCxnSpPr>
            <p:nvPr/>
          </p:nvCxnSpPr>
          <p:spPr>
            <a:xfrm flipH="1">
              <a:off x="1072006" y="3994505"/>
              <a:ext cx="1153085" cy="591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7" idx="5"/>
              <a:endCxn id="39" idx="1"/>
            </p:cNvCxnSpPr>
            <p:nvPr/>
          </p:nvCxnSpPr>
          <p:spPr>
            <a:xfrm>
              <a:off x="2548381" y="3994505"/>
              <a:ext cx="972110" cy="591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8" idx="5"/>
              <a:endCxn id="41" idx="1"/>
            </p:cNvCxnSpPr>
            <p:nvPr/>
          </p:nvCxnSpPr>
          <p:spPr>
            <a:xfrm>
              <a:off x="1072006" y="4908905"/>
              <a:ext cx="670485" cy="591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9" idx="5"/>
              <a:endCxn id="40" idx="1"/>
            </p:cNvCxnSpPr>
            <p:nvPr/>
          </p:nvCxnSpPr>
          <p:spPr>
            <a:xfrm>
              <a:off x="3843781" y="4908905"/>
              <a:ext cx="581585" cy="591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2524234" y="5457905"/>
              <a:ext cx="457200" cy="4572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sz="1600" b="1" dirty="0" smtClean="0">
                  <a:ln w="10160">
                    <a:solidFill>
                      <a:srgbClr val="CADCF3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3</a:t>
              </a:r>
              <a:endParaRPr lang="en-US" sz="1600" b="1" dirty="0">
                <a:ln w="10160">
                  <a:solidFill>
                    <a:srgbClr val="CADCF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cxnSp>
          <p:nvCxnSpPr>
            <p:cNvPr id="47" name="Straight Connector 46"/>
            <p:cNvCxnSpPr>
              <a:stCxn id="39" idx="3"/>
              <a:endCxn id="46" idx="7"/>
            </p:cNvCxnSpPr>
            <p:nvPr/>
          </p:nvCxnSpPr>
          <p:spPr>
            <a:xfrm flipH="1">
              <a:off x="2914479" y="4908905"/>
              <a:ext cx="606012" cy="6159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8" name="Table 47"/>
          <p:cNvGraphicFramePr>
            <a:graphicFrameLocks noGrp="1"/>
          </p:cNvGraphicFramePr>
          <p:nvPr>
            <p:extLst/>
          </p:nvPr>
        </p:nvGraphicFramePr>
        <p:xfrm>
          <a:off x="1163154" y="1691445"/>
          <a:ext cx="6817692" cy="62211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73956"/>
                <a:gridCol w="973956"/>
                <a:gridCol w="973956"/>
                <a:gridCol w="973956"/>
                <a:gridCol w="973956"/>
                <a:gridCol w="973956"/>
                <a:gridCol w="973956"/>
              </a:tblGrid>
              <a:tr h="311057">
                <a:tc>
                  <a:txBody>
                    <a:bodyPr/>
                    <a:lstStyle/>
                    <a:p>
                      <a:r>
                        <a:rPr lang="en-US" sz="1500" b="0" dirty="0" err="1" smtClean="0"/>
                        <a:t>Indeks</a:t>
                      </a:r>
                      <a:endParaRPr lang="en-US" sz="1500" b="0" dirty="0"/>
                    </a:p>
                  </a:txBody>
                  <a:tcPr marL="76699" marR="76699" marT="38349" marB="38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0</a:t>
                      </a:r>
                      <a:endParaRPr lang="en-US" sz="1500" b="0" dirty="0"/>
                    </a:p>
                  </a:txBody>
                  <a:tcPr marL="76699" marR="76699" marT="38349" marB="38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1</a:t>
                      </a:r>
                      <a:endParaRPr lang="en-US" sz="1500" b="0" dirty="0"/>
                    </a:p>
                  </a:txBody>
                  <a:tcPr marL="76699" marR="76699" marT="38349" marB="38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2</a:t>
                      </a:r>
                      <a:endParaRPr lang="en-US" sz="1500" b="0" dirty="0"/>
                    </a:p>
                  </a:txBody>
                  <a:tcPr marL="76699" marR="76699" marT="38349" marB="38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3</a:t>
                      </a:r>
                      <a:endParaRPr lang="en-US" sz="1500" b="0" dirty="0"/>
                    </a:p>
                  </a:txBody>
                  <a:tcPr marL="76699" marR="76699" marT="38349" marB="38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4</a:t>
                      </a:r>
                      <a:endParaRPr lang="en-US" sz="1500" b="0" dirty="0"/>
                    </a:p>
                  </a:txBody>
                  <a:tcPr marL="76699" marR="76699" marT="38349" marB="38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/>
                        <a:t>5</a:t>
                      </a:r>
                      <a:endParaRPr lang="en-US" sz="1500" b="0" dirty="0"/>
                    </a:p>
                  </a:txBody>
                  <a:tcPr marL="76699" marR="76699" marT="38349" marB="38349"/>
                </a:tc>
              </a:tr>
              <a:tr h="311057">
                <a:tc>
                  <a:txBody>
                    <a:bodyPr/>
                    <a:lstStyle/>
                    <a:p>
                      <a:r>
                        <a:rPr lang="en-US" sz="1500" b="0" dirty="0" smtClean="0"/>
                        <a:t>Value</a:t>
                      </a:r>
                      <a:endParaRPr lang="en-US" sz="1500" b="0" dirty="0"/>
                    </a:p>
                  </a:txBody>
                  <a:tcPr marL="76699" marR="76699" marT="38349" marB="38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50</a:t>
                      </a:r>
                      <a:endParaRPr lang="en-US" sz="1500" dirty="0"/>
                    </a:p>
                  </a:txBody>
                  <a:tcPr marL="76699" marR="76699" marT="38349" marB="38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40</a:t>
                      </a:r>
                      <a:endParaRPr lang="en-US" sz="1500" dirty="0"/>
                    </a:p>
                  </a:txBody>
                  <a:tcPr marL="76699" marR="76699" marT="38349" marB="38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20</a:t>
                      </a:r>
                      <a:endParaRPr lang="en-US" sz="1500" dirty="0"/>
                    </a:p>
                  </a:txBody>
                  <a:tcPr marL="76699" marR="76699" marT="38349" marB="38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70</a:t>
                      </a:r>
                      <a:endParaRPr lang="en-US" sz="1500" dirty="0"/>
                    </a:p>
                  </a:txBody>
                  <a:tcPr marL="76699" marR="76699" marT="38349" marB="38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40</a:t>
                      </a:r>
                      <a:endParaRPr lang="en-US" sz="1500" dirty="0"/>
                    </a:p>
                  </a:txBody>
                  <a:tcPr marL="76699" marR="76699" marT="38349" marB="383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10</a:t>
                      </a:r>
                      <a:endParaRPr lang="en-US" sz="1500" dirty="0"/>
                    </a:p>
                  </a:txBody>
                  <a:tcPr marL="76699" marR="76699" marT="38349" marB="38349"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3781177" y="2483435"/>
            <a:ext cx="1864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3D62"/>
                </a:solidFill>
              </a:rPr>
              <a:t>Size yang </a:t>
            </a:r>
            <a:r>
              <a:rPr lang="en-US" sz="1600" dirty="0" err="1" smtClean="0">
                <a:solidFill>
                  <a:srgbClr val="003D62"/>
                </a:solidFill>
              </a:rPr>
              <a:t>dicari</a:t>
            </a:r>
            <a:r>
              <a:rPr lang="en-US" sz="1600" dirty="0" smtClean="0">
                <a:solidFill>
                  <a:srgbClr val="003D62"/>
                </a:solidFill>
              </a:rPr>
              <a:t> = </a:t>
            </a:r>
            <a:endParaRPr lang="en-US" sz="1600" dirty="0">
              <a:solidFill>
                <a:srgbClr val="003D6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717474" y="2815946"/>
            <a:ext cx="1852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3D62"/>
                </a:solidFill>
              </a:rPr>
              <a:t>Left size </a:t>
            </a:r>
            <a:r>
              <a:rPr lang="en-US" sz="1600" dirty="0" err="1" smtClean="0">
                <a:solidFill>
                  <a:srgbClr val="003D62"/>
                </a:solidFill>
              </a:rPr>
              <a:t>saat</a:t>
            </a:r>
            <a:r>
              <a:rPr lang="en-US" sz="1600" dirty="0" smtClean="0">
                <a:solidFill>
                  <a:srgbClr val="003D62"/>
                </a:solidFill>
              </a:rPr>
              <a:t> </a:t>
            </a:r>
            <a:r>
              <a:rPr lang="en-US" sz="1600" dirty="0" err="1" smtClean="0">
                <a:solidFill>
                  <a:srgbClr val="003D62"/>
                </a:solidFill>
              </a:rPr>
              <a:t>ini</a:t>
            </a:r>
            <a:r>
              <a:rPr lang="en-US" sz="1600" dirty="0" smtClean="0">
                <a:solidFill>
                  <a:srgbClr val="003D62"/>
                </a:solidFill>
              </a:rPr>
              <a:t> =</a:t>
            </a:r>
            <a:endParaRPr lang="en-US" sz="1600" dirty="0">
              <a:solidFill>
                <a:srgbClr val="003D6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69841" y="24834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3D62"/>
                </a:solidFill>
              </a:rPr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569841" y="280641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3D62"/>
                </a:solidFill>
              </a:rPr>
              <a:t>2</a:t>
            </a:r>
          </a:p>
        </p:txBody>
      </p:sp>
      <p:sp>
        <p:nvSpPr>
          <p:cNvPr id="66" name="Oval 65"/>
          <p:cNvSpPr/>
          <p:nvPr/>
        </p:nvSpPr>
        <p:spPr>
          <a:xfrm>
            <a:off x="1652113" y="3622893"/>
            <a:ext cx="457200" cy="4572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600" b="1" dirty="0">
                <a:ln w="10160">
                  <a:solidFill>
                    <a:srgbClr val="CADCF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67" name="Oval 66"/>
          <p:cNvSpPr/>
          <p:nvPr/>
        </p:nvSpPr>
        <p:spPr>
          <a:xfrm>
            <a:off x="186653" y="4532173"/>
            <a:ext cx="457200" cy="4572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600" b="1" dirty="0">
                <a:ln w="10160">
                  <a:solidFill>
                    <a:srgbClr val="CADCF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562600" y="24834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3D62"/>
                </a:solidFill>
              </a:rPr>
              <a:t>0</a:t>
            </a:r>
            <a:endParaRPr lang="en-US" sz="1600" dirty="0">
              <a:solidFill>
                <a:srgbClr val="003D62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570524" y="281015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3D62"/>
                </a:solidFill>
              </a:rPr>
              <a:t>2</a:t>
            </a:r>
          </a:p>
        </p:txBody>
      </p:sp>
      <p:cxnSp>
        <p:nvCxnSpPr>
          <p:cNvPr id="72" name="Straight Arrow Connector 71"/>
          <p:cNvCxnSpPr/>
          <p:nvPr/>
        </p:nvCxnSpPr>
        <p:spPr bwMode="auto">
          <a:xfrm flipH="1">
            <a:off x="5329043" y="3951839"/>
            <a:ext cx="1153085" cy="59111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TextBox 72"/>
          <p:cNvSpPr txBox="1"/>
          <p:nvPr/>
        </p:nvSpPr>
        <p:spPr>
          <a:xfrm>
            <a:off x="5562600" y="281015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3D62"/>
                </a:solidFill>
              </a:rPr>
              <a:t>0</a:t>
            </a:r>
            <a:endParaRPr lang="en-US" sz="1600" dirty="0">
              <a:solidFill>
                <a:srgbClr val="003D62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2007433" y="5473978"/>
            <a:ext cx="457200" cy="4572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1600" b="1" dirty="0" smtClean="0">
                <a:ln w="10160">
                  <a:solidFill>
                    <a:srgbClr val="CADCF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en-US" sz="1600" b="1" dirty="0">
              <a:ln w="10160">
                <a:solidFill>
                  <a:srgbClr val="CADCF3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570524" y="248342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3D62"/>
                </a:solidFill>
              </a:rPr>
              <a:t>3</a:t>
            </a:r>
            <a:endParaRPr lang="en-US" sz="1600" dirty="0">
              <a:solidFill>
                <a:srgbClr val="003D62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562600" y="280641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3D62"/>
                </a:solidFill>
              </a:rPr>
              <a:t>2</a:t>
            </a:r>
          </a:p>
        </p:txBody>
      </p:sp>
      <p:cxnSp>
        <p:nvCxnSpPr>
          <p:cNvPr id="78" name="Straight Arrow Connector 77"/>
          <p:cNvCxnSpPr/>
          <p:nvPr/>
        </p:nvCxnSpPr>
        <p:spPr bwMode="auto">
          <a:xfrm>
            <a:off x="6818836" y="3952955"/>
            <a:ext cx="972110" cy="59111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TextBox 78"/>
          <p:cNvSpPr txBox="1"/>
          <p:nvPr/>
        </p:nvSpPr>
        <p:spPr>
          <a:xfrm>
            <a:off x="5560927" y="280611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3D62"/>
                </a:solidFill>
              </a:rPr>
              <a:t>1</a:t>
            </a:r>
            <a:endParaRPr lang="en-US" sz="1600" dirty="0">
              <a:solidFill>
                <a:srgbClr val="003D62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700078" y="2475488"/>
            <a:ext cx="1615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3D62"/>
                </a:solidFill>
              </a:rPr>
              <a:t>- (Left size + 1)</a:t>
            </a:r>
            <a:endParaRPr lang="en-US" sz="1600" dirty="0">
              <a:solidFill>
                <a:srgbClr val="003D62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60927" y="247512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3D62"/>
                </a:solidFill>
              </a:rPr>
              <a:t>0</a:t>
            </a:r>
            <a:endParaRPr lang="en-US" sz="1600" dirty="0">
              <a:solidFill>
                <a:srgbClr val="003D62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562600" y="280625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3D62"/>
                </a:solidFill>
              </a:rPr>
              <a:t>0</a:t>
            </a:r>
            <a:endParaRPr lang="en-US" sz="1600" dirty="0">
              <a:solidFill>
                <a:srgbClr val="003D62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 bwMode="auto">
          <a:xfrm flipH="1">
            <a:off x="7185718" y="4879691"/>
            <a:ext cx="606012" cy="61595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Date Placeholder 2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77458E2-9A90-4FF5-8497-3B93A954E63D}" type="datetime3">
              <a:rPr lang="en-US" altLang="en-US" smtClean="0">
                <a:solidFill>
                  <a:srgbClr val="003D62"/>
                </a:solidFill>
              </a:rPr>
              <a:t>3 January 2016</a:t>
            </a:fld>
            <a:endParaRPr lang="en-US" altLang="en-US">
              <a:solidFill>
                <a:srgbClr val="003D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30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9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4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9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2" grpId="1"/>
      <p:bldP spid="62" grpId="2"/>
      <p:bldP spid="63" grpId="0"/>
      <p:bldP spid="63" grpId="1"/>
      <p:bldP spid="66" grpId="0" animBg="1"/>
      <p:bldP spid="66" grpId="1" animBg="1"/>
      <p:bldP spid="67" grpId="0" animBg="1"/>
      <p:bldP spid="67" grpId="1" animBg="1"/>
      <p:bldP spid="69" grpId="0"/>
      <p:bldP spid="69" grpId="1"/>
      <p:bldP spid="70" grpId="0"/>
      <p:bldP spid="70" grpId="1"/>
      <p:bldP spid="73" grpId="0"/>
      <p:bldP spid="73" grpId="1"/>
      <p:bldP spid="74" grpId="0" animBg="1"/>
      <p:bldP spid="75" grpId="0"/>
      <p:bldP spid="75" grpId="1"/>
      <p:bldP spid="76" grpId="0"/>
      <p:bldP spid="76" grpId="1"/>
      <p:bldP spid="79" grpId="0"/>
      <p:bldP spid="79" grpId="1"/>
      <p:bldP spid="80" grpId="0"/>
      <p:bldP spid="80" grpId="1"/>
      <p:bldP spid="81" grpId="0"/>
      <p:bldP spid="8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62" t="-8138" b="-13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45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33333351-393C-4123-95DC-8FC22B31B6AA}" type="datetime3">
              <a:rPr lang="en-US" altLang="en-US" smtClean="0"/>
              <a:t>3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7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LATAR 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Permasalahan</a:t>
            </a:r>
            <a:r>
              <a:rPr lang="en-US" dirty="0"/>
              <a:t> query </a:t>
            </a:r>
            <a:r>
              <a:rPr lang="en-US" dirty="0" err="1"/>
              <a:t>barisan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bergantung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 smtClean="0"/>
              <a:t>digunakan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yang </a:t>
            </a:r>
            <a:r>
              <a:rPr lang="en-US" dirty="0" err="1" smtClean="0"/>
              <a:t>banyak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query </a:t>
            </a:r>
            <a:r>
              <a:rPr lang="en-US" dirty="0" err="1"/>
              <a:t>barisan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 </a:t>
            </a:r>
            <a:r>
              <a:rPr lang="en-US" dirty="0" err="1"/>
              <a:t>ialah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i="1" dirty="0"/>
              <a:t>binary search tree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en-US" i="1" dirty="0"/>
              <a:t>binary search tree</a:t>
            </a:r>
            <a:r>
              <a:rPr lang="en-US" dirty="0"/>
              <a:t>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46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EE6C3FE4-C6E2-499D-A3E1-DEE678DD5838}" type="datetime3">
              <a:rPr lang="en-US" altLang="en-US" smtClean="0"/>
              <a:t>3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6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err="1"/>
              <a:t>Implementasi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bottom-up­ </a:t>
            </a:r>
            <a:r>
              <a:rPr lang="en-US" dirty="0"/>
              <a:t>Splay Tree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menelusuri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tree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node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splay.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top­­-down</a:t>
            </a:r>
            <a:r>
              <a:rPr lang="en-US" dirty="0"/>
              <a:t> Splay Tree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pointer </a:t>
            </a:r>
            <a:r>
              <a:rPr lang="en-US" i="1" dirty="0"/>
              <a:t>parent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node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node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i="1" dirty="0"/>
              <a:t>split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merge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splay</a:t>
            </a:r>
            <a:r>
              <a:rPr lang="en-US" i="1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47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FE51512B-CEC4-42C9-8FA1-E3ABD18CF2E7}" type="datetime3">
              <a:rPr lang="en-US" altLang="en-US" smtClean="0"/>
              <a:t>3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765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BATASAN 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err="1"/>
              <a:t>pemrograman</a:t>
            </a:r>
            <a:r>
              <a:rPr lang="en-US"/>
              <a:t> </a:t>
            </a:r>
            <a:r>
              <a:rPr lang="en-US" smtClean="0"/>
              <a:t>Python berbasis desktop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smtClean="0"/>
              <a:t>Jumlah piksel objek api yang dideteksi lebih besar dari 1% dari luas piksel frame</a:t>
            </a:r>
          </a:p>
          <a:p>
            <a:pPr lvl="0"/>
            <a:endParaRPr lang="en-US" i="1"/>
          </a:p>
          <a:p>
            <a:pPr lvl="0"/>
            <a:r>
              <a:rPr lang="en-US" smtClean="0"/>
              <a:t>Data yang digunakan adalah data video dengan panjang video 6-16 detik</a:t>
            </a:r>
          </a:p>
          <a:p>
            <a:pPr lvl="0"/>
            <a:endParaRPr lang="en-US"/>
          </a:p>
          <a:p>
            <a:pPr lvl="0"/>
            <a:r>
              <a:rPr lang="en-US" smtClean="0"/>
              <a:t>Data video memiliki ukuran 240 x 320 piksel dengan </a:t>
            </a:r>
            <a:r>
              <a:rPr lang="en-US" i="1" smtClean="0"/>
              <a:t>channel</a:t>
            </a:r>
            <a:r>
              <a:rPr lang="en-US" smtClean="0"/>
              <a:t> R,G,B</a:t>
            </a:r>
          </a:p>
          <a:p>
            <a:pPr lvl="0"/>
            <a:endParaRPr lang="en-US"/>
          </a:p>
          <a:p>
            <a:pPr lvl="0"/>
            <a:r>
              <a:rPr lang="en-US" smtClean="0"/>
              <a:t>Warna api yang didefinisikan adalah </a:t>
            </a:r>
            <a:r>
              <a:rPr lang="en-US" i="1" smtClean="0"/>
              <a:t>range </a:t>
            </a:r>
            <a:r>
              <a:rPr lang="en-US" smtClean="0"/>
              <a:t>warna kuning hingga merah</a:t>
            </a:r>
          </a:p>
          <a:p>
            <a:pPr lvl="0"/>
            <a:endParaRPr lang="en-US"/>
          </a:p>
          <a:p>
            <a:pPr lvl="0"/>
            <a:r>
              <a:rPr lang="en-US" smtClean="0"/>
              <a:t>Pergerakan dari kamera tidak terlalu besar</a:t>
            </a:r>
          </a:p>
          <a:p>
            <a:pPr lvl="0"/>
            <a:endParaRPr lang="en-US"/>
          </a:p>
          <a:p>
            <a:pPr lvl="0"/>
            <a:r>
              <a:rPr lang="en-US" smtClean="0"/>
              <a:t>Pantulan objek api termasuk kedalam objek api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9AE96EB-485D-4442-834F-F666B27284FA}" type="datetime3">
              <a:rPr lang="en-US" altLang="en-US" smtClean="0"/>
              <a:t>3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30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600" smtClean="0"/>
              <a:t>Merancang dan membangun perangkat lunak deteksi api menggunakan data video secara </a:t>
            </a:r>
            <a:r>
              <a:rPr lang="en-US" sz="1600" i="1" smtClean="0"/>
              <a:t>real time</a:t>
            </a:r>
            <a:endParaRPr lang="en-US" sz="16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D1E13776-9E5E-4F54-90DD-FDDB3056A7F0}" type="datetime3">
              <a:rPr lang="en-US" altLang="en-US" smtClean="0"/>
              <a:t>3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116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3172265" y="1968725"/>
            <a:ext cx="2847535" cy="58411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PENDAHULUAN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172265" y="2844890"/>
            <a:ext cx="2847535" cy="58411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TINJAUAN PUSTAKA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72265" y="3721474"/>
            <a:ext cx="2847535" cy="58411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 smtClean="0"/>
              <a:t>ILUSTRASI PERSOALAN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172265" y="4597639"/>
            <a:ext cx="2847535" cy="58411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UJI COBA &amp; EVALUASI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172265" y="5473804"/>
            <a:ext cx="2847535" cy="58411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KESIMPULAN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E8B77AFB-220F-46D4-836F-12156BFFF648}" type="datetime3">
              <a:rPr lang="en-US" altLang="en-US" smtClean="0"/>
              <a:t>3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94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Gaussian Mixture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4419600"/>
          </a:xfrm>
        </p:spPr>
        <p:txBody>
          <a:bodyPr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36056CB-638A-477E-818E-F64135605DDF}" type="datetime3">
              <a:rPr lang="en-US" altLang="en-US" smtClean="0"/>
              <a:t>3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132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772400" cy="1143000"/>
          </a:xfrm>
        </p:spPr>
        <p:txBody>
          <a:bodyPr/>
          <a:lstStyle/>
          <a:p>
            <a:r>
              <a:rPr lang="en-US" smtClean="0"/>
              <a:t>Gaussian Pyramid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4419600"/>
          </a:xfrm>
        </p:spPr>
        <p:txBody>
          <a:bodyPr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36056CB-638A-477E-818E-F64135605DDF}" type="datetime3">
              <a:rPr lang="en-US" altLang="en-US" smtClean="0"/>
              <a:t>3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38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8">
      <a:dk1>
        <a:srgbClr val="003D62"/>
      </a:dk1>
      <a:lt1>
        <a:srgbClr val="FFFFFF"/>
      </a:lt1>
      <a:dk2>
        <a:srgbClr val="006699"/>
      </a:dk2>
      <a:lt2>
        <a:srgbClr val="C8D1DA"/>
      </a:lt2>
      <a:accent1>
        <a:srgbClr val="9AC0EA"/>
      </a:accent1>
      <a:accent2>
        <a:srgbClr val="80C3C8"/>
      </a:accent2>
      <a:accent3>
        <a:srgbClr val="FFFFFF"/>
      </a:accent3>
      <a:accent4>
        <a:srgbClr val="003353"/>
      </a:accent4>
      <a:accent5>
        <a:srgbClr val="CADCF3"/>
      </a:accent5>
      <a:accent6>
        <a:srgbClr val="73B0B5"/>
      </a:accent6>
      <a:hlink>
        <a:srgbClr val="81ABCB"/>
      </a:hlink>
      <a:folHlink>
        <a:srgbClr val="B6CBD6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15223</TotalTime>
  <Words>1880</Words>
  <Application>Microsoft Office PowerPoint</Application>
  <PresentationFormat>On-screen Show (4:3)</PresentationFormat>
  <Paragraphs>820</Paragraphs>
  <Slides>47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Cambria Math</vt:lpstr>
      <vt:lpstr>Consolas</vt:lpstr>
      <vt:lpstr>Tahoma</vt:lpstr>
      <vt:lpstr>Times New Roman</vt:lpstr>
      <vt:lpstr>Trebuchet MS</vt:lpstr>
      <vt:lpstr>Wingdings</vt:lpstr>
      <vt:lpstr>Blueprint</vt:lpstr>
      <vt:lpstr>DETEKSI API BERBASIS SENSOR VISUAL MENGGUNAKAN METODE SUPPORT VECTOR MACHINES</vt:lpstr>
      <vt:lpstr>PowerPoint Presentation</vt:lpstr>
      <vt:lpstr>LATAR BELAKANG</vt:lpstr>
      <vt:lpstr>RUMUSAN MASALAH</vt:lpstr>
      <vt:lpstr>BATASAN MASALAH</vt:lpstr>
      <vt:lpstr>TUJUAN</vt:lpstr>
      <vt:lpstr>PowerPoint Presentation</vt:lpstr>
      <vt:lpstr>Gaussian Mixture Model</vt:lpstr>
      <vt:lpstr>Gaussian Pyramid</vt:lpstr>
      <vt:lpstr>Probabilitas Distribusi Gaussian</vt:lpstr>
      <vt:lpstr>Region Growing</vt:lpstr>
      <vt:lpstr>Daubachies D4 Wavelet</vt:lpstr>
      <vt:lpstr>Normalisasi Min-Max</vt:lpstr>
      <vt:lpstr>Support Vector Machines</vt:lpstr>
      <vt:lpstr>SELF BALANCING BINARY SEARCH TREE</vt:lpstr>
      <vt:lpstr>SPLAY TREE</vt:lpstr>
      <vt:lpstr>ZIG</vt:lpstr>
      <vt:lpstr>ZIG-ZIG</vt:lpstr>
      <vt:lpstr>ZIG-ZAG</vt:lpstr>
      <vt:lpstr>PENYISIPAN PADA SPLAY TREE</vt:lpstr>
      <vt:lpstr>PENCARIAN PADA SPLAY TREE</vt:lpstr>
      <vt:lpstr>PENGHAPUSAN PADA SPLAY TREE</vt:lpstr>
      <vt:lpstr>PowerPoint Presentation</vt:lpstr>
      <vt:lpstr>DESKRIPSI PERMASALAHAN</vt:lpstr>
      <vt:lpstr>FORMAT MASUKAN</vt:lpstr>
      <vt:lpstr>TEKNIK KEY SECARA IMPLISIT</vt:lpstr>
      <vt:lpstr>PENYISIPAN BILANGAN AWAL</vt:lpstr>
      <vt:lpstr>PowerPoint Presentation</vt:lpstr>
      <vt:lpstr>PowerPoint Presentation</vt:lpstr>
      <vt:lpstr>PowerPoint Presentation</vt:lpstr>
      <vt:lpstr>OPERASI PERUBAHAN PADA SUATU POSISI</vt:lpstr>
      <vt:lpstr>PowerPoint Presentation</vt:lpstr>
      <vt:lpstr>UJI COBA KEBENARAN</vt:lpstr>
      <vt:lpstr>UJI COBA KINERJA</vt:lpstr>
      <vt:lpstr>UJI COBA KINERJA</vt:lpstr>
      <vt:lpstr>UJI COBA KINERJA</vt:lpstr>
      <vt:lpstr>PowerPoint Presentation</vt:lpstr>
      <vt:lpstr>KESIMPULAN</vt:lpstr>
      <vt:lpstr>TERIMA KASIH</vt:lpstr>
      <vt:lpstr>BINARY SEARCH TREE</vt:lpstr>
      <vt:lpstr>CONTOH SPLAY TREE</vt:lpstr>
      <vt:lpstr>ROTASI KANAN</vt:lpstr>
      <vt:lpstr>ROTASI KIRI</vt:lpstr>
      <vt:lpstr>TEKNIK KEY SECARA IMPLISIT</vt:lpstr>
      <vt:lpstr>PowerPoint Presentation</vt:lpstr>
      <vt:lpstr>LATAR BELAKANG</vt:lpstr>
      <vt:lpstr>SARAN</vt:lpstr>
    </vt:vector>
  </TitlesOfParts>
  <Company>Brown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Splay Trees</dc:title>
  <dc:creator>Michael Goodrich and Matt Dickerson</dc:creator>
  <cp:lastModifiedBy>hamdiahmadi</cp:lastModifiedBy>
  <cp:revision>1202</cp:revision>
  <dcterms:created xsi:type="dcterms:W3CDTF">2002-01-21T02:22:10Z</dcterms:created>
  <dcterms:modified xsi:type="dcterms:W3CDTF">2016-01-03T16:02:30Z</dcterms:modified>
</cp:coreProperties>
</file>