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301" r:id="rId2"/>
    <p:sldId id="262" r:id="rId3"/>
    <p:sldId id="257" r:id="rId4"/>
    <p:sldId id="258" r:id="rId5"/>
    <p:sldId id="259" r:id="rId6"/>
    <p:sldId id="260" r:id="rId7"/>
    <p:sldId id="310" r:id="rId8"/>
    <p:sldId id="312" r:id="rId9"/>
    <p:sldId id="313" r:id="rId10"/>
    <p:sldId id="315" r:id="rId11"/>
    <p:sldId id="317" r:id="rId12"/>
    <p:sldId id="316" r:id="rId13"/>
    <p:sldId id="318" r:id="rId14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mal Darmawan" initials="KD" lastIdx="1" clrIdx="0">
    <p:extLst>
      <p:ext uri="{19B8F6BF-5375-455C-9EA6-DF929625EA0E}">
        <p15:presenceInfo xmlns:p15="http://schemas.microsoft.com/office/powerpoint/2012/main" userId="8823363aa2e23c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2" autoAdjust="0"/>
    <p:restoredTop sz="94660"/>
  </p:normalViewPr>
  <p:slideViewPr>
    <p:cSldViewPr showGuides="1">
      <p:cViewPr varScale="1">
        <p:scale>
          <a:sx n="75" d="100"/>
          <a:sy n="75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7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r>
              <a:rPr lang="en-US" altLang="en-US"/>
              <a:t>Red-Black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8D30AF5-BDD0-4FD7-9931-D5A686500086}" type="datetime8">
              <a:rPr lang="en-US" altLang="en-US" smtClean="0"/>
              <a:t>1/6/2016 12:56 AM</a:t>
            </a:fld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19631F5F-1322-42F5-A7E3-969423DE1F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4860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r>
              <a:rPr lang="en-US" altLang="en-US"/>
              <a:t>Red-Black 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F0442564-78AA-44E2-992D-BCD20B9A6EEF}" type="datetime8">
              <a:rPr lang="en-US" altLang="en-US" smtClean="0"/>
              <a:t>1/6/2016 12:56 AM</a:t>
            </a:fld>
            <a:endParaRPr lang="en-US" alt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2331C96D-66EF-4D9E-8E7C-FD3BDF95D0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96042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720725"/>
            <a:ext cx="4792662" cy="3594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 smtClean="0"/>
              <a:t>Red-Black Trees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732733D-0D2D-4B3D-9B9C-2AC77E419117}" type="datetime8">
              <a:rPr lang="en-US" altLang="en-US" smtClean="0"/>
              <a:t>1/6/2016 12:56 AM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C96D-66EF-4D9E-8E7C-FD3BDF95D07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16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dirty="0" smtClean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51AE4D91-1D06-4E01-97BD-4B88484B3C4C}" type="datetime3">
              <a:rPr lang="en-US" altLang="en-US" smtClean="0"/>
              <a:t>6 January 2016</a:t>
            </a:fld>
            <a:endParaRPr lang="en-US" altLang="en-US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DCE194A-6BF9-4127-A94C-BA9BC25F929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1A8636-2CEB-4422-B2FB-CFC07E658F2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DA7E758F-C712-46FD-B006-8D89D068A3B2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560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C1E820-38B2-4687-8ADE-40C2453A8A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538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>
            <a:lvl1pPr algn="r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4E484C-70E2-4579-9299-0AF832EC0B54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7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82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ED0DAC-1DFE-4B38-9129-F0C2C7A4380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7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C2A1A940-0EAA-4902-8AAB-C9CFEC089766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662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7818D7-F530-4C81-B7B8-DA4AE341AB2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8" name="Rectangle 69"/>
          <p:cNvSpPr>
            <a:spLocks noGrp="1" noChangeArrowheads="1"/>
          </p:cNvSpPr>
          <p:nvPr>
            <p:ph type="dt" sz="quarter" idx="1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587DAC42-7820-4964-B8FF-1E94E8201520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84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117475"/>
            <a:ext cx="7886700" cy="1325563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570280-3D45-4E2B-87AF-AA821BDE308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10" name="Rectangle 69"/>
          <p:cNvSpPr>
            <a:spLocks noGrp="1" noChangeArrowheads="1"/>
          </p:cNvSpPr>
          <p:nvPr>
            <p:ph type="dt" sz="quarter" idx="1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D8AA0B7C-5A73-48A6-BC86-C98351BE19E6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380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BEEA66-88D3-4DAC-B068-8ACD3D86CFE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6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DBA997B4-A2EA-4CB4-B38F-58BDDB73B3D3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28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498485-1DF2-402D-BD1C-399049DDD30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5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AA6A3E89-397E-4850-B291-61CEAE099694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684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C95C4F-0B50-4920-86CE-E11B98D8F27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5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8CFE36-1B01-491F-86A2-FAB6329A64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45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rebuchet MS" panose="020B0603020202020204" pitchFamily="34" charset="0"/>
              </a:defRPr>
            </a:lvl1pPr>
          </a:lstStyle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E76C48-8D20-4335-B089-376CE87A897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68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304CBA1B-6217-4AAB-8EFD-F8310463A2FC}" type="datetime3">
              <a:rPr lang="en-US" altLang="en-US" smtClean="0"/>
              <a:t>6 January 2016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/>
  <p:txStyles>
    <p:titleStyle>
      <a:lvl1pPr algn="r" rtl="0" fontAlgn="base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Char char="q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985" y="1524000"/>
            <a:ext cx="7927145" cy="1209676"/>
          </a:xfrm>
        </p:spPr>
        <p:txBody>
          <a:bodyPr/>
          <a:lstStyle/>
          <a:p>
            <a:pPr algn="l"/>
            <a:r>
              <a:rPr lang="en-US" smtClean="0"/>
              <a:t>DETEKSI API BERBASIS SENSOR VISUAL MENGGUNAKAN METODE SUPPORT VECTOR MACHINES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71301"/>
            <a:ext cx="6400800" cy="2415100"/>
          </a:xfrm>
        </p:spPr>
        <p:txBody>
          <a:bodyPr/>
          <a:lstStyle/>
          <a:p>
            <a:pPr algn="r"/>
            <a:r>
              <a:rPr lang="en-US" sz="2000" u="sng" dirty="0" err="1"/>
              <a:t>Penyusun</a:t>
            </a:r>
            <a:r>
              <a:rPr lang="en-US" sz="2000" u="sng" dirty="0"/>
              <a:t> </a:t>
            </a:r>
            <a:r>
              <a:rPr lang="en-US" sz="2000" u="sng" dirty="0" err="1"/>
              <a:t>Tugas</a:t>
            </a:r>
            <a:r>
              <a:rPr lang="en-US" sz="2000" u="sng" dirty="0"/>
              <a:t> </a:t>
            </a:r>
            <a:r>
              <a:rPr lang="en-US" sz="2000" u="sng" dirty="0" err="1"/>
              <a:t>Akhir</a:t>
            </a:r>
            <a:r>
              <a:rPr lang="en-US" sz="2000" dirty="0"/>
              <a:t>:</a:t>
            </a:r>
          </a:p>
          <a:p>
            <a:pPr algn="r"/>
            <a:r>
              <a:rPr lang="en-US" sz="2000" smtClean="0">
                <a:solidFill>
                  <a:srgbClr val="000000"/>
                </a:solidFill>
              </a:rPr>
              <a:t>Hamdi Ahmadi Muzakkiy</a:t>
            </a:r>
            <a:endParaRPr lang="en-US" sz="2000" dirty="0">
              <a:solidFill>
                <a:srgbClr val="000000"/>
              </a:solidFill>
            </a:endParaRPr>
          </a:p>
          <a:p>
            <a:pPr algn="r"/>
            <a:r>
              <a:rPr lang="en-US" sz="2000">
                <a:solidFill>
                  <a:srgbClr val="000000"/>
                </a:solidFill>
              </a:rPr>
              <a:t>(</a:t>
            </a:r>
            <a:r>
              <a:rPr lang="en-US" sz="2000" smtClean="0">
                <a:solidFill>
                  <a:srgbClr val="000000"/>
                </a:solidFill>
              </a:rPr>
              <a:t>5112 </a:t>
            </a:r>
            <a:r>
              <a:rPr lang="en-US" sz="2000">
                <a:solidFill>
                  <a:srgbClr val="000000"/>
                </a:solidFill>
              </a:rPr>
              <a:t>100 </a:t>
            </a:r>
            <a:r>
              <a:rPr lang="en-US" sz="2000" smtClean="0">
                <a:solidFill>
                  <a:srgbClr val="000000"/>
                </a:solidFill>
              </a:rPr>
              <a:t>091)</a:t>
            </a:r>
            <a:endParaRPr lang="en-US" sz="2000" dirty="0">
              <a:solidFill>
                <a:srgbClr val="000000"/>
              </a:solidFill>
            </a:endParaRPr>
          </a:p>
          <a:p>
            <a:pPr algn="r"/>
            <a:r>
              <a:rPr lang="en-US" sz="2000" u="sng" dirty="0" err="1"/>
              <a:t>Dosen</a:t>
            </a:r>
            <a:r>
              <a:rPr lang="en-US" sz="2000" u="sng" dirty="0"/>
              <a:t> </a:t>
            </a:r>
            <a:r>
              <a:rPr lang="en-US" sz="2000" u="sng" dirty="0" err="1"/>
              <a:t>Pembimbing</a:t>
            </a:r>
            <a:r>
              <a:rPr lang="en-US" sz="2000" b="1" dirty="0"/>
              <a:t>:</a:t>
            </a:r>
          </a:p>
          <a:p>
            <a:pPr algn="r"/>
            <a:r>
              <a:rPr lang="en-US" sz="2000" smtClean="0">
                <a:solidFill>
                  <a:srgbClr val="000000"/>
                </a:solidFill>
              </a:rPr>
              <a:t>Prof. Ir. Handayani Tjandrasa, M.Sc., Ph.D.</a:t>
            </a:r>
            <a:endParaRPr lang="en-US" sz="2000" dirty="0">
              <a:solidFill>
                <a:srgbClr val="000000"/>
              </a:solidFill>
            </a:endParaRPr>
          </a:p>
          <a:p>
            <a:pPr algn="r"/>
            <a:r>
              <a:rPr lang="en-US" sz="2000" smtClean="0">
                <a:solidFill>
                  <a:srgbClr val="000000"/>
                </a:solidFill>
              </a:rPr>
              <a:t>Dr. Eng. Chastine Fatichah, S.Kom, M.Kom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CE194A-6BF9-4127-A94C-BA9BC25F9298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0" y="224135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u="sng" dirty="0" smtClean="0">
                <a:latin typeface="Trebuchet MS" panose="020B0603020202020204" pitchFamily="34" charset="0"/>
              </a:rPr>
              <a:t>PRESENTASI TUGAS AKHIR – KI141502</a:t>
            </a:r>
            <a:endParaRPr lang="en-US" sz="2000" u="sng" dirty="0">
              <a:latin typeface="Trebuchet MS" panose="020B0603020202020204" pitchFamily="34" charset="0"/>
            </a:endParaRPr>
          </a:p>
        </p:txBody>
      </p:sp>
      <p:sp>
        <p:nvSpPr>
          <p:cNvPr id="8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5D90DFD8-74F3-4E62-861F-78B9A3C95336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28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PREPROCESSING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6 January 2016</a:t>
            </a:fld>
            <a:endParaRPr lang="en-US" altLang="en-US"/>
          </a:p>
        </p:txBody>
      </p:sp>
      <p:sp>
        <p:nvSpPr>
          <p:cNvPr id="33" name="Oval 32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36" name="Straight Arrow Connector 35"/>
          <p:cNvCxnSpPr>
            <a:stCxn id="33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ounded Rectangle 37"/>
          <p:cNvSpPr/>
          <p:nvPr/>
        </p:nvSpPr>
        <p:spPr bwMode="auto">
          <a:xfrm>
            <a:off x="21082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ounded Rectangle 40"/>
          <p:cNvSpPr/>
          <p:nvPr/>
        </p:nvSpPr>
        <p:spPr bwMode="auto">
          <a:xfrm>
            <a:off x="3962400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42" name="Straight Arrow Connector 41"/>
          <p:cNvCxnSpPr>
            <a:endCxn id="41" idx="1"/>
          </p:cNvCxnSpPr>
          <p:nvPr/>
        </p:nvCxnSpPr>
        <p:spPr bwMode="auto">
          <a:xfrm>
            <a:off x="3352800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Box 61"/>
          <p:cNvSpPr txBox="1"/>
          <p:nvPr/>
        </p:nvSpPr>
        <p:spPr>
          <a:xfrm>
            <a:off x="2260601" y="2216835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MULAI</a:t>
            </a:r>
            <a:endParaRPr lang="en-US" sz="1500"/>
          </a:p>
        </p:txBody>
      </p:sp>
      <p:sp>
        <p:nvSpPr>
          <p:cNvPr id="63" name="TextBox 62"/>
          <p:cNvSpPr txBox="1"/>
          <p:nvPr/>
        </p:nvSpPr>
        <p:spPr>
          <a:xfrm>
            <a:off x="2260601" y="3582739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FRAME</a:t>
            </a:r>
            <a:endParaRPr lang="en-US" sz="1500"/>
          </a:p>
        </p:txBody>
      </p:sp>
      <p:sp>
        <p:nvSpPr>
          <p:cNvPr id="64" name="TextBox 63"/>
          <p:cNvSpPr txBox="1"/>
          <p:nvPr/>
        </p:nvSpPr>
        <p:spPr>
          <a:xfrm>
            <a:off x="2108201" y="4688701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REDUKSI SIZE FRAME</a:t>
            </a:r>
            <a:endParaRPr lang="en-US" sz="1500"/>
          </a:p>
        </p:txBody>
      </p:sp>
      <p:sp>
        <p:nvSpPr>
          <p:cNvPr id="65" name="TextBox 64"/>
          <p:cNvSpPr txBox="1"/>
          <p:nvPr/>
        </p:nvSpPr>
        <p:spPr>
          <a:xfrm>
            <a:off x="3962400" y="4688701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DETEKSI GERAK</a:t>
            </a:r>
            <a:endParaRPr lang="en-US" sz="1500"/>
          </a:p>
        </p:txBody>
      </p:sp>
      <p:sp>
        <p:nvSpPr>
          <p:cNvPr id="73" name="Rounded Rectangle 72"/>
          <p:cNvSpPr/>
          <p:nvPr/>
        </p:nvSpPr>
        <p:spPr bwMode="auto">
          <a:xfrm>
            <a:off x="3962400" y="33528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3962400" y="21463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62400" y="3448929"/>
            <a:ext cx="1219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DETEKSI WARNA PIKSEL</a:t>
            </a:r>
            <a:endParaRPr lang="en-US" sz="1500"/>
          </a:p>
        </p:txBody>
      </p:sp>
      <p:sp>
        <p:nvSpPr>
          <p:cNvPr id="76" name="TextBox 75"/>
          <p:cNvSpPr txBox="1"/>
          <p:nvPr/>
        </p:nvSpPr>
        <p:spPr>
          <a:xfrm>
            <a:off x="3962401" y="2319804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REGION GROWING</a:t>
            </a:r>
            <a:endParaRPr lang="en-US" sz="1500"/>
          </a:p>
        </p:txBody>
      </p:sp>
      <p:sp>
        <p:nvSpPr>
          <p:cNvPr id="77" name="Rounded Rectangle 76"/>
          <p:cNvSpPr/>
          <p:nvPr/>
        </p:nvSpPr>
        <p:spPr bwMode="auto">
          <a:xfrm>
            <a:off x="5816599" y="21463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16598" y="2216835"/>
            <a:ext cx="1219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PERHITUNGAN LUASAN REGION</a:t>
            </a:r>
            <a:endParaRPr lang="en-US" sz="1500"/>
          </a:p>
        </p:txBody>
      </p:sp>
      <p:sp>
        <p:nvSpPr>
          <p:cNvPr id="79" name="Parallelogram 78"/>
          <p:cNvSpPr/>
          <p:nvPr/>
        </p:nvSpPr>
        <p:spPr bwMode="auto">
          <a:xfrm>
            <a:off x="5816598" y="33909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16598" y="3446334"/>
            <a:ext cx="1219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KANDIDAT PIKSEL, FRAME</a:t>
            </a:r>
            <a:endParaRPr lang="en-US" sz="1500"/>
          </a:p>
        </p:txBody>
      </p:sp>
      <p:sp>
        <p:nvSpPr>
          <p:cNvPr id="81" name="Oval 80"/>
          <p:cNvSpPr/>
          <p:nvPr/>
        </p:nvSpPr>
        <p:spPr bwMode="auto">
          <a:xfrm>
            <a:off x="5816598" y="45593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968998" y="4956517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SELESAI</a:t>
            </a:r>
            <a:endParaRPr lang="en-US" sz="1500"/>
          </a:p>
        </p:txBody>
      </p:sp>
      <p:cxnSp>
        <p:nvCxnSpPr>
          <p:cNvPr id="83" name="Straight Arrow Connector 82"/>
          <p:cNvCxnSpPr>
            <a:stCxn id="41" idx="0"/>
            <a:endCxn id="73" idx="2"/>
          </p:cNvCxnSpPr>
          <p:nvPr/>
        </p:nvCxnSpPr>
        <p:spPr bwMode="auto">
          <a:xfrm flipV="1">
            <a:off x="4572000" y="4267200"/>
            <a:ext cx="0" cy="2413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>
            <a:stCxn id="73" idx="0"/>
            <a:endCxn id="74" idx="2"/>
          </p:cNvCxnSpPr>
          <p:nvPr/>
        </p:nvCxnSpPr>
        <p:spPr bwMode="auto">
          <a:xfrm flipV="1">
            <a:off x="4572000" y="3060700"/>
            <a:ext cx="0" cy="2921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>
            <a:stCxn id="74" idx="3"/>
            <a:endCxn id="77" idx="1"/>
          </p:cNvCxnSpPr>
          <p:nvPr/>
        </p:nvCxnSpPr>
        <p:spPr bwMode="auto">
          <a:xfrm>
            <a:off x="5181600" y="2603500"/>
            <a:ext cx="6349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77" idx="2"/>
            <a:endCxn id="79" idx="0"/>
          </p:cNvCxnSpPr>
          <p:nvPr/>
        </p:nvCxnSpPr>
        <p:spPr bwMode="auto">
          <a:xfrm flipH="1">
            <a:off x="6426198" y="3060700"/>
            <a:ext cx="1" cy="3302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80" idx="2"/>
            <a:endCxn id="81" idx="0"/>
          </p:cNvCxnSpPr>
          <p:nvPr/>
        </p:nvCxnSpPr>
        <p:spPr bwMode="auto">
          <a:xfrm>
            <a:off x="6426198" y="4231164"/>
            <a:ext cx="0" cy="32813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7910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REDUKSI SIZE FRAME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924800" cy="4419600"/>
              </a:xfrm>
            </p:spPr>
            <p:txBody>
              <a:bodyPr/>
              <a:lstStyle/>
              <a:p>
                <a:r>
                  <a:rPr lang="en-US" sz="1600" smtClean="0"/>
                  <a:t>Melakukan reduksi </a:t>
                </a:r>
                <a:r>
                  <a:rPr lang="en-US" sz="1600" i="1" smtClean="0"/>
                  <a:t>size frame</a:t>
                </a:r>
                <a:r>
                  <a:rPr lang="en-US" sz="1600" smtClean="0"/>
                  <a:t> yang sedang diproses</a:t>
                </a:r>
              </a:p>
              <a:p>
                <a:r>
                  <a:rPr lang="en-US" smtClean="0"/>
                  <a:t>Menggunakan </a:t>
                </a:r>
                <a:r>
                  <a:rPr lang="en-US" i="1" smtClean="0"/>
                  <a:t>gaussian pyramind</a:t>
                </a:r>
                <a:endParaRPr lang="en-US" sz="1600" i="1" smtClean="0"/>
              </a:p>
              <a:p>
                <a:endParaRPr lang="en-US" i="1" smtClean="0"/>
              </a:p>
              <a:p>
                <a:pPr marL="0" indent="0">
                  <a:buNone/>
                </a:pPr>
                <a:endParaRPr lang="en-US" i="1" smtClean="0"/>
              </a:p>
              <a:p>
                <a:pPr marL="0" indent="0">
                  <a:buNone/>
                </a:pPr>
                <a:endParaRPr lang="en-US" i="1" smtClean="0"/>
              </a:p>
              <a:p>
                <a:pPr marL="457200" lvl="1" indent="0">
                  <a:buNone/>
                </a:pPr>
                <a:r>
                  <a:rPr lang="en-US" smtClean="0"/>
                  <a:t>		</a:t>
                </a:r>
              </a:p>
              <a:p>
                <a:pPr marL="457200" lvl="1" indent="0">
                  <a:buNone/>
                </a:pPr>
                <a:r>
                  <a:rPr lang="en-US" i="1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𝑔</m:t>
                        </m:r>
                      </m:e>
                      <m:sub>
                        <m:r>
                          <a:rPr lang="en-US" sz="2000" i="1"/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/>
                        </m:ctrlPr>
                      </m:dPr>
                      <m:e>
                        <m:r>
                          <a:rPr lang="en-US" sz="2000" i="1"/>
                          <m:t>𝑖</m:t>
                        </m:r>
                        <m:r>
                          <a:rPr lang="en-US" sz="2000" i="1"/>
                          <m:t>,</m:t>
                        </m:r>
                        <m:r>
                          <a:rPr lang="en-US" sz="2000" i="1"/>
                          <m:t>𝑗</m:t>
                        </m:r>
                      </m:e>
                    </m:d>
                    <m:r>
                      <a:rPr lang="en-US" sz="2000" i="1"/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/>
                        </m:ctrlPr>
                      </m:naryPr>
                      <m:sub>
                        <m:r>
                          <a:rPr lang="en-US" sz="2000" i="1"/>
                          <m:t>𝑚</m:t>
                        </m:r>
                        <m:r>
                          <a:rPr lang="en-US" sz="2000" i="1"/>
                          <m:t>= −2</m:t>
                        </m:r>
                      </m:sub>
                      <m:sup>
                        <m:r>
                          <a:rPr lang="en-US" sz="2000" i="1"/>
                          <m:t>2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/>
                            </m:ctrlPr>
                          </m:naryPr>
                          <m:sub>
                            <m:r>
                              <a:rPr lang="en-US" sz="2000" i="1"/>
                              <m:t>𝑛</m:t>
                            </m:r>
                            <m:r>
                              <a:rPr lang="en-US" sz="2000" i="1"/>
                              <m:t>= −2</m:t>
                            </m:r>
                          </m:sub>
                          <m:sup>
                            <m:r>
                              <a:rPr lang="en-US" sz="2000" i="1"/>
                              <m:t>2</m:t>
                            </m:r>
                          </m:sup>
                          <m:e>
                            <m:r>
                              <a:rPr lang="en-US" sz="2000" i="1"/>
                              <m:t>𝑤</m:t>
                            </m:r>
                            <m:d>
                              <m:dPr>
                                <m:ctrlPr>
                                  <a:rPr lang="en-US" sz="2000" i="1"/>
                                </m:ctrlPr>
                              </m:dPr>
                              <m:e>
                                <m:r>
                                  <a:rPr lang="en-US" sz="2000" i="1"/>
                                  <m:t>𝑚</m:t>
                                </m:r>
                                <m:r>
                                  <a:rPr lang="en-US" sz="2000" i="1"/>
                                  <m:t>,</m:t>
                                </m:r>
                                <m:r>
                                  <a:rPr lang="en-US" sz="2000" i="1"/>
                                  <m:t>𝑛</m:t>
                                </m:r>
                              </m:e>
                            </m:d>
                            <m:r>
                              <a:rPr lang="en-US" sz="2000" i="1"/>
                              <m:t> .  </m:t>
                            </m:r>
                            <m:sSub>
                              <m:sSubPr>
                                <m:ctrlPr>
                                  <a:rPr lang="en-US" sz="2000" i="1"/>
                                </m:ctrlPr>
                              </m:sSubPr>
                              <m:e>
                                <m:r>
                                  <a:rPr lang="en-US" sz="2000" i="1"/>
                                  <m:t>𝑔</m:t>
                                </m:r>
                              </m:e>
                              <m:sub>
                                <m:r>
                                  <a:rPr lang="en-US" sz="2000" i="1"/>
                                  <m:t>0</m:t>
                                </m:r>
                              </m:sub>
                            </m:sSub>
                            <m:r>
                              <a:rPr lang="en-US" sz="2000" i="1"/>
                              <m:t> </m:t>
                            </m:r>
                            <m:d>
                              <m:dPr>
                                <m:ctrlPr>
                                  <a:rPr lang="en-US" sz="2000" i="1"/>
                                </m:ctrlPr>
                              </m:dPr>
                              <m:e>
                                <m:r>
                                  <a:rPr lang="en-US" sz="2000" i="1"/>
                                  <m:t>2</m:t>
                                </m:r>
                                <m:r>
                                  <a:rPr lang="en-US" sz="2000" i="1"/>
                                  <m:t>𝑖</m:t>
                                </m:r>
                                <m:r>
                                  <a:rPr lang="en-US" sz="2000" i="1"/>
                                  <m:t>+</m:t>
                                </m:r>
                                <m:r>
                                  <a:rPr lang="en-US" sz="2000" i="1"/>
                                  <m:t>𝑚</m:t>
                                </m:r>
                                <m:r>
                                  <a:rPr lang="en-US" sz="2000" i="1"/>
                                  <m:t>,2</m:t>
                                </m:r>
                                <m:r>
                                  <a:rPr lang="en-US" sz="2000" i="1"/>
                                  <m:t>𝑗</m:t>
                                </m:r>
                                <m:r>
                                  <a:rPr lang="en-US" sz="2000" i="1"/>
                                  <m:t>+</m:t>
                                </m:r>
                                <m:r>
                                  <a:rPr lang="en-US" sz="2000" i="1"/>
                                  <m:t>𝑛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i="1" dirty="0" smtClean="0"/>
                  <a:t>	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924800" cy="4419600"/>
              </a:xfrm>
              <a:blipFill rotWithShape="0">
                <a:blip r:embed="rId2"/>
                <a:stretch>
                  <a:fillRect l="-462" t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53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REDUKSI SIZE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1600" i="1" smtClean="0"/>
              <a:t>CONTOH GAMBAR</a:t>
            </a:r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8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DETEKSI GERAK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924800" cy="4419600"/>
              </a:xfrm>
            </p:spPr>
            <p:txBody>
              <a:bodyPr/>
              <a:lstStyle/>
              <a:p>
                <a:r>
                  <a:rPr lang="en-US" sz="1600" smtClean="0"/>
                  <a:t>Melakukan </a:t>
                </a:r>
              </a:p>
              <a:p>
                <a:r>
                  <a:rPr lang="en-US" smtClean="0"/>
                  <a:t>MENGGUNAKAN </a:t>
                </a:r>
                <a:r>
                  <a:rPr lang="en-US" i="1" smtClean="0"/>
                  <a:t>GAUSSIAN PYRAMID</a:t>
                </a:r>
              </a:p>
              <a:p>
                <a:endParaRPr lang="en-US" i="1"/>
              </a:p>
              <a:p>
                <a:endParaRPr lang="en-US" i="1" smtClean="0"/>
              </a:p>
              <a:p>
                <a:pPr marL="0" indent="0">
                  <a:buNone/>
                </a:pPr>
                <a:endParaRPr lang="en-US" i="1" smtClean="0"/>
              </a:p>
              <a:p>
                <a:pPr marL="457200" lvl="1" indent="0">
                  <a:buNone/>
                </a:pPr>
                <a:r>
                  <a:rPr lang="en-US" smtClean="0"/>
                  <a:t>		</a:t>
                </a:r>
              </a:p>
              <a:p>
                <a:pPr marL="457200" lvl="1" indent="0">
                  <a:buNone/>
                </a:pPr>
                <a:r>
                  <a:rPr lang="en-US" i="1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𝑔</m:t>
                        </m:r>
                      </m:e>
                      <m:sub>
                        <m:r>
                          <a:rPr lang="en-US" sz="2000" i="1"/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/>
                        </m:ctrlPr>
                      </m:dPr>
                      <m:e>
                        <m:r>
                          <a:rPr lang="en-US" sz="2000" i="1"/>
                          <m:t>𝑖</m:t>
                        </m:r>
                        <m:r>
                          <a:rPr lang="en-US" sz="2000" i="1"/>
                          <m:t>,</m:t>
                        </m:r>
                        <m:r>
                          <a:rPr lang="en-US" sz="2000" i="1"/>
                          <m:t>𝑗</m:t>
                        </m:r>
                      </m:e>
                    </m:d>
                    <m:r>
                      <a:rPr lang="en-US" sz="2000" i="1"/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/>
                        </m:ctrlPr>
                      </m:naryPr>
                      <m:sub>
                        <m:r>
                          <a:rPr lang="en-US" sz="2000" i="1"/>
                          <m:t>𝑚</m:t>
                        </m:r>
                        <m:r>
                          <a:rPr lang="en-US" sz="2000" i="1"/>
                          <m:t>= −2</m:t>
                        </m:r>
                      </m:sub>
                      <m:sup>
                        <m:r>
                          <a:rPr lang="en-US" sz="2000" i="1"/>
                          <m:t>2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/>
                            </m:ctrlPr>
                          </m:naryPr>
                          <m:sub>
                            <m:r>
                              <a:rPr lang="en-US" sz="2000" i="1"/>
                              <m:t>𝑛</m:t>
                            </m:r>
                            <m:r>
                              <a:rPr lang="en-US" sz="2000" i="1"/>
                              <m:t>= −2</m:t>
                            </m:r>
                          </m:sub>
                          <m:sup>
                            <m:r>
                              <a:rPr lang="en-US" sz="2000" i="1"/>
                              <m:t>2</m:t>
                            </m:r>
                          </m:sup>
                          <m:e>
                            <m:r>
                              <a:rPr lang="en-US" sz="2000" i="1"/>
                              <m:t>𝑤</m:t>
                            </m:r>
                            <m:d>
                              <m:dPr>
                                <m:ctrlPr>
                                  <a:rPr lang="en-US" sz="2000" i="1"/>
                                </m:ctrlPr>
                              </m:dPr>
                              <m:e>
                                <m:r>
                                  <a:rPr lang="en-US" sz="2000" i="1"/>
                                  <m:t>𝑚</m:t>
                                </m:r>
                                <m:r>
                                  <a:rPr lang="en-US" sz="2000" i="1"/>
                                  <m:t>,</m:t>
                                </m:r>
                                <m:r>
                                  <a:rPr lang="en-US" sz="2000" i="1"/>
                                  <m:t>𝑛</m:t>
                                </m:r>
                              </m:e>
                            </m:d>
                            <m:r>
                              <a:rPr lang="en-US" sz="2000" i="1"/>
                              <m:t> .  </m:t>
                            </m:r>
                            <m:sSub>
                              <m:sSubPr>
                                <m:ctrlPr>
                                  <a:rPr lang="en-US" sz="2000" i="1"/>
                                </m:ctrlPr>
                              </m:sSubPr>
                              <m:e>
                                <m:r>
                                  <a:rPr lang="en-US" sz="2000" i="1"/>
                                  <m:t>𝑔</m:t>
                                </m:r>
                              </m:e>
                              <m:sub>
                                <m:r>
                                  <a:rPr lang="en-US" sz="2000" i="1"/>
                                  <m:t>0</m:t>
                                </m:r>
                              </m:sub>
                            </m:sSub>
                            <m:r>
                              <a:rPr lang="en-US" sz="2000" i="1"/>
                              <m:t> </m:t>
                            </m:r>
                            <m:d>
                              <m:dPr>
                                <m:ctrlPr>
                                  <a:rPr lang="en-US" sz="2000" i="1"/>
                                </m:ctrlPr>
                              </m:dPr>
                              <m:e>
                                <m:r>
                                  <a:rPr lang="en-US" sz="2000" i="1"/>
                                  <m:t>2</m:t>
                                </m:r>
                                <m:r>
                                  <a:rPr lang="en-US" sz="2000" i="1"/>
                                  <m:t>𝑖</m:t>
                                </m:r>
                                <m:r>
                                  <a:rPr lang="en-US" sz="2000" i="1"/>
                                  <m:t>+</m:t>
                                </m:r>
                                <m:r>
                                  <a:rPr lang="en-US" sz="2000" i="1"/>
                                  <m:t>𝑚</m:t>
                                </m:r>
                                <m:r>
                                  <a:rPr lang="en-US" sz="2000" i="1"/>
                                  <m:t>,2</m:t>
                                </m:r>
                                <m:r>
                                  <a:rPr lang="en-US" sz="2000" i="1"/>
                                  <m:t>𝑗</m:t>
                                </m:r>
                                <m:r>
                                  <a:rPr lang="en-US" sz="2000" i="1"/>
                                  <m:t>+</m:t>
                                </m:r>
                                <m:r>
                                  <a:rPr lang="en-US" sz="2000" i="1"/>
                                  <m:t>𝑛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i="1" dirty="0" smtClean="0"/>
                  <a:t>	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924800" cy="4419600"/>
              </a:xfrm>
              <a:blipFill rotWithShape="0">
                <a:blip r:embed="rId2"/>
                <a:stretch>
                  <a:fillRect l="-462" t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12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HASIL &amp; ANALISIS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43201" y="5473804"/>
            <a:ext cx="3657598" cy="6126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KESIMPULAN &amp; SARAN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944029A5-E4A9-4A8F-AE16-B8C3643B852B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78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LATAR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Sensor api biasa  yang sering digunakan lambat dalam mendeteksi api, menunggu partikel menyentuh sensor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Sensor biasa sulit untuk mendeteksi api diluar ruangan</a:t>
            </a:r>
          </a:p>
          <a:p>
            <a:pPr lvl="0"/>
            <a:endParaRPr lang="en-US"/>
          </a:p>
          <a:p>
            <a:pPr lvl="0"/>
            <a:r>
              <a:rPr lang="en-US" smtClean="0"/>
              <a:t>Pemanfaatan kamera CCTV pada gedung-gedung, sehingga tidak perlu memasang alat pendeteksi api</a:t>
            </a:r>
          </a:p>
          <a:p>
            <a:pPr lvl="0"/>
            <a:endParaRPr lang="en-US" smtClean="0"/>
          </a:p>
          <a:p>
            <a:pPr lvl="0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EC75F531-8A04-4B07-A04C-CBAED132D54C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99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RUMUSAN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Bagaimana melakukan deteksi gerak setiap frame</a:t>
            </a:r>
          </a:p>
          <a:p>
            <a:pPr lvl="0"/>
            <a:endParaRPr lang="en-US"/>
          </a:p>
          <a:p>
            <a:pPr lvl="0"/>
            <a:r>
              <a:rPr lang="en-US" smtClean="0"/>
              <a:t>Bagaimana melakukan deteksi warna api setiap piksel</a:t>
            </a:r>
          </a:p>
          <a:p>
            <a:pPr lvl="0"/>
            <a:endParaRPr lang="en-US"/>
          </a:p>
          <a:p>
            <a:pPr lvl="0"/>
            <a:r>
              <a:rPr lang="en-US" smtClean="0"/>
              <a:t>Bagaimana menghilangkan noise setiap region</a:t>
            </a:r>
          </a:p>
          <a:p>
            <a:pPr lvl="0"/>
            <a:endParaRPr lang="en-US"/>
          </a:p>
          <a:p>
            <a:pPr lvl="0"/>
            <a:r>
              <a:rPr lang="en-US" smtClean="0"/>
              <a:t>Bagaimana meakukan verifikasi piksel api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6B3507AF-E7DF-48AB-9506-84A36B5AD072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34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BATASAN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err="1"/>
              <a:t>pemrograman</a:t>
            </a:r>
            <a:r>
              <a:rPr lang="en-US"/>
              <a:t> </a:t>
            </a:r>
            <a:r>
              <a:rPr lang="en-US" smtClean="0"/>
              <a:t>Python berbasis desktop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smtClean="0"/>
              <a:t>Jumlah piksel objek api yang dideteksi lebih besar dari 1% dari luas piksel frame</a:t>
            </a:r>
          </a:p>
          <a:p>
            <a:pPr lvl="0"/>
            <a:endParaRPr lang="en-US" i="1"/>
          </a:p>
          <a:p>
            <a:pPr lvl="0"/>
            <a:r>
              <a:rPr lang="en-US" smtClean="0"/>
              <a:t>Data yang digunakan adalah data video dengan panjang video 6-16 detik</a:t>
            </a:r>
          </a:p>
          <a:p>
            <a:pPr lvl="0"/>
            <a:endParaRPr lang="en-US"/>
          </a:p>
          <a:p>
            <a:pPr lvl="0"/>
            <a:r>
              <a:rPr lang="en-US" smtClean="0"/>
              <a:t>Data video memiliki ukuran 240 x 320 piksel dengan </a:t>
            </a:r>
            <a:r>
              <a:rPr lang="en-US" i="1" smtClean="0"/>
              <a:t>channel</a:t>
            </a:r>
            <a:r>
              <a:rPr lang="en-US" smtClean="0"/>
              <a:t> R,G,B</a:t>
            </a:r>
          </a:p>
          <a:p>
            <a:pPr lvl="0"/>
            <a:endParaRPr lang="en-US"/>
          </a:p>
          <a:p>
            <a:pPr lvl="0"/>
            <a:r>
              <a:rPr lang="en-US" smtClean="0"/>
              <a:t>Warna api yang didefinisikan adalah </a:t>
            </a:r>
            <a:r>
              <a:rPr lang="en-US" i="1" smtClean="0"/>
              <a:t>range </a:t>
            </a:r>
            <a:r>
              <a:rPr lang="en-US" smtClean="0"/>
              <a:t>warna kuning hingga merah</a:t>
            </a:r>
          </a:p>
          <a:p>
            <a:pPr lvl="0"/>
            <a:endParaRPr lang="en-US"/>
          </a:p>
          <a:p>
            <a:pPr lvl="0"/>
            <a:r>
              <a:rPr lang="en-US" smtClean="0"/>
              <a:t>Pergerakan dari kamera tidak terlalu besar</a:t>
            </a:r>
          </a:p>
          <a:p>
            <a:pPr lvl="0"/>
            <a:endParaRPr lang="en-US"/>
          </a:p>
          <a:p>
            <a:pPr lvl="0"/>
            <a:r>
              <a:rPr lang="en-US" smtClean="0"/>
              <a:t>Pantulan objek api termasuk kedalam objek api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9AE96EB-485D-4442-834F-F666B27284FA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30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600" smtClean="0"/>
              <a:t>Merancang dan membangun perangkat lunak deteksi api menggunakan data video secara </a:t>
            </a:r>
            <a:r>
              <a:rPr lang="en-US" sz="1600" i="1" smtClean="0"/>
              <a:t>real time</a:t>
            </a:r>
            <a:endParaRPr lang="en-US" sz="16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D1E13776-9E5E-4F54-90DD-FDDB3056A7F0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16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HASIL &amp; ANALISIS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43201" y="5473804"/>
            <a:ext cx="3657598" cy="6126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KESIMPULAN &amp; SARAN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944029A5-E4A9-4A8F-AE16-B8C3643B852B}" type="datetime3">
              <a:rPr lang="en-US" altLang="en-US" smtClean="0"/>
              <a:t>6 January 2016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55900" y="2746099"/>
            <a:ext cx="3657599" cy="6096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1818954"/>
            <a:ext cx="3657598" cy="6126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smtClean="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5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DIAGRAM ALIR PROSES UTAMA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6 January 2016</a:t>
            </a:fld>
            <a:endParaRPr lang="en-US" altLang="en-US"/>
          </a:p>
        </p:txBody>
      </p:sp>
      <p:sp>
        <p:nvSpPr>
          <p:cNvPr id="7" name="Oval 6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8" name="Parallelogram 7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0" name="Straight Arrow Connector 9"/>
          <p:cNvCxnSpPr>
            <a:stCxn id="7" idx="4"/>
            <a:endCxn id="8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ounded Rectangle 12"/>
          <p:cNvSpPr/>
          <p:nvPr/>
        </p:nvSpPr>
        <p:spPr bwMode="auto">
          <a:xfrm>
            <a:off x="21082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8" name="Straight Arrow Connector 17"/>
          <p:cNvCxnSpPr>
            <a:endCxn id="13" idx="0"/>
          </p:cNvCxnSpPr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ounded Rectangle 20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22" name="Straight Arrow Connector 21"/>
          <p:cNvCxnSpPr>
            <a:endCxn id="21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Diamond 24"/>
          <p:cNvSpPr/>
          <p:nvPr/>
        </p:nvSpPr>
        <p:spPr bwMode="auto">
          <a:xfrm>
            <a:off x="3937001" y="3297644"/>
            <a:ext cx="1219200" cy="893356"/>
          </a:xfrm>
          <a:prstGeom prst="diamond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26" name="Straight Arrow Connector 25"/>
          <p:cNvCxnSpPr>
            <a:stCxn id="21" idx="0"/>
            <a:endCxn id="25" idx="2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ounded Rectangle 28"/>
          <p:cNvSpPr/>
          <p:nvPr/>
        </p:nvSpPr>
        <p:spPr bwMode="auto">
          <a:xfrm>
            <a:off x="3937001" y="20320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0" name="Parallelogram 29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765800" y="45085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34" name="Straight Arrow Connector 33"/>
          <p:cNvCxnSpPr>
            <a:stCxn id="25" idx="0"/>
            <a:endCxn id="29" idx="2"/>
          </p:cNvCxnSpPr>
          <p:nvPr/>
        </p:nvCxnSpPr>
        <p:spPr bwMode="auto">
          <a:xfrm flipV="1">
            <a:off x="4546601" y="2946400"/>
            <a:ext cx="0" cy="3512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29" idx="3"/>
            <a:endCxn id="30" idx="0"/>
          </p:cNvCxnSpPr>
          <p:nvPr/>
        </p:nvCxnSpPr>
        <p:spPr bwMode="auto">
          <a:xfrm>
            <a:off x="5156201" y="2489200"/>
            <a:ext cx="1244599" cy="83602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stCxn id="30" idx="4"/>
            <a:endCxn id="32" idx="0"/>
          </p:cNvCxnSpPr>
          <p:nvPr/>
        </p:nvCxnSpPr>
        <p:spPr bwMode="auto">
          <a:xfrm flipH="1">
            <a:off x="6375400" y="4163421"/>
            <a:ext cx="25400" cy="3450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2260601" y="2216835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MULAI</a:t>
            </a:r>
            <a:endParaRPr lang="en-US" sz="1500"/>
          </a:p>
        </p:txBody>
      </p:sp>
      <p:sp>
        <p:nvSpPr>
          <p:cNvPr id="44" name="TextBox 43"/>
          <p:cNvSpPr txBox="1"/>
          <p:nvPr/>
        </p:nvSpPr>
        <p:spPr>
          <a:xfrm>
            <a:off x="2260601" y="3582739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FRAME</a:t>
            </a:r>
            <a:endParaRPr lang="en-US" sz="1500"/>
          </a:p>
        </p:txBody>
      </p:sp>
      <p:sp>
        <p:nvSpPr>
          <p:cNvPr id="45" name="TextBox 44"/>
          <p:cNvSpPr txBox="1"/>
          <p:nvPr/>
        </p:nvSpPr>
        <p:spPr>
          <a:xfrm>
            <a:off x="2108201" y="4688701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PREPROCESSING</a:t>
            </a:r>
            <a:endParaRPr lang="en-US" sz="1500"/>
          </a:p>
        </p:txBody>
      </p:sp>
      <p:sp>
        <p:nvSpPr>
          <p:cNvPr id="46" name="TextBox 45"/>
          <p:cNvSpPr txBox="1"/>
          <p:nvPr/>
        </p:nvSpPr>
        <p:spPr>
          <a:xfrm>
            <a:off x="3937001" y="4797768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VERIFIKASI</a:t>
            </a:r>
            <a:endParaRPr lang="en-US" sz="1500"/>
          </a:p>
        </p:txBody>
      </p:sp>
      <p:sp>
        <p:nvSpPr>
          <p:cNvPr id="47" name="TextBox 46"/>
          <p:cNvSpPr txBox="1"/>
          <p:nvPr/>
        </p:nvSpPr>
        <p:spPr>
          <a:xfrm>
            <a:off x="3937000" y="3565868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API</a:t>
            </a:r>
            <a:endParaRPr lang="en-US" sz="1500"/>
          </a:p>
        </p:txBody>
      </p:sp>
      <p:sp>
        <p:nvSpPr>
          <p:cNvPr id="48" name="TextBox 47"/>
          <p:cNvSpPr txBox="1"/>
          <p:nvPr/>
        </p:nvSpPr>
        <p:spPr>
          <a:xfrm>
            <a:off x="3937000" y="2233652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MENANDAI REGION</a:t>
            </a:r>
            <a:endParaRPr lang="en-US" sz="1500"/>
          </a:p>
        </p:txBody>
      </p:sp>
      <p:sp>
        <p:nvSpPr>
          <p:cNvPr id="49" name="TextBox 48"/>
          <p:cNvSpPr txBox="1"/>
          <p:nvPr/>
        </p:nvSpPr>
        <p:spPr>
          <a:xfrm>
            <a:off x="4241801" y="3019271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YA</a:t>
            </a:r>
            <a:endParaRPr lang="en-US" sz="1500"/>
          </a:p>
        </p:txBody>
      </p:sp>
      <p:cxnSp>
        <p:nvCxnSpPr>
          <p:cNvPr id="51" name="Straight Arrow Connector 50"/>
          <p:cNvCxnSpPr>
            <a:stCxn id="25" idx="3"/>
            <a:endCxn id="30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4775201" y="3336101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TIDAK</a:t>
            </a:r>
            <a:endParaRPr lang="en-US" sz="1500"/>
          </a:p>
        </p:txBody>
      </p:sp>
      <p:sp>
        <p:nvSpPr>
          <p:cNvPr id="58" name="TextBox 57"/>
          <p:cNvSpPr txBox="1"/>
          <p:nvPr/>
        </p:nvSpPr>
        <p:spPr>
          <a:xfrm>
            <a:off x="5943600" y="3563004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FRAME</a:t>
            </a:r>
            <a:endParaRPr lang="en-US" sz="1500"/>
          </a:p>
        </p:txBody>
      </p:sp>
      <p:sp>
        <p:nvSpPr>
          <p:cNvPr id="59" name="TextBox 58"/>
          <p:cNvSpPr txBox="1"/>
          <p:nvPr/>
        </p:nvSpPr>
        <p:spPr>
          <a:xfrm>
            <a:off x="5930900" y="4909203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SELESAI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32104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DIAGRAM ALIR PROSES UTAMA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6 January 2016</a:t>
            </a:fld>
            <a:endParaRPr lang="en-US" altLang="en-US"/>
          </a:p>
        </p:txBody>
      </p:sp>
      <p:sp>
        <p:nvSpPr>
          <p:cNvPr id="7" name="Oval 6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8" name="Parallelogram 7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0" name="Straight Arrow Connector 9"/>
          <p:cNvCxnSpPr>
            <a:stCxn id="7" idx="4"/>
            <a:endCxn id="8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ounded Rectangle 12"/>
          <p:cNvSpPr/>
          <p:nvPr/>
        </p:nvSpPr>
        <p:spPr bwMode="auto">
          <a:xfrm>
            <a:off x="2108201" y="4508500"/>
            <a:ext cx="1219200" cy="914400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8" name="Straight Arrow Connector 17"/>
          <p:cNvCxnSpPr>
            <a:endCxn id="13" idx="0"/>
          </p:cNvCxnSpPr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ounded Rectangle 20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22" name="Straight Arrow Connector 21"/>
          <p:cNvCxnSpPr>
            <a:endCxn id="21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Diamond 24"/>
          <p:cNvSpPr/>
          <p:nvPr/>
        </p:nvSpPr>
        <p:spPr bwMode="auto">
          <a:xfrm>
            <a:off x="3937001" y="3297644"/>
            <a:ext cx="1219200" cy="893356"/>
          </a:xfrm>
          <a:prstGeom prst="diamond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26" name="Straight Arrow Connector 25"/>
          <p:cNvCxnSpPr>
            <a:stCxn id="21" idx="0"/>
            <a:endCxn id="25" idx="2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ounded Rectangle 28"/>
          <p:cNvSpPr/>
          <p:nvPr/>
        </p:nvSpPr>
        <p:spPr bwMode="auto">
          <a:xfrm>
            <a:off x="3937001" y="20320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0" name="Parallelogram 29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765800" y="45085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34" name="Straight Arrow Connector 33"/>
          <p:cNvCxnSpPr>
            <a:stCxn id="25" idx="0"/>
            <a:endCxn id="29" idx="2"/>
          </p:cNvCxnSpPr>
          <p:nvPr/>
        </p:nvCxnSpPr>
        <p:spPr bwMode="auto">
          <a:xfrm flipV="1">
            <a:off x="4546601" y="2946400"/>
            <a:ext cx="0" cy="3512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29" idx="3"/>
            <a:endCxn id="30" idx="0"/>
          </p:cNvCxnSpPr>
          <p:nvPr/>
        </p:nvCxnSpPr>
        <p:spPr bwMode="auto">
          <a:xfrm>
            <a:off x="5156201" y="2489200"/>
            <a:ext cx="1244599" cy="83602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stCxn id="30" idx="4"/>
            <a:endCxn id="32" idx="0"/>
          </p:cNvCxnSpPr>
          <p:nvPr/>
        </p:nvCxnSpPr>
        <p:spPr bwMode="auto">
          <a:xfrm flipH="1">
            <a:off x="6375400" y="4163421"/>
            <a:ext cx="25400" cy="3450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2260601" y="2216835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MULAI</a:t>
            </a:r>
            <a:endParaRPr lang="en-US" sz="1500"/>
          </a:p>
        </p:txBody>
      </p:sp>
      <p:sp>
        <p:nvSpPr>
          <p:cNvPr id="44" name="TextBox 43"/>
          <p:cNvSpPr txBox="1"/>
          <p:nvPr/>
        </p:nvSpPr>
        <p:spPr>
          <a:xfrm>
            <a:off x="2260601" y="3582739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FRAME</a:t>
            </a:r>
            <a:endParaRPr lang="en-US" sz="1500"/>
          </a:p>
        </p:txBody>
      </p:sp>
      <p:sp>
        <p:nvSpPr>
          <p:cNvPr id="45" name="TextBox 44"/>
          <p:cNvSpPr txBox="1"/>
          <p:nvPr/>
        </p:nvSpPr>
        <p:spPr>
          <a:xfrm>
            <a:off x="2108201" y="4688701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bg1"/>
                </a:solidFill>
              </a:rPr>
              <a:t>PREPROCESSING</a:t>
            </a:r>
            <a:endParaRPr lang="en-US" sz="150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7001" y="4797768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VERIFIKASI</a:t>
            </a:r>
            <a:endParaRPr lang="en-US" sz="1500"/>
          </a:p>
        </p:txBody>
      </p:sp>
      <p:sp>
        <p:nvSpPr>
          <p:cNvPr id="47" name="TextBox 46"/>
          <p:cNvSpPr txBox="1"/>
          <p:nvPr/>
        </p:nvSpPr>
        <p:spPr>
          <a:xfrm>
            <a:off x="3937000" y="3565868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API</a:t>
            </a:r>
            <a:endParaRPr lang="en-US" sz="1500"/>
          </a:p>
        </p:txBody>
      </p:sp>
      <p:sp>
        <p:nvSpPr>
          <p:cNvPr id="48" name="TextBox 47"/>
          <p:cNvSpPr txBox="1"/>
          <p:nvPr/>
        </p:nvSpPr>
        <p:spPr>
          <a:xfrm>
            <a:off x="3937000" y="2233652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MENANDAI REGION</a:t>
            </a:r>
            <a:endParaRPr lang="en-US" sz="1500"/>
          </a:p>
        </p:txBody>
      </p:sp>
      <p:sp>
        <p:nvSpPr>
          <p:cNvPr id="49" name="TextBox 48"/>
          <p:cNvSpPr txBox="1"/>
          <p:nvPr/>
        </p:nvSpPr>
        <p:spPr>
          <a:xfrm>
            <a:off x="4241801" y="3019271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YA</a:t>
            </a:r>
            <a:endParaRPr lang="en-US" sz="1500"/>
          </a:p>
        </p:txBody>
      </p:sp>
      <p:cxnSp>
        <p:nvCxnSpPr>
          <p:cNvPr id="51" name="Straight Arrow Connector 50"/>
          <p:cNvCxnSpPr>
            <a:stCxn id="25" idx="3"/>
            <a:endCxn id="30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4775201" y="3336101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TIDAK</a:t>
            </a:r>
            <a:endParaRPr lang="en-US" sz="1500"/>
          </a:p>
        </p:txBody>
      </p:sp>
      <p:sp>
        <p:nvSpPr>
          <p:cNvPr id="58" name="TextBox 57"/>
          <p:cNvSpPr txBox="1"/>
          <p:nvPr/>
        </p:nvSpPr>
        <p:spPr>
          <a:xfrm>
            <a:off x="5943600" y="3563004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FRAME</a:t>
            </a:r>
            <a:endParaRPr lang="en-US" sz="1500"/>
          </a:p>
        </p:txBody>
      </p:sp>
      <p:sp>
        <p:nvSpPr>
          <p:cNvPr id="59" name="TextBox 58"/>
          <p:cNvSpPr txBox="1"/>
          <p:nvPr/>
        </p:nvSpPr>
        <p:spPr>
          <a:xfrm>
            <a:off x="5930900" y="4909203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SELESAI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1474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8">
      <a:dk1>
        <a:srgbClr val="003D62"/>
      </a:dk1>
      <a:lt1>
        <a:srgbClr val="FFFFFF"/>
      </a:lt1>
      <a:dk2>
        <a:srgbClr val="006699"/>
      </a:dk2>
      <a:lt2>
        <a:srgbClr val="C8D1DA"/>
      </a:lt2>
      <a:accent1>
        <a:srgbClr val="9AC0EA"/>
      </a:accent1>
      <a:accent2>
        <a:srgbClr val="80C3C8"/>
      </a:accent2>
      <a:accent3>
        <a:srgbClr val="FFFFFF"/>
      </a:accent3>
      <a:accent4>
        <a:srgbClr val="003353"/>
      </a:accent4>
      <a:accent5>
        <a:srgbClr val="CADCF3"/>
      </a:accent5>
      <a:accent6>
        <a:srgbClr val="73B0B5"/>
      </a:accent6>
      <a:hlink>
        <a:srgbClr val="81ABCB"/>
      </a:hlink>
      <a:folHlink>
        <a:srgbClr val="B6CBD6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15287</TotalTime>
  <Words>381</Words>
  <Application>Microsoft Office PowerPoint</Application>
  <PresentationFormat>On-screen Show (4:3)</PresentationFormat>
  <Paragraphs>140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Tahoma</vt:lpstr>
      <vt:lpstr>Times New Roman</vt:lpstr>
      <vt:lpstr>Trebuchet MS</vt:lpstr>
      <vt:lpstr>Wingdings</vt:lpstr>
      <vt:lpstr>Blueprint</vt:lpstr>
      <vt:lpstr>DETEKSI API BERBASIS SENSOR VISUAL MENGGUNAKAN METODE SUPPORT VECTOR MACHINES</vt:lpstr>
      <vt:lpstr>PowerPoint Presentation</vt:lpstr>
      <vt:lpstr>LATAR BELAKANG</vt:lpstr>
      <vt:lpstr>RUMUSAN MASALAH</vt:lpstr>
      <vt:lpstr>BATASAN MASALAH</vt:lpstr>
      <vt:lpstr>TUJUAN</vt:lpstr>
      <vt:lpstr>PowerPoint Presentation</vt:lpstr>
      <vt:lpstr>DIAGRAM ALIR PROSES UTAMA</vt:lpstr>
      <vt:lpstr>DIAGRAM ALIR PROSES UTAMA</vt:lpstr>
      <vt:lpstr>PREPROCESSING</vt:lpstr>
      <vt:lpstr>REDUKSI SIZE FRAME</vt:lpstr>
      <vt:lpstr>REDUKSI SIZE FRAME</vt:lpstr>
      <vt:lpstr>DETEKSI GERAK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 Trees</dc:title>
  <dc:creator>Michael Goodrich and Matt Dickerson</dc:creator>
  <cp:lastModifiedBy>hamdiahmadi</cp:lastModifiedBy>
  <cp:revision>1241</cp:revision>
  <dcterms:created xsi:type="dcterms:W3CDTF">2002-01-21T02:22:10Z</dcterms:created>
  <dcterms:modified xsi:type="dcterms:W3CDTF">2016-01-05T18:54:32Z</dcterms:modified>
</cp:coreProperties>
</file>