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301" r:id="rId2"/>
    <p:sldId id="262" r:id="rId3"/>
    <p:sldId id="257" r:id="rId4"/>
    <p:sldId id="258" r:id="rId5"/>
    <p:sldId id="259" r:id="rId6"/>
    <p:sldId id="343" r:id="rId7"/>
    <p:sldId id="260" r:id="rId8"/>
    <p:sldId id="310" r:id="rId9"/>
    <p:sldId id="312" r:id="rId10"/>
    <p:sldId id="313" r:id="rId11"/>
    <p:sldId id="315" r:id="rId12"/>
    <p:sldId id="317" r:id="rId13"/>
    <p:sldId id="352" r:id="rId14"/>
    <p:sldId id="316" r:id="rId15"/>
    <p:sldId id="318" r:id="rId16"/>
    <p:sldId id="344" r:id="rId17"/>
    <p:sldId id="319" r:id="rId18"/>
    <p:sldId id="347" r:id="rId19"/>
    <p:sldId id="320" r:id="rId20"/>
    <p:sldId id="345" r:id="rId21"/>
    <p:sldId id="348" r:id="rId22"/>
    <p:sldId id="349" r:id="rId23"/>
    <p:sldId id="351" r:id="rId24"/>
    <p:sldId id="322" r:id="rId25"/>
    <p:sldId id="353" r:id="rId26"/>
    <p:sldId id="354" r:id="rId27"/>
    <p:sldId id="355" r:id="rId28"/>
    <p:sldId id="325" r:id="rId29"/>
    <p:sldId id="356" r:id="rId30"/>
    <p:sldId id="357" r:id="rId31"/>
    <p:sldId id="327" r:id="rId32"/>
    <p:sldId id="334" r:id="rId33"/>
    <p:sldId id="326" r:id="rId34"/>
    <p:sldId id="328" r:id="rId35"/>
    <p:sldId id="329" r:id="rId36"/>
    <p:sldId id="330" r:id="rId37"/>
    <p:sldId id="342" r:id="rId38"/>
    <p:sldId id="331" r:id="rId39"/>
    <p:sldId id="332" r:id="rId40"/>
    <p:sldId id="333" r:id="rId41"/>
    <p:sldId id="337" r:id="rId42"/>
    <p:sldId id="336" r:id="rId43"/>
    <p:sldId id="338" r:id="rId44"/>
    <p:sldId id="339" r:id="rId45"/>
    <p:sldId id="340" r:id="rId46"/>
    <p:sldId id="341" r:id="rId47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mal Darmawan" initials="KD" lastIdx="1" clrIdx="0">
    <p:extLst>
      <p:ext uri="{19B8F6BF-5375-455C-9EA6-DF929625EA0E}">
        <p15:presenceInfo xmlns:p15="http://schemas.microsoft.com/office/powerpoint/2012/main" userId="8823363aa2e23c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C61F6"/>
    <a:srgbClr val="5674F6"/>
    <a:srgbClr val="6289F8"/>
    <a:srgbClr val="8097F8"/>
    <a:srgbClr val="F8F0D0"/>
    <a:srgbClr val="F2E4AA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2" autoAdjust="0"/>
    <p:restoredTop sz="94660"/>
  </p:normalViewPr>
  <p:slideViewPr>
    <p:cSldViewPr showGuides="1">
      <p:cViewPr varScale="1">
        <p:scale>
          <a:sx n="75" d="100"/>
          <a:sy n="75" d="100"/>
        </p:scale>
        <p:origin x="13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27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8D30AF5-BDD0-4FD7-9931-D5A686500086}" type="datetime8">
              <a:rPr lang="en-US" altLang="en-US" smtClean="0"/>
              <a:t>1/6/2016 4:11 PM</a:t>
            </a:fld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19631F5F-1322-42F5-A7E3-969423DE1F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4860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r>
              <a:rPr lang="en-US" altLang="en-US"/>
              <a:t>Red-Black 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0442564-78AA-44E2-992D-BCD20B9A6EEF}" type="datetime8">
              <a:rPr lang="en-US" altLang="en-US" smtClean="0"/>
              <a:t>1/6/2016 4:11 PM</a:t>
            </a:fld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2331C96D-66EF-4D9E-8E7C-FD3BDF95D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6042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5713" y="720725"/>
            <a:ext cx="4792662" cy="3594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altLang="en-US" smtClean="0"/>
              <a:t>Red-Black Trees</a:t>
            </a:r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732733D-0D2D-4B3D-9B9C-2AC77E419117}" type="datetime8">
              <a:rPr lang="en-US" altLang="en-US" smtClean="0"/>
              <a:t>1/6/2016 4:11 PM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C96D-66EF-4D9E-8E7C-FD3BDF95D07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16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dirty="0" smtClean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dirty="0" smtClean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1AE4D91-1D06-4E01-97BD-4B88484B3C4C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DCE194A-6BF9-4127-A94C-BA9BC25F9298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1A8636-2CEB-4422-B2FB-CFC07E658F2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A7E758F-C712-46FD-B006-8D89D068A3B2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560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C1E820-38B2-4687-8ADE-40C2453A8A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538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>
            <a:lvl1pPr algn="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E484C-70E2-4579-9299-0AF832EC0B54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824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4ED0DAC-1DFE-4B38-9129-F0C2C7A438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7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C2A1A940-0EAA-4902-8AAB-C9CFEC089766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66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818D7-F530-4C81-B7B8-DA4AE341AB2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8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87DAC42-7820-4964-B8FF-1E94E8201520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844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117475"/>
            <a:ext cx="7886700" cy="1325563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70280-3D45-4E2B-87AF-AA821BDE308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10" name="Rectangle 69"/>
          <p:cNvSpPr>
            <a:spLocks noGrp="1" noChangeArrowheads="1"/>
          </p:cNvSpPr>
          <p:nvPr>
            <p:ph type="dt" sz="quarter" idx="1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8AA0B7C-5A73-48A6-BC86-C98351BE19E6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38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2BEEA66-88D3-4DAC-B068-8ACD3D86CFED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DBA997B4-A2EA-4CB4-B38F-58BDDB73B3D3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284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F498485-1DF2-402D-BD1C-399049DDD30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AA6A3E89-397E-4850-B291-61CEAE099694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684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C95C4F-0B50-4920-86CE-E11B98D8F272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5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Tugas Akhir - KI1502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8CFE36-1B01-491F-86A2-FAB6329A64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14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rebuchet MS" panose="020B0603020202020204" pitchFamily="34" charset="0"/>
              </a:defRPr>
            </a:lvl1pPr>
          </a:lstStyle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E76C48-8D20-4335-B089-376CE87A897E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50" y="1499"/>
            <a:ext cx="1553620" cy="1000975"/>
          </a:xfrm>
          <a:prstGeom prst="rect">
            <a:avLst/>
          </a:prstGeom>
        </p:spPr>
      </p:pic>
      <p:sp>
        <p:nvSpPr>
          <p:cNvPr id="6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304CBA1B-6217-4AAB-8EFD-F8310463A2FC}" type="datetime3">
              <a:rPr lang="en-US" altLang="en-US" smtClean="0"/>
              <a:t>6 January 2016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/>
  <p:txStyles>
    <p:titleStyle>
      <a:lvl1pPr algn="r" rtl="0" fontAlgn="base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985" y="1524000"/>
            <a:ext cx="7927145" cy="1209676"/>
          </a:xfrm>
        </p:spPr>
        <p:txBody>
          <a:bodyPr/>
          <a:lstStyle/>
          <a:p>
            <a:pPr algn="l"/>
            <a:r>
              <a:rPr lang="en-US" dirty="0" err="1" smtClean="0"/>
              <a:t>DETEKSI</a:t>
            </a:r>
            <a:r>
              <a:rPr lang="en-US" smtClean="0"/>
              <a:t> API BERBASIS SENSOR VISUAL MENGGUNAKAN METODE SUPPORT VECTOR MACHINES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71301"/>
            <a:ext cx="6400800" cy="2415100"/>
          </a:xfrm>
        </p:spPr>
        <p:txBody>
          <a:bodyPr/>
          <a:lstStyle/>
          <a:p>
            <a:pPr algn="r"/>
            <a:r>
              <a:rPr lang="en-US" sz="2000" u="sng" dirty="0" err="1"/>
              <a:t>Penyusun</a:t>
            </a:r>
            <a:r>
              <a:rPr lang="en-US" sz="2000" u="sng" dirty="0"/>
              <a:t> </a:t>
            </a:r>
            <a:r>
              <a:rPr lang="en-US" sz="2000" u="sng" dirty="0" err="1"/>
              <a:t>Tugas</a:t>
            </a:r>
            <a:r>
              <a:rPr lang="en-US" sz="2000" u="sng" dirty="0"/>
              <a:t> </a:t>
            </a:r>
            <a:r>
              <a:rPr lang="en-US" sz="2000" u="sng" dirty="0" err="1"/>
              <a:t>Akhir</a:t>
            </a:r>
            <a:r>
              <a:rPr lang="en-US" sz="2000" dirty="0"/>
              <a:t>:</a:t>
            </a:r>
          </a:p>
          <a:p>
            <a:pPr algn="r"/>
            <a:r>
              <a:rPr lang="en-US" sz="2000" smtClean="0">
                <a:solidFill>
                  <a:srgbClr val="000000"/>
                </a:solidFill>
              </a:rPr>
              <a:t>Hamdi Ahmadi Muzakkiy</a:t>
            </a:r>
            <a:endParaRPr lang="en-US" sz="2000" dirty="0">
              <a:solidFill>
                <a:srgbClr val="000000"/>
              </a:solidFill>
            </a:endParaRPr>
          </a:p>
          <a:p>
            <a:pPr algn="r"/>
            <a:r>
              <a:rPr lang="en-US" sz="2000">
                <a:solidFill>
                  <a:srgbClr val="000000"/>
                </a:solidFill>
              </a:rPr>
              <a:t>(</a:t>
            </a:r>
            <a:r>
              <a:rPr lang="en-US" sz="2000" smtClean="0">
                <a:solidFill>
                  <a:srgbClr val="000000"/>
                </a:solidFill>
              </a:rPr>
              <a:t>5112 </a:t>
            </a:r>
            <a:r>
              <a:rPr lang="en-US" sz="2000">
                <a:solidFill>
                  <a:srgbClr val="000000"/>
                </a:solidFill>
              </a:rPr>
              <a:t>100 </a:t>
            </a:r>
            <a:r>
              <a:rPr lang="en-US" sz="2000" smtClean="0">
                <a:solidFill>
                  <a:srgbClr val="000000"/>
                </a:solidFill>
              </a:rPr>
              <a:t>091)</a:t>
            </a:r>
            <a:endParaRPr lang="en-US" sz="2000" dirty="0">
              <a:solidFill>
                <a:srgbClr val="000000"/>
              </a:solidFill>
            </a:endParaRPr>
          </a:p>
          <a:p>
            <a:pPr algn="r"/>
            <a:r>
              <a:rPr lang="en-US" sz="2000" u="sng" dirty="0" err="1"/>
              <a:t>Dosen</a:t>
            </a:r>
            <a:r>
              <a:rPr lang="en-US" sz="2000" u="sng" dirty="0"/>
              <a:t> </a:t>
            </a:r>
            <a:r>
              <a:rPr lang="en-US" sz="2000" u="sng" dirty="0" err="1"/>
              <a:t>Pembimbing</a:t>
            </a:r>
            <a:r>
              <a:rPr lang="en-US" sz="2000" b="1" dirty="0"/>
              <a:t>:</a:t>
            </a:r>
          </a:p>
          <a:p>
            <a:pPr algn="r"/>
            <a:r>
              <a:rPr lang="en-US" sz="2000" smtClean="0">
                <a:solidFill>
                  <a:srgbClr val="000000"/>
                </a:solidFill>
              </a:rPr>
              <a:t>Prof. Ir. Handayani Tjandrasa, M.Sc., Ph.D.</a:t>
            </a:r>
            <a:endParaRPr lang="en-US" sz="2000" dirty="0">
              <a:solidFill>
                <a:srgbClr val="000000"/>
              </a:solidFill>
            </a:endParaRPr>
          </a:p>
          <a:p>
            <a:pPr algn="r"/>
            <a:r>
              <a:rPr lang="en-US" sz="2000" smtClean="0">
                <a:solidFill>
                  <a:srgbClr val="000000"/>
                </a:solidFill>
              </a:rPr>
              <a:t>Dr. Eng. Chastine Fatichah, S.Kom, M.Kom</a:t>
            </a:r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smtClean="0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CE194A-6BF9-4127-A94C-BA9BC25F9298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224135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 smtClean="0">
                <a:latin typeface="Trebuchet MS" panose="020B0603020202020204" pitchFamily="34" charset="0"/>
              </a:rPr>
              <a:t>PRESENTASI TUGAS AKHIR – KI141502</a:t>
            </a:r>
            <a:endParaRPr lang="en-US" sz="2000" u="sng" dirty="0">
              <a:latin typeface="Trebuchet MS" panose="020B0603020202020204" pitchFamily="34" charset="0"/>
            </a:endParaRPr>
          </a:p>
        </p:txBody>
      </p:sp>
      <p:sp>
        <p:nvSpPr>
          <p:cNvPr id="8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75482" y="6239691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D90DFD8-74F3-4E62-861F-78B9A3C95336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2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ALIR PROSES UTAMA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Parallelogram 7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Diamond 24"/>
          <p:cNvSpPr/>
          <p:nvPr/>
        </p:nvSpPr>
        <p:spPr bwMode="auto">
          <a:xfrm>
            <a:off x="3937001" y="3297644"/>
            <a:ext cx="1219200" cy="893356"/>
          </a:xfrm>
          <a:prstGeom prst="diamond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6" name="Straight Arrow Connector 25"/>
          <p:cNvCxnSpPr>
            <a:stCxn id="21" idx="0"/>
            <a:endCxn id="25" idx="2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ounded Rectangle 28"/>
          <p:cNvSpPr/>
          <p:nvPr/>
        </p:nvSpPr>
        <p:spPr bwMode="auto">
          <a:xfrm>
            <a:off x="3937001" y="20320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0" name="Parallelogram 29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791200" y="4509812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stCxn id="25" idx="0"/>
            <a:endCxn id="29" idx="2"/>
          </p:cNvCxnSpPr>
          <p:nvPr/>
        </p:nvCxnSpPr>
        <p:spPr bwMode="auto">
          <a:xfrm flipV="1">
            <a:off x="4546601" y="2946400"/>
            <a:ext cx="0" cy="3512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9" idx="3"/>
            <a:endCxn id="30" idx="0"/>
          </p:cNvCxnSpPr>
          <p:nvPr/>
        </p:nvCxnSpPr>
        <p:spPr bwMode="auto">
          <a:xfrm>
            <a:off x="5156201" y="2489200"/>
            <a:ext cx="1244599" cy="83602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30" idx="4"/>
            <a:endCxn id="32" idx="0"/>
          </p:cNvCxnSpPr>
          <p:nvPr/>
        </p:nvCxnSpPr>
        <p:spPr bwMode="auto">
          <a:xfrm>
            <a:off x="6400800" y="4163421"/>
            <a:ext cx="0" cy="34639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MULAI</a:t>
            </a:r>
            <a:endParaRPr lang="en-US" sz="1500"/>
          </a:p>
        </p:txBody>
      </p:sp>
      <p:sp>
        <p:nvSpPr>
          <p:cNvPr id="44" name="TextBox 43"/>
          <p:cNvSpPr txBox="1"/>
          <p:nvPr/>
        </p:nvSpPr>
        <p:spPr>
          <a:xfrm>
            <a:off x="2260601" y="3582739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45" name="TextBox 44"/>
          <p:cNvSpPr txBox="1"/>
          <p:nvPr/>
        </p:nvSpPr>
        <p:spPr>
          <a:xfrm>
            <a:off x="2108201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</a:rPr>
              <a:t>PREPROCESSING</a:t>
            </a: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37001" y="47977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VERIFIKASI</a:t>
            </a:r>
            <a:endParaRPr lang="en-US" sz="1500"/>
          </a:p>
        </p:txBody>
      </p:sp>
      <p:sp>
        <p:nvSpPr>
          <p:cNvPr id="47" name="TextBox 46"/>
          <p:cNvSpPr txBox="1"/>
          <p:nvPr/>
        </p:nvSpPr>
        <p:spPr>
          <a:xfrm>
            <a:off x="3937000" y="35658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API</a:t>
            </a:r>
            <a:endParaRPr lang="en-US" sz="1500"/>
          </a:p>
        </p:txBody>
      </p:sp>
      <p:sp>
        <p:nvSpPr>
          <p:cNvPr id="48" name="TextBox 47"/>
          <p:cNvSpPr txBox="1"/>
          <p:nvPr/>
        </p:nvSpPr>
        <p:spPr>
          <a:xfrm>
            <a:off x="3937000" y="2233652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MENANDAI REGION</a:t>
            </a:r>
            <a:endParaRPr lang="en-US" sz="1500"/>
          </a:p>
        </p:txBody>
      </p:sp>
      <p:sp>
        <p:nvSpPr>
          <p:cNvPr id="49" name="TextBox 48"/>
          <p:cNvSpPr txBox="1"/>
          <p:nvPr/>
        </p:nvSpPr>
        <p:spPr>
          <a:xfrm>
            <a:off x="4241801" y="301927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YA</a:t>
            </a:r>
            <a:endParaRPr lang="en-US" sz="1500"/>
          </a:p>
        </p:txBody>
      </p:sp>
      <p:cxnSp>
        <p:nvCxnSpPr>
          <p:cNvPr id="51" name="Straight Arrow Connector 50"/>
          <p:cNvCxnSpPr>
            <a:stCxn id="25" idx="3"/>
            <a:endCxn id="30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4775201" y="333610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TIDAK</a:t>
            </a:r>
            <a:endParaRPr lang="en-US" sz="1500"/>
          </a:p>
        </p:txBody>
      </p:sp>
      <p:sp>
        <p:nvSpPr>
          <p:cNvPr id="58" name="TextBox 57"/>
          <p:cNvSpPr txBox="1"/>
          <p:nvPr/>
        </p:nvSpPr>
        <p:spPr>
          <a:xfrm>
            <a:off x="5943600" y="3563004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59" name="TextBox 58"/>
          <p:cNvSpPr txBox="1"/>
          <p:nvPr/>
        </p:nvSpPr>
        <p:spPr>
          <a:xfrm>
            <a:off x="5930900" y="4909203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SELESAI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414746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PREPROCESSING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6" name="Straight Arrow Connector 35"/>
          <p:cNvCxnSpPr>
            <a:stCxn id="33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ounded Rectangle 37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3962400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 bwMode="auto">
          <a:xfrm>
            <a:off x="3352800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MULAI</a:t>
            </a:r>
            <a:endParaRPr lang="en-US" sz="1500"/>
          </a:p>
        </p:txBody>
      </p:sp>
      <p:sp>
        <p:nvSpPr>
          <p:cNvPr id="63" name="TextBox 62"/>
          <p:cNvSpPr txBox="1"/>
          <p:nvPr/>
        </p:nvSpPr>
        <p:spPr>
          <a:xfrm>
            <a:off x="2260601" y="3582739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64" name="TextBox 63"/>
          <p:cNvSpPr txBox="1"/>
          <p:nvPr/>
        </p:nvSpPr>
        <p:spPr>
          <a:xfrm>
            <a:off x="2108201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REDUKSI SIZE FRAME</a:t>
            </a:r>
            <a:endParaRPr lang="en-US" sz="1500"/>
          </a:p>
        </p:txBody>
      </p:sp>
      <p:sp>
        <p:nvSpPr>
          <p:cNvPr id="65" name="TextBox 64"/>
          <p:cNvSpPr txBox="1"/>
          <p:nvPr/>
        </p:nvSpPr>
        <p:spPr>
          <a:xfrm>
            <a:off x="3962400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DETEKSI GERAK</a:t>
            </a:r>
            <a:endParaRPr lang="en-US" sz="1500"/>
          </a:p>
        </p:txBody>
      </p:sp>
      <p:sp>
        <p:nvSpPr>
          <p:cNvPr id="73" name="Rounded Rectangle 72"/>
          <p:cNvSpPr/>
          <p:nvPr/>
        </p:nvSpPr>
        <p:spPr bwMode="auto">
          <a:xfrm>
            <a:off x="3962400" y="33528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 bwMode="auto">
          <a:xfrm>
            <a:off x="3962400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3448929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DETEKSI WARNA PIKSEL</a:t>
            </a:r>
            <a:endParaRPr lang="en-US" sz="1500"/>
          </a:p>
        </p:txBody>
      </p:sp>
      <p:sp>
        <p:nvSpPr>
          <p:cNvPr id="76" name="TextBox 75"/>
          <p:cNvSpPr txBox="1"/>
          <p:nvPr/>
        </p:nvSpPr>
        <p:spPr>
          <a:xfrm>
            <a:off x="3962401" y="2319804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REGION GROWING</a:t>
            </a:r>
            <a:endParaRPr lang="en-US" sz="1500"/>
          </a:p>
        </p:txBody>
      </p:sp>
      <p:sp>
        <p:nvSpPr>
          <p:cNvPr id="77" name="Rounded Rectangle 76"/>
          <p:cNvSpPr/>
          <p:nvPr/>
        </p:nvSpPr>
        <p:spPr bwMode="auto">
          <a:xfrm>
            <a:off x="5816599" y="21463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816598" y="2216835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PERHITUNGAN LUASAN REGION</a:t>
            </a:r>
            <a:endParaRPr lang="en-US" sz="1500"/>
          </a:p>
        </p:txBody>
      </p:sp>
      <p:sp>
        <p:nvSpPr>
          <p:cNvPr id="79" name="Parallelogram 78"/>
          <p:cNvSpPr/>
          <p:nvPr/>
        </p:nvSpPr>
        <p:spPr bwMode="auto">
          <a:xfrm>
            <a:off x="5816598" y="33909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816598" y="3446334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KANDIDAT PIKSEL, FRAME</a:t>
            </a:r>
            <a:endParaRPr lang="en-US" sz="1500"/>
          </a:p>
        </p:txBody>
      </p:sp>
      <p:sp>
        <p:nvSpPr>
          <p:cNvPr id="81" name="Oval 80"/>
          <p:cNvSpPr/>
          <p:nvPr/>
        </p:nvSpPr>
        <p:spPr bwMode="auto">
          <a:xfrm>
            <a:off x="5816598" y="45593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968998" y="4956517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SELESAI</a:t>
            </a:r>
            <a:endParaRPr lang="en-US" sz="1500"/>
          </a:p>
        </p:txBody>
      </p:sp>
      <p:cxnSp>
        <p:nvCxnSpPr>
          <p:cNvPr id="83" name="Straight Arrow Connector 82"/>
          <p:cNvCxnSpPr>
            <a:stCxn id="41" idx="0"/>
            <a:endCxn id="73" idx="2"/>
          </p:cNvCxnSpPr>
          <p:nvPr/>
        </p:nvCxnSpPr>
        <p:spPr bwMode="auto">
          <a:xfrm flipV="1">
            <a:off x="4572000" y="4267200"/>
            <a:ext cx="0" cy="2413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3" idx="0"/>
            <a:endCxn id="74" idx="2"/>
          </p:cNvCxnSpPr>
          <p:nvPr/>
        </p:nvCxnSpPr>
        <p:spPr bwMode="auto">
          <a:xfrm flipV="1">
            <a:off x="4572000" y="3060700"/>
            <a:ext cx="0" cy="2921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4" idx="3"/>
            <a:endCxn id="77" idx="1"/>
          </p:cNvCxnSpPr>
          <p:nvPr/>
        </p:nvCxnSpPr>
        <p:spPr bwMode="auto">
          <a:xfrm>
            <a:off x="5181600" y="2603500"/>
            <a:ext cx="634999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77" idx="2"/>
            <a:endCxn id="79" idx="0"/>
          </p:cNvCxnSpPr>
          <p:nvPr/>
        </p:nvCxnSpPr>
        <p:spPr bwMode="auto">
          <a:xfrm flipH="1">
            <a:off x="6426198" y="3060700"/>
            <a:ext cx="1" cy="3302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80" idx="2"/>
            <a:endCxn id="81" idx="0"/>
          </p:cNvCxnSpPr>
          <p:nvPr/>
        </p:nvCxnSpPr>
        <p:spPr bwMode="auto">
          <a:xfrm>
            <a:off x="6426198" y="4231164"/>
            <a:ext cx="0" cy="3281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7910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REDUKSI SIZE FRAME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</p:spPr>
            <p:txBody>
              <a:bodyPr/>
              <a:lstStyle/>
              <a:p>
                <a:r>
                  <a:rPr lang="en-US" sz="2000" smtClean="0"/>
                  <a:t>Melakukan reduksi </a:t>
                </a:r>
                <a:r>
                  <a:rPr lang="en-US" sz="2000" i="1" smtClean="0"/>
                  <a:t>size frame</a:t>
                </a:r>
                <a:r>
                  <a:rPr lang="en-US" sz="2000" smtClean="0"/>
                  <a:t> yang sedang diproses</a:t>
                </a:r>
              </a:p>
              <a:p>
                <a:r>
                  <a:rPr lang="en-US" sz="2000" smtClean="0"/>
                  <a:t>Menggunakan </a:t>
                </a:r>
                <a:r>
                  <a:rPr lang="en-US" sz="2000" i="1" smtClean="0"/>
                  <a:t>gaussian pyramind</a:t>
                </a:r>
              </a:p>
              <a:p>
                <a:endParaRPr lang="en-US" i="1" smtClean="0"/>
              </a:p>
              <a:p>
                <a:pPr marL="0" indent="0">
                  <a:buNone/>
                </a:pPr>
                <a:endParaRPr lang="en-US" i="1" smtClean="0"/>
              </a:p>
              <a:p>
                <a:pPr marL="0" indent="0">
                  <a:buNone/>
                </a:pPr>
                <a:endParaRPr lang="en-US" i="1" smtClean="0"/>
              </a:p>
              <a:p>
                <a:pPr marL="457200" lvl="1" indent="0">
                  <a:buNone/>
                </a:pPr>
                <a:r>
                  <a:rPr lang="en-US" smtClean="0"/>
                  <a:t>		</a:t>
                </a:r>
              </a:p>
              <a:p>
                <a:pPr marL="457200" lvl="1" indent="0">
                  <a:buNone/>
                </a:pPr>
                <a:r>
                  <a:rPr lang="en-US" sz="2000" i="1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 −2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 −2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. 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i="1" smtClean="0"/>
                  <a:t>	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  <a:blipFill rotWithShape="0">
                <a:blip r:embed="rId2"/>
                <a:stretch>
                  <a:fillRect l="-846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5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REDUKSI SIZE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000" smtClean="0"/>
              <a:t>Kernel yang digunakan </a:t>
            </a:r>
            <a:r>
              <a:rPr lang="en-US" sz="2000" i="1" smtClean="0"/>
              <a:t>	</a:t>
            </a:r>
            <a:endParaRPr lang="en-US" sz="2000" i="1" smtClean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2450"/>
              </p:ext>
            </p:extLst>
          </p:nvPr>
        </p:nvGraphicFramePr>
        <p:xfrm>
          <a:off x="1981200" y="2209800"/>
          <a:ext cx="54864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68580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1/256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REDUKSI SIZE FRAME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4572000" cy="3429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268605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</p:spPr>
            <p:txBody>
              <a:bodyPr/>
              <a:lstStyle/>
              <a:p>
                <a:pPr algn="just"/>
                <a:r>
                  <a:rPr lang="en-US" sz="2000" smtClean="0"/>
                  <a:t>Menggunakan </a:t>
                </a:r>
                <a:r>
                  <a:rPr lang="en-US" sz="2000" i="1" smtClean="0"/>
                  <a:t>Gaussian Mixture Model</a:t>
                </a:r>
                <a:endParaRPr lang="en-US" sz="2000" smtClean="0"/>
              </a:p>
              <a:p>
                <a:pPr algn="just"/>
                <a:r>
                  <a:rPr lang="en-US" sz="2000" smtClean="0"/>
                  <a:t>Setiap piksel mempunyai K model ( jumlah K berkisar antara 3-5 )</a:t>
                </a:r>
              </a:p>
              <a:p>
                <a:pPr algn="just"/>
                <a:r>
                  <a:rPr lang="en-US" sz="2000" smtClean="0"/>
                  <a:t>Setiap pikel mempunyai K nilai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smtClean="0"/>
                  <a:t> dimana :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smtClean="0"/>
                  <a:t> adalah bobot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smtClean="0"/>
                  <a:t> adalah rata-rata/</a:t>
                </a:r>
                <a:r>
                  <a:rPr lang="en-US" sz="2000" i="1" smtClean="0"/>
                  <a:t>mean</a:t>
                </a:r>
                <a:endParaRPr lang="en-US" sz="2000" smtClean="0"/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smtClean="0"/>
                  <a:t> adalah standar deviasi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  <a:blipFill rotWithShape="0">
                <a:blip r:embed="rId2"/>
                <a:stretch>
                  <a:fillRect l="-846" t="-966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51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</p:spPr>
            <p:txBody>
              <a:bodyPr/>
              <a:lstStyle/>
              <a:p>
                <a:r>
                  <a:rPr lang="en-US" sz="2000"/>
                  <a:t>Setiap piksel akan dibandingkan nilai piksel dengan </a:t>
                </a:r>
                <a:r>
                  <a:rPr lang="en-US" sz="2000" i="1"/>
                  <a:t>background model</a:t>
                </a:r>
                <a:endParaRPr lang="en-US" sz="2000"/>
              </a:p>
              <a:p>
                <a:r>
                  <a:rPr lang="en-US" sz="2000" i="1"/>
                  <a:t>Background model </a:t>
                </a:r>
                <a:r>
                  <a:rPr lang="en-US" sz="2000"/>
                  <a:t>didapatkan menggunakan persamaan berikut :</a:t>
                </a:r>
              </a:p>
              <a:p>
                <a:endParaRPr lang="en-US" sz="200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𝑎𝑟𝑔𝑚𝑖𝑛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  <a:blipFill rotWithShape="0">
                <a:blip r:embed="rId2"/>
                <a:stretch>
                  <a:fillRect l="-846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91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</p:spPr>
            <p:txBody>
              <a:bodyPr/>
              <a:lstStyle/>
              <a:p>
                <a:r>
                  <a:rPr lang="en-US" sz="2000" smtClean="0"/>
                  <a:t>Background model yang cocok ( match ) jika :</a:t>
                </a:r>
              </a:p>
              <a:p>
                <a:pPr marL="742950" lvl="2" indent="-342900">
                  <a:buSzPct val="110000"/>
                  <a:buFont typeface="Wingdings" panose="05000000000000000000" pitchFamily="2" charset="2"/>
                  <a:buChar char="§"/>
                </a:pPr>
                <a:r>
                  <a:rPr lang="en-US" sz="2000"/>
                  <a:t>Nilai piksel 2.5 kali lebih besar dari probabilitas </a:t>
                </a:r>
                <a:r>
                  <a:rPr lang="en-US" sz="2000" i="1"/>
                  <a:t>background </a:t>
                </a:r>
                <a:r>
                  <a:rPr lang="en-US" sz="2000" i="1" smtClean="0"/>
                  <a:t>model</a:t>
                </a:r>
                <a:endParaRPr lang="en-US" sz="2000" smtClean="0"/>
              </a:p>
              <a:p>
                <a:r>
                  <a:rPr lang="en-US" sz="2000" smtClean="0"/>
                  <a:t>Jika match, maka nilai </a:t>
                </a:r>
                <a:r>
                  <a:rPr lang="en-US" sz="2000" i="1" smtClean="0"/>
                  <a:t>background model</a:t>
                </a:r>
                <a:r>
                  <a:rPr lang="en-US" sz="2000" smtClean="0"/>
                  <a:t> di update dengan persamaan 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en-US" sz="2000" smtClean="0"/>
              </a:p>
              <a:p>
                <a:pPr lvl="1"/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id-ID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1,  &amp;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𝑎𝑑𝑎𝑙𝑎h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𝑘𝑜𝑚𝑝𝑜𝑛𝑒𝑛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𝑔𝑎𝑢𝑠𝑠𝑖𝑎𝑛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𝑦𝑎𝑛𝑔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𝑚𝑎𝑡𝑐h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𝑝𝑒𝑟𝑡𝑎𝑚𝑎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𝑘𝑎𝑙𝑖</m:t>
                            </m:r>
                          </m:e>
                          <m:e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0,  &amp;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𝑠𝑒𝑙𝑎𝑖𝑛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d-ID" sz="2000" i="1">
                                <a:latin typeface="Cambria Math" panose="02040503050406030204" pitchFamily="18" charset="0"/>
                              </a:rPr>
                              <m:t>𝑖𝑡𝑢</m:t>
                            </m:r>
                          </m:e>
                        </m:eqArr>
                      </m:e>
                    </m:d>
                  </m:oMath>
                </a14:m>
                <a:endParaRPr lang="en-US" sz="2000" smtClean="0"/>
              </a:p>
              <a:p>
                <a:pPr lvl="1"/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0"/>
                <a:ext cx="7924800" cy="4419600"/>
              </a:xfrm>
              <a:blipFill rotWithShape="0">
                <a:blip r:embed="rId2"/>
                <a:stretch>
                  <a:fillRect l="-846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419600"/>
          </a:xfrm>
        </p:spPr>
        <p:txBody>
          <a:bodyPr/>
          <a:lstStyle/>
          <a:p>
            <a:pPr marL="457200" lvl="1" indent="0">
              <a:buNone/>
            </a:pPr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19" name="Isosceles Triangle 18"/>
          <p:cNvSpPr/>
          <p:nvPr/>
        </p:nvSpPr>
        <p:spPr bwMode="auto">
          <a:xfrm>
            <a:off x="1600200" y="2590800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3" name="Isosceles Triangle 18"/>
          <p:cNvSpPr/>
          <p:nvPr/>
        </p:nvSpPr>
        <p:spPr bwMode="auto">
          <a:xfrm>
            <a:off x="2580482" y="2590800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4" name="Isosceles Triangle 18"/>
          <p:cNvSpPr/>
          <p:nvPr/>
        </p:nvSpPr>
        <p:spPr bwMode="auto">
          <a:xfrm>
            <a:off x="4668441" y="2590800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580482" y="2133600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82" y="2133600"/>
                <a:ext cx="1077118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527823" y="2133600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823" y="2133600"/>
                <a:ext cx="107711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615782" y="2133600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82" y="2133600"/>
                <a:ext cx="107711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 bwMode="auto">
          <a:xfrm>
            <a:off x="1568253" y="2133600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1568254" y="4267200"/>
            <a:ext cx="65851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0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40178"/>
              </p:ext>
            </p:extLst>
          </p:nvPr>
        </p:nvGraphicFramePr>
        <p:xfrm>
          <a:off x="685800" y="1600200"/>
          <a:ext cx="2667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195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600" y="1600200"/>
                <a:ext cx="487680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smtClean="0"/>
                  <a:t>Misal pada piksel koordinat 0,0  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b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=90,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sz="2000" b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sz="2000" b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190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endParaRPr lang="en-US" sz="2000" b="0" smtClean="0"/>
              </a:p>
              <a:p>
                <a:pPr algn="just"/>
                <a:r>
                  <a:rPr lang="en-US" sz="2000" smtClean="0"/>
                  <a:t> </a:t>
                </a:r>
              </a:p>
              <a:p>
                <a:pPr algn="just"/>
                <a:r>
                  <a:rPr lang="en-US" sz="2000" smtClean="0"/>
                  <a:t>Dilakukan sorting terhadap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smtClean="0"/>
                  <a:t>.</a:t>
                </a:r>
              </a:p>
              <a:p>
                <a:pPr algn="just"/>
                <a:endParaRPr lang="en-US" sz="200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=90,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=10,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US" sz="200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=10,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sz="200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=120,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=15,</m:t>
                    </m:r>
                  </m:oMath>
                </a14:m>
                <a:r>
                  <a:rPr lang="en-US" sz="20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0200"/>
                <a:ext cx="4876800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1250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3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43200" y="1828800"/>
            <a:ext cx="3657599" cy="609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PENDAHULUAN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2730455"/>
            <a:ext cx="3657600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HASIL &amp; ANALISIS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1" y="5473804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KESIMPULAN &amp; SARAN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44029A5-E4A9-4A8F-AE16-B8C3643B852B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78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600200"/>
          <a:ext cx="2667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195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57600" y="1600200"/>
                <a:ext cx="4876800" cy="353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𝑎𝑟𝑔𝑚𝑖𝑛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000" i="1" smtClean="0"/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i="1" smtClean="0"/>
              </a:p>
              <a:p>
                <a:pPr lvl="1" algn="l"/>
                <a:endParaRPr lang="en-US" sz="2000" i="1"/>
              </a:p>
              <a:p>
                <a:pPr lvl="1" algn="l"/>
                <a:r>
                  <a:rPr lang="en-US" sz="2000" smtClean="0"/>
                  <a:t>Pengecekan terhadap distribusi B</a:t>
                </a:r>
              </a:p>
              <a:p>
                <a:pPr lvl="1" algn="l"/>
                <a:endParaRPr lang="en-US" sz="2000"/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100−90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&gt;2.5 ∗10 (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𝑡𝑖𝑑𝑎𝑘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𝑚𝑎𝑡𝑐h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/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=2,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100−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&gt;2.5 ∗10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𝑚𝑎𝑡𝑐h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i="1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0200"/>
                <a:ext cx="4876800" cy="353115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5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600200"/>
          <a:ext cx="2667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/>
                <a:gridCol w="666750"/>
                <a:gridCol w="666750"/>
                <a:gridCol w="66675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195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30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22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100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13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bg1"/>
                          </a:solidFill>
                          <a:latin typeface="+mj-lt"/>
                        </a:rPr>
                        <a:t>99</a:t>
                      </a:r>
                      <a:endParaRPr lang="en-US" sz="200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657600" y="1600200"/>
                <a:ext cx="4876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en-US" sz="2000" smtClean="0"/>
                  <a:t>Update komponen distribusi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b="0" smtClean="0"/>
              </a:p>
              <a:p>
                <a:pPr lvl="1" algn="just"/>
                <a:r>
                  <a:rPr lang="en-US" sz="2000" smtClean="0"/>
                  <a:t>Piksel indeks 0,0 dianggap sebagai piksel bergerak </a:t>
                </a:r>
                <a:endParaRPr lang="en-US" sz="200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600200"/>
                <a:ext cx="4876800" cy="1015663"/>
              </a:xfrm>
              <a:prstGeom prst="rect">
                <a:avLst/>
              </a:prstGeom>
              <a:blipFill rotWithShape="0">
                <a:blip r:embed="rId2"/>
                <a:stretch>
                  <a:fillRect t="-3614" r="-1250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3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8382" y="3657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Frame N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3467100" y="3657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Frame N+1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918200" y="363214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Frame N+2</a:t>
            </a:r>
            <a:endParaRPr lang="en-US" sz="200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66815"/>
            <a:ext cx="2286000" cy="1714500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81540"/>
            <a:ext cx="2286000" cy="1714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54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GERAK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8382" y="3657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Frame N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3467100" y="3657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Frame N+1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918200" y="363214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Frame N+2</a:t>
            </a:r>
            <a:endParaRPr lang="en-US" sz="20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4240"/>
            <a:ext cx="2286000" cy="1714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85895"/>
            <a:ext cx="2286000" cy="1714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17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1673195"/>
            <a:ext cx="22860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DETEKSI WARNA PIKSEL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smtClean="0"/>
                  <a:t>Menggunakan probabilitas </a:t>
                </a:r>
                <a:r>
                  <a:rPr lang="en-US" sz="2000"/>
                  <a:t>distribusi </a:t>
                </a:r>
                <a:r>
                  <a:rPr lang="en-US" sz="2000" smtClean="0"/>
                  <a:t>Gaussian</a:t>
                </a:r>
              </a:p>
              <a:p>
                <a:r>
                  <a:rPr lang="en-US" sz="2000" smtClean="0"/>
                  <a:t>Setiap piksel dilakukan pengecekan, apakah termasuk kedalam warna piksel api atau tidak, menggunakan persamaan berikut.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 −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−µ)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)</m:t>
                      </m:r>
                    </m:oMath>
                  </m:oMathPara>
                </a14:m>
                <a:endParaRPr lang="en-US" sz="2000" smtClean="0"/>
              </a:p>
              <a:p>
                <a:r>
                  <a:rPr lang="en-US" sz="2000"/>
                  <a:t>S</a:t>
                </a:r>
                <a:r>
                  <a:rPr lang="en-US" sz="2000" smtClean="0"/>
                  <a:t>etiap nilai R,G,B piksel akan dihitung nilai probabilitas nya. Kemudian menghitung niilai probabilitas suatu piksel menggunakan persamaan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∈{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000" smtClean="0"/>
              </a:p>
              <a:p>
                <a:r>
                  <a:rPr lang="en-US" sz="2000" smtClean="0"/>
                  <a:t>Nilai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µ</m:t>
                    </m:r>
                  </m:oMath>
                </a14:m>
                <a:r>
                  <a:rPr lang="en-US" sz="2000" smtClean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smtClean="0"/>
                  <a:t> didapatkan dari hasil training warna</a:t>
                </a:r>
                <a:endParaRPr lang="en-US" sz="20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6" t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3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WARNA PIKSEL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19" name="Isosceles Triangle 18"/>
          <p:cNvSpPr/>
          <p:nvPr/>
        </p:nvSpPr>
        <p:spPr bwMode="auto">
          <a:xfrm>
            <a:off x="1219200" y="2057400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199482" y="1600200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𝐶h𝑎𝑛𝑛𝑒𝑙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482" y="1600200"/>
                <a:ext cx="107711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28814" r="-20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 bwMode="auto">
          <a:xfrm>
            <a:off x="1187253" y="1600200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 flipH="1">
            <a:off x="1187254" y="3733800"/>
            <a:ext cx="36133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Isosceles Triangle 18"/>
          <p:cNvSpPr/>
          <p:nvPr/>
        </p:nvSpPr>
        <p:spPr bwMode="auto">
          <a:xfrm>
            <a:off x="4953000" y="2057400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933282" y="1600200"/>
                <a:ext cx="10771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𝐺𝑟𝑒𝑒𝑛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𝐶h𝑎𝑛𝑛𝑒𝑙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282" y="1600200"/>
                <a:ext cx="1077118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9548" r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 bwMode="auto">
          <a:xfrm>
            <a:off x="4921053" y="1600200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921054" y="3733800"/>
            <a:ext cx="36133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Isosceles Triangle 18"/>
          <p:cNvSpPr/>
          <p:nvPr/>
        </p:nvSpPr>
        <p:spPr bwMode="auto">
          <a:xfrm>
            <a:off x="3276600" y="4476809"/>
            <a:ext cx="2971800" cy="1676400"/>
          </a:xfrm>
          <a:custGeom>
            <a:avLst/>
            <a:gdLst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  <a:gd name="connsiteX0" fmla="*/ 32384 w 3036568"/>
              <a:gd name="connsiteY0" fmla="*/ 1676400 h 1676400"/>
              <a:gd name="connsiteX1" fmla="*/ 1518284 w 3036568"/>
              <a:gd name="connsiteY1" fmla="*/ 0 h 1676400"/>
              <a:gd name="connsiteX2" fmla="*/ 3004184 w 3036568"/>
              <a:gd name="connsiteY2" fmla="*/ 1676400 h 1676400"/>
              <a:gd name="connsiteX3" fmla="*/ 32384 w 3036568"/>
              <a:gd name="connsiteY3" fmla="*/ 1676400 h 1676400"/>
              <a:gd name="connsiteX0" fmla="*/ 0 w 3004184"/>
              <a:gd name="connsiteY0" fmla="*/ 1676400 h 1676400"/>
              <a:gd name="connsiteX1" fmla="*/ 1485900 w 3004184"/>
              <a:gd name="connsiteY1" fmla="*/ 0 h 1676400"/>
              <a:gd name="connsiteX2" fmla="*/ 2971800 w 3004184"/>
              <a:gd name="connsiteY2" fmla="*/ 1676400 h 1676400"/>
              <a:gd name="connsiteX3" fmla="*/ 0 w 3004184"/>
              <a:gd name="connsiteY3" fmla="*/ 1676400 h 1676400"/>
              <a:gd name="connsiteX0" fmla="*/ 0 w 2971800"/>
              <a:gd name="connsiteY0" fmla="*/ 1676400 h 1676400"/>
              <a:gd name="connsiteX1" fmla="*/ 1485900 w 2971800"/>
              <a:gd name="connsiteY1" fmla="*/ 0 h 1676400"/>
              <a:gd name="connsiteX2" fmla="*/ 2971800 w 2971800"/>
              <a:gd name="connsiteY2" fmla="*/ 1676400 h 1676400"/>
              <a:gd name="connsiteX3" fmla="*/ 0 w 2971800"/>
              <a:gd name="connsiteY3" fmla="*/ 16764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676400">
                <a:moveTo>
                  <a:pt x="0" y="1676400"/>
                </a:moveTo>
                <a:cubicBezTo>
                  <a:pt x="1123950" y="1371600"/>
                  <a:pt x="990600" y="0"/>
                  <a:pt x="1485900" y="0"/>
                </a:cubicBezTo>
                <a:cubicBezTo>
                  <a:pt x="1981200" y="0"/>
                  <a:pt x="1746250" y="1358900"/>
                  <a:pt x="2971800" y="1676400"/>
                </a:cubicBezTo>
                <a:lnTo>
                  <a:pt x="0" y="1676400"/>
                </a:ln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804841" y="3962518"/>
                <a:ext cx="19915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𝐵𝑙𝑢𝑒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𝐶h𝑎𝑛𝑛𝑒𝑙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41" y="3962518"/>
                <a:ext cx="199151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 bwMode="auto">
          <a:xfrm>
            <a:off x="3244653" y="4019609"/>
            <a:ext cx="0" cy="213360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3244654" y="6153209"/>
            <a:ext cx="3613346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085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WARNA PIKSEL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0" y="2231801"/>
            <a:ext cx="2743200" cy="307074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764" y="1904999"/>
            <a:ext cx="2743200" cy="13984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00744" y="3217285"/>
            <a:ext cx="1828800" cy="35169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36676"/>
            <a:ext cx="1590695" cy="307534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2998694"/>
            <a:ext cx="1481164" cy="12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DETEKSI WARNA PIKSEL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18382" y="3657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Frame N</a:t>
            </a:r>
            <a:endParaRPr lang="en-US" sz="2000"/>
          </a:p>
        </p:txBody>
      </p:sp>
      <p:sp>
        <p:nvSpPr>
          <p:cNvPr id="13" name="TextBox 12"/>
          <p:cNvSpPr txBox="1"/>
          <p:nvPr/>
        </p:nvSpPr>
        <p:spPr>
          <a:xfrm>
            <a:off x="3467100" y="36576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Frame N+1</a:t>
            </a:r>
            <a:endParaRPr lang="en-US" sz="2000"/>
          </a:p>
        </p:txBody>
      </p:sp>
      <p:sp>
        <p:nvSpPr>
          <p:cNvPr id="14" name="TextBox 13"/>
          <p:cNvSpPr txBox="1"/>
          <p:nvPr/>
        </p:nvSpPr>
        <p:spPr>
          <a:xfrm>
            <a:off x="5918200" y="363214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Frame N+2</a:t>
            </a:r>
            <a:endParaRPr lang="en-US" sz="200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66815"/>
            <a:ext cx="2286000" cy="1714500"/>
          </a:xfr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681540"/>
            <a:ext cx="2286000" cy="17145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1540"/>
            <a:ext cx="2286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REGION GROWING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smtClean="0"/>
              <a:t>Digunakan untuk mendapatkan </a:t>
            </a:r>
            <a:r>
              <a:rPr lang="en-US" sz="2000" i="1" smtClean="0"/>
              <a:t>region api</a:t>
            </a:r>
            <a:endParaRPr lang="en-US" sz="2000" smtClean="0"/>
          </a:p>
          <a:p>
            <a:pPr algn="just"/>
            <a:r>
              <a:rPr lang="en-US" sz="2000" smtClean="0"/>
              <a:t>Inisialisasi </a:t>
            </a:r>
            <a:r>
              <a:rPr lang="en-US" sz="2000" i="1" smtClean="0"/>
              <a:t>seed</a:t>
            </a:r>
            <a:r>
              <a:rPr lang="en-US" sz="2000"/>
              <a:t> </a:t>
            </a:r>
            <a:r>
              <a:rPr lang="en-US" sz="2000" smtClean="0"/>
              <a:t>didapatkan dari kandidat piksel api yang dihasilkan pada tahap deteksi warna piksel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791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REGION GROWING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297" y="1627311"/>
            <a:ext cx="3682303" cy="370668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83520"/>
              </p:ext>
            </p:extLst>
          </p:nvPr>
        </p:nvGraphicFramePr>
        <p:xfrm>
          <a:off x="4831883" y="2092131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19800" y="2204645"/>
            <a:ext cx="1540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Seed Awal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31883" y="3229334"/>
            <a:ext cx="594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83179" y="3044668"/>
            <a:ext cx="2915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Arah Pertumbuhan Piksel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8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LATAR BELAKANG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000" smtClean="0"/>
              <a:t>Sensor api biasa  yang sering digunakan lambat dalam mendeteksi api, menunggu partikel menyentuh sensor</a:t>
            </a:r>
          </a:p>
          <a:p>
            <a:pPr lvl="0" algn="just"/>
            <a:endParaRPr lang="en-US" sz="2000" smtClean="0"/>
          </a:p>
          <a:p>
            <a:pPr lvl="0" algn="just"/>
            <a:r>
              <a:rPr lang="en-US" sz="2000" smtClean="0"/>
              <a:t>Sensor biasa sulit untuk mendeteksi api diluar ruangan</a:t>
            </a:r>
          </a:p>
          <a:p>
            <a:pPr lvl="0" algn="just"/>
            <a:endParaRPr lang="en-US" sz="2000"/>
          </a:p>
          <a:p>
            <a:pPr lvl="0" algn="just"/>
            <a:r>
              <a:rPr lang="en-US" sz="2000" smtClean="0"/>
              <a:t>Pemanfaatan kamera CCTV pada gedung-gedung, sehingga tidak perlu memasang alat pendeteksi api</a:t>
            </a:r>
          </a:p>
          <a:p>
            <a:pPr lvl="0" algn="just"/>
            <a:endParaRPr lang="en-US" sz="2000" smtClean="0"/>
          </a:p>
          <a:p>
            <a:pPr lvl="0" algn="just"/>
            <a:endParaRPr lang="en-US" sz="2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EC75F531-8A04-4B07-A04C-CBAED132D54C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99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REGION GROWING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01884"/>
              </p:ext>
            </p:extLst>
          </p:nvPr>
        </p:nvGraphicFramePr>
        <p:xfrm>
          <a:off x="762000" y="1676400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661766"/>
              </p:ext>
            </p:extLst>
          </p:nvPr>
        </p:nvGraphicFramePr>
        <p:xfrm>
          <a:off x="4839905" y="1792486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791200" y="1905000"/>
            <a:ext cx="2915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yang sedang Diamati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1201" y="2745023"/>
            <a:ext cx="29156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Piksel Daerah Region Growing Setelah Beberapa Iterasi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744085"/>
              </p:ext>
            </p:extLst>
          </p:nvPr>
        </p:nvGraphicFramePr>
        <p:xfrm>
          <a:off x="4839905" y="2632509"/>
          <a:ext cx="594360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"/>
              </a:tblGrid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6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 GROWING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ILUSTRASI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73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22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REGION GROWING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CONTOH GAMBAR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22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PERHITUNGAN LUASAN REGION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Digunakan untuk menghilangkan noise</a:t>
            </a:r>
          </a:p>
          <a:p>
            <a:r>
              <a:rPr lang="en-US" smtClean="0"/>
              <a:t>Menggunakan luasan yang didapatkan pada proses region growing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8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PERHITUNGAN LUASAN REGION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ILUSTRASI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2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PERHITUNGAN LUASAN REGION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CONTOH GAMBAR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0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KESELURUHAN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GAMBAR KESELURUHAN PROSES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88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ALIR PROSES UTAMA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Parallelogram 7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Diamond 24"/>
          <p:cNvSpPr/>
          <p:nvPr/>
        </p:nvSpPr>
        <p:spPr bwMode="auto">
          <a:xfrm>
            <a:off x="3937001" y="3297644"/>
            <a:ext cx="1219200" cy="893356"/>
          </a:xfrm>
          <a:prstGeom prst="diamond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6" name="Straight Arrow Connector 25"/>
          <p:cNvCxnSpPr>
            <a:stCxn id="21" idx="0"/>
            <a:endCxn id="25" idx="2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ounded Rectangle 28"/>
          <p:cNvSpPr/>
          <p:nvPr/>
        </p:nvSpPr>
        <p:spPr bwMode="auto">
          <a:xfrm>
            <a:off x="3937001" y="20320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0" name="Parallelogram 29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stCxn id="25" idx="0"/>
            <a:endCxn id="29" idx="2"/>
          </p:cNvCxnSpPr>
          <p:nvPr/>
        </p:nvCxnSpPr>
        <p:spPr bwMode="auto">
          <a:xfrm flipV="1">
            <a:off x="4546601" y="2946400"/>
            <a:ext cx="0" cy="3512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9" idx="3"/>
            <a:endCxn id="30" idx="0"/>
          </p:cNvCxnSpPr>
          <p:nvPr/>
        </p:nvCxnSpPr>
        <p:spPr bwMode="auto">
          <a:xfrm>
            <a:off x="5156201" y="2489200"/>
            <a:ext cx="1244599" cy="83602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30" idx="4"/>
            <a:endCxn id="32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MULAI</a:t>
            </a:r>
            <a:endParaRPr lang="en-US" sz="1500"/>
          </a:p>
        </p:txBody>
      </p:sp>
      <p:sp>
        <p:nvSpPr>
          <p:cNvPr id="44" name="TextBox 43"/>
          <p:cNvSpPr txBox="1"/>
          <p:nvPr/>
        </p:nvSpPr>
        <p:spPr>
          <a:xfrm>
            <a:off x="2260601" y="3582739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45" name="TextBox 44"/>
          <p:cNvSpPr txBox="1"/>
          <p:nvPr/>
        </p:nvSpPr>
        <p:spPr>
          <a:xfrm>
            <a:off x="2108201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PREPROCESSING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3937001" y="47977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>
                <a:solidFill>
                  <a:schemeClr val="bg1"/>
                </a:solidFill>
              </a:rPr>
              <a:t>VERIFIKASI</a:t>
            </a: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37000" y="35658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API</a:t>
            </a:r>
            <a:endParaRPr lang="en-US" sz="1500"/>
          </a:p>
        </p:txBody>
      </p:sp>
      <p:sp>
        <p:nvSpPr>
          <p:cNvPr id="48" name="TextBox 47"/>
          <p:cNvSpPr txBox="1"/>
          <p:nvPr/>
        </p:nvSpPr>
        <p:spPr>
          <a:xfrm>
            <a:off x="3937000" y="2233652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MENANDAI REGION</a:t>
            </a:r>
            <a:endParaRPr lang="en-US" sz="1500"/>
          </a:p>
        </p:txBody>
      </p:sp>
      <p:sp>
        <p:nvSpPr>
          <p:cNvPr id="49" name="TextBox 48"/>
          <p:cNvSpPr txBox="1"/>
          <p:nvPr/>
        </p:nvSpPr>
        <p:spPr>
          <a:xfrm>
            <a:off x="4241801" y="301927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YA</a:t>
            </a:r>
            <a:endParaRPr lang="en-US" sz="1500"/>
          </a:p>
        </p:txBody>
      </p:sp>
      <p:cxnSp>
        <p:nvCxnSpPr>
          <p:cNvPr id="51" name="Straight Arrow Connector 50"/>
          <p:cNvCxnSpPr>
            <a:stCxn id="25" idx="3"/>
            <a:endCxn id="30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4775201" y="333610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TIDAK</a:t>
            </a:r>
            <a:endParaRPr lang="en-US" sz="1500"/>
          </a:p>
        </p:txBody>
      </p:sp>
      <p:sp>
        <p:nvSpPr>
          <p:cNvPr id="58" name="TextBox 57"/>
          <p:cNvSpPr txBox="1"/>
          <p:nvPr/>
        </p:nvSpPr>
        <p:spPr>
          <a:xfrm>
            <a:off x="5943600" y="3563004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59" name="TextBox 58"/>
          <p:cNvSpPr txBox="1"/>
          <p:nvPr/>
        </p:nvSpPr>
        <p:spPr>
          <a:xfrm>
            <a:off x="5930900" y="4909203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SELESAI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06693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VERIFIKASI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39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33" name="Oval 32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5" name="Parallelogram 34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6" name="Straight Arrow Connector 35"/>
          <p:cNvCxnSpPr>
            <a:stCxn id="33" idx="4"/>
            <a:endCxn id="35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ounded Rectangle 37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ounded Rectangle 40"/>
          <p:cNvSpPr/>
          <p:nvPr/>
        </p:nvSpPr>
        <p:spPr bwMode="auto">
          <a:xfrm>
            <a:off x="3962400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>
            <a:endCxn id="41" idx="1"/>
          </p:cNvCxnSpPr>
          <p:nvPr/>
        </p:nvCxnSpPr>
        <p:spPr bwMode="auto">
          <a:xfrm>
            <a:off x="3352800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MULAI</a:t>
            </a:r>
            <a:endParaRPr lang="en-US" sz="1500"/>
          </a:p>
        </p:txBody>
      </p:sp>
      <p:sp>
        <p:nvSpPr>
          <p:cNvPr id="63" name="TextBox 62"/>
          <p:cNvSpPr txBox="1"/>
          <p:nvPr/>
        </p:nvSpPr>
        <p:spPr>
          <a:xfrm>
            <a:off x="2146301" y="3365500"/>
            <a:ext cx="1142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FRAME, KANDIDAT PIKSEL</a:t>
            </a:r>
            <a:endParaRPr lang="en-US" sz="1500"/>
          </a:p>
        </p:txBody>
      </p:sp>
      <p:sp>
        <p:nvSpPr>
          <p:cNvPr id="64" name="TextBox 63"/>
          <p:cNvSpPr txBox="1"/>
          <p:nvPr/>
        </p:nvSpPr>
        <p:spPr>
          <a:xfrm>
            <a:off x="2108201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EKSTRAKSI FITUR</a:t>
            </a:r>
            <a:endParaRPr lang="en-US" sz="1500"/>
          </a:p>
        </p:txBody>
      </p:sp>
      <p:sp>
        <p:nvSpPr>
          <p:cNvPr id="65" name="TextBox 64"/>
          <p:cNvSpPr txBox="1"/>
          <p:nvPr/>
        </p:nvSpPr>
        <p:spPr>
          <a:xfrm>
            <a:off x="3962400" y="4587102"/>
            <a:ext cx="1219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SUPPORT VECTOR MACHINES</a:t>
            </a:r>
            <a:endParaRPr lang="en-US" sz="1500"/>
          </a:p>
        </p:txBody>
      </p:sp>
      <p:cxnSp>
        <p:nvCxnSpPr>
          <p:cNvPr id="83" name="Straight Arrow Connector 82"/>
          <p:cNvCxnSpPr>
            <a:stCxn id="41" idx="0"/>
            <a:endCxn id="32" idx="2"/>
          </p:cNvCxnSpPr>
          <p:nvPr/>
        </p:nvCxnSpPr>
        <p:spPr bwMode="auto">
          <a:xfrm flipV="1">
            <a:off x="4572000" y="4174183"/>
            <a:ext cx="1" cy="33431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Diamond 31"/>
          <p:cNvSpPr/>
          <p:nvPr/>
        </p:nvSpPr>
        <p:spPr bwMode="auto">
          <a:xfrm>
            <a:off x="3962401" y="3280827"/>
            <a:ext cx="1219200" cy="893356"/>
          </a:xfrm>
          <a:prstGeom prst="diamond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962401" y="2015183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7" name="Parallelogram 36"/>
          <p:cNvSpPr/>
          <p:nvPr/>
        </p:nvSpPr>
        <p:spPr bwMode="auto">
          <a:xfrm>
            <a:off x="5816600" y="3308404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40" name="Straight Arrow Connector 39"/>
          <p:cNvCxnSpPr>
            <a:stCxn id="32" idx="0"/>
            <a:endCxn id="34" idx="2"/>
          </p:cNvCxnSpPr>
          <p:nvPr/>
        </p:nvCxnSpPr>
        <p:spPr bwMode="auto">
          <a:xfrm flipV="1">
            <a:off x="4572001" y="2929583"/>
            <a:ext cx="0" cy="3512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34" idx="3"/>
            <a:endCxn id="37" idx="0"/>
          </p:cNvCxnSpPr>
          <p:nvPr/>
        </p:nvCxnSpPr>
        <p:spPr bwMode="auto">
          <a:xfrm>
            <a:off x="5181601" y="2472383"/>
            <a:ext cx="1244599" cy="83602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962400" y="354905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API</a:t>
            </a:r>
            <a:endParaRPr lang="en-US" sz="1500"/>
          </a:p>
        </p:txBody>
      </p:sp>
      <p:sp>
        <p:nvSpPr>
          <p:cNvPr id="45" name="TextBox 44"/>
          <p:cNvSpPr txBox="1"/>
          <p:nvPr/>
        </p:nvSpPr>
        <p:spPr>
          <a:xfrm>
            <a:off x="3962400" y="2216835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MENANDAI REGION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4267201" y="3002454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YA</a:t>
            </a:r>
            <a:endParaRPr lang="en-US" sz="1500"/>
          </a:p>
        </p:txBody>
      </p:sp>
      <p:cxnSp>
        <p:nvCxnSpPr>
          <p:cNvPr id="47" name="Straight Arrow Connector 46"/>
          <p:cNvCxnSpPr>
            <a:stCxn id="32" idx="3"/>
            <a:endCxn id="37" idx="5"/>
          </p:cNvCxnSpPr>
          <p:nvPr/>
        </p:nvCxnSpPr>
        <p:spPr bwMode="auto">
          <a:xfrm flipV="1">
            <a:off x="5181601" y="3727504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4800601" y="3319284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TIDAK</a:t>
            </a:r>
            <a:endParaRPr lang="en-US" sz="1500"/>
          </a:p>
        </p:txBody>
      </p:sp>
      <p:sp>
        <p:nvSpPr>
          <p:cNvPr id="49" name="TextBox 48"/>
          <p:cNvSpPr txBox="1"/>
          <p:nvPr/>
        </p:nvSpPr>
        <p:spPr>
          <a:xfrm>
            <a:off x="5969000" y="3546187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50" name="Oval 49"/>
          <p:cNvSpPr/>
          <p:nvPr/>
        </p:nvSpPr>
        <p:spPr bwMode="auto">
          <a:xfrm>
            <a:off x="5816599" y="4476751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69000" y="4868703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SELESAI</a:t>
            </a:r>
            <a:endParaRPr lang="en-US" sz="1500"/>
          </a:p>
        </p:txBody>
      </p:sp>
      <p:cxnSp>
        <p:nvCxnSpPr>
          <p:cNvPr id="52" name="Straight Arrow Connector 51"/>
          <p:cNvCxnSpPr>
            <a:stCxn id="37" idx="4"/>
            <a:endCxn id="50" idx="0"/>
          </p:cNvCxnSpPr>
          <p:nvPr/>
        </p:nvCxnSpPr>
        <p:spPr bwMode="auto">
          <a:xfrm flipH="1">
            <a:off x="6426199" y="4146604"/>
            <a:ext cx="1" cy="3301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003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smtClean="0"/>
              <a:t>Bagaimana melakukan deteksi gerak setiap frame</a:t>
            </a:r>
          </a:p>
          <a:p>
            <a:pPr lvl="0"/>
            <a:endParaRPr lang="en-US" sz="2000"/>
          </a:p>
          <a:p>
            <a:pPr lvl="0"/>
            <a:r>
              <a:rPr lang="en-US" sz="2000" smtClean="0"/>
              <a:t>Bagaimana melakukan deteksi warna api setiap piksel</a:t>
            </a:r>
          </a:p>
          <a:p>
            <a:pPr lvl="0"/>
            <a:endParaRPr lang="en-US" sz="2000"/>
          </a:p>
          <a:p>
            <a:pPr lvl="0"/>
            <a:r>
              <a:rPr lang="en-US" sz="2000" smtClean="0"/>
              <a:t>Bagaimana menghilangkan noise setiap region</a:t>
            </a:r>
          </a:p>
          <a:p>
            <a:pPr lvl="0"/>
            <a:endParaRPr lang="en-US" sz="2000"/>
          </a:p>
          <a:p>
            <a:pPr lvl="0"/>
            <a:r>
              <a:rPr lang="en-US" sz="2000" smtClean="0"/>
              <a:t>Bagaimana meakukan verifikasi piksel api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6B3507AF-E7DF-48AB-9506-84A36B5AD072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34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EKSTRAKSI FITUR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Menggunakan wavelet daubachies 4</a:t>
            </a:r>
          </a:p>
          <a:p>
            <a:r>
              <a:rPr lang="en-US" smtClean="0"/>
              <a:t>Melakukan filter high pass dan low pass terhadap baris, selanjutnya terhadap kolom</a:t>
            </a:r>
          </a:p>
          <a:p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40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p:pic>
        <p:nvPicPr>
          <p:cNvPr id="7" name="Picture 6" descr="F:\KULIAH\TA\bukuTA\source\wavel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2590800"/>
            <a:ext cx="7249318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310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ILUSTRASI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smtClean="0"/>
              <a:t>Tugas Akhir - KI1502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41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EKSTRAKSI</a:t>
            </a:r>
            <a:r>
              <a:rPr lang="en-US" smtClean="0"/>
              <a:t> FITUR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CONTOH GAMBAR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42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77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SUPPORT VECTOR MACHINES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Klasifikasi untuk melakukan verifikasi terhadap piksel api dari data fitur yang didapatkan</a:t>
            </a:r>
          </a:p>
          <a:p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07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HASIL &amp; ANALISIS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1" y="5473804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KESIMPULAN &amp; SARAN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44029A5-E4A9-4A8F-AE16-B8C3643B852B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1818954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743201" y="2746099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RANCANGAN &amp; IMPLEMENTASI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55899" y="3673244"/>
            <a:ext cx="3657599" cy="609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SKENARIO UJI COBA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5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YANG DIGUNAKAN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  <p:pic>
        <p:nvPicPr>
          <p:cNvPr id="30" name="Content Placeholder 29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482" y="1600200"/>
            <a:ext cx="2286000" cy="1828800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3"/>
          <a:stretch>
            <a:fillRect/>
          </a:stretch>
        </p:blipFill>
        <p:spPr>
          <a:xfrm>
            <a:off x="6197600" y="1600200"/>
            <a:ext cx="2286000" cy="1828800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4"/>
          <a:stretch>
            <a:fillRect/>
          </a:stretch>
        </p:blipFill>
        <p:spPr>
          <a:xfrm>
            <a:off x="3423841" y="1600200"/>
            <a:ext cx="2286000" cy="1828800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5"/>
          <a:stretch>
            <a:fillRect/>
          </a:stretch>
        </p:blipFill>
        <p:spPr>
          <a:xfrm>
            <a:off x="683023" y="3585844"/>
            <a:ext cx="2286000" cy="1828800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6"/>
          <a:stretch>
            <a:fillRect/>
          </a:stretch>
        </p:blipFill>
        <p:spPr>
          <a:xfrm>
            <a:off x="3423841" y="3594099"/>
            <a:ext cx="2286000" cy="1828800"/>
          </a:xfrm>
          <a:prstGeom prst="rect">
            <a:avLst/>
          </a:prstGeom>
        </p:spPr>
      </p:pic>
      <p:pic>
        <p:nvPicPr>
          <p:cNvPr id="37" name="Picture 36"/>
          <p:cNvPicPr/>
          <p:nvPr/>
        </p:nvPicPr>
        <p:blipFill>
          <a:blip r:embed="rId7"/>
          <a:stretch>
            <a:fillRect/>
          </a:stretch>
        </p:blipFill>
        <p:spPr>
          <a:xfrm>
            <a:off x="6197600" y="3594098"/>
            <a:ext cx="2286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SKENARIO UJI COBA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Uji coba parameter </a:t>
            </a:r>
            <a:r>
              <a:rPr lang="en-US" i="1" smtClean="0"/>
              <a:t>threshold </a:t>
            </a:r>
            <a:r>
              <a:rPr lang="en-US" smtClean="0"/>
              <a:t>pada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46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7A4FAB72-7013-44AA-A3F8-4638301DCFA9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45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000" dirty="0" err="1" smtClean="0"/>
              <a:t>Implementasi</a:t>
            </a:r>
            <a:r>
              <a:rPr lang="en-US" sz="2000" dirty="0" smtClean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err="1"/>
              <a:t>pemrograman</a:t>
            </a:r>
            <a:r>
              <a:rPr lang="en-US" sz="2000"/>
              <a:t> </a:t>
            </a:r>
            <a:r>
              <a:rPr lang="en-US" sz="2000" smtClean="0"/>
              <a:t>Python berbasis desktop</a:t>
            </a:r>
            <a:endParaRPr lang="en-US" sz="2000" dirty="0"/>
          </a:p>
          <a:p>
            <a:pPr lvl="0" algn="just"/>
            <a:endParaRPr lang="en-US" sz="2000" dirty="0" smtClean="0"/>
          </a:p>
          <a:p>
            <a:pPr lvl="0" algn="just"/>
            <a:r>
              <a:rPr lang="en-US" sz="2000" smtClean="0"/>
              <a:t>Jumlah piksel objek api yang dideteksi lebih besar dari 1% dari luas piksel frame</a:t>
            </a:r>
          </a:p>
          <a:p>
            <a:pPr lvl="0" algn="just"/>
            <a:endParaRPr lang="en-US" sz="2000" i="1"/>
          </a:p>
          <a:p>
            <a:pPr lvl="0" algn="just"/>
            <a:r>
              <a:rPr lang="en-US" sz="2000" smtClean="0"/>
              <a:t>Data yang digunakan adalah data video dengan panjang video 6-16 detik</a:t>
            </a:r>
          </a:p>
          <a:p>
            <a:pPr lvl="0" algn="just"/>
            <a:endParaRPr lang="en-US" sz="2000"/>
          </a:p>
          <a:p>
            <a:pPr lvl="0" algn="just"/>
            <a:r>
              <a:rPr lang="en-US" sz="2000" smtClean="0"/>
              <a:t>Data video memiliki ukuran 240 x 320 piksel dengan </a:t>
            </a:r>
            <a:r>
              <a:rPr lang="en-US" sz="2000" i="1" smtClean="0"/>
              <a:t>channel</a:t>
            </a:r>
            <a:r>
              <a:rPr lang="en-US" sz="2000" smtClean="0"/>
              <a:t> R,G,B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9AE96EB-485D-4442-834F-F666B27284FA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30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BATASAN MASALAH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000"/>
              <a:t>Warna api yang didefinisikan adalah </a:t>
            </a:r>
            <a:r>
              <a:rPr lang="en-US" sz="2000" i="1"/>
              <a:t>range </a:t>
            </a:r>
            <a:r>
              <a:rPr lang="en-US" sz="2000"/>
              <a:t>warna kuning hingga </a:t>
            </a:r>
            <a:r>
              <a:rPr lang="en-US" sz="2000" smtClean="0"/>
              <a:t>merah</a:t>
            </a:r>
          </a:p>
          <a:p>
            <a:pPr lvl="0" algn="just"/>
            <a:endParaRPr lang="en-US" sz="2000"/>
          </a:p>
          <a:p>
            <a:pPr lvl="0" algn="just"/>
            <a:r>
              <a:rPr lang="en-US" sz="2000"/>
              <a:t>Pergerakan dari kamera tidak terlalu besar</a:t>
            </a:r>
          </a:p>
          <a:p>
            <a:pPr marL="0" lvl="0" indent="0" algn="just">
              <a:buNone/>
            </a:pPr>
            <a:endParaRPr lang="en-US" sz="2000"/>
          </a:p>
          <a:p>
            <a:pPr lvl="0" algn="just"/>
            <a:r>
              <a:rPr lang="en-US" sz="2000"/>
              <a:t>Pantulan objek api termasuk kedalam objek </a:t>
            </a:r>
            <a:r>
              <a:rPr lang="en-US" sz="2000" smtClean="0"/>
              <a:t>api</a:t>
            </a:r>
            <a:endParaRPr lang="en-US" sz="2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C9AE96EB-485D-4442-834F-F666B27284FA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70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TUJUAN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smtClean="0"/>
              <a:t>Merancang dan membangun perangkat lunak deteksi api menggunakan data video secara </a:t>
            </a:r>
            <a:r>
              <a:rPr lang="en-US" sz="2000" i="1" smtClean="0"/>
              <a:t>real time</a:t>
            </a:r>
            <a:endParaRPr lang="en-US" sz="20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D1E13776-9E5E-4F54-90DD-FDDB3056A7F0}" type="datetime3">
              <a:rPr lang="en-US" altLang="en-US" smtClean="0"/>
              <a:t>6 January 2016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116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498485-1DF2-402D-BD1C-399049DDD30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2743201" y="3644855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SKENARIO UJI COBA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43201" y="4572000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HASIL &amp; ANALISIS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43201" y="5473804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KESIMPULAN &amp; SARAN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944029A5-E4A9-4A8F-AE16-B8C3643B852B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55900" y="2746099"/>
            <a:ext cx="3657599" cy="6096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smtClean="0"/>
              <a:t>RANCANGAN &amp; IMPLEMENTASI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743201" y="1818954"/>
            <a:ext cx="3657598" cy="612648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smtClean="0"/>
              <a:t>PENDAHULUAN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2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DIAGRAM ALIR PROSES UTAMA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Tugas Akhir – KI141502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4E484C-70E2-4579-9299-0AF832EC0B5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2"/>
          </p:nvPr>
        </p:nvSpPr>
        <p:spPr/>
        <p:txBody>
          <a:bodyPr/>
          <a:lstStyle/>
          <a:p>
            <a:fld id="{436056CB-638A-477E-818E-F64135605DDF}" type="datetime3">
              <a:rPr lang="en-US" altLang="en-US" smtClean="0"/>
              <a:t>6 January 2016</a:t>
            </a:fld>
            <a:endParaRPr lang="en-US" altLang="en-US"/>
          </a:p>
        </p:txBody>
      </p:sp>
      <p:sp>
        <p:nvSpPr>
          <p:cNvPr id="7" name="Oval 6"/>
          <p:cNvSpPr/>
          <p:nvPr/>
        </p:nvSpPr>
        <p:spPr bwMode="auto">
          <a:xfrm>
            <a:off x="2108201" y="1828800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Parallelogram 7"/>
          <p:cNvSpPr/>
          <p:nvPr/>
        </p:nvSpPr>
        <p:spPr bwMode="auto">
          <a:xfrm>
            <a:off x="2108201" y="3352800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0" name="Straight Arrow Connector 9"/>
          <p:cNvCxnSpPr>
            <a:stCxn id="7" idx="4"/>
            <a:endCxn id="8" idx="0"/>
          </p:cNvCxnSpPr>
          <p:nvPr/>
        </p:nvCxnSpPr>
        <p:spPr bwMode="auto">
          <a:xfrm>
            <a:off x="2717801" y="2959100"/>
            <a:ext cx="0" cy="3937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ounded Rectangle 12"/>
          <p:cNvSpPr/>
          <p:nvPr/>
        </p:nvSpPr>
        <p:spPr bwMode="auto">
          <a:xfrm>
            <a:off x="21082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18" name="Straight Arrow Connector 17"/>
          <p:cNvCxnSpPr>
            <a:endCxn id="13" idx="0"/>
          </p:cNvCxnSpPr>
          <p:nvPr/>
        </p:nvCxnSpPr>
        <p:spPr bwMode="auto">
          <a:xfrm>
            <a:off x="27178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ounded Rectangle 20"/>
          <p:cNvSpPr/>
          <p:nvPr/>
        </p:nvSpPr>
        <p:spPr bwMode="auto">
          <a:xfrm>
            <a:off x="3937001" y="45085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2" name="Straight Arrow Connector 21"/>
          <p:cNvCxnSpPr>
            <a:endCxn id="21" idx="1"/>
          </p:cNvCxnSpPr>
          <p:nvPr/>
        </p:nvCxnSpPr>
        <p:spPr bwMode="auto">
          <a:xfrm>
            <a:off x="3327401" y="4965700"/>
            <a:ext cx="6096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Diamond 24"/>
          <p:cNvSpPr/>
          <p:nvPr/>
        </p:nvSpPr>
        <p:spPr bwMode="auto">
          <a:xfrm>
            <a:off x="3937001" y="3297644"/>
            <a:ext cx="1219200" cy="893356"/>
          </a:xfrm>
          <a:prstGeom prst="diamond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26" name="Straight Arrow Connector 25"/>
          <p:cNvCxnSpPr>
            <a:stCxn id="21" idx="0"/>
            <a:endCxn id="25" idx="2"/>
          </p:cNvCxnSpPr>
          <p:nvPr/>
        </p:nvCxnSpPr>
        <p:spPr bwMode="auto">
          <a:xfrm flipV="1">
            <a:off x="4546601" y="4191000"/>
            <a:ext cx="0" cy="3175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ounded Rectangle 28"/>
          <p:cNvSpPr/>
          <p:nvPr/>
        </p:nvSpPr>
        <p:spPr bwMode="auto">
          <a:xfrm>
            <a:off x="3937001" y="2032000"/>
            <a:ext cx="1219200" cy="914400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0" name="Parallelogram 29"/>
          <p:cNvSpPr/>
          <p:nvPr/>
        </p:nvSpPr>
        <p:spPr bwMode="auto">
          <a:xfrm>
            <a:off x="5791200" y="3325221"/>
            <a:ext cx="1219200" cy="838200"/>
          </a:xfrm>
          <a:prstGeom prst="parallelogram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791200" y="4505635"/>
            <a:ext cx="1219200" cy="11303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stCxn id="25" idx="0"/>
            <a:endCxn id="29" idx="2"/>
          </p:cNvCxnSpPr>
          <p:nvPr/>
        </p:nvCxnSpPr>
        <p:spPr bwMode="auto">
          <a:xfrm flipV="1">
            <a:off x="4546601" y="2946400"/>
            <a:ext cx="0" cy="35124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29" idx="3"/>
            <a:endCxn id="30" idx="0"/>
          </p:cNvCxnSpPr>
          <p:nvPr/>
        </p:nvCxnSpPr>
        <p:spPr bwMode="auto">
          <a:xfrm>
            <a:off x="5156201" y="2489200"/>
            <a:ext cx="1244599" cy="83602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>
            <a:stCxn id="30" idx="4"/>
            <a:endCxn id="32" idx="0"/>
          </p:cNvCxnSpPr>
          <p:nvPr/>
        </p:nvCxnSpPr>
        <p:spPr bwMode="auto">
          <a:xfrm>
            <a:off x="6400800" y="4163421"/>
            <a:ext cx="0" cy="34221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2260601" y="2216835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MULAI</a:t>
            </a:r>
            <a:endParaRPr lang="en-US" sz="1500"/>
          </a:p>
        </p:txBody>
      </p:sp>
      <p:sp>
        <p:nvSpPr>
          <p:cNvPr id="44" name="TextBox 43"/>
          <p:cNvSpPr txBox="1"/>
          <p:nvPr/>
        </p:nvSpPr>
        <p:spPr>
          <a:xfrm>
            <a:off x="2260601" y="3582739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45" name="TextBox 44"/>
          <p:cNvSpPr txBox="1"/>
          <p:nvPr/>
        </p:nvSpPr>
        <p:spPr>
          <a:xfrm>
            <a:off x="2108201" y="4688701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PREPROCESSING</a:t>
            </a:r>
            <a:endParaRPr lang="en-US" sz="1500"/>
          </a:p>
        </p:txBody>
      </p:sp>
      <p:sp>
        <p:nvSpPr>
          <p:cNvPr id="46" name="TextBox 45"/>
          <p:cNvSpPr txBox="1"/>
          <p:nvPr/>
        </p:nvSpPr>
        <p:spPr>
          <a:xfrm>
            <a:off x="3937001" y="47977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VERIFIKASI</a:t>
            </a:r>
            <a:endParaRPr lang="en-US" sz="1500"/>
          </a:p>
        </p:txBody>
      </p:sp>
      <p:sp>
        <p:nvSpPr>
          <p:cNvPr id="47" name="TextBox 46"/>
          <p:cNvSpPr txBox="1"/>
          <p:nvPr/>
        </p:nvSpPr>
        <p:spPr>
          <a:xfrm>
            <a:off x="3937000" y="3565868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API</a:t>
            </a:r>
            <a:endParaRPr lang="en-US" sz="1500"/>
          </a:p>
        </p:txBody>
      </p:sp>
      <p:sp>
        <p:nvSpPr>
          <p:cNvPr id="48" name="TextBox 47"/>
          <p:cNvSpPr txBox="1"/>
          <p:nvPr/>
        </p:nvSpPr>
        <p:spPr>
          <a:xfrm>
            <a:off x="3937000" y="2233652"/>
            <a:ext cx="1219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MENANDAI REGION</a:t>
            </a:r>
            <a:endParaRPr lang="en-US" sz="1500"/>
          </a:p>
        </p:txBody>
      </p:sp>
      <p:sp>
        <p:nvSpPr>
          <p:cNvPr id="49" name="TextBox 48"/>
          <p:cNvSpPr txBox="1"/>
          <p:nvPr/>
        </p:nvSpPr>
        <p:spPr>
          <a:xfrm>
            <a:off x="4241801" y="301927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YA</a:t>
            </a:r>
            <a:endParaRPr lang="en-US" sz="1500"/>
          </a:p>
        </p:txBody>
      </p:sp>
      <p:cxnSp>
        <p:nvCxnSpPr>
          <p:cNvPr id="51" name="Straight Arrow Connector 50"/>
          <p:cNvCxnSpPr>
            <a:stCxn id="25" idx="3"/>
            <a:endCxn id="30" idx="5"/>
          </p:cNvCxnSpPr>
          <p:nvPr/>
        </p:nvCxnSpPr>
        <p:spPr bwMode="auto">
          <a:xfrm flipV="1">
            <a:off x="5156201" y="3744321"/>
            <a:ext cx="739774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/>
          <p:cNvSpPr txBox="1"/>
          <p:nvPr/>
        </p:nvSpPr>
        <p:spPr>
          <a:xfrm>
            <a:off x="4775201" y="3336101"/>
            <a:ext cx="1219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TIDAK</a:t>
            </a:r>
            <a:endParaRPr lang="en-US" sz="1500"/>
          </a:p>
        </p:txBody>
      </p:sp>
      <p:sp>
        <p:nvSpPr>
          <p:cNvPr id="58" name="TextBox 57"/>
          <p:cNvSpPr txBox="1"/>
          <p:nvPr/>
        </p:nvSpPr>
        <p:spPr>
          <a:xfrm>
            <a:off x="5943600" y="3563004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FRAME</a:t>
            </a:r>
            <a:endParaRPr lang="en-US" sz="1500"/>
          </a:p>
        </p:txBody>
      </p:sp>
      <p:sp>
        <p:nvSpPr>
          <p:cNvPr id="59" name="TextBox 58"/>
          <p:cNvSpPr txBox="1"/>
          <p:nvPr/>
        </p:nvSpPr>
        <p:spPr>
          <a:xfrm>
            <a:off x="5930900" y="4909203"/>
            <a:ext cx="914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mtClean="0"/>
              <a:t>SELESAI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2104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8">
      <a:dk1>
        <a:srgbClr val="003D62"/>
      </a:dk1>
      <a:lt1>
        <a:srgbClr val="FFFFFF"/>
      </a:lt1>
      <a:dk2>
        <a:srgbClr val="006699"/>
      </a:dk2>
      <a:lt2>
        <a:srgbClr val="C8D1DA"/>
      </a:lt2>
      <a:accent1>
        <a:srgbClr val="9AC0EA"/>
      </a:accent1>
      <a:accent2>
        <a:srgbClr val="80C3C8"/>
      </a:accent2>
      <a:accent3>
        <a:srgbClr val="FFFFFF"/>
      </a:accent3>
      <a:accent4>
        <a:srgbClr val="003353"/>
      </a:accent4>
      <a:accent5>
        <a:srgbClr val="CADCF3"/>
      </a:accent5>
      <a:accent6>
        <a:srgbClr val="73B0B5"/>
      </a:accent6>
      <a:hlink>
        <a:srgbClr val="81ABCB"/>
      </a:hlink>
      <a:folHlink>
        <a:srgbClr val="B6CBD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15540</TotalTime>
  <Words>1076</Words>
  <Application>Microsoft Office PowerPoint</Application>
  <PresentationFormat>On-screen Show (4:3)</PresentationFormat>
  <Paragraphs>476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Cambria Math</vt:lpstr>
      <vt:lpstr>Tahoma</vt:lpstr>
      <vt:lpstr>Times New Roman</vt:lpstr>
      <vt:lpstr>Trebuchet MS</vt:lpstr>
      <vt:lpstr>Wingdings</vt:lpstr>
      <vt:lpstr>Blueprint</vt:lpstr>
      <vt:lpstr>DETEKSI API BERBASIS SENSOR VISUAL MENGGUNAKAN METODE SUPPORT VECTOR MACHINES</vt:lpstr>
      <vt:lpstr>PowerPoint Presentation</vt:lpstr>
      <vt:lpstr>LATAR BELAKANG</vt:lpstr>
      <vt:lpstr>RUMUSAN MASALAH</vt:lpstr>
      <vt:lpstr>BATASAN MASALAH</vt:lpstr>
      <vt:lpstr>BATASAN MASALAH</vt:lpstr>
      <vt:lpstr>TUJUAN</vt:lpstr>
      <vt:lpstr>PowerPoint Presentation</vt:lpstr>
      <vt:lpstr>DIAGRAM ALIR PROSES UTAMA</vt:lpstr>
      <vt:lpstr>DIAGRAM ALIR PROSES UTAMA</vt:lpstr>
      <vt:lpstr>PREPROCESSING</vt:lpstr>
      <vt:lpstr>REDUKSI SIZE FRAME</vt:lpstr>
      <vt:lpstr>REDUKSI SIZE FRAME</vt:lpstr>
      <vt:lpstr>REDUKSI SIZE FRAME</vt:lpstr>
      <vt:lpstr>DETEKSI GERAK</vt:lpstr>
      <vt:lpstr>DETEKSI GERAK</vt:lpstr>
      <vt:lpstr>DETEKSI GERAK</vt:lpstr>
      <vt:lpstr>DETEKSI GERAK</vt:lpstr>
      <vt:lpstr>DETEKSI GERAK</vt:lpstr>
      <vt:lpstr>DETEKSI GERAK</vt:lpstr>
      <vt:lpstr>DETEKSI GERAK</vt:lpstr>
      <vt:lpstr>DETEKSI GERAK</vt:lpstr>
      <vt:lpstr>DETEKSI GERAK</vt:lpstr>
      <vt:lpstr>DETEKSI WARNA PIKSEL</vt:lpstr>
      <vt:lpstr>DETEKSI WARNA PIKSEL</vt:lpstr>
      <vt:lpstr>DETEKSI WARNA PIKSEL</vt:lpstr>
      <vt:lpstr>DETEKSI WARNA PIKSEL</vt:lpstr>
      <vt:lpstr>REGION GROWING</vt:lpstr>
      <vt:lpstr>REGION GROWING</vt:lpstr>
      <vt:lpstr>REGION GROWING</vt:lpstr>
      <vt:lpstr>REGION GROWING</vt:lpstr>
      <vt:lpstr>PowerPoint Presentation</vt:lpstr>
      <vt:lpstr>REGION GROWING</vt:lpstr>
      <vt:lpstr>PERHITUNGAN LUASAN REGION</vt:lpstr>
      <vt:lpstr>PERHITUNGAN LUASAN REGION</vt:lpstr>
      <vt:lpstr>PERHITUNGAN LUASAN REGION</vt:lpstr>
      <vt:lpstr>KESELURUHAN</vt:lpstr>
      <vt:lpstr>DIAGRAM ALIR PROSES UTAMA</vt:lpstr>
      <vt:lpstr>VERIFIKASI</vt:lpstr>
      <vt:lpstr>EKSTRAKSI FITUR</vt:lpstr>
      <vt:lpstr>PowerPoint Presentation</vt:lpstr>
      <vt:lpstr>EKSTRAKSI FITUR</vt:lpstr>
      <vt:lpstr>SUPPORT VECTOR MACHINES</vt:lpstr>
      <vt:lpstr>PowerPoint Presentation</vt:lpstr>
      <vt:lpstr>DATA YANG DIGUNAKAN</vt:lpstr>
      <vt:lpstr>SKENARIO UJI COBA</vt:lpstr>
    </vt:vector>
  </TitlesOfParts>
  <Company>Brown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Michael Goodrich and Matt Dickerson</dc:creator>
  <cp:lastModifiedBy>hamdiahmadi</cp:lastModifiedBy>
  <cp:revision>1388</cp:revision>
  <dcterms:created xsi:type="dcterms:W3CDTF">2002-01-21T02:22:10Z</dcterms:created>
  <dcterms:modified xsi:type="dcterms:W3CDTF">2016-01-06T11:23:08Z</dcterms:modified>
</cp:coreProperties>
</file>