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61" r:id="rId5"/>
    <p:sldId id="267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920524-E627-44FB-AEA9-BC709F83488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4123CB-EB00-4680-BBE1-ED5883F9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285FF8-4291-460A-99F6-333927E60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89" y="1145943"/>
            <a:ext cx="4130085" cy="2264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7705-1B2D-4682-899D-5A2968410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4052541"/>
            <a:ext cx="4983737" cy="13082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7EE9DB6-E7F3-480F-844B-A9FB2812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1130263"/>
            <a:ext cx="4535926" cy="5247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Introduced to Business World in 2003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Organization Monitor NPS - Leading indicator of Customer Loyalty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Scale of 0 – 10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Detractor – spread negative sentiments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“How likely is it that you would recommend this company or product/service to a friend or colleague?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What leads to NPS Score?</a:t>
            </a:r>
          </a:p>
        </p:txBody>
      </p:sp>
    </p:spTree>
    <p:extLst>
      <p:ext uri="{BB962C8B-B14F-4D97-AF65-F5344CB8AC3E}">
        <p14:creationId xmlns:p14="http://schemas.microsoft.com/office/powerpoint/2010/main" val="28882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Oval 19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21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4AC8C-0402-4F97-A8BE-93E14AD5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17" y="828244"/>
            <a:ext cx="5579873" cy="2697960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7" name="Rectangle 2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312BA-D831-42A7-9298-CCEEB9F5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MANAGERIAL IMPLICATION</a:t>
            </a:r>
          </a:p>
        </p:txBody>
      </p:sp>
    </p:spTree>
    <p:extLst>
      <p:ext uri="{BB962C8B-B14F-4D97-AF65-F5344CB8AC3E}">
        <p14:creationId xmlns:p14="http://schemas.microsoft.com/office/powerpoint/2010/main" val="220924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B2C2-D5B9-4645-8FE1-2BF21F38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F764-C206-4316-8626-8763E6CC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QUALITY NEEDS TO BE IMPROVED</a:t>
            </a:r>
          </a:p>
          <a:p>
            <a:r>
              <a:rPr lang="en-US" dirty="0"/>
              <a:t>PARENTS BRINGING THEIR KIDS TO HOSPITALS SHOULD BE HANDLED CAREFULLY – (</a:t>
            </a:r>
            <a:r>
              <a:rPr lang="en-US" i="1" dirty="0"/>
              <a:t>GRAPHS PERTAINING TO AGE &amp; PEDIATRIC DEPARTMENT</a:t>
            </a:r>
            <a:r>
              <a:rPr lang="en-US" dirty="0"/>
              <a:t>)</a:t>
            </a:r>
          </a:p>
          <a:p>
            <a:r>
              <a:rPr lang="en-US" dirty="0"/>
              <a:t>ESTIMATED COST – </a:t>
            </a:r>
            <a:r>
              <a:rPr lang="en-US" i="1" dirty="0"/>
              <a:t>PATIENTS WITH INCREASING ESTIMATED COSTS SHOULD BE HANDLED MORE CAREFULLY</a:t>
            </a:r>
          </a:p>
          <a:p>
            <a:r>
              <a:rPr lang="en-US" dirty="0"/>
              <a:t>ADMISSION STAFF ATTITUDE – </a:t>
            </a:r>
            <a:r>
              <a:rPr lang="en-US" i="1" dirty="0"/>
              <a:t>EVEN IF PERFORMING EXCELLENT ON OTHER AREAS OF ADMISSION PROCESS!</a:t>
            </a:r>
          </a:p>
          <a:p>
            <a:r>
              <a:rPr lang="en-US" dirty="0"/>
              <a:t>PATIENTS STATUS INFORMATION – </a:t>
            </a:r>
            <a:r>
              <a:rPr lang="en-US" i="1" dirty="0"/>
              <a:t>EVEN IF PERFORMING GREAT ON AREAS OF ATTENDEE CARE!</a:t>
            </a:r>
          </a:p>
          <a:p>
            <a:r>
              <a:rPr lang="en-US" dirty="0"/>
              <a:t>IMPROVEMENT AREAS – </a:t>
            </a:r>
            <a:r>
              <a:rPr lang="en-US" i="1" dirty="0"/>
              <a:t>GYNAE, PEDIATRIC, GENERAL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4CBE5-5FCB-425E-A474-AD5F910B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28" y="643466"/>
            <a:ext cx="6963835" cy="55710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3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16DAB-E92F-4EE9-AD68-C251ED31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74" y="643466"/>
            <a:ext cx="8377543" cy="55710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8C73D-9D0B-4FB6-8FE4-E4B1EC72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62" y="643466"/>
            <a:ext cx="8346168" cy="55710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1D9B5-A786-45DA-8965-71DEF5BC3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179" y="1284394"/>
            <a:ext cx="7448810" cy="4283066"/>
          </a:xfrm>
          <a:prstGeom prst="rect">
            <a:avLst/>
          </a:prstGeom>
        </p:spPr>
      </p:pic>
      <p:sp>
        <p:nvSpPr>
          <p:cNvPr id="72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1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3">
            <a:extLst>
              <a:ext uri="{FF2B5EF4-FFF2-40B4-BE49-F238E27FC236}">
                <a16:creationId xmlns:a16="http://schemas.microsoft.com/office/drawing/2014/main" id="{DA50E586-4EA1-4347-A5A6-171FF3F74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C6E0B7-C37D-4D54-8F3E-8D9F9097F6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BF1F84-E7C7-42A7-911D-8E48AF671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CFCFE-6522-4333-8CB1-16DB80E7E9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1DD75173-F0EC-454E-86A7-F37A466B16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A99570D-E0E5-4E44-9D45-65BB37053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EA99C6C-BC37-4408-9F74-3DDB1060B7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93D812D-BB26-4FDD-A218-F6F71E7376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BCB192E-0CB0-47FB-8B75-BA5F68D61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3" y="1956391"/>
            <a:ext cx="4145006" cy="386867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8029E-6C5A-42ED-B8AF-1A9F30E02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457" y="629265"/>
            <a:ext cx="4125317" cy="749274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091-1890-4C2E-A3EB-C9B440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PREDICTING NPS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AABC-C3BE-4AE0-9444-30A1961F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52 ATTRIBUTES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“CUSTOMER ENGAGEMENT, ATTENDEES EXPERIENCE, IN ROOM EXPERIENCE ETC.”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4989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OBSERVATIONS (TRAIN),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364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OBSERVATIONS (TEST)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CE_NPS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&amp;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NPS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NO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MISSING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DATA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CATEGORIES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MISSING ON TEST DATA (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MARITAL STATUS: WIDOWED, DIVORCED, BED CATEGORY: ITU, CCU, RENAL ICU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MACHINE LEARNING ALGORITHMS APPLIED</a:t>
            </a:r>
          </a:p>
        </p:txBody>
      </p:sp>
    </p:spTree>
    <p:extLst>
      <p:ext uri="{BB962C8B-B14F-4D97-AF65-F5344CB8AC3E}">
        <p14:creationId xmlns:p14="http://schemas.microsoft.com/office/powerpoint/2010/main" val="91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2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6" name="Group 29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BCE0BBA-D32B-4960-BAB5-6CADD132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51" y="402164"/>
            <a:ext cx="3179135" cy="28400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12553-0A89-4FEE-AA31-A962BC18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2" y="3484353"/>
            <a:ext cx="3317243" cy="3047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8F29C0-2462-4C70-8C18-4EEA2AF3F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6" y="3484353"/>
            <a:ext cx="3594973" cy="240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F95D6-8B30-4E98-AD4C-D52E127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PREDICTING NPS</a:t>
            </a:r>
            <a:endParaRPr lang="en-US" sz="3200" b="0" i="0" kern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BF4FEB62-B352-4507-B899-5EAE4835E825}"/>
              </a:ext>
            </a:extLst>
          </p:cNvPr>
          <p:cNvSpPr/>
          <p:nvPr/>
        </p:nvSpPr>
        <p:spPr>
          <a:xfrm>
            <a:off x="4135499" y="4507091"/>
            <a:ext cx="455013" cy="5535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63732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27A919-CCA4-4AFE-A8CD-C521A4FC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08" y="1292689"/>
            <a:ext cx="4828707" cy="13368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561A-1EBA-4203-A669-2FBA14B5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PREDICTING NPS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E378-1FCC-4381-8A55-C84C239B4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GRADIENT BOOSTING CLASSIFIER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(TRAINING ACCURACY </a:t>
            </a:r>
            <a:r>
              <a:rPr lang="en-US" i="1" u="sng" dirty="0">
                <a:solidFill>
                  <a:schemeClr val="bg1"/>
                </a:solidFill>
                <a:latin typeface="Calibri" panose="020F0502020204030204" pitchFamily="34" charset="0"/>
              </a:rPr>
              <a:t>0.7889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, TESTING ACCURACY </a:t>
            </a:r>
            <a:r>
              <a:rPr lang="en-US" i="1" u="sng" dirty="0">
                <a:solidFill>
                  <a:schemeClr val="bg1"/>
                </a:solidFill>
                <a:latin typeface="Calibri" panose="020F0502020204030204" pitchFamily="34" charset="0"/>
              </a:rPr>
              <a:t>0.7142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HYPERAMETERS (learning rate: 0.1, </a:t>
            </a:r>
            <a:r>
              <a:rPr lang="en-US" i="1" dirty="0" err="1">
                <a:solidFill>
                  <a:schemeClr val="bg1"/>
                </a:solidFill>
                <a:latin typeface="Calibri" panose="020F0502020204030204" pitchFamily="34" charset="0"/>
              </a:rPr>
              <a:t>max_depth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: 3, </a:t>
            </a:r>
            <a:r>
              <a:rPr lang="en-US" i="1" dirty="0" err="1">
                <a:solidFill>
                  <a:schemeClr val="bg1"/>
                </a:solidFill>
                <a:latin typeface="Calibri" panose="020F0502020204030204" pitchFamily="34" charset="0"/>
              </a:rPr>
              <a:t>min_samples_split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: 4, </a:t>
            </a:r>
            <a:r>
              <a:rPr lang="en-US" i="1" dirty="0" err="1">
                <a:solidFill>
                  <a:schemeClr val="bg1"/>
                </a:solidFill>
                <a:latin typeface="Calibri" panose="020F0502020204030204" pitchFamily="34" charset="0"/>
              </a:rPr>
              <a:t>n_estimators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: 70, scaler: None)</a:t>
            </a:r>
          </a:p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SVC (TRAINING ACCURACY </a:t>
            </a:r>
            <a:r>
              <a:rPr lang="en-US" i="1" u="sng" dirty="0">
                <a:solidFill>
                  <a:schemeClr val="bg1"/>
                </a:solidFill>
                <a:latin typeface="Calibri" panose="020F0502020204030204" pitchFamily="34" charset="0"/>
              </a:rPr>
              <a:t>0.8025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, TESTING ACCURACY </a:t>
            </a:r>
            <a:r>
              <a:rPr lang="en-US" i="1" u="sng" dirty="0">
                <a:solidFill>
                  <a:schemeClr val="bg1"/>
                </a:solidFill>
                <a:latin typeface="Calibri" panose="020F0502020204030204" pitchFamily="34" charset="0"/>
              </a:rPr>
              <a:t>0.70604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HYPERPARAMETERS (C:1, gamma:0.01, </a:t>
            </a:r>
            <a:r>
              <a:rPr lang="en-US" i="1" dirty="0" err="1">
                <a:solidFill>
                  <a:schemeClr val="bg1"/>
                </a:solidFill>
                <a:latin typeface="Calibri" panose="020F0502020204030204" pitchFamily="34" charset="0"/>
              </a:rPr>
              <a:t>kernel:rbf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, scaler: </a:t>
            </a:r>
            <a:r>
              <a:rPr lang="en-US" i="1" dirty="0" err="1">
                <a:solidFill>
                  <a:schemeClr val="bg1"/>
                </a:solidFill>
                <a:latin typeface="Calibri" panose="020F0502020204030204" pitchFamily="34" charset="0"/>
              </a:rPr>
              <a:t>StandardScaler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E01FDD-9E92-4AB5-857D-33DB64509D22}"/>
              </a:ext>
            </a:extLst>
          </p:cNvPr>
          <p:cNvSpPr/>
          <p:nvPr/>
        </p:nvSpPr>
        <p:spPr>
          <a:xfrm>
            <a:off x="8970959" y="2629563"/>
            <a:ext cx="45719" cy="31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5A467-4BB7-4E7F-9894-BAB2D87B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74" y="2945410"/>
            <a:ext cx="4324673" cy="38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3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AEB556C0-4255-41C5-9192-D826B125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306428"/>
            <a:ext cx="5135425" cy="130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20450-7638-4A23-801D-98536B68A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90" y="3016541"/>
            <a:ext cx="4278488" cy="3761924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D7E33-F32F-4503-9132-1DFC7840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PREDICTING NPS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A5AF899D-3B05-4485-8F7D-AB128F6F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GRADIENT BOOSTING CLASSIFIER </a:t>
            </a:r>
            <a:endParaRPr lang="en-US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</a:rPr>
              <a:t>SVC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D7257C6-809B-4DD6-818E-D2BDDBD78403}"/>
              </a:ext>
            </a:extLst>
          </p:cNvPr>
          <p:cNvSpPr/>
          <p:nvPr/>
        </p:nvSpPr>
        <p:spPr>
          <a:xfrm flipH="1">
            <a:off x="9167998" y="2779390"/>
            <a:ext cx="45719" cy="23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</TotalTime>
  <Words>273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PREDICTING NPS </vt:lpstr>
      <vt:lpstr>PREDICTING NPS</vt:lpstr>
      <vt:lpstr>PREDICTING NPS</vt:lpstr>
      <vt:lpstr>PREDICTING NPS</vt:lpstr>
      <vt:lpstr>MANAGERIAL IMPLICATION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</dc:creator>
  <cp:lastModifiedBy>Hassan</cp:lastModifiedBy>
  <cp:revision>24</cp:revision>
  <dcterms:created xsi:type="dcterms:W3CDTF">2018-05-08T04:25:33Z</dcterms:created>
  <dcterms:modified xsi:type="dcterms:W3CDTF">2018-05-21T04:10:35Z</dcterms:modified>
</cp:coreProperties>
</file>