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33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37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0C8"/>
    <a:srgbClr val="F0E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33" d="100"/>
          <a:sy n="133" d="100"/>
        </p:scale>
        <p:origin x="270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2C98-2702-4850-BA25-81B9A567465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2847-8D14-499C-A1B0-A1502322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4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2847-8D14-499C-A1B0-A1502322F6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2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0" y="3119845"/>
            <a:ext cx="9144000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74865" y="3546098"/>
            <a:ext cx="5854535" cy="2108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235" y="1242258"/>
            <a:ext cx="5854303" cy="1585100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82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1" y="-5127"/>
            <a:ext cx="8369135" cy="43686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en-US" sz="13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1525" y="1714500"/>
            <a:ext cx="6601588" cy="21783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1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774865" y="1403454"/>
            <a:ext cx="759427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749301"/>
            <a:ext cx="6601589" cy="483963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8/8/2025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ASOGIC 28 Basic Surgical Skills – Skin Prep &amp; Draping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1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749301"/>
            <a:ext cx="3657600" cy="483963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1525" y="1714502"/>
            <a:ext cx="3657600" cy="26765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5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774865" y="1402444"/>
            <a:ext cx="365426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16118" y="742950"/>
            <a:ext cx="3627882" cy="362788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8/8/2025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ASOGIC 28 Basic Surgical Skills – Skin Prep &amp; Draping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5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783357" y="1397000"/>
            <a:ext cx="7577287" cy="650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749301"/>
            <a:ext cx="5857875" cy="483963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30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1" y="-5127"/>
            <a:ext cx="8369135" cy="43686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en-US" sz="1350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713509" y="1714500"/>
            <a:ext cx="6858866" cy="237369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749301"/>
            <a:ext cx="5857875" cy="483963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774865" y="1403454"/>
            <a:ext cx="759427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8/8/2025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ASOGIC 28 Basic Surgical Skills – Skin Prep &amp; Draping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9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  <p15:guide id="6" pos="63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1" y="3340"/>
            <a:ext cx="8369135" cy="43686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en-US" sz="1350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71525" y="1817371"/>
            <a:ext cx="6800850" cy="16705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749301"/>
            <a:ext cx="7572375" cy="483963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774865" y="1403454"/>
            <a:ext cx="759427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8/8/2025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ASOGIC 28 Basic Surgical Skills – Skin Prep &amp; Draping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30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  <p15:guide id="6" pos="6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1" y="-5127"/>
            <a:ext cx="8369135" cy="43686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en-US" sz="135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1638701" y="1406028"/>
            <a:ext cx="673043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1525" y="1728259"/>
            <a:ext cx="5857875" cy="22419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644" y="734086"/>
            <a:ext cx="1192029" cy="994172"/>
          </a:xfrm>
          <a:prstGeom prst="rect">
            <a:avLst/>
          </a:prstGeom>
        </p:spPr>
        <p:txBody>
          <a:bodyPr/>
          <a:lstStyle>
            <a:lvl1pPr>
              <a:defRPr sz="15000"/>
            </a:lvl1pPr>
          </a:lstStyle>
          <a:p>
            <a:r>
              <a:rPr lang="en-US" dirty="0"/>
              <a:t>“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8/8/2025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ASOGIC 28 Basic Surgical Skills – Skin Prep &amp; Draping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54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774865" y="1405980"/>
            <a:ext cx="759427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1525" y="3235078"/>
            <a:ext cx="1371600" cy="3009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350" b="1"/>
            </a:lvl1pPr>
            <a:lvl2pPr marL="342900" indent="0">
              <a:buNone/>
              <a:defRPr sz="1200"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1525" y="3564568"/>
            <a:ext cx="1371600" cy="4143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/>
            </a:lvl1pPr>
            <a:lvl2pPr marL="342900" indent="0">
              <a:buNone/>
              <a:defRPr sz="1200"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8450" y="3249365"/>
            <a:ext cx="1371600" cy="3009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350" b="1"/>
            </a:lvl1pPr>
            <a:lvl2pPr marL="342900" indent="0">
              <a:buNone/>
              <a:defRPr sz="1200"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38450" y="3564568"/>
            <a:ext cx="1371600" cy="4143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/>
            </a:lvl1pPr>
            <a:lvl2pPr marL="342900" indent="0">
              <a:buNone/>
              <a:defRPr sz="1200"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98634" y="3235078"/>
            <a:ext cx="1371600" cy="31520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350" b="1"/>
            </a:lvl1pPr>
            <a:lvl2pPr marL="342900" indent="0">
              <a:buNone/>
              <a:defRPr sz="1200"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98634" y="3564568"/>
            <a:ext cx="1371600" cy="4143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/>
            </a:lvl1pPr>
            <a:lvl2pPr marL="342900" indent="0">
              <a:buNone/>
              <a:defRPr sz="1200"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300" y="3249365"/>
            <a:ext cx="1371600" cy="31520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350" b="1"/>
            </a:lvl1pPr>
            <a:lvl2pPr marL="342900" indent="0">
              <a:buNone/>
              <a:defRPr sz="1200"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72300" y="3564568"/>
            <a:ext cx="1371600" cy="4143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/>
            </a:lvl1pPr>
            <a:lvl2pPr marL="342900" indent="0">
              <a:buNone/>
              <a:defRPr sz="1200"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71525" y="1731702"/>
            <a:ext cx="1371600" cy="1373693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38450" y="1731702"/>
            <a:ext cx="1371600" cy="1373693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05375" y="1731702"/>
            <a:ext cx="1371600" cy="1373693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72300" y="1735708"/>
            <a:ext cx="1371600" cy="1373693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749301"/>
            <a:ext cx="5857875" cy="483963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8/8/2025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ASOGIC 28 Basic Surgical Skills – Skin Prep &amp; Draping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73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  <p15:guide id="8" orient="horz" pos="3072">
          <p15:clr>
            <a:srgbClr val="FBAE40"/>
          </p15:clr>
        </p15:guide>
        <p15:guide id="13" pos="6384">
          <p15:clr>
            <a:srgbClr val="FBAE40"/>
          </p15:clr>
        </p15:guide>
        <p15:guide id="14" orient="horz" pos="32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749301"/>
            <a:ext cx="5857875" cy="483963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774865" y="1403454"/>
            <a:ext cx="759427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6212" y="1746415"/>
            <a:ext cx="1714500" cy="683272"/>
          </a:xfrm>
          <a:prstGeom prst="rect">
            <a:avLst/>
          </a:prstGeom>
        </p:spPr>
        <p:txBody>
          <a:bodyPr/>
          <a:lstStyle>
            <a:lvl1pPr>
              <a:buNone/>
              <a:defRPr sz="135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5004" y="1746415"/>
            <a:ext cx="1714500" cy="683272"/>
          </a:xfrm>
          <a:prstGeom prst="rect">
            <a:avLst/>
          </a:prstGeom>
        </p:spPr>
        <p:txBody>
          <a:bodyPr/>
          <a:lstStyle>
            <a:lvl1pPr>
              <a:buNone/>
              <a:defRPr sz="135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55004" y="2502158"/>
            <a:ext cx="1714500" cy="18682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9400" y="1746415"/>
            <a:ext cx="1714500" cy="683272"/>
          </a:xfrm>
          <a:prstGeom prst="rect">
            <a:avLst/>
          </a:prstGeom>
        </p:spPr>
        <p:txBody>
          <a:bodyPr/>
          <a:lstStyle>
            <a:lvl1pPr>
              <a:buNone/>
              <a:defRPr sz="135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29400" y="2498273"/>
            <a:ext cx="1714500" cy="18499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680608" y="1746415"/>
            <a:ext cx="1714500" cy="683272"/>
          </a:xfrm>
          <a:prstGeom prst="rect">
            <a:avLst/>
          </a:prstGeom>
        </p:spPr>
        <p:txBody>
          <a:bodyPr/>
          <a:lstStyle>
            <a:lvl1pPr>
              <a:buNone/>
              <a:defRPr sz="135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668441" y="2498272"/>
            <a:ext cx="1714500" cy="18499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26283" y="2498272"/>
            <a:ext cx="1714500" cy="185023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050"/>
            </a:lvl1pPr>
            <a:lvl2pPr>
              <a:buNone/>
              <a:defRPr sz="1050"/>
            </a:lvl2pPr>
            <a:lvl3pPr>
              <a:buNone/>
              <a:defRPr sz="1050"/>
            </a:lvl3pPr>
            <a:lvl4pPr>
              <a:buNone/>
              <a:defRPr sz="1050"/>
            </a:lvl4pPr>
            <a:lvl5pPr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8/8/2025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ASOGIC 28 Basic Surgical Skills – Skin Prep &amp; Draping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7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481" y="2283442"/>
            <a:ext cx="3651645" cy="14566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214313" indent="-214313">
              <a:buFont typeface="Wingdings" pitchFamily="2" charset="2"/>
              <a:buChar char="§"/>
              <a:defRPr sz="135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714237" y="2283442"/>
            <a:ext cx="3651645" cy="14566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214313" indent="-214313">
              <a:buFont typeface="Wingdings" pitchFamily="2" charset="2"/>
              <a:buChar char="§"/>
              <a:defRPr sz="135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749301"/>
            <a:ext cx="5857875" cy="483963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774865" y="1403454"/>
            <a:ext cx="759427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6212" y="1746416"/>
            <a:ext cx="3722913" cy="483963"/>
          </a:xfrm>
          <a:prstGeom prst="rect">
            <a:avLst/>
          </a:prstGeom>
        </p:spPr>
        <p:txBody>
          <a:bodyPr/>
          <a:lstStyle>
            <a:lvl1pPr>
              <a:buNone/>
              <a:defRPr sz="135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93649" y="1746416"/>
            <a:ext cx="3651645" cy="483963"/>
          </a:xfrm>
          <a:prstGeom prst="rect">
            <a:avLst/>
          </a:prstGeom>
        </p:spPr>
        <p:txBody>
          <a:bodyPr/>
          <a:lstStyle>
            <a:lvl1pPr>
              <a:buNone/>
              <a:defRPr sz="135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8/8/2025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ASOGIC 28 Basic Surgical Skills – Skin Prep &amp; Draping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88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481" y="2289518"/>
            <a:ext cx="2308619" cy="14566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214313" indent="-214313">
              <a:buFont typeface="Wingdings" pitchFamily="2" charset="2"/>
              <a:buChar char="§"/>
              <a:defRPr sz="135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029325" y="2283442"/>
            <a:ext cx="2336557" cy="14566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214313" indent="-214313">
              <a:buFont typeface="Wingdings" pitchFamily="2" charset="2"/>
              <a:buChar char="§"/>
              <a:defRPr sz="135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404820" y="2283442"/>
            <a:ext cx="2336557" cy="14566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214313" indent="-214313">
              <a:buFont typeface="Wingdings" pitchFamily="2" charset="2"/>
              <a:buChar char="§"/>
              <a:defRPr sz="135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749301"/>
            <a:ext cx="5857875" cy="483963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774865" y="1403454"/>
            <a:ext cx="759427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6212" y="1746416"/>
            <a:ext cx="2379888" cy="483963"/>
          </a:xfrm>
          <a:prstGeom prst="rect">
            <a:avLst/>
          </a:prstGeom>
        </p:spPr>
        <p:txBody>
          <a:bodyPr/>
          <a:lstStyle>
            <a:lvl1pPr>
              <a:buNone/>
              <a:defRPr sz="135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49689" y="1746416"/>
            <a:ext cx="2336557" cy="483963"/>
          </a:xfrm>
          <a:prstGeom prst="rect">
            <a:avLst/>
          </a:prstGeom>
        </p:spPr>
        <p:txBody>
          <a:bodyPr/>
          <a:lstStyle>
            <a:lvl1pPr>
              <a:buNone/>
              <a:defRPr sz="135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49836" y="1746416"/>
            <a:ext cx="2336557" cy="483963"/>
          </a:xfrm>
          <a:prstGeom prst="rect">
            <a:avLst/>
          </a:prstGeom>
        </p:spPr>
        <p:txBody>
          <a:bodyPr/>
          <a:lstStyle>
            <a:lvl1pPr>
              <a:buNone/>
              <a:defRPr sz="135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8/8/2025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ASOGIC 28 Basic Surgical Skills – Skin Prep &amp; Draping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61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80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749301"/>
            <a:ext cx="5857875" cy="483963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774865" y="1403454"/>
            <a:ext cx="759427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1525" y="1741442"/>
            <a:ext cx="3657600" cy="2869464"/>
          </a:xfrm>
          <a:prstGeom prst="rect">
            <a:avLst/>
          </a:prstGeom>
        </p:spPr>
        <p:txBody>
          <a:bodyPr/>
          <a:lstStyle>
            <a:lvl1pPr>
              <a:buNone/>
              <a:defRPr sz="13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6300" y="1714500"/>
            <a:ext cx="3657600" cy="2059781"/>
          </a:xfrm>
          <a:prstGeom prst="rect">
            <a:avLst/>
          </a:prstGeom>
        </p:spPr>
        <p:txBody>
          <a:bodyPr/>
          <a:lstStyle>
            <a:lvl1pPr>
              <a:buNone/>
              <a:defRPr sz="13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8/8/2025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ASOGIC 28 Basic Surgical Skills – Skin Prep &amp; Draping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61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830" y="749301"/>
            <a:ext cx="3657600" cy="483963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2830" y="1714503"/>
            <a:ext cx="3657600" cy="17495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5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4696171" y="1402444"/>
            <a:ext cx="365426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42950"/>
            <a:ext cx="3627882" cy="362788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92830" y="3494686"/>
            <a:ext cx="3657600" cy="40727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 sz="900"/>
            </a:lvl2pPr>
            <a:lvl3pPr marL="685800" indent="0">
              <a:buFontTx/>
              <a:buNone/>
              <a:defRPr sz="900"/>
            </a:lvl3pPr>
            <a:lvl4pPr marL="1028700" indent="0">
              <a:buFontTx/>
              <a:buNone/>
              <a:defRPr sz="900"/>
            </a:lvl4pPr>
            <a:lvl5pPr marL="1371600" indent="0"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8/8/2025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ASOGIC 28 Basic Surgical Skills – Skin Prep &amp; Draping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2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634E-EA21-C0FB-22C8-F7D0F8E9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5B095-58AA-AD73-BF34-D70E10C11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CE50A-47EC-E54F-47EE-19A40C82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F71D2-280D-4A16-3455-5AA48193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3A5D6-B612-63F0-AB9D-CC6FF0D2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740E-9D4B-4528-AA2D-30C3836D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8/8/2025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ASOGIC 28 Basic Surgical Skills – Skin Prep &amp; Draping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96561" y="4719251"/>
            <a:ext cx="518789" cy="13716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 b="0">
                <a:solidFill>
                  <a:schemeClr val="bg1"/>
                </a:solidFill>
              </a:defRPr>
            </a:lvl1pPr>
          </a:lstStyle>
          <a:p>
            <a:r>
              <a:rPr lang="en-US"/>
              <a:t>8/8/2025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58505" y="4719251"/>
            <a:ext cx="1433282" cy="137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/>
              <a:t>ASOGIC 28 Basic Surgical Skills – Skin Prep &amp; Draping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0125" y="4719251"/>
            <a:ext cx="309563" cy="137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2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>
          <p15:clr>
            <a:srgbClr val="F26B43"/>
          </p15:clr>
        </p15:guide>
        <p15:guide id="18" orient="horz" pos="3672">
          <p15:clr>
            <a:srgbClr val="F26B43"/>
          </p15:clr>
        </p15:guide>
        <p15:guide id="19" pos="3984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875" y="863477"/>
            <a:ext cx="5425126" cy="1963881"/>
          </a:xfrm>
        </p:spPr>
        <p:txBody>
          <a:bodyPr/>
          <a:lstStyle/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sz="2625" b="0" dirty="0">
                <a:latin typeface="Arial Nova Light" panose="020B0304020202020204" pitchFamily="34" charset="0"/>
              </a:rPr>
              <a:t>Building the Sterile Foundation</a:t>
            </a:r>
            <a:br>
              <a:rPr lang="en-US" sz="2625" b="0" dirty="0">
                <a:latin typeface="Arial Nova Light" panose="020B0304020202020204" pitchFamily="34" charset="0"/>
              </a:rPr>
            </a:br>
            <a:r>
              <a:rPr lang="en-US" sz="3600" dirty="0"/>
              <a:t>SKIN PREPARATION AND DRAPING</a:t>
            </a:r>
            <a:endParaRPr lang="en-US" sz="3600" b="0" dirty="0">
              <a:latin typeface="Arial Nova Light" panose="020B03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18875" y="3268800"/>
            <a:ext cx="5425126" cy="1756800"/>
          </a:xfrm>
        </p:spPr>
        <p:txBody>
          <a:bodyPr anchor="ctr"/>
          <a:lstStyle/>
          <a:p>
            <a:pPr algn="ctr"/>
            <a:r>
              <a:rPr lang="en-US" sz="1500" dirty="0">
                <a:latin typeface="Arial Nova Light" panose="020B0304020202020204" pitchFamily="34" charset="0"/>
              </a:rPr>
              <a:t>ASOGIC 28 Basic Surgical Skills Workshop </a:t>
            </a:r>
          </a:p>
          <a:p>
            <a:pPr algn="ctr"/>
            <a:endParaRPr lang="en-US" sz="1500" b="1" dirty="0">
              <a:latin typeface="Arial Nova Light" panose="020B0304020202020204" pitchFamily="34" charset="0"/>
            </a:endParaRPr>
          </a:p>
          <a:p>
            <a:pPr algn="ctr"/>
            <a:r>
              <a:rPr lang="en-US" sz="1500" b="1" dirty="0"/>
              <a:t>Hamdy Bakry Alqenawy, MD</a:t>
            </a:r>
          </a:p>
          <a:p>
            <a:pPr algn="ctr"/>
            <a:r>
              <a:rPr lang="en-US" sz="1350" dirty="0"/>
              <a:t>Clinical Lecturer in O&amp;G</a:t>
            </a:r>
            <a:br>
              <a:rPr lang="en-US" sz="1350" dirty="0"/>
            </a:br>
            <a:r>
              <a:rPr lang="en-US" sz="1350" dirty="0"/>
              <a:t>Ain Shams University</a:t>
            </a:r>
          </a:p>
          <a:p>
            <a:pPr algn="ctr"/>
            <a:endParaRPr lang="en-US" sz="1350" dirty="0"/>
          </a:p>
          <a:p>
            <a:pPr algn="ctr"/>
            <a:r>
              <a:rPr lang="en-US" sz="1050" dirty="0"/>
              <a:t>8 August 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1619D6-367D-B88D-FE8A-21FEA271B3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20" r="13677"/>
          <a:stretch/>
        </p:blipFill>
        <p:spPr>
          <a:xfrm>
            <a:off x="1" y="0"/>
            <a:ext cx="3718874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FBE86E-1022-62EA-ED15-D95FEA5BD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7" y="337285"/>
            <a:ext cx="1034995" cy="9615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ESTABLISHING THE STERILE BARRIER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3674B-2502-84BD-3408-7D46EB50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8DEC6-784D-B3AD-487F-79E07263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Draping: Essentials &amp;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dirty="0"/>
              <a:t>Types: towels, sheets, fenestrated, adhesive/incise, extremity stockinette</a:t>
            </a:r>
          </a:p>
          <a:p>
            <a:pPr lvl="0"/>
            <a:r>
              <a:rPr dirty="0"/>
              <a:t>Use sterile, flame-resistant, lint-free drapes; maintain fluid barriers</a:t>
            </a:r>
          </a:p>
          <a:p>
            <a:pPr lvl="0"/>
            <a:r>
              <a:rPr b="1" dirty="0"/>
              <a:t>Functions:</a:t>
            </a:r>
          </a:p>
          <a:p>
            <a:pPr lvl="1"/>
            <a:r>
              <a:rPr dirty="0"/>
              <a:t>Isolate the incision from non-sterile skin/surfaces.</a:t>
            </a:r>
          </a:p>
          <a:p>
            <a:pPr lvl="1"/>
            <a:r>
              <a:rPr dirty="0"/>
              <a:t>Provide a barrier against microbial migration.</a:t>
            </a:r>
          </a:p>
          <a:p>
            <a:pPr lvl="1"/>
            <a:r>
              <a:rPr dirty="0"/>
              <a:t>Absorb fluids and contain contaminants.</a:t>
            </a:r>
          </a:p>
          <a:p>
            <a:pPr lvl="1"/>
            <a:r>
              <a:rPr dirty="0"/>
              <a:t>Define the sterile working area for the surgical team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1B9CC-601C-7801-9F21-AC9B825E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EF8BC-0217-69E0-3A6E-6ADF96C3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Principles of Aseptic Draping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/>
              <a:t>Minimal h</a:t>
            </a:r>
            <a:r>
              <a:rPr b="1" dirty="0"/>
              <a:t>andl</a:t>
            </a:r>
            <a:r>
              <a:rPr lang="en-US" b="1" dirty="0"/>
              <a:t>ing</a:t>
            </a:r>
            <a:r>
              <a:rPr b="1" dirty="0"/>
              <a:t> </a:t>
            </a:r>
            <a:r>
              <a:rPr lang="en-US" dirty="0"/>
              <a:t>(with sterile gloves) </a:t>
            </a:r>
            <a:r>
              <a:rPr dirty="0"/>
              <a:t>as little as possible to prevent contamination.</a:t>
            </a:r>
          </a:p>
          <a:p>
            <a:pPr lvl="0"/>
            <a:r>
              <a:rPr dirty="0"/>
              <a:t>Drapes remain within sterile field. Never reach across a non-sterile area to drape.</a:t>
            </a:r>
            <a:r>
              <a:rPr lang="en-US" dirty="0"/>
              <a:t> </a:t>
            </a:r>
            <a:r>
              <a:rPr lang="en-US" b="1" dirty="0"/>
              <a:t>Keep safe distance </a:t>
            </a:r>
            <a:r>
              <a:rPr lang="en-US" dirty="0"/>
              <a:t>(12 inches).</a:t>
            </a:r>
            <a:endParaRPr dirty="0"/>
          </a:p>
          <a:p>
            <a:pPr lvl="0"/>
            <a:r>
              <a:rPr dirty="0"/>
              <a:t>Protect your gloved hands by </a:t>
            </a:r>
            <a:r>
              <a:rPr b="1" dirty="0"/>
              <a:t>cuffing the drape </a:t>
            </a:r>
            <a:r>
              <a:rPr dirty="0"/>
              <a:t>over them when unfolding.</a:t>
            </a:r>
          </a:p>
          <a:p>
            <a:pPr lvl="0"/>
            <a:r>
              <a:rPr dirty="0"/>
              <a:t>Secure edges to prevent movement. Once a drape is placed, </a:t>
            </a:r>
            <a:r>
              <a:rPr b="1" dirty="0"/>
              <a:t>do not move it towards the sterile field.</a:t>
            </a:r>
          </a:p>
          <a:p>
            <a:pPr lvl="0"/>
            <a:r>
              <a:rPr dirty="0"/>
              <a:t>Use </a:t>
            </a:r>
            <a:r>
              <a:rPr b="1" dirty="0"/>
              <a:t>impervious layers</a:t>
            </a:r>
            <a:r>
              <a:rPr dirty="0"/>
              <a:t>; replace if wet or contaminated to maintain barrier integrity.</a:t>
            </a:r>
          </a:p>
          <a:p>
            <a:pPr lvl="0"/>
            <a:r>
              <a:rPr dirty="0"/>
              <a:t>Consider anything below table level or off the edge of the table as non-sterile.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02B29-7857-19DD-27CF-675C4906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0DA75-A41D-7913-B860-5B5CFD9C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Steps for Aseptic Draping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buAutoNum type="arabicPeriod"/>
            </a:pPr>
            <a:r>
              <a:rPr dirty="0"/>
              <a:t>Place sterile towels/sheets to square off incision area</a:t>
            </a:r>
          </a:p>
          <a:p>
            <a:pPr marL="342900" lvl="0" indent="-342900">
              <a:buAutoNum type="arabicPeriod"/>
            </a:pPr>
            <a:r>
              <a:rPr dirty="0"/>
              <a:t>Apply fenestrated drape over site</a:t>
            </a:r>
          </a:p>
          <a:p>
            <a:pPr marL="342900" lvl="0" indent="-342900">
              <a:buAutoNum type="arabicPeriod"/>
            </a:pPr>
            <a:r>
              <a:rPr dirty="0"/>
              <a:t>Place the top drape to create a barrier between the sterile field and the anesthesia area. Add additional drapes/sheets as needed (e.g. extremity drapes)</a:t>
            </a:r>
          </a:p>
          <a:p>
            <a:pPr marL="342900" lvl="0" indent="-342900">
              <a:buAutoNum type="arabicPeriod"/>
            </a:pPr>
            <a:r>
              <a:rPr dirty="0"/>
              <a:t>Secure with </a:t>
            </a:r>
            <a:r>
              <a:rPr lang="en-US" dirty="0"/>
              <a:t>non-perforating </a:t>
            </a:r>
            <a:r>
              <a:rPr dirty="0"/>
              <a:t>towel clamps or adhesives; avoid repositioning</a:t>
            </a:r>
          </a:p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b="1" dirty="0"/>
              <a:t>Practical Tip:</a:t>
            </a:r>
            <a:r>
              <a:rPr dirty="0"/>
              <a:t> Unfold drapes away from yourself and the patient, allowing gravity to assist.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DA583-BD91-2CF7-55B9-1E40760D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61B83-8549-C30A-10CF-8CD0DD59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Evidence-Based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Alcohol + CHG/iodophor</a:t>
            </a:r>
            <a:r>
              <a:t> combos outperform single agents in reducing SSI</a:t>
            </a:r>
          </a:p>
          <a:p>
            <a:pPr lvl="0"/>
            <a:r>
              <a:rPr b="1"/>
              <a:t>Clipping &lt;2 h pre-op</a:t>
            </a:r>
            <a:r>
              <a:t> preferred over shaving—significantly lowers SSI risk</a:t>
            </a:r>
          </a:p>
          <a:p>
            <a:pPr lvl="0"/>
            <a:r>
              <a:rPr b="1"/>
              <a:t>Adhesive incise drapes</a:t>
            </a:r>
            <a:r>
              <a:t> don’t show clear SSI reduction and aren’t routinely recommended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ADCB2-947B-EE61-E80E-82E18B46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0F009-6729-DDC9-87CD-8F4D92F2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BAD6-4D95-9430-08E0-20FF7B26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3445-E791-2C79-CC0A-72D61B2A8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-180000"/>
            <a:r>
              <a:rPr lang="en-US" dirty="0"/>
              <a:t>WHO (2018): Global Guidelines for the Prevention of Surgical Site Infection. World Health Organization.</a:t>
            </a:r>
          </a:p>
          <a:p>
            <a:pPr indent="-180000"/>
            <a:r>
              <a:rPr lang="en-US" dirty="0"/>
              <a:t>NICE (2020): Surgical site infections: prevention and treatment. National Institute for Health and Care Excellence.</a:t>
            </a:r>
          </a:p>
          <a:p>
            <a:pPr indent="-180000"/>
            <a:r>
              <a:rPr lang="en-US" dirty="0"/>
              <a:t>CDC (2017): Guideline for the Prevention of Surgical Site Infection. Centers for Disease Control and Prevention.</a:t>
            </a:r>
          </a:p>
          <a:p>
            <a:pPr indent="-180000"/>
            <a:r>
              <a:rPr lang="en-US" dirty="0"/>
              <a:t>AST (2014): Standards of Practice for Skin Prep of the Surgical Patient &amp; Establishing the Sterile Field. Association of Surgical Technologists.</a:t>
            </a:r>
          </a:p>
          <a:p>
            <a:pPr indent="-180000"/>
            <a:r>
              <a:rPr lang="en-US" dirty="0"/>
              <a:t>AORN (2022): Preoperative Patient Skin Antisepsis. Association of </a:t>
            </a:r>
            <a:r>
              <a:rPr lang="en-US" dirty="0" err="1"/>
              <a:t>periOperative</a:t>
            </a:r>
            <a:r>
              <a:rPr lang="en-US" dirty="0"/>
              <a:t> Registered Nurses.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CCEA0-FA98-3A1A-DB3F-6309470E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50F50-73B2-2D9A-D564-C4110A30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</p:spTree>
    <p:extLst>
      <p:ext uri="{BB962C8B-B14F-4D97-AF65-F5344CB8AC3E}">
        <p14:creationId xmlns:p14="http://schemas.microsoft.com/office/powerpoint/2010/main" val="212166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Purpose &amp; principles</a:t>
            </a:r>
          </a:p>
          <a:p>
            <a:pPr lvl="0"/>
            <a:r>
              <a:t>Skin prep solutions &amp; technique</a:t>
            </a:r>
          </a:p>
          <a:p>
            <a:pPr lvl="0"/>
            <a:r>
              <a:t>Draping to maintain sterile field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2E686-A0CE-F2D1-BE15-459E4E16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7DBF2-3928-CE8C-EF79-FDA01D52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DECONTAMINATING THE FIELD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17FAD-8BC1-1281-00E6-8A1079E8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73A7F-5913-EDD0-0B5B-62205F88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Asepsis is Crucial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Surgical Site Infections (SSIs)</a:t>
            </a:r>
            <a:r>
              <a:t> are a major complication.</a:t>
            </a:r>
          </a:p>
          <a:p>
            <a:pPr lvl="0"/>
            <a:r>
              <a:t>Effective skin prep and draping are our first line of defense.</a:t>
            </a:r>
          </a:p>
          <a:p>
            <a:pPr lvl="0"/>
            <a:r>
              <a:rPr b="1"/>
              <a:t>Impact:</a:t>
            </a:r>
          </a:p>
          <a:p>
            <a:pPr lvl="1"/>
            <a:r>
              <a:t>Patient safety</a:t>
            </a:r>
          </a:p>
          <a:p>
            <a:pPr lvl="1"/>
            <a:r>
              <a:t>Reduced morbidity/mortality</a:t>
            </a:r>
          </a:p>
          <a:p>
            <a:pPr lvl="1"/>
            <a:r>
              <a:t>Shorter hospital stays</a:t>
            </a:r>
          </a:p>
          <a:p>
            <a:pPr lvl="1"/>
            <a:r>
              <a:t>Cost savings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1F79E-A2A7-4237-9E14-701233AB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62B76-0E3C-1855-4A30-E880CD5F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Principles of Skin Antisepsis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dirty="0"/>
              <a:t>Acts on microbial flora on the skin to</a:t>
            </a:r>
          </a:p>
          <a:p>
            <a:pPr lvl="1"/>
            <a:r>
              <a:rPr b="1" dirty="0"/>
              <a:t>Eliminate</a:t>
            </a:r>
            <a:r>
              <a:rPr dirty="0"/>
              <a:t> transient flora</a:t>
            </a:r>
          </a:p>
          <a:p>
            <a:pPr lvl="1"/>
            <a:r>
              <a:rPr b="1" dirty="0"/>
              <a:t>Reduce</a:t>
            </a:r>
            <a:r>
              <a:rPr dirty="0"/>
              <a:t> resident flora</a:t>
            </a:r>
          </a:p>
          <a:p>
            <a:pPr lvl="0"/>
            <a:r>
              <a:rPr b="1" dirty="0"/>
              <a:t>Key Concepts:</a:t>
            </a:r>
          </a:p>
          <a:p>
            <a:pPr lvl="1"/>
            <a:r>
              <a:rPr b="1" dirty="0"/>
              <a:t>Mechanical Action:</a:t>
            </a:r>
            <a:r>
              <a:rPr dirty="0"/>
              <a:t> Friction helps remove dirt and loose microbes.</a:t>
            </a:r>
          </a:p>
          <a:p>
            <a:pPr lvl="1"/>
            <a:r>
              <a:rPr b="1" dirty="0"/>
              <a:t>Chemical Action:</a:t>
            </a:r>
            <a:r>
              <a:rPr dirty="0"/>
              <a:t> Antiseptic agents kill or inhibit microbial growth.</a:t>
            </a:r>
          </a:p>
          <a:p>
            <a:pPr lvl="1"/>
            <a:r>
              <a:rPr b="1" dirty="0"/>
              <a:t>Contact Time &amp; Drying:</a:t>
            </a:r>
            <a:r>
              <a:rPr dirty="0"/>
              <a:t> Crucial for antiseptic efficacy and preventing flammability.</a:t>
            </a:r>
          </a:p>
          <a:p>
            <a:pPr lvl="0"/>
            <a:r>
              <a:rPr b="1" dirty="0"/>
              <a:t>Direction:</a:t>
            </a:r>
            <a:r>
              <a:rPr dirty="0"/>
              <a:t> “Clean to Dirty” – from the incision site outwards.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ED0FC-4F0F-EF0E-2FFB-A0051E54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7968C-C99F-8BC3-A8F8-16ECEA99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Common Antiseptics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b="1" dirty="0"/>
              <a:t>Povidone-Iodine (Betadine):</a:t>
            </a:r>
          </a:p>
          <a:p>
            <a:pPr lvl="1"/>
            <a:r>
              <a:rPr i="1" dirty="0"/>
              <a:t>Pros:</a:t>
            </a:r>
            <a:r>
              <a:rPr dirty="0"/>
              <a:t> Broad spectrum, residual effect.</a:t>
            </a:r>
          </a:p>
          <a:p>
            <a:pPr lvl="1"/>
            <a:r>
              <a:rPr i="1" dirty="0"/>
              <a:t>Cons:</a:t>
            </a:r>
            <a:r>
              <a:rPr dirty="0"/>
              <a:t> Inactivated by organic matter, potential for skin irritation/allergy.</a:t>
            </a:r>
          </a:p>
          <a:p>
            <a:pPr lvl="0"/>
            <a:r>
              <a:rPr b="1" dirty="0"/>
              <a:t>Chlorhexidine Gluconate (CHG):</a:t>
            </a:r>
          </a:p>
          <a:p>
            <a:pPr lvl="1"/>
            <a:r>
              <a:rPr i="1" dirty="0"/>
              <a:t>Pros:</a:t>
            </a:r>
            <a:r>
              <a:rPr dirty="0"/>
              <a:t> Broader spectrum than iodine, persistent activity, effective in presence of organic matter.</a:t>
            </a:r>
          </a:p>
          <a:p>
            <a:pPr lvl="1"/>
            <a:r>
              <a:rPr i="1" dirty="0"/>
              <a:t>Cons:</a:t>
            </a:r>
            <a:r>
              <a:rPr dirty="0"/>
              <a:t> </a:t>
            </a:r>
            <a:r>
              <a:rPr lang="en-US" dirty="0"/>
              <a:t>A</a:t>
            </a:r>
            <a:r>
              <a:rPr dirty="0"/>
              <a:t>void near eyes/ears, potential for skin irritation.</a:t>
            </a:r>
          </a:p>
          <a:p>
            <a:pPr lvl="0"/>
            <a:r>
              <a:rPr b="1" dirty="0"/>
              <a:t>Alcohol (Isopropyl/Ethyl):</a:t>
            </a:r>
          </a:p>
          <a:p>
            <a:pPr lvl="1"/>
            <a:r>
              <a:rPr i="1" dirty="0"/>
              <a:t>Pros:</a:t>
            </a:r>
            <a:r>
              <a:rPr dirty="0"/>
              <a:t> Rapid kill, excellent degreaser.</a:t>
            </a:r>
          </a:p>
          <a:p>
            <a:pPr lvl="1"/>
            <a:r>
              <a:rPr i="1" dirty="0"/>
              <a:t>Cons:</a:t>
            </a:r>
            <a:r>
              <a:rPr dirty="0"/>
              <a:t> Flammable, no residual activity. Often combined with CHG or Iodine.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AA2C4-9620-ED29-D8AD-773A065E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10F98-9A0E-89A5-C8B5-CC880334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Practical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Always check patient </a:t>
            </a:r>
            <a:r>
              <a:rPr b="1" dirty="0"/>
              <a:t>allergies</a:t>
            </a:r>
            <a:r>
              <a:rPr dirty="0"/>
              <a:t> (latex/iodine) and the manufacturer’s instructions for use.</a:t>
            </a:r>
          </a:p>
          <a:p>
            <a:pPr lvl="0"/>
            <a:r>
              <a:rPr b="1" dirty="0"/>
              <a:t>Povidone-iodine</a:t>
            </a:r>
            <a:r>
              <a:rPr dirty="0"/>
              <a:t>? Scrub vs Paint</a:t>
            </a:r>
          </a:p>
          <a:p>
            <a:pPr lvl="0"/>
            <a:r>
              <a:rPr b="1" dirty="0"/>
              <a:t>Alcohol</a:t>
            </a:r>
            <a:r>
              <a:rPr dirty="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F0CD5-C5A6-7981-4BFA-01B9F38D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B8582-8957-74A6-99F7-55CB1E1E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Preoperative Skin Preparation: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/>
          </a:bodyPr>
          <a:lstStyle/>
          <a:p>
            <a:pPr marL="342900" lvl="0" indent="-342900">
              <a:buAutoNum type="arabicPeriod"/>
            </a:pPr>
            <a:r>
              <a:rPr b="1" dirty="0"/>
              <a:t>Pre-surgical hygiene</a:t>
            </a:r>
          </a:p>
          <a:p>
            <a:pPr lvl="1"/>
            <a:r>
              <a:rPr dirty="0"/>
              <a:t>Recommend bathing with antiseptic (e.g. CHG) the night before or morning of surgery</a:t>
            </a:r>
          </a:p>
          <a:p>
            <a:pPr marL="342900" lvl="0" indent="-342900">
              <a:buAutoNum type="arabicPeriod"/>
            </a:pPr>
            <a:r>
              <a:rPr b="1" dirty="0"/>
              <a:t>Jewelry and nail polish removal</a:t>
            </a:r>
          </a:p>
          <a:p>
            <a:pPr marL="342900" lvl="0" indent="-342900">
              <a:buAutoNum type="arabicPeriod"/>
            </a:pPr>
            <a:r>
              <a:rPr b="1" dirty="0"/>
              <a:t>Hair removal</a:t>
            </a:r>
          </a:p>
          <a:p>
            <a:pPr lvl="1"/>
            <a:r>
              <a:rPr dirty="0"/>
              <a:t>Avoid shaving; if necessary, clipping &lt;2 h prior to surgery</a:t>
            </a:r>
          </a:p>
          <a:p>
            <a:pPr marL="342900" lvl="0" indent="-342900">
              <a:buAutoNum type="arabicPeriod"/>
            </a:pPr>
            <a:r>
              <a:rPr b="1" dirty="0"/>
              <a:t>Positioning &amp; site identification</a:t>
            </a:r>
          </a:p>
          <a:p>
            <a:pPr lvl="1"/>
            <a:r>
              <a:rPr dirty="0"/>
              <a:t>Define the surgical field, extending well beyond the anticipated incision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AADD8-D33C-1506-7C47-BB2734E5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3BB74-74E3-1AD5-BDE8-D3407536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Preoperative Skin Preparation: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buAutoNum type="arabicPeriod" startAt="5"/>
            </a:pPr>
            <a:r>
              <a:rPr b="1" dirty="0"/>
              <a:t>Antiseptic selection &amp; application</a:t>
            </a:r>
          </a:p>
          <a:p>
            <a:pPr lvl="1"/>
            <a:r>
              <a:rPr dirty="0"/>
              <a:t>Use alcohol-based combo (CHG or iodophor + alcohol) for rapid and persistent action</a:t>
            </a:r>
          </a:p>
          <a:p>
            <a:pPr lvl="1"/>
            <a:r>
              <a:rPr b="1" dirty="0"/>
              <a:t>Apply antiseptic</a:t>
            </a:r>
            <a:r>
              <a:rPr dirty="0"/>
              <a:t> in a single, continuous motion, starting at the incision site and </a:t>
            </a:r>
            <a:r>
              <a:rPr b="1" dirty="0"/>
              <a:t>moving outwards in concentric circles</a:t>
            </a:r>
            <a:r>
              <a:rPr dirty="0"/>
              <a:t>.</a:t>
            </a:r>
          </a:p>
          <a:p>
            <a:pPr lvl="2"/>
            <a:r>
              <a:rPr dirty="0"/>
              <a:t>Do not re-enter the prepped area with the same applicator.</a:t>
            </a:r>
          </a:p>
          <a:p>
            <a:pPr lvl="1"/>
            <a:r>
              <a:rPr dirty="0"/>
              <a:t>Do NOT blot. </a:t>
            </a:r>
            <a:r>
              <a:rPr b="1" dirty="0"/>
              <a:t>Air dry completely</a:t>
            </a:r>
            <a:r>
              <a:rPr dirty="0"/>
              <a:t> (≥3 min). This ensures antiseptic action and prevents pooling/fire risk.</a:t>
            </a:r>
          </a:p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b="1" dirty="0"/>
              <a:t>Practical Tip:</a:t>
            </a:r>
            <a:r>
              <a:rPr dirty="0"/>
              <a:t> Don’t forget to thoroughly clean the umbilicus, skin folds, and any stomas.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1812-50DE-9888-259D-06B487E5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4BAF2-4481-9CBC-793D-A60D449F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A_Win32_MW_JS_SL_v2.potx" id="{F3EA0D10-81D8-413D-A4CA-F5D1D5CC8037}" vid="{9BA86A48-81B4-441C-9F07-EEAF91A8FC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979</Words>
  <Application>Microsoft Office PowerPoint</Application>
  <PresentationFormat>On-screen Show (16:9)</PresentationFormat>
  <Paragraphs>121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Arial Nova</vt:lpstr>
      <vt:lpstr>Arial Nova Light</vt:lpstr>
      <vt:lpstr>Calibri</vt:lpstr>
      <vt:lpstr>Wingdings</vt:lpstr>
      <vt:lpstr>Office Theme</vt:lpstr>
      <vt:lpstr>Theme1</vt:lpstr>
      <vt:lpstr>Building the Sterile Foundation SKIN PREPARATION AND DRAPING</vt:lpstr>
      <vt:lpstr>Outline</vt:lpstr>
      <vt:lpstr>DECONTAMINATING THE FIELD</vt:lpstr>
      <vt:lpstr>Why Asepsis is Crucial</vt:lpstr>
      <vt:lpstr>Principles of Skin Antisepsis</vt:lpstr>
      <vt:lpstr>Common Antiseptics</vt:lpstr>
      <vt:lpstr>Practical Tips</vt:lpstr>
      <vt:lpstr>Preoperative Skin Preparation: Steps</vt:lpstr>
      <vt:lpstr>Preoperative Skin Preparation: Steps</vt:lpstr>
      <vt:lpstr>ESTABLISHING THE STERILE BARRIER</vt:lpstr>
      <vt:lpstr>Draping: Essentials &amp; Purpose</vt:lpstr>
      <vt:lpstr>Principles of Aseptic Draping</vt:lpstr>
      <vt:lpstr>Steps for Aseptic Draping</vt:lpstr>
      <vt:lpstr>Evidence-Based Highlights</vt:lpstr>
      <vt:lpstr>Suggested Reading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Sterile Foundation SKIN PREPARATION AND DRAPING</dc:title>
  <dc:creator>Hamdy Bakry Alqenawy, MD Clinical Lecturer in O&amp;G, ASU</dc:creator>
  <cp:keywords/>
  <cp:lastModifiedBy>Hamdy Bakry Alqenawy</cp:lastModifiedBy>
  <cp:revision>2</cp:revision>
  <dcterms:created xsi:type="dcterms:W3CDTF">2025-08-08T00:59:20Z</dcterms:created>
  <dcterms:modified xsi:type="dcterms:W3CDTF">2025-08-08T02:12:18Z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ASOGIC 2025 Basic Surgical Skills Workshop</vt:lpwstr>
  </property>
</Properties>
</file>