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4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6" descr="Droplets-HD-Title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10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  <p:sp>
        <p:nvSpPr>
          <p:cNvPr id="1048672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73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12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6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15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0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64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3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8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6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8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9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1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2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14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65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7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6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5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65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10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7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9" descr="Droplets-HD-Content-R1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909D57-35EB-4FD1-B0C9-07451B0A1425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E42DF4-5399-4422-AD89-7DAABA9BAB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2291599" y="2090237"/>
            <a:ext cx="8281991" cy="14122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</a:t>
            </a:r>
            <a:r>
              <a:rPr kumimoji="0" lang="en-US" altLang="en-US_#u-mu-celsi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 to handle sugical instruments</a:t>
            </a:r>
            <a:r>
              <a:rPr kumimoji="0" lang="en-US" altLang="en-US_#u-mu-celsi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zh-CN" altLang="en-US"/>
          </a:p>
        </p:txBody>
      </p:sp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Best Practices in Instrument Handling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554636" y="1289154"/>
            <a:ext cx="11422505" cy="5175182"/>
          </a:xfrm>
        </p:spPr>
        <p:txBody>
          <a:bodyPr>
            <a:normAutofit/>
          </a:bodyPr>
          <a:lstStyle/>
          <a:p>
            <a:r>
              <a:rPr lang="en-US" sz="1800" b="1" dirty="0"/>
              <a:t>Myint’s Technique for Passing Instruments</a:t>
            </a:r>
            <a:r>
              <a:rPr lang="en-US" sz="1800" dirty="0"/>
              <a:t>:</a:t>
            </a:r>
          </a:p>
          <a:p>
            <a:r>
              <a:rPr lang="en-US" sz="1800" dirty="0"/>
              <a:t>Always pass instruments by placing the handle in the surgeon's palm. This avoids contamination of the sterile field and ensures secure transfer.</a:t>
            </a:r>
          </a:p>
          <a:p>
            <a:endParaRPr lang="en-US" sz="1800" dirty="0"/>
          </a:p>
          <a:p>
            <a:r>
              <a:rPr lang="en-US" sz="1800" b="1" dirty="0"/>
              <a:t>Use minimal hand movement</a:t>
            </a:r>
            <a:r>
              <a:rPr lang="en-US" sz="1800" dirty="0"/>
              <a:t>: Avoid excessive sweeping motions or reaching beyond the sterile field.</a:t>
            </a:r>
          </a:p>
          <a:p>
            <a:endParaRPr lang="en-US" sz="1800" dirty="0"/>
          </a:p>
          <a:p>
            <a:r>
              <a:rPr lang="en-US" sz="1800" b="1" dirty="0"/>
              <a:t>Hand-off with care</a:t>
            </a:r>
            <a:r>
              <a:rPr lang="en-US" sz="1800" dirty="0"/>
              <a:t>: Ensure that the recipient holds the instrument with a steady grip, ensuring no sudden movements that could cause injury.</a:t>
            </a:r>
          </a:p>
          <a:p>
            <a:endParaRPr lang="en-US" sz="1800" dirty="0"/>
          </a:p>
          <a:p>
            <a:r>
              <a:rPr lang="en-US" sz="1800" b="1" dirty="0"/>
              <a:t>Double-check before use</a:t>
            </a:r>
            <a:r>
              <a:rPr lang="en-US" sz="1800" dirty="0"/>
              <a:t>: Inspect the instrument before use to ensure it’s in good working condition, especially scissors or clamps.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0485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</a:t>
            </a:r>
            <a:endParaRPr lang="en-US-#u-mu-celsius"/>
          </a:p>
        </p:txBody>
      </p:sp>
      <p:sp>
        <p:nvSpPr>
          <p:cNvPr id="1048587" name="Content Placeholder 1048586"/>
          <p:cNvSpPr>
            <a:spLocks noGrp="1"/>
          </p:cNvSpPr>
          <p:nvPr>
            <p:ph sz="quarter" idx="13"/>
          </p:nvPr>
        </p:nvSpPr>
        <p:spPr>
          <a:xfrm rot="22520">
            <a:off x="811460" y="2155029"/>
            <a:ext cx="10466833" cy="469912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-#u-mu-celsius" sz="2800" dirty="0"/>
              <a:t>Polanyi M. Personal knowledge to RM Kirk London: Routledge &amp; Kegan Paul, 1973,</a:t>
            </a:r>
            <a:endParaRPr lang="en-US-#u-mu-celsius" sz="32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</a:t>
            </a:r>
            <a:r>
              <a:rPr lang="en-US-#u-mu-celsius" sz="2800" dirty="0"/>
              <a:t>ross KD. Role of practice in perpetual-motor learning. Am Phys Med 1967;46-487 510</a:t>
            </a:r>
            <a:endParaRPr lang="en-US-#u-mu-celsius" sz="32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k</a:t>
            </a:r>
            <a:r>
              <a:rPr lang="en-US-#u-mu-celsius" sz="2800" dirty="0"/>
              <a:t>onding KP. Wolpert DM. Rayesian integration in sensorimotor learning. Nature 2004,427(6971):244-7.</a:t>
            </a:r>
            <a:endParaRPr lang="en-US-#u-mu-celsius" sz="3200" dirty="0"/>
          </a:p>
          <a:p>
            <a:pPr marL="457200" indent="-457200">
              <a:buFont typeface="+mj-lt"/>
              <a:buAutoNum type="arabicPeriod"/>
            </a:pPr>
            <a:r>
              <a:rPr lang="en-US-#u-mu-celsius" sz="2800" dirty="0"/>
              <a:t>Rubles de La-turne G. Principles of haptic perception in virtual environments. In Grumald M. editor. Human haptic perception Basel (Switzerland): Birkhäuser Verlag 2008. p. 363-79.</a:t>
            </a:r>
            <a:endParaRPr lang="en-US-#u-mu-celsius" dirty="0"/>
          </a:p>
          <a:p>
            <a:pPr marL="0" indent="0">
              <a:buNone/>
            </a:pPr>
            <a:endParaRPr lang="en-US-#u-mu-celsi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04859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Thank you</a:t>
            </a:r>
            <a:r>
              <a:rPr lang="en-US"/>
              <a:t> </a:t>
            </a:r>
            <a:endParaRPr lang="en-US-#u-mu-celsius"/>
          </a:p>
        </p:txBody>
      </p:sp>
      <p:sp>
        <p:nvSpPr>
          <p:cNvPr id="1048594" name="Text Placeholder 104859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-#u-mu-celsi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Concept of Instrument Handling</a:t>
            </a:r>
            <a:endParaRPr lang="zh-CN" altLang="en-US"/>
          </a:p>
        </p:txBody>
      </p:sp>
      <p:sp>
        <p:nvSpPr>
          <p:cNvPr id="104861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3041175"/>
            <a:ext cx="9969708" cy="19202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_#u-mu-celsi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contributes to:</a:t>
            </a:r>
            <a:endParaRPr lang="zh-CN" altLang="en-US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Minimizing tissue trauma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precision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Maintaining a sterile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Categories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838200" y="1139252"/>
            <a:ext cx="10515600" cy="54114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Cutting Instruments</a:t>
            </a:r>
            <a:r>
              <a:rPr lang="en-US" dirty="0"/>
              <a:t>: Scalpels and scissors</a:t>
            </a:r>
            <a:endParaRPr lang="zh-CN" altLang="en-US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Grasping and Holding Instruments</a:t>
            </a:r>
            <a:r>
              <a:rPr lang="en-US" dirty="0"/>
              <a:t>: Forceps, needle holders, and clamps.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Retracting Instruments</a:t>
            </a:r>
            <a:r>
              <a:rPr lang="en-US" dirty="0"/>
              <a:t>: Retractors, such as the Deaver or Balfour retractor</a:t>
            </a:r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en-US" b="1" dirty="0"/>
              <a:t>Hemostasis Instruments</a:t>
            </a:r>
            <a:r>
              <a:rPr lang="en-US" dirty="0"/>
              <a:t>: Hemostats, ligature , clips, and suction devices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913774" y="-56972"/>
            <a:ext cx="10364451" cy="159617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Correct Gripping Techniques</a:t>
            </a:r>
          </a:p>
        </p:txBody>
      </p:sp>
      <p:sp>
        <p:nvSpPr>
          <p:cNvPr id="104861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6775"/>
            <a:ext cx="10515600" cy="4053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Scalpel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pencil grip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This ensures maximal control during incisions and minimizes the risk of cutting deeper than intended.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Needle Holders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Tripod grip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thumb-ring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grip for fine suturing tasks.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Forceps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Thumb and finger grip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gentle pressure. This grip is essential for handling delicate tissue, such as skin or mucous membranes.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Surgical Scissors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Hold with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ring and thumb grip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never use too much force to avoid excessive tissue cutting.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Hemostats and Clamps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Hold the instrument with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controlled grip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avoiding unnecessary pressure.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4874"/>
            <a:ext cx="5933996" cy="5710072"/>
          </a:xfrm>
          <a:prstGeom prst="rect">
            <a:avLst/>
          </a:prstGeom>
        </p:spPr>
      </p:pic>
      <p:pic>
        <p:nvPicPr>
          <p:cNvPr id="2097159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19" y="312018"/>
            <a:ext cx="4900495" cy="6233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279" y="1105368"/>
            <a:ext cx="6400947" cy="4647263"/>
          </a:xfrm>
          <a:prstGeom prst="rect">
            <a:avLst/>
          </a:prstGeom>
        </p:spPr>
      </p:pic>
      <p:pic>
        <p:nvPicPr>
          <p:cNvPr id="2097161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28" y="547413"/>
            <a:ext cx="3802506" cy="57631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8816" y="347987"/>
            <a:ext cx="4534367" cy="58430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55230"/>
            <a:ext cx="5391405" cy="3740163"/>
          </a:xfrm>
          <a:prstGeom prst="rect">
            <a:avLst/>
          </a:prstGeom>
        </p:spPr>
      </p:pic>
      <p:pic>
        <p:nvPicPr>
          <p:cNvPr id="209715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670" y="2169826"/>
            <a:ext cx="5599739" cy="25183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913774" y="204295"/>
            <a:ext cx="10364451" cy="159617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Common Mistakes in Instrument Handling</a:t>
            </a:r>
          </a:p>
        </p:txBody>
      </p:sp>
      <p:sp>
        <p:nvSpPr>
          <p:cNvPr id="104860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87295"/>
            <a:ext cx="10515600" cy="50698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Incorrect Grips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Holding instruments too tightly or incorrectly may result in inadvertent tissue damage or loss of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Ergonomics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prolonged use of awkward grips can lead to hand strain, reducing efficiency and increasing the risk of injury.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Contaminating Instruments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Passing instruments improperly or touching the non-sterile areas of instruments may lead to contamination. Myint stresses that surgical teams must establish clear, consistent communication to pass instruments safely.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Excessive Force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Over-gripping or over-squeezing can damage tissues, especially in procedures where fine tissue manipulation is necessary (e.g., neurosurgery, vascular surgery).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Tw Cen MT</vt:lpstr>
      <vt:lpstr>Wingdings</vt:lpstr>
      <vt:lpstr>Droplet</vt:lpstr>
      <vt:lpstr>How to handle sugical instruments </vt:lpstr>
      <vt:lpstr>Concept of Instrument Handling</vt:lpstr>
      <vt:lpstr>Categories</vt:lpstr>
      <vt:lpstr>Correct Gripping Techniques</vt:lpstr>
      <vt:lpstr>PowerPoint Presentation</vt:lpstr>
      <vt:lpstr>PowerPoint Presentation</vt:lpstr>
      <vt:lpstr>PowerPoint Presentation</vt:lpstr>
      <vt:lpstr>PowerPoint Presentation</vt:lpstr>
      <vt:lpstr>Common Mistakes in Instrument Handling</vt:lpstr>
      <vt:lpstr>Best Practices in Instrument Handling</vt:lpstr>
      <vt:lpstr>References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Mohammed Essam</dc:creator>
  <cp:lastModifiedBy>Hamdy Bakry Alqenawy</cp:lastModifiedBy>
  <cp:revision>1</cp:revision>
  <dcterms:created xsi:type="dcterms:W3CDTF">2025-08-05T21:19:39Z</dcterms:created>
  <dcterms:modified xsi:type="dcterms:W3CDTF">2025-08-07T22:19:44Z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c9cf92f9fd134febaef899c4e479eaa7</vt:lpwstr>
  </property>
</Properties>
</file>