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7015-F0A1-57C9-D63E-46F289608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2D74B-4D7C-35DF-A26D-4BA48A95E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EACDA-6620-8807-4B86-0D37E53D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0B76E-E220-F10D-5C50-57A631E6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286F2-3480-089D-4B80-A8D145DA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1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A381-0747-F799-E77A-FC231330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F4307-C5C9-5AE0-E59D-35565986A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6F3E-244D-C198-FCEA-F1BD1186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799EC-E6AE-8D33-AB8A-624C1216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57D24-89B8-4A1D-1DDD-67B11AED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0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769FA-F778-D3A7-869E-8EB2712A2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D9351-0AD0-1032-1ECD-AD56EF02C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57278-6871-F4A3-6CEF-108661CE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35961-7AF5-A2A1-5F7D-137356B5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F4721-CAC2-6B86-201A-6D04F02A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4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A27E-9270-323B-F84F-5538B89A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A4F2B-CDF8-909E-7FC7-B97860B89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95DAE-1E92-A01E-3A91-1ABE0392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E315A-49AD-9CF5-C7D3-E90D0C34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2327B-0F4B-6399-D05C-013A8909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4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92DE-BAFA-AB07-123E-33530417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BC11A-C884-7741-9987-62A29CEA3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A7233-4D92-F8D1-19C4-1AC941A4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FF249-5C58-95A0-1206-89FAF4C1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680F2-418A-8286-EA69-3A404413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0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9102-CF9A-073D-5720-490F2C65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A6CD6-4CD4-A4F4-48C0-DCB672489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E10D5-D2CD-482E-7F5E-5CBDEC8FB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73FF1-D14F-1EC7-E0DD-BE045C80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70AFB-1E0D-918B-44E7-D5C2134B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412BD-3610-4AE4-A8D2-4CA2E775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1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AC8D6-9590-69F2-39B4-DBF91D79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60E00-F2D6-991B-18C6-C65BA8D67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EF491-5DF7-4B87-6E0C-6AA2CF4D4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C16DC-333C-78CD-0D3B-2F9E06B3F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24821-AEE1-D89F-89A4-4FCFE5A3B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89CEE-FB57-7E47-20CA-20372C6F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BE671-C0BB-7254-9BA4-72562229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90C6B-1D6E-0CF4-B3F4-30522062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9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E5ED-F0DF-E71B-308B-CE0FD9D8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40741-5288-7863-EB5A-F314035E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F8426-9F82-0F29-C02C-303C1091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8FB5E-4F76-BF29-CDF6-CC885A32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7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B6448-A55E-7DFD-6BDD-7E53AA53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16474-C192-732E-1F59-4A3F113E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3AB93-032A-F7BB-BAD9-BB25BA61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7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2A24-0213-72D7-0723-C053B11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37B3D-4FE9-A2C3-E799-132543E6A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A2DAA-6F19-EA6A-022D-556FE0D9D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0CE3D-7C23-751D-62F6-8604A740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CA6B8-2060-976A-DC34-E0312A16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9ACF6-5921-8427-D814-ADB78CC8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9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7151-1600-44A7-DC64-1AF5664A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CCFC3-46CF-1A00-EEA5-C988DDB90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4DD22-0907-284B-0AE3-9A5D40BAE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3048D-56D7-E2FA-666B-0416A9D2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07695-59D7-B947-A237-25661E39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6B545-8ACF-A516-4887-27BE8A0B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2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4367E7-2EC7-90D2-2A9A-99028D3B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40DCC-F4A2-DB32-061F-8B440591C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1B4C6-6FEE-D90C-C678-08AC539CD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BB677-684F-F1D0-726C-54734703A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5F1D3-F413-1CA1-EB08-6DE8EC814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9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b="1"/>
              <a:t>DIAGNOSIS OF PREGNANCY</a:t>
            </a:r>
            <a:br/>
            <a:r>
              <a:rPr b="1"/>
              <a:t>&amp;</a:t>
            </a:r>
            <a:br/>
            <a:r>
              <a:rPr b="1"/>
              <a:t>ANTENATAL 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br/>
            <a:br/>
            <a:r>
              <a:rPr b="1"/>
              <a:t>Hamdy Bakry Alqenawy, MD</a:t>
            </a:r>
            <a:br/>
            <a:r>
              <a:t>Clinical Lecturer in O&amp;G</a:t>
            </a:r>
            <a:br/>
            <a:r>
              <a:t>Ain Shams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Preconception Care – Risk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b="1"/>
              <a:t>Age</a:t>
            </a:r>
            <a:r>
              <a:t>: Risks of delayed conception (infertility, miscarriage, aneuploidy, GDM, preeclampsia, stillbirth). Paternal age risks also exist.</a:t>
            </a:r>
          </a:p>
          <a:p>
            <a:pPr lvl="0"/>
            <a:r>
              <a:rPr b="1"/>
              <a:t>Medical history</a:t>
            </a:r>
            <a:r>
              <a:t>: Full past, surgical, family, and social history.</a:t>
            </a:r>
          </a:p>
          <a:p>
            <a:pPr lvl="0"/>
            <a:r>
              <a:rPr b="1"/>
              <a:t>Physical exam</a:t>
            </a:r>
            <a:r>
              <a:t>: Heart, lungs, thyroid, abdomen, mouth, genital tract, BP, BMI.</a:t>
            </a:r>
          </a:p>
          <a:p>
            <a:pPr lvl="0"/>
            <a:r>
              <a:rPr b="1"/>
              <a:t>Laboratory tests (selective):</a:t>
            </a:r>
          </a:p>
          <a:p>
            <a:pPr lvl="1"/>
            <a:r>
              <a:t>STIs, rubella immunity, genetic carrier testing</a:t>
            </a:r>
          </a:p>
          <a:p>
            <a:pPr lvl="1"/>
            <a:r>
              <a:t>HbA1c/glucose (diabetes)</a:t>
            </a:r>
          </a:p>
          <a:p>
            <a:pPr lvl="1"/>
            <a:r>
              <a:t>Tuberculin skin test (high-risk)</a:t>
            </a:r>
          </a:p>
          <a:p>
            <a:pPr lvl="1"/>
            <a:r>
              <a:t>Serum phenylalanine (PKU suspected)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Preconception Care – Interventions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b="1"/>
              <a:t>Core:</a:t>
            </a:r>
          </a:p>
          <a:p>
            <a:pPr marL="342900" lvl="0" indent="-342900">
              <a:buAutoNum type="arabicPeriod"/>
            </a:pPr>
            <a:r>
              <a:t>Folic acid, fortified foods</a:t>
            </a:r>
          </a:p>
          <a:p>
            <a:pPr marL="342900" lvl="0" indent="-342900">
              <a:buAutoNum type="arabicPeriod"/>
            </a:pPr>
            <a:r>
              <a:t>Glycemic control in diabetes</a:t>
            </a:r>
          </a:p>
          <a:p>
            <a:pPr marL="342900" lvl="0" indent="-342900">
              <a:buAutoNum type="arabicPeriod"/>
            </a:pPr>
            <a:r>
              <a:t>Abstinence from alcohol, drugs, smoking</a:t>
            </a:r>
          </a:p>
          <a:p>
            <a:pPr marL="342900" lvl="0" indent="-342900">
              <a:buAutoNum type="arabicPeriod"/>
            </a:pPr>
            <a:r>
              <a:t>Weight optimization (reduce obesity)</a:t>
            </a:r>
          </a:p>
          <a:p>
            <a:pPr marL="342900" lvl="0" indent="-342900">
              <a:buAutoNum type="arabicPeriod"/>
            </a:pPr>
            <a:r>
              <a:t>Avoid teratogenic drugs &amp; environmental hazards</a:t>
            </a:r>
          </a:p>
          <a:p>
            <a:pPr marL="342900" lvl="0" indent="-342900">
              <a:buAutoNum type="arabicPeriod"/>
            </a:pPr>
            <a:r>
              <a:t>Optimize chronic diseases</a:t>
            </a:r>
          </a:p>
          <a:p>
            <a:pPr marL="342900" lvl="0" indent="-342900">
              <a:buAutoNum type="arabicPeriod"/>
            </a:pPr>
            <a:r>
              <a:t>Vaccinations up to date</a:t>
            </a:r>
          </a:p>
          <a:p>
            <a:pPr marL="342900" lvl="0" indent="-342900">
              <a:buAutoNum type="arabicPeriod"/>
            </a:pPr>
            <a:r>
              <a:t>Behavioral infection prevention (toxoplasmosis, CMV, listeria)</a:t>
            </a:r>
          </a:p>
          <a:p>
            <a:pPr marL="0" lvl="0" indent="0">
              <a:buNone/>
            </a:pPr>
            <a:r>
              <a:rPr b="1"/>
              <a:t>Selected risks:</a:t>
            </a:r>
          </a:p>
          <a:p>
            <a:pPr lvl="0"/>
            <a:r>
              <a:t>Genetic counseling for heritable diseases</a:t>
            </a:r>
          </a:p>
          <a:p>
            <a:pPr lvl="0"/>
            <a:r>
              <a:t>Optimize comorbidities (DM, heart disease, etc.)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Antenatal Care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Antenatal Care (ANC) –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Preventive obstetrics program</a:t>
            </a:r>
          </a:p>
          <a:p>
            <a:pPr lvl="0"/>
            <a:r>
              <a:t>Goal: Safe motherhood and healthy baby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Initial Prenatal Assessment (Booking ~10 Weeks)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b="1"/>
              <a:t>Aim:</a:t>
            </a:r>
            <a:r>
              <a:t> Identify risk factors through history, exam, and investigations.</a:t>
            </a:r>
          </a:p>
          <a:p>
            <a:pPr lvl="0"/>
            <a:r>
              <a:rPr b="1"/>
              <a:t>History:</a:t>
            </a:r>
            <a:r>
              <a:t> Demographic, menstrual (EDD via Naegele’s rule), obstetric, medical, surgical, family, lifestyle (drugs, diet, radiation, toxins).</a:t>
            </a:r>
          </a:p>
          <a:p>
            <a:pPr lvl="0"/>
            <a:r>
              <a:rPr b="1"/>
              <a:t>Physical exam:</a:t>
            </a:r>
          </a:p>
          <a:p>
            <a:pPr lvl="1"/>
            <a:r>
              <a:t>General: BP, weight, height, BMI</a:t>
            </a:r>
          </a:p>
          <a:p>
            <a:pPr lvl="1"/>
            <a:r>
              <a:t>Abdominal: masses, hernia</a:t>
            </a:r>
          </a:p>
          <a:p>
            <a:pPr lvl="1"/>
            <a:r>
              <a:t>Vaginal: uterine size, adnexa (if discrepancy → ultrasound)</a:t>
            </a:r>
          </a:p>
          <a:p>
            <a:pPr lvl="0"/>
            <a:r>
              <a:rPr b="1"/>
              <a:t>EDD:</a:t>
            </a:r>
          </a:p>
          <a:p>
            <a:pPr lvl="1"/>
            <a:r>
              <a:t>Naegele’s rule (LMP + 7 days – 3 months) if 28-day cycle</a:t>
            </a:r>
          </a:p>
          <a:p>
            <a:pPr lvl="1"/>
            <a:r>
              <a:t>Ultrasound if irregular cycles or uncertain LMP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Investigations – Booking Visit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b="1"/>
              <a:t>Confirm pregnancy</a:t>
            </a:r>
            <a:r>
              <a:t> (hCG test ± ultrasound)</a:t>
            </a:r>
          </a:p>
          <a:p>
            <a:pPr lvl="0"/>
            <a:r>
              <a:rPr b="1"/>
              <a:t>Ultrasound</a:t>
            </a:r>
            <a:r>
              <a:t>: fetal life, gestational age, multiples, malformations</a:t>
            </a:r>
          </a:p>
          <a:p>
            <a:pPr lvl="0"/>
            <a:r>
              <a:rPr b="1"/>
              <a:t>Routine labs:</a:t>
            </a:r>
          </a:p>
          <a:p>
            <a:pPr lvl="1"/>
            <a:r>
              <a:t>Blood group, Rh, antibodies</a:t>
            </a:r>
          </a:p>
          <a:p>
            <a:pPr lvl="1"/>
            <a:r>
              <a:t>CBC, MCV</a:t>
            </a:r>
          </a:p>
          <a:p>
            <a:pPr lvl="1"/>
            <a:r>
              <a:t>Urine analysis/culture</a:t>
            </a:r>
          </a:p>
          <a:p>
            <a:pPr lvl="1"/>
            <a:r>
              <a:t>Cervical cytology</a:t>
            </a:r>
          </a:p>
          <a:p>
            <a:pPr lvl="1"/>
            <a:r>
              <a:t>Rubella/Varicella immunity</a:t>
            </a:r>
          </a:p>
          <a:p>
            <a:pPr lvl="1"/>
            <a:r>
              <a:t>STIs: Hepatitis B/C, syphilis, HIV, chlamydia</a:t>
            </a:r>
          </a:p>
          <a:p>
            <a:pPr lvl="0"/>
            <a:r>
              <a:rPr b="1"/>
              <a:t>Additional tests:</a:t>
            </a:r>
            <a:r>
              <a:t> TSH, early GDM testing (high-risk), genetic/aneuploidy screening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Nutritional Requirements in Pregnancy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Calories: ~2300 kcal/day</a:t>
            </a:r>
          </a:p>
          <a:p>
            <a:pPr lvl="0"/>
            <a:r>
              <a:t>Protein: 80–100 g/day</a:t>
            </a:r>
          </a:p>
          <a:p>
            <a:pPr lvl="0"/>
            <a:r>
              <a:t>Supplements:</a:t>
            </a:r>
          </a:p>
          <a:p>
            <a:pPr lvl="1"/>
            <a:r>
              <a:rPr b="1"/>
              <a:t>Iron</a:t>
            </a:r>
            <a:r>
              <a:t>: 30–60 mg/day</a:t>
            </a:r>
          </a:p>
          <a:p>
            <a:pPr lvl="1"/>
            <a:r>
              <a:rPr b="1"/>
              <a:t>Calcium</a:t>
            </a:r>
            <a:r>
              <a:t>: 1–1.5 g/day</a:t>
            </a:r>
          </a:p>
          <a:p>
            <a:pPr lvl="1"/>
            <a:r>
              <a:rPr b="1"/>
              <a:t>Folic acid</a:t>
            </a:r>
            <a:r>
              <a:t>: 400 mcg/day (preconception + 1st trimester)</a:t>
            </a:r>
          </a:p>
          <a:p>
            <a:pPr lvl="0"/>
            <a:r>
              <a:t>Omega-3 fatty acids encouraged</a:t>
            </a:r>
          </a:p>
          <a:p>
            <a:pPr lvl="0"/>
            <a:r>
              <a:t>Avoid excessive or inadequate weight gain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Activities During Pregnancy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b="1"/>
              <a:t>Work:</a:t>
            </a:r>
            <a:r>
              <a:t> Can continue unless high-risk; assess job safety.</a:t>
            </a:r>
          </a:p>
          <a:p>
            <a:pPr lvl="0"/>
            <a:r>
              <a:rPr b="1"/>
              <a:t>Exercise:</a:t>
            </a:r>
            <a:r>
              <a:t> Safe if uncomplicated pregnancy.</a:t>
            </a:r>
          </a:p>
          <a:p>
            <a:pPr lvl="0"/>
            <a:r>
              <a:rPr b="1"/>
              <a:t>Bed rest:</a:t>
            </a:r>
            <a:r>
              <a:t> Not beneficial for miscarriage, preterm birth, FGR, multiples.</a:t>
            </a:r>
          </a:p>
          <a:p>
            <a:pPr lvl="0"/>
            <a:r>
              <a:rPr b="1"/>
              <a:t>Sexual activity:</a:t>
            </a:r>
            <a:r>
              <a:t> Safe unless complications (bleeding, ROM).</a:t>
            </a:r>
          </a:p>
          <a:p>
            <a:pPr lvl="0"/>
            <a:r>
              <a:rPr b="1"/>
              <a:t>Heat exposure:</a:t>
            </a:r>
            <a:r>
              <a:t> Avoid hot tubs/saunas in 1st trimester (↑ risk NTD).</a:t>
            </a:r>
          </a:p>
          <a:p>
            <a:pPr lvl="0"/>
            <a:r>
              <a:rPr b="1"/>
              <a:t>Clothing:</a:t>
            </a:r>
            <a:r>
              <a:t> Loose, comfortable.</a:t>
            </a:r>
          </a:p>
          <a:p>
            <a:pPr lvl="0"/>
            <a:r>
              <a:rPr b="1"/>
              <a:t>Seat belts:</a:t>
            </a:r>
            <a:r>
              <a:t> Use 3-point belts.</a:t>
            </a:r>
          </a:p>
          <a:p>
            <a:pPr lvl="0"/>
            <a:r>
              <a:rPr b="1"/>
              <a:t>Travel:</a:t>
            </a:r>
            <a:r>
              <a:t> Consider VTE risk, infection exposure.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Medications &amp; Vaccination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b="1"/>
              <a:t>Avoid:</a:t>
            </a:r>
            <a:r>
              <a:t> Alcohol, cigarettes, illicit drugs</a:t>
            </a:r>
          </a:p>
          <a:p>
            <a:pPr lvl="0"/>
            <a:r>
              <a:rPr b="1"/>
              <a:t>Drug safety (FDA categories):</a:t>
            </a:r>
          </a:p>
          <a:p>
            <a:pPr lvl="1"/>
            <a:r>
              <a:t>A: Safe</a:t>
            </a:r>
          </a:p>
          <a:p>
            <a:pPr lvl="1"/>
            <a:r>
              <a:t>B: Animal risk only</a:t>
            </a:r>
          </a:p>
          <a:p>
            <a:pPr lvl="1"/>
            <a:r>
              <a:t>C: Human risk unknown</a:t>
            </a:r>
          </a:p>
          <a:p>
            <a:pPr lvl="1"/>
            <a:r>
              <a:t>D: Risky, benefits may outweigh risks</a:t>
            </a:r>
          </a:p>
          <a:p>
            <a:pPr lvl="1"/>
            <a:r>
              <a:t>X: Contraindicated</a:t>
            </a:r>
          </a:p>
          <a:p>
            <a:pPr lvl="0"/>
            <a:r>
              <a:rPr b="1"/>
              <a:t>Vaccination:</a:t>
            </a:r>
          </a:p>
          <a:p>
            <a:pPr lvl="1"/>
            <a:r>
              <a:rPr b="1"/>
              <a:t>Before pregnancy:</a:t>
            </a:r>
            <a:r>
              <a:t> update all vaccines</a:t>
            </a:r>
          </a:p>
          <a:p>
            <a:pPr lvl="1"/>
            <a:r>
              <a:rPr b="1"/>
              <a:t>During pregnancy:</a:t>
            </a:r>
            <a:r>
              <a:t> Live vaccines (MMR) contraindicated</a:t>
            </a:r>
          </a:p>
          <a:p>
            <a:pPr lvl="1"/>
            <a:r>
              <a:t>Safe: inactivated virus (influenza, rabies), inactivated bacteria (cholera, meningococcus, typhoid), toxoids (tetanus, diphtheria)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Oral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Do not defer prevention/treatment of oral conditions during pregnancy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Diagnosis of Pregnancy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Return Visits –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Low-risk:</a:t>
            </a:r>
          </a:p>
          <a:p>
            <a:pPr lvl="1"/>
            <a:r>
              <a:t>Until 28 wks: every 4 weeks</a:t>
            </a:r>
          </a:p>
          <a:p>
            <a:pPr lvl="1"/>
            <a:r>
              <a:t>28–36 wks: every 2 weeks</a:t>
            </a:r>
          </a:p>
          <a:p>
            <a:pPr lvl="1"/>
            <a:r>
              <a:t>36+ wks: weekly</a:t>
            </a:r>
          </a:p>
          <a:p>
            <a:pPr lvl="0"/>
            <a:r>
              <a:rPr b="1"/>
              <a:t>High-risk:</a:t>
            </a:r>
          </a:p>
          <a:p>
            <a:pPr lvl="1"/>
            <a:r>
              <a:t>Until 28 wks: every 2 weeks</a:t>
            </a:r>
          </a:p>
          <a:p>
            <a:pPr lvl="1"/>
            <a:r>
              <a:t>28–36 wks: weekly</a:t>
            </a:r>
          </a:p>
          <a:p>
            <a:pPr lvl="1"/>
            <a:r>
              <a:t>36+ wks: hospitalization or 2× weekly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Return Visits – Risk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Warning symptoms:</a:t>
            </a:r>
          </a:p>
          <a:p>
            <a:pPr lvl="1"/>
            <a:r>
              <a:t>Vaginal bleeding</a:t>
            </a:r>
          </a:p>
          <a:p>
            <a:pPr lvl="1"/>
            <a:r>
              <a:t>Fluid leakage</a:t>
            </a:r>
          </a:p>
          <a:p>
            <a:pPr lvl="1"/>
            <a:r>
              <a:t>Persistent vomiting</a:t>
            </a:r>
          </a:p>
          <a:p>
            <a:pPr lvl="1"/>
            <a:r>
              <a:t>Severe headache, blurred vision, edema</a:t>
            </a:r>
          </a:p>
          <a:p>
            <a:pPr lvl="1"/>
            <a:r>
              <a:t>↓ fetal activity</a:t>
            </a:r>
          </a:p>
          <a:p>
            <a:pPr lvl="1"/>
            <a:r>
              <a:t>Signs of preterm labor (cramps, contractions, leaking, spotting)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Return Visits – Exam &amp; Investigations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b="1"/>
              <a:t>Exam (each visit):</a:t>
            </a:r>
          </a:p>
          <a:p>
            <a:pPr lvl="0"/>
            <a:r>
              <a:t>BP, weight, edema</a:t>
            </a:r>
          </a:p>
          <a:p>
            <a:pPr lvl="0"/>
            <a:r>
              <a:t>Urine dipstick (if ↑BP)</a:t>
            </a:r>
          </a:p>
          <a:p>
            <a:pPr lvl="0"/>
            <a:r>
              <a:t>Fundal height → fetal growth</a:t>
            </a:r>
          </a:p>
          <a:p>
            <a:pPr lvl="0"/>
            <a:r>
              <a:t>Fetal cardiac activity</a:t>
            </a:r>
          </a:p>
          <a:p>
            <a:pPr lvl="0"/>
            <a:r>
              <a:t>Presentation (3rd trimester)</a:t>
            </a:r>
          </a:p>
          <a:p>
            <a:pPr marL="0" lvl="0" indent="0">
              <a:buNone/>
            </a:pPr>
            <a:r>
              <a:rPr b="1"/>
              <a:t>Investigations:</a:t>
            </a:r>
          </a:p>
          <a:p>
            <a:pPr lvl="0"/>
            <a:r>
              <a:t>Maternal serum AFP (16–18 wks)</a:t>
            </a:r>
          </a:p>
          <a:p>
            <a:pPr lvl="0"/>
            <a:r>
              <a:t>DM screen (24–28 wks if low-risk)</a:t>
            </a:r>
          </a:p>
          <a:p>
            <a:pPr lvl="0"/>
            <a:r>
              <a:t>Chlamydia screen (high-risk, 1st &amp; 3rd trimesters)</a:t>
            </a:r>
          </a:p>
          <a:p>
            <a:pPr lvl="0"/>
            <a:r>
              <a:t>Urine protein/glucose each visit (2nd &amp; 3rd trimesters)</a:t>
            </a:r>
          </a:p>
          <a:p>
            <a:pPr lvl="0"/>
            <a:r>
              <a:t>Hb at 28–32 wks</a:t>
            </a:r>
          </a:p>
          <a:p>
            <a:pPr lvl="0"/>
            <a:r>
              <a:t>Ultrasound: 18–20 wks anomaly scan, rescan at 32 wks if placenta previa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Place of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Based on final risk assessment</a:t>
            </a:r>
          </a:p>
          <a:p>
            <a:pPr lvl="0"/>
            <a:r>
              <a:rPr b="1"/>
              <a:t>High-risk cases:</a:t>
            </a:r>
            <a:r>
              <a:t> Deliver in hospitals equipped for:</a:t>
            </a:r>
          </a:p>
          <a:p>
            <a:pPr lvl="1"/>
            <a:r>
              <a:t>Cesarean section</a:t>
            </a:r>
          </a:p>
          <a:p>
            <a:pPr lvl="1"/>
            <a:r>
              <a:t>Blood transfusion</a:t>
            </a:r>
          </a:p>
          <a:p>
            <a:pPr lvl="1"/>
            <a:r>
              <a:t>Maternal ICU</a:t>
            </a:r>
          </a:p>
          <a:p>
            <a:pPr lvl="1"/>
            <a:r>
              <a:t>Neonatal ICU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High-Risk Pregnancy –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Pregnancy with disease/disorder threatening mother, fetus, or newborn</a:t>
            </a:r>
          </a:p>
          <a:p>
            <a:pPr lvl="0"/>
            <a:r>
              <a:t>Requires closer monitoring &amp; specialized care</a:t>
            </a:r>
          </a:p>
          <a:p>
            <a:pPr marL="0" lvl="0" indent="0">
              <a:buNone/>
            </a:pPr>
            <a:r>
              <a:rPr i="1"/>
              <a:t>Case</a:t>
            </a:r>
            <a:r>
              <a:t>: 29-year-old with lupus nephritis, planning pregnancy → needs high-risk ANC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Causes – Pre-existing Maternal Medical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Diabetes mellitus</a:t>
            </a:r>
          </a:p>
          <a:p>
            <a:pPr lvl="0"/>
            <a:r>
              <a:t>Cardiac disease (grades III–IV, prosthetic valves)</a:t>
            </a:r>
          </a:p>
          <a:p>
            <a:pPr lvl="0"/>
            <a:r>
              <a:t>Systemic lupus erythematosus</a:t>
            </a:r>
          </a:p>
          <a:p>
            <a:pPr lvl="0"/>
            <a:r>
              <a:t>Sickle cell disease</a:t>
            </a:r>
          </a:p>
          <a:p>
            <a:pPr marL="0" lvl="0" indent="0">
              <a:buNone/>
            </a:pPr>
            <a:r>
              <a:rPr i="1"/>
              <a:t>Case</a:t>
            </a:r>
            <a:r>
              <a:t>: Pregnant woman with mechanical mitral valve on warfarin → anticoagulation challenge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Causes – Medical or Obstetric Complications of Pregnancy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Severe preeclampsia/eclampsia, HELLP</a:t>
            </a:r>
          </a:p>
          <a:p>
            <a:pPr lvl="0"/>
            <a:r>
              <a:t>Severe fetal growth restriction (IUGR)</a:t>
            </a:r>
          </a:p>
          <a:p>
            <a:pPr marL="0" lvl="0" indent="0">
              <a:buNone/>
            </a:pPr>
            <a:r>
              <a:rPr i="1"/>
              <a:t>Case</a:t>
            </a:r>
            <a:r>
              <a:t>: 32 weeks, BP 170/110, proteinuria, headache &amp; blurred vision → severe preeclampsia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Causes – Recurrent Poor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Recurrent pregnancy loss</a:t>
            </a:r>
          </a:p>
          <a:p>
            <a:pPr lvl="0"/>
            <a:r>
              <a:t>Recurrent stillbirth</a:t>
            </a:r>
          </a:p>
          <a:p>
            <a:pPr lvl="0"/>
            <a:r>
              <a:t>Recurrent PROM</a:t>
            </a:r>
          </a:p>
          <a:p>
            <a:pPr lvl="0"/>
            <a:r>
              <a:t>Recurrent preterm labor</a:t>
            </a:r>
          </a:p>
          <a:p>
            <a:pPr marL="0" lvl="0" indent="0">
              <a:buNone/>
            </a:pPr>
            <a:r>
              <a:rPr i="1"/>
              <a:t>Case</a:t>
            </a:r>
            <a:r>
              <a:t>: G4P0, history of 3 first-trimester miscarriages → recurrent pregnancy loss evaluation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Causes – Fetal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Hydrops fetalis (immune &amp; non-immune)</a:t>
            </a:r>
          </a:p>
          <a:p>
            <a:pPr lvl="0"/>
            <a:r>
              <a:t>Congenital anomalies</a:t>
            </a:r>
          </a:p>
          <a:p>
            <a:pPr lvl="0"/>
            <a:r>
              <a:t>Genetic disorders needing fetal diagnosis/therapy</a:t>
            </a:r>
          </a:p>
          <a:p>
            <a:pPr marL="0" lvl="0" indent="0">
              <a:buNone/>
            </a:pPr>
            <a:r>
              <a:rPr i="1"/>
              <a:t>Case</a:t>
            </a:r>
            <a:r>
              <a:t>: Antenatal US shows fetal ascites &amp; skin edema → hydrops fetalis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Identification During ANC –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Extremes of maternal age (&lt;18, &gt;35)</a:t>
            </a:r>
          </a:p>
          <a:p>
            <a:pPr lvl="0"/>
            <a:r>
              <a:t>Nullipara or grand multipara (&gt;4)</a:t>
            </a:r>
          </a:p>
          <a:p>
            <a:pPr lvl="0"/>
            <a:r>
              <a:t>Prior obstetric complications or losses</a:t>
            </a:r>
          </a:p>
          <a:p>
            <a:pPr lvl="0"/>
            <a:r>
              <a:t>Medical disorders (DM, cardiac, renal)</a:t>
            </a:r>
          </a:p>
          <a:p>
            <a:pPr marL="0" lvl="0" indent="0">
              <a:buNone/>
            </a:pPr>
            <a:r>
              <a:rPr i="1"/>
              <a:t>Case</a:t>
            </a:r>
            <a:r>
              <a:t>: 17-year-old primigravida with no ANC yet → high-risk due to young 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Early Pregnancy (First Trimester) – Symptoms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Missed period</a:t>
            </a:r>
            <a:r>
              <a:t> – earliest &amp; cardinal symptom (due to persistent corpus luteum under hCG effect)</a:t>
            </a:r>
          </a:p>
          <a:p>
            <a:pPr lvl="0"/>
            <a:r>
              <a:rPr b="1"/>
              <a:t>Nausea &amp; vomiting</a:t>
            </a:r>
            <a:r>
              <a:t> (6–12 wks, esp. Primigravida; may progress to hyperemesis gravidarum)</a:t>
            </a:r>
          </a:p>
          <a:p>
            <a:pPr lvl="0"/>
            <a:r>
              <a:rPr b="1"/>
              <a:t>Frequent urination</a:t>
            </a:r>
            <a:r>
              <a:t> (without dysuria)</a:t>
            </a:r>
          </a:p>
          <a:p>
            <a:pPr lvl="0"/>
            <a:r>
              <a:rPr b="1"/>
              <a:t>Fatigue &amp; weakness</a:t>
            </a:r>
          </a:p>
          <a:p>
            <a:pPr lvl="0"/>
            <a:r>
              <a:rPr b="1"/>
              <a:t>Breast enlargement &amp; tenderness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Identification During ANC – General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Extreme obesity (&gt;120 kg)</a:t>
            </a:r>
          </a:p>
          <a:p>
            <a:pPr lvl="0"/>
            <a:r>
              <a:t>Hypertension</a:t>
            </a:r>
          </a:p>
          <a:p>
            <a:pPr lvl="0"/>
            <a:r>
              <a:t>Severe anemia</a:t>
            </a:r>
          </a:p>
          <a:p>
            <a:pPr lvl="0"/>
            <a:r>
              <a:t>Cardiac/renal disease</a:t>
            </a:r>
          </a:p>
          <a:p>
            <a:pPr lvl="0"/>
            <a:r>
              <a:t>Poor maternal weight gain</a:t>
            </a:r>
          </a:p>
          <a:p>
            <a:pPr marL="0" lvl="0" indent="0">
              <a:buNone/>
            </a:pPr>
            <a:r>
              <a:rPr i="1"/>
              <a:t>Case</a:t>
            </a:r>
            <a:r>
              <a:t>: BMI 42, GDM in prior pregnancy → risk of macrosomia &amp; CS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Identification During ANC – Obstetric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Preeclampsia</a:t>
            </a:r>
          </a:p>
          <a:p>
            <a:pPr lvl="0"/>
            <a:r>
              <a:t>Antepartum hemorrhage (APH)</a:t>
            </a:r>
          </a:p>
          <a:p>
            <a:pPr lvl="0"/>
            <a:r>
              <a:t>Multifetal pregnancy</a:t>
            </a:r>
          </a:p>
          <a:p>
            <a:pPr lvl="0"/>
            <a:r>
              <a:t>Malpresentations</a:t>
            </a:r>
          </a:p>
          <a:p>
            <a:pPr lvl="0"/>
            <a:r>
              <a:t>Fetopelvic disproportion</a:t>
            </a:r>
          </a:p>
          <a:p>
            <a:pPr marL="0" lvl="0" indent="0">
              <a:buNone/>
            </a:pPr>
            <a:r>
              <a:rPr i="1"/>
              <a:t>Case</a:t>
            </a:r>
            <a:r>
              <a:t>: Twin pregnancy at 28 weeks, one breech twin → higher risk, needs tertiary care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QUESTIONS?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Early Pregnancy (First Trimester) – 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Uterine size</a:t>
            </a:r>
            <a:r>
              <a:t> (fruit analogy):</a:t>
            </a:r>
          </a:p>
          <a:p>
            <a:pPr lvl="1"/>
            <a:r>
              <a:t>6–8 wks = pear</a:t>
            </a:r>
          </a:p>
          <a:p>
            <a:pPr lvl="1"/>
            <a:r>
              <a:t>8–10 wks = orange</a:t>
            </a:r>
          </a:p>
          <a:p>
            <a:pPr lvl="1"/>
            <a:r>
              <a:t>10–12 wks = grapefruit</a:t>
            </a:r>
          </a:p>
          <a:p>
            <a:pPr lvl="0"/>
            <a:r>
              <a:rPr b="1"/>
              <a:t>Fetal heart activity</a:t>
            </a:r>
            <a:r>
              <a:t> – Doppler at 10–12 wks</a:t>
            </a:r>
          </a:p>
          <a:p>
            <a:pPr lvl="0"/>
            <a:r>
              <a:rPr b="1"/>
              <a:t>Other signs</a:t>
            </a:r>
            <a:r>
              <a:t> – Hegar’s, Palmer’s, Chadwick’s, Goodell’s, breast changes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Early Pregnancy (First Trimester) – Investigations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b="1"/>
              <a:t>Pregnancy tests (hCG detection):</a:t>
            </a:r>
          </a:p>
          <a:p>
            <a:pPr lvl="0"/>
            <a:r>
              <a:t>Urine: positive at 20–50 IU/L</a:t>
            </a:r>
          </a:p>
          <a:p>
            <a:pPr lvl="0"/>
            <a:r>
              <a:t>Serum: qualitative (5–10 IU/L), quantitative (1–2 IU/L)</a:t>
            </a:r>
          </a:p>
          <a:p>
            <a:pPr lvl="0"/>
            <a:r>
              <a:t>False negatives → too early testing</a:t>
            </a:r>
          </a:p>
          <a:p>
            <a:pPr lvl="0"/>
            <a:r>
              <a:t>False positives → biochemical pregnancy, hCG-secreting tumors, infertility treatment hCG</a:t>
            </a:r>
          </a:p>
          <a:p>
            <a:pPr marL="0" lvl="0" indent="0">
              <a:buNone/>
            </a:pPr>
            <a:r>
              <a:rPr b="1"/>
              <a:t>Ultrasound (US):</a:t>
            </a:r>
          </a:p>
          <a:p>
            <a:pPr lvl="0"/>
            <a:r>
              <a:rPr b="1"/>
              <a:t>TVS</a:t>
            </a:r>
            <a:r>
              <a:t>: best in early 1st trimester</a:t>
            </a:r>
          </a:p>
          <a:p>
            <a:pPr lvl="1"/>
            <a:r>
              <a:t>Gestational sac: 4.5–5 wks</a:t>
            </a:r>
          </a:p>
          <a:p>
            <a:pPr lvl="1"/>
            <a:r>
              <a:t>Cardiac activity: 6 wks</a:t>
            </a:r>
          </a:p>
          <a:p>
            <a:pPr lvl="0"/>
            <a:r>
              <a:rPr b="1"/>
              <a:t>TAS</a:t>
            </a:r>
            <a:r>
              <a:t>: better after uterus enlarges beyond pelvis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Second Trimester – Symptoms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Abdominal enlargement</a:t>
            </a:r>
            <a:r>
              <a:t> (progressive)</a:t>
            </a:r>
          </a:p>
          <a:p>
            <a:pPr lvl="0"/>
            <a:r>
              <a:rPr b="1"/>
              <a:t>Quickening</a:t>
            </a:r>
            <a:r>
              <a:t> (fetal movement felt):</a:t>
            </a:r>
          </a:p>
          <a:p>
            <a:pPr lvl="1"/>
            <a:r>
              <a:t>16–18 wks in multigravida</a:t>
            </a:r>
          </a:p>
          <a:p>
            <a:pPr lvl="1"/>
            <a:r>
              <a:t>18–20 wks in primigravida</a:t>
            </a:r>
          </a:p>
          <a:p>
            <a:pPr lvl="0"/>
            <a:r>
              <a:rPr b="1"/>
              <a:t>Visible fetal movements</a:t>
            </a:r>
            <a:r>
              <a:t> (kicks changing abdominal contour)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Second Trimester – Signs (Confirmatory)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Palpation of fetal parts (abdominal/vaginal exam)</a:t>
            </a:r>
          </a:p>
          <a:p>
            <a:pPr lvl="0"/>
            <a:r>
              <a:t>Palpation of fetal movements</a:t>
            </a:r>
          </a:p>
          <a:p>
            <a:pPr lvl="0"/>
            <a:r>
              <a:t>Auscultation of </a:t>
            </a:r>
            <a:r>
              <a:rPr b="1"/>
              <a:t>fetal heart sounds</a:t>
            </a:r>
            <a:r>
              <a:t> or umbilical artery souffle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Second Trimester – Investigations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Ultrasound</a:t>
            </a:r>
            <a:r>
              <a:t> – fetal structures</a:t>
            </a:r>
          </a:p>
          <a:p>
            <a:pPr lvl="0"/>
            <a:r>
              <a:rPr b="1"/>
              <a:t>X-ray</a:t>
            </a:r>
            <a:r>
              <a:t> – fetal skeleton (rarely used today)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Preconception Care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1388</Words>
  <Application>Microsoft Office PowerPoint</Application>
  <PresentationFormat>On-screen Show (16:9)</PresentationFormat>
  <Paragraphs>204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Aptos</vt:lpstr>
      <vt:lpstr>Aptos Display</vt:lpstr>
      <vt:lpstr>Arial</vt:lpstr>
      <vt:lpstr>Office Theme</vt:lpstr>
      <vt:lpstr>DIAGNOSIS OF PREGNANCY &amp; ANTENATAL CARE</vt:lpstr>
      <vt:lpstr>Diagnosis of Pregnancy</vt:lpstr>
      <vt:lpstr>Early Pregnancy (First Trimester) – Symptoms</vt:lpstr>
      <vt:lpstr>Early Pregnancy (First Trimester) – Signs</vt:lpstr>
      <vt:lpstr>Early Pregnancy (First Trimester) – Investigations</vt:lpstr>
      <vt:lpstr>Second Trimester – Symptoms</vt:lpstr>
      <vt:lpstr>Second Trimester – Signs (Confirmatory)</vt:lpstr>
      <vt:lpstr>Second Trimester – Investigations</vt:lpstr>
      <vt:lpstr>Preconception Care</vt:lpstr>
      <vt:lpstr>Preconception Care – Risk Assessment</vt:lpstr>
      <vt:lpstr>Preconception Care – Interventions</vt:lpstr>
      <vt:lpstr>Antenatal Care</vt:lpstr>
      <vt:lpstr>Antenatal Care (ANC) – Definition</vt:lpstr>
      <vt:lpstr>Initial Prenatal Assessment (Booking ~10 Weeks)</vt:lpstr>
      <vt:lpstr>Investigations – Booking Visit</vt:lpstr>
      <vt:lpstr>Nutritional Requirements in Pregnancy</vt:lpstr>
      <vt:lpstr>Activities During Pregnancy</vt:lpstr>
      <vt:lpstr>Medications &amp; Vaccination</vt:lpstr>
      <vt:lpstr>Oral Health</vt:lpstr>
      <vt:lpstr>Return Visits – Frequency</vt:lpstr>
      <vt:lpstr>Return Visits – Risk Assessment</vt:lpstr>
      <vt:lpstr>Return Visits – Exam &amp; Investigations</vt:lpstr>
      <vt:lpstr>Place of Delivery</vt:lpstr>
      <vt:lpstr>High-Risk Pregnancy – Definition</vt:lpstr>
      <vt:lpstr>Causes – Pre-existing Maternal Medical Conditions</vt:lpstr>
      <vt:lpstr>Causes – Medical or Obstetric Complications of Pregnancy</vt:lpstr>
      <vt:lpstr>Causes – Recurrent Poor Outcomes</vt:lpstr>
      <vt:lpstr>Causes – Fetal Conditions</vt:lpstr>
      <vt:lpstr>Identification During ANC – History</vt:lpstr>
      <vt:lpstr>Identification During ANC – General Exam</vt:lpstr>
      <vt:lpstr>Identification During ANC – Obstetric Exam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DIAGNOSIS OF PREGNANCY &amp; ANTENATAL CARE</dc:title>
  <dc:creator>Hamdy Bakry Alqenawy, MD Clinical Lecturer in O&amp;G Ain Shams University</dc:creator>
  <cp:keywords/>
  <cp:lastModifiedBy>Hamdy Bakry Alqenawy</cp:lastModifiedBy>
  <cp:revision>1</cp:revision>
  <dcterms:created xsi:type="dcterms:W3CDTF">2025-09-10T21:03:35Z</dcterms:created>
  <dcterms:modified xsi:type="dcterms:W3CDTF">2025-09-10T21:03:51Z</dcterms:modified>
</cp:coreProperties>
</file>