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7" r:id="rId2"/>
    <p:sldId id="258" r:id="rId3"/>
    <p:sldId id="259" r:id="rId4"/>
    <p:sldId id="261" r:id="rId5"/>
    <p:sldId id="277" r:id="rId6"/>
    <p:sldId id="262" r:id="rId7"/>
    <p:sldId id="265" r:id="rId8"/>
    <p:sldId id="263" r:id="rId9"/>
    <p:sldId id="270" r:id="rId10"/>
    <p:sldId id="273" r:id="rId11"/>
    <p:sldId id="281" r:id="rId12"/>
    <p:sldId id="274" r:id="rId13"/>
    <p:sldId id="275" r:id="rId14"/>
    <p:sldId id="276" r:id="rId15"/>
    <p:sldId id="268" r:id="rId16"/>
    <p:sldId id="269" r:id="rId17"/>
    <p:sldId id="271" r:id="rId18"/>
    <p:sldId id="272" r:id="rId19"/>
    <p:sldId id="280" r:id="rId20"/>
    <p:sldId id="278" r:id="rId21"/>
    <p:sldId id="279"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5033" autoAdjust="0"/>
  </p:normalViewPr>
  <p:slideViewPr>
    <p:cSldViewPr snapToGrid="0">
      <p:cViewPr varScale="1">
        <p:scale>
          <a:sx n="83" d="100"/>
          <a:sy n="83" d="100"/>
        </p:scale>
        <p:origin x="59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16D7-A9D0-61A9-0C98-525236AE3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3892B7-9399-BCD2-07B9-D0B8E4984C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E44F6-14E1-5570-5438-1B03D139EED6}"/>
              </a:ext>
            </a:extLst>
          </p:cNvPr>
          <p:cNvSpPr>
            <a:spLocks noGrp="1"/>
          </p:cNvSpPr>
          <p:nvPr>
            <p:ph type="dt" sz="half" idx="10"/>
          </p:nvPr>
        </p:nvSpPr>
        <p:spPr/>
        <p:txBody>
          <a:bodyPr/>
          <a:lstStyle/>
          <a:p>
            <a:fld id="{6444479B-705B-4489-957E-7E8A228BDFA0}" type="datetime1">
              <a:rPr lang="en-US" smtClean="0"/>
              <a:t>10/24/2024</a:t>
            </a:fld>
            <a:endParaRPr lang="en-US"/>
          </a:p>
        </p:txBody>
      </p:sp>
      <p:sp>
        <p:nvSpPr>
          <p:cNvPr id="5" name="Footer Placeholder 4">
            <a:extLst>
              <a:ext uri="{FF2B5EF4-FFF2-40B4-BE49-F238E27FC236}">
                <a16:creationId xmlns:a16="http://schemas.microsoft.com/office/drawing/2014/main" id="{2DA4C5B3-50D7-29BE-99B7-7B4C1B0410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337328-1DA3-22E4-2A97-7F4E4AD9D5D0}"/>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1695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509B-E598-D18F-3932-3B478A38F3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25F01E-777E-41FB-8560-ACCFE9FABC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9F605-68D4-8A1F-B8E9-CD0CA3697E1D}"/>
              </a:ext>
            </a:extLst>
          </p:cNvPr>
          <p:cNvSpPr>
            <a:spLocks noGrp="1"/>
          </p:cNvSpPr>
          <p:nvPr>
            <p:ph type="dt" sz="half" idx="10"/>
          </p:nvPr>
        </p:nvSpPr>
        <p:spPr/>
        <p:txBody>
          <a:bodyPr/>
          <a:lstStyle/>
          <a:p>
            <a:fld id="{C07B66AD-7C08-490A-ADA4-B47E10FB2407}" type="datetime1">
              <a:rPr lang="en-US" smtClean="0"/>
              <a:t>10/24/2024</a:t>
            </a:fld>
            <a:endParaRPr lang="en-US"/>
          </a:p>
        </p:txBody>
      </p:sp>
      <p:sp>
        <p:nvSpPr>
          <p:cNvPr id="5" name="Footer Placeholder 4">
            <a:extLst>
              <a:ext uri="{FF2B5EF4-FFF2-40B4-BE49-F238E27FC236}">
                <a16:creationId xmlns:a16="http://schemas.microsoft.com/office/drawing/2014/main" id="{BB91CFC5-B698-E443-4F15-4845ABC13E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AE3410-C17B-507A-5C6E-CB4BD80A5091}"/>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4729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59FCE-BD17-DE06-0B09-CE8215B2C0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3ACF81-FB59-348D-17B9-11925D79B2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B5651-819E-4E06-A2C0-03EB7817523C}"/>
              </a:ext>
            </a:extLst>
          </p:cNvPr>
          <p:cNvSpPr>
            <a:spLocks noGrp="1"/>
          </p:cNvSpPr>
          <p:nvPr>
            <p:ph type="dt" sz="half" idx="10"/>
          </p:nvPr>
        </p:nvSpPr>
        <p:spPr/>
        <p:txBody>
          <a:bodyPr/>
          <a:lstStyle/>
          <a:p>
            <a:fld id="{05B95027-4255-49E7-9841-CD21BCC99996}" type="datetime1">
              <a:rPr lang="en-US" smtClean="0"/>
              <a:t>10/24/2024</a:t>
            </a:fld>
            <a:endParaRPr lang="en-US"/>
          </a:p>
        </p:txBody>
      </p:sp>
      <p:sp>
        <p:nvSpPr>
          <p:cNvPr id="5" name="Footer Placeholder 4">
            <a:extLst>
              <a:ext uri="{FF2B5EF4-FFF2-40B4-BE49-F238E27FC236}">
                <a16:creationId xmlns:a16="http://schemas.microsoft.com/office/drawing/2014/main" id="{BE159B5D-6A09-7B80-7758-6AEC238472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58E2FD-7CB7-858E-D180-C38CC9A2CCAC}"/>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7784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90EB-DD00-C3AF-7B1A-3551A4BCB2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4FC12-E687-445B-3BE7-5DABA2F55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702D9-D726-FC17-5215-7DEF2E34A773}"/>
              </a:ext>
            </a:extLst>
          </p:cNvPr>
          <p:cNvSpPr>
            <a:spLocks noGrp="1"/>
          </p:cNvSpPr>
          <p:nvPr>
            <p:ph type="dt" sz="half" idx="10"/>
          </p:nvPr>
        </p:nvSpPr>
        <p:spPr/>
        <p:txBody>
          <a:bodyPr/>
          <a:lstStyle/>
          <a:p>
            <a:fld id="{9F89F774-3FA6-43B8-9241-99959C8FD463}" type="datetime1">
              <a:rPr lang="en-US" smtClean="0"/>
              <a:t>10/24/2024</a:t>
            </a:fld>
            <a:endParaRPr lang="en-US"/>
          </a:p>
        </p:txBody>
      </p:sp>
      <p:sp>
        <p:nvSpPr>
          <p:cNvPr id="5" name="Footer Placeholder 4">
            <a:extLst>
              <a:ext uri="{FF2B5EF4-FFF2-40B4-BE49-F238E27FC236}">
                <a16:creationId xmlns:a16="http://schemas.microsoft.com/office/drawing/2014/main" id="{93749FCD-8BC0-CE12-5129-7572E79958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AFAE6C-07C9-B572-AFDD-787AFFE4DBE2}"/>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7261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D0FA-F1A8-C5C3-9B78-3D522EFAD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4D660D-4816-F59C-1BCE-02EE9DFC2E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AB9D88-8DD1-804C-C869-E943693535EC}"/>
              </a:ext>
            </a:extLst>
          </p:cNvPr>
          <p:cNvSpPr>
            <a:spLocks noGrp="1"/>
          </p:cNvSpPr>
          <p:nvPr>
            <p:ph type="dt" sz="half" idx="10"/>
          </p:nvPr>
        </p:nvSpPr>
        <p:spPr/>
        <p:txBody>
          <a:bodyPr/>
          <a:lstStyle/>
          <a:p>
            <a:fld id="{F9504452-5DCC-4FE2-A5C9-8A5EF6714D65}" type="datetime1">
              <a:rPr lang="en-US" smtClean="0"/>
              <a:t>10/24/2024</a:t>
            </a:fld>
            <a:endParaRPr lang="en-US"/>
          </a:p>
        </p:txBody>
      </p:sp>
      <p:sp>
        <p:nvSpPr>
          <p:cNvPr id="5" name="Footer Placeholder 4">
            <a:extLst>
              <a:ext uri="{FF2B5EF4-FFF2-40B4-BE49-F238E27FC236}">
                <a16:creationId xmlns:a16="http://schemas.microsoft.com/office/drawing/2014/main" id="{61F9D3ED-F2F4-E373-8C69-78FB6B0D42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E7892F-8EB6-4045-3CAA-FF1604EAB93C}"/>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842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0C78-721E-0C25-9617-E5CD3FC624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FDD1C0-643B-4196-6294-BA69F36A5E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A20A6B-48BC-BE3E-99FE-4966289D8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B8B70-C69B-9899-3F3B-85A115FF97DC}"/>
              </a:ext>
            </a:extLst>
          </p:cNvPr>
          <p:cNvSpPr>
            <a:spLocks noGrp="1"/>
          </p:cNvSpPr>
          <p:nvPr>
            <p:ph type="dt" sz="half" idx="10"/>
          </p:nvPr>
        </p:nvSpPr>
        <p:spPr/>
        <p:txBody>
          <a:bodyPr/>
          <a:lstStyle/>
          <a:p>
            <a:fld id="{E579ABC2-0180-4F3A-A895-A85BC724D472}" type="datetime1">
              <a:rPr lang="en-US" smtClean="0"/>
              <a:t>10/24/2024</a:t>
            </a:fld>
            <a:endParaRPr lang="en-US"/>
          </a:p>
        </p:txBody>
      </p:sp>
      <p:sp>
        <p:nvSpPr>
          <p:cNvPr id="6" name="Footer Placeholder 5">
            <a:extLst>
              <a:ext uri="{FF2B5EF4-FFF2-40B4-BE49-F238E27FC236}">
                <a16:creationId xmlns:a16="http://schemas.microsoft.com/office/drawing/2014/main" id="{34A7B4BD-4A66-2E2A-F1D3-C12EE2C9FC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1DA31FE-D731-641A-1114-2BA4D2C1825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3659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FC08-C5BF-3BEA-0F3C-FEEA2BA971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34D610-9903-6642-3227-984BD2D49C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CA741F-DBF8-BB25-2BEF-C9F80D3E8C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AC0EAF-2690-9A7A-D424-9977DF45E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1523CA-04AC-018E-F9E7-49004A3714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F7DFCA-6D6E-13B8-6DA6-AF99EA429B37}"/>
              </a:ext>
            </a:extLst>
          </p:cNvPr>
          <p:cNvSpPr>
            <a:spLocks noGrp="1"/>
          </p:cNvSpPr>
          <p:nvPr>
            <p:ph type="dt" sz="half" idx="10"/>
          </p:nvPr>
        </p:nvSpPr>
        <p:spPr/>
        <p:txBody>
          <a:bodyPr/>
          <a:lstStyle/>
          <a:p>
            <a:fld id="{6AEEA9BA-4E8F-439E-BEA4-91FBA01E3F5F}" type="datetime1">
              <a:rPr lang="en-US" smtClean="0"/>
              <a:t>10/24/2024</a:t>
            </a:fld>
            <a:endParaRPr lang="en-US"/>
          </a:p>
        </p:txBody>
      </p:sp>
      <p:sp>
        <p:nvSpPr>
          <p:cNvPr id="8" name="Footer Placeholder 7">
            <a:extLst>
              <a:ext uri="{FF2B5EF4-FFF2-40B4-BE49-F238E27FC236}">
                <a16:creationId xmlns:a16="http://schemas.microsoft.com/office/drawing/2014/main" id="{C2AD1E91-FC95-AB4B-7971-2602BCED2B3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A658C7B-B6CA-DED0-19F4-23A74A5B9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5738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89B13-9079-566A-BAA2-A006DE5DA1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748667-AAF2-12EB-7507-5ACDBDE82DA8}"/>
              </a:ext>
            </a:extLst>
          </p:cNvPr>
          <p:cNvSpPr>
            <a:spLocks noGrp="1"/>
          </p:cNvSpPr>
          <p:nvPr>
            <p:ph type="dt" sz="half" idx="10"/>
          </p:nvPr>
        </p:nvSpPr>
        <p:spPr/>
        <p:txBody>
          <a:bodyPr/>
          <a:lstStyle/>
          <a:p>
            <a:fld id="{BE15BF18-0007-481C-AA29-413124BC3EE7}" type="datetime1">
              <a:rPr lang="en-US" smtClean="0"/>
              <a:t>10/24/2024</a:t>
            </a:fld>
            <a:endParaRPr lang="en-US"/>
          </a:p>
        </p:txBody>
      </p:sp>
      <p:sp>
        <p:nvSpPr>
          <p:cNvPr id="4" name="Footer Placeholder 3">
            <a:extLst>
              <a:ext uri="{FF2B5EF4-FFF2-40B4-BE49-F238E27FC236}">
                <a16:creationId xmlns:a16="http://schemas.microsoft.com/office/drawing/2014/main" id="{16987115-5FDB-7B3B-0CAE-D8A544B17E3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E9EF220-2A1E-5FE9-BA97-26CBDA14F775}"/>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42434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980B22-B518-E5A5-27FC-CD86B14C926F}"/>
              </a:ext>
            </a:extLst>
          </p:cNvPr>
          <p:cNvSpPr>
            <a:spLocks noGrp="1"/>
          </p:cNvSpPr>
          <p:nvPr>
            <p:ph type="dt" sz="half" idx="10"/>
          </p:nvPr>
        </p:nvSpPr>
        <p:spPr/>
        <p:txBody>
          <a:bodyPr/>
          <a:lstStyle/>
          <a:p>
            <a:fld id="{09BE9870-3748-43AD-B547-02A075CB4A1D}" type="datetime1">
              <a:rPr lang="en-US" smtClean="0"/>
              <a:t>10/24/2024</a:t>
            </a:fld>
            <a:endParaRPr lang="en-US"/>
          </a:p>
        </p:txBody>
      </p:sp>
      <p:sp>
        <p:nvSpPr>
          <p:cNvPr id="3" name="Footer Placeholder 2">
            <a:extLst>
              <a:ext uri="{FF2B5EF4-FFF2-40B4-BE49-F238E27FC236}">
                <a16:creationId xmlns:a16="http://schemas.microsoft.com/office/drawing/2014/main" id="{EE8F5C67-E1C0-CA75-828D-C73AF44326D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504A28A-564D-AB3A-0FE6-366DF403117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3438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00BF-437F-3D39-0A09-793C45C43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2B2CC9-BA8D-C9BB-5C23-356A5D6975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B3D612-0CBA-42F4-DA0D-AF6D55CC4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674F7-A054-C3FE-E6F0-37359FE6E9B6}"/>
              </a:ext>
            </a:extLst>
          </p:cNvPr>
          <p:cNvSpPr>
            <a:spLocks noGrp="1"/>
          </p:cNvSpPr>
          <p:nvPr>
            <p:ph type="dt" sz="half" idx="10"/>
          </p:nvPr>
        </p:nvSpPr>
        <p:spPr/>
        <p:txBody>
          <a:bodyPr/>
          <a:lstStyle/>
          <a:p>
            <a:fld id="{558E7897-33C5-4F1A-9307-D068E37F3DC7}" type="datetime1">
              <a:rPr lang="en-US" smtClean="0"/>
              <a:t>10/24/2024</a:t>
            </a:fld>
            <a:endParaRPr lang="en-US"/>
          </a:p>
        </p:txBody>
      </p:sp>
      <p:sp>
        <p:nvSpPr>
          <p:cNvPr id="6" name="Footer Placeholder 5">
            <a:extLst>
              <a:ext uri="{FF2B5EF4-FFF2-40B4-BE49-F238E27FC236}">
                <a16:creationId xmlns:a16="http://schemas.microsoft.com/office/drawing/2014/main" id="{B940AD6F-6F96-DC60-8CC1-1A76BB9EAA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8A31D0-749D-416A-1829-792335BD49DD}"/>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6867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DFF7-C9C8-CA32-17DD-E8CF1970C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CFC5D1-8B78-5583-3F0A-4DBCF848F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072102-65D8-4692-A776-B6258CCF0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75922-3CCD-A365-3B9A-34D0FDC92E3E}"/>
              </a:ext>
            </a:extLst>
          </p:cNvPr>
          <p:cNvSpPr>
            <a:spLocks noGrp="1"/>
          </p:cNvSpPr>
          <p:nvPr>
            <p:ph type="dt" sz="half" idx="10"/>
          </p:nvPr>
        </p:nvSpPr>
        <p:spPr/>
        <p:txBody>
          <a:bodyPr/>
          <a:lstStyle/>
          <a:p>
            <a:fld id="{82E171BA-CC09-47C8-A6DF-F5C5CB59CEEC}" type="datetime1">
              <a:rPr lang="en-US" smtClean="0"/>
              <a:t>10/24/2024</a:t>
            </a:fld>
            <a:endParaRPr lang="en-US"/>
          </a:p>
        </p:txBody>
      </p:sp>
      <p:sp>
        <p:nvSpPr>
          <p:cNvPr id="6" name="Footer Placeholder 5">
            <a:extLst>
              <a:ext uri="{FF2B5EF4-FFF2-40B4-BE49-F238E27FC236}">
                <a16:creationId xmlns:a16="http://schemas.microsoft.com/office/drawing/2014/main" id="{D91645D0-CE28-8511-8803-6B1C7CE4E71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40FD24-9DBA-636E-792B-727BAF071096}"/>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9674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BC0C6-7BE5-AF43-24EC-DDA4F10F6C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4E8BF-C8AC-FB76-34AA-8DE9EF45D5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50307F-CD13-4243-8FF0-FF3E4DCBDE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A38F49-B3E2-4BF0-BEC7-C30D34ABBB8D}" type="datetime1">
              <a:rPr lang="en-US" smtClean="0"/>
              <a:t>10/24/2024</a:t>
            </a:fld>
            <a:endParaRPr lang="en-US"/>
          </a:p>
        </p:txBody>
      </p:sp>
      <p:sp>
        <p:nvSpPr>
          <p:cNvPr id="5" name="Footer Placeholder 4">
            <a:extLst>
              <a:ext uri="{FF2B5EF4-FFF2-40B4-BE49-F238E27FC236}">
                <a16:creationId xmlns:a16="http://schemas.microsoft.com/office/drawing/2014/main" id="{E7D8CF60-38CB-E61C-CCBC-48271D289D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31073B15-66B1-CD7C-6C51-4EA96D266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324729627"/>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stefanydeoliveira/summer-olympics-medals-1896-2024/data"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olympedia.org/countries/EGY" TargetMode="External"/><Relationship Id="rId4" Type="http://schemas.openxmlformats.org/officeDocument/2006/relationships/hyperlink" Target="http://www.egyptianolympic.org/Olympic-game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9449B1C-82CC-36CC-BBF6-1B693DA3585A}"/>
              </a:ext>
            </a:extLst>
          </p:cNvPr>
          <p:cNvPicPr>
            <a:picLocks noChangeAspect="1"/>
          </p:cNvPicPr>
          <p:nvPr/>
        </p:nvPicPr>
        <p:blipFill>
          <a:blip r:embed="rId2">
            <a:alphaModFix amt="40000"/>
          </a:blip>
          <a:srcRect l="7111" r="-1" b="-1"/>
          <a:stretch/>
        </p:blipFill>
        <p:spPr>
          <a:xfrm>
            <a:off x="0" y="0"/>
            <a:ext cx="12191980" cy="6857990"/>
          </a:xfrm>
          <a:prstGeom prst="rect">
            <a:avLst/>
          </a:prstGeom>
        </p:spPr>
      </p:pic>
      <p:sp>
        <p:nvSpPr>
          <p:cNvPr id="14" name="Title 13">
            <a:extLst>
              <a:ext uri="{FF2B5EF4-FFF2-40B4-BE49-F238E27FC236}">
                <a16:creationId xmlns:a16="http://schemas.microsoft.com/office/drawing/2014/main" id="{BFE38EAA-A972-ADCE-DC71-5E15B4D8B3E4}"/>
              </a:ext>
            </a:extLst>
          </p:cNvPr>
          <p:cNvSpPr>
            <a:spLocks noGrp="1"/>
          </p:cNvSpPr>
          <p:nvPr>
            <p:ph type="ctrTitle"/>
          </p:nvPr>
        </p:nvSpPr>
        <p:spPr>
          <a:xfrm>
            <a:off x="40" y="1625600"/>
            <a:ext cx="12191960" cy="3834571"/>
          </a:xfrm>
        </p:spPr>
        <p:txBody>
          <a:bodyPr>
            <a:normAutofit/>
          </a:bodyPr>
          <a:lstStyle/>
          <a:p>
            <a:r>
              <a:rPr lang="en-US" sz="7200" dirty="0">
                <a:ln w="22225">
                  <a:solidFill>
                    <a:schemeClr val="tx1"/>
                  </a:solidFill>
                  <a:miter lim="800000"/>
                </a:ln>
              </a:rPr>
              <a:t>Analyzing the Olympics and its relevance to Egypt</a:t>
            </a:r>
            <a:br>
              <a:rPr lang="en-US" sz="7200" dirty="0">
                <a:ln w="22225">
                  <a:solidFill>
                    <a:schemeClr val="tx1"/>
                  </a:solidFill>
                  <a:miter lim="800000"/>
                </a:ln>
              </a:rPr>
            </a:br>
            <a:endParaRPr lang="en-US" sz="7200" dirty="0">
              <a:ln w="22225">
                <a:solidFill>
                  <a:schemeClr val="tx1"/>
                </a:solidFill>
                <a:miter lim="800000"/>
              </a:ln>
            </a:endParaRPr>
          </a:p>
        </p:txBody>
      </p:sp>
    </p:spTree>
    <p:extLst>
      <p:ext uri="{BB962C8B-B14F-4D97-AF65-F5344CB8AC3E}">
        <p14:creationId xmlns:p14="http://schemas.microsoft.com/office/powerpoint/2010/main" val="24569498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1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60080" y="1444636"/>
            <a:ext cx="6659626" cy="767200"/>
          </a:xfrm>
        </p:spPr>
        <p:txBody>
          <a:bodyPr vert="horz" lIns="91440" tIns="45720" rIns="91440" bIns="45720" rtlCol="0" anchor="b">
            <a:normAutofit/>
          </a:bodyPr>
          <a:lstStyle/>
          <a:p>
            <a:pPr algn="l">
              <a:lnSpc>
                <a:spcPct val="100000"/>
              </a:lnSpc>
            </a:pPr>
            <a:r>
              <a:rPr lang="en-US" sz="3600" dirty="0">
                <a:solidFill>
                  <a:schemeClr val="bg1"/>
                </a:solidFill>
              </a:rPr>
              <a:t>Data Sources: </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BC498FC6-6AFF-0F59-3B0E-1F0AB4F56BF0}"/>
              </a:ext>
            </a:extLst>
          </p:cNvPr>
          <p:cNvSpPr txBox="1">
            <a:spLocks/>
          </p:cNvSpPr>
          <p:nvPr/>
        </p:nvSpPr>
        <p:spPr>
          <a:xfrm>
            <a:off x="528665" y="2472569"/>
            <a:ext cx="6659626" cy="21735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3600" dirty="0">
                <a:solidFill>
                  <a:schemeClr val="bg1"/>
                </a:solidFill>
                <a:hlinkClick r:id="rId3"/>
              </a:rPr>
              <a:t>1-Kaggle Dataset</a:t>
            </a:r>
            <a:r>
              <a:rPr lang="en-US" sz="3600" dirty="0">
                <a:solidFill>
                  <a:schemeClr val="bg1"/>
                </a:solidFill>
              </a:rPr>
              <a:t> </a:t>
            </a:r>
          </a:p>
          <a:p>
            <a:pPr algn="l">
              <a:lnSpc>
                <a:spcPct val="100000"/>
              </a:lnSpc>
            </a:pPr>
            <a:r>
              <a:rPr lang="en-US" sz="3600" dirty="0">
                <a:solidFill>
                  <a:schemeClr val="bg1"/>
                </a:solidFill>
                <a:hlinkClick r:id="rId4"/>
              </a:rPr>
              <a:t>2-Egyptianolympic.org</a:t>
            </a:r>
            <a:endParaRPr lang="en-US" sz="3600" dirty="0">
              <a:solidFill>
                <a:schemeClr val="bg1"/>
              </a:solidFill>
            </a:endParaRPr>
          </a:p>
          <a:p>
            <a:pPr algn="l">
              <a:lnSpc>
                <a:spcPct val="100000"/>
              </a:lnSpc>
            </a:pPr>
            <a:r>
              <a:rPr lang="en-US" sz="3600" dirty="0">
                <a:solidFill>
                  <a:schemeClr val="bg1"/>
                </a:solidFill>
                <a:hlinkClick r:id="rId5"/>
              </a:rPr>
              <a:t>3-olympedia.org</a:t>
            </a:r>
            <a:endParaRPr lang="en-US" sz="3600" dirty="0">
              <a:solidFill>
                <a:schemeClr val="bg1"/>
              </a:solidFill>
            </a:endParaRPr>
          </a:p>
        </p:txBody>
      </p:sp>
    </p:spTree>
    <p:extLst>
      <p:ext uri="{BB962C8B-B14F-4D97-AF65-F5344CB8AC3E}">
        <p14:creationId xmlns:p14="http://schemas.microsoft.com/office/powerpoint/2010/main" val="23416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312070-A179-7803-C681-1BBC2FE7D8C8}"/>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6A1F831-ECA4-C82A-E686-70C58174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1A1D2E1-412D-B8A0-DB9D-8018F8E0745D}"/>
              </a:ext>
            </a:extLst>
          </p:cNvPr>
          <p:cNvPicPr>
            <a:picLocks noChangeAspect="1"/>
          </p:cNvPicPr>
          <p:nvPr/>
        </p:nvPicPr>
        <p:blipFill>
          <a:blip r:embed="rId2"/>
          <a:srcRect l="13513" t="6593" r="24791" b="1"/>
          <a:stretch/>
        </p:blipFill>
        <p:spPr>
          <a:xfrm>
            <a:off x="3522468" y="1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CC05B47-C60A-69E9-4FB5-2362FA80DE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0C2C19-CC55-B4F3-AAB9-5EDCD4F9FDF5}"/>
              </a:ext>
            </a:extLst>
          </p:cNvPr>
          <p:cNvSpPr>
            <a:spLocks noGrp="1"/>
          </p:cNvSpPr>
          <p:nvPr>
            <p:ph type="ctrTitle"/>
          </p:nvPr>
        </p:nvSpPr>
        <p:spPr>
          <a:xfrm>
            <a:off x="399415" y="112910"/>
            <a:ext cx="6659626" cy="767200"/>
          </a:xfrm>
        </p:spPr>
        <p:txBody>
          <a:bodyPr vert="horz" lIns="91440" tIns="45720" rIns="91440" bIns="45720" rtlCol="0" anchor="b">
            <a:normAutofit/>
          </a:bodyPr>
          <a:lstStyle/>
          <a:p>
            <a:pPr algn="l">
              <a:lnSpc>
                <a:spcPct val="100000"/>
              </a:lnSpc>
            </a:pPr>
            <a:r>
              <a:rPr lang="en-US" sz="3600" dirty="0">
                <a:solidFill>
                  <a:schemeClr val="bg1"/>
                </a:solidFill>
              </a:rPr>
              <a:t>Data Preparation </a:t>
            </a:r>
          </a:p>
        </p:txBody>
      </p:sp>
      <p:sp>
        <p:nvSpPr>
          <p:cNvPr id="39" name="Rectangle 38">
            <a:extLst>
              <a:ext uri="{FF2B5EF4-FFF2-40B4-BE49-F238E27FC236}">
                <a16:creationId xmlns:a16="http://schemas.microsoft.com/office/drawing/2014/main" id="{C9D4CE06-0E63-2ACD-7693-E5D3DF98BA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C0075E4F-6B66-DADD-A8D9-9B3DA58D6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DF4A813-92D1-BEEF-DBE9-19DCCAD45502}"/>
              </a:ext>
            </a:extLst>
          </p:cNvPr>
          <p:cNvPicPr>
            <a:picLocks noChangeAspect="1"/>
          </p:cNvPicPr>
          <p:nvPr/>
        </p:nvPicPr>
        <p:blipFill>
          <a:blip r:embed="rId3"/>
          <a:stretch>
            <a:fillRect/>
          </a:stretch>
        </p:blipFill>
        <p:spPr>
          <a:xfrm>
            <a:off x="975360" y="993010"/>
            <a:ext cx="10241280" cy="5496256"/>
          </a:xfrm>
          <a:prstGeom prst="rect">
            <a:avLst/>
          </a:prstGeom>
        </p:spPr>
      </p:pic>
    </p:spTree>
    <p:extLst>
      <p:ext uri="{BB962C8B-B14F-4D97-AF65-F5344CB8AC3E}">
        <p14:creationId xmlns:p14="http://schemas.microsoft.com/office/powerpoint/2010/main" val="3142379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1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99415" y="112910"/>
            <a:ext cx="6659626" cy="767200"/>
          </a:xfrm>
        </p:spPr>
        <p:txBody>
          <a:bodyPr vert="horz" lIns="91440" tIns="45720" rIns="91440" bIns="45720" rtlCol="0" anchor="b">
            <a:normAutofit/>
          </a:bodyPr>
          <a:lstStyle/>
          <a:p>
            <a:pPr algn="l">
              <a:lnSpc>
                <a:spcPct val="100000"/>
              </a:lnSpc>
            </a:pPr>
            <a:r>
              <a:rPr lang="en-US" sz="3600" dirty="0">
                <a:solidFill>
                  <a:schemeClr val="bg1"/>
                </a:solidFill>
              </a:rPr>
              <a:t>Data Preparation </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7FD1946-F1BD-4E86-80D8-438ECAB86091}"/>
              </a:ext>
            </a:extLst>
          </p:cNvPr>
          <p:cNvPicPr>
            <a:picLocks noChangeAspect="1"/>
          </p:cNvPicPr>
          <p:nvPr/>
        </p:nvPicPr>
        <p:blipFill>
          <a:blip r:embed="rId3"/>
          <a:stretch>
            <a:fillRect/>
          </a:stretch>
        </p:blipFill>
        <p:spPr>
          <a:xfrm>
            <a:off x="944794" y="993010"/>
            <a:ext cx="10302412" cy="5486400"/>
          </a:xfrm>
          <a:prstGeom prst="rect">
            <a:avLst/>
          </a:prstGeom>
        </p:spPr>
      </p:pic>
    </p:spTree>
    <p:extLst>
      <p:ext uri="{BB962C8B-B14F-4D97-AF65-F5344CB8AC3E}">
        <p14:creationId xmlns:p14="http://schemas.microsoft.com/office/powerpoint/2010/main" val="92254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1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99415" y="112910"/>
            <a:ext cx="6659626" cy="767200"/>
          </a:xfrm>
        </p:spPr>
        <p:txBody>
          <a:bodyPr vert="horz" lIns="91440" tIns="45720" rIns="91440" bIns="45720" rtlCol="0" anchor="b">
            <a:normAutofit/>
          </a:bodyPr>
          <a:lstStyle/>
          <a:p>
            <a:pPr algn="l">
              <a:lnSpc>
                <a:spcPct val="100000"/>
              </a:lnSpc>
            </a:pPr>
            <a:r>
              <a:rPr lang="en-US" sz="3600" dirty="0">
                <a:solidFill>
                  <a:schemeClr val="bg1"/>
                </a:solidFill>
              </a:rPr>
              <a:t>Data Preparation </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2F669F0B-FC22-4081-A190-38F162DBAA41}"/>
              </a:ext>
            </a:extLst>
          </p:cNvPr>
          <p:cNvPicPr>
            <a:picLocks noChangeAspect="1"/>
          </p:cNvPicPr>
          <p:nvPr/>
        </p:nvPicPr>
        <p:blipFill>
          <a:blip r:embed="rId3"/>
          <a:stretch>
            <a:fillRect/>
          </a:stretch>
        </p:blipFill>
        <p:spPr>
          <a:xfrm>
            <a:off x="973455" y="2930117"/>
            <a:ext cx="10112616" cy="3139712"/>
          </a:xfrm>
          <a:prstGeom prst="rect">
            <a:avLst/>
          </a:prstGeom>
        </p:spPr>
      </p:pic>
    </p:spTree>
    <p:extLst>
      <p:ext uri="{BB962C8B-B14F-4D97-AF65-F5344CB8AC3E}">
        <p14:creationId xmlns:p14="http://schemas.microsoft.com/office/powerpoint/2010/main" val="117809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1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99415" y="112910"/>
            <a:ext cx="6659626" cy="767200"/>
          </a:xfrm>
        </p:spPr>
        <p:txBody>
          <a:bodyPr vert="horz" lIns="91440" tIns="45720" rIns="91440" bIns="45720" rtlCol="0" anchor="b">
            <a:normAutofit/>
          </a:bodyPr>
          <a:lstStyle/>
          <a:p>
            <a:pPr algn="l">
              <a:lnSpc>
                <a:spcPct val="100000"/>
              </a:lnSpc>
            </a:pPr>
            <a:r>
              <a:rPr lang="en-US" sz="3600" dirty="0">
                <a:solidFill>
                  <a:schemeClr val="bg1"/>
                </a:solidFill>
              </a:rPr>
              <a:t>Data Preparation </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A4D4745-9900-4E5F-8361-0152C7985F6F}"/>
              </a:ext>
            </a:extLst>
          </p:cNvPr>
          <p:cNvPicPr>
            <a:picLocks noChangeAspect="1"/>
          </p:cNvPicPr>
          <p:nvPr/>
        </p:nvPicPr>
        <p:blipFill>
          <a:blip r:embed="rId3"/>
          <a:stretch>
            <a:fillRect/>
          </a:stretch>
        </p:blipFill>
        <p:spPr>
          <a:xfrm>
            <a:off x="1115898" y="2757767"/>
            <a:ext cx="9960203" cy="3795089"/>
          </a:xfrm>
          <a:prstGeom prst="rect">
            <a:avLst/>
          </a:prstGeom>
        </p:spPr>
      </p:pic>
    </p:spTree>
    <p:extLst>
      <p:ext uri="{BB962C8B-B14F-4D97-AF65-F5344CB8AC3E}">
        <p14:creationId xmlns:p14="http://schemas.microsoft.com/office/powerpoint/2010/main" val="2349457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71094" y="980441"/>
            <a:ext cx="6659626" cy="1124712"/>
          </a:xfrm>
        </p:spPr>
        <p:txBody>
          <a:bodyPr vert="horz" lIns="91440" tIns="45720" rIns="91440" bIns="45720" rtlCol="0" anchor="b">
            <a:normAutofit/>
          </a:bodyPr>
          <a:lstStyle/>
          <a:p>
            <a:pPr algn="l"/>
            <a:r>
              <a:rPr lang="en-US" sz="3600" dirty="0">
                <a:solidFill>
                  <a:schemeClr val="bg1"/>
                </a:solidFill>
              </a:rPr>
              <a:t>Measures </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C2D028D-565F-4F74-F103-AF101AA0896E}"/>
              </a:ext>
            </a:extLst>
          </p:cNvPr>
          <p:cNvSpPr>
            <a:spLocks noGrp="1"/>
          </p:cNvSpPr>
          <p:nvPr>
            <p:ph type="subTitle" idx="1"/>
          </p:nvPr>
        </p:nvSpPr>
        <p:spPr>
          <a:xfrm>
            <a:off x="371094" y="2790951"/>
            <a:ext cx="7373314" cy="3207258"/>
          </a:xfrm>
        </p:spPr>
        <p:txBody>
          <a:bodyPr vert="horz" lIns="91440" tIns="45720" rIns="91440" bIns="45720" rtlCol="0" anchor="t">
            <a:noAutofit/>
          </a:bodyPr>
          <a:lstStyle/>
          <a:p>
            <a:pPr algn="l">
              <a:lnSpc>
                <a:spcPct val="150000"/>
              </a:lnSpc>
            </a:pPr>
            <a:r>
              <a:rPr lang="en-US" sz="2000" dirty="0">
                <a:solidFill>
                  <a:schemeClr val="bg1"/>
                </a:solidFill>
              </a:rPr>
              <a:t>Measures in data analysis are essential for quantifying and comparing data, guiding informed decision-making and strategy. They enable performance evaluation against benchmarks, support statistical techniques, and simplify complex information for clearer communication. Ultimately, measures transform raw data into actionable insights, enhancing the effectiveness of analysis.</a:t>
            </a:r>
          </a:p>
          <a:p>
            <a:pPr algn="just">
              <a:lnSpc>
                <a:spcPct val="150000"/>
              </a:lnSpc>
            </a:pPr>
            <a:endParaRPr lang="en-US" sz="2000" dirty="0">
              <a:solidFill>
                <a:schemeClr val="bg1"/>
              </a:solidFill>
            </a:endParaRPr>
          </a:p>
        </p:txBody>
      </p:sp>
      <p:sp>
        <p:nvSpPr>
          <p:cNvPr id="5" name="TextBox 4">
            <a:extLst>
              <a:ext uri="{FF2B5EF4-FFF2-40B4-BE49-F238E27FC236}">
                <a16:creationId xmlns:a16="http://schemas.microsoft.com/office/drawing/2014/main" id="{8380A85F-C68F-3546-20E9-2CEB171883D6}"/>
              </a:ext>
            </a:extLst>
          </p:cNvPr>
          <p:cNvSpPr txBox="1"/>
          <p:nvPr/>
        </p:nvSpPr>
        <p:spPr>
          <a:xfrm>
            <a:off x="3643578" y="2129458"/>
            <a:ext cx="4750083" cy="646331"/>
          </a:xfrm>
          <a:prstGeom prst="rect">
            <a:avLst/>
          </a:prstGeom>
          <a:noFill/>
        </p:spPr>
        <p:txBody>
          <a:bodyPr wrap="none" rtlCol="0">
            <a:spAutoFit/>
          </a:bodyPr>
          <a:lstStyle/>
          <a:p>
            <a:r>
              <a:rPr lang="en-US" dirty="0">
                <a:solidFill>
                  <a:schemeClr val="bg1"/>
                </a:solidFill>
              </a:rPr>
              <a:t>Done By: </a:t>
            </a:r>
            <a:r>
              <a:rPr lang="en-US" sz="1800" dirty="0">
                <a:solidFill>
                  <a:schemeClr val="bg1"/>
                </a:solidFill>
              </a:rPr>
              <a:t>Mahmoud Sayed &amp; Mohamed Gamal</a:t>
            </a:r>
          </a:p>
          <a:p>
            <a:endParaRPr lang="en-US" dirty="0">
              <a:solidFill>
                <a:schemeClr val="bg1"/>
              </a:solidFill>
            </a:endParaRPr>
          </a:p>
        </p:txBody>
      </p:sp>
    </p:spTree>
    <p:extLst>
      <p:ext uri="{BB962C8B-B14F-4D97-AF65-F5344CB8AC3E}">
        <p14:creationId xmlns:p14="http://schemas.microsoft.com/office/powerpoint/2010/main" val="148362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71094" y="980441"/>
            <a:ext cx="6659626" cy="1124712"/>
          </a:xfrm>
        </p:spPr>
        <p:txBody>
          <a:bodyPr vert="horz" lIns="91440" tIns="45720" rIns="91440" bIns="45720" rtlCol="0" anchor="b">
            <a:normAutofit/>
          </a:bodyPr>
          <a:lstStyle/>
          <a:p>
            <a:pPr algn="l"/>
            <a:r>
              <a:rPr lang="en-US" sz="3600" dirty="0">
                <a:solidFill>
                  <a:schemeClr val="bg1"/>
                </a:solidFill>
              </a:rPr>
              <a:t>Measures </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C2D028D-565F-4F74-F103-AF101AA0896E}"/>
              </a:ext>
            </a:extLst>
          </p:cNvPr>
          <p:cNvSpPr>
            <a:spLocks noGrp="1"/>
          </p:cNvSpPr>
          <p:nvPr>
            <p:ph type="subTitle" idx="1"/>
          </p:nvPr>
        </p:nvSpPr>
        <p:spPr>
          <a:xfrm>
            <a:off x="371094" y="2790951"/>
            <a:ext cx="7373314" cy="3207258"/>
          </a:xfrm>
        </p:spPr>
        <p:txBody>
          <a:bodyPr vert="horz" lIns="91440" tIns="45720" rIns="91440" bIns="45720" rtlCol="0" anchor="t">
            <a:noAutofit/>
          </a:bodyPr>
          <a:lstStyle/>
          <a:p>
            <a:pPr algn="l"/>
            <a:br>
              <a:rPr lang="en-US" sz="2000" dirty="0">
                <a:solidFill>
                  <a:schemeClr val="bg1"/>
                </a:solidFill>
              </a:rPr>
            </a:br>
            <a:endParaRPr lang="en-US" sz="2000" dirty="0">
              <a:solidFill>
                <a:schemeClr val="bg1"/>
              </a:solidFill>
            </a:endParaRPr>
          </a:p>
          <a:p>
            <a:pPr marL="457200" indent="-457200" algn="just">
              <a:buFont typeface="+mj-lt"/>
              <a:buAutoNum type="arabicPeriod"/>
            </a:pPr>
            <a:r>
              <a:rPr lang="en-US" sz="2000" dirty="0">
                <a:solidFill>
                  <a:schemeClr val="bg1"/>
                </a:solidFill>
              </a:rPr>
              <a:t>Data standardization</a:t>
            </a:r>
          </a:p>
          <a:p>
            <a:pPr marL="457200" indent="-457200" algn="just">
              <a:buFont typeface="+mj-lt"/>
              <a:buAutoNum type="arabicPeriod"/>
            </a:pPr>
            <a:r>
              <a:rPr lang="en-US" sz="2000" dirty="0">
                <a:solidFill>
                  <a:schemeClr val="bg1"/>
                </a:solidFill>
              </a:rPr>
              <a:t>Define objectives of the project</a:t>
            </a:r>
          </a:p>
          <a:p>
            <a:pPr marL="457200" indent="-457200" algn="just">
              <a:buFont typeface="+mj-lt"/>
              <a:buAutoNum type="arabicPeriod"/>
            </a:pPr>
            <a:r>
              <a:rPr lang="en-US" sz="2000" dirty="0">
                <a:solidFill>
                  <a:schemeClr val="bg1"/>
                </a:solidFill>
              </a:rPr>
              <a:t>Choose appropriate measures’ types</a:t>
            </a:r>
          </a:p>
          <a:p>
            <a:pPr marL="457200" indent="-457200" algn="just">
              <a:buFont typeface="+mj-lt"/>
              <a:buAutoNum type="arabicPeriod"/>
            </a:pPr>
            <a:endParaRPr lang="en-US" sz="2000" dirty="0">
              <a:solidFill>
                <a:schemeClr val="bg1"/>
              </a:solidFill>
            </a:endParaRPr>
          </a:p>
          <a:p>
            <a:pPr marL="457200" indent="-457200" algn="just">
              <a:buFont typeface="+mj-lt"/>
              <a:buAutoNum type="arabicPeriod"/>
            </a:pPr>
            <a:endParaRPr lang="en-US" sz="2000" dirty="0">
              <a:solidFill>
                <a:schemeClr val="bg1"/>
              </a:solidFill>
            </a:endParaRPr>
          </a:p>
          <a:p>
            <a:pPr marL="457200" indent="-457200" algn="just">
              <a:buFont typeface="+mj-lt"/>
              <a:buAutoNum type="arabicPeriod"/>
            </a:pPr>
            <a:endParaRPr lang="en-US" sz="2000" dirty="0">
              <a:solidFill>
                <a:schemeClr val="bg1"/>
              </a:solidFill>
            </a:endParaRPr>
          </a:p>
          <a:p>
            <a:pPr algn="just"/>
            <a:endParaRPr lang="en-US" sz="2000" dirty="0">
              <a:solidFill>
                <a:schemeClr val="bg1"/>
              </a:solidFill>
            </a:endParaRPr>
          </a:p>
        </p:txBody>
      </p:sp>
      <p:sp>
        <p:nvSpPr>
          <p:cNvPr id="5" name="TextBox 4">
            <a:extLst>
              <a:ext uri="{FF2B5EF4-FFF2-40B4-BE49-F238E27FC236}">
                <a16:creationId xmlns:a16="http://schemas.microsoft.com/office/drawing/2014/main" id="{8380A85F-C68F-3546-20E9-2CEB171883D6}"/>
              </a:ext>
            </a:extLst>
          </p:cNvPr>
          <p:cNvSpPr txBox="1"/>
          <p:nvPr/>
        </p:nvSpPr>
        <p:spPr>
          <a:xfrm>
            <a:off x="3643578" y="2129458"/>
            <a:ext cx="4750083" cy="646331"/>
          </a:xfrm>
          <a:prstGeom prst="rect">
            <a:avLst/>
          </a:prstGeom>
          <a:noFill/>
        </p:spPr>
        <p:txBody>
          <a:bodyPr wrap="none" rtlCol="0">
            <a:spAutoFit/>
          </a:bodyPr>
          <a:lstStyle/>
          <a:p>
            <a:r>
              <a:rPr lang="en-US" dirty="0">
                <a:solidFill>
                  <a:schemeClr val="bg1"/>
                </a:solidFill>
              </a:rPr>
              <a:t>Done By: </a:t>
            </a:r>
            <a:r>
              <a:rPr lang="en-US" sz="1800" dirty="0">
                <a:solidFill>
                  <a:schemeClr val="bg1"/>
                </a:solidFill>
              </a:rPr>
              <a:t>Mahmoud Sayed &amp; Mohamed Gamal</a:t>
            </a:r>
          </a:p>
          <a:p>
            <a:endParaRPr lang="en-US" dirty="0">
              <a:solidFill>
                <a:schemeClr val="bg1"/>
              </a:solidFill>
            </a:endParaRPr>
          </a:p>
        </p:txBody>
      </p:sp>
    </p:spTree>
    <p:extLst>
      <p:ext uri="{BB962C8B-B14F-4D97-AF65-F5344CB8AC3E}">
        <p14:creationId xmlns:p14="http://schemas.microsoft.com/office/powerpoint/2010/main" val="311363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71094" y="980441"/>
            <a:ext cx="6659626" cy="1124712"/>
          </a:xfrm>
        </p:spPr>
        <p:txBody>
          <a:bodyPr vert="horz" lIns="91440" tIns="45720" rIns="91440" bIns="45720" rtlCol="0" anchor="b">
            <a:normAutofit/>
          </a:bodyPr>
          <a:lstStyle/>
          <a:p>
            <a:pPr algn="l"/>
            <a:r>
              <a:rPr lang="en-US" sz="3600" dirty="0">
                <a:solidFill>
                  <a:schemeClr val="bg1"/>
                </a:solidFill>
              </a:rPr>
              <a:t>Visualization and Presentation </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C2D028D-565F-4F74-F103-AF101AA0896E}"/>
              </a:ext>
            </a:extLst>
          </p:cNvPr>
          <p:cNvSpPr>
            <a:spLocks noGrp="1"/>
          </p:cNvSpPr>
          <p:nvPr>
            <p:ph type="subTitle" idx="1"/>
          </p:nvPr>
        </p:nvSpPr>
        <p:spPr>
          <a:xfrm>
            <a:off x="371094" y="2790951"/>
            <a:ext cx="7797546" cy="3207258"/>
          </a:xfrm>
        </p:spPr>
        <p:txBody>
          <a:bodyPr vert="horz" lIns="91440" tIns="45720" rIns="91440" bIns="45720" rtlCol="0" anchor="t">
            <a:noAutofit/>
          </a:bodyPr>
          <a:lstStyle/>
          <a:p>
            <a:pPr algn="l">
              <a:lnSpc>
                <a:spcPct val="150000"/>
              </a:lnSpc>
            </a:pPr>
            <a:r>
              <a:rPr lang="en-US" sz="2000" dirty="0">
                <a:solidFill>
                  <a:schemeClr val="bg1"/>
                </a:solidFill>
              </a:rPr>
              <a:t>Data visualization is vital as it converts complex datasets into clear, graphical representations, making it easier to identify patterns and insights. It enhances communication, allowing stakeholders to quickly grasp significant information and aiding in better decision-making. Engaging visuals also enhance storytelling with data, fostering a deeper understanding among diverse audiences. Overall, effective data visualization empowers organizations to leverage insights for strategic planning and action.</a:t>
            </a:r>
          </a:p>
          <a:p>
            <a:pPr algn="just">
              <a:lnSpc>
                <a:spcPct val="150000"/>
              </a:lnSpc>
            </a:pPr>
            <a:endParaRPr lang="en-US" sz="2000" dirty="0">
              <a:solidFill>
                <a:schemeClr val="bg1"/>
              </a:solidFill>
            </a:endParaRPr>
          </a:p>
        </p:txBody>
      </p:sp>
      <p:sp>
        <p:nvSpPr>
          <p:cNvPr id="5" name="TextBox 4">
            <a:extLst>
              <a:ext uri="{FF2B5EF4-FFF2-40B4-BE49-F238E27FC236}">
                <a16:creationId xmlns:a16="http://schemas.microsoft.com/office/drawing/2014/main" id="{8380A85F-C68F-3546-20E9-2CEB171883D6}"/>
              </a:ext>
            </a:extLst>
          </p:cNvPr>
          <p:cNvSpPr txBox="1"/>
          <p:nvPr/>
        </p:nvSpPr>
        <p:spPr>
          <a:xfrm>
            <a:off x="3643578" y="2129458"/>
            <a:ext cx="3841436" cy="646331"/>
          </a:xfrm>
          <a:prstGeom prst="rect">
            <a:avLst/>
          </a:prstGeom>
          <a:noFill/>
        </p:spPr>
        <p:txBody>
          <a:bodyPr wrap="none" rtlCol="0">
            <a:spAutoFit/>
          </a:bodyPr>
          <a:lstStyle/>
          <a:p>
            <a:r>
              <a:rPr lang="en-US" dirty="0">
                <a:solidFill>
                  <a:schemeClr val="bg1"/>
                </a:solidFill>
              </a:rPr>
              <a:t>Done By: Lina Jamal &amp; </a:t>
            </a:r>
            <a:r>
              <a:rPr lang="en-US" dirty="0" err="1">
                <a:solidFill>
                  <a:schemeClr val="bg1"/>
                </a:solidFill>
              </a:rPr>
              <a:t>Shorouk</a:t>
            </a:r>
            <a:r>
              <a:rPr lang="en-US" dirty="0">
                <a:solidFill>
                  <a:schemeClr val="bg1"/>
                </a:solidFill>
              </a:rPr>
              <a:t> Salah</a:t>
            </a:r>
            <a:endParaRPr lang="en-US" sz="18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003031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209049" y="2178408"/>
            <a:ext cx="6659626" cy="1124712"/>
          </a:xfrm>
        </p:spPr>
        <p:txBody>
          <a:bodyPr vert="horz" lIns="91440" tIns="45720" rIns="91440" bIns="45720" rtlCol="0" anchor="b">
            <a:normAutofit/>
          </a:bodyPr>
          <a:lstStyle/>
          <a:p>
            <a:pPr algn="l"/>
            <a:r>
              <a:rPr lang="en-US" sz="3600" dirty="0">
                <a:solidFill>
                  <a:schemeClr val="bg1"/>
                </a:solidFill>
              </a:rPr>
              <a:t>Visualization</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C2D028D-565F-4F74-F103-AF101AA0896E}"/>
              </a:ext>
            </a:extLst>
          </p:cNvPr>
          <p:cNvSpPr>
            <a:spLocks noGrp="1"/>
          </p:cNvSpPr>
          <p:nvPr>
            <p:ph type="subTitle" idx="1"/>
          </p:nvPr>
        </p:nvSpPr>
        <p:spPr>
          <a:xfrm>
            <a:off x="209049" y="3554880"/>
            <a:ext cx="7373314" cy="3207258"/>
          </a:xfrm>
        </p:spPr>
        <p:txBody>
          <a:bodyPr vert="horz" lIns="91440" tIns="45720" rIns="91440" bIns="45720" rtlCol="0" anchor="t">
            <a:noAutofit/>
          </a:bodyPr>
          <a:lstStyle/>
          <a:p>
            <a:pPr algn="l"/>
            <a:r>
              <a:rPr lang="en-US" sz="2000" dirty="0">
                <a:solidFill>
                  <a:schemeClr val="bg1"/>
                </a:solidFill>
              </a:rPr>
              <a:t>Visualization was done using </a:t>
            </a:r>
            <a:r>
              <a:rPr lang="en-US" sz="2000" dirty="0" err="1">
                <a:solidFill>
                  <a:schemeClr val="bg1"/>
                </a:solidFill>
              </a:rPr>
              <a:t>PowerBI</a:t>
            </a:r>
            <a:r>
              <a:rPr lang="en-US" sz="2000" dirty="0">
                <a:solidFill>
                  <a:schemeClr val="bg1"/>
                </a:solidFill>
              </a:rPr>
              <a:t>, which included multiple pages showcasing the Olympics:</a:t>
            </a:r>
            <a:br>
              <a:rPr lang="en-US" sz="2000" dirty="0">
                <a:solidFill>
                  <a:schemeClr val="bg1"/>
                </a:solidFill>
              </a:rPr>
            </a:br>
            <a:endParaRPr lang="en-US" sz="2000" dirty="0">
              <a:solidFill>
                <a:schemeClr val="bg1"/>
              </a:solidFill>
            </a:endParaRPr>
          </a:p>
          <a:p>
            <a:pPr marL="457200" indent="-457200" algn="just">
              <a:buFont typeface="+mj-lt"/>
              <a:buAutoNum type="arabicPeriod"/>
            </a:pPr>
            <a:r>
              <a:rPr lang="en-US" sz="2000" dirty="0">
                <a:solidFill>
                  <a:schemeClr val="bg1"/>
                </a:solidFill>
              </a:rPr>
              <a:t>Home page and Dashboard</a:t>
            </a:r>
          </a:p>
          <a:p>
            <a:pPr marL="457200" indent="-457200" algn="just">
              <a:buFont typeface="+mj-lt"/>
              <a:buAutoNum type="arabicPeriod"/>
            </a:pPr>
            <a:r>
              <a:rPr lang="en-US" sz="2000" dirty="0">
                <a:solidFill>
                  <a:schemeClr val="bg1"/>
                </a:solidFill>
              </a:rPr>
              <a:t>Continents </a:t>
            </a:r>
          </a:p>
          <a:p>
            <a:pPr marL="457200" indent="-457200" algn="just">
              <a:buFont typeface="+mj-lt"/>
              <a:buAutoNum type="arabicPeriod"/>
            </a:pPr>
            <a:r>
              <a:rPr lang="en-US" sz="2000" dirty="0">
                <a:solidFill>
                  <a:schemeClr val="bg1"/>
                </a:solidFill>
              </a:rPr>
              <a:t>Countries</a:t>
            </a:r>
          </a:p>
          <a:p>
            <a:pPr marL="457200" indent="-457200" algn="just">
              <a:buFont typeface="+mj-lt"/>
              <a:buAutoNum type="arabicPeriod"/>
            </a:pPr>
            <a:r>
              <a:rPr lang="en-US" sz="2000" dirty="0">
                <a:solidFill>
                  <a:schemeClr val="bg1"/>
                </a:solidFill>
              </a:rPr>
              <a:t>Athletes</a:t>
            </a:r>
          </a:p>
          <a:p>
            <a:pPr marL="457200" indent="-457200" algn="just">
              <a:buFont typeface="+mj-lt"/>
              <a:buAutoNum type="arabicPeriod"/>
            </a:pPr>
            <a:r>
              <a:rPr lang="en-US" sz="2000" dirty="0">
                <a:solidFill>
                  <a:schemeClr val="bg1"/>
                </a:solidFill>
              </a:rPr>
              <a:t>Egypt</a:t>
            </a:r>
          </a:p>
          <a:p>
            <a:pPr marL="457200" indent="-457200" algn="just">
              <a:buFont typeface="+mj-lt"/>
              <a:buAutoNum type="arabicPeriod"/>
            </a:pPr>
            <a:r>
              <a:rPr lang="en-US" sz="2000" dirty="0">
                <a:solidFill>
                  <a:schemeClr val="bg1"/>
                </a:solidFill>
              </a:rPr>
              <a:t>2028</a:t>
            </a:r>
          </a:p>
          <a:p>
            <a:pPr marL="457200" indent="-457200" algn="just">
              <a:buFont typeface="+mj-lt"/>
              <a:buAutoNum type="arabicPeriod"/>
            </a:pPr>
            <a:endParaRPr lang="en-US" sz="2000" dirty="0">
              <a:solidFill>
                <a:schemeClr val="bg1"/>
              </a:solidFill>
            </a:endParaRPr>
          </a:p>
          <a:p>
            <a:pPr algn="just"/>
            <a:endParaRPr lang="en-US" sz="2000" dirty="0">
              <a:solidFill>
                <a:schemeClr val="bg1"/>
              </a:solidFill>
            </a:endParaRPr>
          </a:p>
          <a:p>
            <a:pPr algn="just"/>
            <a:endParaRPr lang="en-US" sz="2000" dirty="0">
              <a:solidFill>
                <a:schemeClr val="bg1"/>
              </a:solidFill>
            </a:endParaRPr>
          </a:p>
        </p:txBody>
      </p:sp>
      <p:sp>
        <p:nvSpPr>
          <p:cNvPr id="5" name="TextBox 4">
            <a:extLst>
              <a:ext uri="{FF2B5EF4-FFF2-40B4-BE49-F238E27FC236}">
                <a16:creationId xmlns:a16="http://schemas.microsoft.com/office/drawing/2014/main" id="{8380A85F-C68F-3546-20E9-2CEB171883D6}"/>
              </a:ext>
            </a:extLst>
          </p:cNvPr>
          <p:cNvSpPr txBox="1"/>
          <p:nvPr/>
        </p:nvSpPr>
        <p:spPr>
          <a:xfrm>
            <a:off x="3671899" y="3105829"/>
            <a:ext cx="2166234" cy="646331"/>
          </a:xfrm>
          <a:prstGeom prst="rect">
            <a:avLst/>
          </a:prstGeom>
          <a:noFill/>
        </p:spPr>
        <p:txBody>
          <a:bodyPr wrap="none" rtlCol="0">
            <a:spAutoFit/>
          </a:bodyPr>
          <a:lstStyle/>
          <a:p>
            <a:r>
              <a:rPr lang="en-US" dirty="0">
                <a:solidFill>
                  <a:schemeClr val="bg1"/>
                </a:solidFill>
              </a:rPr>
              <a:t>Done By: Lina Jamal</a:t>
            </a:r>
            <a:endParaRPr lang="en-US" sz="1800" dirty="0">
              <a:solidFill>
                <a:schemeClr val="bg1"/>
              </a:solidFill>
            </a:endParaRPr>
          </a:p>
          <a:p>
            <a:endParaRPr lang="en-US" dirty="0">
              <a:solidFill>
                <a:schemeClr val="bg1"/>
              </a:solidFill>
            </a:endParaRPr>
          </a:p>
        </p:txBody>
      </p:sp>
      <p:sp>
        <p:nvSpPr>
          <p:cNvPr id="6" name="Title 1">
            <a:extLst>
              <a:ext uri="{FF2B5EF4-FFF2-40B4-BE49-F238E27FC236}">
                <a16:creationId xmlns:a16="http://schemas.microsoft.com/office/drawing/2014/main" id="{19269C57-B7DE-11F9-CE71-11D02DDE0A2F}"/>
              </a:ext>
            </a:extLst>
          </p:cNvPr>
          <p:cNvSpPr txBox="1">
            <a:spLocks/>
          </p:cNvSpPr>
          <p:nvPr/>
        </p:nvSpPr>
        <p:spPr>
          <a:xfrm>
            <a:off x="399415" y="706226"/>
            <a:ext cx="6659626" cy="11247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chemeClr val="bg1"/>
                </a:solidFill>
              </a:rPr>
              <a:t>Presentation</a:t>
            </a:r>
          </a:p>
        </p:txBody>
      </p:sp>
      <p:sp>
        <p:nvSpPr>
          <p:cNvPr id="7" name="TextBox 6">
            <a:extLst>
              <a:ext uri="{FF2B5EF4-FFF2-40B4-BE49-F238E27FC236}">
                <a16:creationId xmlns:a16="http://schemas.microsoft.com/office/drawing/2014/main" id="{E47500BD-7935-4F10-F888-C2C5D03544CE}"/>
              </a:ext>
            </a:extLst>
          </p:cNvPr>
          <p:cNvSpPr txBox="1"/>
          <p:nvPr/>
        </p:nvSpPr>
        <p:spPr>
          <a:xfrm>
            <a:off x="3671899" y="1855243"/>
            <a:ext cx="2551724" cy="646331"/>
          </a:xfrm>
          <a:prstGeom prst="rect">
            <a:avLst/>
          </a:prstGeom>
          <a:noFill/>
        </p:spPr>
        <p:txBody>
          <a:bodyPr wrap="none" rtlCol="0">
            <a:spAutoFit/>
          </a:bodyPr>
          <a:lstStyle/>
          <a:p>
            <a:r>
              <a:rPr lang="en-US" dirty="0">
                <a:solidFill>
                  <a:schemeClr val="bg1"/>
                </a:solidFill>
              </a:rPr>
              <a:t>Done By: </a:t>
            </a:r>
            <a:r>
              <a:rPr lang="en-US" dirty="0" err="1">
                <a:solidFill>
                  <a:schemeClr val="bg1"/>
                </a:solidFill>
              </a:rPr>
              <a:t>Shorouk</a:t>
            </a:r>
            <a:r>
              <a:rPr lang="en-US" dirty="0">
                <a:solidFill>
                  <a:schemeClr val="bg1"/>
                </a:solidFill>
              </a:rPr>
              <a:t> Salah</a:t>
            </a:r>
            <a:endParaRPr lang="en-US" sz="18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64181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D560D8-C7F9-27FD-3476-EF4DC83D4A26}"/>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4473D4F-409A-A213-27B2-11B5067AE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EEAD1C-FE1F-F76E-CA96-A539FC03E19B}"/>
              </a:ext>
            </a:extLst>
          </p:cNvPr>
          <p:cNvPicPr>
            <a:picLocks noChangeAspect="1"/>
          </p:cNvPicPr>
          <p:nvPr/>
        </p:nvPicPr>
        <p:blipFill>
          <a:blip r:embed="rId2"/>
          <a:srcRect l="13513" t="6593" r="24791" b="1"/>
          <a:stretch/>
        </p:blipFill>
        <p:spPr>
          <a:xfrm>
            <a:off x="3522468" y="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139F8097-EC6E-F829-466C-8DE04260E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62195-7851-5355-141A-254E2891AA45}"/>
              </a:ext>
            </a:extLst>
          </p:cNvPr>
          <p:cNvSpPr>
            <a:spLocks noGrp="1"/>
          </p:cNvSpPr>
          <p:nvPr>
            <p:ph type="ctrTitle"/>
          </p:nvPr>
        </p:nvSpPr>
        <p:spPr>
          <a:xfrm>
            <a:off x="192655" y="916687"/>
            <a:ext cx="6659626" cy="1124712"/>
          </a:xfrm>
        </p:spPr>
        <p:txBody>
          <a:bodyPr vert="horz" lIns="91440" tIns="45720" rIns="91440" bIns="45720" rtlCol="0" anchor="b">
            <a:normAutofit/>
          </a:bodyPr>
          <a:lstStyle/>
          <a:p>
            <a:pPr algn="l"/>
            <a:r>
              <a:rPr lang="en-US" sz="3600" dirty="0">
                <a:solidFill>
                  <a:schemeClr val="bg1"/>
                </a:solidFill>
              </a:rPr>
              <a:t>Visualization</a:t>
            </a:r>
          </a:p>
        </p:txBody>
      </p:sp>
      <p:sp>
        <p:nvSpPr>
          <p:cNvPr id="39" name="Rectangle 38">
            <a:extLst>
              <a:ext uri="{FF2B5EF4-FFF2-40B4-BE49-F238E27FC236}">
                <a16:creationId xmlns:a16="http://schemas.microsoft.com/office/drawing/2014/main" id="{A704CB60-BF83-CEBF-6272-378ABF514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2ED5AC5E-C3AC-097C-57DC-AED035887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E07EE7A-96CC-EDF6-14CD-6C888CE349BC}"/>
              </a:ext>
            </a:extLst>
          </p:cNvPr>
          <p:cNvSpPr>
            <a:spLocks noGrp="1"/>
          </p:cNvSpPr>
          <p:nvPr>
            <p:ph type="subTitle" idx="1"/>
          </p:nvPr>
        </p:nvSpPr>
        <p:spPr>
          <a:xfrm>
            <a:off x="192655" y="2493489"/>
            <a:ext cx="8314737" cy="3207258"/>
          </a:xfrm>
        </p:spPr>
        <p:txBody>
          <a:bodyPr vert="horz" lIns="91440" tIns="45720" rIns="91440" bIns="45720" rtlCol="0" anchor="t">
            <a:noAutofit/>
          </a:bodyPr>
          <a:lstStyle/>
          <a:p>
            <a:pPr algn="l"/>
            <a:r>
              <a:rPr lang="en-US" sz="1800" b="1" dirty="0">
                <a:solidFill>
                  <a:schemeClr val="bg1"/>
                </a:solidFill>
              </a:rPr>
              <a:t> Interactive Features and Drilldowns: </a:t>
            </a:r>
            <a:r>
              <a:rPr lang="en-US" sz="1800" dirty="0">
                <a:solidFill>
                  <a:schemeClr val="bg1"/>
                </a:solidFill>
              </a:rPr>
              <a:t>Users can interact with the data using the following features:</a:t>
            </a:r>
          </a:p>
          <a:p>
            <a:pPr algn="l">
              <a:buFont typeface="Arial" panose="020B0604020202020204" pitchFamily="34" charset="0"/>
              <a:buChar char="•"/>
            </a:pPr>
            <a:r>
              <a:rPr lang="en-US" sz="1800" b="1" dirty="0">
                <a:solidFill>
                  <a:schemeClr val="bg1"/>
                </a:solidFill>
              </a:rPr>
              <a:t>Country and Year Slicers</a:t>
            </a:r>
            <a:r>
              <a:rPr lang="en-US" sz="1800" dirty="0">
                <a:solidFill>
                  <a:schemeClr val="bg1"/>
                </a:solidFill>
              </a:rPr>
              <a:t>: Allow users to filter the data by specific countries and Olympic years.</a:t>
            </a:r>
          </a:p>
          <a:p>
            <a:pPr algn="l">
              <a:buFont typeface="Arial" panose="020B0604020202020204" pitchFamily="34" charset="0"/>
              <a:buChar char="•"/>
            </a:pPr>
            <a:r>
              <a:rPr lang="en-US" sz="1800" b="1" dirty="0">
                <a:solidFill>
                  <a:schemeClr val="bg1"/>
                </a:solidFill>
              </a:rPr>
              <a:t>Drilldown by Continent and Country</a:t>
            </a:r>
            <a:r>
              <a:rPr lang="en-US" sz="1800" dirty="0">
                <a:solidFill>
                  <a:schemeClr val="bg1"/>
                </a:solidFill>
              </a:rPr>
              <a:t>: Enables deeper exploration from continent-level to country-specific medal counts and participation rates.</a:t>
            </a:r>
          </a:p>
          <a:p>
            <a:pPr algn="l">
              <a:buFont typeface="Arial" panose="020B0604020202020204" pitchFamily="34" charset="0"/>
              <a:buChar char="•"/>
            </a:pPr>
            <a:r>
              <a:rPr lang="en-US" sz="1800" b="1" dirty="0">
                <a:solidFill>
                  <a:schemeClr val="bg1"/>
                </a:solidFill>
              </a:rPr>
              <a:t>Sport-wise Filtering</a:t>
            </a:r>
            <a:r>
              <a:rPr lang="en-US" sz="1800" dirty="0">
                <a:solidFill>
                  <a:schemeClr val="bg1"/>
                </a:solidFill>
              </a:rPr>
              <a:t>: Users can filter medal counts and athlete participation by specific sports.</a:t>
            </a:r>
          </a:p>
          <a:p>
            <a:pPr algn="l">
              <a:buFont typeface="Arial" panose="020B0604020202020204" pitchFamily="34" charset="0"/>
              <a:buChar char="•"/>
            </a:pPr>
            <a:r>
              <a:rPr lang="en-US" sz="1800" b="1" dirty="0">
                <a:solidFill>
                  <a:schemeClr val="bg1"/>
                </a:solidFill>
              </a:rPr>
              <a:t>Tooltips</a:t>
            </a:r>
            <a:r>
              <a:rPr lang="en-US" sz="1800" dirty="0">
                <a:solidFill>
                  <a:schemeClr val="bg1"/>
                </a:solidFill>
              </a:rPr>
              <a:t>: Provide additional insights when hovering over medals and participation charts.</a:t>
            </a:r>
          </a:p>
          <a:p>
            <a:pPr algn="l"/>
            <a:r>
              <a:rPr lang="en-US" sz="1800" b="1" dirty="0">
                <a:solidFill>
                  <a:schemeClr val="bg1"/>
                </a:solidFill>
              </a:rPr>
              <a:t>. Field Parameters: Users </a:t>
            </a:r>
            <a:r>
              <a:rPr lang="en-US" sz="1800" dirty="0">
                <a:solidFill>
                  <a:schemeClr val="bg1"/>
                </a:solidFill>
              </a:rPr>
              <a:t>can toggle between viewing </a:t>
            </a:r>
            <a:r>
              <a:rPr lang="en-US" sz="1800" b="1" dirty="0">
                <a:solidFill>
                  <a:schemeClr val="bg1"/>
                </a:solidFill>
              </a:rPr>
              <a:t>total medals</a:t>
            </a:r>
            <a:r>
              <a:rPr lang="en-US" sz="1800" dirty="0">
                <a:solidFill>
                  <a:schemeClr val="bg1"/>
                </a:solidFill>
              </a:rPr>
              <a:t>, </a:t>
            </a:r>
            <a:r>
              <a:rPr lang="en-US" sz="1800" b="1" dirty="0">
                <a:solidFill>
                  <a:schemeClr val="bg1"/>
                </a:solidFill>
              </a:rPr>
              <a:t>gold medals</a:t>
            </a:r>
            <a:r>
              <a:rPr lang="en-US" sz="1800" dirty="0">
                <a:solidFill>
                  <a:schemeClr val="bg1"/>
                </a:solidFill>
              </a:rPr>
              <a:t>, and </a:t>
            </a:r>
            <a:r>
              <a:rPr lang="en-US" sz="1800" b="1" dirty="0">
                <a:solidFill>
                  <a:schemeClr val="bg1"/>
                </a:solidFill>
              </a:rPr>
              <a:t>participation count</a:t>
            </a:r>
            <a:r>
              <a:rPr lang="en-US" sz="1800" dirty="0">
                <a:solidFill>
                  <a:schemeClr val="bg1"/>
                </a:solidFill>
              </a:rPr>
              <a:t> on the same chart using a single field parameter.</a:t>
            </a:r>
          </a:p>
          <a:p>
            <a:pPr algn="l"/>
            <a:r>
              <a:rPr lang="en-US" sz="1800" b="1" dirty="0">
                <a:solidFill>
                  <a:schemeClr val="bg1"/>
                </a:solidFill>
              </a:rPr>
              <a:t>. Bookmarks: </a:t>
            </a:r>
            <a:r>
              <a:rPr lang="en-US" sz="1800" dirty="0">
                <a:solidFill>
                  <a:schemeClr val="bg1"/>
                </a:solidFill>
              </a:rPr>
              <a:t>Used to create a navigation experience that moves users between report sections.</a:t>
            </a:r>
          </a:p>
          <a:p>
            <a:pPr algn="l"/>
            <a:endParaRPr lang="en-US" sz="1800" dirty="0">
              <a:solidFill>
                <a:schemeClr val="bg1"/>
              </a:solidFill>
            </a:endParaRPr>
          </a:p>
        </p:txBody>
      </p:sp>
      <p:sp>
        <p:nvSpPr>
          <p:cNvPr id="5" name="TextBox 4">
            <a:extLst>
              <a:ext uri="{FF2B5EF4-FFF2-40B4-BE49-F238E27FC236}">
                <a16:creationId xmlns:a16="http://schemas.microsoft.com/office/drawing/2014/main" id="{B6F20AA6-AA89-3AD9-FB04-75FB7420696B}"/>
              </a:ext>
            </a:extLst>
          </p:cNvPr>
          <p:cNvSpPr txBox="1"/>
          <p:nvPr/>
        </p:nvSpPr>
        <p:spPr>
          <a:xfrm>
            <a:off x="2646111" y="2114552"/>
            <a:ext cx="2166234" cy="646331"/>
          </a:xfrm>
          <a:prstGeom prst="rect">
            <a:avLst/>
          </a:prstGeom>
          <a:noFill/>
        </p:spPr>
        <p:txBody>
          <a:bodyPr wrap="none" rtlCol="0">
            <a:spAutoFit/>
          </a:bodyPr>
          <a:lstStyle/>
          <a:p>
            <a:r>
              <a:rPr lang="en-US" dirty="0">
                <a:solidFill>
                  <a:schemeClr val="bg1"/>
                </a:solidFill>
              </a:rPr>
              <a:t>Done By: Lina Jamal</a:t>
            </a:r>
            <a:endParaRPr lang="en-US" sz="18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2134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1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71094" y="1161288"/>
            <a:ext cx="3936746" cy="1124712"/>
          </a:xfrm>
        </p:spPr>
        <p:txBody>
          <a:bodyPr vert="horz" lIns="91440" tIns="45720" rIns="91440" bIns="45720" rtlCol="0" anchor="b">
            <a:normAutofit/>
          </a:bodyPr>
          <a:lstStyle/>
          <a:p>
            <a:pPr algn="l"/>
            <a:r>
              <a:rPr lang="en-US" sz="3600" dirty="0">
                <a:solidFill>
                  <a:schemeClr val="bg1"/>
                </a:solidFill>
              </a:rPr>
              <a:t>Presented to you by:</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C2D028D-565F-4F74-F103-AF101AA0896E}"/>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marL="342900" indent="-228600" algn="l">
              <a:buFont typeface="Arial" panose="020B0604020202020204" pitchFamily="34" charset="0"/>
              <a:buChar char="•"/>
            </a:pPr>
            <a:endParaRPr lang="en-US" sz="2000" dirty="0">
              <a:solidFill>
                <a:schemeClr val="bg1"/>
              </a:solidFill>
            </a:endParaRPr>
          </a:p>
          <a:p>
            <a:pPr marL="342900" indent="-228600" algn="l">
              <a:buFont typeface="Arial" panose="020B0604020202020204" pitchFamily="34" charset="0"/>
              <a:buChar char="•"/>
            </a:pPr>
            <a:r>
              <a:rPr lang="en-US" sz="2000" dirty="0">
                <a:solidFill>
                  <a:schemeClr val="bg1"/>
                </a:solidFill>
              </a:rPr>
              <a:t>Hamdy Mohamed </a:t>
            </a:r>
          </a:p>
          <a:p>
            <a:pPr marL="342900" indent="-228600" algn="l">
              <a:buFont typeface="Arial" panose="020B0604020202020204" pitchFamily="34" charset="0"/>
              <a:buChar char="•"/>
            </a:pPr>
            <a:r>
              <a:rPr lang="en-US" sz="2000" dirty="0">
                <a:solidFill>
                  <a:schemeClr val="bg1"/>
                </a:solidFill>
              </a:rPr>
              <a:t>Lina Jamal Mahmoud</a:t>
            </a:r>
            <a:endParaRPr lang="ar-EG" sz="2000" dirty="0">
              <a:solidFill>
                <a:schemeClr val="bg1"/>
              </a:solidFill>
            </a:endParaRPr>
          </a:p>
          <a:p>
            <a:pPr marL="342900" indent="-228600" algn="l">
              <a:buFont typeface="Arial" panose="020B0604020202020204" pitchFamily="34" charset="0"/>
              <a:buChar char="•"/>
            </a:pPr>
            <a:r>
              <a:rPr lang="en-US" sz="2000" dirty="0">
                <a:solidFill>
                  <a:schemeClr val="bg1"/>
                </a:solidFill>
              </a:rPr>
              <a:t>Mahmoud Sayed</a:t>
            </a:r>
          </a:p>
          <a:p>
            <a:pPr marL="342900" indent="-228600" algn="l">
              <a:buFont typeface="Arial" panose="020B0604020202020204" pitchFamily="34" charset="0"/>
              <a:buChar char="•"/>
            </a:pPr>
            <a:r>
              <a:rPr lang="en-US" sz="2000" dirty="0">
                <a:solidFill>
                  <a:schemeClr val="bg1"/>
                </a:solidFill>
              </a:rPr>
              <a:t>Mohamed Ayman</a:t>
            </a:r>
          </a:p>
          <a:p>
            <a:pPr marL="342900" indent="-228600" algn="l">
              <a:buFont typeface="Arial" panose="020B0604020202020204" pitchFamily="34" charset="0"/>
              <a:buChar char="•"/>
            </a:pPr>
            <a:r>
              <a:rPr lang="en-US" sz="2000" dirty="0">
                <a:solidFill>
                  <a:schemeClr val="bg1"/>
                </a:solidFill>
              </a:rPr>
              <a:t>Mohamed Gamal</a:t>
            </a:r>
          </a:p>
          <a:p>
            <a:pPr marL="342900" indent="-228600" algn="l">
              <a:buFont typeface="Arial" panose="020B0604020202020204" pitchFamily="34" charset="0"/>
              <a:buChar char="•"/>
            </a:pPr>
            <a:r>
              <a:rPr lang="en-US" sz="2000" dirty="0" err="1">
                <a:solidFill>
                  <a:schemeClr val="bg1"/>
                </a:solidFill>
              </a:rPr>
              <a:t>Shorouk</a:t>
            </a:r>
            <a:r>
              <a:rPr lang="en-US" sz="2000" dirty="0">
                <a:solidFill>
                  <a:schemeClr val="bg1"/>
                </a:solidFill>
              </a:rPr>
              <a:t> Salah</a:t>
            </a:r>
          </a:p>
        </p:txBody>
      </p:sp>
    </p:spTree>
    <p:extLst>
      <p:ext uri="{BB962C8B-B14F-4D97-AF65-F5344CB8AC3E}">
        <p14:creationId xmlns:p14="http://schemas.microsoft.com/office/powerpoint/2010/main" val="2503235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71094" y="980441"/>
            <a:ext cx="6659626" cy="1124712"/>
          </a:xfrm>
        </p:spPr>
        <p:txBody>
          <a:bodyPr vert="horz" lIns="91440" tIns="45720" rIns="91440" bIns="45720" rtlCol="0" anchor="b">
            <a:normAutofit/>
          </a:bodyPr>
          <a:lstStyle/>
          <a:p>
            <a:pPr algn="l"/>
            <a:r>
              <a:rPr lang="en-US" sz="3600" b="1" dirty="0">
                <a:solidFill>
                  <a:schemeClr val="bg1"/>
                </a:solidFill>
              </a:rPr>
              <a:t>Limitations</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C2D028D-565F-4F74-F103-AF101AA0896E}"/>
              </a:ext>
            </a:extLst>
          </p:cNvPr>
          <p:cNvSpPr>
            <a:spLocks noGrp="1"/>
          </p:cNvSpPr>
          <p:nvPr>
            <p:ph type="subTitle" idx="1"/>
          </p:nvPr>
        </p:nvSpPr>
        <p:spPr>
          <a:xfrm>
            <a:off x="371094" y="2494126"/>
            <a:ext cx="8194172" cy="3627420"/>
          </a:xfrm>
        </p:spPr>
        <p:txBody>
          <a:bodyPr vert="horz" lIns="91440" tIns="45720" rIns="91440" bIns="45720" rtlCol="0" anchor="t">
            <a:noAutofit/>
          </a:bodyPr>
          <a:lstStyle/>
          <a:p>
            <a:pPr algn="l"/>
            <a:endParaRPr lang="en-US" sz="2000" dirty="0">
              <a:solidFill>
                <a:schemeClr val="bg1"/>
              </a:solidFill>
            </a:endParaRPr>
          </a:p>
          <a:p>
            <a:pPr algn="l"/>
            <a:r>
              <a:rPr lang="en-US" sz="2000" b="1" dirty="0">
                <a:solidFill>
                  <a:schemeClr val="bg1"/>
                </a:solidFill>
              </a:rPr>
              <a:t>1.   Data Source Diversity and Transformation Requirements:</a:t>
            </a:r>
          </a:p>
          <a:p>
            <a:pPr marL="342900" indent="-342900" algn="l">
              <a:buFont typeface="Arial" panose="020B0604020202020204" pitchFamily="34" charset="0"/>
              <a:buChar char="•"/>
            </a:pPr>
            <a:r>
              <a:rPr lang="en-US" sz="2000" dirty="0">
                <a:solidFill>
                  <a:schemeClr val="bg1"/>
                </a:solidFill>
              </a:rPr>
              <a:t>The data was collected from multiple sources, which necessitated extensive transformation and standardization to ensure consistency across the dataset. </a:t>
            </a:r>
          </a:p>
        </p:txBody>
      </p:sp>
      <p:sp>
        <p:nvSpPr>
          <p:cNvPr id="6" name="Rectangle 2">
            <a:extLst>
              <a:ext uri="{FF2B5EF4-FFF2-40B4-BE49-F238E27FC236}">
                <a16:creationId xmlns:a16="http://schemas.microsoft.com/office/drawing/2014/main" id="{D989350B-6B24-D73E-E318-170D36C2BDBB}"/>
              </a:ext>
            </a:extLst>
          </p:cNvPr>
          <p:cNvSpPr>
            <a:spLocks noChangeArrowheads="1"/>
          </p:cNvSpPr>
          <p:nvPr/>
        </p:nvSpPr>
        <p:spPr bwMode="auto">
          <a:xfrm>
            <a:off x="337723" y="4307836"/>
            <a:ext cx="755834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bg1"/>
                </a:solidFill>
                <a:latin typeface="Arial" panose="020B0604020202020204" pitchFamily="34" charset="0"/>
              </a:rPr>
              <a:t>2</a:t>
            </a:r>
            <a:r>
              <a:rPr kumimoji="0" lang="en-US" altLang="en-US" sz="1800" b="1" i="0" u="none" strike="noStrike" cap="none" normalizeH="0" baseline="0" dirty="0">
                <a:ln>
                  <a:noFill/>
                </a:ln>
                <a:solidFill>
                  <a:schemeClr val="bg1"/>
                </a:solidFill>
                <a:effectLst/>
                <a:latin typeface="Arial" panose="020B0604020202020204" pitchFamily="34" charset="0"/>
              </a:rPr>
              <a:t>.Winter Olympics Data Exclusion</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 The analysis is limited to Summer Olympics data due to the unavailability of comprehensive Winter Olympics datasets.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bg1"/>
                </a:solidFill>
                <a:latin typeface="Arial" panose="020B0604020202020204" pitchFamily="34" charset="0"/>
              </a:rPr>
              <a:t>3</a:t>
            </a:r>
            <a:r>
              <a:rPr kumimoji="0" lang="en-US" altLang="en-US" sz="1800" b="1" i="0" u="none" strike="noStrike" cap="none" normalizeH="0" baseline="0" dirty="0">
                <a:ln>
                  <a:noFill/>
                </a:ln>
                <a:solidFill>
                  <a:schemeClr val="bg1"/>
                </a:solidFill>
                <a:effectLst/>
                <a:latin typeface="Arial" panose="020B0604020202020204" pitchFamily="34" charset="0"/>
              </a:rPr>
              <a:t>.Assumptions for 2028 Predictions</a:t>
            </a:r>
            <a:r>
              <a:rPr kumimoji="0" lang="en-US" altLang="en-US" sz="1800" b="0" i="0" u="none" strike="noStrike" cap="none" normalizeH="0" baseline="0" dirty="0">
                <a:ln>
                  <a:noFill/>
                </a:ln>
                <a:solidFill>
                  <a:schemeClr val="bg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Predictive models assume consistent participation rates and no major geopolitical disruptions that could affect medal counts. </a:t>
            </a:r>
          </a:p>
        </p:txBody>
      </p:sp>
    </p:spTree>
    <p:extLst>
      <p:ext uri="{BB962C8B-B14F-4D97-AF65-F5344CB8AC3E}">
        <p14:creationId xmlns:p14="http://schemas.microsoft.com/office/powerpoint/2010/main" val="353655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3260CB-BAA1-9AD6-E9E1-3FC1E58F58D4}"/>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1CBBFA9-12D9-F8D8-8389-9FC78477C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C67D9AA-5FF0-9F5B-268F-48FEAA8E247E}"/>
              </a:ext>
            </a:extLst>
          </p:cNvPr>
          <p:cNvPicPr>
            <a:picLocks noChangeAspect="1"/>
          </p:cNvPicPr>
          <p:nvPr/>
        </p:nvPicPr>
        <p:blipFill>
          <a:blip r:embed="rId2"/>
          <a:srcRect l="13513" t="6593" r="24791" b="1"/>
          <a:stretch/>
        </p:blipFill>
        <p:spPr>
          <a:xfrm>
            <a:off x="3522468" y="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B72DCDD3-C6C6-5CD8-F0B2-888712C66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017FEC-F6D9-CDB3-7BF7-BC6AE29287A8}"/>
              </a:ext>
            </a:extLst>
          </p:cNvPr>
          <p:cNvSpPr>
            <a:spLocks noGrp="1"/>
          </p:cNvSpPr>
          <p:nvPr>
            <p:ph type="ctrTitle"/>
          </p:nvPr>
        </p:nvSpPr>
        <p:spPr>
          <a:xfrm>
            <a:off x="371094" y="980441"/>
            <a:ext cx="6659626" cy="1124712"/>
          </a:xfrm>
        </p:spPr>
        <p:txBody>
          <a:bodyPr vert="horz" lIns="91440" tIns="45720" rIns="91440" bIns="45720" rtlCol="0" anchor="b">
            <a:normAutofit/>
          </a:bodyPr>
          <a:lstStyle/>
          <a:p>
            <a:pPr algn="l"/>
            <a:r>
              <a:rPr lang="en-US" sz="3600" b="1" dirty="0">
                <a:solidFill>
                  <a:schemeClr val="bg1"/>
                </a:solidFill>
              </a:rPr>
              <a:t>Future Enhancements</a:t>
            </a:r>
          </a:p>
        </p:txBody>
      </p:sp>
      <p:sp>
        <p:nvSpPr>
          <p:cNvPr id="39" name="Rectangle 38">
            <a:extLst>
              <a:ext uri="{FF2B5EF4-FFF2-40B4-BE49-F238E27FC236}">
                <a16:creationId xmlns:a16="http://schemas.microsoft.com/office/drawing/2014/main" id="{BC0DA1CB-D820-A2AA-FA80-72379BE19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8B986D10-735D-1537-EFD9-7582E7677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9780311-E8DE-1A81-6DDF-383188AE0219}"/>
              </a:ext>
            </a:extLst>
          </p:cNvPr>
          <p:cNvSpPr>
            <a:spLocks noGrp="1"/>
          </p:cNvSpPr>
          <p:nvPr>
            <p:ph type="subTitle" idx="1"/>
          </p:nvPr>
        </p:nvSpPr>
        <p:spPr>
          <a:xfrm>
            <a:off x="371094" y="2494126"/>
            <a:ext cx="5589868" cy="3627420"/>
          </a:xfrm>
        </p:spPr>
        <p:txBody>
          <a:bodyPr vert="horz" lIns="91440" tIns="45720" rIns="91440" bIns="45720" rtlCol="0" anchor="t">
            <a:noAutofit/>
          </a:bodyPr>
          <a:lstStyle/>
          <a:p>
            <a:pPr marL="342900" indent="-342900" algn="l">
              <a:buAutoNum type="arabicPeriod"/>
            </a:pPr>
            <a:r>
              <a:rPr lang="en-US" sz="2000" b="1" dirty="0">
                <a:solidFill>
                  <a:schemeClr val="bg1"/>
                </a:solidFill>
              </a:rPr>
              <a:t>Advanced Predictive Analytics with Machine Learning Integration</a:t>
            </a:r>
          </a:p>
          <a:p>
            <a:pPr marL="342900" indent="-342900" algn="l">
              <a:buAutoNum type="arabicPeriod"/>
            </a:pPr>
            <a:endParaRPr lang="en-US" sz="2000" b="1" dirty="0">
              <a:solidFill>
                <a:schemeClr val="bg1"/>
              </a:solidFill>
            </a:endParaRPr>
          </a:p>
          <a:p>
            <a:pPr marL="342900" indent="-342900" algn="l">
              <a:buFont typeface="Arial" panose="020B0604020202020204" pitchFamily="34" charset="0"/>
              <a:buAutoNum type="arabicPeriod"/>
            </a:pPr>
            <a:r>
              <a:rPr lang="en-US" sz="2000" b="1" dirty="0">
                <a:solidFill>
                  <a:schemeClr val="bg1"/>
                </a:solidFill>
              </a:rPr>
              <a:t> Incorporating External Datasets (e.g., Athlete Training Data, Economic Indicators)</a:t>
            </a:r>
          </a:p>
          <a:p>
            <a:pPr marL="342900" indent="-342900" algn="l">
              <a:buFont typeface="Arial" panose="020B0604020202020204" pitchFamily="34" charset="0"/>
              <a:buAutoNum type="arabicPeriod"/>
            </a:pPr>
            <a:endParaRPr lang="en-US" sz="2000" b="1" dirty="0">
              <a:solidFill>
                <a:schemeClr val="bg1"/>
              </a:solidFill>
            </a:endParaRPr>
          </a:p>
          <a:p>
            <a:pPr marL="342900" indent="-342900" algn="l">
              <a:buFont typeface="Arial" panose="020B0604020202020204" pitchFamily="34" charset="0"/>
              <a:buAutoNum type="arabicPeriod"/>
            </a:pPr>
            <a:r>
              <a:rPr lang="fr-FR" sz="2000" b="1" dirty="0">
                <a:solidFill>
                  <a:schemeClr val="bg1"/>
                </a:solidFill>
              </a:rPr>
              <a:t>Social Media Sentiment </a:t>
            </a:r>
            <a:r>
              <a:rPr lang="fr-FR" sz="2000" b="1" dirty="0" err="1">
                <a:solidFill>
                  <a:schemeClr val="bg1"/>
                </a:solidFill>
              </a:rPr>
              <a:t>Analysis</a:t>
            </a:r>
            <a:endParaRPr lang="fr-FR" sz="2000" b="1" dirty="0">
              <a:solidFill>
                <a:schemeClr val="bg1"/>
              </a:solidFill>
            </a:endParaRPr>
          </a:p>
          <a:p>
            <a:pPr marL="342900" indent="-342900" algn="l">
              <a:buFont typeface="Arial" panose="020B0604020202020204" pitchFamily="34" charset="0"/>
              <a:buAutoNum type="arabicPeriod"/>
            </a:pPr>
            <a:endParaRPr lang="en-US" sz="2000" b="1" dirty="0">
              <a:solidFill>
                <a:schemeClr val="bg1"/>
              </a:solidFill>
            </a:endParaRPr>
          </a:p>
          <a:p>
            <a:pPr algn="l"/>
            <a:endParaRPr lang="en-US" sz="2000" b="1" dirty="0">
              <a:solidFill>
                <a:schemeClr val="bg1"/>
              </a:solidFill>
            </a:endParaRPr>
          </a:p>
          <a:p>
            <a:pPr algn="l"/>
            <a:endParaRPr lang="en-US" sz="2000" b="1" dirty="0">
              <a:solidFill>
                <a:schemeClr val="bg1"/>
              </a:solidFill>
            </a:endParaRPr>
          </a:p>
          <a:p>
            <a:pPr marL="342900" indent="-342900" algn="l">
              <a:buAutoNum type="arabicPeriod"/>
            </a:pPr>
            <a:endParaRPr lang="en-US" sz="2000" b="1" dirty="0">
              <a:solidFill>
                <a:schemeClr val="bg1"/>
              </a:solidFill>
            </a:endParaRPr>
          </a:p>
        </p:txBody>
      </p:sp>
    </p:spTree>
    <p:extLst>
      <p:ext uri="{BB962C8B-B14F-4D97-AF65-F5344CB8AC3E}">
        <p14:creationId xmlns:p14="http://schemas.microsoft.com/office/powerpoint/2010/main" val="1080612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9449B1C-82CC-36CC-BBF6-1B693DA3585A}"/>
              </a:ext>
            </a:extLst>
          </p:cNvPr>
          <p:cNvPicPr>
            <a:picLocks noChangeAspect="1"/>
          </p:cNvPicPr>
          <p:nvPr/>
        </p:nvPicPr>
        <p:blipFill>
          <a:blip r:embed="rId2">
            <a:alphaModFix amt="40000"/>
          </a:blip>
          <a:srcRect l="7111" r="-1" b="-1"/>
          <a:stretch/>
        </p:blipFill>
        <p:spPr>
          <a:xfrm>
            <a:off x="20" y="10"/>
            <a:ext cx="12191980" cy="6857990"/>
          </a:xfrm>
          <a:prstGeom prst="rect">
            <a:avLst/>
          </a:prstGeom>
        </p:spPr>
      </p:pic>
      <p:sp>
        <p:nvSpPr>
          <p:cNvPr id="14" name="Title 13">
            <a:extLst>
              <a:ext uri="{FF2B5EF4-FFF2-40B4-BE49-F238E27FC236}">
                <a16:creationId xmlns:a16="http://schemas.microsoft.com/office/drawing/2014/main" id="{BFE38EAA-A972-ADCE-DC71-5E15B4D8B3E4}"/>
              </a:ext>
            </a:extLst>
          </p:cNvPr>
          <p:cNvSpPr>
            <a:spLocks noGrp="1"/>
          </p:cNvSpPr>
          <p:nvPr>
            <p:ph type="ctrTitle"/>
          </p:nvPr>
        </p:nvSpPr>
        <p:spPr>
          <a:xfrm>
            <a:off x="20" y="934720"/>
            <a:ext cx="12191980" cy="3564869"/>
          </a:xfrm>
        </p:spPr>
        <p:txBody>
          <a:bodyPr>
            <a:normAutofit/>
          </a:bodyPr>
          <a:lstStyle/>
          <a:p>
            <a:r>
              <a:rPr lang="en-US" sz="11500" dirty="0">
                <a:ln w="22225">
                  <a:solidFill>
                    <a:schemeClr val="tx1"/>
                  </a:solidFill>
                  <a:miter lim="800000"/>
                </a:ln>
              </a:rPr>
              <a:t>Thank you </a:t>
            </a:r>
          </a:p>
        </p:txBody>
      </p:sp>
    </p:spTree>
    <p:extLst>
      <p:ext uri="{BB962C8B-B14F-4D97-AF65-F5344CB8AC3E}">
        <p14:creationId xmlns:p14="http://schemas.microsoft.com/office/powerpoint/2010/main" val="30762679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1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3600" dirty="0">
                <a:solidFill>
                  <a:schemeClr val="bg1"/>
                </a:solidFill>
              </a:rPr>
              <a:t>Table of content:</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C2D028D-565F-4F74-F103-AF101AA0896E}"/>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marL="342900" indent="-228600" algn="l">
              <a:buFont typeface="Arial" panose="020B0604020202020204" pitchFamily="34" charset="0"/>
              <a:buChar char="•"/>
            </a:pPr>
            <a:endParaRPr lang="en-US" sz="2000" dirty="0">
              <a:solidFill>
                <a:schemeClr val="bg1"/>
              </a:solidFill>
            </a:endParaRPr>
          </a:p>
          <a:p>
            <a:pPr marL="342900" indent="-228600" algn="l">
              <a:buFont typeface="Arial" panose="020B0604020202020204" pitchFamily="34" charset="0"/>
              <a:buChar char="•"/>
            </a:pPr>
            <a:r>
              <a:rPr lang="en-US" sz="2000" dirty="0">
                <a:solidFill>
                  <a:schemeClr val="bg1"/>
                </a:solidFill>
              </a:rPr>
              <a:t>Motivation behind Project</a:t>
            </a:r>
          </a:p>
          <a:p>
            <a:pPr marL="342900" indent="-228600" algn="l">
              <a:buFont typeface="Arial" panose="020B0604020202020204" pitchFamily="34" charset="0"/>
              <a:buChar char="•"/>
            </a:pPr>
            <a:r>
              <a:rPr lang="en-US" sz="2000" dirty="0">
                <a:solidFill>
                  <a:schemeClr val="bg1"/>
                </a:solidFill>
              </a:rPr>
              <a:t>Introduction about the Olympics</a:t>
            </a:r>
          </a:p>
          <a:p>
            <a:pPr marL="342900" indent="-228600" algn="l">
              <a:buFont typeface="Arial" panose="020B0604020202020204" pitchFamily="34" charset="0"/>
              <a:buChar char="•"/>
            </a:pPr>
            <a:r>
              <a:rPr lang="en-US" sz="2000" dirty="0">
                <a:solidFill>
                  <a:schemeClr val="bg1"/>
                </a:solidFill>
              </a:rPr>
              <a:t> Project’s framework </a:t>
            </a:r>
          </a:p>
          <a:p>
            <a:pPr marL="342900" indent="-228600" algn="l">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26175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1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71094" y="1161288"/>
            <a:ext cx="6659626" cy="1124712"/>
          </a:xfrm>
        </p:spPr>
        <p:txBody>
          <a:bodyPr vert="horz" lIns="91440" tIns="45720" rIns="91440" bIns="45720" rtlCol="0" anchor="b">
            <a:normAutofit/>
          </a:bodyPr>
          <a:lstStyle/>
          <a:p>
            <a:pPr algn="l"/>
            <a:r>
              <a:rPr lang="en-US" sz="3600" dirty="0">
                <a:solidFill>
                  <a:schemeClr val="bg1"/>
                </a:solidFill>
              </a:rPr>
              <a:t>Motivation behind the Project</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C2D028D-565F-4F74-F103-AF101AA0896E}"/>
              </a:ext>
            </a:extLst>
          </p:cNvPr>
          <p:cNvSpPr>
            <a:spLocks noGrp="1"/>
          </p:cNvSpPr>
          <p:nvPr>
            <p:ph type="subTitle" idx="1"/>
          </p:nvPr>
        </p:nvSpPr>
        <p:spPr>
          <a:xfrm>
            <a:off x="371094" y="2718054"/>
            <a:ext cx="8488426" cy="3207258"/>
          </a:xfrm>
        </p:spPr>
        <p:txBody>
          <a:bodyPr vert="horz" lIns="91440" tIns="45720" rIns="91440" bIns="45720" rtlCol="0" anchor="t">
            <a:normAutofit/>
          </a:bodyPr>
          <a:lstStyle/>
          <a:p>
            <a:pPr marL="114300" algn="l">
              <a:lnSpc>
                <a:spcPct val="150000"/>
              </a:lnSpc>
            </a:pPr>
            <a:r>
              <a:rPr lang="en-US" sz="2000" dirty="0">
                <a:solidFill>
                  <a:schemeClr val="bg1"/>
                </a:solidFill>
              </a:rPr>
              <a:t>Believing in the importance of data analysis and seeing the famous Paris 2024 both the events and the results after; it has come to our minds that there is a growing need to analyze the data to better understand the top performing and why they are the top.</a:t>
            </a:r>
            <a:br>
              <a:rPr lang="en-US" sz="2000" dirty="0">
                <a:solidFill>
                  <a:schemeClr val="bg1"/>
                </a:solidFill>
              </a:rPr>
            </a:br>
            <a:r>
              <a:rPr lang="en-US" sz="2000" dirty="0">
                <a:solidFill>
                  <a:schemeClr val="bg1"/>
                </a:solidFill>
              </a:rPr>
              <a:t>In addition, to highlight Egypt’s performance throughout the years.</a:t>
            </a:r>
          </a:p>
        </p:txBody>
      </p:sp>
    </p:spTree>
    <p:extLst>
      <p:ext uri="{BB962C8B-B14F-4D97-AF65-F5344CB8AC3E}">
        <p14:creationId xmlns:p14="http://schemas.microsoft.com/office/powerpoint/2010/main" val="110143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1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71093" y="1161288"/>
            <a:ext cx="5330459" cy="1124712"/>
          </a:xfrm>
        </p:spPr>
        <p:txBody>
          <a:bodyPr vert="horz" lIns="91440" tIns="45720" rIns="91440" bIns="45720" rtlCol="0" anchor="b">
            <a:normAutofit/>
          </a:bodyPr>
          <a:lstStyle/>
          <a:p>
            <a:pPr algn="l"/>
            <a:r>
              <a:rPr lang="en-US" sz="3600" dirty="0">
                <a:solidFill>
                  <a:schemeClr val="bg1"/>
                </a:solidFill>
              </a:rPr>
              <a:t>Objective of the Study:</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C2D028D-565F-4F74-F103-AF101AA0896E}"/>
              </a:ext>
            </a:extLst>
          </p:cNvPr>
          <p:cNvSpPr>
            <a:spLocks noGrp="1"/>
          </p:cNvSpPr>
          <p:nvPr>
            <p:ph type="subTitle" idx="1"/>
          </p:nvPr>
        </p:nvSpPr>
        <p:spPr>
          <a:xfrm>
            <a:off x="699135" y="2822903"/>
            <a:ext cx="9651447" cy="3664817"/>
          </a:xfrm>
        </p:spPr>
        <p:txBody>
          <a:bodyPr vert="horz" lIns="91440" tIns="45720" rIns="91440" bIns="45720" rtlCol="0" anchor="t">
            <a:normAutofit fontScale="85000" lnSpcReduction="20000"/>
          </a:bodyPr>
          <a:lstStyle/>
          <a:p>
            <a:pPr marL="114300" algn="l"/>
            <a:r>
              <a:rPr lang="en-US" sz="2000" dirty="0">
                <a:solidFill>
                  <a:schemeClr val="bg1"/>
                </a:solidFill>
              </a:rPr>
              <a:t>The primary objective of this study is to perform a comprehensive analysis of Olympic data to:</a:t>
            </a:r>
            <a:endParaRPr lang="ar-EG" sz="2000" dirty="0">
              <a:solidFill>
                <a:schemeClr val="bg1"/>
              </a:solidFill>
            </a:endParaRPr>
          </a:p>
          <a:p>
            <a:pPr marL="571500" indent="-457200" algn="l">
              <a:buFont typeface="+mj-lt"/>
              <a:buAutoNum type="arabicPeriod"/>
            </a:pPr>
            <a:r>
              <a:rPr lang="en-US" sz="2000" dirty="0">
                <a:solidFill>
                  <a:schemeClr val="bg1"/>
                </a:solidFill>
              </a:rPr>
              <a:t>Identify Trends in Top Performing Nations:</a:t>
            </a:r>
            <a:endParaRPr lang="ar-EG" sz="2000" dirty="0">
              <a:solidFill>
                <a:schemeClr val="bg1"/>
              </a:solidFill>
            </a:endParaRPr>
          </a:p>
          <a:p>
            <a:pPr marL="1028700" lvl="1" indent="-457200" algn="l">
              <a:buFont typeface="Arial" panose="020B0604020202020204" pitchFamily="34" charset="0"/>
              <a:buChar char="•"/>
            </a:pPr>
            <a:r>
              <a:rPr lang="en-US" sz="1600" dirty="0">
                <a:solidFill>
                  <a:schemeClr val="bg1"/>
                </a:solidFill>
              </a:rPr>
              <a:t>Analyze medal counts and event-specific performances across various Olympic editions.</a:t>
            </a:r>
            <a:endParaRPr lang="ar-EG" sz="1600" dirty="0">
              <a:solidFill>
                <a:schemeClr val="bg1"/>
              </a:solidFill>
            </a:endParaRPr>
          </a:p>
          <a:p>
            <a:pPr marL="1028700" lvl="1" indent="-457200" algn="l">
              <a:buFont typeface="Arial" panose="020B0604020202020204" pitchFamily="34" charset="0"/>
              <a:buChar char="•"/>
            </a:pPr>
            <a:r>
              <a:rPr lang="en-US" sz="1600" dirty="0">
                <a:solidFill>
                  <a:schemeClr val="bg1"/>
                </a:solidFill>
              </a:rPr>
              <a:t>Explore the socio-economic, demographic, and sports-specific factors that contribute to the success of leading nations.</a:t>
            </a:r>
            <a:endParaRPr lang="ar-EG" sz="1600" dirty="0">
              <a:solidFill>
                <a:schemeClr val="bg1"/>
              </a:solidFill>
            </a:endParaRPr>
          </a:p>
          <a:p>
            <a:pPr marL="571500" indent="-457200" algn="l">
              <a:buFont typeface="+mj-lt"/>
              <a:buAutoNum type="arabicPeriod"/>
            </a:pPr>
            <a:r>
              <a:rPr lang="en-US" sz="2000" dirty="0">
                <a:solidFill>
                  <a:schemeClr val="bg1"/>
                </a:solidFill>
              </a:rPr>
              <a:t>Egypt’s Performance Analysis:</a:t>
            </a:r>
            <a:endParaRPr lang="ar-EG" sz="2000" dirty="0">
              <a:solidFill>
                <a:schemeClr val="bg1"/>
              </a:solidFill>
            </a:endParaRPr>
          </a:p>
          <a:p>
            <a:pPr marL="1028700" lvl="1" indent="-457200" algn="l">
              <a:buFont typeface="Arial" panose="020B0604020202020204" pitchFamily="34" charset="0"/>
              <a:buChar char="•"/>
            </a:pPr>
            <a:r>
              <a:rPr lang="en-US" sz="1600" dirty="0">
                <a:solidFill>
                  <a:schemeClr val="bg1"/>
                </a:solidFill>
              </a:rPr>
              <a:t>Track Egypt’s participation, progress, and performance across different Olympic editions.</a:t>
            </a:r>
            <a:endParaRPr lang="ar-EG" sz="1600" dirty="0">
              <a:solidFill>
                <a:schemeClr val="bg1"/>
              </a:solidFill>
            </a:endParaRPr>
          </a:p>
          <a:p>
            <a:pPr marL="1028700" lvl="1" indent="-457200" algn="l">
              <a:buFont typeface="Arial" panose="020B0604020202020204" pitchFamily="34" charset="0"/>
              <a:buChar char="•"/>
            </a:pPr>
            <a:r>
              <a:rPr lang="en-US" sz="1600" dirty="0">
                <a:solidFill>
                  <a:schemeClr val="bg1"/>
                </a:solidFill>
              </a:rPr>
              <a:t>Highlight sports where Egypt has excelled or underperformed.</a:t>
            </a:r>
            <a:endParaRPr lang="ar-EG" sz="1600" dirty="0">
              <a:solidFill>
                <a:schemeClr val="bg1"/>
              </a:solidFill>
            </a:endParaRPr>
          </a:p>
          <a:p>
            <a:pPr marL="1028700" lvl="1" indent="-457200" algn="l">
              <a:buFont typeface="Arial" panose="020B0604020202020204" pitchFamily="34" charset="0"/>
              <a:buChar char="•"/>
            </a:pPr>
            <a:r>
              <a:rPr lang="en-US" sz="1600" dirty="0">
                <a:solidFill>
                  <a:schemeClr val="bg1"/>
                </a:solidFill>
              </a:rPr>
              <a:t>Provide insights into the potential areas where Egypt could improve in future Olympic Games.</a:t>
            </a:r>
            <a:endParaRPr lang="ar-EG" sz="1600" dirty="0">
              <a:solidFill>
                <a:schemeClr val="bg1"/>
              </a:solidFill>
            </a:endParaRPr>
          </a:p>
          <a:p>
            <a:pPr marL="571500" indent="-457200" algn="l">
              <a:buFont typeface="+mj-lt"/>
              <a:buAutoNum type="arabicPeriod"/>
            </a:pPr>
            <a:r>
              <a:rPr lang="en-US" sz="2000" dirty="0">
                <a:solidFill>
                  <a:schemeClr val="bg1"/>
                </a:solidFill>
              </a:rPr>
              <a:t>Understand Patterns Over Time:</a:t>
            </a:r>
            <a:endParaRPr lang="ar-EG" sz="2000" dirty="0">
              <a:solidFill>
                <a:schemeClr val="bg1"/>
              </a:solidFill>
            </a:endParaRPr>
          </a:p>
          <a:p>
            <a:pPr marL="1028700" lvl="1" indent="-457200" algn="l">
              <a:buFont typeface="Arial" panose="020B0604020202020204" pitchFamily="34" charset="0"/>
              <a:buChar char="•"/>
            </a:pPr>
            <a:r>
              <a:rPr lang="en-US" sz="1600" dirty="0">
                <a:solidFill>
                  <a:schemeClr val="bg1"/>
                </a:solidFill>
              </a:rPr>
              <a:t>Examine how the performance landscape has changed across different Olympic events.</a:t>
            </a:r>
            <a:endParaRPr lang="ar-EG" sz="1600" dirty="0">
              <a:solidFill>
                <a:schemeClr val="bg1"/>
              </a:solidFill>
            </a:endParaRPr>
          </a:p>
          <a:p>
            <a:pPr marL="1028700" lvl="1" indent="-457200" algn="l">
              <a:buFont typeface="Arial" panose="020B0604020202020204" pitchFamily="34" charset="0"/>
              <a:buChar char="•"/>
            </a:pPr>
            <a:r>
              <a:rPr lang="en-US" sz="1600" dirty="0">
                <a:solidFill>
                  <a:schemeClr val="bg1"/>
                </a:solidFill>
              </a:rPr>
              <a:t>Analyze the evolution of new sports and events, and their impact on national rankings.</a:t>
            </a:r>
            <a:endParaRPr lang="ar-EG" sz="1600" dirty="0">
              <a:solidFill>
                <a:schemeClr val="bg1"/>
              </a:solidFill>
            </a:endParaRPr>
          </a:p>
          <a:p>
            <a:pPr marL="571500" indent="-457200" algn="l">
              <a:buFont typeface="+mj-lt"/>
              <a:buAutoNum type="arabicPeriod"/>
            </a:pPr>
            <a:r>
              <a:rPr lang="en-US" sz="2000" dirty="0">
                <a:solidFill>
                  <a:schemeClr val="bg1"/>
                </a:solidFill>
              </a:rPr>
              <a:t>Support Strategic Decision-Making:</a:t>
            </a:r>
            <a:endParaRPr lang="ar-EG" sz="2000" dirty="0">
              <a:solidFill>
                <a:schemeClr val="bg1"/>
              </a:solidFill>
            </a:endParaRPr>
          </a:p>
          <a:p>
            <a:pPr marL="1028700" lvl="1" indent="-457200" algn="l">
              <a:buFont typeface="Arial" panose="020B0604020202020204" pitchFamily="34" charset="0"/>
              <a:buChar char="•"/>
            </a:pPr>
            <a:r>
              <a:rPr lang="en-US" sz="1600" dirty="0">
                <a:solidFill>
                  <a:schemeClr val="bg1"/>
                </a:solidFill>
              </a:rPr>
              <a:t>Provide recommendations based on the data insights to help policymakers focus on promising sports and talent development strategies.</a:t>
            </a:r>
          </a:p>
        </p:txBody>
      </p:sp>
    </p:spTree>
    <p:extLst>
      <p:ext uri="{BB962C8B-B14F-4D97-AF65-F5344CB8AC3E}">
        <p14:creationId xmlns:p14="http://schemas.microsoft.com/office/powerpoint/2010/main" val="213219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1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71094" y="980441"/>
            <a:ext cx="6659626" cy="1124712"/>
          </a:xfrm>
        </p:spPr>
        <p:txBody>
          <a:bodyPr vert="horz" lIns="91440" tIns="45720" rIns="91440" bIns="45720" rtlCol="0" anchor="b">
            <a:normAutofit/>
          </a:bodyPr>
          <a:lstStyle/>
          <a:p>
            <a:pPr algn="l"/>
            <a:r>
              <a:rPr lang="en-US" sz="3600" dirty="0">
                <a:solidFill>
                  <a:schemeClr val="bg1"/>
                </a:solidFill>
              </a:rPr>
              <a:t>Introduction about the Olympics</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C2D028D-565F-4F74-F103-AF101AA0896E}"/>
              </a:ext>
            </a:extLst>
          </p:cNvPr>
          <p:cNvSpPr>
            <a:spLocks noGrp="1"/>
          </p:cNvSpPr>
          <p:nvPr>
            <p:ph type="subTitle" idx="1"/>
          </p:nvPr>
        </p:nvSpPr>
        <p:spPr>
          <a:xfrm>
            <a:off x="371094" y="2565654"/>
            <a:ext cx="7373314" cy="3207258"/>
          </a:xfrm>
        </p:spPr>
        <p:txBody>
          <a:bodyPr vert="horz" lIns="91440" tIns="45720" rIns="91440" bIns="45720" rtlCol="0" anchor="t">
            <a:noAutofit/>
          </a:bodyPr>
          <a:lstStyle/>
          <a:p>
            <a:pPr algn="just">
              <a:lnSpc>
                <a:spcPct val="150000"/>
              </a:lnSpc>
              <a:spcBef>
                <a:spcPts val="1200"/>
              </a:spcBef>
            </a:pPr>
            <a:r>
              <a:rPr lang="en-US" sz="2000" dirty="0">
                <a:solidFill>
                  <a:schemeClr val="bg1"/>
                </a:solidFill>
              </a:rPr>
              <a:t>The modern Olympic Games were revived in 1896 by Frenchman Pierre de Coubertin, who aimed to foster international goodwill through sport. The first modern Olympics took place in Athens, featuring 13 nations and 43 events.</a:t>
            </a:r>
          </a:p>
          <a:p>
            <a:pPr algn="just">
              <a:lnSpc>
                <a:spcPct val="150000"/>
              </a:lnSpc>
              <a:spcBef>
                <a:spcPts val="1200"/>
              </a:spcBef>
            </a:pPr>
            <a:endParaRPr lang="en-US" sz="2000" dirty="0">
              <a:solidFill>
                <a:schemeClr val="bg1"/>
              </a:solidFill>
            </a:endParaRPr>
          </a:p>
          <a:p>
            <a:pPr marL="114300" algn="just">
              <a:lnSpc>
                <a:spcPct val="150000"/>
              </a:lnSpc>
              <a:spcBef>
                <a:spcPts val="1200"/>
              </a:spcBef>
            </a:pPr>
            <a:endParaRPr lang="en-US" sz="2000" dirty="0">
              <a:solidFill>
                <a:schemeClr val="bg1"/>
              </a:solidFill>
            </a:endParaRPr>
          </a:p>
          <a:p>
            <a:pPr marL="342900" indent="-228600" algn="just">
              <a:lnSpc>
                <a:spcPct val="150000"/>
              </a:lnSpc>
              <a:spcBef>
                <a:spcPts val="1200"/>
              </a:spcBef>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13702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1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71094" y="980441"/>
            <a:ext cx="6659626" cy="1124712"/>
          </a:xfrm>
        </p:spPr>
        <p:txBody>
          <a:bodyPr vert="horz" lIns="91440" tIns="45720" rIns="91440" bIns="45720" rtlCol="0" anchor="b">
            <a:normAutofit/>
          </a:bodyPr>
          <a:lstStyle/>
          <a:p>
            <a:pPr algn="l"/>
            <a:r>
              <a:rPr lang="en-US" sz="3600" dirty="0">
                <a:solidFill>
                  <a:schemeClr val="bg1"/>
                </a:solidFill>
              </a:rPr>
              <a:t>Introduction about the Olympics</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C2D028D-565F-4F74-F103-AF101AA0896E}"/>
              </a:ext>
            </a:extLst>
          </p:cNvPr>
          <p:cNvSpPr>
            <a:spLocks noGrp="1"/>
          </p:cNvSpPr>
          <p:nvPr>
            <p:ph type="subTitle" idx="1"/>
          </p:nvPr>
        </p:nvSpPr>
        <p:spPr>
          <a:xfrm>
            <a:off x="371094" y="2565654"/>
            <a:ext cx="7373314" cy="3207258"/>
          </a:xfrm>
        </p:spPr>
        <p:txBody>
          <a:bodyPr vert="horz" lIns="91440" tIns="45720" rIns="91440" bIns="45720" rtlCol="0" anchor="t">
            <a:noAutofit/>
          </a:bodyPr>
          <a:lstStyle/>
          <a:p>
            <a:pPr algn="just">
              <a:lnSpc>
                <a:spcPct val="100000"/>
              </a:lnSpc>
              <a:spcBef>
                <a:spcPts val="1200"/>
              </a:spcBef>
            </a:pPr>
            <a:r>
              <a:rPr lang="en-US" sz="2000" dirty="0">
                <a:solidFill>
                  <a:schemeClr val="bg1"/>
                </a:solidFill>
              </a:rPr>
              <a:t>Since then, the Olympics have grown tremendously, with the Summer and Winter Games now held every four years, alternating every two years. The Olympics have seen the addition of numerous sports, expanded participation, and significant global media coverage, making them one of the largest sporting events in the world. Notable moments include Jesse Owens' triumph in 1936, the Munich massacre in 1972, and the introduction of professional athletes in the 1992 Barcelona Games. Today, the Olympics symbolize athletic excellence and international cooperation.</a:t>
            </a:r>
          </a:p>
          <a:p>
            <a:pPr marL="114300" algn="just">
              <a:spcBef>
                <a:spcPts val="1200"/>
              </a:spcBef>
            </a:pPr>
            <a:endParaRPr lang="en-US" sz="2000" dirty="0">
              <a:solidFill>
                <a:schemeClr val="bg1"/>
              </a:solidFill>
            </a:endParaRPr>
          </a:p>
          <a:p>
            <a:pPr marL="342900" indent="-228600" algn="just">
              <a:spcBef>
                <a:spcPts val="1200"/>
              </a:spcBef>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261239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1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71094" y="980441"/>
            <a:ext cx="6659626" cy="1124712"/>
          </a:xfrm>
        </p:spPr>
        <p:txBody>
          <a:bodyPr vert="horz" lIns="91440" tIns="45720" rIns="91440" bIns="45720" rtlCol="0" anchor="b">
            <a:normAutofit/>
          </a:bodyPr>
          <a:lstStyle/>
          <a:p>
            <a:pPr algn="l"/>
            <a:r>
              <a:rPr lang="en-US" sz="3600" dirty="0">
                <a:solidFill>
                  <a:schemeClr val="bg1"/>
                </a:solidFill>
              </a:rPr>
              <a:t>Project’s Framework</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C2D028D-565F-4F74-F103-AF101AA0896E}"/>
              </a:ext>
            </a:extLst>
          </p:cNvPr>
          <p:cNvSpPr>
            <a:spLocks noGrp="1"/>
          </p:cNvSpPr>
          <p:nvPr>
            <p:ph type="subTitle" idx="1"/>
          </p:nvPr>
        </p:nvSpPr>
        <p:spPr>
          <a:xfrm>
            <a:off x="371094" y="2565654"/>
            <a:ext cx="7373314" cy="3207258"/>
          </a:xfrm>
        </p:spPr>
        <p:txBody>
          <a:bodyPr vert="horz" lIns="91440" tIns="45720" rIns="91440" bIns="45720" rtlCol="0" anchor="t">
            <a:noAutofit/>
          </a:bodyPr>
          <a:lstStyle/>
          <a:p>
            <a:pPr algn="l"/>
            <a:r>
              <a:rPr lang="en-US" sz="2000" dirty="0">
                <a:solidFill>
                  <a:schemeClr val="bg1"/>
                </a:solidFill>
              </a:rPr>
              <a:t>We have divided the project into milestones each were done by a pair of us, which included:</a:t>
            </a:r>
            <a:br>
              <a:rPr lang="en-US" sz="2000" dirty="0">
                <a:solidFill>
                  <a:schemeClr val="bg1"/>
                </a:solidFill>
              </a:rPr>
            </a:br>
            <a:endParaRPr lang="en-US" sz="2000" dirty="0">
              <a:solidFill>
                <a:schemeClr val="bg1"/>
              </a:solidFill>
            </a:endParaRPr>
          </a:p>
          <a:p>
            <a:pPr marL="457200" indent="-457200" algn="just">
              <a:buFont typeface="+mj-lt"/>
              <a:buAutoNum type="arabicPeriod"/>
            </a:pPr>
            <a:r>
              <a:rPr lang="en-US" sz="2000" dirty="0">
                <a:solidFill>
                  <a:schemeClr val="bg1"/>
                </a:solidFill>
              </a:rPr>
              <a:t>Data preparation</a:t>
            </a:r>
          </a:p>
          <a:p>
            <a:pPr marL="457200" indent="-457200" algn="just">
              <a:buFont typeface="+mj-lt"/>
              <a:buAutoNum type="arabicPeriod"/>
            </a:pPr>
            <a:r>
              <a:rPr lang="en-US" sz="2000" dirty="0">
                <a:solidFill>
                  <a:schemeClr val="bg1"/>
                </a:solidFill>
              </a:rPr>
              <a:t>Measures</a:t>
            </a:r>
          </a:p>
          <a:p>
            <a:pPr marL="457200" indent="-457200" algn="just">
              <a:buFont typeface="+mj-lt"/>
              <a:buAutoNum type="arabicPeriod"/>
            </a:pPr>
            <a:r>
              <a:rPr lang="en-US" sz="2000" dirty="0">
                <a:solidFill>
                  <a:schemeClr val="bg1"/>
                </a:solidFill>
              </a:rPr>
              <a:t>Visualization and presentation</a:t>
            </a:r>
          </a:p>
          <a:p>
            <a:pPr algn="just"/>
            <a:endParaRPr lang="en-US" sz="2000" dirty="0">
              <a:solidFill>
                <a:schemeClr val="bg1"/>
              </a:solidFill>
            </a:endParaRPr>
          </a:p>
          <a:p>
            <a:pPr algn="just"/>
            <a:endParaRPr lang="en-US" sz="2000" dirty="0">
              <a:solidFill>
                <a:schemeClr val="bg1"/>
              </a:solidFill>
            </a:endParaRPr>
          </a:p>
        </p:txBody>
      </p:sp>
    </p:spTree>
    <p:extLst>
      <p:ext uri="{BB962C8B-B14F-4D97-AF65-F5344CB8AC3E}">
        <p14:creationId xmlns:p14="http://schemas.microsoft.com/office/powerpoint/2010/main" val="273506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DA3D9D-3E2B-C6EC-01FA-F4552AD920B2}"/>
              </a:ext>
            </a:extLst>
          </p:cNvPr>
          <p:cNvPicPr>
            <a:picLocks noChangeAspect="1"/>
          </p:cNvPicPr>
          <p:nvPr/>
        </p:nvPicPr>
        <p:blipFill>
          <a:blip r:embed="rId2"/>
          <a:srcRect l="13513" t="6593" r="24791" b="1"/>
          <a:stretch/>
        </p:blipFill>
        <p:spPr>
          <a:xfrm>
            <a:off x="3522468" y="10"/>
            <a:ext cx="8669532"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7"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ADB52-4F14-813F-B600-1EB02376045B}"/>
              </a:ext>
            </a:extLst>
          </p:cNvPr>
          <p:cNvSpPr>
            <a:spLocks noGrp="1"/>
          </p:cNvSpPr>
          <p:nvPr>
            <p:ph type="ctrTitle"/>
          </p:nvPr>
        </p:nvSpPr>
        <p:spPr>
          <a:xfrm>
            <a:off x="371094" y="980441"/>
            <a:ext cx="6659626" cy="1124712"/>
          </a:xfrm>
        </p:spPr>
        <p:txBody>
          <a:bodyPr vert="horz" lIns="91440" tIns="45720" rIns="91440" bIns="45720" rtlCol="0" anchor="b">
            <a:normAutofit/>
          </a:bodyPr>
          <a:lstStyle/>
          <a:p>
            <a:pPr algn="l"/>
            <a:r>
              <a:rPr lang="en-US" sz="3600" dirty="0">
                <a:solidFill>
                  <a:schemeClr val="bg1"/>
                </a:solidFill>
              </a:rPr>
              <a:t>Data Preparation </a:t>
            </a:r>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C2D028D-565F-4F74-F103-AF101AA0896E}"/>
              </a:ext>
            </a:extLst>
          </p:cNvPr>
          <p:cNvSpPr>
            <a:spLocks noGrp="1"/>
          </p:cNvSpPr>
          <p:nvPr>
            <p:ph type="subTitle" idx="1"/>
          </p:nvPr>
        </p:nvSpPr>
        <p:spPr>
          <a:xfrm>
            <a:off x="371094" y="2790951"/>
            <a:ext cx="7373314" cy="3207258"/>
          </a:xfrm>
        </p:spPr>
        <p:txBody>
          <a:bodyPr vert="horz" lIns="91440" tIns="45720" rIns="91440" bIns="45720" rtlCol="0" anchor="t">
            <a:noAutofit/>
          </a:bodyPr>
          <a:lstStyle/>
          <a:p>
            <a:pPr algn="l"/>
            <a:r>
              <a:rPr lang="en-US" sz="2000" dirty="0">
                <a:solidFill>
                  <a:schemeClr val="bg1"/>
                </a:solidFill>
              </a:rPr>
              <a:t>That’s why the preparation of data included: </a:t>
            </a:r>
            <a:br>
              <a:rPr lang="en-US" sz="2000" dirty="0">
                <a:solidFill>
                  <a:schemeClr val="bg1"/>
                </a:solidFill>
              </a:rPr>
            </a:br>
            <a:endParaRPr lang="en-US" sz="2000" dirty="0">
              <a:solidFill>
                <a:schemeClr val="bg1"/>
              </a:solidFill>
            </a:endParaRPr>
          </a:p>
          <a:p>
            <a:pPr marL="457200" indent="-457200" algn="just">
              <a:buFont typeface="+mj-lt"/>
              <a:buAutoNum type="arabicPeriod"/>
            </a:pPr>
            <a:r>
              <a:rPr lang="en-US" sz="2000" dirty="0">
                <a:solidFill>
                  <a:schemeClr val="bg1"/>
                </a:solidFill>
              </a:rPr>
              <a:t>Data collection </a:t>
            </a:r>
          </a:p>
          <a:p>
            <a:pPr marL="457200" indent="-457200" algn="just">
              <a:buFont typeface="+mj-lt"/>
              <a:buAutoNum type="arabicPeriod"/>
            </a:pPr>
            <a:r>
              <a:rPr lang="en-US" sz="2000" dirty="0">
                <a:solidFill>
                  <a:schemeClr val="bg1"/>
                </a:solidFill>
              </a:rPr>
              <a:t>Data cleaning </a:t>
            </a:r>
          </a:p>
          <a:p>
            <a:pPr marL="457200" indent="-457200" algn="just">
              <a:buFont typeface="+mj-lt"/>
              <a:buAutoNum type="arabicPeriod"/>
            </a:pPr>
            <a:r>
              <a:rPr lang="en-US" sz="2000" dirty="0">
                <a:solidFill>
                  <a:schemeClr val="bg1"/>
                </a:solidFill>
              </a:rPr>
              <a:t>Data transformation and formatting</a:t>
            </a:r>
          </a:p>
          <a:p>
            <a:pPr marL="457200" indent="-457200" algn="just">
              <a:buFont typeface="+mj-lt"/>
              <a:buAutoNum type="arabicPeriod"/>
            </a:pPr>
            <a:r>
              <a:rPr lang="en-US" sz="2000" dirty="0">
                <a:solidFill>
                  <a:schemeClr val="bg1"/>
                </a:solidFill>
              </a:rPr>
              <a:t>Thoroughly examining the data</a:t>
            </a:r>
          </a:p>
          <a:p>
            <a:pPr algn="just"/>
            <a:endParaRPr lang="en-US" sz="2000" dirty="0">
              <a:solidFill>
                <a:schemeClr val="bg1"/>
              </a:solidFill>
            </a:endParaRPr>
          </a:p>
          <a:p>
            <a:pPr algn="just"/>
            <a:endParaRPr lang="en-US" sz="2000" dirty="0">
              <a:solidFill>
                <a:schemeClr val="bg1"/>
              </a:solidFill>
            </a:endParaRPr>
          </a:p>
        </p:txBody>
      </p:sp>
      <p:sp>
        <p:nvSpPr>
          <p:cNvPr id="5" name="TextBox 4">
            <a:extLst>
              <a:ext uri="{FF2B5EF4-FFF2-40B4-BE49-F238E27FC236}">
                <a16:creationId xmlns:a16="http://schemas.microsoft.com/office/drawing/2014/main" id="{8380A85F-C68F-3546-20E9-2CEB171883D6}"/>
              </a:ext>
            </a:extLst>
          </p:cNvPr>
          <p:cNvSpPr txBox="1"/>
          <p:nvPr/>
        </p:nvSpPr>
        <p:spPr>
          <a:xfrm>
            <a:off x="3743484" y="2123305"/>
            <a:ext cx="4827284" cy="369332"/>
          </a:xfrm>
          <a:prstGeom prst="rect">
            <a:avLst/>
          </a:prstGeom>
          <a:noFill/>
        </p:spPr>
        <p:txBody>
          <a:bodyPr wrap="none" rtlCol="0">
            <a:spAutoFit/>
          </a:bodyPr>
          <a:lstStyle/>
          <a:p>
            <a:r>
              <a:rPr lang="en-US" dirty="0">
                <a:solidFill>
                  <a:schemeClr val="bg1"/>
                </a:solidFill>
              </a:rPr>
              <a:t>Done By: Hamdy Mohamed&amp; Mohamed Ayman</a:t>
            </a:r>
          </a:p>
        </p:txBody>
      </p:sp>
    </p:spTree>
    <p:extLst>
      <p:ext uri="{BB962C8B-B14F-4D97-AF65-F5344CB8AC3E}">
        <p14:creationId xmlns:p14="http://schemas.microsoft.com/office/powerpoint/2010/main" val="3447762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244</TotalTime>
  <Words>931</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Calibri</vt:lpstr>
      <vt:lpstr>Office Theme</vt:lpstr>
      <vt:lpstr>Analyzing the Olympics and its relevance to Egypt </vt:lpstr>
      <vt:lpstr>Presented to you by:</vt:lpstr>
      <vt:lpstr>Table of content:</vt:lpstr>
      <vt:lpstr>Motivation behind the Project</vt:lpstr>
      <vt:lpstr>Objective of the Study:</vt:lpstr>
      <vt:lpstr>Introduction about the Olympics</vt:lpstr>
      <vt:lpstr>Introduction about the Olympics</vt:lpstr>
      <vt:lpstr>Project’s Framework</vt:lpstr>
      <vt:lpstr>Data Preparation </vt:lpstr>
      <vt:lpstr>Data Sources: </vt:lpstr>
      <vt:lpstr>Data Preparation </vt:lpstr>
      <vt:lpstr>Data Preparation </vt:lpstr>
      <vt:lpstr>Data Preparation </vt:lpstr>
      <vt:lpstr>Data Preparation </vt:lpstr>
      <vt:lpstr>Measures </vt:lpstr>
      <vt:lpstr>Measures </vt:lpstr>
      <vt:lpstr>Visualization and Presentation </vt:lpstr>
      <vt:lpstr>Visualization</vt:lpstr>
      <vt:lpstr>Visualization</vt:lpstr>
      <vt:lpstr>Limitations</vt:lpstr>
      <vt:lpstr>Future Enhancements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Olympics Analysis</dc:title>
  <dc:creator>Salma Salah</dc:creator>
  <cp:lastModifiedBy>Hamdy mohamed</cp:lastModifiedBy>
  <cp:revision>12</cp:revision>
  <dcterms:created xsi:type="dcterms:W3CDTF">2024-10-16T17:56:14Z</dcterms:created>
  <dcterms:modified xsi:type="dcterms:W3CDTF">2024-10-24T07:22:08Z</dcterms:modified>
</cp:coreProperties>
</file>