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7"/>
  </p:notesMasterIdLst>
  <p:sldIdLst>
    <p:sldId id="256" r:id="rId2"/>
    <p:sldId id="263" r:id="rId3"/>
    <p:sldId id="264" r:id="rId4"/>
    <p:sldId id="265" r:id="rId5"/>
    <p:sldId id="258" r:id="rId6"/>
    <p:sldId id="257" r:id="rId7"/>
    <p:sldId id="259" r:id="rId8"/>
    <p:sldId id="260" r:id="rId9"/>
    <p:sldId id="261" r:id="rId10"/>
    <p:sldId id="262" r:id="rId11"/>
    <p:sldId id="266" r:id="rId12"/>
    <p:sldId id="267" r:id="rId13"/>
    <p:sldId id="268" r:id="rId14"/>
    <p:sldId id="269" r:id="rId15"/>
    <p:sldId id="270" r:id="rId16"/>
    <p:sldId id="271" r:id="rId17"/>
    <p:sldId id="272" r:id="rId18"/>
    <p:sldId id="280" r:id="rId19"/>
    <p:sldId id="273" r:id="rId20"/>
    <p:sldId id="278" r:id="rId21"/>
    <p:sldId id="274" r:id="rId22"/>
    <p:sldId id="275" r:id="rId23"/>
    <p:sldId id="276" r:id="rId24"/>
    <p:sldId id="277" r:id="rId25"/>
    <p:sldId id="283" r:id="rId26"/>
    <p:sldId id="284" r:id="rId27"/>
    <p:sldId id="279" r:id="rId28"/>
    <p:sldId id="285" r:id="rId29"/>
    <p:sldId id="291" r:id="rId30"/>
    <p:sldId id="292" r:id="rId31"/>
    <p:sldId id="290" r:id="rId32"/>
    <p:sldId id="286" r:id="rId33"/>
    <p:sldId id="287" r:id="rId34"/>
    <p:sldId id="288" r:id="rId35"/>
    <p:sldId id="289" r:id="rId36"/>
    <p:sldId id="293" r:id="rId37"/>
    <p:sldId id="295" r:id="rId38"/>
    <p:sldId id="294"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2" r:id="rId53"/>
    <p:sldId id="309" r:id="rId54"/>
    <p:sldId id="310" r:id="rId55"/>
    <p:sldId id="311" r:id="rId56"/>
    <p:sldId id="313" r:id="rId57"/>
    <p:sldId id="314" r:id="rId58"/>
    <p:sldId id="315" r:id="rId59"/>
    <p:sldId id="316" r:id="rId60"/>
    <p:sldId id="318" r:id="rId61"/>
    <p:sldId id="319" r:id="rId62"/>
    <p:sldId id="320" r:id="rId63"/>
    <p:sldId id="321" r:id="rId64"/>
    <p:sldId id="322" r:id="rId65"/>
    <p:sldId id="317" r:id="rId66"/>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A0014F-C4A8-4F2F-A512-379201A11554}">
          <p14:sldIdLst>
            <p14:sldId id="256"/>
            <p14:sldId id="263"/>
            <p14:sldId id="264"/>
            <p14:sldId id="265"/>
            <p14:sldId id="258"/>
            <p14:sldId id="257"/>
            <p14:sldId id="259"/>
            <p14:sldId id="260"/>
            <p14:sldId id="261"/>
            <p14:sldId id="262"/>
            <p14:sldId id="266"/>
            <p14:sldId id="267"/>
            <p14:sldId id="268"/>
            <p14:sldId id="269"/>
            <p14:sldId id="270"/>
            <p14:sldId id="271"/>
            <p14:sldId id="272"/>
            <p14:sldId id="280"/>
            <p14:sldId id="273"/>
            <p14:sldId id="278"/>
            <p14:sldId id="274"/>
            <p14:sldId id="275"/>
            <p14:sldId id="276"/>
            <p14:sldId id="277"/>
            <p14:sldId id="283"/>
            <p14:sldId id="284"/>
            <p14:sldId id="279"/>
            <p14:sldId id="285"/>
            <p14:sldId id="291"/>
            <p14:sldId id="292"/>
            <p14:sldId id="290"/>
            <p14:sldId id="286"/>
            <p14:sldId id="287"/>
            <p14:sldId id="288"/>
            <p14:sldId id="289"/>
            <p14:sldId id="293"/>
            <p14:sldId id="295"/>
            <p14:sldId id="294"/>
            <p14:sldId id="296"/>
            <p14:sldId id="297"/>
            <p14:sldId id="298"/>
            <p14:sldId id="299"/>
            <p14:sldId id="300"/>
            <p14:sldId id="301"/>
            <p14:sldId id="302"/>
            <p14:sldId id="303"/>
            <p14:sldId id="304"/>
            <p14:sldId id="305"/>
            <p14:sldId id="306"/>
            <p14:sldId id="307"/>
            <p14:sldId id="308"/>
            <p14:sldId id="312"/>
            <p14:sldId id="309"/>
            <p14:sldId id="310"/>
            <p14:sldId id="311"/>
            <p14:sldId id="313"/>
            <p14:sldId id="314"/>
            <p14:sldId id="315"/>
            <p14:sldId id="316"/>
            <p14:sldId id="318"/>
            <p14:sldId id="319"/>
            <p14:sldId id="320"/>
            <p14:sldId id="321"/>
            <p14:sldId id="322"/>
            <p14:sldId id="3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med" initials="H" lastIdx="4" clrIdx="0">
    <p:extLst>
      <p:ext uri="{19B8F6BF-5375-455C-9EA6-DF929625EA0E}">
        <p15:presenceInfo xmlns:p15="http://schemas.microsoft.com/office/powerpoint/2012/main" userId="Hame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C000"/>
    <a:srgbClr val="30ACEC"/>
    <a:srgbClr val="00133A"/>
    <a:srgbClr val="212121"/>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7954" autoAdjust="0"/>
  </p:normalViewPr>
  <p:slideViewPr>
    <p:cSldViewPr snapToGrid="0">
      <p:cViewPr varScale="1">
        <p:scale>
          <a:sx n="81" d="100"/>
          <a:sy n="81" d="100"/>
        </p:scale>
        <p:origin x="894" y="66"/>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3" d="100"/>
          <a:sy n="93" d="100"/>
        </p:scale>
        <p:origin x="208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52C6EE9-2197-4EC6-966E-1933541993B4}" type="datetimeFigureOut">
              <a:rPr lang="en-US" smtClean="0"/>
              <a:t>10/28/2019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6F75E4A-9CFF-464B-A998-9ACFECFC76D2}" type="slidenum">
              <a:rPr lang="en-US" smtClean="0"/>
              <a:t>‹#›</a:t>
            </a:fld>
            <a:endParaRPr lang="en-US"/>
          </a:p>
        </p:txBody>
      </p:sp>
    </p:spTree>
    <p:extLst>
      <p:ext uri="{BB962C8B-B14F-4D97-AF65-F5344CB8AC3E}">
        <p14:creationId xmlns:p14="http://schemas.microsoft.com/office/powerpoint/2010/main" val="4260033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ictionary.cambridge.org/dictionary/english/work"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ictionary.cambridge.org/dictionary/english/pay"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nvestopedia.com/terms/t/trend.asp"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en.wikichip.org/wiki/intel/microarchitectures/ice_lake_(server)" TargetMode="External"/><Relationship Id="rId3" Type="http://schemas.openxmlformats.org/officeDocument/2006/relationships/hyperlink" Target="https://en.wikichip.org/wiki/intel/microarchitectures/palm_cove" TargetMode="External"/><Relationship Id="rId7" Type="http://schemas.openxmlformats.org/officeDocument/2006/relationships/hyperlink" Target="https://en.wikichip.org/wiki/intel/microarchitectures/ice_lake_(client)" TargetMode="External"/><Relationship Id="rId2" Type="http://schemas.openxmlformats.org/officeDocument/2006/relationships/slide" Target="../slides/slide58.xml"/><Relationship Id="rId1" Type="http://schemas.openxmlformats.org/officeDocument/2006/relationships/notesMaster" Target="../notesMasters/notesMaster1.xml"/><Relationship Id="rId6" Type="http://schemas.openxmlformats.org/officeDocument/2006/relationships/hyperlink" Target="https://en.wikichip.org/wiki/Intel" TargetMode="External"/><Relationship Id="rId5" Type="http://schemas.openxmlformats.org/officeDocument/2006/relationships/hyperlink" Target="https://en.wikichip.org/wiki/x86" TargetMode="External"/><Relationship Id="rId10" Type="http://schemas.openxmlformats.org/officeDocument/2006/relationships/hyperlink" Target="https://en.wikichip.org/wiki/nervana/nnp-i" TargetMode="External"/><Relationship Id="rId4" Type="http://schemas.openxmlformats.org/officeDocument/2006/relationships/hyperlink" Target="https://en.wikichip.org/wiki/10_nm" TargetMode="External"/><Relationship Id="rId9" Type="http://schemas.openxmlformats.org/officeDocument/2006/relationships/hyperlink" Target="https://en.wikichip.org/wiki/intel/microarchitectures/lakefield" TargetMode="Externa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en.wikichip.org/w/index.php?title=x86/length-changing_prefix&amp;action=edit&amp;redlink=1" TargetMode="External"/><Relationship Id="rId13" Type="http://schemas.openxmlformats.org/officeDocument/2006/relationships/hyperlink" Target="https://en.wikichip.org/wiki/MOP-Fusion" TargetMode="External"/><Relationship Id="rId3" Type="http://schemas.openxmlformats.org/officeDocument/2006/relationships/hyperlink" Target="https://en.wikichip.org/wiki/intel/microarchitectures/skylake_(client)" TargetMode="External"/><Relationship Id="rId7" Type="http://schemas.openxmlformats.org/officeDocument/2006/relationships/hyperlink" Target="https://en.wikichip.org/wiki/macro-ops" TargetMode="External"/><Relationship Id="rId12" Type="http://schemas.openxmlformats.org/officeDocument/2006/relationships/hyperlink" Target="https://en.wikichip.org/w/index.php?title=x86/compare&amp;action=edit&amp;redlink=1" TargetMode="External"/><Relationship Id="rId2" Type="http://schemas.openxmlformats.org/officeDocument/2006/relationships/slide" Target="../slides/slide59.xml"/><Relationship Id="rId1" Type="http://schemas.openxmlformats.org/officeDocument/2006/relationships/notesMaster" Target="../notesMasters/notesMaster1.xml"/><Relationship Id="rId6" Type="http://schemas.openxmlformats.org/officeDocument/2006/relationships/hyperlink" Target="https://en.wikichip.org/w/index.php?title=throughput&amp;action=edit&amp;redlink=1" TargetMode="External"/><Relationship Id="rId11" Type="http://schemas.openxmlformats.org/officeDocument/2006/relationships/hyperlink" Target="https://en.wikichip.org/w/index.php?title=x86/test&amp;action=edit&amp;redlink=1" TargetMode="External"/><Relationship Id="rId5" Type="http://schemas.openxmlformats.org/officeDocument/2006/relationships/hyperlink" Target="https://en.wikichip.org/wiki/x86" TargetMode="External"/><Relationship Id="rId10" Type="http://schemas.openxmlformats.org/officeDocument/2006/relationships/hyperlink" Target="https://en.wikichip.org/wiki/macro-op_fusion" TargetMode="External"/><Relationship Id="rId4" Type="http://schemas.openxmlformats.org/officeDocument/2006/relationships/hyperlink" Target="https://stackoverflow.com/questions/33026830/difference-between-an-instruction-and-a-micro-op" TargetMode="External"/><Relationship Id="rId9" Type="http://schemas.openxmlformats.org/officeDocument/2006/relationships/hyperlink" Target="https://en.wikichip.org/wiki/intel/microarchitectures/broadwell" TargetMode="External"/></Relationships>
</file>

<file path=ppt/notesSlides/_rels/notesSlide3.xml.rels><?xml version="1.0" encoding="UTF-8" standalone="yes"?>
<Relationships xmlns="http://schemas.openxmlformats.org/package/2006/relationships"><Relationship Id="rId13" Type="http://schemas.openxmlformats.org/officeDocument/2006/relationships/hyperlink" Target="https://en.wikipedia.org/wiki/Streaming_SIMD_Extensions#cite_note-MPR=1999-03-08-1" TargetMode="External"/><Relationship Id="rId18" Type="http://schemas.openxmlformats.org/officeDocument/2006/relationships/hyperlink" Target="https://en.wikipedia.org/wiki/Orthogonal_instruction_set" TargetMode="External"/><Relationship Id="rId26" Type="http://schemas.openxmlformats.org/officeDocument/2006/relationships/hyperlink" Target="https://en.wikipedia.org/wiki/AMD" TargetMode="External"/><Relationship Id="rId3" Type="http://schemas.openxmlformats.org/officeDocument/2006/relationships/hyperlink" Target="https://en.wikipedia.org/wiki/AMD64" TargetMode="External"/><Relationship Id="rId21" Type="http://schemas.openxmlformats.org/officeDocument/2006/relationships/hyperlink" Target="https://en.wikipedia.org/wiki/Microarchitecture" TargetMode="External"/><Relationship Id="rId34" Type="http://schemas.openxmlformats.org/officeDocument/2006/relationships/hyperlink" Target="https://en.wikipedia.org/wiki/Multiply%E2%80%93accumulate_operation#cite_note-2" TargetMode="External"/><Relationship Id="rId7" Type="http://schemas.openxmlformats.org/officeDocument/2006/relationships/hyperlink" Target="https://en.wikipedia.org/wiki/Double-precision" TargetMode="External"/><Relationship Id="rId12" Type="http://schemas.openxmlformats.org/officeDocument/2006/relationships/hyperlink" Target="https://en.wikipedia.org/wiki/Floating_point_unit" TargetMode="External"/><Relationship Id="rId17" Type="http://schemas.openxmlformats.org/officeDocument/2006/relationships/hyperlink" Target="https://en.wikipedia.org/wiki/Pentium_4" TargetMode="External"/><Relationship Id="rId25" Type="http://schemas.openxmlformats.org/officeDocument/2006/relationships/hyperlink" Target="https://en.wikipedia.org/wiki/CVT16_instruction_set" TargetMode="External"/><Relationship Id="rId33" Type="http://schemas.openxmlformats.org/officeDocument/2006/relationships/hyperlink" Target="https://en.wikipedia.org/wiki/AVX-512" TargetMode="External"/><Relationship Id="rId2" Type="http://schemas.openxmlformats.org/officeDocument/2006/relationships/slide" Target="../slides/slide7.xml"/><Relationship Id="rId16" Type="http://schemas.openxmlformats.org/officeDocument/2006/relationships/hyperlink" Target="https://en.wikipedia.org/wiki/Instruction_pipeline" TargetMode="External"/><Relationship Id="rId20" Type="http://schemas.openxmlformats.org/officeDocument/2006/relationships/hyperlink" Target="https://en.wikipedia.org/wiki/SSSE3" TargetMode="External"/><Relationship Id="rId29" Type="http://schemas.openxmlformats.org/officeDocument/2006/relationships/hyperlink" Target="https://en.wikipedia.org/wiki/Streaming_SIMD_Extensions#cite_note-4" TargetMode="External"/><Relationship Id="rId1" Type="http://schemas.openxmlformats.org/officeDocument/2006/relationships/notesMaster" Target="../notesMasters/notesMaster1.xml"/><Relationship Id="rId6" Type="http://schemas.openxmlformats.org/officeDocument/2006/relationships/hyperlink" Target="https://en.wikipedia.org/wiki/SSE2" TargetMode="External"/><Relationship Id="rId11" Type="http://schemas.openxmlformats.org/officeDocument/2006/relationships/hyperlink" Target="https://en.wikipedia.org/wiki/Pentium_III" TargetMode="External"/><Relationship Id="rId24" Type="http://schemas.openxmlformats.org/officeDocument/2006/relationships/hyperlink" Target="https://en.wikipedia.org/wiki/FMA_instruction_set" TargetMode="External"/><Relationship Id="rId32" Type="http://schemas.openxmlformats.org/officeDocument/2006/relationships/hyperlink" Target="https://en.wikipedia.org/wiki/Advanced_Vector_Extensions#Advanced_Vector_Extensions_2" TargetMode="External"/><Relationship Id="rId5" Type="http://schemas.openxmlformats.org/officeDocument/2006/relationships/hyperlink" Target="https://en.wikipedia.org/wiki/Single-precision" TargetMode="External"/><Relationship Id="rId15" Type="http://schemas.openxmlformats.org/officeDocument/2006/relationships/hyperlink" Target="https://en.wikipedia.org/wiki/Clock_cycle" TargetMode="External"/><Relationship Id="rId23" Type="http://schemas.openxmlformats.org/officeDocument/2006/relationships/hyperlink" Target="https://en.wikipedia.org/wiki/XOP_instruction_set" TargetMode="External"/><Relationship Id="rId28" Type="http://schemas.openxmlformats.org/officeDocument/2006/relationships/hyperlink" Target="https://en.wikipedia.org/wiki/Streaming_SIMD_Extensions#cite_note-3" TargetMode="External"/><Relationship Id="rId10" Type="http://schemas.openxmlformats.org/officeDocument/2006/relationships/hyperlink" Target="https://en.wikipedia.org/wiki/X86" TargetMode="External"/><Relationship Id="rId19" Type="http://schemas.openxmlformats.org/officeDocument/2006/relationships/hyperlink" Target="https://en.wikipedia.org/wiki/SSE3" TargetMode="External"/><Relationship Id="rId31" Type="http://schemas.openxmlformats.org/officeDocument/2006/relationships/hyperlink" Target="https://en.wikipedia.org/wiki/Streaming_SIMD_Extensions#cite_note-5" TargetMode="External"/><Relationship Id="rId4" Type="http://schemas.openxmlformats.org/officeDocument/2006/relationships/hyperlink" Target="https://en.wikipedia.org/wiki/Intel_64" TargetMode="External"/><Relationship Id="rId9" Type="http://schemas.openxmlformats.org/officeDocument/2006/relationships/hyperlink" Target="https://en.wikipedia.org/wiki/Context_switch" TargetMode="External"/><Relationship Id="rId14" Type="http://schemas.openxmlformats.org/officeDocument/2006/relationships/hyperlink" Target="https://en.wikipedia.org/wiki/Compiled" TargetMode="External"/><Relationship Id="rId22" Type="http://schemas.openxmlformats.org/officeDocument/2006/relationships/hyperlink" Target="https://en.wikipedia.org/wiki/SSE4" TargetMode="External"/><Relationship Id="rId27" Type="http://schemas.openxmlformats.org/officeDocument/2006/relationships/hyperlink" Target="https://en.wikipedia.org/wiki/Streaming_SIMD_Extensions#cite_note-2" TargetMode="External"/><Relationship Id="rId30" Type="http://schemas.openxmlformats.org/officeDocument/2006/relationships/hyperlink" Target="https://en.wikipedia.org/wiki/Advanced_Vector_Extensions" TargetMode="External"/><Relationship Id="rId8" Type="http://schemas.openxmlformats.org/officeDocument/2006/relationships/hyperlink" Target="https://en.wikipedia.org/wiki/Operating_system" TargetMode="Externa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s://en.wikichip.org/wiki/macro-op_fusion" TargetMode="External"/><Relationship Id="rId3" Type="http://schemas.openxmlformats.org/officeDocument/2006/relationships/hyperlink" Target="https://en.wikichip.org/wiki/x86" TargetMode="External"/><Relationship Id="rId7" Type="http://schemas.openxmlformats.org/officeDocument/2006/relationships/hyperlink" Target="https://en.wikichip.org/wiki/intel/microarchitectures/broadwell" TargetMode="External"/><Relationship Id="rId2" Type="http://schemas.openxmlformats.org/officeDocument/2006/relationships/slide" Target="../slides/slide60.xml"/><Relationship Id="rId1" Type="http://schemas.openxmlformats.org/officeDocument/2006/relationships/notesMaster" Target="../notesMasters/notesMaster1.xml"/><Relationship Id="rId6" Type="http://schemas.openxmlformats.org/officeDocument/2006/relationships/hyperlink" Target="https://en.wikichip.org/w/index.php?title=x86/length-changing_prefix&amp;action=edit&amp;redlink=1" TargetMode="External"/><Relationship Id="rId11" Type="http://schemas.openxmlformats.org/officeDocument/2006/relationships/hyperlink" Target="https://en.wikichip.org/wiki/MOP-Fusion" TargetMode="External"/><Relationship Id="rId5" Type="http://schemas.openxmlformats.org/officeDocument/2006/relationships/hyperlink" Target="https://en.wikichip.org/wiki/macro-ops" TargetMode="External"/><Relationship Id="rId10" Type="http://schemas.openxmlformats.org/officeDocument/2006/relationships/hyperlink" Target="https://en.wikichip.org/w/index.php?title=x86/compare&amp;action=edit&amp;redlink=1" TargetMode="External"/><Relationship Id="rId4" Type="http://schemas.openxmlformats.org/officeDocument/2006/relationships/hyperlink" Target="https://en.wikichip.org/w/index.php?title=throughput&amp;action=edit&amp;redlink=1" TargetMode="External"/><Relationship Id="rId9" Type="http://schemas.openxmlformats.org/officeDocument/2006/relationships/hyperlink" Target="https://en.wikichip.org/w/index.php?title=x86/test&amp;action=edit&amp;redlink=1" TargetMode="Externa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s://en.wikichip.org/wiki/MOP-Fusion" TargetMode="External"/><Relationship Id="rId3" Type="http://schemas.openxmlformats.org/officeDocument/2006/relationships/hyperlink" Target="https://en.wikichip.org/wiki/intel/microarchitectures/broadwell" TargetMode="External"/><Relationship Id="rId7" Type="http://schemas.openxmlformats.org/officeDocument/2006/relationships/hyperlink" Target="https://en.wikichip.org/w/index.php?title=x86/compare&amp;action=edit&amp;redlink=1" TargetMode="External"/><Relationship Id="rId2" Type="http://schemas.openxmlformats.org/officeDocument/2006/relationships/slide" Target="../slides/slide61.xml"/><Relationship Id="rId1" Type="http://schemas.openxmlformats.org/officeDocument/2006/relationships/notesMaster" Target="../notesMasters/notesMaster1.xml"/><Relationship Id="rId6" Type="http://schemas.openxmlformats.org/officeDocument/2006/relationships/hyperlink" Target="https://en.wikichip.org/w/index.php?title=x86/test&amp;action=edit&amp;redlink=1" TargetMode="External"/><Relationship Id="rId11" Type="http://schemas.openxmlformats.org/officeDocument/2006/relationships/hyperlink" Target="https://en.wikichip.org/w/index.php?title=register_renaming&amp;action=edit&amp;redlink=1" TargetMode="External"/><Relationship Id="rId5" Type="http://schemas.openxmlformats.org/officeDocument/2006/relationships/hyperlink" Target="https://en.wikichip.org/wiki/macro-ops" TargetMode="External"/><Relationship Id="rId10" Type="http://schemas.openxmlformats.org/officeDocument/2006/relationships/hyperlink" Target="https://en.wikichip.org/wiki/instruction_count" TargetMode="External"/><Relationship Id="rId4" Type="http://schemas.openxmlformats.org/officeDocument/2006/relationships/hyperlink" Target="https://en.wikichip.org/wiki/macro-op_fusion" TargetMode="External"/><Relationship Id="rId9" Type="http://schemas.openxmlformats.org/officeDocument/2006/relationships/hyperlink" Target="https://en.wikichip.org/wiki/microprocessor_performance" TargetMode="External"/></Relationships>
</file>

<file path=ppt/notesSlides/_rels/notesSlide32.xml.rels><?xml version="1.0" encoding="UTF-8" standalone="yes"?>
<Relationships xmlns="http://schemas.openxmlformats.org/package/2006/relationships"><Relationship Id="rId8" Type="http://schemas.openxmlformats.org/officeDocument/2006/relationships/hyperlink" Target="https://en.wikichip.org/w/index.php?title=x86/length-changing_prefix&amp;action=edit&amp;redlink=1" TargetMode="External"/><Relationship Id="rId13" Type="http://schemas.openxmlformats.org/officeDocument/2006/relationships/hyperlink" Target="https://en.wikichip.org/wiki/MOP-Fusion" TargetMode="External"/><Relationship Id="rId3" Type="http://schemas.openxmlformats.org/officeDocument/2006/relationships/hyperlink" Target="https://en.wikichip.org/wiki/intel/microarchitectures/skylake_(client)" TargetMode="External"/><Relationship Id="rId7" Type="http://schemas.openxmlformats.org/officeDocument/2006/relationships/hyperlink" Target="https://en.wikichip.org/wiki/macro-ops" TargetMode="External"/><Relationship Id="rId12" Type="http://schemas.openxmlformats.org/officeDocument/2006/relationships/hyperlink" Target="https://en.wikichip.org/w/index.php?title=x86/compare&amp;action=edit&amp;redlink=1" TargetMode="External"/><Relationship Id="rId2" Type="http://schemas.openxmlformats.org/officeDocument/2006/relationships/slide" Target="../slides/slide62.xml"/><Relationship Id="rId1" Type="http://schemas.openxmlformats.org/officeDocument/2006/relationships/notesMaster" Target="../notesMasters/notesMaster1.xml"/><Relationship Id="rId6" Type="http://schemas.openxmlformats.org/officeDocument/2006/relationships/hyperlink" Target="https://en.wikichip.org/w/index.php?title=throughput&amp;action=edit&amp;redlink=1" TargetMode="External"/><Relationship Id="rId11" Type="http://schemas.openxmlformats.org/officeDocument/2006/relationships/hyperlink" Target="https://en.wikichip.org/w/index.php?title=x86/test&amp;action=edit&amp;redlink=1" TargetMode="External"/><Relationship Id="rId5" Type="http://schemas.openxmlformats.org/officeDocument/2006/relationships/hyperlink" Target="https://en.wikichip.org/wiki/x86" TargetMode="External"/><Relationship Id="rId10" Type="http://schemas.openxmlformats.org/officeDocument/2006/relationships/hyperlink" Target="https://en.wikichip.org/wiki/macro-op_fusion" TargetMode="External"/><Relationship Id="rId4" Type="http://schemas.openxmlformats.org/officeDocument/2006/relationships/hyperlink" Target="https://stackoverflow.com/questions/33026830/difference-between-an-instruction-and-a-micro-op" TargetMode="External"/><Relationship Id="rId9" Type="http://schemas.openxmlformats.org/officeDocument/2006/relationships/hyperlink" Target="https://en.wikichip.org/wiki/intel/microarchitectures/broadwell" TargetMode="Externa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s://en.wikichip.org/w/index.php?title=x86/length-changing_prefix&amp;action=edit&amp;redlink=1" TargetMode="External"/><Relationship Id="rId13" Type="http://schemas.openxmlformats.org/officeDocument/2006/relationships/hyperlink" Target="https://en.wikichip.org/wiki/MOP-Fusion" TargetMode="External"/><Relationship Id="rId3" Type="http://schemas.openxmlformats.org/officeDocument/2006/relationships/hyperlink" Target="https://en.wikichip.org/wiki/intel/microarchitectures/skylake_(client)" TargetMode="External"/><Relationship Id="rId7" Type="http://schemas.openxmlformats.org/officeDocument/2006/relationships/hyperlink" Target="https://en.wikichip.org/wiki/macro-ops" TargetMode="External"/><Relationship Id="rId12" Type="http://schemas.openxmlformats.org/officeDocument/2006/relationships/hyperlink" Target="https://en.wikichip.org/w/index.php?title=x86/compare&amp;action=edit&amp;redlink=1" TargetMode="External"/><Relationship Id="rId2" Type="http://schemas.openxmlformats.org/officeDocument/2006/relationships/slide" Target="../slides/slide63.xml"/><Relationship Id="rId1" Type="http://schemas.openxmlformats.org/officeDocument/2006/relationships/notesMaster" Target="../notesMasters/notesMaster1.xml"/><Relationship Id="rId6" Type="http://schemas.openxmlformats.org/officeDocument/2006/relationships/hyperlink" Target="https://en.wikichip.org/w/index.php?title=throughput&amp;action=edit&amp;redlink=1" TargetMode="External"/><Relationship Id="rId11" Type="http://schemas.openxmlformats.org/officeDocument/2006/relationships/hyperlink" Target="https://en.wikichip.org/w/index.php?title=x86/test&amp;action=edit&amp;redlink=1" TargetMode="External"/><Relationship Id="rId5" Type="http://schemas.openxmlformats.org/officeDocument/2006/relationships/hyperlink" Target="https://en.wikichip.org/wiki/x86" TargetMode="External"/><Relationship Id="rId10" Type="http://schemas.openxmlformats.org/officeDocument/2006/relationships/hyperlink" Target="https://en.wikichip.org/wiki/macro-op_fusion" TargetMode="External"/><Relationship Id="rId4" Type="http://schemas.openxmlformats.org/officeDocument/2006/relationships/hyperlink" Target="https://stackoverflow.com/questions/33026830/difference-between-an-instruction-and-a-micro-op" TargetMode="External"/><Relationship Id="rId9" Type="http://schemas.openxmlformats.org/officeDocument/2006/relationships/hyperlink" Target="https://en.wikichip.org/wiki/intel/microarchitectures/broadwell" TargetMode="External"/></Relationships>
</file>

<file path=ppt/notesSlides/_rels/notesSlide34.xml.rels><?xml version="1.0" encoding="UTF-8" standalone="yes"?>
<Relationships xmlns="http://schemas.openxmlformats.org/package/2006/relationships"><Relationship Id="rId8" Type="http://schemas.openxmlformats.org/officeDocument/2006/relationships/hyperlink" Target="https://en.wikichip.org/w/index.php?title=x86/length-changing_prefix&amp;action=edit&amp;redlink=1" TargetMode="External"/><Relationship Id="rId13" Type="http://schemas.openxmlformats.org/officeDocument/2006/relationships/hyperlink" Target="https://en.wikichip.org/wiki/MOP-Fusion" TargetMode="External"/><Relationship Id="rId3" Type="http://schemas.openxmlformats.org/officeDocument/2006/relationships/hyperlink" Target="https://en.wikichip.org/wiki/intel/microarchitectures/skylake_(client)" TargetMode="External"/><Relationship Id="rId7" Type="http://schemas.openxmlformats.org/officeDocument/2006/relationships/hyperlink" Target="https://en.wikichip.org/wiki/macro-ops" TargetMode="External"/><Relationship Id="rId12" Type="http://schemas.openxmlformats.org/officeDocument/2006/relationships/hyperlink" Target="https://en.wikichip.org/w/index.php?title=x86/compare&amp;action=edit&amp;redlink=1" TargetMode="External"/><Relationship Id="rId2" Type="http://schemas.openxmlformats.org/officeDocument/2006/relationships/slide" Target="../slides/slide64.xml"/><Relationship Id="rId1" Type="http://schemas.openxmlformats.org/officeDocument/2006/relationships/notesMaster" Target="../notesMasters/notesMaster1.xml"/><Relationship Id="rId6" Type="http://schemas.openxmlformats.org/officeDocument/2006/relationships/hyperlink" Target="https://en.wikichip.org/w/index.php?title=throughput&amp;action=edit&amp;redlink=1" TargetMode="External"/><Relationship Id="rId11" Type="http://schemas.openxmlformats.org/officeDocument/2006/relationships/hyperlink" Target="https://en.wikichip.org/w/index.php?title=x86/test&amp;action=edit&amp;redlink=1" TargetMode="External"/><Relationship Id="rId5" Type="http://schemas.openxmlformats.org/officeDocument/2006/relationships/hyperlink" Target="https://en.wikichip.org/wiki/x86" TargetMode="External"/><Relationship Id="rId10" Type="http://schemas.openxmlformats.org/officeDocument/2006/relationships/hyperlink" Target="https://en.wikichip.org/wiki/macro-op_fusion" TargetMode="External"/><Relationship Id="rId4" Type="http://schemas.openxmlformats.org/officeDocument/2006/relationships/hyperlink" Target="https://stackoverflow.com/questions/33026830/difference-between-an-instruction-and-a-micro-op" TargetMode="External"/><Relationship Id="rId9" Type="http://schemas.openxmlformats.org/officeDocument/2006/relationships/hyperlink" Target="https://en.wikichip.org/wiki/intel/microarchitectures/broadwell" TargetMode="External"/></Relationships>
</file>

<file path=ppt/notesSlides/_rels/notesSlide35.xml.rels><?xml version="1.0" encoding="UTF-8" standalone="yes"?>
<Relationships xmlns="http://schemas.openxmlformats.org/package/2006/relationships"><Relationship Id="rId8" Type="http://schemas.openxmlformats.org/officeDocument/2006/relationships/hyperlink" Target="https://en.wikichip.org/wiki/two_cores" TargetMode="External"/><Relationship Id="rId3" Type="http://schemas.openxmlformats.org/officeDocument/2006/relationships/hyperlink" Target="https://en.wikichip.org/w/index.php?title=reorder_buffer&amp;action=edit&amp;redlink=1" TargetMode="External"/><Relationship Id="rId7" Type="http://schemas.openxmlformats.org/officeDocument/2006/relationships/hyperlink" Target="https://en.wikichip.org/wiki/intel/microarchitectures/ice_lake_(client)" TargetMode="External"/><Relationship Id="rId2" Type="http://schemas.openxmlformats.org/officeDocument/2006/relationships/slide" Target="../slides/slide65.xml"/><Relationship Id="rId1" Type="http://schemas.openxmlformats.org/officeDocument/2006/relationships/notesMaster" Target="../notesMasters/notesMaster1.xml"/><Relationship Id="rId6" Type="http://schemas.openxmlformats.org/officeDocument/2006/relationships/hyperlink" Target="https://en.wikichip.org/w/index.php?title=instruction_store&amp;action=edit&amp;redlink=1" TargetMode="External"/><Relationship Id="rId5" Type="http://schemas.openxmlformats.org/officeDocument/2006/relationships/hyperlink" Target="https://en.wikichip.org/w/index.php?title=instruction_load&amp;action=edit&amp;redlink=1" TargetMode="External"/><Relationship Id="rId4" Type="http://schemas.openxmlformats.org/officeDocument/2006/relationships/hyperlink" Target="https://en.wikichip.org/w/index.php?title=instruction_retired&amp;action=edit&amp;redlink=1" TargetMode="External"/><Relationship Id="rId9" Type="http://schemas.openxmlformats.org/officeDocument/2006/relationships/hyperlink" Target="https://en.wikichip.org/wiki/four_core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Tim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free </a:t>
            </a:r>
            <a:r>
              <a:rPr lang="en-US" sz="1200" b="1" i="0" kern="1200" dirty="0" smtClean="0">
                <a:solidFill>
                  <a:schemeClr val="tx1"/>
                </a:solidFill>
                <a:effectLst/>
                <a:latin typeface="+mn-lt"/>
                <a:ea typeface="+mn-ea"/>
                <a:cs typeface="+mn-cs"/>
              </a:rPr>
              <a:t>lunch</a:t>
            </a:r>
            <a:endParaRPr lang="en-US" sz="1200" b="0" i="0" kern="1200" dirty="0" smtClean="0">
              <a:solidFill>
                <a:schemeClr val="tx1"/>
              </a:solidFill>
              <a:effectLst/>
              <a:latin typeface="+mn-lt"/>
              <a:ea typeface="+mn-ea"/>
              <a:cs typeface="+mn-cs"/>
            </a:endParaRPr>
          </a:p>
          <a:p>
            <a:r>
              <a:rPr lang="en-US" sz="1200" b="0" i="1" u="none" strike="noStrike"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something you </a:t>
            </a:r>
            <a:r>
              <a:rPr lang="en-US" sz="1200" b="1" i="0" kern="1200" smtClean="0">
                <a:solidFill>
                  <a:schemeClr val="tx1"/>
                </a:solidFill>
                <a:effectLst/>
                <a:latin typeface="+mn-lt"/>
                <a:ea typeface="+mn-ea"/>
                <a:cs typeface="+mn-cs"/>
              </a:rPr>
              <a:t>get free </a:t>
            </a:r>
            <a:r>
              <a:rPr lang="en-US" sz="1200" b="1" i="0" kern="1200" dirty="0" smtClean="0">
                <a:solidFill>
                  <a:schemeClr val="tx1"/>
                </a:solidFill>
                <a:effectLst/>
                <a:latin typeface="+mn-lt"/>
                <a:ea typeface="+mn-ea"/>
                <a:cs typeface="+mn-cs"/>
              </a:rPr>
              <a:t>that you usually have to</a:t>
            </a:r>
            <a:r>
              <a:rPr lang="en-US" sz="1200" b="1" i="0" kern="1200" smtClean="0">
                <a:solidFill>
                  <a:schemeClr val="tx1"/>
                </a:solidFill>
                <a:effectLst/>
                <a:latin typeface="+mn-lt"/>
                <a:ea typeface="+mn-ea"/>
                <a:cs typeface="+mn-cs"/>
              </a:rPr>
              <a:t> </a:t>
            </a:r>
            <a:r>
              <a:rPr lang="en-US" sz="1200" b="1" i="0" u="none" strike="noStrike" kern="1200" smtClean="0">
                <a:solidFill>
                  <a:schemeClr val="tx1"/>
                </a:solidFill>
                <a:effectLst/>
                <a:latin typeface="+mn-lt"/>
                <a:ea typeface="+mn-ea"/>
                <a:cs typeface="+mn-cs"/>
                <a:hlinkClick r:id="rId3" tooltip="work"/>
              </a:rPr>
              <a:t>work</a:t>
            </a:r>
            <a:r>
              <a:rPr lang="en-US" sz="1200" b="1" i="0" kern="1200" smtClean="0">
                <a:solidFill>
                  <a:schemeClr val="tx1"/>
                </a:solidFill>
                <a:effectLst/>
                <a:latin typeface="+mn-lt"/>
                <a:ea typeface="+mn-ea"/>
                <a:cs typeface="+mn-cs"/>
              </a:rPr>
              <a:t> or</a:t>
            </a:r>
            <a:r>
              <a:rPr lang="en-US" sz="1200" b="1"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4" tooltip="pay"/>
              </a:rPr>
              <a:t>pay</a:t>
            </a:r>
            <a:r>
              <a:rPr lang="en-US" sz="1200" b="1" i="0" kern="1200" smtClean="0">
                <a:solidFill>
                  <a:schemeClr val="tx1"/>
                </a:solidFill>
                <a:effectLst/>
                <a:latin typeface="+mn-lt"/>
                <a:ea typeface="+mn-ea"/>
                <a:cs typeface="+mn-cs"/>
              </a:rPr>
              <a:t> for</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2</a:t>
            </a:fld>
            <a:endParaRPr lang="en-US"/>
          </a:p>
        </p:txBody>
      </p:sp>
    </p:spTree>
    <p:extLst>
      <p:ext uri="{BB962C8B-B14F-4D97-AF65-F5344CB8AC3E}">
        <p14:creationId xmlns:p14="http://schemas.microsoft.com/office/powerpoint/2010/main" val="3830270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introduces write-after-read (WAR) hazards </a:t>
            </a:r>
            <a:r>
              <a:rPr lang="en-US" dirty="0" smtClean="0"/>
              <a:t>because </a:t>
            </a:r>
            <a:r>
              <a:rPr lang="en-US" smtClean="0"/>
              <a:t>the instruction that writes </a:t>
            </a:r>
            <a:r>
              <a:rPr lang="en-US" dirty="0" smtClean="0"/>
              <a:t>the data into </a:t>
            </a:r>
            <a:r>
              <a:rPr lang="en-US" smtClean="0"/>
              <a:t>a memory </a:t>
            </a:r>
            <a:r>
              <a:rPr lang="en-US" dirty="0" smtClean="0"/>
              <a:t>location has to wait until </a:t>
            </a:r>
            <a:r>
              <a:rPr lang="en-US" smtClean="0"/>
              <a:t>that memory </a:t>
            </a:r>
            <a:r>
              <a:rPr lang="en-US" dirty="0" smtClean="0"/>
              <a:t>location has </a:t>
            </a:r>
            <a:r>
              <a:rPr lang="en-US" smtClean="0"/>
              <a:t>been read </a:t>
            </a:r>
            <a:r>
              <a:rPr lang="en-US" dirty="0" smtClean="0"/>
              <a:t>by </a:t>
            </a:r>
            <a:r>
              <a:rPr lang="en-US" smtClean="0"/>
              <a:t>the previous instruction or </a:t>
            </a:r>
            <a:r>
              <a:rPr lang="en-US" dirty="0" smtClean="0"/>
              <a:t>else </a:t>
            </a:r>
            <a:r>
              <a:rPr lang="en-US" smtClean="0"/>
              <a:t>the reading instruction would read the wrong </a:t>
            </a:r>
            <a:r>
              <a:rPr lang="en-US" dirty="0" smtClean="0"/>
              <a:t>value.</a:t>
            </a:r>
          </a:p>
          <a:p>
            <a:r>
              <a:rPr lang="en-US" dirty="0" smtClean="0"/>
              <a:t>Only</a:t>
            </a:r>
            <a:r>
              <a:rPr lang="en-US" baseline="0" dirty="0" smtClean="0"/>
              <a:t> flow dependency </a:t>
            </a:r>
            <a:r>
              <a:rPr lang="en-US" baseline="0" smtClean="0"/>
              <a:t>is true </a:t>
            </a:r>
            <a:r>
              <a:rPr lang="en-US" baseline="0" dirty="0" smtClean="0"/>
              <a:t>dependency and anti and output </a:t>
            </a:r>
            <a:r>
              <a:rPr lang="en-US" baseline="0" smtClean="0"/>
              <a:t>dependency are </a:t>
            </a:r>
            <a:r>
              <a:rPr lang="en-US" baseline="0" dirty="0" smtClean="0"/>
              <a:t>due </a:t>
            </a:r>
            <a:r>
              <a:rPr lang="en-US" baseline="0" smtClean="0"/>
              <a:t>to storage reuse </a:t>
            </a:r>
            <a:r>
              <a:rPr lang="en-US" baseline="0" dirty="0" smtClean="0"/>
              <a:t>and can be eliminated at </a:t>
            </a:r>
            <a:r>
              <a:rPr lang="en-US" baseline="0" smtClean="0"/>
              <a:t>the price of more memory </a:t>
            </a:r>
            <a:r>
              <a:rPr lang="en-US" baseline="0" dirty="0" smtClean="0"/>
              <a:t>usage</a:t>
            </a:r>
          </a:p>
          <a:p>
            <a:endParaRPr lang="en-US" baseline="0" dirty="0" smtClean="0"/>
          </a:p>
          <a:p>
            <a:r>
              <a:rPr lang="en-US" smtClean="0"/>
              <a:t>WAR </a:t>
            </a:r>
            <a:r>
              <a:rPr lang="en-US" dirty="0" smtClean="0"/>
              <a:t>and </a:t>
            </a:r>
            <a:r>
              <a:rPr lang="en-US" smtClean="0"/>
              <a:t>WAW hazards cannot occur </a:t>
            </a:r>
            <a:r>
              <a:rPr lang="en-US" dirty="0" smtClean="0"/>
              <a:t>because</a:t>
            </a:r>
          </a:p>
          <a:p>
            <a:r>
              <a:rPr lang="en-US" dirty="0" smtClean="0"/>
              <a:t> • </a:t>
            </a:r>
            <a:r>
              <a:rPr lang="en-US" smtClean="0"/>
              <a:t>All instructions </a:t>
            </a:r>
            <a:r>
              <a:rPr lang="en-US" dirty="0" smtClean="0"/>
              <a:t>take 5 stages</a:t>
            </a:r>
          </a:p>
          <a:p>
            <a:r>
              <a:rPr lang="en-US" dirty="0" smtClean="0"/>
              <a:t> </a:t>
            </a:r>
            <a:r>
              <a:rPr lang="en-US" smtClean="0"/>
              <a:t>• Reads </a:t>
            </a:r>
            <a:r>
              <a:rPr lang="en-US" dirty="0" smtClean="0"/>
              <a:t>happen in the 2nd stage (ID) </a:t>
            </a:r>
          </a:p>
          <a:p>
            <a:r>
              <a:rPr lang="en-US" smtClean="0"/>
              <a:t>• Writes </a:t>
            </a:r>
            <a:r>
              <a:rPr lang="en-US" dirty="0" smtClean="0"/>
              <a:t>happen in the 5th stage (WB) </a:t>
            </a:r>
          </a:p>
          <a:p>
            <a:r>
              <a:rPr lang="en-US" dirty="0" smtClean="0"/>
              <a:t>• No </a:t>
            </a:r>
            <a:r>
              <a:rPr lang="en-US" smtClean="0"/>
              <a:t>way for a write from </a:t>
            </a:r>
            <a:r>
              <a:rPr lang="en-US" dirty="0" smtClean="0"/>
              <a:t>a </a:t>
            </a:r>
            <a:r>
              <a:rPr lang="en-US" smtClean="0"/>
              <a:t>subsequent instruction to interfere </a:t>
            </a:r>
            <a:r>
              <a:rPr lang="en-US" dirty="0" smtClean="0"/>
              <a:t>with </a:t>
            </a:r>
            <a:r>
              <a:rPr lang="en-US" smtClean="0"/>
              <a:t>the read (or write</a:t>
            </a:r>
            <a:r>
              <a:rPr lang="en-US" dirty="0" smtClean="0"/>
              <a:t>) of </a:t>
            </a:r>
            <a:r>
              <a:rPr lang="en-US" smtClean="0"/>
              <a:t>a prior instruction </a:t>
            </a:r>
            <a:endParaRPr lang="en-US" dirty="0" smtClean="0"/>
          </a:p>
          <a:p>
            <a:r>
              <a:rPr lang="en-US" smtClean="0"/>
              <a:t>• For more </a:t>
            </a:r>
            <a:r>
              <a:rPr lang="en-US" dirty="0" smtClean="0"/>
              <a:t>complicated pipelines </a:t>
            </a:r>
            <a:r>
              <a:rPr lang="en-US" smtClean="0"/>
              <a:t>(later </a:t>
            </a:r>
            <a:r>
              <a:rPr lang="en-US" dirty="0" smtClean="0"/>
              <a:t>in </a:t>
            </a:r>
            <a:r>
              <a:rPr lang="en-US" smtClean="0"/>
              <a:t>the course</a:t>
            </a:r>
            <a:r>
              <a:rPr lang="en-US" dirty="0" smtClean="0"/>
              <a:t>) – </a:t>
            </a:r>
            <a:r>
              <a:rPr lang="en-US" smtClean="0"/>
              <a:t>Both WAR </a:t>
            </a:r>
            <a:r>
              <a:rPr lang="en-US" dirty="0" smtClean="0"/>
              <a:t>and </a:t>
            </a:r>
            <a:r>
              <a:rPr lang="en-US" smtClean="0"/>
              <a:t>WAW hazards are </a:t>
            </a:r>
            <a:r>
              <a:rPr lang="en-US" dirty="0" smtClean="0"/>
              <a:t>possible </a:t>
            </a:r>
            <a:r>
              <a:rPr lang="en-US" smtClean="0"/>
              <a:t>if instructions </a:t>
            </a:r>
            <a:r>
              <a:rPr lang="en-US" dirty="0" smtClean="0"/>
              <a:t>execute out </a:t>
            </a:r>
            <a:r>
              <a:rPr lang="en-US" smtClean="0"/>
              <a:t>of order or access (read</a:t>
            </a:r>
            <a:r>
              <a:rPr lang="en-US" dirty="0" smtClean="0"/>
              <a:t>) </a:t>
            </a:r>
            <a:r>
              <a:rPr lang="en-US" smtClean="0"/>
              <a:t>data later </a:t>
            </a:r>
            <a:r>
              <a:rPr lang="en-US" dirty="0" smtClean="0"/>
              <a:t>in the pipeline</a:t>
            </a:r>
          </a:p>
          <a:p>
            <a:endParaRPr lang="en-US" dirty="0" smtClean="0"/>
          </a:p>
          <a:p>
            <a:r>
              <a:rPr lang="en-US" sz="1200" b="0" i="0" kern="1200" dirty="0" smtClean="0">
                <a:solidFill>
                  <a:schemeClr val="tx1"/>
                </a:solidFill>
                <a:effectLst/>
                <a:latin typeface="+mn-lt"/>
                <a:ea typeface="+mn-ea"/>
                <a:cs typeface="+mn-cs"/>
              </a:rPr>
              <a:t>Because of </a:t>
            </a:r>
            <a:r>
              <a:rPr lang="en-US" sz="1200" b="0" i="0" kern="1200" smtClean="0">
                <a:solidFill>
                  <a:schemeClr val="tx1"/>
                </a:solidFill>
                <a:effectLst/>
                <a:latin typeface="+mn-lt"/>
                <a:ea typeface="+mn-ea"/>
                <a:cs typeface="+mn-cs"/>
              </a:rPr>
              <a:t>the natural structure </a:t>
            </a:r>
            <a:r>
              <a:rPr lang="en-US" sz="1200" b="0" i="0" kern="1200" dirty="0" smtClean="0">
                <a:solidFill>
                  <a:schemeClr val="tx1"/>
                </a:solidFill>
                <a:effectLst/>
                <a:latin typeface="+mn-lt"/>
                <a:ea typeface="+mn-ea"/>
                <a:cs typeface="+mn-cs"/>
              </a:rPr>
              <a:t>of a pipeline, which </a:t>
            </a:r>
            <a:r>
              <a:rPr lang="en-US" sz="1200" b="0" i="0" kern="1200" smtClean="0">
                <a:solidFill>
                  <a:schemeClr val="tx1"/>
                </a:solidFill>
                <a:effectLst/>
                <a:latin typeface="+mn-lt"/>
                <a:ea typeface="+mn-ea"/>
                <a:cs typeface="+mn-cs"/>
              </a:rPr>
              <a:t>typically reads values before it writes results</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such hazards are rare</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Pipelines for complex instruction </a:t>
            </a:r>
            <a:r>
              <a:rPr lang="en-US" sz="1200" b="0" i="0" kern="1200" dirty="0" smtClean="0">
                <a:solidFill>
                  <a:schemeClr val="tx1"/>
                </a:solidFill>
                <a:effectLst/>
                <a:latin typeface="+mn-lt"/>
                <a:ea typeface="+mn-ea"/>
                <a:cs typeface="+mn-cs"/>
              </a:rPr>
              <a:t>sets </a:t>
            </a:r>
            <a:r>
              <a:rPr lang="en-US" sz="1200" b="0" i="0" kern="1200" smtClean="0">
                <a:solidFill>
                  <a:schemeClr val="tx1"/>
                </a:solidFill>
                <a:effectLst/>
                <a:latin typeface="+mn-lt"/>
                <a:ea typeface="+mn-ea"/>
                <a:cs typeface="+mn-cs"/>
              </a:rPr>
              <a:t>that support auto increment addressing and require operands </a:t>
            </a:r>
            <a:r>
              <a:rPr lang="en-US" sz="1200" b="0" i="0" kern="1200" dirty="0" smtClean="0">
                <a:solidFill>
                  <a:schemeClr val="tx1"/>
                </a:solidFill>
                <a:effectLst/>
                <a:latin typeface="+mn-lt"/>
                <a:ea typeface="+mn-ea"/>
                <a:cs typeface="+mn-cs"/>
              </a:rPr>
              <a:t>to </a:t>
            </a:r>
            <a:r>
              <a:rPr lang="en-US" sz="1200" b="0" i="0" kern="1200" smtClean="0">
                <a:solidFill>
                  <a:schemeClr val="tx1"/>
                </a:solidFill>
                <a:effectLst/>
                <a:latin typeface="+mn-lt"/>
                <a:ea typeface="+mn-ea"/>
                <a:cs typeface="+mn-cs"/>
              </a:rPr>
              <a:t>be read </a:t>
            </a:r>
            <a:r>
              <a:rPr lang="en-US" sz="1200" b="0" i="0" kern="1200" dirty="0" smtClean="0">
                <a:solidFill>
                  <a:schemeClr val="tx1"/>
                </a:solidFill>
                <a:effectLst/>
                <a:latin typeface="+mn-lt"/>
                <a:ea typeface="+mn-ea"/>
                <a:cs typeface="+mn-cs"/>
              </a:rPr>
              <a:t>late in the pipeline </a:t>
            </a:r>
            <a:r>
              <a:rPr lang="en-US" sz="1200" b="0" i="0" kern="1200" smtClean="0">
                <a:solidFill>
                  <a:schemeClr val="tx1"/>
                </a:solidFill>
                <a:effectLst/>
                <a:latin typeface="+mn-lt"/>
                <a:ea typeface="+mn-ea"/>
                <a:cs typeface="+mn-cs"/>
              </a:rPr>
              <a:t>could create a WAR hazards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u="none" strike="noStrike" kern="1200" baseline="0" dirty="0" smtClean="0">
                <a:solidFill>
                  <a:schemeClr val="tx1"/>
                </a:solidFill>
                <a:latin typeface="+mn-lt"/>
                <a:ea typeface="+mn-ea"/>
                <a:cs typeface="+mn-cs"/>
              </a:rPr>
              <a:t>With </a:t>
            </a:r>
            <a:r>
              <a:rPr lang="en-US" sz="1200" b="1" i="0" u="none" strike="noStrike" kern="1200" baseline="0" smtClean="0">
                <a:solidFill>
                  <a:schemeClr val="tx1"/>
                </a:solidFill>
                <a:latin typeface="+mn-lt"/>
                <a:ea typeface="+mn-ea"/>
                <a:cs typeface="+mn-cs"/>
              </a:rPr>
              <a:t>data forwarding </a:t>
            </a:r>
            <a:r>
              <a:rPr lang="en-US" sz="1200" b="1" i="0" u="none" strike="noStrike" kern="1200" baseline="0" dirty="0" smtClean="0">
                <a:solidFill>
                  <a:schemeClr val="tx1"/>
                </a:solidFill>
                <a:latin typeface="+mn-lt"/>
                <a:ea typeface="+mn-ea"/>
                <a:cs typeface="+mn-cs"/>
              </a:rPr>
              <a:t>(also called </a:t>
            </a:r>
            <a:r>
              <a:rPr lang="en-US" sz="1200" b="1" i="0" u="none" strike="noStrike" kern="1200" baseline="0" smtClean="0">
                <a:solidFill>
                  <a:schemeClr val="tx1"/>
                </a:solidFill>
                <a:latin typeface="+mn-lt"/>
                <a:ea typeface="+mn-ea"/>
                <a:cs typeface="+mn-cs"/>
              </a:rPr>
              <a:t>bypassing or short-circuiting</a:t>
            </a:r>
            <a:r>
              <a:rPr lang="en-US" sz="1200" b="1" i="0" u="none" strike="noStrike" kern="1200" baseline="0" dirty="0" smtClean="0">
                <a:solidFill>
                  <a:schemeClr val="tx1"/>
                </a:solidFill>
                <a:latin typeface="+mn-lt"/>
                <a:ea typeface="+mn-ea"/>
                <a:cs typeface="+mn-cs"/>
              </a:rPr>
              <a:t>), data </a:t>
            </a:r>
            <a:r>
              <a:rPr lang="en-US" sz="1200" b="1" i="0" u="none" strike="noStrike" kern="1200" baseline="0" smtClean="0">
                <a:solidFill>
                  <a:schemeClr val="tx1"/>
                </a:solidFill>
                <a:latin typeface="+mn-lt"/>
                <a:ea typeface="+mn-ea"/>
                <a:cs typeface="+mn-cs"/>
              </a:rPr>
              <a:t>is transferred </a:t>
            </a:r>
            <a:r>
              <a:rPr lang="en-US" sz="1200" b="1" i="0" u="none" strike="noStrike" kern="1200" baseline="0" dirty="0" smtClean="0">
                <a:solidFill>
                  <a:schemeClr val="tx1"/>
                </a:solidFill>
                <a:latin typeface="+mn-lt"/>
                <a:ea typeface="+mn-ea"/>
                <a:cs typeface="+mn-cs"/>
              </a:rPr>
              <a:t>back </a:t>
            </a:r>
            <a:r>
              <a:rPr lang="en-US" sz="1200" b="1" i="0" u="none" strike="noStrike" kern="1200" baseline="0" smtClean="0">
                <a:solidFill>
                  <a:schemeClr val="tx1"/>
                </a:solidFill>
                <a:latin typeface="+mn-lt"/>
                <a:ea typeface="+mn-ea"/>
                <a:cs typeface="+mn-cs"/>
              </a:rPr>
              <a:t>to earlier </a:t>
            </a:r>
            <a:r>
              <a:rPr lang="en-US" sz="1200" b="1" i="0" u="none" strike="noStrike" kern="1200" baseline="0" dirty="0" smtClean="0">
                <a:solidFill>
                  <a:schemeClr val="tx1"/>
                </a:solidFill>
                <a:latin typeface="+mn-lt"/>
                <a:ea typeface="+mn-ea"/>
                <a:cs typeface="+mn-cs"/>
              </a:rPr>
              <a:t>pipeline </a:t>
            </a:r>
            <a:r>
              <a:rPr lang="en-US" sz="1200" b="1" i="0" u="none" strike="noStrike" kern="1200" baseline="0" smtClean="0">
                <a:solidFill>
                  <a:schemeClr val="tx1"/>
                </a:solidFill>
                <a:latin typeface="+mn-lt"/>
                <a:ea typeface="+mn-ea"/>
                <a:cs typeface="+mn-cs"/>
              </a:rPr>
              <a:t>stages before </a:t>
            </a:r>
            <a:r>
              <a:rPr lang="en-US" sz="1200" b="1" i="0" u="none" strike="noStrike" kern="1200" baseline="0" dirty="0" smtClean="0">
                <a:solidFill>
                  <a:schemeClr val="tx1"/>
                </a:solidFill>
                <a:latin typeface="+mn-lt"/>
                <a:ea typeface="+mn-ea"/>
                <a:cs typeface="+mn-cs"/>
              </a:rPr>
              <a:t>it </a:t>
            </a:r>
            <a:r>
              <a:rPr lang="en-US" sz="1200" b="1" i="0" u="none" strike="noStrike" kern="1200" baseline="0" smtClean="0">
                <a:solidFill>
                  <a:schemeClr val="tx1"/>
                </a:solidFill>
                <a:latin typeface="+mn-lt"/>
                <a:ea typeface="+mn-ea"/>
                <a:cs typeface="+mn-cs"/>
              </a:rPr>
              <a:t>is written </a:t>
            </a:r>
            <a:r>
              <a:rPr lang="en-US" sz="1200" b="1" i="0" u="none" strike="noStrike" kern="1200" baseline="0" dirty="0" smtClean="0">
                <a:solidFill>
                  <a:schemeClr val="tx1"/>
                </a:solidFill>
                <a:latin typeface="+mn-lt"/>
                <a:ea typeface="+mn-ea"/>
                <a:cs typeface="+mn-cs"/>
              </a:rPr>
              <a:t>into </a:t>
            </a:r>
            <a:r>
              <a:rPr lang="en-US" sz="1200" b="1" i="0" u="none" strike="noStrike" kern="1200" baseline="0" smtClean="0">
                <a:solidFill>
                  <a:schemeClr val="tx1"/>
                </a:solidFill>
                <a:latin typeface="+mn-lt"/>
                <a:ea typeface="+mn-ea"/>
                <a:cs typeface="+mn-cs"/>
              </a:rPr>
              <a:t>the register </a:t>
            </a:r>
            <a:r>
              <a:rPr lang="en-US" sz="1200" b="1" i="0" u="none" strike="noStrike" kern="1200" baseline="0" dirty="0" smtClean="0">
                <a:solidFill>
                  <a:schemeClr val="tx1"/>
                </a:solidFill>
                <a:latin typeface="+mn-lt"/>
                <a:ea typeface="+mn-ea"/>
                <a:cs typeface="+mn-cs"/>
              </a:rPr>
              <a:t>file.</a:t>
            </a:r>
            <a:endParaRPr lang="fa-IR" sz="1200" b="1" i="0" u="none" strike="noStrike" kern="1200" baseline="0" dirty="0" smtClean="0">
              <a:solidFill>
                <a:schemeClr val="tx1"/>
              </a:solidFill>
              <a:latin typeface="+mn-lt"/>
              <a:ea typeface="+mn-ea"/>
              <a:cs typeface="+mn-cs"/>
            </a:endParaRPr>
          </a:p>
          <a:p>
            <a:endParaRPr lang="fa-IR" sz="1200" b="1" i="0" u="none" strike="noStrike" kern="1200" baseline="0" dirty="0" smtClean="0">
              <a:solidFill>
                <a:schemeClr val="tx1"/>
              </a:solidFill>
              <a:latin typeface="+mn-lt"/>
              <a:ea typeface="+mn-ea"/>
              <a:cs typeface="+mn-cs"/>
            </a:endParaRPr>
          </a:p>
          <a:p>
            <a:r>
              <a:rPr lang="en-US" dirty="0" smtClean="0"/>
              <a:t>can’t happen in vanilla </a:t>
            </a:r>
            <a:r>
              <a:rPr lang="en-US" smtClean="0"/>
              <a:t>pipeline (reads </a:t>
            </a:r>
            <a:r>
              <a:rPr lang="en-US" dirty="0" smtClean="0"/>
              <a:t>in ID</a:t>
            </a:r>
            <a:r>
              <a:rPr lang="en-US" smtClean="0"/>
              <a:t>, writes </a:t>
            </a:r>
            <a:r>
              <a:rPr lang="en-US" dirty="0" smtClean="0"/>
              <a:t>in WB)</a:t>
            </a:r>
          </a:p>
          <a:p>
            <a:r>
              <a:rPr lang="en-US" dirty="0" smtClean="0"/>
              <a:t>• can happen if</a:t>
            </a:r>
            <a:r>
              <a:rPr lang="en-US" smtClean="0"/>
              <a:t>: early writes </a:t>
            </a:r>
            <a:r>
              <a:rPr lang="en-US" dirty="0" smtClean="0"/>
              <a:t>(e.g</a:t>
            </a:r>
            <a:r>
              <a:rPr lang="en-US" smtClean="0"/>
              <a:t>., auto-increment</a:t>
            </a:r>
            <a:r>
              <a:rPr lang="en-US" dirty="0" smtClean="0"/>
              <a:t>) + </a:t>
            </a:r>
            <a:r>
              <a:rPr lang="en-US" smtClean="0"/>
              <a:t>late reads </a:t>
            </a:r>
            <a:r>
              <a:rPr lang="en-US" dirty="0" smtClean="0"/>
              <a:t>(??)</a:t>
            </a:r>
          </a:p>
          <a:p>
            <a:r>
              <a:rPr lang="en-US" dirty="0" smtClean="0"/>
              <a:t>• can happen if</a:t>
            </a:r>
            <a:r>
              <a:rPr lang="en-US" smtClean="0"/>
              <a:t>: out-of-order reads </a:t>
            </a:r>
            <a:r>
              <a:rPr lang="en-US" dirty="0" smtClean="0"/>
              <a:t>(e.g</a:t>
            </a:r>
            <a:r>
              <a:rPr lang="en-US" smtClean="0"/>
              <a:t>., out-of-order </a:t>
            </a:r>
            <a:r>
              <a:rPr lang="en-US" dirty="0" smtClean="0"/>
              <a:t>execution)</a:t>
            </a:r>
            <a:endParaRPr lang="fa-IR" dirty="0" smtClean="0"/>
          </a:p>
          <a:p>
            <a:endParaRPr lang="fa-IR" dirty="0" smtClean="0"/>
          </a:p>
          <a:p>
            <a:r>
              <a:rPr lang="en-US" dirty="0" smtClean="0"/>
              <a:t>With </a:t>
            </a:r>
            <a:r>
              <a:rPr lang="en-US" smtClean="0"/>
              <a:t>an in-order issue/in-order </a:t>
            </a:r>
            <a:r>
              <a:rPr lang="en-US" dirty="0" smtClean="0"/>
              <a:t>completion machine</a:t>
            </a:r>
            <a:r>
              <a:rPr lang="en-US" smtClean="0"/>
              <a:t>,</a:t>
            </a:r>
            <a:r>
              <a:rPr lang="fa-IR" smtClean="0"/>
              <a:t> </a:t>
            </a:r>
            <a:r>
              <a:rPr lang="en-US" smtClean="0"/>
              <a:t>we’re </a:t>
            </a:r>
            <a:r>
              <a:rPr lang="en-US" dirty="0" smtClean="0"/>
              <a:t>not </a:t>
            </a:r>
            <a:r>
              <a:rPr lang="en-US" smtClean="0"/>
              <a:t>as concerned </a:t>
            </a:r>
            <a:r>
              <a:rPr lang="en-US" dirty="0" smtClean="0"/>
              <a:t>with WAW</a:t>
            </a:r>
            <a:r>
              <a:rPr lang="en-US" smtClean="0"/>
              <a:t>, WAR</a:t>
            </a:r>
            <a:endParaRPr lang="en-US" dirty="0" smtClean="0"/>
          </a:p>
          <a:p>
            <a:endParaRPr lang="en-US" dirty="0" smtClean="0"/>
          </a:p>
          <a:p>
            <a:endParaRPr lang="fa-IR" sz="1200" b="1" i="0" u="none" strike="noStrike" kern="1200" baseline="0" dirty="0" smtClean="0">
              <a:solidFill>
                <a:schemeClr val="tx1"/>
              </a:solidFill>
              <a:latin typeface="+mn-lt"/>
              <a:ea typeface="+mn-ea"/>
              <a:cs typeface="+mn-cs"/>
            </a:endParaRP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6F75E4A-9CFF-464B-A998-9ACFECFC76D2}" type="slidenum">
              <a:rPr lang="en-US" smtClean="0"/>
              <a:t>19</a:t>
            </a:fld>
            <a:endParaRPr lang="en-US"/>
          </a:p>
        </p:txBody>
      </p:sp>
    </p:spTree>
    <p:extLst>
      <p:ext uri="{BB962C8B-B14F-4D97-AF65-F5344CB8AC3E}">
        <p14:creationId xmlns:p14="http://schemas.microsoft.com/office/powerpoint/2010/main" val="380142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of this </a:t>
            </a:r>
            <a:r>
              <a:rPr lang="en-US" smtClean="0"/>
              <a:t>loops vectorized</a:t>
            </a:r>
            <a:r>
              <a:rPr lang="en-US" baseline="0" smtClean="0"/>
              <a:t> </a:t>
            </a:r>
            <a:r>
              <a:rPr lang="en-US" baseline="0" dirty="0" smtClean="0"/>
              <a:t>successfully in </a:t>
            </a:r>
            <a:r>
              <a:rPr lang="en-US" baseline="0" smtClean="0"/>
              <a:t>Intel compiler</a:t>
            </a:r>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20</a:t>
            </a:fld>
            <a:endParaRPr lang="en-US"/>
          </a:p>
        </p:txBody>
      </p:sp>
    </p:spTree>
    <p:extLst>
      <p:ext uri="{BB962C8B-B14F-4D97-AF65-F5344CB8AC3E}">
        <p14:creationId xmlns:p14="http://schemas.microsoft.com/office/powerpoint/2010/main" val="2635463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IVDEP (Ignore Vector </a:t>
            </a:r>
            <a:r>
              <a:rPr lang="en-US" sz="1200" b="0" i="0" u="none" strike="noStrike" kern="1200" baseline="0" dirty="0" err="1" smtClean="0">
                <a:solidFill>
                  <a:schemeClr val="tx1"/>
                </a:solidFill>
                <a:latin typeface="+mn-lt"/>
                <a:ea typeface="+mn-ea"/>
                <a:cs typeface="+mn-cs"/>
              </a:rPr>
              <a:t>DEPendencies</a:t>
            </a:r>
            <a:r>
              <a:rPr lang="en-US" sz="1200" b="0" i="0" u="none" strike="noStrike" kern="1200" baseline="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22</a:t>
            </a:fld>
            <a:endParaRPr lang="en-US"/>
          </a:p>
        </p:txBody>
      </p:sp>
    </p:spTree>
    <p:extLst>
      <p:ext uri="{BB962C8B-B14F-4D97-AF65-F5344CB8AC3E}">
        <p14:creationId xmlns:p14="http://schemas.microsoft.com/office/powerpoint/2010/main" val="112185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Loop carried dependency = True dependency between loop iteration.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S1 -&gt;T S2    A true dependence between S1 and S2 means that S1 writes to a location later read from by S2</a:t>
            </a:r>
            <a:endParaRPr lang="en-US" sz="1200" dirty="0" smtClean="0"/>
          </a:p>
          <a:p>
            <a:r>
              <a:rPr lang="en-US" dirty="0" smtClean="0">
                <a:effectLst/>
              </a:rPr>
              <a:t>S1 -&gt;A S2   An anti-dependence between S1 and S2 means that S1 reads from a location later written to by S2.</a:t>
            </a:r>
          </a:p>
          <a:p>
            <a:r>
              <a:rPr lang="en-US" dirty="0" smtClean="0">
                <a:effectLst/>
              </a:rPr>
              <a:t>S1 -&gt;O S2  An output dependence between S1 and S2 means that S1 and S2 write to the same location.</a:t>
            </a:r>
          </a:p>
          <a:p>
            <a:r>
              <a:rPr lang="en-US" dirty="0" smtClean="0">
                <a:effectLst/>
              </a:rPr>
              <a:t>S1 -&gt;I S2   An input dependence between S1 and S2 means that S1 and S2 read from the same location.  </a:t>
            </a:r>
          </a:p>
          <a:p>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effectLst/>
                <a:latin typeface="+mn-lt"/>
                <a:ea typeface="+mn-ea"/>
                <a:cs typeface="+mn-cs"/>
              </a:rPr>
              <a:t>DOACROSS parallelism </a:t>
            </a:r>
            <a:r>
              <a:rPr lang="en-US" sz="1200" b="1" i="0" kern="1200" dirty="0" smtClean="0">
                <a:solidFill>
                  <a:schemeClr val="tx1"/>
                </a:solidFill>
                <a:effectLst/>
                <a:latin typeface="+mn-lt"/>
                <a:ea typeface="+mn-ea"/>
                <a:cs typeface="+mn-cs"/>
              </a:rPr>
              <a:t>&amp; </a:t>
            </a:r>
            <a:r>
              <a:rPr lang="en-US" sz="1200" b="1" i="1" kern="1200" dirty="0" smtClean="0">
                <a:solidFill>
                  <a:schemeClr val="tx1"/>
                </a:solidFill>
                <a:effectLst/>
                <a:latin typeface="+mn-lt"/>
                <a:ea typeface="+mn-ea"/>
                <a:cs typeface="+mn-cs"/>
              </a:rPr>
              <a:t>DOPIPE parallelism </a:t>
            </a:r>
            <a:r>
              <a:rPr lang="en-US" sz="1200" b="1" i="0" kern="1200" dirty="0" smtClean="0">
                <a:solidFill>
                  <a:schemeClr val="tx1"/>
                </a:solidFill>
                <a:effectLst/>
                <a:latin typeface="+mn-lt"/>
                <a:ea typeface="+mn-ea"/>
                <a:cs typeface="+mn-cs"/>
              </a:rPr>
              <a:t>is useful for parallelize</a:t>
            </a:r>
            <a:r>
              <a:rPr lang="en-US" sz="1200" b="1" i="0" kern="1200" baseline="0" dirty="0" smtClean="0">
                <a:solidFill>
                  <a:schemeClr val="tx1"/>
                </a:solidFill>
                <a:effectLst/>
                <a:latin typeface="+mn-lt"/>
                <a:ea typeface="+mn-ea"/>
                <a:cs typeface="+mn-cs"/>
              </a:rPr>
              <a:t> sequential loops.</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23</a:t>
            </a:fld>
            <a:endParaRPr lang="en-US"/>
          </a:p>
        </p:txBody>
      </p:sp>
    </p:spTree>
    <p:extLst>
      <p:ext uri="{BB962C8B-B14F-4D97-AF65-F5344CB8AC3E}">
        <p14:creationId xmlns:p14="http://schemas.microsoft.com/office/powerpoint/2010/main" val="4212613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پاور پی‌سی در ابتدا برای کامپیوترهای شخصی طراحی شده بود و از سال ۱۹۹۴ تا ۲۰۰۶ −پیش از آن که اپل به پردازنده‌های اینتل روی آورد − در کامپیوترهای شخصی مکینتاش، محصول اپل استفاده می‌شد. </a:t>
            </a:r>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30</a:t>
            </a:fld>
            <a:endParaRPr lang="en-US"/>
          </a:p>
        </p:txBody>
      </p:sp>
    </p:spTree>
    <p:extLst>
      <p:ext uri="{BB962C8B-B14F-4D97-AF65-F5344CB8AC3E}">
        <p14:creationId xmlns:p14="http://schemas.microsoft.com/office/powerpoint/2010/main" val="1720619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این</a:t>
            </a:r>
            <a:r>
              <a:rPr lang="en-US" baseline="0" dirty="0" smtClean="0"/>
              <a:t>padding</a:t>
            </a:r>
            <a:r>
              <a:rPr lang="fa-IR" baseline="0" dirty="0" smtClean="0"/>
              <a:t> </a:t>
            </a:r>
            <a:r>
              <a:rPr lang="en-US" baseline="0" dirty="0" smtClean="0"/>
              <a:t> </a:t>
            </a:r>
            <a:r>
              <a:rPr lang="fa-IR" baseline="0" dirty="0" smtClean="0"/>
              <a:t>باعث میشود خانه های حافظه </a:t>
            </a:r>
            <a:r>
              <a:rPr lang="fa-IR" baseline="0" smtClean="0"/>
              <a:t>ی </a:t>
            </a:r>
            <a:r>
              <a:rPr lang="en-US" baseline="0" smtClean="0"/>
              <a:t>member</a:t>
            </a:r>
            <a:r>
              <a:rPr lang="fa-IR" baseline="0" smtClean="0"/>
              <a:t> های </a:t>
            </a:r>
            <a:r>
              <a:rPr lang="en-US" baseline="0" smtClean="0"/>
              <a:t>struct</a:t>
            </a:r>
            <a:r>
              <a:rPr lang="fa-IR" baseline="0" smtClean="0"/>
              <a:t> </a:t>
            </a:r>
            <a:r>
              <a:rPr lang="fa-IR" baseline="0" dirty="0" smtClean="0"/>
              <a:t>در دو بلاک متفاوت قرار نگیرند. و </a:t>
            </a:r>
            <a:r>
              <a:rPr lang="en-US" baseline="0" dirty="0" err="1" smtClean="0"/>
              <a:t>cpu</a:t>
            </a:r>
            <a:r>
              <a:rPr lang="en-US" baseline="0" dirty="0" smtClean="0"/>
              <a:t> </a:t>
            </a:r>
            <a:r>
              <a:rPr lang="fa-IR" baseline="0" dirty="0" smtClean="0"/>
              <a:t>دیگر نیازی به اجرای عملیات های اضافه تری مثل </a:t>
            </a:r>
            <a:r>
              <a:rPr lang="en-US" baseline="0" dirty="0" smtClean="0"/>
              <a:t>Shift</a:t>
            </a:r>
            <a:r>
              <a:rPr lang="fa-IR" baseline="0" dirty="0" smtClean="0"/>
              <a:t> دادن برای استخراج مقدار هر متغیر نیست.</a:t>
            </a:r>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32</a:t>
            </a:fld>
            <a:endParaRPr lang="en-US"/>
          </a:p>
        </p:txBody>
      </p:sp>
    </p:spTree>
    <p:extLst>
      <p:ext uri="{BB962C8B-B14F-4D97-AF65-F5344CB8AC3E}">
        <p14:creationId xmlns:p14="http://schemas.microsoft.com/office/powerpoint/2010/main" val="2543381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33</a:t>
            </a:fld>
            <a:endParaRPr lang="en-US"/>
          </a:p>
        </p:txBody>
      </p:sp>
    </p:spTree>
    <p:extLst>
      <p:ext uri="{BB962C8B-B14F-4D97-AF65-F5344CB8AC3E}">
        <p14:creationId xmlns:p14="http://schemas.microsoft.com/office/powerpoint/2010/main" val="1219139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Icc</a:t>
            </a:r>
            <a:r>
              <a:rPr lang="en-US" dirty="0" smtClean="0"/>
              <a:t> : </a:t>
            </a:r>
            <a:r>
              <a:rPr lang="en-US" dirty="0" err="1" smtClean="0"/>
              <a:t>intel</a:t>
            </a:r>
            <a:r>
              <a:rPr lang="en-US" dirty="0" smtClean="0"/>
              <a:t> </a:t>
            </a:r>
            <a:r>
              <a:rPr lang="en-US" dirty="0" err="1" smtClean="0"/>
              <a:t>c</a:t>
            </a:r>
            <a:r>
              <a:rPr lang="en-US" err="1" smtClean="0"/>
              <a:t>++</a:t>
            </a:r>
            <a:r>
              <a:rPr lang="en-US" smtClean="0"/>
              <a:t> compiler</a:t>
            </a:r>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35</a:t>
            </a:fld>
            <a:endParaRPr lang="en-US"/>
          </a:p>
        </p:txBody>
      </p:sp>
    </p:spTree>
    <p:extLst>
      <p:ext uri="{BB962C8B-B14F-4D97-AF65-F5344CB8AC3E}">
        <p14:creationId xmlns:p14="http://schemas.microsoft.com/office/powerpoint/2010/main" val="2662644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خوبی</a:t>
            </a:r>
            <a:r>
              <a:rPr lang="fa-IR" baseline="0" dirty="0" smtClean="0"/>
              <a:t> این روش مجاور بودن خانه های </a:t>
            </a:r>
            <a:r>
              <a:rPr lang="fa-IR" baseline="0" smtClean="0"/>
              <a:t>یک </a:t>
            </a:r>
            <a:r>
              <a:rPr lang="en-US" baseline="0" smtClean="0"/>
              <a:t>struct </a:t>
            </a:r>
            <a:r>
              <a:rPr lang="fa-IR" baseline="0" smtClean="0"/>
              <a:t> </a:t>
            </a:r>
            <a:r>
              <a:rPr lang="fa-IR" baseline="0" dirty="0" smtClean="0"/>
              <a:t>در کنار هم هست. پس برای استفاده از این مزیت باید این اعضای کنار هم با هم </a:t>
            </a:r>
            <a:r>
              <a:rPr lang="fa-IR" baseline="0" smtClean="0"/>
              <a:t>درون </a:t>
            </a:r>
            <a:r>
              <a:rPr lang="en-US" baseline="0" smtClean="0"/>
              <a:t>vector</a:t>
            </a:r>
            <a:r>
              <a:rPr lang="fa-IR" baseline="0" smtClean="0"/>
              <a:t> </a:t>
            </a:r>
            <a:r>
              <a:rPr lang="fa-IR" baseline="0" dirty="0" smtClean="0"/>
              <a:t>های </a:t>
            </a:r>
            <a:r>
              <a:rPr lang="en-US" baseline="0" dirty="0" smtClean="0"/>
              <a:t>CPU</a:t>
            </a:r>
            <a:r>
              <a:rPr lang="fa-IR" baseline="0" dirty="0" smtClean="0"/>
              <a:t> بارگذاری شوند. اگر بخواهیم مثل </a:t>
            </a:r>
            <a:r>
              <a:rPr lang="en-US" baseline="0" dirty="0" smtClean="0"/>
              <a:t>SOA</a:t>
            </a:r>
            <a:r>
              <a:rPr lang="fa-IR" baseline="0" dirty="0" smtClean="0"/>
              <a:t> </a:t>
            </a:r>
            <a:r>
              <a:rPr lang="fa-IR" baseline="0" smtClean="0"/>
              <a:t>، </a:t>
            </a:r>
            <a:r>
              <a:rPr lang="en-US" baseline="0" smtClean="0"/>
              <a:t>r</a:t>
            </a:r>
            <a:r>
              <a:rPr lang="fa-IR" baseline="0" smtClean="0"/>
              <a:t>ها </a:t>
            </a:r>
            <a:r>
              <a:rPr lang="fa-IR" baseline="0" dirty="0" smtClean="0"/>
              <a:t>را با هم </a:t>
            </a:r>
            <a:r>
              <a:rPr lang="fa-IR" baseline="0" smtClean="0"/>
              <a:t>دریک </a:t>
            </a:r>
            <a:r>
              <a:rPr lang="en-US" baseline="0" smtClean="0"/>
              <a:t>vector</a:t>
            </a:r>
            <a:r>
              <a:rPr lang="fa-IR" baseline="0" smtClean="0"/>
              <a:t>و </a:t>
            </a:r>
            <a:r>
              <a:rPr lang="en-US" baseline="0" dirty="0" smtClean="0"/>
              <a:t>g</a:t>
            </a:r>
            <a:r>
              <a:rPr lang="fa-IR" baseline="0" dirty="0" smtClean="0"/>
              <a:t>ها و </a:t>
            </a:r>
            <a:r>
              <a:rPr lang="en-US" baseline="0" dirty="0" smtClean="0"/>
              <a:t>b</a:t>
            </a:r>
            <a:r>
              <a:rPr lang="fa-IR" baseline="0" dirty="0" smtClean="0"/>
              <a:t>ها را </a:t>
            </a:r>
            <a:r>
              <a:rPr lang="fa-IR" baseline="0" smtClean="0"/>
              <a:t>در </a:t>
            </a:r>
            <a:r>
              <a:rPr lang="en-US" baseline="0" smtClean="0"/>
              <a:t>vector </a:t>
            </a:r>
            <a:r>
              <a:rPr lang="fa-IR" baseline="0" smtClean="0"/>
              <a:t> </a:t>
            </a:r>
            <a:r>
              <a:rPr lang="fa-IR" baseline="0" dirty="0" smtClean="0"/>
              <a:t>های جداگانه قرار دهیم به دلیل نامجاور بودن </a:t>
            </a:r>
            <a:r>
              <a:rPr lang="fa-IR" baseline="0" smtClean="0"/>
              <a:t>مثلا </a:t>
            </a:r>
            <a:r>
              <a:rPr lang="en-US" baseline="0" smtClean="0"/>
              <a:t>r</a:t>
            </a:r>
            <a:r>
              <a:rPr lang="fa-IR" baseline="0" smtClean="0"/>
              <a:t>ها </a:t>
            </a:r>
            <a:r>
              <a:rPr lang="fa-IR" baseline="0" dirty="0" smtClean="0"/>
              <a:t>و </a:t>
            </a:r>
            <a:r>
              <a:rPr lang="en-US" baseline="0" dirty="0" smtClean="0"/>
              <a:t>load </a:t>
            </a:r>
            <a:r>
              <a:rPr lang="fa-IR" baseline="0" dirty="0" smtClean="0"/>
              <a:t> خانه های نامجاور در </a:t>
            </a:r>
            <a:r>
              <a:rPr lang="fa-IR" baseline="0" smtClean="0"/>
              <a:t>یک </a:t>
            </a:r>
            <a:r>
              <a:rPr lang="en-US" baseline="0" smtClean="0"/>
              <a:t>vector</a:t>
            </a:r>
            <a:r>
              <a:rPr lang="fa-IR" baseline="0" smtClean="0"/>
              <a:t> </a:t>
            </a:r>
            <a:r>
              <a:rPr lang="fa-IR" baseline="0" dirty="0" smtClean="0"/>
              <a:t>دیگر این روش هیچ مزیتی ندارد. </a:t>
            </a:r>
          </a:p>
          <a:p>
            <a:pPr algn="r" rtl="1"/>
            <a:r>
              <a:rPr lang="fa-IR" baseline="0" dirty="0" smtClean="0"/>
              <a:t>پس در بهترین </a:t>
            </a:r>
            <a:r>
              <a:rPr lang="fa-IR" baseline="0" smtClean="0"/>
              <a:t>حالت </a:t>
            </a:r>
            <a:r>
              <a:rPr lang="en-US" baseline="0" smtClean="0"/>
              <a:t>vector </a:t>
            </a:r>
            <a:r>
              <a:rPr lang="fa-IR" baseline="0" dirty="0" smtClean="0"/>
              <a:t>ها این شکلی میشوند</a:t>
            </a:r>
            <a:r>
              <a:rPr lang="fa-IR" baseline="0" smtClean="0"/>
              <a:t>.  </a:t>
            </a:r>
            <a:r>
              <a:rPr lang="en-US" baseline="0" smtClean="0"/>
              <a:t>RGBX </a:t>
            </a:r>
            <a:r>
              <a:rPr lang="fa-IR" baseline="0" smtClean="0"/>
              <a:t> </a:t>
            </a:r>
            <a:r>
              <a:rPr lang="fa-IR" baseline="0" dirty="0" smtClean="0"/>
              <a:t>که </a:t>
            </a:r>
            <a:r>
              <a:rPr lang="en-US" baseline="0" dirty="0" smtClean="0"/>
              <a:t>X</a:t>
            </a:r>
            <a:r>
              <a:rPr lang="fa-IR" baseline="0" dirty="0" smtClean="0"/>
              <a:t> خانه خالی است</a:t>
            </a:r>
            <a:endParaRPr lang="en-US" baseline="0" dirty="0" smtClean="0"/>
          </a:p>
          <a:p>
            <a:pPr algn="l" rtl="1"/>
            <a:r>
              <a:rPr lang="en-US" sz="1200" b="0" i="0" kern="1200" smtClean="0">
                <a:solidFill>
                  <a:schemeClr val="tx1"/>
                </a:solidFill>
                <a:effectLst/>
                <a:latin typeface="+mn-lt"/>
                <a:ea typeface="+mn-ea"/>
                <a:cs typeface="+mn-cs"/>
              </a:rPr>
              <a:t>AOS structures require gathers and scatters</a:t>
            </a:r>
            <a:r>
              <a:rPr lang="en-US" sz="1200" b="0" i="0" kern="1200" dirty="0" smtClean="0">
                <a:solidFill>
                  <a:schemeClr val="tx1"/>
                </a:solidFill>
                <a:effectLst/>
                <a:latin typeface="+mn-lt"/>
                <a:ea typeface="+mn-ea"/>
                <a:cs typeface="+mn-cs"/>
              </a:rPr>
              <a:t>, which can impact both SIMD efficiency as well </a:t>
            </a:r>
            <a:r>
              <a:rPr lang="en-US" sz="1200" b="0" i="0" kern="1200" smtClean="0">
                <a:solidFill>
                  <a:schemeClr val="tx1"/>
                </a:solidFill>
                <a:effectLst/>
                <a:latin typeface="+mn-lt"/>
                <a:ea typeface="+mn-ea"/>
                <a:cs typeface="+mn-cs"/>
              </a:rPr>
              <a:t>as introduce extra </a:t>
            </a:r>
            <a:r>
              <a:rPr lang="en-US" sz="1200" b="0" i="0" kern="1200" dirty="0" smtClean="0">
                <a:solidFill>
                  <a:schemeClr val="tx1"/>
                </a:solidFill>
                <a:effectLst/>
                <a:latin typeface="+mn-lt"/>
                <a:ea typeface="+mn-ea"/>
                <a:cs typeface="+mn-cs"/>
              </a:rPr>
              <a:t>bandwidth and </a:t>
            </a:r>
            <a:r>
              <a:rPr lang="en-US" sz="1200" b="0" i="0" kern="1200" smtClean="0">
                <a:solidFill>
                  <a:schemeClr val="tx1"/>
                </a:solidFill>
                <a:effectLst/>
                <a:latin typeface="+mn-lt"/>
                <a:ea typeface="+mn-ea"/>
                <a:cs typeface="+mn-cs"/>
              </a:rPr>
              <a:t>latency for memory </a:t>
            </a:r>
            <a:r>
              <a:rPr lang="en-US" sz="1200" b="0" i="0" kern="1200" dirty="0" smtClean="0">
                <a:solidFill>
                  <a:schemeClr val="tx1"/>
                </a:solidFill>
                <a:effectLst/>
                <a:latin typeface="+mn-lt"/>
                <a:ea typeface="+mn-ea"/>
                <a:cs typeface="+mn-cs"/>
              </a:rPr>
              <a:t>accesses. </a:t>
            </a:r>
            <a:r>
              <a:rPr lang="en-US" sz="1200" b="0" i="0" kern="1200" smtClean="0">
                <a:solidFill>
                  <a:schemeClr val="tx1"/>
                </a:solidFill>
                <a:effectLst/>
                <a:latin typeface="+mn-lt"/>
                <a:ea typeface="+mn-ea"/>
                <a:cs typeface="+mn-cs"/>
              </a:rPr>
              <a:t>The presence </a:t>
            </a:r>
            <a:r>
              <a:rPr lang="en-US" sz="1200" b="0" i="0" kern="1200" dirty="0" smtClean="0">
                <a:solidFill>
                  <a:schemeClr val="tx1"/>
                </a:solidFill>
                <a:effectLst/>
                <a:latin typeface="+mn-lt"/>
                <a:ea typeface="+mn-ea"/>
                <a:cs typeface="+mn-cs"/>
              </a:rPr>
              <a:t>of </a:t>
            </a:r>
            <a:r>
              <a:rPr lang="en-US" sz="1200" b="0" i="0" kern="1200" smtClean="0">
                <a:solidFill>
                  <a:schemeClr val="tx1"/>
                </a:solidFill>
                <a:effectLst/>
                <a:latin typeface="+mn-lt"/>
                <a:ea typeface="+mn-ea"/>
                <a:cs typeface="+mn-cs"/>
              </a:rPr>
              <a:t>a hardware gather-scatter </a:t>
            </a:r>
            <a:r>
              <a:rPr lang="en-US" sz="1200" b="0" i="0" kern="1200" dirty="0" smtClean="0">
                <a:solidFill>
                  <a:schemeClr val="tx1"/>
                </a:solidFill>
                <a:effectLst/>
                <a:latin typeface="+mn-lt"/>
                <a:ea typeface="+mn-ea"/>
                <a:cs typeface="+mn-cs"/>
              </a:rPr>
              <a:t>mechanism does not eliminate the </a:t>
            </a:r>
            <a:r>
              <a:rPr lang="en-US" sz="1200" b="0" i="0" kern="1200" smtClean="0">
                <a:solidFill>
                  <a:schemeClr val="tx1"/>
                </a:solidFill>
                <a:effectLst/>
                <a:latin typeface="+mn-lt"/>
                <a:ea typeface="+mn-ea"/>
                <a:cs typeface="+mn-cs"/>
              </a:rPr>
              <a:t>need for this transformation - gather-scatter </a:t>
            </a:r>
            <a:r>
              <a:rPr lang="en-US" sz="1200" b="0" i="0" kern="1200" dirty="0" smtClean="0">
                <a:solidFill>
                  <a:schemeClr val="tx1"/>
                </a:solidFill>
                <a:effectLst/>
                <a:latin typeface="+mn-lt"/>
                <a:ea typeface="+mn-ea"/>
                <a:cs typeface="+mn-cs"/>
              </a:rPr>
              <a:t>accesses commonly need </a:t>
            </a:r>
            <a:r>
              <a:rPr lang="en-US" sz="1200" b="0" i="0" kern="1200" smtClean="0">
                <a:solidFill>
                  <a:schemeClr val="tx1"/>
                </a:solidFill>
                <a:effectLst/>
                <a:latin typeface="+mn-lt"/>
                <a:ea typeface="+mn-ea"/>
                <a:cs typeface="+mn-cs"/>
              </a:rPr>
              <a:t>significantly higher </a:t>
            </a:r>
            <a:r>
              <a:rPr lang="en-US" sz="1200" b="0" i="0" kern="1200" dirty="0" smtClean="0">
                <a:solidFill>
                  <a:schemeClr val="tx1"/>
                </a:solidFill>
                <a:effectLst/>
                <a:latin typeface="+mn-lt"/>
                <a:ea typeface="+mn-ea"/>
                <a:cs typeface="+mn-cs"/>
              </a:rPr>
              <a:t>bandwidth and latency than contiguous loads.</a:t>
            </a:r>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36</a:t>
            </a:fld>
            <a:endParaRPr lang="en-US"/>
          </a:p>
        </p:txBody>
      </p:sp>
    </p:spTree>
    <p:extLst>
      <p:ext uri="{BB962C8B-B14F-4D97-AF65-F5344CB8AC3E}">
        <p14:creationId xmlns:p14="http://schemas.microsoft.com/office/powerpoint/2010/main" val="1841182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SOA: A common optimization that helps prevent gathers and scatters in vectorized code</a:t>
            </a:r>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37</a:t>
            </a:fld>
            <a:endParaRPr lang="en-US"/>
          </a:p>
        </p:txBody>
      </p:sp>
    </p:spTree>
    <p:extLst>
      <p:ext uri="{BB962C8B-B14F-4D97-AF65-F5344CB8AC3E}">
        <p14:creationId xmlns:p14="http://schemas.microsoft.com/office/powerpoint/2010/main" val="4030552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Moore's </a:t>
            </a:r>
            <a:r>
              <a:rPr lang="en-US" sz="1200" b="0" i="0" kern="1200" dirty="0" smtClean="0">
                <a:solidFill>
                  <a:schemeClr val="tx1"/>
                </a:solidFill>
                <a:effectLst/>
                <a:latin typeface="+mn-lt"/>
                <a:ea typeface="+mn-ea"/>
                <a:cs typeface="+mn-cs"/>
              </a:rPr>
              <a:t>Law is </a:t>
            </a:r>
            <a:r>
              <a:rPr lang="en-US" sz="1200" b="0" i="0" kern="1200" smtClean="0">
                <a:solidFill>
                  <a:schemeClr val="tx1"/>
                </a:solidFill>
                <a:effectLst/>
                <a:latin typeface="+mn-lt"/>
                <a:ea typeface="+mn-ea"/>
                <a:cs typeface="+mn-cs"/>
              </a:rPr>
              <a:t>the observation </a:t>
            </a:r>
            <a:r>
              <a:rPr lang="en-US" sz="1200" b="0" i="0" kern="1200" dirty="0" smtClean="0">
                <a:solidFill>
                  <a:schemeClr val="tx1"/>
                </a:solidFill>
                <a:effectLst/>
                <a:latin typeface="+mn-lt"/>
                <a:ea typeface="+mn-ea"/>
                <a:cs typeface="+mn-cs"/>
              </a:rPr>
              <a:t>made by </a:t>
            </a:r>
            <a:r>
              <a:rPr lang="en-US" sz="1200" b="0" i="0" kern="1200" smtClean="0">
                <a:solidFill>
                  <a:schemeClr val="tx1"/>
                </a:solidFill>
                <a:effectLst/>
                <a:latin typeface="+mn-lt"/>
                <a:ea typeface="+mn-ea"/>
                <a:cs typeface="+mn-cs"/>
              </a:rPr>
              <a:t>Intel co-founder Gordon Moore </a:t>
            </a:r>
            <a:r>
              <a:rPr lang="en-US" sz="1200" b="0" i="0" kern="1200" dirty="0" smtClean="0">
                <a:solidFill>
                  <a:schemeClr val="tx1"/>
                </a:solidFill>
                <a:effectLst/>
                <a:latin typeface="+mn-lt"/>
                <a:ea typeface="+mn-ea"/>
                <a:cs typeface="+mn-cs"/>
              </a:rPr>
              <a:t>that </a:t>
            </a:r>
            <a:r>
              <a:rPr lang="en-US" sz="1200" b="0" i="0" kern="1200" smtClean="0">
                <a:solidFill>
                  <a:schemeClr val="tx1"/>
                </a:solidFill>
                <a:effectLst/>
                <a:latin typeface="+mn-lt"/>
                <a:ea typeface="+mn-ea"/>
                <a:cs typeface="+mn-cs"/>
              </a:rPr>
              <a:t>the number of transistors </a:t>
            </a:r>
            <a:r>
              <a:rPr lang="en-US" sz="1200" b="0" i="0" kern="1200" dirty="0" smtClean="0">
                <a:solidFill>
                  <a:schemeClr val="tx1"/>
                </a:solidFill>
                <a:effectLst/>
                <a:latin typeface="+mn-lt"/>
                <a:ea typeface="+mn-ea"/>
                <a:cs typeface="+mn-cs"/>
              </a:rPr>
              <a:t>on a chip </a:t>
            </a:r>
            <a:r>
              <a:rPr lang="en-US" sz="1200" b="0" i="0" kern="1200" smtClean="0">
                <a:solidFill>
                  <a:schemeClr val="tx1"/>
                </a:solidFill>
                <a:effectLst/>
                <a:latin typeface="+mn-lt"/>
                <a:ea typeface="+mn-ea"/>
                <a:cs typeface="+mn-cs"/>
              </a:rPr>
              <a:t>doubles every year </a:t>
            </a:r>
            <a:r>
              <a:rPr lang="en-US" sz="1200" b="0" i="0" kern="1200" dirty="0" smtClean="0">
                <a:solidFill>
                  <a:schemeClr val="tx1"/>
                </a:solidFill>
                <a:effectLst/>
                <a:latin typeface="+mn-lt"/>
                <a:ea typeface="+mn-ea"/>
                <a:cs typeface="+mn-cs"/>
              </a:rPr>
              <a:t>while the </a:t>
            </a:r>
            <a:r>
              <a:rPr lang="en-US" sz="1200" b="0" i="0" kern="1200" smtClean="0">
                <a:solidFill>
                  <a:schemeClr val="tx1"/>
                </a:solidFill>
                <a:effectLst/>
                <a:latin typeface="+mn-lt"/>
                <a:ea typeface="+mn-ea"/>
                <a:cs typeface="+mn-cs"/>
              </a:rPr>
              <a:t>costs are </a:t>
            </a:r>
            <a:r>
              <a:rPr lang="en-US" sz="1200" b="0" i="0" kern="1200" dirty="0" smtClean="0">
                <a:solidFill>
                  <a:schemeClr val="tx1"/>
                </a:solidFill>
                <a:effectLst/>
                <a:latin typeface="+mn-lt"/>
                <a:ea typeface="+mn-ea"/>
                <a:cs typeface="+mn-cs"/>
              </a:rPr>
              <a:t>halved. In 1965</a:t>
            </a:r>
            <a:r>
              <a:rPr lang="en-US" sz="1200" b="0" i="0" kern="1200" smtClean="0">
                <a:solidFill>
                  <a:schemeClr val="tx1"/>
                </a:solidFill>
                <a:effectLst/>
                <a:latin typeface="+mn-lt"/>
                <a:ea typeface="+mn-ea"/>
                <a:cs typeface="+mn-cs"/>
              </a:rPr>
              <a:t>, Gordon Moore </a:t>
            </a:r>
            <a:r>
              <a:rPr lang="en-US" sz="1200" b="0" i="0" kern="1200" dirty="0" smtClean="0">
                <a:solidFill>
                  <a:schemeClr val="tx1"/>
                </a:solidFill>
                <a:effectLst/>
                <a:latin typeface="+mn-lt"/>
                <a:ea typeface="+mn-ea"/>
                <a:cs typeface="+mn-cs"/>
              </a:rPr>
              <a:t>noticed that </a:t>
            </a:r>
            <a:r>
              <a:rPr lang="en-US" sz="1200" b="0" i="0" kern="1200" smtClean="0">
                <a:solidFill>
                  <a:schemeClr val="tx1"/>
                </a:solidFill>
                <a:effectLst/>
                <a:latin typeface="+mn-lt"/>
                <a:ea typeface="+mn-ea"/>
                <a:cs typeface="+mn-cs"/>
              </a:rPr>
              <a:t>the number of transistors per square </a:t>
            </a:r>
            <a:r>
              <a:rPr lang="en-US" sz="1200" b="0" i="0" kern="1200" dirty="0" smtClean="0">
                <a:solidFill>
                  <a:schemeClr val="tx1"/>
                </a:solidFill>
                <a:effectLst/>
                <a:latin typeface="+mn-lt"/>
                <a:ea typeface="+mn-ea"/>
                <a:cs typeface="+mn-cs"/>
              </a:rPr>
              <a:t>inch </a:t>
            </a:r>
            <a:r>
              <a:rPr lang="en-US" sz="1200" b="0" i="0" kern="1200" smtClean="0">
                <a:solidFill>
                  <a:schemeClr val="tx1"/>
                </a:solidFill>
                <a:effectLst/>
                <a:latin typeface="+mn-lt"/>
                <a:ea typeface="+mn-ea"/>
                <a:cs typeface="+mn-cs"/>
              </a:rPr>
              <a:t>on integrated circuits </a:t>
            </a:r>
            <a:r>
              <a:rPr lang="en-US" sz="1200" b="0" i="0" kern="1200" dirty="0" smtClean="0">
                <a:solidFill>
                  <a:schemeClr val="tx1"/>
                </a:solidFill>
                <a:effectLst/>
                <a:latin typeface="+mn-lt"/>
                <a:ea typeface="+mn-ea"/>
                <a:cs typeface="+mn-cs"/>
              </a:rPr>
              <a:t>had </a:t>
            </a:r>
            <a:r>
              <a:rPr lang="en-US" sz="1200" b="0" i="0" kern="1200" smtClean="0">
                <a:solidFill>
                  <a:schemeClr val="tx1"/>
                </a:solidFill>
                <a:effectLst/>
                <a:latin typeface="+mn-lt"/>
                <a:ea typeface="+mn-ea"/>
                <a:cs typeface="+mn-cs"/>
              </a:rPr>
              <a:t>doubled every year since their </a:t>
            </a:r>
            <a:r>
              <a:rPr lang="en-US" sz="1200" b="0" i="0" kern="1200" dirty="0" smtClean="0">
                <a:solidFill>
                  <a:schemeClr val="tx1"/>
                </a:solidFill>
                <a:effectLst/>
                <a:latin typeface="+mn-lt"/>
                <a:ea typeface="+mn-ea"/>
                <a:cs typeface="+mn-cs"/>
              </a:rPr>
              <a:t>invention</a:t>
            </a:r>
            <a:r>
              <a:rPr lang="en-US" sz="1200" b="0" i="0" kern="1200" smtClean="0">
                <a:solidFill>
                  <a:schemeClr val="tx1"/>
                </a:solidFill>
                <a:effectLst/>
                <a:latin typeface="+mn-lt"/>
                <a:ea typeface="+mn-ea"/>
                <a:cs typeface="+mn-cs"/>
              </a:rPr>
              <a:t>. Moore's law predicts </a:t>
            </a:r>
            <a:r>
              <a:rPr lang="en-US" sz="1200" b="0" i="0" kern="1200" dirty="0" smtClean="0">
                <a:solidFill>
                  <a:schemeClr val="tx1"/>
                </a:solidFill>
                <a:effectLst/>
                <a:latin typeface="+mn-lt"/>
                <a:ea typeface="+mn-ea"/>
                <a:cs typeface="+mn-cs"/>
              </a:rPr>
              <a:t>that this</a:t>
            </a:r>
            <a:r>
              <a:rPr lang="en-US" sz="1200" b="0" i="0" kern="1200" smtClean="0">
                <a:solidFill>
                  <a:schemeClr val="tx1"/>
                </a:solidFill>
                <a:effectLst/>
                <a:latin typeface="+mn-lt"/>
                <a:ea typeface="+mn-ea"/>
                <a:cs typeface="+mn-cs"/>
              </a:rPr>
              <a:t> </a:t>
            </a:r>
            <a:r>
              <a:rPr lang="en-US" sz="1200" b="0" i="0" u="sng" kern="1200" smtClean="0">
                <a:solidFill>
                  <a:schemeClr val="tx1"/>
                </a:solidFill>
                <a:effectLst/>
                <a:latin typeface="+mn-lt"/>
                <a:ea typeface="+mn-ea"/>
                <a:cs typeface="+mn-cs"/>
                <a:hlinkClick r:id="rId3"/>
              </a:rPr>
              <a:t>trend</a:t>
            </a:r>
            <a:r>
              <a:rPr lang="en-US" sz="1200" b="0" i="0" kern="1200" dirty="0" smtClean="0">
                <a:solidFill>
                  <a:schemeClr val="tx1"/>
                </a:solidFill>
                <a:effectLst/>
                <a:latin typeface="+mn-lt"/>
                <a:ea typeface="+mn-ea"/>
                <a:cs typeface="+mn-cs"/>
              </a:rPr>
              <a:t> will continue into </a:t>
            </a:r>
            <a:r>
              <a:rPr lang="en-US" sz="1200" b="0" i="0" kern="1200" smtClean="0">
                <a:solidFill>
                  <a:schemeClr val="tx1"/>
                </a:solidFill>
                <a:effectLst/>
                <a:latin typeface="+mn-lt"/>
                <a:ea typeface="+mn-ea"/>
                <a:cs typeface="+mn-cs"/>
              </a:rPr>
              <a:t>the foreseeable future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Although </a:t>
            </a:r>
            <a:r>
              <a:rPr lang="en-US" sz="1200" b="0" i="0" kern="1200" smtClean="0">
                <a:solidFill>
                  <a:schemeClr val="tx1"/>
                </a:solidFill>
                <a:effectLst/>
                <a:latin typeface="+mn-lt"/>
                <a:ea typeface="+mn-ea"/>
                <a:cs typeface="+mn-cs"/>
              </a:rPr>
              <a:t>the recent </a:t>
            </a:r>
            <a:r>
              <a:rPr lang="en-US" sz="1200" b="0" i="0" kern="1200" dirty="0" smtClean="0">
                <a:solidFill>
                  <a:schemeClr val="tx1"/>
                </a:solidFill>
                <a:effectLst/>
                <a:latin typeface="+mn-lt"/>
                <a:ea typeface="+mn-ea"/>
                <a:cs typeface="+mn-cs"/>
              </a:rPr>
              <a:t>pace has </a:t>
            </a:r>
            <a:r>
              <a:rPr lang="en-US" sz="1200" b="0" i="0" kern="1200" smtClean="0">
                <a:solidFill>
                  <a:schemeClr val="tx1"/>
                </a:solidFill>
                <a:effectLst/>
                <a:latin typeface="+mn-lt"/>
                <a:ea typeface="+mn-ea"/>
                <a:cs typeface="+mn-cs"/>
              </a:rPr>
              <a:t>slowed for Moore's </a:t>
            </a:r>
            <a:r>
              <a:rPr lang="en-US" sz="1200" b="0" i="0" kern="1200" dirty="0" smtClean="0">
                <a:solidFill>
                  <a:schemeClr val="tx1"/>
                </a:solidFill>
                <a:effectLst/>
                <a:latin typeface="+mn-lt"/>
                <a:ea typeface="+mn-ea"/>
                <a:cs typeface="+mn-cs"/>
              </a:rPr>
              <a:t>Law, the doubling of </a:t>
            </a:r>
            <a:r>
              <a:rPr lang="en-US" sz="1200" b="0" i="0" kern="1200" smtClean="0">
                <a:solidFill>
                  <a:schemeClr val="tx1"/>
                </a:solidFill>
                <a:effectLst/>
                <a:latin typeface="+mn-lt"/>
                <a:ea typeface="+mn-ea"/>
                <a:cs typeface="+mn-cs"/>
              </a:rPr>
              <a:t>installed transistors </a:t>
            </a:r>
            <a:r>
              <a:rPr lang="en-US" sz="1200" b="0" i="0" kern="1200" dirty="0" smtClean="0">
                <a:solidFill>
                  <a:schemeClr val="tx1"/>
                </a:solidFill>
                <a:effectLst/>
                <a:latin typeface="+mn-lt"/>
                <a:ea typeface="+mn-ea"/>
                <a:cs typeface="+mn-cs"/>
              </a:rPr>
              <a:t>on silicon </a:t>
            </a:r>
            <a:r>
              <a:rPr lang="en-US" sz="1200" b="0" i="0" kern="1200" smtClean="0">
                <a:solidFill>
                  <a:schemeClr val="tx1"/>
                </a:solidFill>
                <a:effectLst/>
                <a:latin typeface="+mn-lt"/>
                <a:ea typeface="+mn-ea"/>
                <a:cs typeface="+mn-cs"/>
              </a:rPr>
              <a:t>chips occurs closer to every </a:t>
            </a:r>
            <a:r>
              <a:rPr lang="en-US" sz="1200" b="0" i="0" kern="1200" dirty="0" smtClean="0">
                <a:solidFill>
                  <a:schemeClr val="tx1"/>
                </a:solidFill>
                <a:effectLst/>
                <a:latin typeface="+mn-lt"/>
                <a:ea typeface="+mn-ea"/>
                <a:cs typeface="+mn-cs"/>
              </a:rPr>
              <a:t>18 months instead of annually. The </a:t>
            </a:r>
            <a:r>
              <a:rPr lang="en-US" sz="1200" b="0" i="0" kern="1200" smtClean="0">
                <a:solidFill>
                  <a:schemeClr val="tx1"/>
                </a:solidFill>
                <a:effectLst/>
                <a:latin typeface="+mn-lt"/>
                <a:ea typeface="+mn-ea"/>
                <a:cs typeface="+mn-cs"/>
              </a:rPr>
              <a:t>18-month mark </a:t>
            </a:r>
            <a:r>
              <a:rPr lang="en-US" sz="1200" b="0" i="0" kern="1200" dirty="0" smtClean="0">
                <a:solidFill>
                  <a:schemeClr val="tx1"/>
                </a:solidFill>
                <a:effectLst/>
                <a:latin typeface="+mn-lt"/>
                <a:ea typeface="+mn-ea"/>
                <a:cs typeface="+mn-cs"/>
              </a:rPr>
              <a:t>is </a:t>
            </a:r>
            <a:r>
              <a:rPr lang="en-US" sz="1200" b="0" i="0" kern="1200" smtClean="0">
                <a:solidFill>
                  <a:schemeClr val="tx1"/>
                </a:solidFill>
                <a:effectLst/>
                <a:latin typeface="+mn-lt"/>
                <a:ea typeface="+mn-ea"/>
                <a:cs typeface="+mn-cs"/>
              </a:rPr>
              <a:t>the current </a:t>
            </a:r>
            <a:r>
              <a:rPr lang="en-US" sz="1200" b="0" i="0" kern="1200" dirty="0" smtClean="0">
                <a:solidFill>
                  <a:schemeClr val="tx1"/>
                </a:solidFill>
                <a:effectLst/>
                <a:latin typeface="+mn-lt"/>
                <a:ea typeface="+mn-ea"/>
                <a:cs typeface="+mn-cs"/>
              </a:rPr>
              <a:t>definition </a:t>
            </a:r>
            <a:r>
              <a:rPr lang="en-US" sz="1200" b="0" i="0" kern="1200" smtClean="0">
                <a:solidFill>
                  <a:schemeClr val="tx1"/>
                </a:solidFill>
                <a:effectLst/>
                <a:latin typeface="+mn-lt"/>
                <a:ea typeface="+mn-ea"/>
                <a:cs typeface="+mn-cs"/>
              </a:rPr>
              <a:t>of Moore's </a:t>
            </a:r>
            <a:r>
              <a:rPr lang="en-US" sz="1200" b="0" i="0" kern="1200" dirty="0" smtClean="0">
                <a:solidFill>
                  <a:schemeClr val="tx1"/>
                </a:solidFill>
                <a:effectLst/>
                <a:latin typeface="+mn-lt"/>
                <a:ea typeface="+mn-ea"/>
                <a:cs typeface="+mn-cs"/>
              </a:rPr>
              <a:t>law.</a:t>
            </a:r>
          </a:p>
          <a:p>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3</a:t>
            </a:fld>
            <a:endParaRPr lang="en-US"/>
          </a:p>
        </p:txBody>
      </p:sp>
    </p:spTree>
    <p:extLst>
      <p:ext uri="{BB962C8B-B14F-4D97-AF65-F5344CB8AC3E}">
        <p14:creationId xmlns:p14="http://schemas.microsoft.com/office/powerpoint/2010/main" val="2932807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smtClean="0">
                <a:solidFill>
                  <a:schemeClr val="tx1"/>
                </a:solidFill>
                <a:effectLst/>
                <a:latin typeface="+mn-lt"/>
                <a:ea typeface="+mn-ea"/>
                <a:cs typeface="+mn-cs"/>
              </a:rPr>
              <a:t>idea here </a:t>
            </a:r>
            <a:r>
              <a:rPr lang="en-US" sz="1200" b="0" i="0" kern="1200" dirty="0" smtClean="0">
                <a:solidFill>
                  <a:schemeClr val="tx1"/>
                </a:solidFill>
                <a:effectLst/>
                <a:latin typeface="+mn-lt"/>
                <a:ea typeface="+mn-ea"/>
                <a:cs typeface="+mn-cs"/>
              </a:rPr>
              <a:t>is to get the benefit of locality at </a:t>
            </a:r>
            <a:r>
              <a:rPr lang="en-US" sz="1200" b="0" i="0" kern="1200" smtClean="0">
                <a:solidFill>
                  <a:schemeClr val="tx1"/>
                </a:solidFill>
                <a:effectLst/>
                <a:latin typeface="+mn-lt"/>
                <a:ea typeface="+mn-ea"/>
                <a:cs typeface="+mn-cs"/>
              </a:rPr>
              <a:t>the outer-level </a:t>
            </a:r>
            <a:r>
              <a:rPr lang="en-US" sz="1200" b="0" i="0" kern="1200" dirty="0" smtClean="0">
                <a:solidFill>
                  <a:schemeClr val="tx1"/>
                </a:solidFill>
                <a:effectLst/>
                <a:latin typeface="+mn-lt"/>
                <a:ea typeface="+mn-ea"/>
                <a:cs typeface="+mn-cs"/>
              </a:rPr>
              <a:t>and </a:t>
            </a:r>
            <a:r>
              <a:rPr lang="en-US" sz="1200" b="0" i="0" kern="1200" smtClean="0">
                <a:solidFill>
                  <a:schemeClr val="tx1"/>
                </a:solidFill>
                <a:effectLst/>
                <a:latin typeface="+mn-lt"/>
                <a:ea typeface="+mn-ea"/>
                <a:cs typeface="+mn-cs"/>
              </a:rPr>
              <a:t>also unit-stride </a:t>
            </a:r>
            <a:r>
              <a:rPr lang="en-US" sz="1200" b="0" i="0" kern="1200" dirty="0" smtClean="0">
                <a:solidFill>
                  <a:schemeClr val="tx1"/>
                </a:solidFill>
                <a:effectLst/>
                <a:latin typeface="+mn-lt"/>
                <a:ea typeface="+mn-ea"/>
                <a:cs typeface="+mn-cs"/>
              </a:rPr>
              <a:t>at </a:t>
            </a:r>
            <a:r>
              <a:rPr lang="en-US" sz="1200" b="0" i="0" kern="1200" smtClean="0">
                <a:solidFill>
                  <a:schemeClr val="tx1"/>
                </a:solidFill>
                <a:effectLst/>
                <a:latin typeface="+mn-lt"/>
                <a:ea typeface="+mn-ea"/>
                <a:cs typeface="+mn-cs"/>
              </a:rPr>
              <a:t>the innermost-level</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38</a:t>
            </a:fld>
            <a:endParaRPr lang="en-US"/>
          </a:p>
        </p:txBody>
      </p:sp>
    </p:spTree>
    <p:extLst>
      <p:ext uri="{BB962C8B-B14F-4D97-AF65-F5344CB8AC3E}">
        <p14:creationId xmlns:p14="http://schemas.microsoft.com/office/powerpoint/2010/main" val="972615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mn-lt"/>
                <a:ea typeface="Tahoma" panose="020B0604030504040204" pitchFamily="34" charset="0"/>
                <a:cs typeface="Segoe UI" panose="020B0502040204020203" pitchFamily="34" charset="0"/>
              </a:rPr>
              <a:t>5.4 Vectorization Guidelines for Data Structures</a:t>
            </a:r>
          </a:p>
          <a:p>
            <a:r>
              <a:rPr lang="en-US" dirty="0" smtClean="0">
                <a:latin typeface="+mn-lt"/>
                <a:ea typeface="Tahoma" panose="020B0604030504040204" pitchFamily="34" charset="0"/>
                <a:cs typeface="Segoe UI" panose="020B0502040204020203" pitchFamily="34" charset="0"/>
              </a:rPr>
              <a:t> Use the smallest data types that give the needed precision, to maximize potential SIMD width. (If only 16-bits are needed, using a short rather than an int can make the difference between eight-way or four-way SIMD parallelism, respectively.)</a:t>
            </a:r>
          </a:p>
          <a:p>
            <a:endParaRPr lang="en-US" dirty="0" smtClean="0">
              <a:latin typeface="Segoe UI" panose="020B0502040204020203" pitchFamily="34" charset="0"/>
              <a:ea typeface="Tahoma" panose="020B0604030504040204" pitchFamily="34" charset="0"/>
              <a:cs typeface="Segoe UI" panose="020B0502040204020203" pitchFamily="34" charset="0"/>
            </a:endParaRPr>
          </a:p>
          <a:p>
            <a:r>
              <a:rPr lang="en-US" dirty="0" smtClean="0">
                <a:latin typeface="Segoe UI" panose="020B0502040204020203" pitchFamily="34" charset="0"/>
                <a:ea typeface="Tahoma" panose="020B0604030504040204" pitchFamily="34" charset="0"/>
                <a:cs typeface="Segoe UI" panose="020B0502040204020203" pitchFamily="34" charset="0"/>
              </a:rPr>
              <a:t> Avoid mixing vectorizable data types in the same loop (except for integer arithmetic on array subscripts). Vectorization of type conversions may be either unsupported or inefficient. The latest compilers, including the version 12 of the Intel® C++ Compilers for Windows* and Linux*, have greatly improved and can auto-vectorize mixed type loops. But avoid if possible. The example below illustrates the mixing of data types, which may prevent auto-vectorization.</a:t>
            </a:r>
          </a:p>
          <a:p>
            <a:endParaRPr lang="en-US" dirty="0" smtClean="0">
              <a:latin typeface="Segoe UI" panose="020B0502040204020203" pitchFamily="34" charset="0"/>
              <a:ea typeface="Tahoma" panose="020B0604030504040204" pitchFamily="34" charset="0"/>
              <a:cs typeface="Segoe UI" panose="020B0502040204020203" pitchFamily="34" charset="0"/>
            </a:endParaRPr>
          </a:p>
          <a:p>
            <a:r>
              <a:rPr lang="en-US" dirty="0" smtClean="0">
                <a:latin typeface="Segoe UI" panose="020B0502040204020203" pitchFamily="34" charset="0"/>
                <a:ea typeface="Tahoma" panose="020B0604030504040204" pitchFamily="34" charset="0"/>
                <a:cs typeface="Segoe UI" panose="020B0502040204020203" pitchFamily="34" charset="0"/>
              </a:rPr>
              <a:t>void mixed(float *restrict a, double *restrict b, float *c)</a:t>
            </a:r>
          </a:p>
          <a:p>
            <a:r>
              <a:rPr lang="en-US" dirty="0" smtClean="0">
                <a:latin typeface="Segoe UI" panose="020B0502040204020203" pitchFamily="34" charset="0"/>
                <a:ea typeface="Tahoma" panose="020B0604030504040204" pitchFamily="34" charset="0"/>
                <a:cs typeface="Segoe UI" panose="020B0502040204020203" pitchFamily="34" charset="0"/>
              </a:rPr>
              <a:t>{</a:t>
            </a:r>
          </a:p>
          <a:p>
            <a:r>
              <a:rPr lang="en-US" dirty="0" smtClean="0">
                <a:latin typeface="Segoe UI" panose="020B0502040204020203" pitchFamily="34" charset="0"/>
                <a:ea typeface="Tahoma" panose="020B0604030504040204" pitchFamily="34" charset="0"/>
                <a:cs typeface="Segoe UI" panose="020B0502040204020203" pitchFamily="34" charset="0"/>
              </a:rPr>
              <a:t>for(int i = 1; i &lt; 1000; ++i)</a:t>
            </a:r>
          </a:p>
          <a:p>
            <a:r>
              <a:rPr lang="en-US" dirty="0" smtClean="0">
                <a:latin typeface="Segoe UI" panose="020B0502040204020203" pitchFamily="34" charset="0"/>
                <a:ea typeface="Tahoma" panose="020B0604030504040204" pitchFamily="34" charset="0"/>
                <a:cs typeface="Segoe UI" panose="020B0502040204020203" pitchFamily="34" charset="0"/>
              </a:rPr>
              <a:t>{</a:t>
            </a:r>
          </a:p>
          <a:p>
            <a:r>
              <a:rPr lang="en-US" dirty="0" smtClean="0">
                <a:latin typeface="Segoe UI" panose="020B0502040204020203" pitchFamily="34" charset="0"/>
                <a:ea typeface="Tahoma" panose="020B0604030504040204" pitchFamily="34" charset="0"/>
                <a:cs typeface="Segoe UI" panose="020B0502040204020203" pitchFamily="34" charset="0"/>
              </a:rPr>
              <a:t>b[</a:t>
            </a:r>
            <a:r>
              <a:rPr lang="en-US" dirty="0" err="1" smtClean="0">
                <a:latin typeface="Segoe UI" panose="020B0502040204020203" pitchFamily="34" charset="0"/>
                <a:ea typeface="Tahoma" panose="020B0604030504040204" pitchFamily="34" charset="0"/>
                <a:cs typeface="Segoe UI" panose="020B0502040204020203" pitchFamily="34" charset="0"/>
              </a:rPr>
              <a:t>i</a:t>
            </a:r>
            <a:r>
              <a:rPr lang="en-US" dirty="0" smtClean="0">
                <a:latin typeface="Segoe UI" panose="020B0502040204020203" pitchFamily="34" charset="0"/>
                <a:ea typeface="Tahoma" panose="020B0604030504040204" pitchFamily="34" charset="0"/>
                <a:cs typeface="Segoe UI" panose="020B0502040204020203" pitchFamily="34" charset="0"/>
              </a:rPr>
              <a:t>] = b[</a:t>
            </a:r>
            <a:r>
              <a:rPr lang="en-US" dirty="0" err="1" smtClean="0">
                <a:latin typeface="Segoe UI" panose="020B0502040204020203" pitchFamily="34" charset="0"/>
                <a:ea typeface="Tahoma" panose="020B0604030504040204" pitchFamily="34" charset="0"/>
                <a:cs typeface="Segoe UI" panose="020B0502040204020203" pitchFamily="34" charset="0"/>
              </a:rPr>
              <a:t>i</a:t>
            </a:r>
            <a:r>
              <a:rPr lang="en-US" dirty="0" smtClean="0">
                <a:latin typeface="Segoe UI" panose="020B0502040204020203" pitchFamily="34" charset="0"/>
                <a:ea typeface="Tahoma" panose="020B0604030504040204" pitchFamily="34" charset="0"/>
                <a:cs typeface="Segoe UI" panose="020B0502040204020203" pitchFamily="34" charset="0"/>
              </a:rPr>
              <a:t>] - c[</a:t>
            </a:r>
            <a:r>
              <a:rPr lang="en-US" dirty="0" err="1" smtClean="0">
                <a:latin typeface="Segoe UI" panose="020B0502040204020203" pitchFamily="34" charset="0"/>
                <a:ea typeface="Tahoma" panose="020B0604030504040204" pitchFamily="34" charset="0"/>
                <a:cs typeface="Segoe UI" panose="020B0502040204020203" pitchFamily="34" charset="0"/>
              </a:rPr>
              <a:t>i</a:t>
            </a:r>
            <a:r>
              <a:rPr lang="en-US" dirty="0" smtClean="0">
                <a:latin typeface="Segoe UI" panose="020B0502040204020203" pitchFamily="34" charset="0"/>
                <a:ea typeface="Tahoma" panose="020B0604030504040204" pitchFamily="34" charset="0"/>
                <a:cs typeface="Segoe UI" panose="020B0502040204020203" pitchFamily="34" charset="0"/>
              </a:rPr>
              <a:t>];</a:t>
            </a:r>
          </a:p>
          <a:p>
            <a:r>
              <a:rPr lang="en-US" dirty="0" smtClean="0">
                <a:latin typeface="Segoe UI" panose="020B0502040204020203" pitchFamily="34" charset="0"/>
                <a:ea typeface="Tahoma" panose="020B0604030504040204" pitchFamily="34" charset="0"/>
                <a:cs typeface="Segoe UI" panose="020B0502040204020203" pitchFamily="34" charset="0"/>
              </a:rPr>
              <a:t>a[</a:t>
            </a:r>
            <a:r>
              <a:rPr lang="en-US" dirty="0" err="1" smtClean="0">
                <a:latin typeface="Segoe UI" panose="020B0502040204020203" pitchFamily="34" charset="0"/>
                <a:ea typeface="Tahoma" panose="020B0604030504040204" pitchFamily="34" charset="0"/>
                <a:cs typeface="Segoe UI" panose="020B0502040204020203" pitchFamily="34" charset="0"/>
              </a:rPr>
              <a:t>i</a:t>
            </a:r>
            <a:r>
              <a:rPr lang="en-US" dirty="0" smtClean="0">
                <a:latin typeface="Segoe UI" panose="020B0502040204020203" pitchFamily="34" charset="0"/>
                <a:ea typeface="Tahoma" panose="020B0604030504040204" pitchFamily="34" charset="0"/>
                <a:cs typeface="Segoe UI" panose="020B0502040204020203" pitchFamily="34" charset="0"/>
              </a:rPr>
              <a:t>] = a[</a:t>
            </a:r>
            <a:r>
              <a:rPr lang="en-US" dirty="0" err="1" smtClean="0">
                <a:latin typeface="Segoe UI" panose="020B0502040204020203" pitchFamily="34" charset="0"/>
                <a:ea typeface="Tahoma" panose="020B0604030504040204" pitchFamily="34" charset="0"/>
                <a:cs typeface="Segoe UI" panose="020B0502040204020203" pitchFamily="34" charset="0"/>
              </a:rPr>
              <a:t>i</a:t>
            </a:r>
            <a:r>
              <a:rPr lang="en-US" dirty="0" smtClean="0">
                <a:latin typeface="Segoe UI" panose="020B0502040204020203" pitchFamily="34" charset="0"/>
                <a:ea typeface="Tahoma" panose="020B0604030504040204" pitchFamily="34" charset="0"/>
                <a:cs typeface="Segoe UI" panose="020B0502040204020203" pitchFamily="34" charset="0"/>
              </a:rPr>
              <a:t>] + b[</a:t>
            </a:r>
            <a:r>
              <a:rPr lang="en-US" dirty="0" err="1" smtClean="0">
                <a:latin typeface="Segoe UI" panose="020B0502040204020203" pitchFamily="34" charset="0"/>
                <a:ea typeface="Tahoma" panose="020B0604030504040204" pitchFamily="34" charset="0"/>
                <a:cs typeface="Segoe UI" panose="020B0502040204020203" pitchFamily="34" charset="0"/>
              </a:rPr>
              <a:t>i</a:t>
            </a:r>
            <a:r>
              <a:rPr lang="en-US" dirty="0" smtClean="0">
                <a:latin typeface="Segoe UI" panose="020B0502040204020203" pitchFamily="34" charset="0"/>
                <a:ea typeface="Tahoma" panose="020B0604030504040204" pitchFamily="34" charset="0"/>
                <a:cs typeface="Segoe UI" panose="020B0502040204020203" pitchFamily="34" charset="0"/>
              </a:rPr>
              <a:t>];</a:t>
            </a:r>
          </a:p>
          <a:p>
            <a:r>
              <a:rPr lang="en-US" dirty="0" smtClean="0">
                <a:latin typeface="Segoe UI" panose="020B0502040204020203" pitchFamily="34" charset="0"/>
                <a:ea typeface="Tahoma" panose="020B0604030504040204" pitchFamily="34" charset="0"/>
                <a:cs typeface="Segoe UI" panose="020B0502040204020203" pitchFamily="34" charset="0"/>
              </a:rPr>
              <a:t>}</a:t>
            </a:r>
          </a:p>
          <a:p>
            <a:r>
              <a:rPr lang="en-US" dirty="0" smtClean="0">
                <a:latin typeface="Segoe UI" panose="020B0502040204020203" pitchFamily="34" charset="0"/>
                <a:ea typeface="Tahoma" panose="020B0604030504040204" pitchFamily="34" charset="0"/>
                <a:cs typeface="Segoe UI" panose="020B0502040204020203" pitchFamily="34" charset="0"/>
              </a:rPr>
              <a:t>}</a:t>
            </a:r>
          </a:p>
          <a:p>
            <a:r>
              <a:rPr lang="en-US" dirty="0" smtClean="0">
                <a:latin typeface="Segoe UI" panose="020B0502040204020203" pitchFamily="34" charset="0"/>
                <a:ea typeface="Tahoma" panose="020B0604030504040204" pitchFamily="34" charset="0"/>
                <a:cs typeface="Segoe UI" panose="020B0502040204020203" pitchFamily="34" charset="0"/>
              </a:rPr>
              <a:t> Avoid operations not supported in SIMD hardware. Arithmetic with (80 bit) long doubles on Linux, and the remainder operator “%” are examples of operations not supported in SIMD hardware.</a:t>
            </a:r>
          </a:p>
          <a:p>
            <a:endParaRPr lang="en-US" dirty="0" smtClean="0">
              <a:latin typeface="Segoe UI" panose="020B0502040204020203" pitchFamily="34" charset="0"/>
              <a:ea typeface="Tahoma" panose="020B0604030504040204" pitchFamily="34" charset="0"/>
              <a:cs typeface="Segoe UI" panose="020B0502040204020203" pitchFamily="34" charset="0"/>
            </a:endParaRPr>
          </a:p>
          <a:p>
            <a:r>
              <a:rPr lang="en-US" dirty="0" smtClean="0">
                <a:latin typeface="Segoe UI" panose="020B0502040204020203" pitchFamily="34" charset="0"/>
                <a:ea typeface="Tahoma" panose="020B0604030504040204" pitchFamily="34" charset="0"/>
                <a:cs typeface="Segoe UI" panose="020B0502040204020203" pitchFamily="34" charset="0"/>
              </a:rPr>
              <a:t> Use all the instruction sets available for your processor. Use the appropriate command line option for your processor type, or select the appropriate IDE option under “Project / Properties / C/C++ / Code Generation / Intel Processor-Specific Optimization” (/QxSSE4.1, /QxSSE4.2, etc., on Windows*) and (-xSSE4.1, -xSSE4.2, </a:t>
            </a:r>
            <a:r>
              <a:rPr lang="en-US" dirty="0" err="1" smtClean="0">
                <a:latin typeface="Segoe UI" panose="020B0502040204020203" pitchFamily="34" charset="0"/>
                <a:ea typeface="Tahoma" panose="020B0604030504040204" pitchFamily="34" charset="0"/>
                <a:cs typeface="Segoe UI" panose="020B0502040204020203" pitchFamily="34" charset="0"/>
              </a:rPr>
              <a:t>etc</a:t>
            </a:r>
            <a:r>
              <a:rPr lang="en-US" dirty="0" smtClean="0">
                <a:latin typeface="Segoe UI" panose="020B0502040204020203" pitchFamily="34" charset="0"/>
                <a:ea typeface="Tahoma" panose="020B0604030504040204" pitchFamily="34" charset="0"/>
                <a:cs typeface="Segoe UI" panose="020B0502040204020203" pitchFamily="34" charset="0"/>
              </a:rPr>
              <a:t>, on Linux* or Mac OS* X), if your application will run only on Intel processors, or “Project / Properties / C/C++ / Code Generation / Enable Enhanced Instruction Set” (/arch:SSE2, /arch:SSE3 on Windows) and (-msse2, -msse3 on Linux or Mac OS X), if your application may run on compatible, non-Intel processors. If your application will run only on the processor type on which it was built, you may simply choose the command line option /QxHost (Windows) or –</a:t>
            </a:r>
            <a:r>
              <a:rPr lang="en-US" dirty="0" err="1" smtClean="0">
                <a:latin typeface="Segoe UI" panose="020B0502040204020203" pitchFamily="34" charset="0"/>
                <a:ea typeface="Tahoma" panose="020B0604030504040204" pitchFamily="34" charset="0"/>
                <a:cs typeface="Segoe UI" panose="020B0502040204020203" pitchFamily="34" charset="0"/>
              </a:rPr>
              <a:t>xhost</a:t>
            </a:r>
            <a:r>
              <a:rPr lang="en-US" dirty="0" smtClean="0">
                <a:latin typeface="Segoe UI" panose="020B0502040204020203" pitchFamily="34" charset="0"/>
                <a:ea typeface="Tahoma" panose="020B0604030504040204" pitchFamily="34" charset="0"/>
                <a:cs typeface="Segoe UI" panose="020B0502040204020203" pitchFamily="34" charset="0"/>
              </a:rPr>
              <a:t> (Linux or Mac OS X), or in the IDE, select “Project / Properties / C/C++ / Code Generation / Intel Processor-Specific Optimization / The processor performing the compilation (/QxHost)”. This option is available for both Intel® and non-Intel microprocessors but it may perform more optimizations for Intel microprocessors than it performs for non-Intel microprocessors. For more details about the available processor-specific options, see the article at http://software.intel.com/en-us/articles/performance-tools-for-software-developers-intel-compiler-options-for-sse-generation-and-processor-specific-optimizations/</a:t>
            </a:r>
          </a:p>
          <a:p>
            <a:endParaRPr lang="en-US" dirty="0" smtClean="0">
              <a:latin typeface="Segoe UI" panose="020B0502040204020203" pitchFamily="34" charset="0"/>
              <a:ea typeface="Tahoma" panose="020B0604030504040204" pitchFamily="34" charset="0"/>
              <a:cs typeface="Segoe UI" panose="020B0502040204020203" pitchFamily="34" charset="0"/>
            </a:endParaRPr>
          </a:p>
          <a:p>
            <a:r>
              <a:rPr lang="en-US" dirty="0" smtClean="0">
                <a:latin typeface="Segoe UI" panose="020B0502040204020203" pitchFamily="34" charset="0"/>
                <a:ea typeface="Tahoma" panose="020B0604030504040204" pitchFamily="34" charset="0"/>
                <a:cs typeface="Segoe UI" panose="020B0502040204020203" pitchFamily="34" charset="0"/>
              </a:rPr>
              <a:t> </a:t>
            </a:r>
            <a:r>
              <a:rPr lang="en-US" dirty="0" err="1" smtClean="0">
                <a:latin typeface="Segoe UI" panose="020B0502040204020203" pitchFamily="34" charset="0"/>
                <a:ea typeface="Tahoma" panose="020B0604030504040204" pitchFamily="34" charset="0"/>
                <a:cs typeface="Segoe UI" panose="020B0502040204020203" pitchFamily="34" charset="0"/>
              </a:rPr>
              <a:t>Vectorizing</a:t>
            </a:r>
            <a:r>
              <a:rPr lang="en-US" dirty="0" smtClean="0">
                <a:latin typeface="Segoe UI" panose="020B0502040204020203" pitchFamily="34" charset="0"/>
                <a:ea typeface="Tahoma" panose="020B0604030504040204" pitchFamily="34" charset="0"/>
                <a:cs typeface="Segoe UI" panose="020B0502040204020203" pitchFamily="34" charset="0"/>
              </a:rPr>
              <a:t> compilers usually have some built-in efficiency heuristics to decide whether vectorization is likely to improve performance. The Intel® C/C++ Compiler will disable vectorization of loops with many unaligned or non-unit stride data access patterns. However, if experimentation reveals that vectorization will still improve performance, the programmer can override this </a:t>
            </a:r>
            <a:r>
              <a:rPr lang="en-US" dirty="0" err="1" smtClean="0">
                <a:latin typeface="Segoe UI" panose="020B0502040204020203" pitchFamily="34" charset="0"/>
                <a:ea typeface="Tahoma" panose="020B0604030504040204" pitchFamily="34" charset="0"/>
                <a:cs typeface="Segoe UI" panose="020B0502040204020203" pitchFamily="34" charset="0"/>
              </a:rPr>
              <a:t>behaviour</a:t>
            </a:r>
            <a:r>
              <a:rPr lang="en-US" dirty="0" smtClean="0">
                <a:latin typeface="Segoe UI" panose="020B0502040204020203" pitchFamily="34" charset="0"/>
                <a:ea typeface="Tahoma" panose="020B0604030504040204" pitchFamily="34" charset="0"/>
                <a:cs typeface="Segoe UI" panose="020B0502040204020203" pitchFamily="34" charset="0"/>
              </a:rPr>
              <a:t> with a “#pragma vector always” hint before the loop, which asks the compiler to vectorize any loop regardless of the outcome of the efficiency analysis (provided, of course, that vectorization is safe).</a:t>
            </a:r>
            <a:endParaRPr lang="en-US" dirty="0">
              <a:latin typeface="Segoe UI" panose="020B0502040204020203" pitchFamily="34" charset="0"/>
              <a:ea typeface="Tahoma" panose="020B060403050404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76F75E4A-9CFF-464B-A998-9ACFECFC76D2}" type="slidenum">
              <a:rPr lang="en-US" smtClean="0"/>
              <a:t>39</a:t>
            </a:fld>
            <a:endParaRPr lang="en-US"/>
          </a:p>
        </p:txBody>
      </p:sp>
    </p:spTree>
    <p:extLst>
      <p:ext uri="{BB962C8B-B14F-4D97-AF65-F5344CB8AC3E}">
        <p14:creationId xmlns:p14="http://schemas.microsoft.com/office/powerpoint/2010/main" val="430946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smtClean="0">
                <a:solidFill>
                  <a:srgbClr val="000000"/>
                </a:solidFill>
                <a:latin typeface="Cambria" panose="02040503050406030204" pitchFamily="18" charset="0"/>
              </a:rPr>
              <a:t>“</a:t>
            </a:r>
            <a:r>
              <a:rPr lang="en-US" sz="1200" b="1" i="0" u="none" strike="noStrike" baseline="0" dirty="0" smtClean="0">
                <a:solidFill>
                  <a:srgbClr val="000000"/>
                </a:solidFill>
                <a:latin typeface="Cambria" panose="02040503050406030204" pitchFamily="18" charset="0"/>
              </a:rPr>
              <a:t>Low trip count</a:t>
            </a:r>
            <a:r>
              <a:rPr lang="en-US" sz="1200" b="0" i="0" u="none" strike="noStrike" baseline="0" dirty="0" smtClean="0">
                <a:solidFill>
                  <a:srgbClr val="000000"/>
                </a:solidFill>
                <a:latin typeface="Cambria" panose="02040503050406030204" pitchFamily="18" charset="0"/>
              </a:rPr>
              <a:t>”: The loop does not have sufficient iterations for vectorization to be worthwhile </a:t>
            </a:r>
          </a:p>
          <a:p>
            <a:r>
              <a:rPr lang="en-US" sz="1200" b="1" i="0" u="none" strike="noStrike" baseline="0" dirty="0" smtClean="0">
                <a:solidFill>
                  <a:srgbClr val="000000"/>
                </a:solidFill>
                <a:latin typeface="Cambria" panose="02040503050406030204" pitchFamily="18" charset="0"/>
              </a:rPr>
              <a:t>“Not Inner Loop</a:t>
            </a:r>
            <a:r>
              <a:rPr lang="en-US" sz="1200" b="0" i="0" u="none" strike="noStrike" baseline="0" dirty="0" smtClean="0">
                <a:solidFill>
                  <a:srgbClr val="000000"/>
                </a:solidFill>
                <a:latin typeface="Cambria" panose="02040503050406030204" pitchFamily="18" charset="0"/>
              </a:rPr>
              <a:t>”: Only the inner loop of a loop nest may be vectorized. </a:t>
            </a:r>
          </a:p>
          <a:p>
            <a:r>
              <a:rPr lang="en-US" sz="1200" b="1" i="0" u="none" strike="noStrike" baseline="0" dirty="0" smtClean="0">
                <a:solidFill>
                  <a:srgbClr val="000000"/>
                </a:solidFill>
                <a:latin typeface="Cambria" panose="02040503050406030204" pitchFamily="18" charset="0"/>
              </a:rPr>
              <a:t>“Existence of vector dependence”</a:t>
            </a:r>
            <a:r>
              <a:rPr lang="en-US" sz="1200" b="0" i="0" u="none" strike="noStrike" baseline="0" dirty="0" smtClean="0">
                <a:solidFill>
                  <a:srgbClr val="000000"/>
                </a:solidFill>
                <a:latin typeface="Cambria" panose="02040503050406030204" pitchFamily="18" charset="0"/>
              </a:rPr>
              <a:t>: The compiler did not vectorize the loop because of a proven or potential dependence. If you are sure that any potential dependencies are not in fact realized, you may invite the compiler to ignore them with </a:t>
            </a:r>
            <a:r>
              <a:rPr lang="en-US" sz="1200" b="1" i="0" u="none" strike="noStrike" baseline="0" dirty="0" smtClean="0">
                <a:solidFill>
                  <a:srgbClr val="000000"/>
                </a:solidFill>
                <a:latin typeface="Cambria" panose="02040503050406030204" pitchFamily="18" charset="0"/>
              </a:rPr>
              <a:t>#pragma ivdep</a:t>
            </a:r>
            <a:r>
              <a:rPr lang="en-US" sz="1200" b="0" i="0" u="none" strike="noStrike" baseline="0" dirty="0" smtClean="0">
                <a:solidFill>
                  <a:srgbClr val="000000"/>
                </a:solidFill>
                <a:latin typeface="Cambria" panose="02040503050406030204" pitchFamily="18" charset="0"/>
              </a:rPr>
              <a:t>. </a:t>
            </a:r>
          </a:p>
          <a:p>
            <a:endParaRPr lang="en-US" sz="1200" b="0" i="0" u="none" strike="noStrike" baseline="0" dirty="0" smtClean="0">
              <a:solidFill>
                <a:srgbClr val="000000"/>
              </a:solidFill>
              <a:latin typeface="Cambria" panose="02040503050406030204" pitchFamily="18" charset="0"/>
            </a:endParaRPr>
          </a:p>
          <a:p>
            <a:r>
              <a:rPr lang="en-US" sz="1200" b="1" i="0" u="none" strike="noStrike" baseline="0" dirty="0" smtClean="0">
                <a:solidFill>
                  <a:srgbClr val="000000"/>
                </a:solidFill>
                <a:latin typeface="Cambria" panose="02040503050406030204" pitchFamily="18" charset="0"/>
              </a:rPr>
              <a:t>"vectorization possible but seems inefficient": </a:t>
            </a:r>
            <a:r>
              <a:rPr lang="en-US" sz="1200" b="0" i="0" u="none" strike="noStrike" baseline="0" dirty="0" smtClean="0">
                <a:solidFill>
                  <a:srgbClr val="000000"/>
                </a:solidFill>
                <a:latin typeface="Cambria" panose="02040503050406030204" pitchFamily="18" charset="0"/>
              </a:rPr>
              <a:t>The compiler thinks that vectorization may not improve the performance of this loop. You may use </a:t>
            </a:r>
            <a:r>
              <a:rPr lang="en-US" sz="1200" b="1" i="0" u="none" strike="noStrike" baseline="0" dirty="0" smtClean="0">
                <a:solidFill>
                  <a:srgbClr val="000000"/>
                </a:solidFill>
                <a:latin typeface="Cambria" panose="02040503050406030204" pitchFamily="18" charset="0"/>
              </a:rPr>
              <a:t>#pragma vector always </a:t>
            </a:r>
            <a:r>
              <a:rPr lang="en-US" sz="1200" b="0" i="0" u="none" strike="noStrike" baseline="0" dirty="0" smtClean="0">
                <a:solidFill>
                  <a:srgbClr val="000000"/>
                </a:solidFill>
                <a:latin typeface="Cambria" panose="02040503050406030204" pitchFamily="18" charset="0"/>
              </a:rPr>
              <a:t>to override the compiler’s performance assessment, and ask the compiler to vectorize anyway if it is safe to do so. </a:t>
            </a:r>
          </a:p>
          <a:p>
            <a:endParaRPr lang="en-US" sz="1200" b="0" i="0" u="none" strike="noStrike" baseline="0" dirty="0" smtClean="0">
              <a:solidFill>
                <a:srgbClr val="000000"/>
              </a:solidFill>
              <a:latin typeface="Cambria" panose="02040503050406030204" pitchFamily="18" charset="0"/>
            </a:endParaRPr>
          </a:p>
          <a:p>
            <a:r>
              <a:rPr lang="en-US" sz="1200" b="1" i="0" u="none" strike="noStrike" baseline="0" dirty="0" smtClean="0">
                <a:solidFill>
                  <a:srgbClr val="000000"/>
                </a:solidFill>
                <a:latin typeface="Cambria" panose="02040503050406030204" pitchFamily="18" charset="0"/>
              </a:rPr>
              <a:t>“Condition may protect exception”: </a:t>
            </a:r>
            <a:r>
              <a:rPr lang="en-US" sz="1200" b="0" i="0" u="none" strike="noStrike" baseline="0" dirty="0" smtClean="0">
                <a:solidFill>
                  <a:srgbClr val="000000"/>
                </a:solidFill>
                <a:latin typeface="Cambria" panose="02040503050406030204" pitchFamily="18" charset="0"/>
              </a:rPr>
              <a:t>When the compiler tries to vectorize a loop containing an IF statement, it typically evaluates the RHS expressions for all values of the loop index, but only makes the final assignment in those cases where the conditional evaluates to TRUE. In some cases, the compiler may not vectorize out of concern that the condition may be protecting against accessing an illegal memory address. </a:t>
            </a:r>
          </a:p>
          <a:p>
            <a:r>
              <a:rPr lang="en-US" sz="1200" b="0" i="0" u="none" strike="noStrike" kern="1200" baseline="0" dirty="0" smtClean="0">
                <a:solidFill>
                  <a:schemeClr val="tx1"/>
                </a:solidFill>
                <a:latin typeface="+mn-lt"/>
                <a:ea typeface="+mn-ea"/>
                <a:cs typeface="+mn-cs"/>
              </a:rPr>
              <a:t>An IVDEP pragma may be used to reassure the compiler that the conditional is not protecting against a memory exception in such cases. </a:t>
            </a:r>
          </a:p>
          <a:p>
            <a:endParaRPr lang="en-US" sz="1200" b="0" i="0" u="none" strike="noStrike" kern="1200" baseline="0" dirty="0" smtClean="0">
              <a:solidFill>
                <a:schemeClr val="tx1"/>
              </a:solidFill>
              <a:latin typeface="+mn-lt"/>
              <a:ea typeface="+mn-ea"/>
              <a:cs typeface="+mn-cs"/>
            </a:endParaRPr>
          </a:p>
          <a:p>
            <a:r>
              <a:rPr lang="en-US" dirty="0" smtClean="0"/>
              <a:t>void test(int *a, int  *restrict b) {</a:t>
            </a:r>
          </a:p>
          <a:p>
            <a:r>
              <a:rPr lang="en-US" dirty="0" smtClean="0"/>
              <a:t>  int i;</a:t>
            </a:r>
          </a:p>
          <a:p>
            <a:r>
              <a:rPr lang="en-US" dirty="0" smtClean="0"/>
              <a:t>  b[1] = 0;</a:t>
            </a:r>
          </a:p>
          <a:p>
            <a:endParaRPr lang="en-US" dirty="0" smtClean="0"/>
          </a:p>
          <a:p>
            <a:r>
              <a:rPr lang="en-US" dirty="0" smtClean="0"/>
              <a:t>#</a:t>
            </a:r>
            <a:r>
              <a:rPr lang="en-US" dirty="0" err="1" smtClean="0"/>
              <a:t>ifdef</a:t>
            </a:r>
            <a:r>
              <a:rPr lang="en-US" dirty="0" smtClean="0"/>
              <a:t> IVDEP</a:t>
            </a:r>
          </a:p>
          <a:p>
            <a:r>
              <a:rPr lang="en-US" dirty="0" smtClean="0"/>
              <a:t>#pragma ivdep</a:t>
            </a:r>
          </a:p>
          <a:p>
            <a:r>
              <a:rPr lang="en-US" dirty="0" smtClean="0"/>
              <a:t>#</a:t>
            </a:r>
            <a:r>
              <a:rPr lang="en-US" dirty="0" err="1" smtClean="0"/>
              <a:t>endif</a:t>
            </a:r>
            <a:r>
              <a:rPr lang="en-US" dirty="0" smtClean="0"/>
              <a:t>  </a:t>
            </a:r>
          </a:p>
          <a:p>
            <a:r>
              <a:rPr lang="en-US" dirty="0" smtClean="0"/>
              <a:t>  for (i = 0; i &lt; 100; i++) {</a:t>
            </a:r>
          </a:p>
          <a:p>
            <a:r>
              <a:rPr lang="en-US" dirty="0" smtClean="0"/>
              <a:t>    if ( a[</a:t>
            </a:r>
            <a:r>
              <a:rPr lang="en-US" dirty="0" err="1" smtClean="0"/>
              <a:t>i</a:t>
            </a:r>
            <a:r>
              <a:rPr lang="en-US" dirty="0" smtClean="0"/>
              <a:t>] == 20)</a:t>
            </a:r>
          </a:p>
          <a:p>
            <a:r>
              <a:rPr lang="en-US" dirty="0" smtClean="0"/>
              <a:t>      b[1] = i;</a:t>
            </a:r>
          </a:p>
          <a:p>
            <a:r>
              <a:rPr lang="en-US" dirty="0" smtClean="0"/>
              <a:t>  }</a:t>
            </a:r>
          </a:p>
          <a:p>
            <a:r>
              <a:rPr lang="en-US" dirty="0" smtClean="0"/>
              <a:t>}</a:t>
            </a:r>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41</a:t>
            </a:fld>
            <a:endParaRPr lang="en-US"/>
          </a:p>
        </p:txBody>
      </p:sp>
    </p:spTree>
    <p:extLst>
      <p:ext uri="{BB962C8B-B14F-4D97-AF65-F5344CB8AC3E}">
        <p14:creationId xmlns:p14="http://schemas.microsoft.com/office/powerpoint/2010/main" val="2327123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data type unsupported on given target architecture</a:t>
            </a:r>
            <a:r>
              <a:rPr lang="en-US" sz="1200" b="0" i="0" u="none" strike="noStrike" kern="1200" baseline="0" dirty="0" smtClean="0">
                <a:solidFill>
                  <a:schemeClr val="tx1"/>
                </a:solidFill>
                <a:latin typeface="+mn-lt"/>
                <a:ea typeface="+mn-ea"/>
                <a:cs typeface="+mn-cs"/>
              </a:rPr>
              <a:t>”: For example, this message might occur when compiling a loop containing complex arithmetic for a target processor that supported only the SSE2 instruction set. SSE3 instructions are needed for effective vectorization of arithmetic involving complex data types.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Statement cannot be vectorized</a:t>
            </a:r>
            <a:r>
              <a:rPr lang="en-US" sz="1200" b="0" i="0" u="none" strike="noStrike" kern="1200" baseline="0" dirty="0" smtClean="0">
                <a:solidFill>
                  <a:schemeClr val="tx1"/>
                </a:solidFill>
                <a:latin typeface="+mn-lt"/>
                <a:ea typeface="+mn-ea"/>
                <a:cs typeface="+mn-cs"/>
              </a:rPr>
              <a:t>”: Certain statements, such as switch statements, can’t be vectorized.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“Subscript too complex”: </a:t>
            </a:r>
            <a:r>
              <a:rPr lang="en-US" sz="1200" b="0" i="0" u="none" strike="noStrike" kern="1200" baseline="0" dirty="0" smtClean="0">
                <a:solidFill>
                  <a:schemeClr val="tx1"/>
                </a:solidFill>
                <a:latin typeface="+mn-lt"/>
                <a:ea typeface="+mn-ea"/>
                <a:cs typeface="+mn-cs"/>
              </a:rPr>
              <a:t>An array subscript may be too complicated for the compiler to decipher the memory access pattern. Try to write subscripts as an explicit function of the main loop counter.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“Unsupported Loop Structure”, “Top test could not be found”</a:t>
            </a:r>
            <a:r>
              <a:rPr lang="en-US" sz="1200" b="0" i="0" u="none" strike="noStrike" kern="1200" baseline="0" dirty="0" smtClean="0">
                <a:solidFill>
                  <a:schemeClr val="tx1"/>
                </a:solidFill>
                <a:latin typeface="+mn-lt"/>
                <a:ea typeface="+mn-ea"/>
                <a:cs typeface="+mn-cs"/>
              </a:rPr>
              <a:t>: Loops that don’t fulfill the requirements of countability, single entry and exit, etc., may generate these messages.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“Operator unsuited for vectorization”: </a:t>
            </a:r>
            <a:r>
              <a:rPr lang="en-US" sz="1200" b="0" i="0" u="none" strike="noStrike" kern="1200" baseline="0" dirty="0" smtClean="0">
                <a:solidFill>
                  <a:schemeClr val="tx1"/>
                </a:solidFill>
                <a:latin typeface="+mn-lt"/>
                <a:ea typeface="+mn-ea"/>
                <a:cs typeface="+mn-cs"/>
              </a:rPr>
              <a:t>Certain operators, such as the “%” (modulus) operator, can’t be vectorized. </a:t>
            </a:r>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42</a:t>
            </a:fld>
            <a:endParaRPr lang="en-US"/>
          </a:p>
        </p:txBody>
      </p:sp>
    </p:spTree>
    <p:extLst>
      <p:ext uri="{BB962C8B-B14F-4D97-AF65-F5344CB8AC3E}">
        <p14:creationId xmlns:p14="http://schemas.microsoft.com/office/powerpoint/2010/main" val="1403958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50</a:t>
            </a:fld>
            <a:endParaRPr lang="en-US"/>
          </a:p>
        </p:txBody>
      </p:sp>
    </p:spTree>
    <p:extLst>
      <p:ext uri="{BB962C8B-B14F-4D97-AF65-F5344CB8AC3E}">
        <p14:creationId xmlns:p14="http://schemas.microsoft.com/office/powerpoint/2010/main" val="644556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52</a:t>
            </a:fld>
            <a:endParaRPr lang="en-US"/>
          </a:p>
        </p:txBody>
      </p:sp>
    </p:spTree>
    <p:extLst>
      <p:ext uri="{BB962C8B-B14F-4D97-AF65-F5344CB8AC3E}">
        <p14:creationId xmlns:p14="http://schemas.microsoft.com/office/powerpoint/2010/main" val="1766820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55</a:t>
            </a:fld>
            <a:endParaRPr lang="en-US"/>
          </a:p>
        </p:txBody>
      </p:sp>
    </p:spTree>
    <p:extLst>
      <p:ext uri="{BB962C8B-B14F-4D97-AF65-F5344CB8AC3E}">
        <p14:creationId xmlns:p14="http://schemas.microsoft.com/office/powerpoint/2010/main" val="1924409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57</a:t>
            </a:fld>
            <a:endParaRPr lang="en-US"/>
          </a:p>
        </p:txBody>
      </p:sp>
    </p:spTree>
    <p:extLst>
      <p:ext uri="{BB962C8B-B14F-4D97-AF65-F5344CB8AC3E}">
        <p14:creationId xmlns:p14="http://schemas.microsoft.com/office/powerpoint/2010/main" val="2367899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Sunny Cove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SNC</a:t>
            </a:r>
            <a:r>
              <a:rPr lang="en-US" sz="1200" b="0" i="0" kern="1200" dirty="0" smtClean="0">
                <a:solidFill>
                  <a:schemeClr val="tx1"/>
                </a:solidFill>
                <a:effectLst/>
                <a:latin typeface="+mn-lt"/>
                <a:ea typeface="+mn-ea"/>
                <a:cs typeface="+mn-cs"/>
              </a:rPr>
              <a:t>) is the successor to </a:t>
            </a:r>
            <a:r>
              <a:rPr lang="en-US" sz="1200" b="0" i="0" u="none" strike="noStrike" kern="1200" dirty="0" smtClean="0">
                <a:solidFill>
                  <a:schemeClr val="tx1"/>
                </a:solidFill>
                <a:effectLst/>
                <a:latin typeface="+mn-lt"/>
                <a:ea typeface="+mn-ea"/>
                <a:cs typeface="+mn-cs"/>
                <a:hlinkClick r:id="rId3" tooltip="intel/microarchitectures/palm cove"/>
              </a:rPr>
              <a:t>Palm Cove</a:t>
            </a:r>
            <a:r>
              <a:rPr lang="en-US" sz="1200" b="0" i="0" kern="1200" dirty="0" smtClean="0">
                <a:solidFill>
                  <a:schemeClr val="tx1"/>
                </a:solidFill>
                <a:effectLst/>
                <a:latin typeface="+mn-lt"/>
                <a:ea typeface="+mn-ea"/>
                <a:cs typeface="+mn-cs"/>
              </a:rPr>
              <a:t>, a high-performance </a:t>
            </a:r>
            <a:r>
              <a:rPr lang="en-US" sz="1200" b="0" i="0" u="none" strike="noStrike" kern="1200" dirty="0" smtClean="0">
                <a:solidFill>
                  <a:schemeClr val="tx1"/>
                </a:solidFill>
                <a:effectLst/>
                <a:latin typeface="+mn-lt"/>
                <a:ea typeface="+mn-ea"/>
                <a:cs typeface="+mn-cs"/>
                <a:hlinkClick r:id="rId4" tooltip="10 nm"/>
              </a:rPr>
              <a:t>10 nm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x86"/>
              </a:rPr>
              <a:t>x86</a:t>
            </a:r>
            <a:r>
              <a:rPr lang="en-US" sz="1200" b="0" i="0" kern="1200" dirty="0" smtClean="0">
                <a:solidFill>
                  <a:schemeClr val="tx1"/>
                </a:solidFill>
                <a:effectLst/>
                <a:latin typeface="+mn-lt"/>
                <a:ea typeface="+mn-ea"/>
                <a:cs typeface="+mn-cs"/>
              </a:rPr>
              <a:t> core microarchitecture designed by </a:t>
            </a:r>
            <a:r>
              <a:rPr lang="en-US" sz="1200" b="0" i="0" u="none" strike="noStrike" kern="1200" dirty="0" smtClean="0">
                <a:solidFill>
                  <a:schemeClr val="tx1"/>
                </a:solidFill>
                <a:effectLst/>
                <a:latin typeface="+mn-lt"/>
                <a:ea typeface="+mn-ea"/>
                <a:cs typeface="+mn-cs"/>
                <a:hlinkClick r:id="rId6" tooltip="Intel"/>
              </a:rPr>
              <a:t>Intel</a:t>
            </a:r>
            <a:r>
              <a:rPr lang="en-US" sz="1200" b="0" i="0" kern="1200" dirty="0" smtClean="0">
                <a:solidFill>
                  <a:schemeClr val="tx1"/>
                </a:solidFill>
                <a:effectLst/>
                <a:latin typeface="+mn-lt"/>
                <a:ea typeface="+mn-ea"/>
                <a:cs typeface="+mn-cs"/>
              </a:rPr>
              <a:t> for an array of server and client products, including </a:t>
            </a:r>
            <a:r>
              <a:rPr lang="en-US" sz="1200" b="0" i="0" u="none" strike="noStrike" kern="1200" dirty="0" smtClean="0">
                <a:solidFill>
                  <a:schemeClr val="tx1"/>
                </a:solidFill>
                <a:effectLst/>
                <a:latin typeface="+mn-lt"/>
                <a:ea typeface="+mn-ea"/>
                <a:cs typeface="+mn-cs"/>
                <a:hlinkClick r:id="rId7" tooltip="intel/microarchitectures/ice lake (client)"/>
              </a:rPr>
              <a:t>Ice Lake (Client)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tooltip="intel/microarchitectures/ice lake (server)"/>
              </a:rPr>
              <a:t>Ice Lake (Server)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tooltip="intel/microarchitectures/lakefield"/>
              </a:rPr>
              <a:t>Lakefield</a:t>
            </a:r>
            <a:r>
              <a:rPr lang="en-US" sz="1200" b="0" i="0" kern="1200" dirty="0" smtClean="0">
                <a:solidFill>
                  <a:schemeClr val="tx1"/>
                </a:solidFill>
                <a:effectLst/>
                <a:latin typeface="+mn-lt"/>
                <a:ea typeface="+mn-ea"/>
                <a:cs typeface="+mn-cs"/>
              </a:rPr>
              <a:t>, and the </a:t>
            </a:r>
            <a:r>
              <a:rPr lang="en-US" sz="1200" b="0" i="0" kern="1200" dirty="0" err="1" smtClean="0">
                <a:solidFill>
                  <a:schemeClr val="tx1"/>
                </a:solidFill>
                <a:effectLst/>
                <a:latin typeface="+mn-lt"/>
                <a:ea typeface="+mn-ea"/>
                <a:cs typeface="+mn-cs"/>
              </a:rPr>
              <a:t>Nervana</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10" tooltip="nervana/nnp-i"/>
              </a:rPr>
              <a:t>NNP-I</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microarchitecture was developed by Intel's R&amp;D Center (IDC) in Haifa, Israel.</a:t>
            </a:r>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58</a:t>
            </a:fld>
            <a:endParaRPr lang="en-US"/>
          </a:p>
        </p:txBody>
      </p:sp>
    </p:spTree>
    <p:extLst>
      <p:ext uri="{BB962C8B-B14F-4D97-AF65-F5344CB8AC3E}">
        <p14:creationId xmlns:p14="http://schemas.microsoft.com/office/powerpoint/2010/main" val="4256894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pipeline can be broken down into three areas: the front-end, back-end or execution engine, and the memory subsystem. The goal of the front-end is to feed the back-end with a sufficient stream of operations which it gets by decoding instructions coming from memory. The front-end has two major pathways: the µOPs cache path and the legacy path. The legacy path is the traditional path whereby variable-length x86 instructions are fetched from the level 1 instruction cache, queued, and consequently get decoded into simpler, fixed-length µOPs. The alternative and much more desired path is the µOPs cache path whereby a cache containing already decoded µOPs receives a hit allowing the µOPs to be sent directly to the decode queue.</a:t>
            </a:r>
          </a:p>
          <a:p>
            <a:endParaRPr lang="en-US" dirty="0" smtClean="0"/>
          </a:p>
          <a:p>
            <a:r>
              <a:rPr lang="en-US" dirty="0" smtClean="0"/>
              <a:t>Regardless of which path an instruction ends up taking it will eventually arrive at the decode queue. The IDQ represents the end of the front-end and the in-order part of the machine and the start of the execution engine which operates out-of-order.</a:t>
            </a:r>
          </a:p>
          <a:p>
            <a:endParaRPr lang="en-US" dirty="0" smtClean="0"/>
          </a:p>
          <a:p>
            <a:r>
              <a:rPr lang="en-US" sz="1200" b="0" i="0" kern="1200" dirty="0" smtClean="0">
                <a:solidFill>
                  <a:schemeClr val="tx1"/>
                </a:solidFill>
                <a:effectLst/>
                <a:latin typeface="+mn-lt"/>
                <a:ea typeface="+mn-ea"/>
                <a:cs typeface="+mn-cs"/>
              </a:rPr>
              <a:t>In other words, the front end needs to be able to consistently deliver enough </a:t>
            </a:r>
            <a:r>
              <a:rPr lang="en-US" dirty="0" smtClean="0"/>
              <a:t>µOPs</a:t>
            </a:r>
            <a:r>
              <a:rPr lang="en-US" sz="1200" b="0" i="0" kern="1200" dirty="0" smtClean="0">
                <a:solidFill>
                  <a:schemeClr val="tx1"/>
                </a:solidFill>
                <a:effectLst/>
                <a:latin typeface="+mn-lt"/>
                <a:ea typeface="+mn-ea"/>
                <a:cs typeface="+mn-cs"/>
              </a:rPr>
              <a:t> from the instruction code stream to keep the back-end busy.</a:t>
            </a:r>
          </a:p>
          <a:p>
            <a:r>
              <a:rPr lang="en-US" sz="1200" b="0" i="0" kern="1200" dirty="0" smtClean="0">
                <a:solidFill>
                  <a:schemeClr val="tx1"/>
                </a:solidFill>
                <a:effectLst/>
                <a:latin typeface="+mn-lt"/>
                <a:ea typeface="+mn-ea"/>
                <a:cs typeface="+mn-cs"/>
              </a:rPr>
              <a:t>When the back-end is not being fully utilized, the core is not reaching its full performance. A poorly or under-performing front-end will translate directly to a poorly performing core.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The flow of an instruction in the pipeline can be summarized in the following progression:</a:t>
            </a:r>
          </a:p>
          <a:p>
            <a:r>
              <a:rPr lang="en-US" sz="1200" b="0" i="0" u="none" strike="noStrike" kern="1200" baseline="0" dirty="0" smtClean="0">
                <a:solidFill>
                  <a:schemeClr val="tx1"/>
                </a:solidFill>
                <a:latin typeface="+mn-lt"/>
                <a:ea typeface="+mn-ea"/>
                <a:cs typeface="+mn-cs"/>
              </a:rPr>
              <a:t>1. The Branch Prediction Unit chooses the next block of code to execute from the program. The</a:t>
            </a:r>
          </a:p>
          <a:p>
            <a:r>
              <a:rPr lang="en-US" sz="1200" b="0" i="0" u="none" strike="noStrike" kern="1200" baseline="0" dirty="0" smtClean="0">
                <a:solidFill>
                  <a:schemeClr val="tx1"/>
                </a:solidFill>
                <a:latin typeface="+mn-lt"/>
                <a:ea typeface="+mn-ea"/>
                <a:cs typeface="+mn-cs"/>
              </a:rPr>
              <a:t>processor searches for the code in the following resources, in this order:</a:t>
            </a:r>
          </a:p>
          <a:p>
            <a:r>
              <a:rPr lang="en-US" sz="1200" b="0" i="0" u="none" strike="noStrike" kern="1200" baseline="0" dirty="0" smtClean="0">
                <a:solidFill>
                  <a:schemeClr val="tx1"/>
                </a:solidFill>
                <a:latin typeface="+mn-lt"/>
                <a:ea typeface="+mn-ea"/>
                <a:cs typeface="+mn-cs"/>
              </a:rPr>
              <a:t>a. Decoded ICache.</a:t>
            </a:r>
          </a:p>
          <a:p>
            <a:r>
              <a:rPr lang="en-US" sz="1200" b="0" i="0" u="none" strike="noStrike" kern="1200" baseline="0" dirty="0" smtClean="0">
                <a:solidFill>
                  <a:schemeClr val="tx1"/>
                </a:solidFill>
                <a:latin typeface="+mn-lt"/>
                <a:ea typeface="+mn-ea"/>
                <a:cs typeface="+mn-cs"/>
              </a:rPr>
              <a:t>b. Instruction Cache, via activating the legacy decode pipeline.</a:t>
            </a:r>
          </a:p>
          <a:p>
            <a:r>
              <a:rPr lang="en-US" sz="1200" b="0" i="0" u="none" strike="noStrike" kern="1200" baseline="0" dirty="0" smtClean="0">
                <a:solidFill>
                  <a:schemeClr val="tx1"/>
                </a:solidFill>
                <a:latin typeface="+mn-lt"/>
                <a:ea typeface="+mn-ea"/>
                <a:cs typeface="+mn-cs"/>
              </a:rPr>
              <a:t>c. L2 cache, last level cache (LLC) and memory, as necessary.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 The micro-ops corresponding to this code are sent to the Rename/retirement block. They enter into</a:t>
            </a:r>
          </a:p>
          <a:p>
            <a:r>
              <a:rPr lang="en-US" sz="1200" b="0" i="0" u="none" strike="noStrike" kern="1200" baseline="0" dirty="0" smtClean="0">
                <a:solidFill>
                  <a:schemeClr val="tx1"/>
                </a:solidFill>
                <a:latin typeface="+mn-lt"/>
                <a:ea typeface="+mn-ea"/>
                <a:cs typeface="+mn-cs"/>
              </a:rPr>
              <a:t>the scheduler in program order, but execute and are de-allocated from the scheduler according to</a:t>
            </a:r>
          </a:p>
          <a:p>
            <a:r>
              <a:rPr lang="en-US" sz="1200" b="0" i="0" u="none" strike="noStrike" kern="1200" baseline="0" dirty="0" smtClean="0">
                <a:solidFill>
                  <a:schemeClr val="tx1"/>
                </a:solidFill>
                <a:latin typeface="+mn-lt"/>
                <a:ea typeface="+mn-ea"/>
                <a:cs typeface="+mn-cs"/>
              </a:rPr>
              <a:t>data-flow order. For simultaneously ready micro-ops, FIFO ordering is nearly always maintained.</a:t>
            </a:r>
          </a:p>
          <a:p>
            <a:r>
              <a:rPr lang="en-US" sz="1200" b="0" i="0" u="none" strike="noStrike" kern="1200" baseline="0" dirty="0" smtClean="0">
                <a:solidFill>
                  <a:schemeClr val="tx1"/>
                </a:solidFill>
                <a:latin typeface="+mn-lt"/>
                <a:ea typeface="+mn-ea"/>
                <a:cs typeface="+mn-cs"/>
              </a:rPr>
              <a:t>Micro-op execution is executed using execution resources arranged in three stacks. The execution</a:t>
            </a:r>
          </a:p>
          <a:p>
            <a:r>
              <a:rPr lang="en-US" sz="1200" b="0" i="0" u="none" strike="noStrike" kern="1200" baseline="0" dirty="0" smtClean="0">
                <a:solidFill>
                  <a:schemeClr val="tx1"/>
                </a:solidFill>
                <a:latin typeface="+mn-lt"/>
                <a:ea typeface="+mn-ea"/>
                <a:cs typeface="+mn-cs"/>
              </a:rPr>
              <a:t>units in each stack are associated with the data type of the instruction.</a:t>
            </a:r>
          </a:p>
          <a:p>
            <a:r>
              <a:rPr lang="en-US" sz="1200" b="0" i="0" u="none" strike="noStrike" kern="1200" baseline="0" dirty="0" smtClean="0">
                <a:solidFill>
                  <a:schemeClr val="tx1"/>
                </a:solidFill>
                <a:latin typeface="+mn-lt"/>
                <a:ea typeface="+mn-ea"/>
                <a:cs typeface="+mn-cs"/>
              </a:rPr>
              <a:t>Branch </a:t>
            </a:r>
            <a:r>
              <a:rPr lang="en-US" sz="1200" b="0" i="0" u="none" strike="noStrike" kern="1200" baseline="0" dirty="0" err="1" smtClean="0">
                <a:solidFill>
                  <a:schemeClr val="tx1"/>
                </a:solidFill>
                <a:latin typeface="+mn-lt"/>
                <a:ea typeface="+mn-ea"/>
                <a:cs typeface="+mn-cs"/>
              </a:rPr>
              <a:t>mispredictions</a:t>
            </a:r>
            <a:r>
              <a:rPr lang="en-US" sz="1200" b="0" i="0" u="none" strike="noStrike" kern="1200" baseline="0" dirty="0" smtClean="0">
                <a:solidFill>
                  <a:schemeClr val="tx1"/>
                </a:solidFill>
                <a:latin typeface="+mn-lt"/>
                <a:ea typeface="+mn-ea"/>
                <a:cs typeface="+mn-cs"/>
              </a:rPr>
              <a:t> are signaled at branch execution. It re-steers the front end which delivers</a:t>
            </a:r>
          </a:p>
          <a:p>
            <a:r>
              <a:rPr lang="en-US" sz="1200" b="0" i="0" u="none" strike="noStrike" kern="1200" baseline="0" dirty="0" smtClean="0">
                <a:solidFill>
                  <a:schemeClr val="tx1"/>
                </a:solidFill>
                <a:latin typeface="+mn-lt"/>
                <a:ea typeface="+mn-ea"/>
                <a:cs typeface="+mn-cs"/>
              </a:rPr>
              <a:t>micro-ops from the correct path. The processor can overlap work preceding the branch </a:t>
            </a:r>
            <a:r>
              <a:rPr lang="en-US" sz="1200" b="0" i="0" u="none" strike="noStrike" kern="1200" baseline="0" dirty="0" err="1" smtClean="0">
                <a:solidFill>
                  <a:schemeClr val="tx1"/>
                </a:solidFill>
                <a:latin typeface="+mn-lt"/>
                <a:ea typeface="+mn-ea"/>
                <a:cs typeface="+mn-cs"/>
              </a:rPr>
              <a:t>misprediction</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with work from the following corrected path.</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3. Memory operations are managed and reordered to achieve parallelism and maximum performance.</a:t>
            </a:r>
          </a:p>
          <a:p>
            <a:r>
              <a:rPr lang="en-US" sz="1200" b="0" i="0" u="none" strike="noStrike" kern="1200" baseline="0" dirty="0" smtClean="0">
                <a:solidFill>
                  <a:schemeClr val="tx1"/>
                </a:solidFill>
                <a:latin typeface="+mn-lt"/>
                <a:ea typeface="+mn-ea"/>
                <a:cs typeface="+mn-cs"/>
              </a:rPr>
              <a:t>Misses to the L1 data cache go to the L2 cache. The data cache is non-blocking and can handle</a:t>
            </a:r>
          </a:p>
          <a:p>
            <a:r>
              <a:rPr lang="en-US" sz="1200" b="0" i="0" u="none" strike="noStrike" kern="1200" baseline="0" dirty="0" smtClean="0">
                <a:solidFill>
                  <a:schemeClr val="tx1"/>
                </a:solidFill>
                <a:latin typeface="+mn-lt"/>
                <a:ea typeface="+mn-ea"/>
                <a:cs typeface="+mn-cs"/>
              </a:rPr>
              <a:t>multiple simultaneous misses.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4. Exceptions (Faults, Traps) are signaled at retirement (or attempted retirement) of the faulting</a:t>
            </a:r>
          </a:p>
          <a:p>
            <a:r>
              <a:rPr lang="en-US" sz="1200" b="0" i="0" u="none" strike="noStrike" kern="1200" baseline="0" dirty="0" smtClean="0">
                <a:solidFill>
                  <a:schemeClr val="tx1"/>
                </a:solidFill>
                <a:latin typeface="+mn-lt"/>
                <a:ea typeface="+mn-ea"/>
                <a:cs typeface="+mn-cs"/>
              </a:rPr>
              <a:t>instruction.</a:t>
            </a:r>
          </a:p>
          <a:p>
            <a:endParaRPr lang="en-US" sz="1200" b="0" i="0" u="none" strike="noStrike" kern="1200" baseline="0" dirty="0" smtClean="0">
              <a:solidFill>
                <a:schemeClr val="tx1"/>
              </a:solidFill>
              <a:latin typeface="+mn-lt"/>
              <a:ea typeface="+mn-ea"/>
              <a:cs typeface="+mn-cs"/>
            </a:endParaRPr>
          </a:p>
          <a:p>
            <a:r>
              <a:rPr lang="en-US" dirty="0" smtClean="0">
                <a:hlinkClick r:id="rId3"/>
              </a:rPr>
              <a:t>https://en.wikichip.org/wiki/intel/microarchitectures/skylake_(client)</a:t>
            </a:r>
            <a:endParaRPr lang="en-US" dirty="0" smtClean="0"/>
          </a:p>
          <a:p>
            <a:r>
              <a:rPr lang="en-US" dirty="0" smtClean="0">
                <a:hlinkClick r:id="rId4"/>
              </a:rPr>
              <a:t>https://stackoverflow.com/questions/33026830/difference-between-an-instruction-and-a-micro-op</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pPr algn="ctr"/>
            <a:r>
              <a:rPr lang="en-US" sz="1200" b="1" i="0" u="sng" strike="noStrike" kern="1200" baseline="0" dirty="0" smtClean="0">
                <a:solidFill>
                  <a:schemeClr val="tx1"/>
                </a:solidFill>
                <a:latin typeface="+mn-lt"/>
                <a:ea typeface="+mn-ea"/>
                <a:cs typeface="+mn-cs"/>
              </a:rPr>
              <a:t>Legacy Decode Pipeline</a:t>
            </a:r>
          </a:p>
          <a:p>
            <a:r>
              <a:rPr lang="en-US" sz="1200" b="0" i="0" u="none" strike="noStrike" kern="1200" baseline="0" dirty="0" smtClean="0">
                <a:solidFill>
                  <a:schemeClr val="tx1"/>
                </a:solidFill>
                <a:latin typeface="+mn-lt"/>
                <a:ea typeface="+mn-ea"/>
                <a:cs typeface="+mn-cs"/>
              </a:rPr>
              <a:t>The Legacy Decode Pipeline comprises the instruction translation </a:t>
            </a:r>
            <a:r>
              <a:rPr lang="en-US" sz="1200" b="0" i="0" u="none" strike="noStrike" kern="1200" baseline="0" dirty="0" err="1" smtClean="0">
                <a:solidFill>
                  <a:schemeClr val="tx1"/>
                </a:solidFill>
                <a:latin typeface="+mn-lt"/>
                <a:ea typeface="+mn-ea"/>
                <a:cs typeface="+mn-cs"/>
              </a:rPr>
              <a:t>lookaside</a:t>
            </a:r>
            <a:r>
              <a:rPr lang="en-US" sz="1200" b="0" i="0" u="none" strike="noStrike" kern="1200" baseline="0" dirty="0" smtClean="0">
                <a:solidFill>
                  <a:schemeClr val="tx1"/>
                </a:solidFill>
                <a:latin typeface="+mn-lt"/>
                <a:ea typeface="+mn-ea"/>
                <a:cs typeface="+mn-cs"/>
              </a:rPr>
              <a:t> buffer (ITLB), the instruction</a:t>
            </a:r>
          </a:p>
          <a:p>
            <a:r>
              <a:rPr lang="en-US" sz="1200" b="0" i="0" u="none" strike="noStrike" kern="1200" baseline="0" dirty="0" smtClean="0">
                <a:solidFill>
                  <a:schemeClr val="tx1"/>
                </a:solidFill>
                <a:latin typeface="+mn-lt"/>
                <a:ea typeface="+mn-ea"/>
                <a:cs typeface="+mn-cs"/>
              </a:rPr>
              <a:t>cache (ICache), instruction </a:t>
            </a:r>
            <a:r>
              <a:rPr lang="en-US" sz="1200" b="0" i="0" u="none" strike="noStrike" kern="1200" baseline="0" dirty="0" err="1" smtClean="0">
                <a:solidFill>
                  <a:schemeClr val="tx1"/>
                </a:solidFill>
                <a:latin typeface="+mn-lt"/>
                <a:ea typeface="+mn-ea"/>
                <a:cs typeface="+mn-cs"/>
              </a:rPr>
              <a:t>predecode</a:t>
            </a:r>
            <a:r>
              <a:rPr lang="en-US" sz="1200" b="0" i="0" u="none" strike="noStrike" kern="1200" baseline="0" dirty="0" smtClean="0">
                <a:solidFill>
                  <a:schemeClr val="tx1"/>
                </a:solidFill>
                <a:latin typeface="+mn-lt"/>
                <a:ea typeface="+mn-ea"/>
                <a:cs typeface="+mn-cs"/>
              </a:rPr>
              <a:t>, and instruction decode units.</a:t>
            </a:r>
          </a:p>
          <a:p>
            <a:endParaRPr lang="en-US" b="0" u="none" dirty="0" smtClean="0"/>
          </a:p>
          <a:p>
            <a:r>
              <a:rPr lang="en-US" sz="3600" b="1" i="0" u="none" dirty="0" smtClean="0">
                <a:solidFill>
                  <a:srgbClr val="C00000"/>
                </a:solidFill>
              </a:rPr>
              <a:t>Fetch &amp; pre-decoding</a:t>
            </a:r>
          </a:p>
          <a:p>
            <a:r>
              <a:rPr lang="en-US" b="0" u="none" dirty="0" smtClean="0"/>
              <a:t>On their first pass, instructions should have already been </a:t>
            </a:r>
            <a:r>
              <a:rPr lang="en-US" b="0" u="none" dirty="0" err="1" smtClean="0"/>
              <a:t>prefetched</a:t>
            </a:r>
            <a:r>
              <a:rPr lang="en-US" b="0" u="none" dirty="0" smtClean="0"/>
              <a:t> from the L2 cache and into the L1 cache. The L1 is a 32 </a:t>
            </a:r>
            <a:r>
              <a:rPr lang="en-US" b="0" u="none" dirty="0" err="1" smtClean="0"/>
              <a:t>KiB</a:t>
            </a:r>
            <a:r>
              <a:rPr lang="en-US" b="0" u="none" dirty="0" smtClean="0"/>
              <a:t>, 8-way set associative cache, identical in size and organization to previous generations. Skylake fetching is done on a 16-byte fetch window. A window size that has not changed in a number of generations. Up to 16 bytes of code can be fetched each cycle. Note that fetcher is shared evenly between the two threads so that each thread gets every other cycle. At this point they are still macro-ops (i.e. variable-length x86 architectural instruction). Instructions are brought into the pre-decode buffer for initial preparation.</a:t>
            </a:r>
          </a:p>
          <a:p>
            <a:endParaRPr lang="en-US" b="0" u="none" dirty="0" smtClean="0"/>
          </a:p>
          <a:p>
            <a:r>
              <a:rPr lang="en-US" sz="1200" b="0" i="0" u="none" strike="noStrike" kern="1200" baseline="0" dirty="0" smtClean="0">
                <a:solidFill>
                  <a:schemeClr val="tx1"/>
                </a:solidFill>
                <a:latin typeface="+mn-lt"/>
                <a:ea typeface="+mn-ea"/>
                <a:cs typeface="+mn-cs"/>
              </a:rPr>
              <a:t>An instruction fetch is a 16-byte aligned lookup through the ITLB and into the instruction cache. The instruction cache can deliver every cycle 16 bytes to the instruction pre-decoder.</a:t>
            </a:r>
          </a:p>
          <a:p>
            <a:r>
              <a:rPr lang="en-US" sz="1200" b="0" i="0" u="none" strike="noStrike" kern="1200" baseline="0" dirty="0" smtClean="0">
                <a:solidFill>
                  <a:schemeClr val="tx1"/>
                </a:solidFill>
                <a:latin typeface="+mn-lt"/>
                <a:ea typeface="+mn-ea"/>
                <a:cs typeface="+mn-cs"/>
              </a:rPr>
              <a:t>Upon ITLB miss there is a lookup to the Second level TLB (STLB) that is common to the DTLB and the</a:t>
            </a:r>
          </a:p>
          <a:p>
            <a:r>
              <a:rPr lang="en-US" sz="1200" b="0" i="0" u="none" strike="noStrike" kern="1200" baseline="0" dirty="0" smtClean="0">
                <a:solidFill>
                  <a:schemeClr val="tx1"/>
                </a:solidFill>
                <a:latin typeface="+mn-lt"/>
                <a:ea typeface="+mn-ea"/>
                <a:cs typeface="+mn-cs"/>
              </a:rPr>
              <a:t>ITLB. The penalty of an ITLB miss and a STLB hit is seven cycles.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Instruction </a:t>
            </a:r>
            <a:r>
              <a:rPr lang="en-US" sz="1200" b="0" i="0" u="none" strike="noStrike" kern="1200" baseline="0" dirty="0" err="1" smtClean="0">
                <a:solidFill>
                  <a:schemeClr val="tx1"/>
                </a:solidFill>
                <a:latin typeface="+mn-lt"/>
                <a:ea typeface="+mn-ea"/>
                <a:cs typeface="+mn-cs"/>
              </a:rPr>
              <a:t>PreDecode</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predecode</a:t>
            </a:r>
            <a:r>
              <a:rPr lang="en-US" sz="1200" b="0" i="0" u="none" strike="noStrike" kern="1200" baseline="0" dirty="0" smtClean="0">
                <a:solidFill>
                  <a:schemeClr val="tx1"/>
                </a:solidFill>
                <a:latin typeface="+mn-lt"/>
                <a:ea typeface="+mn-ea"/>
                <a:cs typeface="+mn-cs"/>
              </a:rPr>
              <a:t> unit accepts the 16 bytes from the instruction cache and determines the length of the instructions.</a:t>
            </a:r>
          </a:p>
          <a:p>
            <a:r>
              <a:rPr lang="en-US" sz="1200" b="0" i="0" u="none" strike="noStrike" kern="1200" dirty="0" smtClean="0">
                <a:solidFill>
                  <a:schemeClr val="tx1"/>
                </a:solidFill>
                <a:effectLst/>
                <a:latin typeface="+mn-lt"/>
                <a:ea typeface="+mn-ea"/>
                <a:cs typeface="+mn-cs"/>
                <a:hlinkClick r:id="rId5" tooltip="x86"/>
              </a:rPr>
              <a:t/>
            </a:r>
            <a:br>
              <a:rPr lang="en-US" sz="1200" b="0" i="0" u="none" strike="noStrike" kern="1200" dirty="0" smtClean="0">
                <a:solidFill>
                  <a:schemeClr val="tx1"/>
                </a:solidFill>
                <a:effectLst/>
                <a:latin typeface="+mn-lt"/>
                <a:ea typeface="+mn-ea"/>
                <a:cs typeface="+mn-cs"/>
                <a:hlinkClick r:id="rId5" tooltip="x86"/>
              </a:rPr>
            </a:br>
            <a:r>
              <a:rPr lang="en-US" sz="1200" b="0" i="0" u="none" strike="noStrike" kern="1200" dirty="0" smtClean="0">
                <a:solidFill>
                  <a:schemeClr val="tx1"/>
                </a:solidFill>
                <a:effectLst/>
                <a:latin typeface="+mn-lt"/>
                <a:ea typeface="+mn-ea"/>
                <a:cs typeface="+mn-cs"/>
                <a:hlinkClick r:id="rId5" tooltip="x86"/>
              </a:rPr>
              <a:t>x86</a:t>
            </a:r>
            <a:r>
              <a:rPr lang="en-US" sz="1200" b="0" i="0" kern="1200" dirty="0" smtClean="0">
                <a:solidFill>
                  <a:schemeClr val="tx1"/>
                </a:solidFill>
                <a:effectLst/>
                <a:latin typeface="+mn-lt"/>
                <a:ea typeface="+mn-ea"/>
                <a:cs typeface="+mn-cs"/>
              </a:rPr>
              <a:t> instructions are complex, variable length, have inconsistent encoding, and may contain multiple operations. At the pre-decode buffer, the instructions boundaries get detected and marked.</a:t>
            </a:r>
          </a:p>
          <a:p>
            <a:r>
              <a:rPr lang="en-US" sz="1200" b="0" i="0" kern="1200" dirty="0" smtClean="0">
                <a:solidFill>
                  <a:schemeClr val="tx1"/>
                </a:solidFill>
                <a:effectLst/>
                <a:latin typeface="+mn-lt"/>
                <a:ea typeface="+mn-ea"/>
                <a:cs typeface="+mn-cs"/>
              </a:rPr>
              <a:t>because each instruction can vary from a single byte all the way up to fifteen.</a:t>
            </a:r>
          </a:p>
          <a:p>
            <a:r>
              <a:rPr lang="en-US" sz="1200" b="0" i="0" kern="1200" dirty="0" smtClean="0">
                <a:solidFill>
                  <a:schemeClr val="tx1"/>
                </a:solidFill>
                <a:effectLst/>
                <a:latin typeface="+mn-lt"/>
                <a:ea typeface="+mn-ea"/>
                <a:cs typeface="+mn-cs"/>
              </a:rPr>
              <a:t>Moreover, determining the length requires inspecting a couple of bytes of the instruction. In addition to boundary marking, prefixes are also decoded and checked for various properties such as branches. </a:t>
            </a:r>
          </a:p>
          <a:p>
            <a:r>
              <a:rPr lang="en-US" sz="1200" b="0" i="0" kern="1200" dirty="0" smtClean="0">
                <a:solidFill>
                  <a:schemeClr val="tx1"/>
                </a:solidFill>
                <a:effectLst/>
                <a:latin typeface="+mn-lt"/>
                <a:ea typeface="+mn-ea"/>
                <a:cs typeface="+mn-cs"/>
              </a:rPr>
              <a:t>As with previous microarchitectures, the pre-decoder has a </a:t>
            </a:r>
            <a:r>
              <a:rPr lang="en-US" sz="1200" b="0" i="0" u="none" strike="noStrike" kern="1200" dirty="0" smtClean="0">
                <a:solidFill>
                  <a:schemeClr val="tx1"/>
                </a:solidFill>
                <a:effectLst/>
                <a:latin typeface="+mn-lt"/>
                <a:ea typeface="+mn-ea"/>
                <a:cs typeface="+mn-cs"/>
                <a:hlinkClick r:id="rId6" tooltip="throughput (page does not exist)"/>
              </a:rPr>
              <a:t>throughput</a:t>
            </a:r>
            <a:r>
              <a:rPr lang="en-US" sz="1200" b="0" i="0" kern="1200" dirty="0" smtClean="0">
                <a:solidFill>
                  <a:schemeClr val="tx1"/>
                </a:solidFill>
                <a:effectLst/>
                <a:latin typeface="+mn-lt"/>
                <a:ea typeface="+mn-ea"/>
                <a:cs typeface="+mn-cs"/>
              </a:rPr>
              <a:t> of 6 </a:t>
            </a:r>
            <a:r>
              <a:rPr lang="en-US" sz="1200" b="0" i="0" u="none" strike="noStrike" kern="1200" dirty="0" smtClean="0">
                <a:solidFill>
                  <a:schemeClr val="tx1"/>
                </a:solidFill>
                <a:effectLst/>
                <a:latin typeface="+mn-lt"/>
                <a:ea typeface="+mn-ea"/>
                <a:cs typeface="+mn-cs"/>
                <a:hlinkClick r:id="rId7" tooltip="macro-ops"/>
              </a:rPr>
              <a:t>macro-ops</a:t>
            </a:r>
            <a:r>
              <a:rPr lang="en-US" sz="1200" b="0" i="0" kern="1200" dirty="0" smtClean="0">
                <a:solidFill>
                  <a:schemeClr val="tx1"/>
                </a:solidFill>
                <a:effectLst/>
                <a:latin typeface="+mn-lt"/>
                <a:ea typeface="+mn-ea"/>
                <a:cs typeface="+mn-cs"/>
              </a:rPr>
              <a:t> per cycle or until all 16 bytes are consumed, whichever happens first.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that the </a:t>
            </a:r>
            <a:r>
              <a:rPr lang="en-US" sz="1200" b="0" i="0" kern="1200" dirty="0" err="1" smtClean="0">
                <a:solidFill>
                  <a:schemeClr val="tx1"/>
                </a:solidFill>
                <a:effectLst/>
                <a:latin typeface="+mn-lt"/>
                <a:ea typeface="+mn-ea"/>
                <a:cs typeface="+mn-cs"/>
              </a:rPr>
              <a:t>predecoder</a:t>
            </a:r>
            <a:r>
              <a:rPr lang="en-US" sz="1200" b="0" i="0" kern="1200" dirty="0" smtClean="0">
                <a:solidFill>
                  <a:schemeClr val="tx1"/>
                </a:solidFill>
                <a:effectLst/>
                <a:latin typeface="+mn-lt"/>
                <a:ea typeface="+mn-ea"/>
                <a:cs typeface="+mn-cs"/>
              </a:rPr>
              <a:t> will not load a new 16-byte block until the previous block has been fully exhausted. For example, suppose a new chunk was loaded, resulting in 7 instructions. In the first cycle, 6 instructions will be processed and a whole second cycle will be wasted for that last instruction. This will produce the much lower throughput of 3.5 instructions per cycle which is considerably less than optimal. Likewise, if the 16-byte block resulted in just 4 instructions with 1 byte of the 5th instruction received, the first 4 instructions will be processed in the first cycle and a second cycle will be required for the last instruction. This will produce an average throughput of 2.5 instructions per cycle. </a:t>
            </a:r>
          </a:p>
          <a:p>
            <a:r>
              <a:rPr lang="en-US" sz="1200" b="0" i="0" kern="1200" dirty="0" smtClean="0">
                <a:solidFill>
                  <a:schemeClr val="tx1"/>
                </a:solidFill>
                <a:effectLst/>
                <a:latin typeface="+mn-lt"/>
                <a:ea typeface="+mn-ea"/>
                <a:cs typeface="+mn-cs"/>
              </a:rPr>
              <a:t>Note that there is a special case for </a:t>
            </a:r>
            <a:r>
              <a:rPr lang="en-US" sz="1200" b="0" i="0" u="none" strike="noStrike" kern="1200" dirty="0" smtClean="0">
                <a:solidFill>
                  <a:schemeClr val="tx1"/>
                </a:solidFill>
                <a:effectLst/>
                <a:latin typeface="+mn-lt"/>
                <a:ea typeface="+mn-ea"/>
                <a:cs typeface="+mn-cs"/>
                <a:hlinkClick r:id="rId8" tooltip="x86/length-changing prefix (page does not exist)"/>
              </a:rPr>
              <a:t>length-changing prefix</a:t>
            </a:r>
            <a:r>
              <a:rPr lang="en-US" sz="1200" b="0" i="0" kern="1200" dirty="0" smtClean="0">
                <a:solidFill>
                  <a:schemeClr val="tx1"/>
                </a:solidFill>
                <a:effectLst/>
                <a:latin typeface="+mn-lt"/>
                <a:ea typeface="+mn-ea"/>
                <a:cs typeface="+mn-cs"/>
              </a:rPr>
              <a:t> (LCPs) which will incur additional pre-decoding costs. Real code is often less than 4 bytes which usually results in a good rate.</a:t>
            </a:r>
          </a:p>
          <a:p>
            <a:endParaRPr lang="en-US" sz="1200" b="0" i="0" u="none"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Instruction Queue &amp; MOP-Fusion</a:t>
            </a:r>
          </a:p>
          <a:p>
            <a:r>
              <a:rPr lang="en-US" sz="1200" b="0" i="0" kern="1200" dirty="0" smtClean="0">
                <a:solidFill>
                  <a:schemeClr val="tx1"/>
                </a:solidFill>
                <a:effectLst/>
                <a:latin typeface="+mn-lt"/>
                <a:ea typeface="+mn-ea"/>
                <a:cs typeface="+mn-cs"/>
              </a:rPr>
              <a:t>The pre-decoded instructions are delivered to the Instruction Queue (IQ). In </a:t>
            </a:r>
            <a:r>
              <a:rPr lang="en-US" sz="1200" b="0" i="0" u="none" strike="noStrike" kern="1200" dirty="0" err="1" smtClean="0">
                <a:solidFill>
                  <a:schemeClr val="tx1"/>
                </a:solidFill>
                <a:effectLst/>
                <a:latin typeface="+mn-lt"/>
                <a:ea typeface="+mn-ea"/>
                <a:cs typeface="+mn-cs"/>
                <a:hlinkClick r:id="rId9" tooltip="intel/microarchitectures/broadwell"/>
              </a:rPr>
              <a:t>Broadwell</a:t>
            </a:r>
            <a:r>
              <a:rPr lang="en-US" sz="1200" b="0" i="0" kern="1200" dirty="0" smtClean="0">
                <a:solidFill>
                  <a:schemeClr val="tx1"/>
                </a:solidFill>
                <a:effectLst/>
                <a:latin typeface="+mn-lt"/>
                <a:ea typeface="+mn-ea"/>
                <a:cs typeface="+mn-cs"/>
              </a:rPr>
              <a:t>, the Instruction Queue has been increased to 25 entries duplicated over for each thread (i.e. 50 total entries). </a:t>
            </a:r>
          </a:p>
          <a:p>
            <a:r>
              <a:rPr lang="en-US" sz="1200" b="0" i="0" kern="1200" dirty="0" smtClean="0">
                <a:solidFill>
                  <a:schemeClr val="tx1"/>
                </a:solidFill>
                <a:effectLst/>
                <a:latin typeface="+mn-lt"/>
                <a:ea typeface="+mn-ea"/>
                <a:cs typeface="+mn-cs"/>
              </a:rPr>
              <a:t>One key optimization the instruction queue does is </a:t>
            </a:r>
            <a:r>
              <a:rPr lang="en-US" sz="1200" b="0" i="0" u="none" strike="noStrike" kern="1200" dirty="0" smtClean="0">
                <a:solidFill>
                  <a:schemeClr val="tx1"/>
                </a:solidFill>
                <a:effectLst/>
                <a:latin typeface="+mn-lt"/>
                <a:ea typeface="+mn-ea"/>
                <a:cs typeface="+mn-cs"/>
                <a:hlinkClick r:id="rId10" tooltip="macro-op fusion"/>
              </a:rPr>
              <a:t>macro-op fusion</a:t>
            </a:r>
            <a:r>
              <a:rPr lang="en-US" sz="1200" b="0" i="0" kern="1200" dirty="0" smtClean="0">
                <a:solidFill>
                  <a:schemeClr val="tx1"/>
                </a:solidFill>
                <a:effectLst/>
                <a:latin typeface="+mn-lt"/>
                <a:ea typeface="+mn-ea"/>
                <a:cs typeface="+mn-cs"/>
              </a:rPr>
              <a:t>. Skylake can fuse two </a:t>
            </a:r>
            <a:r>
              <a:rPr lang="en-US" sz="1200" b="0" i="0" u="none" strike="noStrike" kern="1200" dirty="0" smtClean="0">
                <a:solidFill>
                  <a:schemeClr val="tx1"/>
                </a:solidFill>
                <a:effectLst/>
                <a:latin typeface="+mn-lt"/>
                <a:ea typeface="+mn-ea"/>
                <a:cs typeface="+mn-cs"/>
                <a:hlinkClick r:id="rId7" tooltip="macro-ops"/>
              </a:rPr>
              <a:t>macro-ops</a:t>
            </a:r>
            <a:r>
              <a:rPr lang="en-US" sz="1200" b="0" i="0" kern="1200" dirty="0" smtClean="0">
                <a:solidFill>
                  <a:schemeClr val="tx1"/>
                </a:solidFill>
                <a:effectLst/>
                <a:latin typeface="+mn-lt"/>
                <a:ea typeface="+mn-ea"/>
                <a:cs typeface="+mn-cs"/>
              </a:rPr>
              <a:t> into a single complex one in a number of cases. </a:t>
            </a:r>
          </a:p>
          <a:p>
            <a:r>
              <a:rPr lang="en-US" sz="1200" b="0" i="0" kern="1200" dirty="0" smtClean="0">
                <a:solidFill>
                  <a:schemeClr val="tx1"/>
                </a:solidFill>
                <a:effectLst/>
                <a:latin typeface="+mn-lt"/>
                <a:ea typeface="+mn-ea"/>
                <a:cs typeface="+mn-cs"/>
              </a:rPr>
              <a:t>In cases where a </a:t>
            </a:r>
            <a:r>
              <a:rPr lang="en-US" sz="1200" b="0" i="0" u="none" strike="noStrike" kern="1200" dirty="0" smtClean="0">
                <a:solidFill>
                  <a:schemeClr val="tx1"/>
                </a:solidFill>
                <a:effectLst/>
                <a:latin typeface="+mn-lt"/>
                <a:ea typeface="+mn-ea"/>
                <a:cs typeface="+mn-cs"/>
                <a:hlinkClick r:id="rId11" tooltip="x86/test (page does not exist)"/>
              </a:rPr>
              <a:t>test</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12" tooltip="x86/compare (page does not exist)"/>
              </a:rPr>
              <a:t>compare</a:t>
            </a:r>
            <a:r>
              <a:rPr lang="en-US" sz="1200" b="0" i="0" kern="1200" dirty="0" smtClean="0">
                <a:solidFill>
                  <a:schemeClr val="tx1"/>
                </a:solidFill>
                <a:effectLst/>
                <a:latin typeface="+mn-lt"/>
                <a:ea typeface="+mn-ea"/>
                <a:cs typeface="+mn-cs"/>
              </a:rPr>
              <a:t> instruction with a subsequent conditional jump is detected, it will be converted into a single compare-and-branch instruction. Those fused instructions remain fused throughout the entire pipeline and get executed as a single operation by the branch unit thereby saving bandwidth everywhere. Only one such fusion can be performed during each cycle.</a:t>
            </a:r>
          </a:p>
          <a:p>
            <a:endParaRPr lang="en-US" sz="1200" b="0" i="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hlinkClick r:id="rId13" tooltip="MOP-Fusion"/>
              </a:rPr>
              <a:t>MOP-Fusion</a:t>
            </a:r>
            <a:r>
              <a:rPr lang="en-US" dirty="0" smtClean="0">
                <a:effectLst/>
              </a:rPr>
              <a:t> Example:</a:t>
            </a:r>
          </a:p>
          <a:p>
            <a:r>
              <a:rPr lang="en-US" dirty="0" smtClean="0">
                <a:effectLst/>
              </a:rPr>
              <a:t>cmp eax, [mem] </a:t>
            </a:r>
          </a:p>
          <a:p>
            <a:r>
              <a:rPr lang="en-US" dirty="0" smtClean="0">
                <a:effectLst/>
              </a:rPr>
              <a:t>jne loop		</a:t>
            </a:r>
            <a:r>
              <a:rPr lang="en-US" b="1" dirty="0" smtClean="0">
                <a:effectLst/>
              </a:rPr>
              <a:t>→</a:t>
            </a:r>
            <a:r>
              <a:rPr lang="en-US" dirty="0" smtClean="0">
                <a:effectLst/>
              </a:rPr>
              <a:t>cmpjne eax, [mem], loop</a:t>
            </a:r>
          </a:p>
          <a:p>
            <a:endParaRPr lang="en-US" b="0" u="none" dirty="0"/>
          </a:p>
        </p:txBody>
      </p:sp>
      <p:sp>
        <p:nvSpPr>
          <p:cNvPr id="4" name="Slide Number Placeholder 3"/>
          <p:cNvSpPr>
            <a:spLocks noGrp="1"/>
          </p:cNvSpPr>
          <p:nvPr>
            <p:ph type="sldNum" sz="quarter" idx="10"/>
          </p:nvPr>
        </p:nvSpPr>
        <p:spPr/>
        <p:txBody>
          <a:bodyPr/>
          <a:lstStyle/>
          <a:p>
            <a:fld id="{76F75E4A-9CFF-464B-A998-9ACFECFC76D2}" type="slidenum">
              <a:rPr lang="en-US" smtClean="0"/>
              <a:t>59</a:t>
            </a:fld>
            <a:endParaRPr lang="en-US"/>
          </a:p>
        </p:txBody>
      </p:sp>
    </p:spTree>
    <p:extLst>
      <p:ext uri="{BB962C8B-B14F-4D97-AF65-F5344CB8AC3E}">
        <p14:creationId xmlns:p14="http://schemas.microsoft.com/office/powerpoint/2010/main" val="2047467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SSE originally </a:t>
            </a:r>
            <a:r>
              <a:rPr lang="en-US" sz="1200" b="0" i="0" kern="1200" dirty="0" smtClean="0">
                <a:solidFill>
                  <a:schemeClr val="tx1"/>
                </a:solidFill>
                <a:effectLst/>
                <a:latin typeface="+mn-lt"/>
                <a:ea typeface="+mn-ea"/>
                <a:cs typeface="+mn-cs"/>
              </a:rPr>
              <a:t>added eight new </a:t>
            </a:r>
            <a:r>
              <a:rPr lang="en-US" sz="1200" b="0" i="0" kern="1200" smtClean="0">
                <a:solidFill>
                  <a:schemeClr val="tx1"/>
                </a:solidFill>
                <a:effectLst/>
                <a:latin typeface="+mn-lt"/>
                <a:ea typeface="+mn-ea"/>
                <a:cs typeface="+mn-cs"/>
              </a:rPr>
              <a:t>128-bit registers </a:t>
            </a:r>
            <a:r>
              <a:rPr lang="en-US" sz="1200" b="0" i="0" kern="1200" dirty="0" smtClean="0">
                <a:solidFill>
                  <a:schemeClr val="tx1"/>
                </a:solidFill>
                <a:effectLst/>
                <a:latin typeface="+mn-lt"/>
                <a:ea typeface="+mn-ea"/>
                <a:cs typeface="+mn-cs"/>
              </a:rPr>
              <a:t>known as XMM0</a:t>
            </a:r>
            <a:r>
              <a:rPr lang="en-US" sz="1200" b="0" i="0" kern="1200" smtClean="0">
                <a:solidFill>
                  <a:schemeClr val="tx1"/>
                </a:solidFill>
                <a:effectLst/>
                <a:latin typeface="+mn-lt"/>
                <a:ea typeface="+mn-ea"/>
                <a:cs typeface="+mn-cs"/>
              </a:rPr>
              <a:t> through</a:t>
            </a:r>
            <a:r>
              <a:rPr lang="en-US" sz="1200" b="0" i="0" kern="1200" dirty="0" smtClean="0">
                <a:solidFill>
                  <a:schemeClr val="tx1"/>
                </a:solidFill>
                <a:effectLst/>
                <a:latin typeface="+mn-lt"/>
                <a:ea typeface="+mn-ea"/>
                <a:cs typeface="+mn-cs"/>
              </a:rPr>
              <a:t> XMM7. The </a:t>
            </a:r>
            <a:r>
              <a:rPr lang="en-US" sz="1200" b="0" i="0" u="none" strike="noStrike" kern="1200" dirty="0" smtClean="0">
                <a:solidFill>
                  <a:schemeClr val="tx1"/>
                </a:solidFill>
                <a:effectLst/>
                <a:latin typeface="+mn-lt"/>
                <a:ea typeface="+mn-ea"/>
                <a:cs typeface="+mn-cs"/>
                <a:hlinkClick r:id="rId3" tooltip="AMD64"/>
              </a:rPr>
              <a:t>AMD64</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extensions from </a:t>
            </a:r>
            <a:r>
              <a:rPr lang="en-US" sz="1200" b="0" i="0" kern="1200" dirty="0" smtClean="0">
                <a:solidFill>
                  <a:schemeClr val="tx1"/>
                </a:solidFill>
                <a:effectLst/>
                <a:latin typeface="+mn-lt"/>
                <a:ea typeface="+mn-ea"/>
                <a:cs typeface="+mn-cs"/>
              </a:rPr>
              <a:t>AMD </a:t>
            </a:r>
            <a:r>
              <a:rPr lang="en-US" sz="1200" b="0" i="0" kern="1200" smtClean="0">
                <a:solidFill>
                  <a:schemeClr val="tx1"/>
                </a:solidFill>
                <a:effectLst/>
                <a:latin typeface="+mn-lt"/>
                <a:ea typeface="+mn-ea"/>
                <a:cs typeface="+mn-cs"/>
              </a:rPr>
              <a:t>(originally </a:t>
            </a:r>
            <a:r>
              <a:rPr lang="en-US" sz="1200" b="0" i="0" kern="1200" dirty="0" smtClean="0">
                <a:solidFill>
                  <a:schemeClr val="tx1"/>
                </a:solidFill>
                <a:effectLst/>
                <a:latin typeface="+mn-lt"/>
                <a:ea typeface="+mn-ea"/>
                <a:cs typeface="+mn-cs"/>
              </a:rPr>
              <a:t>called </a:t>
            </a:r>
            <a:r>
              <a:rPr lang="en-US" sz="1200" b="0" i="1" kern="1200" dirty="0" smtClean="0">
                <a:solidFill>
                  <a:schemeClr val="tx1"/>
                </a:solidFill>
                <a:effectLst/>
                <a:latin typeface="+mn-lt"/>
                <a:ea typeface="+mn-ea"/>
                <a:cs typeface="+mn-cs"/>
              </a:rPr>
              <a:t>x86-64</a:t>
            </a:r>
            <a:r>
              <a:rPr lang="en-US" sz="1200" b="0" i="0" kern="1200" dirty="0" smtClean="0">
                <a:solidFill>
                  <a:schemeClr val="tx1"/>
                </a:solidFill>
                <a:effectLst/>
                <a:latin typeface="+mn-lt"/>
                <a:ea typeface="+mn-ea"/>
                <a:cs typeface="+mn-cs"/>
              </a:rPr>
              <a:t>) added </a:t>
            </a:r>
            <a:r>
              <a:rPr lang="en-US" sz="1200" b="0" i="0" kern="1200" smtClean="0">
                <a:solidFill>
                  <a:schemeClr val="tx1"/>
                </a:solidFill>
                <a:effectLst/>
                <a:latin typeface="+mn-lt"/>
                <a:ea typeface="+mn-ea"/>
                <a:cs typeface="+mn-cs"/>
              </a:rPr>
              <a:t>a further eight registers</a:t>
            </a:r>
            <a:r>
              <a:rPr lang="en-US" sz="1200" b="0" i="0" kern="1200" dirty="0" smtClean="0">
                <a:solidFill>
                  <a:schemeClr val="tx1"/>
                </a:solidFill>
                <a:effectLst/>
                <a:latin typeface="+mn-lt"/>
                <a:ea typeface="+mn-ea"/>
                <a:cs typeface="+mn-cs"/>
              </a:rPr>
              <a:t> XMM8</a:t>
            </a:r>
            <a:r>
              <a:rPr lang="en-US" sz="1200" b="0" i="0" kern="1200" smtClean="0">
                <a:solidFill>
                  <a:schemeClr val="tx1"/>
                </a:solidFill>
                <a:effectLst/>
                <a:latin typeface="+mn-lt"/>
                <a:ea typeface="+mn-ea"/>
                <a:cs typeface="+mn-cs"/>
              </a:rPr>
              <a:t> through</a:t>
            </a:r>
            <a:r>
              <a:rPr lang="en-US" sz="1200" b="0" i="0" kern="1200" dirty="0" smtClean="0">
                <a:solidFill>
                  <a:schemeClr val="tx1"/>
                </a:solidFill>
                <a:effectLst/>
                <a:latin typeface="+mn-lt"/>
                <a:ea typeface="+mn-ea"/>
                <a:cs typeface="+mn-cs"/>
              </a:rPr>
              <a:t> XMM15, and this extension is duplicated in the </a:t>
            </a:r>
            <a:r>
              <a:rPr lang="en-US" sz="1200" b="0" i="0" u="none" strike="noStrike" kern="1200" dirty="0" smtClean="0">
                <a:solidFill>
                  <a:schemeClr val="tx1"/>
                </a:solidFill>
                <a:effectLst/>
                <a:latin typeface="+mn-lt"/>
                <a:ea typeface="+mn-ea"/>
                <a:cs typeface="+mn-cs"/>
                <a:hlinkClick r:id="rId4" tooltip="Intel 64"/>
              </a:rPr>
              <a:t>Intel 64</a:t>
            </a:r>
            <a:r>
              <a:rPr lang="en-US" sz="1200" b="0" i="0" kern="1200" smtClean="0">
                <a:solidFill>
                  <a:schemeClr val="tx1"/>
                </a:solidFill>
                <a:effectLst/>
                <a:latin typeface="+mn-lt"/>
                <a:ea typeface="+mn-ea"/>
                <a:cs typeface="+mn-cs"/>
              </a:rPr>
              <a:t> architecture. There </a:t>
            </a:r>
            <a:r>
              <a:rPr lang="en-US" sz="1200" b="0" i="0" kern="1200" dirty="0" smtClean="0">
                <a:solidFill>
                  <a:schemeClr val="tx1"/>
                </a:solidFill>
                <a:effectLst/>
                <a:latin typeface="+mn-lt"/>
                <a:ea typeface="+mn-ea"/>
                <a:cs typeface="+mn-cs"/>
              </a:rPr>
              <a:t>is also a new </a:t>
            </a:r>
            <a:r>
              <a:rPr lang="en-US" sz="1200" b="0" i="0" kern="1200" smtClean="0">
                <a:solidFill>
                  <a:schemeClr val="tx1"/>
                </a:solidFill>
                <a:effectLst/>
                <a:latin typeface="+mn-lt"/>
                <a:ea typeface="+mn-ea"/>
                <a:cs typeface="+mn-cs"/>
              </a:rPr>
              <a:t>32-bit control/status register, MXCSR. The registers</a:t>
            </a:r>
            <a:r>
              <a:rPr lang="en-US" sz="1200" b="0" i="0" kern="1200" dirty="0" smtClean="0">
                <a:solidFill>
                  <a:schemeClr val="tx1"/>
                </a:solidFill>
                <a:effectLst/>
                <a:latin typeface="+mn-lt"/>
                <a:ea typeface="+mn-ea"/>
                <a:cs typeface="+mn-cs"/>
              </a:rPr>
              <a:t> XMM8</a:t>
            </a:r>
            <a:r>
              <a:rPr lang="en-US" sz="1200" b="0" i="0" kern="1200" smtClean="0">
                <a:solidFill>
                  <a:schemeClr val="tx1"/>
                </a:solidFill>
                <a:effectLst/>
                <a:latin typeface="+mn-lt"/>
                <a:ea typeface="+mn-ea"/>
                <a:cs typeface="+mn-cs"/>
              </a:rPr>
              <a:t> through</a:t>
            </a:r>
            <a:r>
              <a:rPr lang="en-US" sz="1200" b="0" i="0" kern="1200" dirty="0" smtClean="0">
                <a:solidFill>
                  <a:schemeClr val="tx1"/>
                </a:solidFill>
                <a:effectLst/>
                <a:latin typeface="+mn-lt"/>
                <a:ea typeface="+mn-ea"/>
                <a:cs typeface="+mn-cs"/>
              </a:rPr>
              <a:t> XMM15</a:t>
            </a:r>
            <a:r>
              <a:rPr lang="en-US" sz="1200" b="0" i="0" kern="1200" smtClean="0">
                <a:solidFill>
                  <a:schemeClr val="tx1"/>
                </a:solidFill>
                <a:effectLst/>
                <a:latin typeface="+mn-lt"/>
                <a:ea typeface="+mn-ea"/>
                <a:cs typeface="+mn-cs"/>
              </a:rPr>
              <a:t> are </a:t>
            </a:r>
            <a:r>
              <a:rPr lang="en-US" sz="1200" b="0" i="0" kern="1200" dirty="0" smtClean="0">
                <a:solidFill>
                  <a:schemeClr val="tx1"/>
                </a:solidFill>
                <a:effectLst/>
                <a:latin typeface="+mn-lt"/>
                <a:ea typeface="+mn-ea"/>
                <a:cs typeface="+mn-cs"/>
              </a:rPr>
              <a:t>accessible only in </a:t>
            </a:r>
            <a:r>
              <a:rPr lang="en-US" sz="1200" b="0" i="0" kern="1200" smtClean="0">
                <a:solidFill>
                  <a:schemeClr val="tx1"/>
                </a:solidFill>
                <a:effectLst/>
                <a:latin typeface="+mn-lt"/>
                <a:ea typeface="+mn-ea"/>
                <a:cs typeface="+mn-cs"/>
              </a:rPr>
              <a:t>64-bit operating </a:t>
            </a:r>
            <a:r>
              <a:rPr lang="en-US" sz="1200" b="0" i="0" kern="1200" dirty="0" smtClean="0">
                <a:solidFill>
                  <a:schemeClr val="tx1"/>
                </a:solidFill>
                <a:effectLst/>
                <a:latin typeface="+mn-lt"/>
                <a:ea typeface="+mn-ea"/>
                <a:cs typeface="+mn-cs"/>
              </a:rPr>
              <a:t>mode.</a:t>
            </a:r>
          </a:p>
          <a:p>
            <a:r>
              <a:rPr lang="en-US" sz="1200" b="0" i="0" kern="1200" dirty="0" smtClean="0">
                <a:solidFill>
                  <a:schemeClr val="tx1"/>
                </a:solidFill>
                <a:effectLst/>
                <a:latin typeface="+mn-lt"/>
                <a:ea typeface="+mn-ea"/>
                <a:cs typeface="+mn-cs"/>
              </a:rPr>
              <a:t>SSE used only a single data </a:t>
            </a:r>
            <a:r>
              <a:rPr lang="en-US" sz="1200" b="0" i="0" kern="1200" smtClean="0">
                <a:solidFill>
                  <a:schemeClr val="tx1"/>
                </a:solidFill>
                <a:effectLst/>
                <a:latin typeface="+mn-lt"/>
                <a:ea typeface="+mn-ea"/>
                <a:cs typeface="+mn-cs"/>
              </a:rPr>
              <a:t>type for XMM registers</a:t>
            </a:r>
            <a:r>
              <a:rPr lang="en-US" sz="1200" b="0" i="0" kern="1200" dirty="0" smtClean="0">
                <a:solidFill>
                  <a:schemeClr val="tx1"/>
                </a:solidFill>
                <a:effectLst/>
                <a:latin typeface="+mn-lt"/>
                <a:ea typeface="+mn-ea"/>
                <a:cs typeface="+mn-cs"/>
              </a:rPr>
              <a:t>:</a:t>
            </a:r>
          </a:p>
          <a:p>
            <a:r>
              <a:rPr lang="en-US" sz="1200" b="0" i="0" kern="1200" smtClean="0">
                <a:solidFill>
                  <a:schemeClr val="tx1"/>
                </a:solidFill>
                <a:effectLst/>
                <a:latin typeface="+mn-lt"/>
                <a:ea typeface="+mn-ea"/>
                <a:cs typeface="+mn-cs"/>
              </a:rPr>
              <a:t>four </a:t>
            </a:r>
            <a:r>
              <a:rPr lang="en-US" sz="1200" b="0" i="0" kern="1200" dirty="0" smtClean="0">
                <a:solidFill>
                  <a:schemeClr val="tx1"/>
                </a:solidFill>
                <a:effectLst/>
                <a:latin typeface="+mn-lt"/>
                <a:ea typeface="+mn-ea"/>
                <a:cs typeface="+mn-cs"/>
              </a:rPr>
              <a:t>32-bit</a:t>
            </a:r>
            <a:r>
              <a:rPr lang="en-US" sz="1200" b="0" i="0" kern="1200" smtClean="0">
                <a:solidFill>
                  <a:schemeClr val="tx1"/>
                </a:solidFill>
                <a:effectLst/>
                <a:latin typeface="+mn-lt"/>
                <a:ea typeface="+mn-ea"/>
                <a:cs typeface="+mn-cs"/>
              </a:rPr>
              <a:t> </a:t>
            </a:r>
            <a:r>
              <a:rPr lang="en-US" sz="1200" b="0" i="0" u="none" strike="noStrike" kern="1200" smtClean="0">
                <a:solidFill>
                  <a:schemeClr val="tx1"/>
                </a:solidFill>
                <a:effectLst/>
                <a:latin typeface="+mn-lt"/>
                <a:ea typeface="+mn-ea"/>
                <a:cs typeface="+mn-cs"/>
                <a:hlinkClick r:id="rId5" tooltip="Single-precision"/>
              </a:rPr>
              <a:t>single-precision</a:t>
            </a:r>
            <a:r>
              <a:rPr lang="en-US" sz="1200" b="0" i="0" kern="1200" dirty="0" smtClean="0">
                <a:solidFill>
                  <a:schemeClr val="tx1"/>
                </a:solidFill>
                <a:effectLst/>
                <a:latin typeface="+mn-lt"/>
                <a:ea typeface="+mn-ea"/>
                <a:cs typeface="+mn-cs"/>
              </a:rPr>
              <a:t> floating </a:t>
            </a:r>
            <a:r>
              <a:rPr lang="en-US" sz="1200" b="0" i="0" kern="1200" smtClean="0">
                <a:solidFill>
                  <a:schemeClr val="tx1"/>
                </a:solidFill>
                <a:effectLst/>
                <a:latin typeface="+mn-lt"/>
                <a:ea typeface="+mn-ea"/>
                <a:cs typeface="+mn-cs"/>
              </a:rPr>
              <a:t>point numbers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 tooltip="SSE2"/>
              </a:rPr>
              <a:t>SSE2</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would later </a:t>
            </a:r>
            <a:r>
              <a:rPr lang="en-US" sz="1200" b="0" i="0" kern="1200" dirty="0" smtClean="0">
                <a:solidFill>
                  <a:schemeClr val="tx1"/>
                </a:solidFill>
                <a:effectLst/>
                <a:latin typeface="+mn-lt"/>
                <a:ea typeface="+mn-ea"/>
                <a:cs typeface="+mn-cs"/>
              </a:rPr>
              <a:t>expand the usage of the </a:t>
            </a:r>
            <a:r>
              <a:rPr lang="en-US" sz="1200" b="0" i="0" kern="1200" smtClean="0">
                <a:solidFill>
                  <a:schemeClr val="tx1"/>
                </a:solidFill>
                <a:effectLst/>
                <a:latin typeface="+mn-lt"/>
                <a:ea typeface="+mn-ea"/>
                <a:cs typeface="+mn-cs"/>
              </a:rPr>
              <a:t>XMM registers </a:t>
            </a:r>
            <a:r>
              <a:rPr lang="en-US" sz="1200" b="0" i="0" kern="1200" dirty="0" smtClean="0">
                <a:solidFill>
                  <a:schemeClr val="tx1"/>
                </a:solidFill>
                <a:effectLst/>
                <a:latin typeface="+mn-lt"/>
                <a:ea typeface="+mn-ea"/>
                <a:cs typeface="+mn-cs"/>
              </a:rPr>
              <a:t>to include:</a:t>
            </a:r>
          </a:p>
          <a:p>
            <a:r>
              <a:rPr lang="en-US" sz="1200" b="0" i="0" kern="1200" dirty="0" smtClean="0">
                <a:solidFill>
                  <a:schemeClr val="tx1"/>
                </a:solidFill>
                <a:effectLst/>
                <a:latin typeface="+mn-lt"/>
                <a:ea typeface="+mn-ea"/>
                <a:cs typeface="+mn-cs"/>
              </a:rPr>
              <a:t>two 64-bit</a:t>
            </a:r>
            <a:r>
              <a:rPr lang="en-US" sz="1200" b="0" i="0" kern="1200" smtClean="0">
                <a:solidFill>
                  <a:schemeClr val="tx1"/>
                </a:solidFill>
                <a:effectLst/>
                <a:latin typeface="+mn-lt"/>
                <a:ea typeface="+mn-ea"/>
                <a:cs typeface="+mn-cs"/>
              </a:rPr>
              <a:t> </a:t>
            </a:r>
            <a:r>
              <a:rPr lang="en-US" sz="1200" b="0" i="0" u="none" strike="noStrike" kern="1200" smtClean="0">
                <a:solidFill>
                  <a:schemeClr val="tx1"/>
                </a:solidFill>
                <a:effectLst/>
                <a:latin typeface="+mn-lt"/>
                <a:ea typeface="+mn-ea"/>
                <a:cs typeface="+mn-cs"/>
                <a:hlinkClick r:id="rId7" tooltip="Double-precision"/>
              </a:rPr>
              <a:t>double-precision</a:t>
            </a:r>
            <a:r>
              <a:rPr lang="en-US" sz="1200" b="0" i="0" kern="1200" dirty="0" smtClean="0">
                <a:solidFill>
                  <a:schemeClr val="tx1"/>
                </a:solidFill>
                <a:effectLst/>
                <a:latin typeface="+mn-lt"/>
                <a:ea typeface="+mn-ea"/>
                <a:cs typeface="+mn-cs"/>
              </a:rPr>
              <a:t> floating </a:t>
            </a:r>
            <a:r>
              <a:rPr lang="en-US" sz="1200" b="0" i="0" kern="1200" smtClean="0">
                <a:solidFill>
                  <a:schemeClr val="tx1"/>
                </a:solidFill>
                <a:effectLst/>
                <a:latin typeface="+mn-lt"/>
                <a:ea typeface="+mn-ea"/>
                <a:cs typeface="+mn-cs"/>
              </a:rPr>
              <a:t>point numbers or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two </a:t>
            </a:r>
            <a:r>
              <a:rPr lang="en-US" sz="1200" b="0" i="0" kern="1200" smtClean="0">
                <a:solidFill>
                  <a:schemeClr val="tx1"/>
                </a:solidFill>
                <a:effectLst/>
                <a:latin typeface="+mn-lt"/>
                <a:ea typeface="+mn-ea"/>
                <a:cs typeface="+mn-cs"/>
              </a:rPr>
              <a:t>64-bit integers or</a:t>
            </a:r>
            <a:endParaRPr lang="en-US" sz="1200" b="0" i="0" kern="1200" dirty="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four 32-bit integers or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eight </a:t>
            </a:r>
            <a:r>
              <a:rPr lang="en-US" sz="1200" b="0" i="0" kern="1200" smtClean="0">
                <a:solidFill>
                  <a:schemeClr val="tx1"/>
                </a:solidFill>
                <a:effectLst/>
                <a:latin typeface="+mn-lt"/>
                <a:ea typeface="+mn-ea"/>
                <a:cs typeface="+mn-cs"/>
              </a:rPr>
              <a:t>16-bit short integers or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sixteen 8-bit </a:t>
            </a:r>
            <a:r>
              <a:rPr lang="en-US" sz="1200" b="0" i="0" kern="1200" smtClean="0">
                <a:solidFill>
                  <a:schemeClr val="tx1"/>
                </a:solidFill>
                <a:effectLst/>
                <a:latin typeface="+mn-lt"/>
                <a:ea typeface="+mn-ea"/>
                <a:cs typeface="+mn-cs"/>
              </a:rPr>
              <a:t>bytes or characters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Because these </a:t>
            </a:r>
            <a:r>
              <a:rPr lang="en-US" sz="1200" b="0" i="0" kern="1200" smtClean="0">
                <a:solidFill>
                  <a:schemeClr val="tx1"/>
                </a:solidFill>
                <a:effectLst/>
                <a:latin typeface="+mn-lt"/>
                <a:ea typeface="+mn-ea"/>
                <a:cs typeface="+mn-cs"/>
              </a:rPr>
              <a:t>128-bit registers are </a:t>
            </a:r>
            <a:r>
              <a:rPr lang="en-US" sz="1200" b="0" i="0" kern="1200" dirty="0" smtClean="0">
                <a:solidFill>
                  <a:schemeClr val="tx1"/>
                </a:solidFill>
                <a:effectLst/>
                <a:latin typeface="+mn-lt"/>
                <a:ea typeface="+mn-ea"/>
                <a:cs typeface="+mn-cs"/>
              </a:rPr>
              <a:t>additional machine states that the</a:t>
            </a:r>
            <a:r>
              <a:rPr lang="en-US" sz="1200" b="0" i="0" kern="1200" smtClean="0">
                <a:solidFill>
                  <a:schemeClr val="tx1"/>
                </a:solidFill>
                <a:effectLst/>
                <a:latin typeface="+mn-lt"/>
                <a:ea typeface="+mn-ea"/>
                <a:cs typeface="+mn-cs"/>
              </a:rPr>
              <a:t> </a:t>
            </a:r>
            <a:r>
              <a:rPr lang="en-US" sz="1200" b="0" i="0" u="none" strike="noStrike" kern="1200" smtClean="0">
                <a:solidFill>
                  <a:schemeClr val="tx1"/>
                </a:solidFill>
                <a:effectLst/>
                <a:latin typeface="+mn-lt"/>
                <a:ea typeface="+mn-ea"/>
                <a:cs typeface="+mn-cs"/>
                <a:hlinkClick r:id="rId8" tooltip="Operating system"/>
              </a:rPr>
              <a:t>operating </a:t>
            </a:r>
            <a:r>
              <a:rPr lang="en-US" sz="1200" b="0" i="0" u="none" strike="noStrike" kern="1200" dirty="0" smtClean="0">
                <a:solidFill>
                  <a:schemeClr val="tx1"/>
                </a:solidFill>
                <a:effectLst/>
                <a:latin typeface="+mn-lt"/>
                <a:ea typeface="+mn-ea"/>
                <a:cs typeface="+mn-cs"/>
                <a:hlinkClick r:id="rId8" tooltip="Operating system"/>
              </a:rPr>
              <a:t>system</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must preserve across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tooltip="Context switch"/>
              </a:rPr>
              <a:t>task switches</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they are </a:t>
            </a:r>
            <a:r>
              <a:rPr lang="en-US" sz="1200" b="0" i="0" kern="1200" dirty="0" smtClean="0">
                <a:solidFill>
                  <a:schemeClr val="tx1"/>
                </a:solidFill>
                <a:effectLst/>
                <a:latin typeface="+mn-lt"/>
                <a:ea typeface="+mn-ea"/>
                <a:cs typeface="+mn-cs"/>
              </a:rPr>
              <a:t>disabled by default until </a:t>
            </a:r>
            <a:r>
              <a:rPr lang="en-US" sz="1200" b="0" i="0" kern="1200" smtClean="0">
                <a:solidFill>
                  <a:schemeClr val="tx1"/>
                </a:solidFill>
                <a:effectLst/>
                <a:latin typeface="+mn-lt"/>
                <a:ea typeface="+mn-ea"/>
                <a:cs typeface="+mn-cs"/>
              </a:rPr>
              <a:t>the operating </a:t>
            </a:r>
            <a:r>
              <a:rPr lang="en-US" sz="1200" b="0" i="0" kern="1200" dirty="0" smtClean="0">
                <a:solidFill>
                  <a:schemeClr val="tx1"/>
                </a:solidFill>
                <a:effectLst/>
                <a:latin typeface="+mn-lt"/>
                <a:ea typeface="+mn-ea"/>
                <a:cs typeface="+mn-cs"/>
              </a:rPr>
              <a:t>system explicitly enables them. This means that the OS must know how to use the FXSAVE and</a:t>
            </a:r>
            <a:r>
              <a:rPr lang="en-US" sz="1200" b="0" i="0" kern="1200" smtClean="0">
                <a:solidFill>
                  <a:schemeClr val="tx1"/>
                </a:solidFill>
                <a:effectLst/>
                <a:latin typeface="+mn-lt"/>
                <a:ea typeface="+mn-ea"/>
                <a:cs typeface="+mn-cs"/>
              </a:rPr>
              <a:t> FXRSTOR instructions</a:t>
            </a:r>
            <a:r>
              <a:rPr lang="en-US" sz="1200" b="0" i="0" kern="1200" dirty="0" smtClean="0">
                <a:solidFill>
                  <a:schemeClr val="tx1"/>
                </a:solidFill>
                <a:effectLst/>
                <a:latin typeface="+mn-lt"/>
                <a:ea typeface="+mn-ea"/>
                <a:cs typeface="+mn-cs"/>
              </a:rPr>
              <a:t>, which is the </a:t>
            </a:r>
            <a:r>
              <a:rPr lang="en-US" sz="1200" b="0" i="0" kern="1200" smtClean="0">
                <a:solidFill>
                  <a:schemeClr val="tx1"/>
                </a:solidFill>
                <a:effectLst/>
                <a:latin typeface="+mn-lt"/>
                <a:ea typeface="+mn-ea"/>
                <a:cs typeface="+mn-cs"/>
              </a:rPr>
              <a:t>extended pair of instructions </a:t>
            </a:r>
            <a:r>
              <a:rPr lang="en-US" sz="1200" b="0" i="0" kern="1200" dirty="0" smtClean="0">
                <a:solidFill>
                  <a:schemeClr val="tx1"/>
                </a:solidFill>
                <a:effectLst/>
                <a:latin typeface="+mn-lt"/>
                <a:ea typeface="+mn-ea"/>
                <a:cs typeface="+mn-cs"/>
              </a:rPr>
              <a:t>which can save all </a:t>
            </a:r>
            <a:r>
              <a:rPr lang="en-US" sz="1200" b="0" i="0" u="none" strike="noStrike" kern="1200" dirty="0" smtClean="0">
                <a:solidFill>
                  <a:schemeClr val="tx1"/>
                </a:solidFill>
                <a:effectLst/>
                <a:latin typeface="+mn-lt"/>
                <a:ea typeface="+mn-ea"/>
                <a:cs typeface="+mn-cs"/>
                <a:hlinkClick r:id="rId10" tooltip="X86"/>
              </a:rPr>
              <a:t>x86</a:t>
            </a:r>
            <a:r>
              <a:rPr lang="en-US" sz="1200" b="0" i="0" kern="1200" dirty="0" smtClean="0">
                <a:solidFill>
                  <a:schemeClr val="tx1"/>
                </a:solidFill>
                <a:effectLst/>
                <a:latin typeface="+mn-lt"/>
                <a:ea typeface="+mn-ea"/>
                <a:cs typeface="+mn-cs"/>
              </a:rPr>
              <a:t> and </a:t>
            </a:r>
            <a:r>
              <a:rPr lang="en-US" sz="1200" b="0" i="0" kern="1200" smtClean="0">
                <a:solidFill>
                  <a:schemeClr val="tx1"/>
                </a:solidFill>
                <a:effectLst/>
                <a:latin typeface="+mn-lt"/>
                <a:ea typeface="+mn-ea"/>
                <a:cs typeface="+mn-cs"/>
              </a:rPr>
              <a:t>SSE register </a:t>
            </a:r>
            <a:r>
              <a:rPr lang="en-US" sz="1200" b="0" i="0" kern="1200" dirty="0" smtClean="0">
                <a:solidFill>
                  <a:schemeClr val="tx1"/>
                </a:solidFill>
                <a:effectLst/>
                <a:latin typeface="+mn-lt"/>
                <a:ea typeface="+mn-ea"/>
                <a:cs typeface="+mn-cs"/>
              </a:rPr>
              <a:t>states all at once. </a:t>
            </a:r>
            <a:r>
              <a:rPr lang="en-US" sz="1200" b="0" i="0" kern="1200" smtClean="0">
                <a:solidFill>
                  <a:schemeClr val="tx1"/>
                </a:solidFill>
                <a:effectLst/>
                <a:latin typeface="+mn-lt"/>
                <a:ea typeface="+mn-ea"/>
                <a:cs typeface="+mn-cs"/>
              </a:rPr>
              <a:t>This support </a:t>
            </a:r>
            <a:r>
              <a:rPr lang="en-US" sz="1200" b="0" i="0" kern="1200" dirty="0" smtClean="0">
                <a:solidFill>
                  <a:schemeClr val="tx1"/>
                </a:solidFill>
                <a:effectLst/>
                <a:latin typeface="+mn-lt"/>
                <a:ea typeface="+mn-ea"/>
                <a:cs typeface="+mn-cs"/>
              </a:rPr>
              <a:t>was quickly added to </a:t>
            </a:r>
            <a:r>
              <a:rPr lang="en-US" sz="1200" b="0" i="0" kern="1200" smtClean="0">
                <a:solidFill>
                  <a:schemeClr val="tx1"/>
                </a:solidFill>
                <a:effectLst/>
                <a:latin typeface="+mn-lt"/>
                <a:ea typeface="+mn-ea"/>
                <a:cs typeface="+mn-cs"/>
              </a:rPr>
              <a:t>all major IA-32 operating </a:t>
            </a:r>
            <a:r>
              <a:rPr lang="en-US" sz="1200" b="0" i="0" kern="1200" dirty="0" smtClean="0">
                <a:solidFill>
                  <a:schemeClr val="tx1"/>
                </a:solidFill>
                <a:effectLst/>
                <a:latin typeface="+mn-lt"/>
                <a:ea typeface="+mn-ea"/>
                <a:cs typeface="+mn-cs"/>
              </a:rPr>
              <a:t>systems.</a:t>
            </a:r>
          </a:p>
          <a:p>
            <a:r>
              <a:rPr lang="en-US" sz="1200" b="0" i="0" kern="1200" smtClean="0">
                <a:solidFill>
                  <a:schemeClr val="tx1"/>
                </a:solidFill>
                <a:effectLst/>
                <a:latin typeface="+mn-lt"/>
                <a:ea typeface="+mn-ea"/>
                <a:cs typeface="+mn-cs"/>
              </a:rPr>
              <a:t>The first </a:t>
            </a:r>
            <a:r>
              <a:rPr lang="en-US" sz="1200" b="0" i="0" kern="1200" dirty="0" smtClean="0">
                <a:solidFill>
                  <a:schemeClr val="tx1"/>
                </a:solidFill>
                <a:effectLst/>
                <a:latin typeface="+mn-lt"/>
                <a:ea typeface="+mn-ea"/>
                <a:cs typeface="+mn-cs"/>
              </a:rPr>
              <a:t>CPU </a:t>
            </a:r>
            <a:r>
              <a:rPr lang="en-US" sz="1200" b="0" i="0" kern="1200" smtClean="0">
                <a:solidFill>
                  <a:schemeClr val="tx1"/>
                </a:solidFill>
                <a:effectLst/>
                <a:latin typeface="+mn-lt"/>
                <a:ea typeface="+mn-ea"/>
                <a:cs typeface="+mn-cs"/>
              </a:rPr>
              <a:t>to support </a:t>
            </a:r>
            <a:r>
              <a:rPr lang="en-US" sz="1200" b="0" i="0" kern="1200" dirty="0" smtClean="0">
                <a:solidFill>
                  <a:schemeClr val="tx1"/>
                </a:solidFill>
                <a:effectLst/>
                <a:latin typeface="+mn-lt"/>
                <a:ea typeface="+mn-ea"/>
                <a:cs typeface="+mn-cs"/>
              </a:rPr>
              <a:t>SSE, the </a:t>
            </a:r>
            <a:r>
              <a:rPr lang="en-US" sz="1200" b="0" i="0" u="none" strike="noStrike" kern="1200" dirty="0" smtClean="0">
                <a:solidFill>
                  <a:schemeClr val="tx1"/>
                </a:solidFill>
                <a:effectLst/>
                <a:latin typeface="+mn-lt"/>
                <a:ea typeface="+mn-ea"/>
                <a:cs typeface="+mn-cs"/>
                <a:hlinkClick r:id="rId11" tooltip="Pentium III"/>
              </a:rPr>
              <a:t>Pentium III</a:t>
            </a:r>
            <a:r>
              <a:rPr lang="en-US" sz="1200" b="0" i="0" kern="1200" smtClean="0">
                <a:solidFill>
                  <a:schemeClr val="tx1"/>
                </a:solidFill>
                <a:effectLst/>
                <a:latin typeface="+mn-lt"/>
                <a:ea typeface="+mn-ea"/>
                <a:cs typeface="+mn-cs"/>
              </a:rPr>
              <a:t>, shared execution resources </a:t>
            </a:r>
            <a:r>
              <a:rPr lang="en-US" sz="1200" b="0" i="0" kern="1200" dirty="0" smtClean="0">
                <a:solidFill>
                  <a:schemeClr val="tx1"/>
                </a:solidFill>
                <a:effectLst/>
                <a:latin typeface="+mn-lt"/>
                <a:ea typeface="+mn-ea"/>
                <a:cs typeface="+mn-cs"/>
              </a:rPr>
              <a:t>between SSE and the </a:t>
            </a:r>
            <a:r>
              <a:rPr lang="en-US" sz="1200" b="0" i="0" u="none" strike="noStrike" kern="1200" dirty="0" smtClean="0">
                <a:solidFill>
                  <a:schemeClr val="tx1"/>
                </a:solidFill>
                <a:effectLst/>
                <a:latin typeface="+mn-lt"/>
                <a:ea typeface="+mn-ea"/>
                <a:cs typeface="+mn-cs"/>
                <a:hlinkClick r:id="rId12" tooltip="Floating point unit"/>
              </a:rPr>
              <a:t>floating point unit</a:t>
            </a:r>
            <a:r>
              <a:rPr lang="en-US" sz="1200" b="0" i="0" kern="1200" dirty="0" smtClean="0">
                <a:solidFill>
                  <a:schemeClr val="tx1"/>
                </a:solidFill>
                <a:effectLst/>
                <a:latin typeface="+mn-lt"/>
                <a:ea typeface="+mn-ea"/>
                <a:cs typeface="+mn-cs"/>
              </a:rPr>
              <a:t> (FPU).</a:t>
            </a:r>
            <a:r>
              <a:rPr lang="en-US" sz="1200" b="0" i="0" u="none" strike="noStrike" kern="1200" baseline="30000" dirty="0" smtClean="0">
                <a:solidFill>
                  <a:schemeClr val="tx1"/>
                </a:solidFill>
                <a:effectLst/>
                <a:latin typeface="+mn-lt"/>
                <a:ea typeface="+mn-ea"/>
                <a:cs typeface="+mn-cs"/>
                <a:hlinkClick r:id="rId13"/>
              </a:rPr>
              <a:t>[1]</a:t>
            </a:r>
            <a:r>
              <a:rPr lang="en-US" sz="1200" b="0" i="0" kern="1200" dirty="0" smtClean="0">
                <a:solidFill>
                  <a:schemeClr val="tx1"/>
                </a:solidFill>
                <a:effectLst/>
                <a:latin typeface="+mn-lt"/>
                <a:ea typeface="+mn-ea"/>
                <a:cs typeface="+mn-cs"/>
              </a:rPr>
              <a:t> While a </a:t>
            </a:r>
            <a:r>
              <a:rPr lang="en-US" sz="1200" b="0" i="0" u="none" strike="noStrike" kern="1200" dirty="0" smtClean="0">
                <a:solidFill>
                  <a:schemeClr val="tx1"/>
                </a:solidFill>
                <a:effectLst/>
                <a:latin typeface="+mn-lt"/>
                <a:ea typeface="+mn-ea"/>
                <a:cs typeface="+mn-cs"/>
                <a:hlinkClick r:id="rId14" tooltip="Compiled"/>
              </a:rPr>
              <a:t>compiled</a:t>
            </a:r>
            <a:r>
              <a:rPr lang="en-US" sz="1200" b="0" i="0" kern="1200" dirty="0" smtClean="0">
                <a:solidFill>
                  <a:schemeClr val="tx1"/>
                </a:solidFill>
                <a:effectLst/>
                <a:latin typeface="+mn-lt"/>
                <a:ea typeface="+mn-ea"/>
                <a:cs typeface="+mn-cs"/>
              </a:rPr>
              <a:t> application </a:t>
            </a:r>
            <a:r>
              <a:rPr lang="en-US" sz="1200" b="0" i="0" kern="1200" smtClean="0">
                <a:solidFill>
                  <a:schemeClr val="tx1"/>
                </a:solidFill>
                <a:effectLst/>
                <a:latin typeface="+mn-lt"/>
                <a:ea typeface="+mn-ea"/>
                <a:cs typeface="+mn-cs"/>
              </a:rPr>
              <a:t>can interleave </a:t>
            </a:r>
            <a:r>
              <a:rPr lang="en-US" sz="1200" b="0" i="0" kern="1200" dirty="0" smtClean="0">
                <a:solidFill>
                  <a:schemeClr val="tx1"/>
                </a:solidFill>
                <a:effectLst/>
                <a:latin typeface="+mn-lt"/>
                <a:ea typeface="+mn-ea"/>
                <a:cs typeface="+mn-cs"/>
              </a:rPr>
              <a:t>FPU and </a:t>
            </a:r>
            <a:r>
              <a:rPr lang="en-US" sz="1200" b="0" i="0" kern="1200" smtClean="0">
                <a:solidFill>
                  <a:schemeClr val="tx1"/>
                </a:solidFill>
                <a:effectLst/>
                <a:latin typeface="+mn-lt"/>
                <a:ea typeface="+mn-ea"/>
                <a:cs typeface="+mn-cs"/>
              </a:rPr>
              <a:t>SSE instructions </a:t>
            </a:r>
            <a:r>
              <a:rPr lang="en-US" sz="1200" b="0" i="0" kern="1200" dirty="0" smtClean="0">
                <a:solidFill>
                  <a:schemeClr val="tx1"/>
                </a:solidFill>
                <a:effectLst/>
                <a:latin typeface="+mn-lt"/>
                <a:ea typeface="+mn-ea"/>
                <a:cs typeface="+mn-cs"/>
              </a:rPr>
              <a:t>side-by-side, the Pentium III will not issue an FPU and an </a:t>
            </a:r>
            <a:r>
              <a:rPr lang="en-US" sz="1200" b="0" i="0" kern="1200" smtClean="0">
                <a:solidFill>
                  <a:schemeClr val="tx1"/>
                </a:solidFill>
                <a:effectLst/>
                <a:latin typeface="+mn-lt"/>
                <a:ea typeface="+mn-ea"/>
                <a:cs typeface="+mn-cs"/>
              </a:rPr>
              <a:t>SSE instruction </a:t>
            </a:r>
            <a:r>
              <a:rPr lang="en-US" sz="1200" b="0" i="0" kern="1200" dirty="0" smtClean="0">
                <a:solidFill>
                  <a:schemeClr val="tx1"/>
                </a:solidFill>
                <a:effectLst/>
                <a:latin typeface="+mn-lt"/>
                <a:ea typeface="+mn-ea"/>
                <a:cs typeface="+mn-cs"/>
              </a:rPr>
              <a:t>in the same </a:t>
            </a:r>
            <a:r>
              <a:rPr lang="en-US" sz="1200" b="0" i="0" u="none" strike="noStrike" kern="1200" dirty="0" smtClean="0">
                <a:solidFill>
                  <a:schemeClr val="tx1"/>
                </a:solidFill>
                <a:effectLst/>
                <a:latin typeface="+mn-lt"/>
                <a:ea typeface="+mn-ea"/>
                <a:cs typeface="+mn-cs"/>
                <a:hlinkClick r:id="rId15" tooltip="Clock cycle"/>
              </a:rPr>
              <a:t>clock cycle</a:t>
            </a:r>
            <a:r>
              <a:rPr lang="en-US" sz="1200" b="0" i="0" kern="1200" dirty="0" smtClean="0">
                <a:solidFill>
                  <a:schemeClr val="tx1"/>
                </a:solidFill>
                <a:effectLst/>
                <a:latin typeface="+mn-lt"/>
                <a:ea typeface="+mn-ea"/>
                <a:cs typeface="+mn-cs"/>
              </a:rPr>
              <a:t>. This </a:t>
            </a:r>
            <a:r>
              <a:rPr lang="en-US" sz="1200" b="0" i="0" kern="1200" smtClean="0">
                <a:solidFill>
                  <a:schemeClr val="tx1"/>
                </a:solidFill>
                <a:effectLst/>
                <a:latin typeface="+mn-lt"/>
                <a:ea typeface="+mn-ea"/>
                <a:cs typeface="+mn-cs"/>
              </a:rPr>
              <a:t>limitation reduces </a:t>
            </a:r>
            <a:r>
              <a:rPr lang="en-US" sz="1200" b="0" i="0" kern="1200" dirty="0" smtClean="0">
                <a:solidFill>
                  <a:schemeClr val="tx1"/>
                </a:solidFill>
                <a:effectLst/>
                <a:latin typeface="+mn-lt"/>
                <a:ea typeface="+mn-ea"/>
                <a:cs typeface="+mn-cs"/>
              </a:rPr>
              <a:t>the effectiveness of </a:t>
            </a:r>
            <a:r>
              <a:rPr lang="en-US" sz="1200" b="0" i="0" u="none" strike="noStrike" kern="1200" dirty="0" smtClean="0">
                <a:solidFill>
                  <a:schemeClr val="tx1"/>
                </a:solidFill>
                <a:effectLst/>
                <a:latin typeface="+mn-lt"/>
                <a:ea typeface="+mn-ea"/>
                <a:cs typeface="+mn-cs"/>
                <a:hlinkClick r:id="rId16" tooltip="Instruction pipeline"/>
              </a:rPr>
              <a:t>pipelining</a:t>
            </a:r>
            <a:r>
              <a:rPr lang="en-US" sz="1200" b="0" i="0" kern="1200" dirty="0" smtClean="0">
                <a:solidFill>
                  <a:schemeClr val="tx1"/>
                </a:solidFill>
                <a:effectLst/>
                <a:latin typeface="+mn-lt"/>
                <a:ea typeface="+mn-ea"/>
                <a:cs typeface="+mn-cs"/>
              </a:rPr>
              <a:t>, but </a:t>
            </a:r>
            <a:r>
              <a:rPr lang="en-US" sz="1200" b="0" i="0" kern="1200" smtClean="0">
                <a:solidFill>
                  <a:schemeClr val="tx1"/>
                </a:solidFill>
                <a:effectLst/>
                <a:latin typeface="+mn-lt"/>
                <a:ea typeface="+mn-ea"/>
                <a:cs typeface="+mn-cs"/>
              </a:rPr>
              <a:t>the separate XMM registers </a:t>
            </a:r>
            <a:r>
              <a:rPr lang="en-US" sz="1200" b="0" i="0" kern="1200" dirty="0" smtClean="0">
                <a:solidFill>
                  <a:schemeClr val="tx1"/>
                </a:solidFill>
                <a:effectLst/>
                <a:latin typeface="+mn-lt"/>
                <a:ea typeface="+mn-ea"/>
                <a:cs typeface="+mn-cs"/>
              </a:rPr>
              <a:t>do allow SIMD </a:t>
            </a:r>
            <a:r>
              <a:rPr lang="en-US" sz="1200" b="0" i="0" kern="1200" smtClean="0">
                <a:solidFill>
                  <a:schemeClr val="tx1"/>
                </a:solidFill>
                <a:effectLst/>
                <a:latin typeface="+mn-lt"/>
                <a:ea typeface="+mn-ea"/>
                <a:cs typeface="+mn-cs"/>
              </a:rPr>
              <a:t>and scalar </a:t>
            </a:r>
            <a:r>
              <a:rPr lang="en-US" sz="1200" b="0" i="0" kern="1200" dirty="0" smtClean="0">
                <a:solidFill>
                  <a:schemeClr val="tx1"/>
                </a:solidFill>
                <a:effectLst/>
                <a:latin typeface="+mn-lt"/>
                <a:ea typeface="+mn-ea"/>
                <a:cs typeface="+mn-cs"/>
              </a:rPr>
              <a:t>floating </a:t>
            </a:r>
            <a:r>
              <a:rPr lang="en-US" sz="1200" b="0" i="0" kern="1200" smtClean="0">
                <a:solidFill>
                  <a:schemeClr val="tx1"/>
                </a:solidFill>
                <a:effectLst/>
                <a:latin typeface="+mn-lt"/>
                <a:ea typeface="+mn-ea"/>
                <a:cs typeface="+mn-cs"/>
              </a:rPr>
              <a:t>point operations </a:t>
            </a:r>
            <a:r>
              <a:rPr lang="en-US" sz="1200" b="0" i="0" kern="1200" dirty="0" smtClean="0">
                <a:solidFill>
                  <a:schemeClr val="tx1"/>
                </a:solidFill>
                <a:effectLst/>
                <a:latin typeface="+mn-lt"/>
                <a:ea typeface="+mn-ea"/>
                <a:cs typeface="+mn-cs"/>
              </a:rPr>
              <a:t>to be mixed without </a:t>
            </a:r>
            <a:r>
              <a:rPr lang="en-US" sz="1200" b="0" i="0" kern="1200" smtClean="0">
                <a:solidFill>
                  <a:schemeClr val="tx1"/>
                </a:solidFill>
                <a:effectLst/>
                <a:latin typeface="+mn-lt"/>
                <a:ea typeface="+mn-ea"/>
                <a:cs typeface="+mn-cs"/>
              </a:rPr>
              <a:t>the performance hit from </a:t>
            </a:r>
            <a:r>
              <a:rPr lang="en-US" sz="1200" b="0" i="0" kern="1200" dirty="0" smtClean="0">
                <a:solidFill>
                  <a:schemeClr val="tx1"/>
                </a:solidFill>
                <a:effectLst/>
                <a:latin typeface="+mn-lt"/>
                <a:ea typeface="+mn-ea"/>
                <a:cs typeface="+mn-cs"/>
              </a:rPr>
              <a:t>explicit MMX/floating point mode switching.</a:t>
            </a:r>
          </a:p>
          <a:p>
            <a:r>
              <a:rPr lang="en-US" sz="1200" b="0" i="0" u="none" strike="noStrike" kern="1200" dirty="0" smtClean="0">
                <a:solidFill>
                  <a:schemeClr val="tx1"/>
                </a:solidFill>
                <a:effectLst/>
                <a:latin typeface="+mn-lt"/>
                <a:ea typeface="+mn-ea"/>
                <a:cs typeface="+mn-cs"/>
                <a:hlinkClick r:id="rId6" tooltip="SSE2"/>
              </a:rPr>
              <a:t>SSE2</a:t>
            </a:r>
            <a:r>
              <a:rPr lang="en-US" sz="1200" b="0" i="0" kern="1200" dirty="0" smtClean="0">
                <a:solidFill>
                  <a:schemeClr val="tx1"/>
                </a:solidFill>
                <a:effectLst/>
                <a:latin typeface="+mn-lt"/>
                <a:ea typeface="+mn-ea"/>
                <a:cs typeface="+mn-cs"/>
              </a:rPr>
              <a:t>, Willamette </a:t>
            </a:r>
            <a:r>
              <a:rPr lang="en-US" sz="1200" b="0" i="0" kern="1200" smtClean="0">
                <a:solidFill>
                  <a:schemeClr val="tx1"/>
                </a:solidFill>
                <a:effectLst/>
                <a:latin typeface="+mn-lt"/>
                <a:ea typeface="+mn-ea"/>
                <a:cs typeface="+mn-cs"/>
              </a:rPr>
              <a:t>New Instructions </a:t>
            </a:r>
            <a:r>
              <a:rPr lang="en-US" sz="1200" b="0" i="0" kern="1200" dirty="0" smtClean="0">
                <a:solidFill>
                  <a:schemeClr val="tx1"/>
                </a:solidFill>
                <a:effectLst/>
                <a:latin typeface="+mn-lt"/>
                <a:ea typeface="+mn-ea"/>
                <a:cs typeface="+mn-cs"/>
              </a:rPr>
              <a:t>(WNI</a:t>
            </a:r>
            <a:r>
              <a:rPr lang="en-US" sz="1200" b="0" i="0" kern="1200" smtClean="0">
                <a:solidFill>
                  <a:schemeClr val="tx1"/>
                </a:solidFill>
                <a:effectLst/>
                <a:latin typeface="+mn-lt"/>
                <a:ea typeface="+mn-ea"/>
                <a:cs typeface="+mn-cs"/>
              </a:rPr>
              <a:t>), introduced </a:t>
            </a:r>
            <a:r>
              <a:rPr lang="en-US" sz="1200" b="0" i="0" kern="1200" dirty="0" smtClean="0">
                <a:solidFill>
                  <a:schemeClr val="tx1"/>
                </a:solidFill>
                <a:effectLst/>
                <a:latin typeface="+mn-lt"/>
                <a:ea typeface="+mn-ea"/>
                <a:cs typeface="+mn-cs"/>
              </a:rPr>
              <a:t>with the </a:t>
            </a:r>
            <a:r>
              <a:rPr lang="en-US" sz="1200" b="0" i="0" u="none" strike="noStrike" kern="1200" dirty="0" smtClean="0">
                <a:solidFill>
                  <a:schemeClr val="tx1"/>
                </a:solidFill>
                <a:effectLst/>
                <a:latin typeface="+mn-lt"/>
                <a:ea typeface="+mn-ea"/>
                <a:cs typeface="+mn-cs"/>
                <a:hlinkClick r:id="rId17" tooltip="Pentium 4"/>
              </a:rPr>
              <a:t>Pentium 4</a:t>
            </a:r>
            <a:r>
              <a:rPr lang="en-US" sz="1200" b="0" i="0" kern="1200" dirty="0" smtClean="0">
                <a:solidFill>
                  <a:schemeClr val="tx1"/>
                </a:solidFill>
                <a:effectLst/>
                <a:latin typeface="+mn-lt"/>
                <a:ea typeface="+mn-ea"/>
                <a:cs typeface="+mn-cs"/>
              </a:rPr>
              <a:t>, is </a:t>
            </a:r>
            <a:r>
              <a:rPr lang="en-US" sz="1200" b="0" i="0" kern="1200" smtClean="0">
                <a:solidFill>
                  <a:schemeClr val="tx1"/>
                </a:solidFill>
                <a:effectLst/>
                <a:latin typeface="+mn-lt"/>
                <a:ea typeface="+mn-ea"/>
                <a:cs typeface="+mn-cs"/>
              </a:rPr>
              <a:t>a major </a:t>
            </a:r>
            <a:r>
              <a:rPr lang="en-US" sz="1200" b="0" i="0" kern="1200" dirty="0" smtClean="0">
                <a:solidFill>
                  <a:schemeClr val="tx1"/>
                </a:solidFill>
                <a:effectLst/>
                <a:latin typeface="+mn-lt"/>
                <a:ea typeface="+mn-ea"/>
                <a:cs typeface="+mn-cs"/>
              </a:rPr>
              <a:t>enhancement to SSE. SSE2 adds </a:t>
            </a:r>
            <a:r>
              <a:rPr lang="en-US" sz="1200" b="0" i="0" kern="1200" smtClean="0">
                <a:solidFill>
                  <a:schemeClr val="tx1"/>
                </a:solidFill>
                <a:effectLst/>
                <a:latin typeface="+mn-lt"/>
                <a:ea typeface="+mn-ea"/>
                <a:cs typeface="+mn-cs"/>
              </a:rPr>
              <a:t>two major features</a:t>
            </a:r>
            <a:r>
              <a:rPr lang="en-US" sz="1200" b="0" i="0" kern="1200" dirty="0" smtClean="0">
                <a:solidFill>
                  <a:schemeClr val="tx1"/>
                </a:solidFill>
                <a:effectLst/>
                <a:latin typeface="+mn-lt"/>
                <a:ea typeface="+mn-ea"/>
                <a:cs typeface="+mn-cs"/>
              </a:rPr>
              <a:t>:</a:t>
            </a:r>
            <a:r>
              <a:rPr lang="en-US" sz="1200" b="0" i="0" kern="1200" smtClean="0">
                <a:solidFill>
                  <a:schemeClr val="tx1"/>
                </a:solidFill>
                <a:effectLst/>
                <a:latin typeface="+mn-lt"/>
                <a:ea typeface="+mn-ea"/>
                <a:cs typeface="+mn-cs"/>
              </a:rPr>
              <a:t> </a:t>
            </a:r>
            <a:r>
              <a:rPr lang="en-US" sz="1200" b="0" i="0" u="none" strike="noStrike" kern="1200" smtClean="0">
                <a:solidFill>
                  <a:schemeClr val="tx1"/>
                </a:solidFill>
                <a:effectLst/>
                <a:latin typeface="+mn-lt"/>
                <a:ea typeface="+mn-ea"/>
                <a:cs typeface="+mn-cs"/>
                <a:hlinkClick r:id="rId7" tooltip="Double-precision"/>
              </a:rPr>
              <a:t>double-precision</a:t>
            </a:r>
            <a:r>
              <a:rPr lang="en-US" sz="1200" b="0" i="0" kern="1200" dirty="0" smtClean="0">
                <a:solidFill>
                  <a:schemeClr val="tx1"/>
                </a:solidFill>
                <a:effectLst/>
                <a:latin typeface="+mn-lt"/>
                <a:ea typeface="+mn-ea"/>
                <a:cs typeface="+mn-cs"/>
              </a:rPr>
              <a:t> (64-bit) floating </a:t>
            </a:r>
            <a:r>
              <a:rPr lang="en-US" sz="1200" b="0" i="0" kern="1200" smtClean="0">
                <a:solidFill>
                  <a:schemeClr val="tx1"/>
                </a:solidFill>
                <a:effectLst/>
                <a:latin typeface="+mn-lt"/>
                <a:ea typeface="+mn-ea"/>
                <a:cs typeface="+mn-cs"/>
              </a:rPr>
              <a:t>point for </a:t>
            </a:r>
            <a:r>
              <a:rPr lang="en-US" sz="1200" b="0" i="0" kern="1200" dirty="0" smtClean="0">
                <a:solidFill>
                  <a:schemeClr val="tx1"/>
                </a:solidFill>
                <a:effectLst/>
                <a:latin typeface="+mn-lt"/>
                <a:ea typeface="+mn-ea"/>
                <a:cs typeface="+mn-cs"/>
              </a:rPr>
              <a:t>all </a:t>
            </a:r>
            <a:r>
              <a:rPr lang="en-US" sz="1200" b="0" i="0" kern="1200" smtClean="0">
                <a:solidFill>
                  <a:schemeClr val="tx1"/>
                </a:solidFill>
                <a:effectLst/>
                <a:latin typeface="+mn-lt"/>
                <a:ea typeface="+mn-ea"/>
                <a:cs typeface="+mn-cs"/>
              </a:rPr>
              <a:t>SSE operations</a:t>
            </a:r>
            <a:r>
              <a:rPr lang="en-US" sz="1200" b="0" i="0" kern="1200" dirty="0" smtClean="0">
                <a:solidFill>
                  <a:schemeClr val="tx1"/>
                </a:solidFill>
                <a:effectLst/>
                <a:latin typeface="+mn-lt"/>
                <a:ea typeface="+mn-ea"/>
                <a:cs typeface="+mn-cs"/>
              </a:rPr>
              <a:t>, and </a:t>
            </a:r>
            <a:r>
              <a:rPr lang="en-US" sz="1200" b="0" i="0" kern="1200" smtClean="0">
                <a:solidFill>
                  <a:schemeClr val="tx1"/>
                </a:solidFill>
                <a:effectLst/>
                <a:latin typeface="+mn-lt"/>
                <a:ea typeface="+mn-ea"/>
                <a:cs typeface="+mn-cs"/>
              </a:rPr>
              <a:t>MMX integer operations </a:t>
            </a:r>
            <a:r>
              <a:rPr lang="en-US" sz="1200" b="0" i="0" kern="1200" dirty="0" smtClean="0">
                <a:solidFill>
                  <a:schemeClr val="tx1"/>
                </a:solidFill>
                <a:effectLst/>
                <a:latin typeface="+mn-lt"/>
                <a:ea typeface="+mn-ea"/>
                <a:cs typeface="+mn-cs"/>
              </a:rPr>
              <a:t>on 128-bit </a:t>
            </a:r>
            <a:r>
              <a:rPr lang="en-US" sz="1200" b="0" i="0" kern="1200" smtClean="0">
                <a:solidFill>
                  <a:schemeClr val="tx1"/>
                </a:solidFill>
                <a:effectLst/>
                <a:latin typeface="+mn-lt"/>
                <a:ea typeface="+mn-ea"/>
                <a:cs typeface="+mn-cs"/>
              </a:rPr>
              <a:t>XMM registers</a:t>
            </a:r>
            <a:r>
              <a:rPr lang="en-US" sz="1200" b="0" i="0" kern="1200" dirty="0" smtClean="0">
                <a:solidFill>
                  <a:schemeClr val="tx1"/>
                </a:solidFill>
                <a:effectLst/>
                <a:latin typeface="+mn-lt"/>
                <a:ea typeface="+mn-ea"/>
                <a:cs typeface="+mn-cs"/>
              </a:rPr>
              <a:t>. In </a:t>
            </a:r>
            <a:r>
              <a:rPr lang="en-US" sz="1200" b="0" i="0" kern="1200" smtClean="0">
                <a:solidFill>
                  <a:schemeClr val="tx1"/>
                </a:solidFill>
                <a:effectLst/>
                <a:latin typeface="+mn-lt"/>
                <a:ea typeface="+mn-ea"/>
                <a:cs typeface="+mn-cs"/>
              </a:rPr>
              <a:t>the original SSE instruction </a:t>
            </a:r>
            <a:r>
              <a:rPr lang="en-US" sz="1200" b="0" i="0" kern="1200" dirty="0" smtClean="0">
                <a:solidFill>
                  <a:schemeClr val="tx1"/>
                </a:solidFill>
                <a:effectLst/>
                <a:latin typeface="+mn-lt"/>
                <a:ea typeface="+mn-ea"/>
                <a:cs typeface="+mn-cs"/>
              </a:rPr>
              <a:t>set</a:t>
            </a:r>
            <a:r>
              <a:rPr lang="en-US" sz="1200" b="0" i="0" kern="1200" smtClean="0">
                <a:solidFill>
                  <a:schemeClr val="tx1"/>
                </a:solidFill>
                <a:effectLst/>
                <a:latin typeface="+mn-lt"/>
                <a:ea typeface="+mn-ea"/>
                <a:cs typeface="+mn-cs"/>
              </a:rPr>
              <a:t>, conversion </a:t>
            </a:r>
            <a:r>
              <a:rPr lang="en-US" sz="1200" b="0" i="0" kern="1200" dirty="0" smtClean="0">
                <a:solidFill>
                  <a:schemeClr val="tx1"/>
                </a:solidFill>
                <a:effectLst/>
                <a:latin typeface="+mn-lt"/>
                <a:ea typeface="+mn-ea"/>
                <a:cs typeface="+mn-cs"/>
              </a:rPr>
              <a:t>to </a:t>
            </a:r>
            <a:r>
              <a:rPr lang="en-US" sz="1200" b="0" i="0" kern="1200" smtClean="0">
                <a:solidFill>
                  <a:schemeClr val="tx1"/>
                </a:solidFill>
                <a:effectLst/>
                <a:latin typeface="+mn-lt"/>
                <a:ea typeface="+mn-ea"/>
                <a:cs typeface="+mn-cs"/>
              </a:rPr>
              <a:t>and from integers </a:t>
            </a:r>
            <a:r>
              <a:rPr lang="en-US" sz="1200" b="0" i="0" kern="1200" dirty="0" smtClean="0">
                <a:solidFill>
                  <a:schemeClr val="tx1"/>
                </a:solidFill>
                <a:effectLst/>
                <a:latin typeface="+mn-lt"/>
                <a:ea typeface="+mn-ea"/>
                <a:cs typeface="+mn-cs"/>
              </a:rPr>
              <a:t>placed </a:t>
            </a:r>
            <a:r>
              <a:rPr lang="en-US" sz="1200" b="0" i="0" kern="1200" smtClean="0">
                <a:solidFill>
                  <a:schemeClr val="tx1"/>
                </a:solidFill>
                <a:effectLst/>
                <a:latin typeface="+mn-lt"/>
                <a:ea typeface="+mn-ea"/>
                <a:cs typeface="+mn-cs"/>
              </a:rPr>
              <a:t>the integer </a:t>
            </a:r>
            <a:r>
              <a:rPr lang="en-US" sz="1200" b="0" i="0" kern="1200" dirty="0" smtClean="0">
                <a:solidFill>
                  <a:schemeClr val="tx1"/>
                </a:solidFill>
                <a:effectLst/>
                <a:latin typeface="+mn-lt"/>
                <a:ea typeface="+mn-ea"/>
                <a:cs typeface="+mn-cs"/>
              </a:rPr>
              <a:t>data in the 64-bit </a:t>
            </a:r>
            <a:r>
              <a:rPr lang="en-US" sz="1200" b="0" i="0" kern="1200" smtClean="0">
                <a:solidFill>
                  <a:schemeClr val="tx1"/>
                </a:solidFill>
                <a:effectLst/>
                <a:latin typeface="+mn-lt"/>
                <a:ea typeface="+mn-ea"/>
                <a:cs typeface="+mn-cs"/>
              </a:rPr>
              <a:t>MMX registers</a:t>
            </a:r>
            <a:r>
              <a:rPr lang="en-US" sz="1200" b="0" i="0" kern="1200" dirty="0" smtClean="0">
                <a:solidFill>
                  <a:schemeClr val="tx1"/>
                </a:solidFill>
                <a:effectLst/>
                <a:latin typeface="+mn-lt"/>
                <a:ea typeface="+mn-ea"/>
                <a:cs typeface="+mn-cs"/>
              </a:rPr>
              <a:t>. SSE2 enables </a:t>
            </a:r>
            <a:r>
              <a:rPr lang="en-US" sz="1200" b="0" i="0" kern="1200" smtClean="0">
                <a:solidFill>
                  <a:schemeClr val="tx1"/>
                </a:solidFill>
                <a:effectLst/>
                <a:latin typeface="+mn-lt"/>
                <a:ea typeface="+mn-ea"/>
                <a:cs typeface="+mn-cs"/>
              </a:rPr>
              <a:t>the programmer to perform </a:t>
            </a:r>
            <a:r>
              <a:rPr lang="en-US" sz="1200" b="0" i="0" kern="1200" dirty="0" smtClean="0">
                <a:solidFill>
                  <a:schemeClr val="tx1"/>
                </a:solidFill>
                <a:effectLst/>
                <a:latin typeface="+mn-lt"/>
                <a:ea typeface="+mn-ea"/>
                <a:cs typeface="+mn-cs"/>
              </a:rPr>
              <a:t>SIMD math on any data type </a:t>
            </a:r>
            <a:r>
              <a:rPr lang="en-US" sz="1200" b="0" i="0" kern="1200" smtClean="0">
                <a:solidFill>
                  <a:schemeClr val="tx1"/>
                </a:solidFill>
                <a:effectLst/>
                <a:latin typeface="+mn-lt"/>
                <a:ea typeface="+mn-ea"/>
                <a:cs typeface="+mn-cs"/>
              </a:rPr>
              <a:t>(from 8-bit integer </a:t>
            </a:r>
            <a:r>
              <a:rPr lang="en-US" sz="1200" b="0" i="0" kern="1200" dirty="0" smtClean="0">
                <a:solidFill>
                  <a:schemeClr val="tx1"/>
                </a:solidFill>
                <a:effectLst/>
                <a:latin typeface="+mn-lt"/>
                <a:ea typeface="+mn-ea"/>
                <a:cs typeface="+mn-cs"/>
              </a:rPr>
              <a:t>to 64-bit float</a:t>
            </a:r>
            <a:r>
              <a:rPr lang="en-US" sz="1200" b="0" i="0" kern="1200" smtClean="0">
                <a:solidFill>
                  <a:schemeClr val="tx1"/>
                </a:solidFill>
                <a:effectLst/>
                <a:latin typeface="+mn-lt"/>
                <a:ea typeface="+mn-ea"/>
                <a:cs typeface="+mn-cs"/>
              </a:rPr>
              <a:t>) entirely </a:t>
            </a:r>
            <a:r>
              <a:rPr lang="en-US" sz="1200" b="0" i="0" kern="1200" dirty="0" smtClean="0">
                <a:solidFill>
                  <a:schemeClr val="tx1"/>
                </a:solidFill>
                <a:effectLst/>
                <a:latin typeface="+mn-lt"/>
                <a:ea typeface="+mn-ea"/>
                <a:cs typeface="+mn-cs"/>
              </a:rPr>
              <a:t>with the </a:t>
            </a:r>
            <a:r>
              <a:rPr lang="en-US" sz="1200" b="0" i="0" kern="1200" smtClean="0">
                <a:solidFill>
                  <a:schemeClr val="tx1"/>
                </a:solidFill>
                <a:effectLst/>
                <a:latin typeface="+mn-lt"/>
                <a:ea typeface="+mn-ea"/>
                <a:cs typeface="+mn-cs"/>
              </a:rPr>
              <a:t>XMM vector-register </a:t>
            </a:r>
            <a:r>
              <a:rPr lang="en-US" sz="1200" b="0" i="0" kern="1200" dirty="0" smtClean="0">
                <a:solidFill>
                  <a:schemeClr val="tx1"/>
                </a:solidFill>
                <a:effectLst/>
                <a:latin typeface="+mn-lt"/>
                <a:ea typeface="+mn-ea"/>
                <a:cs typeface="+mn-cs"/>
              </a:rPr>
              <a:t>file, without the need to use the legacy </a:t>
            </a:r>
            <a:r>
              <a:rPr lang="en-US" sz="1200" b="0" i="0" kern="1200" smtClean="0">
                <a:solidFill>
                  <a:schemeClr val="tx1"/>
                </a:solidFill>
                <a:effectLst/>
                <a:latin typeface="+mn-lt"/>
                <a:ea typeface="+mn-ea"/>
                <a:cs typeface="+mn-cs"/>
              </a:rPr>
              <a:t>MMX or FPU registers</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It offers </a:t>
            </a:r>
            <a:r>
              <a:rPr lang="en-US" sz="1200" b="0" i="0" kern="1200" dirty="0" smtClean="0">
                <a:solidFill>
                  <a:schemeClr val="tx1"/>
                </a:solidFill>
                <a:effectLst/>
                <a:latin typeface="+mn-lt"/>
                <a:ea typeface="+mn-ea"/>
                <a:cs typeface="+mn-cs"/>
              </a:rPr>
              <a:t>an</a:t>
            </a:r>
            <a:r>
              <a:rPr lang="en-US" sz="1200" b="0" i="0" kern="1200" smtClean="0">
                <a:solidFill>
                  <a:schemeClr val="tx1"/>
                </a:solidFill>
                <a:effectLst/>
                <a:latin typeface="+mn-lt"/>
                <a:ea typeface="+mn-ea"/>
                <a:cs typeface="+mn-cs"/>
              </a:rPr>
              <a:t> </a:t>
            </a:r>
            <a:r>
              <a:rPr lang="en-US" sz="1200" b="0" i="0" u="none" strike="noStrike" kern="1200" smtClean="0">
                <a:solidFill>
                  <a:schemeClr val="tx1"/>
                </a:solidFill>
                <a:effectLst/>
                <a:latin typeface="+mn-lt"/>
                <a:ea typeface="+mn-ea"/>
                <a:cs typeface="+mn-cs"/>
                <a:hlinkClick r:id="rId18" tooltip="Orthogonal instruction set"/>
              </a:rPr>
              <a:t>orthogonal </a:t>
            </a:r>
            <a:r>
              <a:rPr lang="en-US" sz="1200" b="0" i="0" u="none" strike="noStrike" kern="1200" dirty="0" smtClean="0">
                <a:solidFill>
                  <a:schemeClr val="tx1"/>
                </a:solidFill>
                <a:effectLst/>
                <a:latin typeface="+mn-lt"/>
                <a:ea typeface="+mn-ea"/>
                <a:cs typeface="+mn-cs"/>
                <a:hlinkClick r:id="rId18" tooltip="Orthogonal instruction set"/>
              </a:rPr>
              <a:t>set </a:t>
            </a:r>
            <a:r>
              <a:rPr lang="en-US" sz="1200" b="0" i="0" u="none" strike="noStrike" kern="1200" smtClean="0">
                <a:solidFill>
                  <a:schemeClr val="tx1"/>
                </a:solidFill>
                <a:effectLst/>
                <a:latin typeface="+mn-lt"/>
                <a:ea typeface="+mn-ea"/>
                <a:cs typeface="+mn-cs"/>
                <a:hlinkClick r:id="rId18" tooltip="Orthogonal instruction set"/>
              </a:rPr>
              <a:t>of instructions</a:t>
            </a:r>
            <a:r>
              <a:rPr lang="en-US" sz="1200" b="0" i="0" kern="1200" smtClean="0">
                <a:solidFill>
                  <a:schemeClr val="tx1"/>
                </a:solidFill>
                <a:effectLst/>
                <a:latin typeface="+mn-lt"/>
                <a:ea typeface="+mn-ea"/>
                <a:cs typeface="+mn-cs"/>
              </a:rPr>
              <a:t> for </a:t>
            </a:r>
            <a:r>
              <a:rPr lang="en-US" sz="1200" b="0" i="0" kern="1200" dirty="0" smtClean="0">
                <a:solidFill>
                  <a:schemeClr val="tx1"/>
                </a:solidFill>
                <a:effectLst/>
                <a:latin typeface="+mn-lt"/>
                <a:ea typeface="+mn-ea"/>
                <a:cs typeface="+mn-cs"/>
              </a:rPr>
              <a:t>dealing with common data types.</a:t>
            </a:r>
          </a:p>
          <a:p>
            <a:endParaRPr lang="en-US" sz="1200" b="0" i="0" u="none" strike="noStrike" kern="1200" dirty="0" smtClean="0">
              <a:solidFill>
                <a:schemeClr val="tx1"/>
              </a:solidFill>
              <a:effectLst/>
              <a:latin typeface="+mn-lt"/>
              <a:ea typeface="+mn-ea"/>
              <a:cs typeface="+mn-cs"/>
              <a:hlinkClick r:id="rId19" tooltip="SSE3"/>
            </a:endParaRPr>
          </a:p>
          <a:p>
            <a:r>
              <a:rPr lang="en-US" sz="1200" b="0" i="0" u="none" strike="noStrike" kern="1200" dirty="0" smtClean="0">
                <a:solidFill>
                  <a:schemeClr val="tx1"/>
                </a:solidFill>
                <a:effectLst/>
                <a:latin typeface="+mn-lt"/>
                <a:ea typeface="+mn-ea"/>
                <a:cs typeface="+mn-cs"/>
                <a:hlinkClick r:id="rId19" tooltip="SSE3"/>
              </a:rPr>
              <a:t>SSE3</a:t>
            </a:r>
            <a:r>
              <a:rPr lang="en-US" sz="1200" b="0" i="0" kern="1200" dirty="0" smtClean="0">
                <a:solidFill>
                  <a:schemeClr val="tx1"/>
                </a:solidFill>
                <a:effectLst/>
                <a:latin typeface="+mn-lt"/>
                <a:ea typeface="+mn-ea"/>
                <a:cs typeface="+mn-cs"/>
              </a:rPr>
              <a:t>, also </a:t>
            </a:r>
            <a:r>
              <a:rPr lang="en-US" sz="1200" b="0" i="0" kern="1200" smtClean="0">
                <a:solidFill>
                  <a:schemeClr val="tx1"/>
                </a:solidFill>
                <a:effectLst/>
                <a:latin typeface="+mn-lt"/>
                <a:ea typeface="+mn-ea"/>
                <a:cs typeface="+mn-cs"/>
              </a:rPr>
              <a:t>called Prescott New Instructions </a:t>
            </a:r>
            <a:r>
              <a:rPr lang="en-US" sz="1200" b="0" i="0" kern="1200" dirty="0" smtClean="0">
                <a:solidFill>
                  <a:schemeClr val="tx1"/>
                </a:solidFill>
                <a:effectLst/>
                <a:latin typeface="+mn-lt"/>
                <a:ea typeface="+mn-ea"/>
                <a:cs typeface="+mn-cs"/>
              </a:rPr>
              <a:t>(PNI), is </a:t>
            </a:r>
            <a:r>
              <a:rPr lang="en-US" sz="1200" b="0" i="0" kern="1200" smtClean="0">
                <a:solidFill>
                  <a:schemeClr val="tx1"/>
                </a:solidFill>
                <a:effectLst/>
                <a:latin typeface="+mn-lt"/>
                <a:ea typeface="+mn-ea"/>
                <a:cs typeface="+mn-cs"/>
              </a:rPr>
              <a:t>an incremental upgrade </a:t>
            </a:r>
            <a:r>
              <a:rPr lang="en-US" sz="1200" b="0" i="0" kern="1200" dirty="0" smtClean="0">
                <a:solidFill>
                  <a:schemeClr val="tx1"/>
                </a:solidFill>
                <a:effectLst/>
                <a:latin typeface="+mn-lt"/>
                <a:ea typeface="+mn-ea"/>
                <a:cs typeface="+mn-cs"/>
              </a:rPr>
              <a:t>to SSE2, adding a handful </a:t>
            </a:r>
            <a:r>
              <a:rPr lang="en-US" sz="1200" b="0" i="0" kern="1200" smtClean="0">
                <a:solidFill>
                  <a:schemeClr val="tx1"/>
                </a:solidFill>
                <a:effectLst/>
                <a:latin typeface="+mn-lt"/>
                <a:ea typeface="+mn-ea"/>
                <a:cs typeface="+mn-cs"/>
              </a:rPr>
              <a:t>of DSP-oriented mathematics instructions </a:t>
            </a:r>
            <a:r>
              <a:rPr lang="en-US" sz="1200" b="0" i="0" kern="1200" dirty="0" smtClean="0">
                <a:solidFill>
                  <a:schemeClr val="tx1"/>
                </a:solidFill>
                <a:effectLst/>
                <a:latin typeface="+mn-lt"/>
                <a:ea typeface="+mn-ea"/>
                <a:cs typeface="+mn-cs"/>
              </a:rPr>
              <a:t>and </a:t>
            </a:r>
            <a:r>
              <a:rPr lang="en-US" sz="1200" b="0" i="0" kern="1200" smtClean="0">
                <a:solidFill>
                  <a:schemeClr val="tx1"/>
                </a:solidFill>
                <a:effectLst/>
                <a:latin typeface="+mn-lt"/>
                <a:ea typeface="+mn-ea"/>
                <a:cs typeface="+mn-cs"/>
              </a:rPr>
              <a:t>some process (thread</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management instructions</a:t>
            </a:r>
            <a:r>
              <a:rPr lang="en-US" sz="1200" b="0" i="0" kern="1200" dirty="0" smtClean="0">
                <a:solidFill>
                  <a:schemeClr val="tx1"/>
                </a:solidFill>
                <a:effectLst/>
                <a:latin typeface="+mn-lt"/>
                <a:ea typeface="+mn-ea"/>
                <a:cs typeface="+mn-cs"/>
              </a:rPr>
              <a:t>.</a:t>
            </a:r>
          </a:p>
          <a:p>
            <a:endParaRPr lang="en-US" sz="1200" b="0" i="0" u="none" strike="noStrike" kern="1200" dirty="0" smtClean="0">
              <a:solidFill>
                <a:schemeClr val="tx1"/>
              </a:solidFill>
              <a:effectLst/>
              <a:latin typeface="+mn-lt"/>
              <a:ea typeface="+mn-ea"/>
              <a:cs typeface="+mn-cs"/>
              <a:hlinkClick r:id="rId20" tooltip="SSSE3"/>
            </a:endParaRPr>
          </a:p>
          <a:p>
            <a:r>
              <a:rPr lang="en-US" sz="1200" b="0" i="0" u="none" strike="noStrike" kern="1200" dirty="0" smtClean="0">
                <a:solidFill>
                  <a:schemeClr val="tx1"/>
                </a:solidFill>
                <a:effectLst/>
                <a:latin typeface="+mn-lt"/>
                <a:ea typeface="+mn-ea"/>
                <a:cs typeface="+mn-cs"/>
                <a:hlinkClick r:id="rId20" tooltip="SSSE3"/>
              </a:rPr>
              <a:t>SSSE3</a:t>
            </a:r>
            <a:r>
              <a:rPr lang="en-US" sz="1200" b="0" i="0" kern="1200" smtClean="0">
                <a:solidFill>
                  <a:schemeClr val="tx1"/>
                </a:solidFill>
                <a:effectLst/>
                <a:latin typeface="+mn-lt"/>
                <a:ea typeface="+mn-ea"/>
                <a:cs typeface="+mn-cs"/>
              </a:rPr>
              <a:t>, Merom New Instructions </a:t>
            </a:r>
            <a:r>
              <a:rPr lang="en-US" sz="1200" b="0" i="0" kern="1200" dirty="0" smtClean="0">
                <a:solidFill>
                  <a:schemeClr val="tx1"/>
                </a:solidFill>
                <a:effectLst/>
                <a:latin typeface="+mn-lt"/>
                <a:ea typeface="+mn-ea"/>
                <a:cs typeface="+mn-cs"/>
              </a:rPr>
              <a:t>(MNI), is </a:t>
            </a:r>
            <a:r>
              <a:rPr lang="en-US" sz="1200" b="0" i="0" kern="1200" smtClean="0">
                <a:solidFill>
                  <a:schemeClr val="tx1"/>
                </a:solidFill>
                <a:effectLst/>
                <a:latin typeface="+mn-lt"/>
                <a:ea typeface="+mn-ea"/>
                <a:cs typeface="+mn-cs"/>
              </a:rPr>
              <a:t>an upgrade </a:t>
            </a:r>
            <a:r>
              <a:rPr lang="en-US" sz="1200" b="0" i="0" kern="1200" dirty="0" smtClean="0">
                <a:solidFill>
                  <a:schemeClr val="tx1"/>
                </a:solidFill>
                <a:effectLst/>
                <a:latin typeface="+mn-lt"/>
                <a:ea typeface="+mn-ea"/>
                <a:cs typeface="+mn-cs"/>
              </a:rPr>
              <a:t>to SSE3, adding 16 </a:t>
            </a:r>
            <a:r>
              <a:rPr lang="en-US" sz="1200" b="0" i="0" kern="1200" smtClean="0">
                <a:solidFill>
                  <a:schemeClr val="tx1"/>
                </a:solidFill>
                <a:effectLst/>
                <a:latin typeface="+mn-lt"/>
                <a:ea typeface="+mn-ea"/>
                <a:cs typeface="+mn-cs"/>
              </a:rPr>
              <a:t>new instructions </a:t>
            </a:r>
            <a:r>
              <a:rPr lang="en-US" sz="1200" b="0" i="0" kern="1200" dirty="0" smtClean="0">
                <a:solidFill>
                  <a:schemeClr val="tx1"/>
                </a:solidFill>
                <a:effectLst/>
                <a:latin typeface="+mn-lt"/>
                <a:ea typeface="+mn-ea"/>
                <a:cs typeface="+mn-cs"/>
              </a:rPr>
              <a:t>which </a:t>
            </a:r>
            <a:r>
              <a:rPr lang="en-US" sz="1200" b="0" i="0" kern="1200" smtClean="0">
                <a:solidFill>
                  <a:schemeClr val="tx1"/>
                </a:solidFill>
                <a:effectLst/>
                <a:latin typeface="+mn-lt"/>
                <a:ea typeface="+mn-ea"/>
                <a:cs typeface="+mn-cs"/>
              </a:rPr>
              <a:t>include permuting </a:t>
            </a:r>
            <a:r>
              <a:rPr lang="en-US" sz="1200" b="0" i="0" kern="1200" dirty="0" smtClean="0">
                <a:solidFill>
                  <a:schemeClr val="tx1"/>
                </a:solidFill>
                <a:effectLst/>
                <a:latin typeface="+mn-lt"/>
                <a:ea typeface="+mn-ea"/>
                <a:cs typeface="+mn-cs"/>
              </a:rPr>
              <a:t>the bytes in </a:t>
            </a:r>
            <a:r>
              <a:rPr lang="en-US" sz="1200" b="0" i="0" kern="1200" smtClean="0">
                <a:solidFill>
                  <a:schemeClr val="tx1"/>
                </a:solidFill>
                <a:effectLst/>
                <a:latin typeface="+mn-lt"/>
                <a:ea typeface="+mn-ea"/>
                <a:cs typeface="+mn-cs"/>
              </a:rPr>
              <a:t>a word</a:t>
            </a:r>
            <a:r>
              <a:rPr lang="en-US" sz="1200" b="0" i="0" kern="1200" dirty="0" smtClean="0">
                <a:solidFill>
                  <a:schemeClr val="tx1"/>
                </a:solidFill>
                <a:effectLst/>
                <a:latin typeface="+mn-lt"/>
                <a:ea typeface="+mn-ea"/>
                <a:cs typeface="+mn-cs"/>
              </a:rPr>
              <a:t>, multiplying 16-bit </a:t>
            </a:r>
            <a:r>
              <a:rPr lang="en-US" sz="1200" b="0" i="0" kern="1200" smtClean="0">
                <a:solidFill>
                  <a:schemeClr val="tx1"/>
                </a:solidFill>
                <a:effectLst/>
                <a:latin typeface="+mn-lt"/>
                <a:ea typeface="+mn-ea"/>
                <a:cs typeface="+mn-cs"/>
              </a:rPr>
              <a:t>fixed-point numbers with correct rounding</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and within-word accumulate instructions</a:t>
            </a:r>
            <a:r>
              <a:rPr lang="en-US" sz="1200" b="0" i="0" kern="1200" dirty="0" smtClean="0">
                <a:solidFill>
                  <a:schemeClr val="tx1"/>
                </a:solidFill>
                <a:effectLst/>
                <a:latin typeface="+mn-lt"/>
                <a:ea typeface="+mn-ea"/>
                <a:cs typeface="+mn-cs"/>
              </a:rPr>
              <a:t>. SSSE3 is often </a:t>
            </a:r>
            <a:r>
              <a:rPr lang="en-US" sz="1200" b="0" i="0" kern="1200" smtClean="0">
                <a:solidFill>
                  <a:schemeClr val="tx1"/>
                </a:solidFill>
                <a:effectLst/>
                <a:latin typeface="+mn-lt"/>
                <a:ea typeface="+mn-ea"/>
                <a:cs typeface="+mn-cs"/>
              </a:rPr>
              <a:t>mistaken for </a:t>
            </a:r>
            <a:r>
              <a:rPr lang="en-US" sz="1200" b="0" i="0" kern="1200" dirty="0" smtClean="0">
                <a:solidFill>
                  <a:schemeClr val="tx1"/>
                </a:solidFill>
                <a:effectLst/>
                <a:latin typeface="+mn-lt"/>
                <a:ea typeface="+mn-ea"/>
                <a:cs typeface="+mn-cs"/>
              </a:rPr>
              <a:t>SSE4 as </a:t>
            </a:r>
            <a:r>
              <a:rPr lang="en-US" sz="1200" b="0" i="0" kern="1200" smtClean="0">
                <a:solidFill>
                  <a:schemeClr val="tx1"/>
                </a:solidFill>
                <a:effectLst/>
                <a:latin typeface="+mn-lt"/>
                <a:ea typeface="+mn-ea"/>
                <a:cs typeface="+mn-cs"/>
              </a:rPr>
              <a:t>this term </a:t>
            </a:r>
            <a:r>
              <a:rPr lang="en-US" sz="1200" b="0" i="0" kern="1200" dirty="0" smtClean="0">
                <a:solidFill>
                  <a:schemeClr val="tx1"/>
                </a:solidFill>
                <a:effectLst/>
                <a:latin typeface="+mn-lt"/>
                <a:ea typeface="+mn-ea"/>
                <a:cs typeface="+mn-cs"/>
              </a:rPr>
              <a:t>was </a:t>
            </a:r>
            <a:r>
              <a:rPr lang="en-US" sz="1200" b="0" i="0" kern="1200" smtClean="0">
                <a:solidFill>
                  <a:schemeClr val="tx1"/>
                </a:solidFill>
                <a:effectLst/>
                <a:latin typeface="+mn-lt"/>
                <a:ea typeface="+mn-ea"/>
                <a:cs typeface="+mn-cs"/>
              </a:rPr>
              <a:t>used during </a:t>
            </a:r>
            <a:r>
              <a:rPr lang="en-US" sz="1200" b="0" i="0" kern="1200" dirty="0" smtClean="0">
                <a:solidFill>
                  <a:schemeClr val="tx1"/>
                </a:solidFill>
                <a:effectLst/>
                <a:latin typeface="+mn-lt"/>
                <a:ea typeface="+mn-ea"/>
                <a:cs typeface="+mn-cs"/>
              </a:rPr>
              <a:t>the development of </a:t>
            </a:r>
            <a:r>
              <a:rPr lang="en-US" sz="1200" b="0" i="0" kern="1200" smtClean="0">
                <a:solidFill>
                  <a:schemeClr val="tx1"/>
                </a:solidFill>
                <a:effectLst/>
                <a:latin typeface="+mn-lt"/>
                <a:ea typeface="+mn-ea"/>
                <a:cs typeface="+mn-cs"/>
              </a:rPr>
              <a:t>the Core </a:t>
            </a:r>
            <a:r>
              <a:rPr lang="en-US" sz="1200" b="0" i="0" u="none" strike="noStrike" kern="1200" smtClean="0">
                <a:solidFill>
                  <a:schemeClr val="tx1"/>
                </a:solidFill>
                <a:effectLst/>
                <a:latin typeface="+mn-lt"/>
                <a:ea typeface="+mn-ea"/>
                <a:cs typeface="+mn-cs"/>
                <a:hlinkClick r:id="rId21" tooltip="Microarchitecture"/>
              </a:rPr>
              <a:t>microarchitecture</a:t>
            </a:r>
            <a:r>
              <a:rPr lang="en-US" sz="1200" b="0" i="0" kern="1200" dirty="0" smtClean="0">
                <a:solidFill>
                  <a:schemeClr val="tx1"/>
                </a:solidFill>
                <a:effectLst/>
                <a:latin typeface="+mn-lt"/>
                <a:ea typeface="+mn-ea"/>
                <a:cs typeface="+mn-cs"/>
              </a:rPr>
              <a:t>.</a:t>
            </a:r>
          </a:p>
          <a:p>
            <a:endParaRPr lang="en-US" sz="1200" b="0" i="0" u="none" strike="noStrike" kern="1200" dirty="0" smtClean="0">
              <a:solidFill>
                <a:schemeClr val="tx1"/>
              </a:solidFill>
              <a:effectLst/>
              <a:latin typeface="+mn-lt"/>
              <a:ea typeface="+mn-ea"/>
              <a:cs typeface="+mn-cs"/>
              <a:hlinkClick r:id="rId22" tooltip="SSE4"/>
            </a:endParaRPr>
          </a:p>
          <a:p>
            <a:r>
              <a:rPr lang="en-US" sz="1200" b="0" i="0" u="none" strike="noStrike" kern="1200" dirty="0" smtClean="0">
                <a:solidFill>
                  <a:schemeClr val="tx1"/>
                </a:solidFill>
                <a:effectLst/>
                <a:latin typeface="+mn-lt"/>
                <a:ea typeface="+mn-ea"/>
                <a:cs typeface="+mn-cs"/>
                <a:hlinkClick r:id="rId22" tooltip="SSE4"/>
              </a:rPr>
              <a:t>SSE4</a:t>
            </a:r>
            <a:r>
              <a:rPr lang="en-US" sz="1200" b="0" i="0" kern="1200" smtClean="0">
                <a:solidFill>
                  <a:schemeClr val="tx1"/>
                </a:solidFill>
                <a:effectLst/>
                <a:latin typeface="+mn-lt"/>
                <a:ea typeface="+mn-ea"/>
                <a:cs typeface="+mn-cs"/>
              </a:rPr>
              <a:t>, Penryn New Instructions </a:t>
            </a:r>
            <a:r>
              <a:rPr lang="en-US" sz="1200" b="0" i="0" kern="1200" dirty="0" smtClean="0">
                <a:solidFill>
                  <a:schemeClr val="tx1"/>
                </a:solidFill>
                <a:effectLst/>
                <a:latin typeface="+mn-lt"/>
                <a:ea typeface="+mn-ea"/>
                <a:cs typeface="+mn-cs"/>
              </a:rPr>
              <a:t>(PNI), </a:t>
            </a:r>
            <a:r>
              <a:rPr lang="en-US" sz="1200" b="0" i="0" kern="1200" smtClean="0">
                <a:solidFill>
                  <a:schemeClr val="tx1"/>
                </a:solidFill>
                <a:effectLst/>
                <a:latin typeface="+mn-lt"/>
                <a:ea typeface="+mn-ea"/>
                <a:cs typeface="+mn-cs"/>
              </a:rPr>
              <a:t>is another major </a:t>
            </a:r>
            <a:r>
              <a:rPr lang="en-US" sz="1200" b="0" i="0" kern="1200" dirty="0" smtClean="0">
                <a:solidFill>
                  <a:schemeClr val="tx1"/>
                </a:solidFill>
                <a:effectLst/>
                <a:latin typeface="+mn-lt"/>
                <a:ea typeface="+mn-ea"/>
                <a:cs typeface="+mn-cs"/>
              </a:rPr>
              <a:t>enhancement, adding a </a:t>
            </a:r>
            <a:r>
              <a:rPr lang="en-US" sz="1200" b="0" i="0" kern="1200" smtClean="0">
                <a:solidFill>
                  <a:schemeClr val="tx1"/>
                </a:solidFill>
                <a:effectLst/>
                <a:latin typeface="+mn-lt"/>
                <a:ea typeface="+mn-ea"/>
                <a:cs typeface="+mn-cs"/>
              </a:rPr>
              <a:t>dot product instruction</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additional integer instructions</a:t>
            </a:r>
            <a:r>
              <a:rPr lang="en-US" sz="1200" b="0" i="0" kern="1200" dirty="0" smtClean="0">
                <a:solidFill>
                  <a:schemeClr val="tx1"/>
                </a:solidFill>
                <a:effectLst/>
                <a:latin typeface="+mn-lt"/>
                <a:ea typeface="+mn-ea"/>
                <a:cs typeface="+mn-cs"/>
              </a:rPr>
              <a:t>, a </a:t>
            </a:r>
            <a:r>
              <a:rPr lang="en-US" sz="1200" b="0" i="0" kern="1200" err="1" smtClean="0">
                <a:solidFill>
                  <a:schemeClr val="tx1"/>
                </a:solidFill>
                <a:effectLst/>
                <a:latin typeface="+mn-lt"/>
                <a:ea typeface="+mn-ea"/>
                <a:cs typeface="+mn-cs"/>
              </a:rPr>
              <a:t>popcnt</a:t>
            </a:r>
            <a:r>
              <a:rPr lang="en-US" sz="1200" b="0" i="0" kern="1200" smtClean="0">
                <a:solidFill>
                  <a:schemeClr val="tx1"/>
                </a:solidFill>
                <a:effectLst/>
                <a:latin typeface="+mn-lt"/>
                <a:ea typeface="+mn-ea"/>
                <a:cs typeface="+mn-cs"/>
              </a:rPr>
              <a:t> instruction</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and more</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hlinkClick r:id="rId23" tooltip="XOP instruction set"/>
              </a:rPr>
              <a:t>XOP</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4" tooltip="FMA instruction set"/>
              </a:rPr>
              <a:t>FMA4</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25" tooltip="CVT16 instruction set"/>
              </a:rPr>
              <a:t>CVT16</a:t>
            </a:r>
            <a:r>
              <a:rPr lang="en-US" sz="1200" b="0" i="0" kern="1200" smtClean="0">
                <a:solidFill>
                  <a:schemeClr val="tx1"/>
                </a:solidFill>
                <a:effectLst/>
                <a:latin typeface="+mn-lt"/>
                <a:ea typeface="+mn-ea"/>
                <a:cs typeface="+mn-cs"/>
              </a:rPr>
              <a:t> are new iterations </a:t>
            </a:r>
            <a:r>
              <a:rPr lang="en-US" sz="1200" b="0" i="0" kern="1200" dirty="0" smtClean="0">
                <a:solidFill>
                  <a:schemeClr val="tx1"/>
                </a:solidFill>
                <a:effectLst/>
                <a:latin typeface="+mn-lt"/>
                <a:ea typeface="+mn-ea"/>
                <a:cs typeface="+mn-cs"/>
              </a:rPr>
              <a:t>announced by </a:t>
            </a:r>
            <a:r>
              <a:rPr lang="en-US" sz="1200" b="0" i="0" u="none" strike="noStrike" kern="1200" dirty="0" smtClean="0">
                <a:solidFill>
                  <a:schemeClr val="tx1"/>
                </a:solidFill>
                <a:effectLst/>
                <a:latin typeface="+mn-lt"/>
                <a:ea typeface="+mn-ea"/>
                <a:cs typeface="+mn-cs"/>
                <a:hlinkClick r:id="rId26" tooltip="AMD"/>
              </a:rPr>
              <a:t>AMD</a:t>
            </a:r>
            <a:r>
              <a:rPr lang="en-US" sz="1200" b="0" i="0" kern="1200" dirty="0" smtClean="0">
                <a:solidFill>
                  <a:schemeClr val="tx1"/>
                </a:solidFill>
                <a:effectLst/>
                <a:latin typeface="+mn-lt"/>
                <a:ea typeface="+mn-ea"/>
                <a:cs typeface="+mn-cs"/>
              </a:rPr>
              <a:t> in August 2007</a:t>
            </a:r>
            <a:r>
              <a:rPr lang="en-US" sz="1200" b="0" i="0" u="none" strike="noStrike" kern="1200" baseline="30000" dirty="0" smtClean="0">
                <a:solidFill>
                  <a:schemeClr val="tx1"/>
                </a:solidFill>
                <a:effectLst/>
                <a:latin typeface="+mn-lt"/>
                <a:ea typeface="+mn-ea"/>
                <a:cs typeface="+mn-cs"/>
                <a:hlinkClick r:id="rId27"/>
              </a:rPr>
              <a:t>[2]</a:t>
            </a:r>
            <a:r>
              <a:rPr lang="en-US" sz="1200" b="0" i="0" u="none" strike="noStrike" kern="1200" baseline="30000" dirty="0" smtClean="0">
                <a:solidFill>
                  <a:schemeClr val="tx1"/>
                </a:solidFill>
                <a:effectLst/>
                <a:latin typeface="+mn-lt"/>
                <a:ea typeface="+mn-ea"/>
                <a:cs typeface="+mn-cs"/>
                <a:hlinkClick r:id="rId28"/>
              </a:rPr>
              <a:t>[3]</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and revised </a:t>
            </a:r>
            <a:r>
              <a:rPr lang="en-US" sz="1200" b="0" i="0" kern="1200" dirty="0" smtClean="0">
                <a:solidFill>
                  <a:schemeClr val="tx1"/>
                </a:solidFill>
                <a:effectLst/>
                <a:latin typeface="+mn-lt"/>
                <a:ea typeface="+mn-ea"/>
                <a:cs typeface="+mn-cs"/>
              </a:rPr>
              <a:t>in May 2009.</a:t>
            </a:r>
            <a:r>
              <a:rPr lang="en-US" sz="1200" b="0" i="0" u="none" strike="noStrike" kern="1200" baseline="30000" dirty="0" smtClean="0">
                <a:solidFill>
                  <a:schemeClr val="tx1"/>
                </a:solidFill>
                <a:effectLst/>
                <a:latin typeface="+mn-lt"/>
                <a:ea typeface="+mn-ea"/>
                <a:cs typeface="+mn-cs"/>
                <a:hlinkClick r:id="rId29"/>
              </a:rPr>
              <a:t>[4]</a:t>
            </a:r>
            <a:endParaRPr lang="en-US" sz="1200" b="0" i="0"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hlinkClick r:id="rId30" tooltip="Advanced Vector Extensions"/>
            </a:endParaRPr>
          </a:p>
          <a:p>
            <a:r>
              <a:rPr lang="en-US" sz="1200" b="0" i="0" u="none" strike="noStrike" kern="1200" smtClean="0">
                <a:solidFill>
                  <a:schemeClr val="tx1"/>
                </a:solidFill>
                <a:effectLst/>
                <a:latin typeface="+mn-lt"/>
                <a:ea typeface="+mn-ea"/>
                <a:cs typeface="+mn-cs"/>
                <a:hlinkClick r:id="rId30" tooltip="Advanced Vector Extensions"/>
              </a:rPr>
              <a:t>Advanced Vector </a:t>
            </a:r>
            <a:r>
              <a:rPr lang="en-US" sz="1200" b="0" i="0" u="none" strike="noStrike" kern="1200" dirty="0" smtClean="0">
                <a:solidFill>
                  <a:schemeClr val="tx1"/>
                </a:solidFill>
                <a:effectLst/>
                <a:latin typeface="+mn-lt"/>
                <a:ea typeface="+mn-ea"/>
                <a:cs typeface="+mn-cs"/>
                <a:hlinkClick r:id="rId30" tooltip="Advanced Vector Extensions"/>
              </a:rPr>
              <a:t>Extensions</a:t>
            </a:r>
            <a:r>
              <a:rPr lang="en-US" sz="1200" b="0" i="0" kern="1200" dirty="0" smtClean="0">
                <a:solidFill>
                  <a:schemeClr val="tx1"/>
                </a:solidFill>
                <a:effectLst/>
                <a:latin typeface="+mn-lt"/>
                <a:ea typeface="+mn-ea"/>
                <a:cs typeface="+mn-cs"/>
              </a:rPr>
              <a:t> (AVX</a:t>
            </a:r>
            <a:r>
              <a:rPr lang="en-US" sz="1200" b="0" i="0" kern="1200" smtClean="0">
                <a:solidFill>
                  <a:schemeClr val="tx1"/>
                </a:solidFill>
                <a:effectLst/>
                <a:latin typeface="+mn-lt"/>
                <a:ea typeface="+mn-ea"/>
                <a:cs typeface="+mn-cs"/>
              </a:rPr>
              <a:t>), Gesher New Instructions </a:t>
            </a:r>
            <a:r>
              <a:rPr lang="en-US" sz="1200" b="0" i="0" kern="1200" dirty="0" smtClean="0">
                <a:solidFill>
                  <a:schemeClr val="tx1"/>
                </a:solidFill>
                <a:effectLst/>
                <a:latin typeface="+mn-lt"/>
                <a:ea typeface="+mn-ea"/>
                <a:cs typeface="+mn-cs"/>
              </a:rPr>
              <a:t>(GNI), is an </a:t>
            </a:r>
            <a:r>
              <a:rPr lang="en-US" sz="1200" b="0" i="0" kern="1200" smtClean="0">
                <a:solidFill>
                  <a:schemeClr val="tx1"/>
                </a:solidFill>
                <a:effectLst/>
                <a:latin typeface="+mn-lt"/>
                <a:ea typeface="+mn-ea"/>
                <a:cs typeface="+mn-cs"/>
              </a:rPr>
              <a:t>advanced version </a:t>
            </a:r>
            <a:r>
              <a:rPr lang="en-US" sz="1200" b="0" i="0" kern="1200" dirty="0" smtClean="0">
                <a:solidFill>
                  <a:schemeClr val="tx1"/>
                </a:solidFill>
                <a:effectLst/>
                <a:latin typeface="+mn-lt"/>
                <a:ea typeface="+mn-ea"/>
                <a:cs typeface="+mn-cs"/>
              </a:rPr>
              <a:t>of SSE announced by </a:t>
            </a:r>
            <a:r>
              <a:rPr lang="en-US" sz="1200" b="0" i="0" kern="1200" smtClean="0">
                <a:solidFill>
                  <a:schemeClr val="tx1"/>
                </a:solidFill>
                <a:effectLst/>
                <a:latin typeface="+mn-lt"/>
                <a:ea typeface="+mn-ea"/>
                <a:cs typeface="+mn-cs"/>
              </a:rPr>
              <a:t>Intel featuring </a:t>
            </a:r>
            <a:r>
              <a:rPr lang="en-US" sz="1200" b="0" i="0" kern="1200" dirty="0" smtClean="0">
                <a:solidFill>
                  <a:schemeClr val="tx1"/>
                </a:solidFill>
                <a:effectLst/>
                <a:latin typeface="+mn-lt"/>
                <a:ea typeface="+mn-ea"/>
                <a:cs typeface="+mn-cs"/>
              </a:rPr>
              <a:t>a widened data </a:t>
            </a:r>
            <a:r>
              <a:rPr lang="en-US" sz="1200" b="0" i="0" kern="1200" smtClean="0">
                <a:solidFill>
                  <a:schemeClr val="tx1"/>
                </a:solidFill>
                <a:effectLst/>
                <a:latin typeface="+mn-lt"/>
                <a:ea typeface="+mn-ea"/>
                <a:cs typeface="+mn-cs"/>
              </a:rPr>
              <a:t>path from </a:t>
            </a:r>
            <a:r>
              <a:rPr lang="en-US" sz="1200" b="0" i="0" kern="1200" dirty="0" smtClean="0">
                <a:solidFill>
                  <a:schemeClr val="tx1"/>
                </a:solidFill>
                <a:effectLst/>
                <a:latin typeface="+mn-lt"/>
                <a:ea typeface="+mn-ea"/>
                <a:cs typeface="+mn-cs"/>
              </a:rPr>
              <a:t>128 bits to 256 bits </a:t>
            </a:r>
            <a:r>
              <a:rPr lang="en-US" sz="1200" b="0" i="0" kern="1200" smtClean="0">
                <a:solidFill>
                  <a:schemeClr val="tx1"/>
                </a:solidFill>
                <a:effectLst/>
                <a:latin typeface="+mn-lt"/>
                <a:ea typeface="+mn-ea"/>
                <a:cs typeface="+mn-cs"/>
              </a:rPr>
              <a:t>and 3-operand instructions </a:t>
            </a:r>
            <a:r>
              <a:rPr lang="en-US" sz="1200" b="0" i="0" kern="1200" dirty="0" smtClean="0">
                <a:solidFill>
                  <a:schemeClr val="tx1"/>
                </a:solidFill>
                <a:effectLst/>
                <a:latin typeface="+mn-lt"/>
                <a:ea typeface="+mn-ea"/>
                <a:cs typeface="+mn-cs"/>
              </a:rPr>
              <a:t>(</a:t>
            </a:r>
            <a:r>
              <a:rPr lang="en-US" sz="1200" b="0" i="0" kern="1200" smtClean="0">
                <a:solidFill>
                  <a:schemeClr val="tx1"/>
                </a:solidFill>
                <a:effectLst/>
                <a:latin typeface="+mn-lt"/>
                <a:ea typeface="+mn-ea"/>
                <a:cs typeface="+mn-cs"/>
              </a:rPr>
              <a:t>up from </a:t>
            </a:r>
            <a:r>
              <a:rPr lang="en-US" sz="1200" b="0" i="0" kern="1200" dirty="0" smtClean="0">
                <a:solidFill>
                  <a:schemeClr val="tx1"/>
                </a:solidFill>
                <a:effectLst/>
                <a:latin typeface="+mn-lt"/>
                <a:ea typeface="+mn-ea"/>
                <a:cs typeface="+mn-cs"/>
              </a:rPr>
              <a:t>2). </a:t>
            </a:r>
            <a:r>
              <a:rPr lang="en-US" sz="1200" b="0" i="0" kern="1200" smtClean="0">
                <a:solidFill>
                  <a:schemeClr val="tx1"/>
                </a:solidFill>
                <a:effectLst/>
                <a:latin typeface="+mn-lt"/>
                <a:ea typeface="+mn-ea"/>
                <a:cs typeface="+mn-cs"/>
              </a:rPr>
              <a:t>Intel released processors in early </a:t>
            </a:r>
            <a:r>
              <a:rPr lang="en-US" sz="1200" b="0" i="0" kern="1200" dirty="0" smtClean="0">
                <a:solidFill>
                  <a:schemeClr val="tx1"/>
                </a:solidFill>
                <a:effectLst/>
                <a:latin typeface="+mn-lt"/>
                <a:ea typeface="+mn-ea"/>
                <a:cs typeface="+mn-cs"/>
              </a:rPr>
              <a:t>2011 with </a:t>
            </a:r>
            <a:r>
              <a:rPr lang="en-US" sz="1200" b="0" i="0" kern="1200" smtClean="0">
                <a:solidFill>
                  <a:schemeClr val="tx1"/>
                </a:solidFill>
                <a:effectLst/>
                <a:latin typeface="+mn-lt"/>
                <a:ea typeface="+mn-ea"/>
                <a:cs typeface="+mn-cs"/>
              </a:rPr>
              <a:t>AVX support</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1"/>
              </a:rPr>
              <a:t>[5]</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AVX requires support from the operating </a:t>
            </a:r>
            <a:r>
              <a:rPr lang="en-US" sz="1200" b="0" i="0" kern="1200" dirty="0" smtClean="0">
                <a:solidFill>
                  <a:schemeClr val="tx1"/>
                </a:solidFill>
                <a:effectLst/>
                <a:latin typeface="+mn-lt"/>
                <a:ea typeface="+mn-ea"/>
                <a:cs typeface="+mn-cs"/>
              </a:rPr>
              <a:t>system.</a:t>
            </a:r>
          </a:p>
          <a:p>
            <a:endParaRPr lang="en-US" sz="1200" b="0" i="0" u="none" strike="noStrike" kern="1200" dirty="0" smtClean="0">
              <a:solidFill>
                <a:schemeClr val="tx1"/>
              </a:solidFill>
              <a:effectLst/>
              <a:latin typeface="+mn-lt"/>
              <a:ea typeface="+mn-ea"/>
              <a:cs typeface="+mn-cs"/>
              <a:hlinkClick r:id="rId32" tooltip="Advanced Vector Extensions"/>
            </a:endParaRPr>
          </a:p>
          <a:p>
            <a:r>
              <a:rPr lang="en-US" sz="1200" b="0" i="0" u="none" strike="noStrike" kern="1200" dirty="0" smtClean="0">
                <a:solidFill>
                  <a:schemeClr val="tx1"/>
                </a:solidFill>
                <a:effectLst/>
                <a:latin typeface="+mn-lt"/>
                <a:ea typeface="+mn-ea"/>
                <a:cs typeface="+mn-cs"/>
                <a:hlinkClick r:id="rId32" tooltip="Advanced Vector Extensions"/>
              </a:rPr>
              <a:t>AVX2</a:t>
            </a:r>
            <a:r>
              <a:rPr lang="en-US" sz="1200" b="0" i="0" kern="1200" dirty="0" smtClean="0">
                <a:solidFill>
                  <a:schemeClr val="tx1"/>
                </a:solidFill>
                <a:effectLst/>
                <a:latin typeface="+mn-lt"/>
                <a:ea typeface="+mn-ea"/>
                <a:cs typeface="+mn-cs"/>
              </a:rPr>
              <a:t>, also known as Haswell </a:t>
            </a:r>
            <a:r>
              <a:rPr lang="en-US" sz="1200" b="0" i="0" kern="1200" smtClean="0">
                <a:solidFill>
                  <a:schemeClr val="tx1"/>
                </a:solidFill>
                <a:effectLst/>
                <a:latin typeface="+mn-lt"/>
                <a:ea typeface="+mn-ea"/>
                <a:cs typeface="+mn-cs"/>
              </a:rPr>
              <a:t>New Instructions </a:t>
            </a:r>
            <a:r>
              <a:rPr lang="en-US" sz="1200" b="0" i="0" kern="1200" dirty="0" smtClean="0">
                <a:solidFill>
                  <a:schemeClr val="tx1"/>
                </a:solidFill>
                <a:effectLst/>
                <a:latin typeface="+mn-lt"/>
                <a:ea typeface="+mn-ea"/>
                <a:cs typeface="+mn-cs"/>
              </a:rPr>
              <a:t>(HNI), is an expansion of the </a:t>
            </a:r>
            <a:r>
              <a:rPr lang="en-US" sz="1200" b="0" i="0" kern="1200" smtClean="0">
                <a:solidFill>
                  <a:schemeClr val="tx1"/>
                </a:solidFill>
                <a:effectLst/>
                <a:latin typeface="+mn-lt"/>
                <a:ea typeface="+mn-ea"/>
                <a:cs typeface="+mn-cs"/>
              </a:rPr>
              <a:t>AVX instruction </a:t>
            </a:r>
            <a:r>
              <a:rPr lang="en-US" sz="1200" b="0" i="0" kern="1200" dirty="0" smtClean="0">
                <a:solidFill>
                  <a:schemeClr val="tx1"/>
                </a:solidFill>
                <a:effectLst/>
                <a:latin typeface="+mn-lt"/>
                <a:ea typeface="+mn-ea"/>
                <a:cs typeface="+mn-cs"/>
              </a:rPr>
              <a:t>set.</a:t>
            </a:r>
          </a:p>
          <a:p>
            <a:endParaRPr lang="en-US" sz="1200" b="0" i="0" u="none" strike="noStrike" kern="1200" dirty="0" smtClean="0">
              <a:solidFill>
                <a:schemeClr val="tx1"/>
              </a:solidFill>
              <a:effectLst/>
              <a:latin typeface="+mn-lt"/>
              <a:ea typeface="+mn-ea"/>
              <a:cs typeface="+mn-cs"/>
              <a:hlinkClick r:id="rId33" tooltip="AVX-512"/>
            </a:endParaRPr>
          </a:p>
          <a:p>
            <a:r>
              <a:rPr lang="en-US" sz="1200" b="0" i="0" u="none" strike="noStrike" kern="1200" dirty="0" smtClean="0">
                <a:solidFill>
                  <a:schemeClr val="tx1"/>
                </a:solidFill>
                <a:effectLst/>
                <a:latin typeface="+mn-lt"/>
                <a:ea typeface="+mn-ea"/>
                <a:cs typeface="+mn-cs"/>
                <a:hlinkClick r:id="rId33" tooltip="AVX-512"/>
              </a:rPr>
              <a:t>AVX-512</a:t>
            </a:r>
            <a:r>
              <a:rPr lang="en-US" sz="1200" b="0" i="0" kern="1200" dirty="0" smtClean="0">
                <a:solidFill>
                  <a:schemeClr val="tx1"/>
                </a:solidFill>
                <a:effectLst/>
                <a:latin typeface="+mn-lt"/>
                <a:ea typeface="+mn-ea"/>
                <a:cs typeface="+mn-cs"/>
              </a:rPr>
              <a:t> (3.1 and 3.2</a:t>
            </a:r>
            <a:r>
              <a:rPr lang="en-US" sz="1200" b="0" i="0" kern="1200" smtClean="0">
                <a:solidFill>
                  <a:schemeClr val="tx1"/>
                </a:solidFill>
                <a:effectLst/>
                <a:latin typeface="+mn-lt"/>
                <a:ea typeface="+mn-ea"/>
                <a:cs typeface="+mn-cs"/>
              </a:rPr>
              <a:t>) are </a:t>
            </a:r>
            <a:r>
              <a:rPr lang="en-US" sz="1200" b="0" i="0" kern="1200" dirty="0" smtClean="0">
                <a:solidFill>
                  <a:schemeClr val="tx1"/>
                </a:solidFill>
                <a:effectLst/>
                <a:latin typeface="+mn-lt"/>
                <a:ea typeface="+mn-ea"/>
                <a:cs typeface="+mn-cs"/>
              </a:rPr>
              <a:t>512-bit extensions to the 256-bit </a:t>
            </a:r>
            <a:r>
              <a:rPr lang="en-US" sz="1200" b="0" i="0" kern="1200" smtClean="0">
                <a:solidFill>
                  <a:schemeClr val="tx1"/>
                </a:solidFill>
                <a:effectLst/>
                <a:latin typeface="+mn-lt"/>
                <a:ea typeface="+mn-ea"/>
                <a:cs typeface="+mn-cs"/>
              </a:rPr>
              <a:t>Advanced Vector </a:t>
            </a:r>
            <a:r>
              <a:rPr lang="en-US" sz="1200" b="0" i="0" kern="1200" dirty="0" smtClean="0">
                <a:solidFill>
                  <a:schemeClr val="tx1"/>
                </a:solidFill>
                <a:effectLst/>
                <a:latin typeface="+mn-lt"/>
                <a:ea typeface="+mn-ea"/>
                <a:cs typeface="+mn-cs"/>
              </a:rPr>
              <a:t>Extensions </a:t>
            </a:r>
            <a:r>
              <a:rPr lang="en-US" sz="1200" b="0" i="0" kern="1200" smtClean="0">
                <a:solidFill>
                  <a:schemeClr val="tx1"/>
                </a:solidFill>
                <a:effectLst/>
                <a:latin typeface="+mn-lt"/>
                <a:ea typeface="+mn-ea"/>
                <a:cs typeface="+mn-cs"/>
              </a:rPr>
              <a:t>SIMD instructions for x86 instruction set architecture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Fused multiply–add</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fused</a:t>
            </a:r>
            <a:r>
              <a:rPr lang="en-US" sz="1200" b="0" i="0" kern="1200" dirty="0" smtClean="0">
                <a:solidFill>
                  <a:schemeClr val="tx1"/>
                </a:solidFill>
                <a:effectLst/>
                <a:latin typeface="+mn-lt"/>
                <a:ea typeface="+mn-ea"/>
                <a:cs typeface="+mn-cs"/>
              </a:rPr>
              <a:t> multiply–add (sometimes known as </a:t>
            </a:r>
            <a:r>
              <a:rPr lang="en-US" sz="1200" b="0" i="1" kern="1200" dirty="0" smtClean="0">
                <a:solidFill>
                  <a:schemeClr val="tx1"/>
                </a:solidFill>
                <a:effectLst/>
                <a:latin typeface="+mn-lt"/>
                <a:ea typeface="+mn-ea"/>
                <a:cs typeface="+mn-cs"/>
              </a:rPr>
              <a:t>FMA</a:t>
            </a:r>
            <a:r>
              <a:rPr lang="en-US" sz="1200" b="0" i="0" kern="1200" smtClean="0">
                <a:solidFill>
                  <a:schemeClr val="tx1"/>
                </a:solidFill>
                <a:effectLst/>
                <a:latin typeface="+mn-lt"/>
                <a:ea typeface="+mn-ea"/>
                <a:cs typeface="+mn-cs"/>
              </a:rPr>
              <a:t> or</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fmadd</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4"/>
              </a:rPr>
              <a:t>[2]</a:t>
            </a:r>
            <a:r>
              <a:rPr lang="en-US" sz="1200" b="0" i="0" kern="1200" dirty="0" smtClean="0">
                <a:solidFill>
                  <a:schemeClr val="tx1"/>
                </a:solidFill>
                <a:effectLst/>
                <a:latin typeface="+mn-lt"/>
                <a:ea typeface="+mn-ea"/>
                <a:cs typeface="+mn-cs"/>
              </a:rPr>
              <a:t> is a floating-point </a:t>
            </a:r>
            <a:r>
              <a:rPr lang="en-US" sz="1200" b="0" i="0" kern="1200" smtClean="0">
                <a:solidFill>
                  <a:schemeClr val="tx1"/>
                </a:solidFill>
                <a:effectLst/>
                <a:latin typeface="+mn-lt"/>
                <a:ea typeface="+mn-ea"/>
                <a:cs typeface="+mn-cs"/>
              </a:rPr>
              <a:t>multiply–add operation performed </a:t>
            </a:r>
            <a:r>
              <a:rPr lang="en-US" sz="1200" b="0" i="0" kern="1200" dirty="0" smtClean="0">
                <a:solidFill>
                  <a:schemeClr val="tx1"/>
                </a:solidFill>
                <a:effectLst/>
                <a:latin typeface="+mn-lt"/>
                <a:ea typeface="+mn-ea"/>
                <a:cs typeface="+mn-cs"/>
              </a:rPr>
              <a:t>in one step, with a </a:t>
            </a:r>
            <a:r>
              <a:rPr lang="en-US" sz="1200" b="0" i="0" kern="1200" smtClean="0">
                <a:solidFill>
                  <a:schemeClr val="tx1"/>
                </a:solidFill>
                <a:effectLst/>
                <a:latin typeface="+mn-lt"/>
                <a:ea typeface="+mn-ea"/>
                <a:cs typeface="+mn-cs"/>
              </a:rPr>
              <a:t>single rounding</a:t>
            </a:r>
            <a:r>
              <a:rPr lang="en-US" sz="1200" b="0" i="0" kern="1200" dirty="0" smtClean="0">
                <a:solidFill>
                  <a:schemeClr val="tx1"/>
                </a:solidFill>
                <a:effectLst/>
                <a:latin typeface="+mn-lt"/>
                <a:ea typeface="+mn-ea"/>
                <a:cs typeface="+mn-cs"/>
              </a:rPr>
              <a:t>. That is</a:t>
            </a:r>
            <a:r>
              <a:rPr lang="en-US" sz="1200" b="0" i="0" kern="1200" smtClean="0">
                <a:solidFill>
                  <a:schemeClr val="tx1"/>
                </a:solidFill>
                <a:effectLst/>
                <a:latin typeface="+mn-lt"/>
                <a:ea typeface="+mn-ea"/>
                <a:cs typeface="+mn-cs"/>
              </a:rPr>
              <a:t>, where </a:t>
            </a:r>
            <a:r>
              <a:rPr lang="en-US" sz="1200" b="0" i="0" kern="1200" dirty="0" smtClean="0">
                <a:solidFill>
                  <a:schemeClr val="tx1"/>
                </a:solidFill>
                <a:effectLst/>
                <a:latin typeface="+mn-lt"/>
                <a:ea typeface="+mn-ea"/>
                <a:cs typeface="+mn-cs"/>
              </a:rPr>
              <a:t>an unfused multiply–add would compute </a:t>
            </a:r>
            <a:r>
              <a:rPr lang="en-US" sz="1200" b="0" i="0" kern="1200" smtClean="0">
                <a:solidFill>
                  <a:schemeClr val="tx1"/>
                </a:solidFill>
                <a:effectLst/>
                <a:latin typeface="+mn-lt"/>
                <a:ea typeface="+mn-ea"/>
                <a:cs typeface="+mn-cs"/>
              </a:rPr>
              <a:t>the product</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b</a:t>
            </a:r>
            <a:r>
              <a:rPr lang="en-US" sz="1200" b="0" i="0" kern="1200" dirty="0" err="1"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c</a:t>
            </a:r>
            <a:r>
              <a:rPr lang="en-US" sz="1200" b="0" i="0" kern="1200" smtClean="0">
                <a:solidFill>
                  <a:schemeClr val="tx1"/>
                </a:solidFill>
                <a:effectLst/>
                <a:latin typeface="+mn-lt"/>
                <a:ea typeface="+mn-ea"/>
                <a:cs typeface="+mn-cs"/>
              </a:rPr>
              <a:t>, round </a:t>
            </a:r>
            <a:r>
              <a:rPr lang="en-US" sz="1200" b="0" i="0" kern="1200" dirty="0" smtClean="0">
                <a:solidFill>
                  <a:schemeClr val="tx1"/>
                </a:solidFill>
                <a:effectLst/>
                <a:latin typeface="+mn-lt"/>
                <a:ea typeface="+mn-ea"/>
                <a:cs typeface="+mn-cs"/>
              </a:rPr>
              <a:t>it to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significant bits, add </a:t>
            </a:r>
            <a:r>
              <a:rPr lang="en-US" sz="1200" b="0" i="0" kern="1200" smtClean="0">
                <a:solidFill>
                  <a:schemeClr val="tx1"/>
                </a:solidFill>
                <a:effectLst/>
                <a:latin typeface="+mn-lt"/>
                <a:ea typeface="+mn-ea"/>
                <a:cs typeface="+mn-cs"/>
              </a:rPr>
              <a:t>the result </a:t>
            </a:r>
            <a:r>
              <a:rPr lang="en-US" sz="1200" b="0" i="0" kern="1200" dirty="0" smtClean="0">
                <a:solidFill>
                  <a:schemeClr val="tx1"/>
                </a:solidFill>
                <a:effectLst/>
                <a:latin typeface="+mn-lt"/>
                <a:ea typeface="+mn-ea"/>
                <a:cs typeface="+mn-cs"/>
              </a:rPr>
              <a:t>to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and round </a:t>
            </a:r>
            <a:r>
              <a:rPr lang="en-US" sz="1200" b="0" i="0" kern="1200" dirty="0" smtClean="0">
                <a:solidFill>
                  <a:schemeClr val="tx1"/>
                </a:solidFill>
                <a:effectLst/>
                <a:latin typeface="+mn-lt"/>
                <a:ea typeface="+mn-ea"/>
                <a:cs typeface="+mn-cs"/>
              </a:rPr>
              <a:t>back to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significant bits, a fused multiply–add would compute </a:t>
            </a:r>
            <a:r>
              <a:rPr lang="en-US" sz="1200" b="0" i="0" kern="1200" smtClean="0">
                <a:solidFill>
                  <a:schemeClr val="tx1"/>
                </a:solidFill>
                <a:effectLst/>
                <a:latin typeface="+mn-lt"/>
                <a:ea typeface="+mn-ea"/>
                <a:cs typeface="+mn-cs"/>
              </a:rPr>
              <a:t>the entire expression</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a</a:t>
            </a:r>
            <a:r>
              <a:rPr lang="en-US" sz="1200" b="0" i="0" kern="1200" dirty="0" err="1"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b</a:t>
            </a:r>
            <a:r>
              <a:rPr lang="en-US" sz="1200" b="0" i="0" kern="1200" dirty="0" err="1"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to its </a:t>
            </a:r>
            <a:r>
              <a:rPr lang="en-US" sz="1200" b="0" i="0" kern="1200" smtClean="0">
                <a:solidFill>
                  <a:schemeClr val="tx1"/>
                </a:solidFill>
                <a:effectLst/>
                <a:latin typeface="+mn-lt"/>
                <a:ea typeface="+mn-ea"/>
                <a:cs typeface="+mn-cs"/>
              </a:rPr>
              <a:t>full precision before rounding </a:t>
            </a:r>
            <a:r>
              <a:rPr lang="en-US" sz="1200" b="0" i="0" kern="1200" dirty="0" smtClean="0">
                <a:solidFill>
                  <a:schemeClr val="tx1"/>
                </a:solidFill>
                <a:effectLst/>
                <a:latin typeface="+mn-lt"/>
                <a:ea typeface="+mn-ea"/>
                <a:cs typeface="+mn-cs"/>
              </a:rPr>
              <a:t>the </a:t>
            </a:r>
            <a:r>
              <a:rPr lang="en-US" sz="1200" b="0" i="0" kern="1200" smtClean="0">
                <a:solidFill>
                  <a:schemeClr val="tx1"/>
                </a:solidFill>
                <a:effectLst/>
                <a:latin typeface="+mn-lt"/>
                <a:ea typeface="+mn-ea"/>
                <a:cs typeface="+mn-cs"/>
              </a:rPr>
              <a:t>final result </a:t>
            </a:r>
            <a:r>
              <a:rPr lang="en-US" sz="1200" b="0" i="0" kern="1200" dirty="0" smtClean="0">
                <a:solidFill>
                  <a:schemeClr val="tx1"/>
                </a:solidFill>
                <a:effectLst/>
                <a:latin typeface="+mn-lt"/>
                <a:ea typeface="+mn-ea"/>
                <a:cs typeface="+mn-cs"/>
              </a:rPr>
              <a:t>down to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significant bits.</a:t>
            </a: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F75E4A-9CFF-464B-A998-9ACFECFC76D2}" type="slidenum">
              <a:rPr lang="en-US" smtClean="0"/>
              <a:t>7</a:t>
            </a:fld>
            <a:endParaRPr lang="en-US"/>
          </a:p>
        </p:txBody>
      </p:sp>
    </p:spTree>
    <p:extLst>
      <p:ext uri="{BB962C8B-B14F-4D97-AF65-F5344CB8AC3E}">
        <p14:creationId xmlns:p14="http://schemas.microsoft.com/office/powerpoint/2010/main" val="4007730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pPr algn="ctr"/>
            <a:r>
              <a:rPr lang="en-US" sz="1200" b="1" i="0" u="sng" strike="noStrike" kern="1200" baseline="0" dirty="0" smtClean="0">
                <a:solidFill>
                  <a:schemeClr val="tx1"/>
                </a:solidFill>
                <a:latin typeface="+mn-lt"/>
                <a:ea typeface="+mn-ea"/>
                <a:cs typeface="+mn-cs"/>
              </a:rPr>
              <a:t>Legacy Decode Pipeline</a:t>
            </a:r>
          </a:p>
          <a:p>
            <a:r>
              <a:rPr lang="en-US" sz="1200" b="0" i="0" u="none" strike="noStrike" kern="1200" baseline="0" dirty="0" smtClean="0">
                <a:solidFill>
                  <a:schemeClr val="tx1"/>
                </a:solidFill>
                <a:latin typeface="+mn-lt"/>
                <a:ea typeface="+mn-ea"/>
                <a:cs typeface="+mn-cs"/>
              </a:rPr>
              <a:t>The Legacy Decode Pipeline comprises the instruction translation </a:t>
            </a:r>
            <a:r>
              <a:rPr lang="en-US" sz="1200" b="0" i="0" u="none" strike="noStrike" kern="1200" baseline="0" dirty="0" err="1" smtClean="0">
                <a:solidFill>
                  <a:schemeClr val="tx1"/>
                </a:solidFill>
                <a:latin typeface="+mn-lt"/>
                <a:ea typeface="+mn-ea"/>
                <a:cs typeface="+mn-cs"/>
              </a:rPr>
              <a:t>lookaside</a:t>
            </a:r>
            <a:r>
              <a:rPr lang="en-US" sz="1200" b="0" i="0" u="none" strike="noStrike" kern="1200" baseline="0" dirty="0" smtClean="0">
                <a:solidFill>
                  <a:schemeClr val="tx1"/>
                </a:solidFill>
                <a:latin typeface="+mn-lt"/>
                <a:ea typeface="+mn-ea"/>
                <a:cs typeface="+mn-cs"/>
              </a:rPr>
              <a:t> buffer (ITLB), the instruction</a:t>
            </a:r>
          </a:p>
          <a:p>
            <a:r>
              <a:rPr lang="en-US" sz="1200" b="0" i="0" u="none" strike="noStrike" kern="1200" baseline="0" dirty="0" smtClean="0">
                <a:solidFill>
                  <a:schemeClr val="tx1"/>
                </a:solidFill>
                <a:latin typeface="+mn-lt"/>
                <a:ea typeface="+mn-ea"/>
                <a:cs typeface="+mn-cs"/>
              </a:rPr>
              <a:t>cache (ICache), instruction </a:t>
            </a:r>
            <a:r>
              <a:rPr lang="en-US" sz="1200" b="0" i="0" u="none" strike="noStrike" kern="1200" baseline="0" dirty="0" err="1" smtClean="0">
                <a:solidFill>
                  <a:schemeClr val="tx1"/>
                </a:solidFill>
                <a:latin typeface="+mn-lt"/>
                <a:ea typeface="+mn-ea"/>
                <a:cs typeface="+mn-cs"/>
              </a:rPr>
              <a:t>predecode</a:t>
            </a:r>
            <a:r>
              <a:rPr lang="en-US" sz="1200" b="0" i="0" u="none" strike="noStrike" kern="1200" baseline="0" dirty="0" smtClean="0">
                <a:solidFill>
                  <a:schemeClr val="tx1"/>
                </a:solidFill>
                <a:latin typeface="+mn-lt"/>
                <a:ea typeface="+mn-ea"/>
                <a:cs typeface="+mn-cs"/>
              </a:rPr>
              <a:t>, and instruction decode units.</a:t>
            </a:r>
          </a:p>
          <a:p>
            <a:endParaRPr lang="en-US" b="0" u="none" dirty="0" smtClean="0"/>
          </a:p>
          <a:p>
            <a:r>
              <a:rPr lang="en-US" sz="3600" b="1" i="0" u="none" dirty="0" smtClean="0">
                <a:solidFill>
                  <a:srgbClr val="C00000"/>
                </a:solidFill>
              </a:rPr>
              <a:t>Fetch &amp; pre-decoding</a:t>
            </a:r>
          </a:p>
          <a:p>
            <a:r>
              <a:rPr lang="en-US" b="0" u="none" dirty="0" smtClean="0"/>
              <a:t>On their first pass, instructions should have already been </a:t>
            </a:r>
            <a:r>
              <a:rPr lang="en-US" b="0" u="none" dirty="0" err="1" smtClean="0"/>
              <a:t>prefetched</a:t>
            </a:r>
            <a:r>
              <a:rPr lang="en-US" b="0" u="none" dirty="0" smtClean="0"/>
              <a:t> from the L2 cache and into the L1 cache. The L1 is a 32 </a:t>
            </a:r>
            <a:r>
              <a:rPr lang="en-US" b="0" u="none" dirty="0" err="1" smtClean="0"/>
              <a:t>KiB</a:t>
            </a:r>
            <a:r>
              <a:rPr lang="en-US" b="0" u="none" dirty="0" smtClean="0"/>
              <a:t>, 8-way set associative cache, identical in size and organization to previous generations. Skylake fetching is done on a 16-byte fetch window. A window size that has not changed in a number of generations. Up to 16 bytes of code can be fetched each cycle. Note that fetcher is shared evenly between the two threads so that each thread gets every other cycle. At this point they are still macro-ops (i.e. variable-length x86 architectural instruction). Instructions are brought into the pre-decode buffer for initial preparation.</a:t>
            </a:r>
          </a:p>
          <a:p>
            <a:endParaRPr lang="en-US" b="0" u="none" dirty="0" smtClean="0"/>
          </a:p>
          <a:p>
            <a:r>
              <a:rPr lang="en-US" sz="1200" b="0" i="0" u="none" strike="noStrike" kern="1200" baseline="0" dirty="0" smtClean="0">
                <a:solidFill>
                  <a:schemeClr val="tx1"/>
                </a:solidFill>
                <a:latin typeface="+mn-lt"/>
                <a:ea typeface="+mn-ea"/>
                <a:cs typeface="+mn-cs"/>
              </a:rPr>
              <a:t>An instruction fetch is a 16-byte aligned lookup through the ITLB and into the instruction cache. The instruction cache can deliver every cycle 16 bytes to the instruction pre-decoder.</a:t>
            </a:r>
          </a:p>
          <a:p>
            <a:r>
              <a:rPr lang="en-US" sz="1200" b="0" i="0" u="none" strike="noStrike" kern="1200" baseline="0" dirty="0" smtClean="0">
                <a:solidFill>
                  <a:schemeClr val="tx1"/>
                </a:solidFill>
                <a:latin typeface="+mn-lt"/>
                <a:ea typeface="+mn-ea"/>
                <a:cs typeface="+mn-cs"/>
              </a:rPr>
              <a:t>Upon ITLB miss there is a lookup to the Second level TLB (STLB) that is common to the DTLB and the</a:t>
            </a:r>
          </a:p>
          <a:p>
            <a:r>
              <a:rPr lang="en-US" sz="1200" b="0" i="0" u="none" strike="noStrike" kern="1200" baseline="0" dirty="0" smtClean="0">
                <a:solidFill>
                  <a:schemeClr val="tx1"/>
                </a:solidFill>
                <a:latin typeface="+mn-lt"/>
                <a:ea typeface="+mn-ea"/>
                <a:cs typeface="+mn-cs"/>
              </a:rPr>
              <a:t>ITLB. The penalty of an ITLB miss and a STLB hit is seven cycles.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Instruction </a:t>
            </a:r>
            <a:r>
              <a:rPr lang="en-US" sz="1200" b="0" i="0" u="none" strike="noStrike" kern="1200" baseline="0" dirty="0" err="1" smtClean="0">
                <a:solidFill>
                  <a:schemeClr val="tx1"/>
                </a:solidFill>
                <a:latin typeface="+mn-lt"/>
                <a:ea typeface="+mn-ea"/>
                <a:cs typeface="+mn-cs"/>
              </a:rPr>
              <a:t>PreDecode</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predecode</a:t>
            </a:r>
            <a:r>
              <a:rPr lang="en-US" sz="1200" b="0" i="0" u="none" strike="noStrike" kern="1200" baseline="0" dirty="0" smtClean="0">
                <a:solidFill>
                  <a:schemeClr val="tx1"/>
                </a:solidFill>
                <a:latin typeface="+mn-lt"/>
                <a:ea typeface="+mn-ea"/>
                <a:cs typeface="+mn-cs"/>
              </a:rPr>
              <a:t> unit accepts the 16 bytes from the instruction cache and determines the length of the instructions.</a:t>
            </a:r>
          </a:p>
          <a:p>
            <a:r>
              <a:rPr lang="en-US" sz="1200" b="0" i="0" u="none" strike="noStrike" kern="1200" dirty="0" smtClean="0">
                <a:solidFill>
                  <a:schemeClr val="tx1"/>
                </a:solidFill>
                <a:effectLst/>
                <a:latin typeface="+mn-lt"/>
                <a:ea typeface="+mn-ea"/>
                <a:cs typeface="+mn-cs"/>
                <a:hlinkClick r:id="rId3" tooltip="x86"/>
              </a:rPr>
              <a:t/>
            </a:r>
            <a:br>
              <a:rPr lang="en-US" sz="1200" b="0" i="0" u="none" strike="noStrike" kern="1200" dirty="0" smtClean="0">
                <a:solidFill>
                  <a:schemeClr val="tx1"/>
                </a:solidFill>
                <a:effectLst/>
                <a:latin typeface="+mn-lt"/>
                <a:ea typeface="+mn-ea"/>
                <a:cs typeface="+mn-cs"/>
                <a:hlinkClick r:id="rId3" tooltip="x86"/>
              </a:rPr>
            </a:br>
            <a:r>
              <a:rPr lang="en-US" sz="1200" b="0" i="0" u="none" strike="noStrike" kern="1200" dirty="0" smtClean="0">
                <a:solidFill>
                  <a:schemeClr val="tx1"/>
                </a:solidFill>
                <a:effectLst/>
                <a:latin typeface="+mn-lt"/>
                <a:ea typeface="+mn-ea"/>
                <a:cs typeface="+mn-cs"/>
                <a:hlinkClick r:id="rId3" tooltip="x86"/>
              </a:rPr>
              <a:t>x86</a:t>
            </a:r>
            <a:r>
              <a:rPr lang="en-US" sz="1200" b="0" i="0" kern="1200" dirty="0" smtClean="0">
                <a:solidFill>
                  <a:schemeClr val="tx1"/>
                </a:solidFill>
                <a:effectLst/>
                <a:latin typeface="+mn-lt"/>
                <a:ea typeface="+mn-ea"/>
                <a:cs typeface="+mn-cs"/>
              </a:rPr>
              <a:t> instructions are complex, variable length, have inconsistent encoding, and may contain multiple operations. At the pre-decode buffer, the instructions boundaries get detected and marked.</a:t>
            </a:r>
          </a:p>
          <a:p>
            <a:r>
              <a:rPr lang="en-US" sz="1200" b="0" i="0" kern="1200" dirty="0" smtClean="0">
                <a:solidFill>
                  <a:schemeClr val="tx1"/>
                </a:solidFill>
                <a:effectLst/>
                <a:latin typeface="+mn-lt"/>
                <a:ea typeface="+mn-ea"/>
                <a:cs typeface="+mn-cs"/>
              </a:rPr>
              <a:t>because each instruction can vary from a single byte all the way up to fifteen.</a:t>
            </a:r>
          </a:p>
          <a:p>
            <a:r>
              <a:rPr lang="en-US" sz="1200" b="0" i="0" kern="1200" dirty="0" smtClean="0">
                <a:solidFill>
                  <a:schemeClr val="tx1"/>
                </a:solidFill>
                <a:effectLst/>
                <a:latin typeface="+mn-lt"/>
                <a:ea typeface="+mn-ea"/>
                <a:cs typeface="+mn-cs"/>
              </a:rPr>
              <a:t>Moreover, determining the length requires inspecting a couple of bytes of the instruction. In addition to boundary marking, prefixes are also decoded and checked for various properties such as branches. </a:t>
            </a:r>
          </a:p>
          <a:p>
            <a:r>
              <a:rPr lang="en-US" sz="1200" b="0" i="0" kern="1200" dirty="0" smtClean="0">
                <a:solidFill>
                  <a:schemeClr val="tx1"/>
                </a:solidFill>
                <a:effectLst/>
                <a:latin typeface="+mn-lt"/>
                <a:ea typeface="+mn-ea"/>
                <a:cs typeface="+mn-cs"/>
              </a:rPr>
              <a:t>As with previous microarchitectures, the pre-decoder has a </a:t>
            </a:r>
            <a:r>
              <a:rPr lang="en-US" sz="1200" b="0" i="0" u="none" strike="noStrike" kern="1200" dirty="0" smtClean="0">
                <a:solidFill>
                  <a:schemeClr val="tx1"/>
                </a:solidFill>
                <a:effectLst/>
                <a:latin typeface="+mn-lt"/>
                <a:ea typeface="+mn-ea"/>
                <a:cs typeface="+mn-cs"/>
                <a:hlinkClick r:id="rId4" tooltip="throughput (page does not exist)"/>
              </a:rPr>
              <a:t>throughput</a:t>
            </a:r>
            <a:r>
              <a:rPr lang="en-US" sz="1200" b="0" i="0" kern="1200" dirty="0" smtClean="0">
                <a:solidFill>
                  <a:schemeClr val="tx1"/>
                </a:solidFill>
                <a:effectLst/>
                <a:latin typeface="+mn-lt"/>
                <a:ea typeface="+mn-ea"/>
                <a:cs typeface="+mn-cs"/>
              </a:rPr>
              <a:t> of 6 </a:t>
            </a:r>
            <a:r>
              <a:rPr lang="en-US" sz="1200" b="0" i="0" u="none" strike="noStrike" kern="1200" dirty="0" smtClean="0">
                <a:solidFill>
                  <a:schemeClr val="tx1"/>
                </a:solidFill>
                <a:effectLst/>
                <a:latin typeface="+mn-lt"/>
                <a:ea typeface="+mn-ea"/>
                <a:cs typeface="+mn-cs"/>
                <a:hlinkClick r:id="rId5" tooltip="macro-ops"/>
              </a:rPr>
              <a:t>macro-ops</a:t>
            </a:r>
            <a:r>
              <a:rPr lang="en-US" sz="1200" b="0" i="0" kern="1200" dirty="0" smtClean="0">
                <a:solidFill>
                  <a:schemeClr val="tx1"/>
                </a:solidFill>
                <a:effectLst/>
                <a:latin typeface="+mn-lt"/>
                <a:ea typeface="+mn-ea"/>
                <a:cs typeface="+mn-cs"/>
              </a:rPr>
              <a:t> per cycle or until all 16 bytes are consumed, whichever happens first.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that the </a:t>
            </a:r>
            <a:r>
              <a:rPr lang="en-US" sz="1200" b="0" i="0" kern="1200" dirty="0" err="1" smtClean="0">
                <a:solidFill>
                  <a:schemeClr val="tx1"/>
                </a:solidFill>
                <a:effectLst/>
                <a:latin typeface="+mn-lt"/>
                <a:ea typeface="+mn-ea"/>
                <a:cs typeface="+mn-cs"/>
              </a:rPr>
              <a:t>predecoder</a:t>
            </a:r>
            <a:r>
              <a:rPr lang="en-US" sz="1200" b="0" i="0" kern="1200" dirty="0" smtClean="0">
                <a:solidFill>
                  <a:schemeClr val="tx1"/>
                </a:solidFill>
                <a:effectLst/>
                <a:latin typeface="+mn-lt"/>
                <a:ea typeface="+mn-ea"/>
                <a:cs typeface="+mn-cs"/>
              </a:rPr>
              <a:t> will not load a new 16-byte block until the previous block has been fully exhausted. For example, suppose a new chunk was loaded, resulting in 7 instructions. In the first cycle, 6 instructions will be processed and a whole second cycle will be wasted for that last instruction. This will produce the much lower throughput of 3.5 instructions per cycle which is considerably less than optimal. Likewise, if the 16-byte block resulted in just 4 instructions with 1 byte of the 5th instruction received, the first 4 instructions will be processed in the first cycle and a second cycle will be required for the last instruction. This will produce an average throughput of 2.5 instructions per cycle. </a:t>
            </a:r>
          </a:p>
          <a:p>
            <a:r>
              <a:rPr lang="en-US" sz="1200" b="0" i="0" kern="1200" dirty="0" smtClean="0">
                <a:solidFill>
                  <a:schemeClr val="tx1"/>
                </a:solidFill>
                <a:effectLst/>
                <a:latin typeface="+mn-lt"/>
                <a:ea typeface="+mn-ea"/>
                <a:cs typeface="+mn-cs"/>
              </a:rPr>
              <a:t>Note that there is a special case for </a:t>
            </a:r>
            <a:r>
              <a:rPr lang="en-US" sz="1200" b="0" i="0" u="none" strike="noStrike" kern="1200" dirty="0" smtClean="0">
                <a:solidFill>
                  <a:schemeClr val="tx1"/>
                </a:solidFill>
                <a:effectLst/>
                <a:latin typeface="+mn-lt"/>
                <a:ea typeface="+mn-ea"/>
                <a:cs typeface="+mn-cs"/>
                <a:hlinkClick r:id="rId6" tooltip="x86/length-changing prefix (page does not exist)"/>
              </a:rPr>
              <a:t>length-changing prefix</a:t>
            </a:r>
            <a:r>
              <a:rPr lang="en-US" sz="1200" b="0" i="0" kern="1200" dirty="0" smtClean="0">
                <a:solidFill>
                  <a:schemeClr val="tx1"/>
                </a:solidFill>
                <a:effectLst/>
                <a:latin typeface="+mn-lt"/>
                <a:ea typeface="+mn-ea"/>
                <a:cs typeface="+mn-cs"/>
              </a:rPr>
              <a:t> (LCPs) which will incur additional pre-decoding costs. Real code is often less than 4 bytes which usually results in a good rate.</a:t>
            </a:r>
          </a:p>
          <a:p>
            <a:endParaRPr lang="en-US" sz="1200" b="0" i="0" u="none"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Instruction Queue &amp; MOP-Fusion</a:t>
            </a:r>
          </a:p>
          <a:p>
            <a:r>
              <a:rPr lang="en-US" sz="1200" b="0" i="0" kern="1200" dirty="0" smtClean="0">
                <a:solidFill>
                  <a:schemeClr val="tx1"/>
                </a:solidFill>
                <a:effectLst/>
                <a:latin typeface="+mn-lt"/>
                <a:ea typeface="+mn-ea"/>
                <a:cs typeface="+mn-cs"/>
              </a:rPr>
              <a:t>The pre-decoded instructions are delivered to the Instruction Queue (IQ). In </a:t>
            </a:r>
            <a:r>
              <a:rPr lang="en-US" sz="1200" b="0" i="0" u="none" strike="noStrike" kern="1200" dirty="0" err="1" smtClean="0">
                <a:solidFill>
                  <a:schemeClr val="tx1"/>
                </a:solidFill>
                <a:effectLst/>
                <a:latin typeface="+mn-lt"/>
                <a:ea typeface="+mn-ea"/>
                <a:cs typeface="+mn-cs"/>
                <a:hlinkClick r:id="rId7" tooltip="intel/microarchitectures/broadwell"/>
              </a:rPr>
              <a:t>Broadwell</a:t>
            </a:r>
            <a:r>
              <a:rPr lang="en-US" sz="1200" b="0" i="0" kern="1200" dirty="0" smtClean="0">
                <a:solidFill>
                  <a:schemeClr val="tx1"/>
                </a:solidFill>
                <a:effectLst/>
                <a:latin typeface="+mn-lt"/>
                <a:ea typeface="+mn-ea"/>
                <a:cs typeface="+mn-cs"/>
              </a:rPr>
              <a:t>, the Instruction Queue has been increased to 25 entries duplicated over for each thread (i.e. 50 total entries). </a:t>
            </a:r>
          </a:p>
          <a:p>
            <a:r>
              <a:rPr lang="en-US" sz="1200" b="0" i="0" kern="1200" dirty="0" smtClean="0">
                <a:solidFill>
                  <a:schemeClr val="tx1"/>
                </a:solidFill>
                <a:effectLst/>
                <a:latin typeface="+mn-lt"/>
                <a:ea typeface="+mn-ea"/>
                <a:cs typeface="+mn-cs"/>
              </a:rPr>
              <a:t>One key optimization the instruction queue does is </a:t>
            </a:r>
            <a:r>
              <a:rPr lang="en-US" sz="1200" b="0" i="0" u="none" strike="noStrike" kern="1200" dirty="0" smtClean="0">
                <a:solidFill>
                  <a:schemeClr val="tx1"/>
                </a:solidFill>
                <a:effectLst/>
                <a:latin typeface="+mn-lt"/>
                <a:ea typeface="+mn-ea"/>
                <a:cs typeface="+mn-cs"/>
                <a:hlinkClick r:id="rId8" tooltip="macro-op fusion"/>
              </a:rPr>
              <a:t>macro-op fusion</a:t>
            </a:r>
            <a:r>
              <a:rPr lang="en-US" sz="1200" b="0" i="0" kern="1200" dirty="0" smtClean="0">
                <a:solidFill>
                  <a:schemeClr val="tx1"/>
                </a:solidFill>
                <a:effectLst/>
                <a:latin typeface="+mn-lt"/>
                <a:ea typeface="+mn-ea"/>
                <a:cs typeface="+mn-cs"/>
              </a:rPr>
              <a:t>. Skylake can fuse two </a:t>
            </a:r>
            <a:r>
              <a:rPr lang="en-US" sz="1200" b="0" i="0" u="none" strike="noStrike" kern="1200" dirty="0" smtClean="0">
                <a:solidFill>
                  <a:schemeClr val="tx1"/>
                </a:solidFill>
                <a:effectLst/>
                <a:latin typeface="+mn-lt"/>
                <a:ea typeface="+mn-ea"/>
                <a:cs typeface="+mn-cs"/>
                <a:hlinkClick r:id="rId5" tooltip="macro-ops"/>
              </a:rPr>
              <a:t>macro-ops</a:t>
            </a:r>
            <a:r>
              <a:rPr lang="en-US" sz="1200" b="0" i="0" kern="1200" dirty="0" smtClean="0">
                <a:solidFill>
                  <a:schemeClr val="tx1"/>
                </a:solidFill>
                <a:effectLst/>
                <a:latin typeface="+mn-lt"/>
                <a:ea typeface="+mn-ea"/>
                <a:cs typeface="+mn-cs"/>
              </a:rPr>
              <a:t> into a single complex one in a number of cases. </a:t>
            </a:r>
          </a:p>
          <a:p>
            <a:r>
              <a:rPr lang="en-US" sz="1200" b="0" i="0" kern="1200" dirty="0" smtClean="0">
                <a:solidFill>
                  <a:schemeClr val="tx1"/>
                </a:solidFill>
                <a:effectLst/>
                <a:latin typeface="+mn-lt"/>
                <a:ea typeface="+mn-ea"/>
                <a:cs typeface="+mn-cs"/>
              </a:rPr>
              <a:t>In cases where a </a:t>
            </a:r>
            <a:r>
              <a:rPr lang="en-US" sz="1200" b="0" i="0" u="none" strike="noStrike" kern="1200" dirty="0" smtClean="0">
                <a:solidFill>
                  <a:schemeClr val="tx1"/>
                </a:solidFill>
                <a:effectLst/>
                <a:latin typeface="+mn-lt"/>
                <a:ea typeface="+mn-ea"/>
                <a:cs typeface="+mn-cs"/>
                <a:hlinkClick r:id="rId9" tooltip="x86/test (page does not exist)"/>
              </a:rPr>
              <a:t>test</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10" tooltip="x86/compare (page does not exist)"/>
              </a:rPr>
              <a:t>compare</a:t>
            </a:r>
            <a:r>
              <a:rPr lang="en-US" sz="1200" b="0" i="0" kern="1200" dirty="0" smtClean="0">
                <a:solidFill>
                  <a:schemeClr val="tx1"/>
                </a:solidFill>
                <a:effectLst/>
                <a:latin typeface="+mn-lt"/>
                <a:ea typeface="+mn-ea"/>
                <a:cs typeface="+mn-cs"/>
              </a:rPr>
              <a:t> instruction with a subsequent conditional jump is detected, it will be converted into a single compare-and-branch instruction. Those fused instructions remain fused throughout the entire pipeline and get executed as a single operation by the branch unit thereby saving bandwidth everywhere. Only one such fusion can be performed during each cycle.</a:t>
            </a:r>
          </a:p>
          <a:p>
            <a:endParaRPr lang="en-US" sz="1200" b="0" i="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hlinkClick r:id="rId11" tooltip="MOP-Fusion"/>
              </a:rPr>
              <a:t>MOP-Fusion</a:t>
            </a:r>
            <a:r>
              <a:rPr lang="en-US" dirty="0" smtClean="0">
                <a:effectLst/>
              </a:rPr>
              <a:t> Example:</a:t>
            </a:r>
          </a:p>
          <a:p>
            <a:r>
              <a:rPr lang="en-US" dirty="0" smtClean="0">
                <a:effectLst/>
              </a:rPr>
              <a:t>cmp eax, [mem] </a:t>
            </a:r>
          </a:p>
          <a:p>
            <a:r>
              <a:rPr lang="en-US" dirty="0" smtClean="0">
                <a:effectLst/>
              </a:rPr>
              <a:t>jne loop		</a:t>
            </a:r>
            <a:r>
              <a:rPr lang="en-US" b="1" dirty="0" smtClean="0">
                <a:effectLst/>
              </a:rPr>
              <a:t>→</a:t>
            </a:r>
            <a:r>
              <a:rPr lang="en-US" dirty="0" smtClean="0">
                <a:effectLst/>
              </a:rPr>
              <a:t>cmpjne eax, [mem], loop</a:t>
            </a:r>
          </a:p>
          <a:p>
            <a:endParaRPr lang="en-US" b="0" u="none" dirty="0"/>
          </a:p>
        </p:txBody>
      </p:sp>
      <p:sp>
        <p:nvSpPr>
          <p:cNvPr id="4" name="Slide Number Placeholder 3"/>
          <p:cNvSpPr>
            <a:spLocks noGrp="1"/>
          </p:cNvSpPr>
          <p:nvPr>
            <p:ph type="sldNum" sz="quarter" idx="10"/>
          </p:nvPr>
        </p:nvSpPr>
        <p:spPr/>
        <p:txBody>
          <a:bodyPr/>
          <a:lstStyle/>
          <a:p>
            <a:fld id="{76F75E4A-9CFF-464B-A998-9ACFECFC76D2}" type="slidenum">
              <a:rPr lang="en-US" smtClean="0"/>
              <a:t>60</a:t>
            </a:fld>
            <a:endParaRPr lang="en-US"/>
          </a:p>
        </p:txBody>
      </p:sp>
    </p:spTree>
    <p:extLst>
      <p:ext uri="{BB962C8B-B14F-4D97-AF65-F5344CB8AC3E}">
        <p14:creationId xmlns:p14="http://schemas.microsoft.com/office/powerpoint/2010/main" val="24612874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Instruction Queue &amp; MOP-Fusion</a:t>
            </a:r>
          </a:p>
          <a:p>
            <a:r>
              <a:rPr lang="en-US" sz="1200" b="0" i="0" kern="1200" dirty="0" smtClean="0">
                <a:solidFill>
                  <a:schemeClr val="tx1"/>
                </a:solidFill>
                <a:effectLst/>
                <a:latin typeface="+mn-lt"/>
                <a:ea typeface="+mn-ea"/>
                <a:cs typeface="+mn-cs"/>
              </a:rPr>
              <a:t>The pre-decoded instructions are delivered to the Instruction Queue (IQ). In </a:t>
            </a:r>
            <a:r>
              <a:rPr lang="en-US" sz="1200" b="0" i="0" u="none" strike="noStrike" kern="1200" dirty="0" err="1" smtClean="0">
                <a:solidFill>
                  <a:schemeClr val="tx1"/>
                </a:solidFill>
                <a:effectLst/>
                <a:latin typeface="+mn-lt"/>
                <a:ea typeface="+mn-ea"/>
                <a:cs typeface="+mn-cs"/>
                <a:hlinkClick r:id="rId3" tooltip="intel/microarchitectures/broadwell"/>
              </a:rPr>
              <a:t>Broadwell</a:t>
            </a:r>
            <a:r>
              <a:rPr lang="en-US" sz="1200" b="0" i="0" kern="1200" dirty="0" smtClean="0">
                <a:solidFill>
                  <a:schemeClr val="tx1"/>
                </a:solidFill>
                <a:effectLst/>
                <a:latin typeface="+mn-lt"/>
                <a:ea typeface="+mn-ea"/>
                <a:cs typeface="+mn-cs"/>
              </a:rPr>
              <a:t>, the Instruction Queue has been increased to 25 entries duplicated over for each thread (i.e. 50 total entries). </a:t>
            </a:r>
          </a:p>
          <a:p>
            <a:r>
              <a:rPr lang="en-US" sz="1200" b="0" i="0" kern="1200" dirty="0" smtClean="0">
                <a:solidFill>
                  <a:schemeClr val="tx1"/>
                </a:solidFill>
                <a:effectLst/>
                <a:latin typeface="+mn-lt"/>
                <a:ea typeface="+mn-ea"/>
                <a:cs typeface="+mn-cs"/>
              </a:rPr>
              <a:t>One key optimization the instruction queue does is </a:t>
            </a:r>
            <a:r>
              <a:rPr lang="en-US" sz="1200" b="0" i="0" u="none" strike="noStrike" kern="1200" dirty="0" smtClean="0">
                <a:solidFill>
                  <a:schemeClr val="tx1"/>
                </a:solidFill>
                <a:effectLst/>
                <a:latin typeface="+mn-lt"/>
                <a:ea typeface="+mn-ea"/>
                <a:cs typeface="+mn-cs"/>
                <a:hlinkClick r:id="rId4" tooltip="macro-op fusion"/>
              </a:rPr>
              <a:t>macro-op fusion</a:t>
            </a:r>
            <a:r>
              <a:rPr lang="en-US" sz="1200" b="0" i="0" kern="1200" dirty="0" smtClean="0">
                <a:solidFill>
                  <a:schemeClr val="tx1"/>
                </a:solidFill>
                <a:effectLst/>
                <a:latin typeface="+mn-lt"/>
                <a:ea typeface="+mn-ea"/>
                <a:cs typeface="+mn-cs"/>
              </a:rPr>
              <a:t>. Skylake can fuse two </a:t>
            </a:r>
            <a:r>
              <a:rPr lang="en-US" sz="1200" b="0" i="0" u="none" strike="noStrike" kern="1200" dirty="0" smtClean="0">
                <a:solidFill>
                  <a:schemeClr val="tx1"/>
                </a:solidFill>
                <a:effectLst/>
                <a:latin typeface="+mn-lt"/>
                <a:ea typeface="+mn-ea"/>
                <a:cs typeface="+mn-cs"/>
                <a:hlinkClick r:id="rId5" tooltip="macro-ops"/>
              </a:rPr>
              <a:t>macro-ops</a:t>
            </a:r>
            <a:r>
              <a:rPr lang="en-US" sz="1200" b="0" i="0" kern="1200" dirty="0" smtClean="0">
                <a:solidFill>
                  <a:schemeClr val="tx1"/>
                </a:solidFill>
                <a:effectLst/>
                <a:latin typeface="+mn-lt"/>
                <a:ea typeface="+mn-ea"/>
                <a:cs typeface="+mn-cs"/>
              </a:rPr>
              <a:t> into a single complex one in a number of cases. </a:t>
            </a:r>
          </a:p>
          <a:p>
            <a:r>
              <a:rPr lang="en-US" sz="1200" b="0" i="0" kern="1200" dirty="0" smtClean="0">
                <a:solidFill>
                  <a:schemeClr val="tx1"/>
                </a:solidFill>
                <a:effectLst/>
                <a:latin typeface="+mn-lt"/>
                <a:ea typeface="+mn-ea"/>
                <a:cs typeface="+mn-cs"/>
              </a:rPr>
              <a:t>In cases where a </a:t>
            </a:r>
            <a:r>
              <a:rPr lang="en-US" sz="1200" b="0" i="0" u="none" strike="noStrike" kern="1200" dirty="0" smtClean="0">
                <a:solidFill>
                  <a:schemeClr val="tx1"/>
                </a:solidFill>
                <a:effectLst/>
                <a:latin typeface="+mn-lt"/>
                <a:ea typeface="+mn-ea"/>
                <a:cs typeface="+mn-cs"/>
                <a:hlinkClick r:id="rId6" tooltip="x86/test (page does not exist)"/>
              </a:rPr>
              <a:t>test</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7" tooltip="x86/compare (page does not exist)"/>
              </a:rPr>
              <a:t>compare</a:t>
            </a:r>
            <a:r>
              <a:rPr lang="en-US" sz="1200" b="0" i="0" kern="1200" dirty="0" smtClean="0">
                <a:solidFill>
                  <a:schemeClr val="tx1"/>
                </a:solidFill>
                <a:effectLst/>
                <a:latin typeface="+mn-lt"/>
                <a:ea typeface="+mn-ea"/>
                <a:cs typeface="+mn-cs"/>
              </a:rPr>
              <a:t> instruction with a subsequent conditional jump is detected, it will be converted into a single compare-and-branch instruction. Those fused instructions remain fused throughout the entire pipeline and get executed as a single operation by the branch unit thereby saving bandwidth everywhere. Only one such fusion can be performed during each cycle.</a:t>
            </a:r>
          </a:p>
          <a:p>
            <a:endParaRPr lang="en-US" sz="1200" b="0" i="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hlinkClick r:id="rId8" tooltip="MOP-Fusion"/>
              </a:rPr>
              <a:t>MOP-Fusion</a:t>
            </a:r>
            <a:r>
              <a:rPr lang="en-US" dirty="0" smtClean="0">
                <a:effectLst/>
              </a:rPr>
              <a:t> Example:</a:t>
            </a:r>
          </a:p>
          <a:p>
            <a:r>
              <a:rPr lang="en-US" dirty="0" smtClean="0">
                <a:effectLst/>
              </a:rPr>
              <a:t>cmp eax, [mem] </a:t>
            </a:r>
          </a:p>
          <a:p>
            <a:r>
              <a:rPr lang="en-US" dirty="0" smtClean="0">
                <a:effectLst/>
              </a:rPr>
              <a:t>jne loop		</a:t>
            </a:r>
            <a:r>
              <a:rPr lang="en-US" b="1" dirty="0" smtClean="0">
                <a:effectLst/>
              </a:rPr>
              <a:t>→</a:t>
            </a:r>
            <a:r>
              <a:rPr lang="en-US" dirty="0" smtClean="0">
                <a:effectLst/>
              </a:rPr>
              <a:t>cmpjne eax, [mem], loop</a:t>
            </a:r>
          </a:p>
          <a:p>
            <a:r>
              <a:rPr lang="en-US" sz="1200" b="0" i="0" kern="1200" dirty="0" smtClean="0">
                <a:solidFill>
                  <a:schemeClr val="tx1"/>
                </a:solidFill>
                <a:effectLst/>
                <a:latin typeface="+mn-lt"/>
                <a:ea typeface="+mn-ea"/>
                <a:cs typeface="+mn-cs"/>
              </a:rPr>
              <a:t>Additionally, only up to 1 </a:t>
            </a:r>
            <a:r>
              <a:rPr lang="en-US" sz="1200" b="0" i="0" kern="1200" dirty="0" err="1" smtClean="0">
                <a:solidFill>
                  <a:schemeClr val="tx1"/>
                </a:solidFill>
                <a:effectLst/>
                <a:latin typeface="+mn-lt"/>
                <a:ea typeface="+mn-ea"/>
                <a:cs typeface="+mn-cs"/>
              </a:rPr>
              <a:t>macrofusion</a:t>
            </a:r>
            <a:r>
              <a:rPr lang="en-US" sz="1200" b="0" i="0" kern="1200" dirty="0" smtClean="0">
                <a:solidFill>
                  <a:schemeClr val="tx1"/>
                </a:solidFill>
                <a:effectLst/>
                <a:latin typeface="+mn-lt"/>
                <a:ea typeface="+mn-ea"/>
                <a:cs typeface="+mn-cs"/>
              </a:rPr>
              <a:t> can take place each cycle. If there it's possible to perform 2 </a:t>
            </a:r>
            <a:r>
              <a:rPr lang="en-US" sz="1200" b="0" i="0" kern="1200" dirty="0" err="1" smtClean="0">
                <a:solidFill>
                  <a:schemeClr val="tx1"/>
                </a:solidFill>
                <a:effectLst/>
                <a:latin typeface="+mn-lt"/>
                <a:ea typeface="+mn-ea"/>
                <a:cs typeface="+mn-cs"/>
              </a:rPr>
              <a:t>macrofusions</a:t>
            </a:r>
            <a:r>
              <a:rPr lang="en-US" sz="1200" b="0" i="0" kern="1200" dirty="0" smtClean="0">
                <a:solidFill>
                  <a:schemeClr val="tx1"/>
                </a:solidFill>
                <a:effectLst/>
                <a:latin typeface="+mn-lt"/>
                <a:ea typeface="+mn-ea"/>
                <a:cs typeface="+mn-cs"/>
              </a:rPr>
              <a:t>, only the first pair will be fused. The second pair will continue unfused.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One of the three </a:t>
            </a:r>
            <a:r>
              <a:rPr lang="en-US" sz="1200" b="0" i="0" u="none" strike="noStrike" kern="1200" dirty="0" smtClean="0">
                <a:solidFill>
                  <a:schemeClr val="tx1"/>
                </a:solidFill>
                <a:effectLst/>
                <a:latin typeface="+mn-lt"/>
                <a:ea typeface="+mn-ea"/>
                <a:cs typeface="+mn-cs"/>
                <a:hlinkClick r:id="rId9" tooltip="microprocessor performance"/>
              </a:rPr>
              <a:t>performance knobs of a microprocessor</a:t>
            </a:r>
            <a:r>
              <a:rPr lang="en-US" sz="1200" b="0" i="0" kern="1200" dirty="0" smtClean="0">
                <a:solidFill>
                  <a:schemeClr val="tx1"/>
                </a:solidFill>
                <a:effectLst/>
                <a:latin typeface="+mn-lt"/>
                <a:ea typeface="+mn-ea"/>
                <a:cs typeface="+mn-cs"/>
              </a:rPr>
              <a:t> is the </a:t>
            </a:r>
            <a:r>
              <a:rPr lang="en-US" sz="1200" b="0" i="0" u="none" strike="noStrike" kern="1200" dirty="0" smtClean="0">
                <a:solidFill>
                  <a:schemeClr val="tx1"/>
                </a:solidFill>
                <a:effectLst/>
                <a:latin typeface="+mn-lt"/>
                <a:ea typeface="+mn-ea"/>
                <a:cs typeface="+mn-cs"/>
                <a:hlinkClick r:id="rId10" tooltip="instruction count"/>
              </a:rPr>
              <a:t>instruction count</a:t>
            </a:r>
            <a:r>
              <a:rPr lang="en-US" sz="1200" b="0" i="0" kern="1200" dirty="0" smtClean="0">
                <a:solidFill>
                  <a:schemeClr val="tx1"/>
                </a:solidFill>
                <a:effectLst/>
                <a:latin typeface="+mn-lt"/>
                <a:ea typeface="+mn-ea"/>
                <a:cs typeface="+mn-cs"/>
              </a:rPr>
              <a:t>. By reducing the number of instructions that must be executed, more work can be done with fewer resources. The idea behind macro-operation fusion is to combine multiple adjacent instructions into a single instruction. A fused instruction typically remains fused throughout its lifetime. Therefore fused instructions can represent more work with fewer bits, free up execution units, tracking information (e.g. in the </a:t>
            </a:r>
            <a:r>
              <a:rPr lang="en-US" sz="1200" b="0" i="0" u="none" strike="noStrike" kern="1200" dirty="0" smtClean="0">
                <a:solidFill>
                  <a:schemeClr val="tx1"/>
                </a:solidFill>
                <a:effectLst/>
                <a:latin typeface="+mn-lt"/>
                <a:ea typeface="+mn-ea"/>
                <a:cs typeface="+mn-cs"/>
                <a:hlinkClick r:id="rId11" tooltip="register renaming (page does not exist)"/>
              </a:rPr>
              <a:t>rename unit</a:t>
            </a:r>
            <a:r>
              <a:rPr lang="en-US" sz="1200" b="0" i="0" kern="1200" dirty="0" smtClean="0">
                <a:solidFill>
                  <a:schemeClr val="tx1"/>
                </a:solidFill>
                <a:effectLst/>
                <a:latin typeface="+mn-lt"/>
                <a:ea typeface="+mn-ea"/>
                <a:cs typeface="+mn-cs"/>
              </a:rPr>
              <a:t>), save pipeline bandwidth in all stages from decode to retire, and consequently save power.</a:t>
            </a:r>
          </a:p>
          <a:p>
            <a:endParaRPr lang="en-US" b="0" u="none" dirty="0"/>
          </a:p>
        </p:txBody>
      </p:sp>
      <p:sp>
        <p:nvSpPr>
          <p:cNvPr id="4" name="Slide Number Placeholder 3"/>
          <p:cNvSpPr>
            <a:spLocks noGrp="1"/>
          </p:cNvSpPr>
          <p:nvPr>
            <p:ph type="sldNum" sz="quarter" idx="10"/>
          </p:nvPr>
        </p:nvSpPr>
        <p:spPr/>
        <p:txBody>
          <a:bodyPr/>
          <a:lstStyle/>
          <a:p>
            <a:fld id="{76F75E4A-9CFF-464B-A998-9ACFECFC76D2}" type="slidenum">
              <a:rPr lang="en-US" smtClean="0"/>
              <a:t>61</a:t>
            </a:fld>
            <a:endParaRPr lang="en-US"/>
          </a:p>
        </p:txBody>
      </p:sp>
    </p:spTree>
    <p:extLst>
      <p:ext uri="{BB962C8B-B14F-4D97-AF65-F5344CB8AC3E}">
        <p14:creationId xmlns:p14="http://schemas.microsoft.com/office/powerpoint/2010/main" val="1262921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pipeline can be broken down into three areas: the front-end, back-end or execution engine, and the memory subsystem. The goal of the front-end is to feed the back-end with a sufficient stream of operations which it gets by decoding instructions coming from memory. The front-end has two major pathways: the µOPs cache path and the legacy path. The legacy path is the traditional path whereby variable-length x86 instructions are fetched from the level 1 instruction cache, queued, and consequently get decoded into simpler, fixed-length µOPs. The alternative and much more desired path is the µOPs cache path whereby a cache containing already decoded µOPs receives a hit allowing the µOPs to be sent directly to the decode queue.</a:t>
            </a:r>
          </a:p>
          <a:p>
            <a:endParaRPr lang="en-US" dirty="0" smtClean="0"/>
          </a:p>
          <a:p>
            <a:r>
              <a:rPr lang="en-US" dirty="0" smtClean="0"/>
              <a:t>Regardless of which path an instruction ends up taking it will eventually arrive at the decode queue. The IDQ represents the end of the front-end and the in-order part of the machine and the start of the execution engine which operates out-of-order.</a:t>
            </a:r>
          </a:p>
          <a:p>
            <a:endParaRPr lang="en-US" dirty="0" smtClean="0"/>
          </a:p>
          <a:p>
            <a:r>
              <a:rPr lang="en-US" sz="1200" b="0" i="0" kern="1200" dirty="0" smtClean="0">
                <a:solidFill>
                  <a:schemeClr val="tx1"/>
                </a:solidFill>
                <a:effectLst/>
                <a:latin typeface="+mn-lt"/>
                <a:ea typeface="+mn-ea"/>
                <a:cs typeface="+mn-cs"/>
              </a:rPr>
              <a:t>In other words, the front end needs to be able to consistently deliver enough </a:t>
            </a:r>
            <a:r>
              <a:rPr lang="en-US" dirty="0" smtClean="0"/>
              <a:t>µOPs</a:t>
            </a:r>
            <a:r>
              <a:rPr lang="en-US" sz="1200" b="0" i="0" kern="1200" dirty="0" smtClean="0">
                <a:solidFill>
                  <a:schemeClr val="tx1"/>
                </a:solidFill>
                <a:effectLst/>
                <a:latin typeface="+mn-lt"/>
                <a:ea typeface="+mn-ea"/>
                <a:cs typeface="+mn-cs"/>
              </a:rPr>
              <a:t> from the instruction code stream to keep the back-end busy.</a:t>
            </a:r>
          </a:p>
          <a:p>
            <a:r>
              <a:rPr lang="en-US" sz="1200" b="0" i="0" kern="1200" dirty="0" smtClean="0">
                <a:solidFill>
                  <a:schemeClr val="tx1"/>
                </a:solidFill>
                <a:effectLst/>
                <a:latin typeface="+mn-lt"/>
                <a:ea typeface="+mn-ea"/>
                <a:cs typeface="+mn-cs"/>
              </a:rPr>
              <a:t>When the back-end is not being fully utilized, the core is not reaching its full performance. A poorly or under-performing front-end will translate directly to a poorly performing core.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The flow of an instruction in the pipeline can be summarized in the following progression:</a:t>
            </a:r>
          </a:p>
          <a:p>
            <a:r>
              <a:rPr lang="en-US" sz="1200" b="0" i="0" u="none" strike="noStrike" kern="1200" baseline="0" dirty="0" smtClean="0">
                <a:solidFill>
                  <a:schemeClr val="tx1"/>
                </a:solidFill>
                <a:latin typeface="+mn-lt"/>
                <a:ea typeface="+mn-ea"/>
                <a:cs typeface="+mn-cs"/>
              </a:rPr>
              <a:t>1. The Branch Prediction Unit chooses the next block of code to execute from the program. The</a:t>
            </a:r>
          </a:p>
          <a:p>
            <a:r>
              <a:rPr lang="en-US" sz="1200" b="0" i="0" u="none" strike="noStrike" kern="1200" baseline="0" dirty="0" smtClean="0">
                <a:solidFill>
                  <a:schemeClr val="tx1"/>
                </a:solidFill>
                <a:latin typeface="+mn-lt"/>
                <a:ea typeface="+mn-ea"/>
                <a:cs typeface="+mn-cs"/>
              </a:rPr>
              <a:t>processor searches for the code in the following resources, in this order:</a:t>
            </a:r>
          </a:p>
          <a:p>
            <a:r>
              <a:rPr lang="en-US" sz="1200" b="0" i="0" u="none" strike="noStrike" kern="1200" baseline="0" dirty="0" smtClean="0">
                <a:solidFill>
                  <a:schemeClr val="tx1"/>
                </a:solidFill>
                <a:latin typeface="+mn-lt"/>
                <a:ea typeface="+mn-ea"/>
                <a:cs typeface="+mn-cs"/>
              </a:rPr>
              <a:t>a. Decoded ICache.</a:t>
            </a:r>
          </a:p>
          <a:p>
            <a:r>
              <a:rPr lang="en-US" sz="1200" b="0" i="0" u="none" strike="noStrike" kern="1200" baseline="0" dirty="0" smtClean="0">
                <a:solidFill>
                  <a:schemeClr val="tx1"/>
                </a:solidFill>
                <a:latin typeface="+mn-lt"/>
                <a:ea typeface="+mn-ea"/>
                <a:cs typeface="+mn-cs"/>
              </a:rPr>
              <a:t>b. Instruction Cache, via activating the legacy decode pipeline.</a:t>
            </a:r>
          </a:p>
          <a:p>
            <a:r>
              <a:rPr lang="en-US" sz="1200" b="0" i="0" u="none" strike="noStrike" kern="1200" baseline="0" dirty="0" smtClean="0">
                <a:solidFill>
                  <a:schemeClr val="tx1"/>
                </a:solidFill>
                <a:latin typeface="+mn-lt"/>
                <a:ea typeface="+mn-ea"/>
                <a:cs typeface="+mn-cs"/>
              </a:rPr>
              <a:t>c. L2 cache, last level cache (LLC) and memory, as necessary.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 The micro-ops corresponding to this code are sent to the Rename/retirement block. They enter into</a:t>
            </a:r>
          </a:p>
          <a:p>
            <a:r>
              <a:rPr lang="en-US" sz="1200" b="0" i="0" u="none" strike="noStrike" kern="1200" baseline="0" dirty="0" smtClean="0">
                <a:solidFill>
                  <a:schemeClr val="tx1"/>
                </a:solidFill>
                <a:latin typeface="+mn-lt"/>
                <a:ea typeface="+mn-ea"/>
                <a:cs typeface="+mn-cs"/>
              </a:rPr>
              <a:t>the scheduler in program order, but execute and are de-allocated from the scheduler according to</a:t>
            </a:r>
          </a:p>
          <a:p>
            <a:r>
              <a:rPr lang="en-US" sz="1200" b="0" i="0" u="none" strike="noStrike" kern="1200" baseline="0" dirty="0" smtClean="0">
                <a:solidFill>
                  <a:schemeClr val="tx1"/>
                </a:solidFill>
                <a:latin typeface="+mn-lt"/>
                <a:ea typeface="+mn-ea"/>
                <a:cs typeface="+mn-cs"/>
              </a:rPr>
              <a:t>data-flow order. For simultaneously ready micro-ops, FIFO ordering is nearly always maintained.</a:t>
            </a:r>
          </a:p>
          <a:p>
            <a:r>
              <a:rPr lang="en-US" sz="1200" b="0" i="0" u="none" strike="noStrike" kern="1200" baseline="0" dirty="0" smtClean="0">
                <a:solidFill>
                  <a:schemeClr val="tx1"/>
                </a:solidFill>
                <a:latin typeface="+mn-lt"/>
                <a:ea typeface="+mn-ea"/>
                <a:cs typeface="+mn-cs"/>
              </a:rPr>
              <a:t>Micro-op execution is executed using execution resources arranged in three stacks. The execution</a:t>
            </a:r>
          </a:p>
          <a:p>
            <a:r>
              <a:rPr lang="en-US" sz="1200" b="0" i="0" u="none" strike="noStrike" kern="1200" baseline="0" dirty="0" smtClean="0">
                <a:solidFill>
                  <a:schemeClr val="tx1"/>
                </a:solidFill>
                <a:latin typeface="+mn-lt"/>
                <a:ea typeface="+mn-ea"/>
                <a:cs typeface="+mn-cs"/>
              </a:rPr>
              <a:t>units in each stack are associated with the data type of the instruction.</a:t>
            </a:r>
          </a:p>
          <a:p>
            <a:r>
              <a:rPr lang="en-US" sz="1200" b="0" i="0" u="none" strike="noStrike" kern="1200" baseline="0" dirty="0" smtClean="0">
                <a:solidFill>
                  <a:schemeClr val="tx1"/>
                </a:solidFill>
                <a:latin typeface="+mn-lt"/>
                <a:ea typeface="+mn-ea"/>
                <a:cs typeface="+mn-cs"/>
              </a:rPr>
              <a:t>Branch </a:t>
            </a:r>
            <a:r>
              <a:rPr lang="en-US" sz="1200" b="0" i="0" u="none" strike="noStrike" kern="1200" baseline="0" dirty="0" err="1" smtClean="0">
                <a:solidFill>
                  <a:schemeClr val="tx1"/>
                </a:solidFill>
                <a:latin typeface="+mn-lt"/>
                <a:ea typeface="+mn-ea"/>
                <a:cs typeface="+mn-cs"/>
              </a:rPr>
              <a:t>mispredictions</a:t>
            </a:r>
            <a:r>
              <a:rPr lang="en-US" sz="1200" b="0" i="0" u="none" strike="noStrike" kern="1200" baseline="0" dirty="0" smtClean="0">
                <a:solidFill>
                  <a:schemeClr val="tx1"/>
                </a:solidFill>
                <a:latin typeface="+mn-lt"/>
                <a:ea typeface="+mn-ea"/>
                <a:cs typeface="+mn-cs"/>
              </a:rPr>
              <a:t> are signaled at branch execution. It re-steers the front end which delivers</a:t>
            </a:r>
          </a:p>
          <a:p>
            <a:r>
              <a:rPr lang="en-US" sz="1200" b="0" i="0" u="none" strike="noStrike" kern="1200" baseline="0" dirty="0" smtClean="0">
                <a:solidFill>
                  <a:schemeClr val="tx1"/>
                </a:solidFill>
                <a:latin typeface="+mn-lt"/>
                <a:ea typeface="+mn-ea"/>
                <a:cs typeface="+mn-cs"/>
              </a:rPr>
              <a:t>micro-ops from the correct path. The processor can overlap work preceding the branch </a:t>
            </a:r>
            <a:r>
              <a:rPr lang="en-US" sz="1200" b="0" i="0" u="none" strike="noStrike" kern="1200" baseline="0" dirty="0" err="1" smtClean="0">
                <a:solidFill>
                  <a:schemeClr val="tx1"/>
                </a:solidFill>
                <a:latin typeface="+mn-lt"/>
                <a:ea typeface="+mn-ea"/>
                <a:cs typeface="+mn-cs"/>
              </a:rPr>
              <a:t>misprediction</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with work from the following corrected path.</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3. Memory operations are managed and reordered to achieve parallelism and maximum performance.</a:t>
            </a:r>
          </a:p>
          <a:p>
            <a:r>
              <a:rPr lang="en-US" sz="1200" b="0" i="0" u="none" strike="noStrike" kern="1200" baseline="0" dirty="0" smtClean="0">
                <a:solidFill>
                  <a:schemeClr val="tx1"/>
                </a:solidFill>
                <a:latin typeface="+mn-lt"/>
                <a:ea typeface="+mn-ea"/>
                <a:cs typeface="+mn-cs"/>
              </a:rPr>
              <a:t>Misses to the L1 data cache go to the L2 cache. The data cache is non-blocking and can handle</a:t>
            </a:r>
          </a:p>
          <a:p>
            <a:r>
              <a:rPr lang="en-US" sz="1200" b="0" i="0" u="none" strike="noStrike" kern="1200" baseline="0" dirty="0" smtClean="0">
                <a:solidFill>
                  <a:schemeClr val="tx1"/>
                </a:solidFill>
                <a:latin typeface="+mn-lt"/>
                <a:ea typeface="+mn-ea"/>
                <a:cs typeface="+mn-cs"/>
              </a:rPr>
              <a:t>multiple simultaneous misses.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4. Exceptions (Faults, Traps) are signaled at retirement (or attempted retirement) of the faulting</a:t>
            </a:r>
          </a:p>
          <a:p>
            <a:r>
              <a:rPr lang="en-US" sz="1200" b="0" i="0" u="none" strike="noStrike" kern="1200" baseline="0" dirty="0" smtClean="0">
                <a:solidFill>
                  <a:schemeClr val="tx1"/>
                </a:solidFill>
                <a:latin typeface="+mn-lt"/>
                <a:ea typeface="+mn-ea"/>
                <a:cs typeface="+mn-cs"/>
              </a:rPr>
              <a:t>instruction.</a:t>
            </a:r>
          </a:p>
          <a:p>
            <a:endParaRPr lang="en-US" sz="1200" b="0" i="0" u="none" strike="noStrike" kern="1200" baseline="0" dirty="0" smtClean="0">
              <a:solidFill>
                <a:schemeClr val="tx1"/>
              </a:solidFill>
              <a:latin typeface="+mn-lt"/>
              <a:ea typeface="+mn-ea"/>
              <a:cs typeface="+mn-cs"/>
            </a:endParaRPr>
          </a:p>
          <a:p>
            <a:r>
              <a:rPr lang="en-US" dirty="0" smtClean="0">
                <a:hlinkClick r:id="rId3"/>
              </a:rPr>
              <a:t>https://en.wikichip.org/wiki/intel/microarchitectures/skylake_(client)</a:t>
            </a:r>
            <a:endParaRPr lang="en-US" dirty="0" smtClean="0"/>
          </a:p>
          <a:p>
            <a:r>
              <a:rPr lang="en-US" dirty="0" smtClean="0">
                <a:hlinkClick r:id="rId4"/>
              </a:rPr>
              <a:t>https://stackoverflow.com/questions/33026830/difference-between-an-instruction-and-a-micro-op</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pPr algn="ctr"/>
            <a:r>
              <a:rPr lang="en-US" sz="1200" b="1" i="0" u="sng" strike="noStrike" kern="1200" baseline="0" dirty="0" smtClean="0">
                <a:solidFill>
                  <a:schemeClr val="tx1"/>
                </a:solidFill>
                <a:latin typeface="+mn-lt"/>
                <a:ea typeface="+mn-ea"/>
                <a:cs typeface="+mn-cs"/>
              </a:rPr>
              <a:t>Legacy Decode Pipeline</a:t>
            </a:r>
          </a:p>
          <a:p>
            <a:r>
              <a:rPr lang="en-US" sz="1200" b="0" i="0" u="none" strike="noStrike" kern="1200" baseline="0" dirty="0" smtClean="0">
                <a:solidFill>
                  <a:schemeClr val="tx1"/>
                </a:solidFill>
                <a:latin typeface="+mn-lt"/>
                <a:ea typeface="+mn-ea"/>
                <a:cs typeface="+mn-cs"/>
              </a:rPr>
              <a:t>The Legacy Decode Pipeline comprises the instruction translation </a:t>
            </a:r>
            <a:r>
              <a:rPr lang="en-US" sz="1200" b="0" i="0" u="none" strike="noStrike" kern="1200" baseline="0" dirty="0" err="1" smtClean="0">
                <a:solidFill>
                  <a:schemeClr val="tx1"/>
                </a:solidFill>
                <a:latin typeface="+mn-lt"/>
                <a:ea typeface="+mn-ea"/>
                <a:cs typeface="+mn-cs"/>
              </a:rPr>
              <a:t>lookaside</a:t>
            </a:r>
            <a:r>
              <a:rPr lang="en-US" sz="1200" b="0" i="0" u="none" strike="noStrike" kern="1200" baseline="0" dirty="0" smtClean="0">
                <a:solidFill>
                  <a:schemeClr val="tx1"/>
                </a:solidFill>
                <a:latin typeface="+mn-lt"/>
                <a:ea typeface="+mn-ea"/>
                <a:cs typeface="+mn-cs"/>
              </a:rPr>
              <a:t> buffer (ITLB), the instruction</a:t>
            </a:r>
          </a:p>
          <a:p>
            <a:r>
              <a:rPr lang="en-US" sz="1200" b="0" i="0" u="none" strike="noStrike" kern="1200" baseline="0" dirty="0" smtClean="0">
                <a:solidFill>
                  <a:schemeClr val="tx1"/>
                </a:solidFill>
                <a:latin typeface="+mn-lt"/>
                <a:ea typeface="+mn-ea"/>
                <a:cs typeface="+mn-cs"/>
              </a:rPr>
              <a:t>cache (ICache), instruction </a:t>
            </a:r>
            <a:r>
              <a:rPr lang="en-US" sz="1200" b="0" i="0" u="none" strike="noStrike" kern="1200" baseline="0" dirty="0" err="1" smtClean="0">
                <a:solidFill>
                  <a:schemeClr val="tx1"/>
                </a:solidFill>
                <a:latin typeface="+mn-lt"/>
                <a:ea typeface="+mn-ea"/>
                <a:cs typeface="+mn-cs"/>
              </a:rPr>
              <a:t>predecode</a:t>
            </a:r>
            <a:r>
              <a:rPr lang="en-US" sz="1200" b="0" i="0" u="none" strike="noStrike" kern="1200" baseline="0" dirty="0" smtClean="0">
                <a:solidFill>
                  <a:schemeClr val="tx1"/>
                </a:solidFill>
                <a:latin typeface="+mn-lt"/>
                <a:ea typeface="+mn-ea"/>
                <a:cs typeface="+mn-cs"/>
              </a:rPr>
              <a:t>, and instruction decode units.</a:t>
            </a:r>
          </a:p>
          <a:p>
            <a:endParaRPr lang="en-US" b="0" u="none" dirty="0" smtClean="0"/>
          </a:p>
          <a:p>
            <a:r>
              <a:rPr lang="en-US" sz="3600" b="1" i="0" u="none" dirty="0" smtClean="0">
                <a:solidFill>
                  <a:srgbClr val="C00000"/>
                </a:solidFill>
              </a:rPr>
              <a:t>Fetch &amp; pre-decoding</a:t>
            </a:r>
          </a:p>
          <a:p>
            <a:r>
              <a:rPr lang="en-US" b="0" u="none" dirty="0" smtClean="0"/>
              <a:t>On their first pass, instructions should have already been </a:t>
            </a:r>
            <a:r>
              <a:rPr lang="en-US" b="0" u="none" dirty="0" err="1" smtClean="0"/>
              <a:t>prefetched</a:t>
            </a:r>
            <a:r>
              <a:rPr lang="en-US" b="0" u="none" dirty="0" smtClean="0"/>
              <a:t> from the L2 cache and into the L1 cache. The L1 is a 32 </a:t>
            </a:r>
            <a:r>
              <a:rPr lang="en-US" b="0" u="none" dirty="0" err="1" smtClean="0"/>
              <a:t>KiB</a:t>
            </a:r>
            <a:r>
              <a:rPr lang="en-US" b="0" u="none" dirty="0" smtClean="0"/>
              <a:t>, 8-way set associative cache, identical in size and organization to previous generations. Skylake fetching is done on a 16-byte fetch window. A window size that has not changed in a number of generations. Up to 16 bytes of code can be fetched each cycle. Note that fetcher is shared evenly between the two threads so that each thread gets every other cycle. At this point they are still macro-ops (i.e. variable-length x86 architectural instruction). Instructions are brought into the pre-decode buffer for initial preparation.</a:t>
            </a:r>
          </a:p>
          <a:p>
            <a:endParaRPr lang="en-US" b="0" u="none" dirty="0" smtClean="0"/>
          </a:p>
          <a:p>
            <a:r>
              <a:rPr lang="en-US" sz="1200" b="0" i="0" u="none" strike="noStrike" kern="1200" baseline="0" dirty="0" smtClean="0">
                <a:solidFill>
                  <a:schemeClr val="tx1"/>
                </a:solidFill>
                <a:latin typeface="+mn-lt"/>
                <a:ea typeface="+mn-ea"/>
                <a:cs typeface="+mn-cs"/>
              </a:rPr>
              <a:t>An instruction fetch is a 16-byte aligned lookup through the ITLB and into the instruction cache. The instruction cache can deliver every cycle 16 bytes to the instruction pre-decoder.</a:t>
            </a:r>
          </a:p>
          <a:p>
            <a:r>
              <a:rPr lang="en-US" sz="1200" b="0" i="0" u="none" strike="noStrike" kern="1200" baseline="0" dirty="0" smtClean="0">
                <a:solidFill>
                  <a:schemeClr val="tx1"/>
                </a:solidFill>
                <a:latin typeface="+mn-lt"/>
                <a:ea typeface="+mn-ea"/>
                <a:cs typeface="+mn-cs"/>
              </a:rPr>
              <a:t>Upon ITLB miss there is a lookup to the Second level TLB (STLB) that is common to the DTLB and the</a:t>
            </a:r>
          </a:p>
          <a:p>
            <a:r>
              <a:rPr lang="en-US" sz="1200" b="0" i="0" u="none" strike="noStrike" kern="1200" baseline="0" dirty="0" smtClean="0">
                <a:solidFill>
                  <a:schemeClr val="tx1"/>
                </a:solidFill>
                <a:latin typeface="+mn-lt"/>
                <a:ea typeface="+mn-ea"/>
                <a:cs typeface="+mn-cs"/>
              </a:rPr>
              <a:t>ITLB. The penalty of an ITLB miss and a STLB hit is seven cycles.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Instruction </a:t>
            </a:r>
            <a:r>
              <a:rPr lang="en-US" sz="1200" b="0" i="0" u="none" strike="noStrike" kern="1200" baseline="0" dirty="0" err="1" smtClean="0">
                <a:solidFill>
                  <a:schemeClr val="tx1"/>
                </a:solidFill>
                <a:latin typeface="+mn-lt"/>
                <a:ea typeface="+mn-ea"/>
                <a:cs typeface="+mn-cs"/>
              </a:rPr>
              <a:t>PreDecode</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predecode</a:t>
            </a:r>
            <a:r>
              <a:rPr lang="en-US" sz="1200" b="0" i="0" u="none" strike="noStrike" kern="1200" baseline="0" dirty="0" smtClean="0">
                <a:solidFill>
                  <a:schemeClr val="tx1"/>
                </a:solidFill>
                <a:latin typeface="+mn-lt"/>
                <a:ea typeface="+mn-ea"/>
                <a:cs typeface="+mn-cs"/>
              </a:rPr>
              <a:t> unit accepts the 16 bytes from the instruction cache and determines the length of the instructions.</a:t>
            </a:r>
          </a:p>
          <a:p>
            <a:r>
              <a:rPr lang="en-US" sz="1200" b="0" i="0" u="none" strike="noStrike" kern="1200" dirty="0" smtClean="0">
                <a:solidFill>
                  <a:schemeClr val="tx1"/>
                </a:solidFill>
                <a:effectLst/>
                <a:latin typeface="+mn-lt"/>
                <a:ea typeface="+mn-ea"/>
                <a:cs typeface="+mn-cs"/>
                <a:hlinkClick r:id="rId5" tooltip="x86"/>
              </a:rPr>
              <a:t/>
            </a:r>
            <a:br>
              <a:rPr lang="en-US" sz="1200" b="0" i="0" u="none" strike="noStrike" kern="1200" dirty="0" smtClean="0">
                <a:solidFill>
                  <a:schemeClr val="tx1"/>
                </a:solidFill>
                <a:effectLst/>
                <a:latin typeface="+mn-lt"/>
                <a:ea typeface="+mn-ea"/>
                <a:cs typeface="+mn-cs"/>
                <a:hlinkClick r:id="rId5" tooltip="x86"/>
              </a:rPr>
            </a:br>
            <a:r>
              <a:rPr lang="en-US" sz="1200" b="0" i="0" u="none" strike="noStrike" kern="1200" dirty="0" smtClean="0">
                <a:solidFill>
                  <a:schemeClr val="tx1"/>
                </a:solidFill>
                <a:effectLst/>
                <a:latin typeface="+mn-lt"/>
                <a:ea typeface="+mn-ea"/>
                <a:cs typeface="+mn-cs"/>
                <a:hlinkClick r:id="rId5" tooltip="x86"/>
              </a:rPr>
              <a:t>x86</a:t>
            </a:r>
            <a:r>
              <a:rPr lang="en-US" sz="1200" b="0" i="0" kern="1200" dirty="0" smtClean="0">
                <a:solidFill>
                  <a:schemeClr val="tx1"/>
                </a:solidFill>
                <a:effectLst/>
                <a:latin typeface="+mn-lt"/>
                <a:ea typeface="+mn-ea"/>
                <a:cs typeface="+mn-cs"/>
              </a:rPr>
              <a:t> instructions are complex, variable length, have inconsistent encoding, and may contain multiple operations. At the pre-decode buffer, the instructions boundaries get detected and marked.</a:t>
            </a:r>
          </a:p>
          <a:p>
            <a:r>
              <a:rPr lang="en-US" sz="1200" b="0" i="0" kern="1200" dirty="0" smtClean="0">
                <a:solidFill>
                  <a:schemeClr val="tx1"/>
                </a:solidFill>
                <a:effectLst/>
                <a:latin typeface="+mn-lt"/>
                <a:ea typeface="+mn-ea"/>
                <a:cs typeface="+mn-cs"/>
              </a:rPr>
              <a:t>because each instruction can vary from a single byte all the way up to fifteen.</a:t>
            </a:r>
          </a:p>
          <a:p>
            <a:r>
              <a:rPr lang="en-US" sz="1200" b="0" i="0" kern="1200" dirty="0" smtClean="0">
                <a:solidFill>
                  <a:schemeClr val="tx1"/>
                </a:solidFill>
                <a:effectLst/>
                <a:latin typeface="+mn-lt"/>
                <a:ea typeface="+mn-ea"/>
                <a:cs typeface="+mn-cs"/>
              </a:rPr>
              <a:t>Moreover, determining the length requires inspecting a couple of bytes of the instruction. In addition to boundary marking, prefixes are also decoded and checked for various properties such as branches. </a:t>
            </a:r>
          </a:p>
          <a:p>
            <a:r>
              <a:rPr lang="en-US" sz="1200" b="0" i="0" kern="1200" dirty="0" smtClean="0">
                <a:solidFill>
                  <a:schemeClr val="tx1"/>
                </a:solidFill>
                <a:effectLst/>
                <a:latin typeface="+mn-lt"/>
                <a:ea typeface="+mn-ea"/>
                <a:cs typeface="+mn-cs"/>
              </a:rPr>
              <a:t>As with previous microarchitectures, the pre-decoder has a </a:t>
            </a:r>
            <a:r>
              <a:rPr lang="en-US" sz="1200" b="0" i="0" u="none" strike="noStrike" kern="1200" dirty="0" smtClean="0">
                <a:solidFill>
                  <a:schemeClr val="tx1"/>
                </a:solidFill>
                <a:effectLst/>
                <a:latin typeface="+mn-lt"/>
                <a:ea typeface="+mn-ea"/>
                <a:cs typeface="+mn-cs"/>
                <a:hlinkClick r:id="rId6" tooltip="throughput (page does not exist)"/>
              </a:rPr>
              <a:t>throughput</a:t>
            </a:r>
            <a:r>
              <a:rPr lang="en-US" sz="1200" b="0" i="0" kern="1200" dirty="0" smtClean="0">
                <a:solidFill>
                  <a:schemeClr val="tx1"/>
                </a:solidFill>
                <a:effectLst/>
                <a:latin typeface="+mn-lt"/>
                <a:ea typeface="+mn-ea"/>
                <a:cs typeface="+mn-cs"/>
              </a:rPr>
              <a:t> of 6 </a:t>
            </a:r>
            <a:r>
              <a:rPr lang="en-US" sz="1200" b="0" i="0" u="none" strike="noStrike" kern="1200" dirty="0" smtClean="0">
                <a:solidFill>
                  <a:schemeClr val="tx1"/>
                </a:solidFill>
                <a:effectLst/>
                <a:latin typeface="+mn-lt"/>
                <a:ea typeface="+mn-ea"/>
                <a:cs typeface="+mn-cs"/>
                <a:hlinkClick r:id="rId7" tooltip="macro-ops"/>
              </a:rPr>
              <a:t>macro-ops</a:t>
            </a:r>
            <a:r>
              <a:rPr lang="en-US" sz="1200" b="0" i="0" kern="1200" dirty="0" smtClean="0">
                <a:solidFill>
                  <a:schemeClr val="tx1"/>
                </a:solidFill>
                <a:effectLst/>
                <a:latin typeface="+mn-lt"/>
                <a:ea typeface="+mn-ea"/>
                <a:cs typeface="+mn-cs"/>
              </a:rPr>
              <a:t> per cycle or until all 16 bytes are consumed, whichever happens first.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that the </a:t>
            </a:r>
            <a:r>
              <a:rPr lang="en-US" sz="1200" b="0" i="0" kern="1200" dirty="0" err="1" smtClean="0">
                <a:solidFill>
                  <a:schemeClr val="tx1"/>
                </a:solidFill>
                <a:effectLst/>
                <a:latin typeface="+mn-lt"/>
                <a:ea typeface="+mn-ea"/>
                <a:cs typeface="+mn-cs"/>
              </a:rPr>
              <a:t>predecoder</a:t>
            </a:r>
            <a:r>
              <a:rPr lang="en-US" sz="1200" b="0" i="0" kern="1200" dirty="0" smtClean="0">
                <a:solidFill>
                  <a:schemeClr val="tx1"/>
                </a:solidFill>
                <a:effectLst/>
                <a:latin typeface="+mn-lt"/>
                <a:ea typeface="+mn-ea"/>
                <a:cs typeface="+mn-cs"/>
              </a:rPr>
              <a:t> will not load a new 16-byte block until the previous block has been fully exhausted. For example, suppose a new chunk was loaded, resulting in 7 instructions. In the first cycle, 6 instructions will be processed and a whole second cycle will be wasted for that last instruction. This will produce the much lower throughput of 3.5 instructions per cycle which is considerably less than optimal. Likewise, if the 16-byte block resulted in just 4 instructions with 1 byte of the 5th instruction received, the first 4 instructions will be processed in the first cycle and a second cycle will be required for the last instruction. This will produce an average throughput of 2.5 instructions per cycle. </a:t>
            </a:r>
          </a:p>
          <a:p>
            <a:r>
              <a:rPr lang="en-US" sz="1200" b="0" i="0" kern="1200" dirty="0" smtClean="0">
                <a:solidFill>
                  <a:schemeClr val="tx1"/>
                </a:solidFill>
                <a:effectLst/>
                <a:latin typeface="+mn-lt"/>
                <a:ea typeface="+mn-ea"/>
                <a:cs typeface="+mn-cs"/>
              </a:rPr>
              <a:t>Note that there is a special case for </a:t>
            </a:r>
            <a:r>
              <a:rPr lang="en-US" sz="1200" b="0" i="0" u="none" strike="noStrike" kern="1200" dirty="0" smtClean="0">
                <a:solidFill>
                  <a:schemeClr val="tx1"/>
                </a:solidFill>
                <a:effectLst/>
                <a:latin typeface="+mn-lt"/>
                <a:ea typeface="+mn-ea"/>
                <a:cs typeface="+mn-cs"/>
                <a:hlinkClick r:id="rId8" tooltip="x86/length-changing prefix (page does not exist)"/>
              </a:rPr>
              <a:t>length-changing prefix</a:t>
            </a:r>
            <a:r>
              <a:rPr lang="en-US" sz="1200" b="0" i="0" kern="1200" dirty="0" smtClean="0">
                <a:solidFill>
                  <a:schemeClr val="tx1"/>
                </a:solidFill>
                <a:effectLst/>
                <a:latin typeface="+mn-lt"/>
                <a:ea typeface="+mn-ea"/>
                <a:cs typeface="+mn-cs"/>
              </a:rPr>
              <a:t> (LCPs) which will incur additional pre-decoding costs. Real code is often less than 4 bytes which usually results in a good rate.</a:t>
            </a:r>
          </a:p>
          <a:p>
            <a:endParaRPr lang="en-US" sz="1200" b="0" i="0" u="none"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Instruction Queue &amp; MOP-Fusion</a:t>
            </a:r>
          </a:p>
          <a:p>
            <a:r>
              <a:rPr lang="en-US" sz="1200" b="0" i="0" kern="1200" dirty="0" smtClean="0">
                <a:solidFill>
                  <a:schemeClr val="tx1"/>
                </a:solidFill>
                <a:effectLst/>
                <a:latin typeface="+mn-lt"/>
                <a:ea typeface="+mn-ea"/>
                <a:cs typeface="+mn-cs"/>
              </a:rPr>
              <a:t>The pre-decoded instructions are delivered to the Instruction Queue (IQ). In </a:t>
            </a:r>
            <a:r>
              <a:rPr lang="en-US" sz="1200" b="0" i="0" u="none" strike="noStrike" kern="1200" dirty="0" err="1" smtClean="0">
                <a:solidFill>
                  <a:schemeClr val="tx1"/>
                </a:solidFill>
                <a:effectLst/>
                <a:latin typeface="+mn-lt"/>
                <a:ea typeface="+mn-ea"/>
                <a:cs typeface="+mn-cs"/>
                <a:hlinkClick r:id="rId9" tooltip="intel/microarchitectures/broadwell"/>
              </a:rPr>
              <a:t>Broadwell</a:t>
            </a:r>
            <a:r>
              <a:rPr lang="en-US" sz="1200" b="0" i="0" kern="1200" dirty="0" smtClean="0">
                <a:solidFill>
                  <a:schemeClr val="tx1"/>
                </a:solidFill>
                <a:effectLst/>
                <a:latin typeface="+mn-lt"/>
                <a:ea typeface="+mn-ea"/>
                <a:cs typeface="+mn-cs"/>
              </a:rPr>
              <a:t>, the Instruction Queue has been increased to 25 entries duplicated over for each thread (i.e. 50 total entries). </a:t>
            </a:r>
          </a:p>
          <a:p>
            <a:r>
              <a:rPr lang="en-US" sz="1200" b="0" i="0" kern="1200" dirty="0" smtClean="0">
                <a:solidFill>
                  <a:schemeClr val="tx1"/>
                </a:solidFill>
                <a:effectLst/>
                <a:latin typeface="+mn-lt"/>
                <a:ea typeface="+mn-ea"/>
                <a:cs typeface="+mn-cs"/>
              </a:rPr>
              <a:t>One key optimization the instruction queue does is </a:t>
            </a:r>
            <a:r>
              <a:rPr lang="en-US" sz="1200" b="0" i="0" u="none" strike="noStrike" kern="1200" dirty="0" smtClean="0">
                <a:solidFill>
                  <a:schemeClr val="tx1"/>
                </a:solidFill>
                <a:effectLst/>
                <a:latin typeface="+mn-lt"/>
                <a:ea typeface="+mn-ea"/>
                <a:cs typeface="+mn-cs"/>
                <a:hlinkClick r:id="rId10" tooltip="macro-op fusion"/>
              </a:rPr>
              <a:t>macro-op fusion</a:t>
            </a:r>
            <a:r>
              <a:rPr lang="en-US" sz="1200" b="0" i="0" kern="1200" dirty="0" smtClean="0">
                <a:solidFill>
                  <a:schemeClr val="tx1"/>
                </a:solidFill>
                <a:effectLst/>
                <a:latin typeface="+mn-lt"/>
                <a:ea typeface="+mn-ea"/>
                <a:cs typeface="+mn-cs"/>
              </a:rPr>
              <a:t>. Skylake can fuse two </a:t>
            </a:r>
            <a:r>
              <a:rPr lang="en-US" sz="1200" b="0" i="0" u="none" strike="noStrike" kern="1200" dirty="0" smtClean="0">
                <a:solidFill>
                  <a:schemeClr val="tx1"/>
                </a:solidFill>
                <a:effectLst/>
                <a:latin typeface="+mn-lt"/>
                <a:ea typeface="+mn-ea"/>
                <a:cs typeface="+mn-cs"/>
                <a:hlinkClick r:id="rId7" tooltip="macro-ops"/>
              </a:rPr>
              <a:t>macro-ops</a:t>
            </a:r>
            <a:r>
              <a:rPr lang="en-US" sz="1200" b="0" i="0" kern="1200" dirty="0" smtClean="0">
                <a:solidFill>
                  <a:schemeClr val="tx1"/>
                </a:solidFill>
                <a:effectLst/>
                <a:latin typeface="+mn-lt"/>
                <a:ea typeface="+mn-ea"/>
                <a:cs typeface="+mn-cs"/>
              </a:rPr>
              <a:t> into a single complex one in a number of cases. </a:t>
            </a:r>
          </a:p>
          <a:p>
            <a:r>
              <a:rPr lang="en-US" sz="1200" b="0" i="0" kern="1200" dirty="0" smtClean="0">
                <a:solidFill>
                  <a:schemeClr val="tx1"/>
                </a:solidFill>
                <a:effectLst/>
                <a:latin typeface="+mn-lt"/>
                <a:ea typeface="+mn-ea"/>
                <a:cs typeface="+mn-cs"/>
              </a:rPr>
              <a:t>In cases where a </a:t>
            </a:r>
            <a:r>
              <a:rPr lang="en-US" sz="1200" b="0" i="0" u="none" strike="noStrike" kern="1200" dirty="0" smtClean="0">
                <a:solidFill>
                  <a:schemeClr val="tx1"/>
                </a:solidFill>
                <a:effectLst/>
                <a:latin typeface="+mn-lt"/>
                <a:ea typeface="+mn-ea"/>
                <a:cs typeface="+mn-cs"/>
                <a:hlinkClick r:id="rId11" tooltip="x86/test (page does not exist)"/>
              </a:rPr>
              <a:t>test</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12" tooltip="x86/compare (page does not exist)"/>
              </a:rPr>
              <a:t>compare</a:t>
            </a:r>
            <a:r>
              <a:rPr lang="en-US" sz="1200" b="0" i="0" kern="1200" dirty="0" smtClean="0">
                <a:solidFill>
                  <a:schemeClr val="tx1"/>
                </a:solidFill>
                <a:effectLst/>
                <a:latin typeface="+mn-lt"/>
                <a:ea typeface="+mn-ea"/>
                <a:cs typeface="+mn-cs"/>
              </a:rPr>
              <a:t> instruction with a subsequent conditional jump is detected, it will be converted into a single compare-and-branch instruction. Those fused instructions remain fused throughout the entire pipeline and get executed as a single operation by the branch unit thereby saving bandwidth everywhere. Only one such fusion can be performed during each cycle.</a:t>
            </a:r>
          </a:p>
          <a:p>
            <a:endParaRPr lang="en-US" sz="1200" b="0" i="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hlinkClick r:id="rId13" tooltip="MOP-Fusion"/>
              </a:rPr>
              <a:t>MOP-Fusion</a:t>
            </a:r>
            <a:r>
              <a:rPr lang="en-US" dirty="0" smtClean="0">
                <a:effectLst/>
              </a:rPr>
              <a:t> Example:</a:t>
            </a:r>
          </a:p>
          <a:p>
            <a:r>
              <a:rPr lang="en-US" dirty="0" smtClean="0">
                <a:effectLst/>
              </a:rPr>
              <a:t>cmp eax, [mem] </a:t>
            </a:r>
          </a:p>
          <a:p>
            <a:r>
              <a:rPr lang="en-US" dirty="0" smtClean="0">
                <a:effectLst/>
              </a:rPr>
              <a:t>jne loop		</a:t>
            </a:r>
            <a:r>
              <a:rPr lang="en-US" b="1" dirty="0" smtClean="0">
                <a:effectLst/>
              </a:rPr>
              <a:t>→</a:t>
            </a:r>
            <a:r>
              <a:rPr lang="en-US" dirty="0" smtClean="0">
                <a:effectLst/>
              </a:rPr>
              <a:t>cmpjne eax, [mem], loop</a:t>
            </a:r>
          </a:p>
          <a:p>
            <a:endParaRPr lang="en-US" b="0" u="none" dirty="0"/>
          </a:p>
        </p:txBody>
      </p:sp>
      <p:sp>
        <p:nvSpPr>
          <p:cNvPr id="4" name="Slide Number Placeholder 3"/>
          <p:cNvSpPr>
            <a:spLocks noGrp="1"/>
          </p:cNvSpPr>
          <p:nvPr>
            <p:ph type="sldNum" sz="quarter" idx="10"/>
          </p:nvPr>
        </p:nvSpPr>
        <p:spPr/>
        <p:txBody>
          <a:bodyPr/>
          <a:lstStyle/>
          <a:p>
            <a:fld id="{76F75E4A-9CFF-464B-A998-9ACFECFC76D2}" type="slidenum">
              <a:rPr lang="en-US" smtClean="0"/>
              <a:t>62</a:t>
            </a:fld>
            <a:endParaRPr lang="en-US"/>
          </a:p>
        </p:txBody>
      </p:sp>
    </p:spTree>
    <p:extLst>
      <p:ext uri="{BB962C8B-B14F-4D97-AF65-F5344CB8AC3E}">
        <p14:creationId xmlns:p14="http://schemas.microsoft.com/office/powerpoint/2010/main" val="2807538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pipeline can be broken down into three areas: the front-end, back-end or execution engine, and the memory subsystem. The goal of the front-end is to feed the back-end with a sufficient stream of operations which it gets by decoding instructions coming from memory. The front-end has two major pathways: the µOPs cache path and the legacy path. The legacy path is the traditional path whereby variable-length x86 instructions are fetched from the level 1 instruction cache, queued, and consequently get decoded into simpler, fixed-length µOPs. The alternative and much more desired path is the µOPs cache path whereby a cache containing already decoded µOPs receives a hit allowing the µOPs to be sent directly to the decode queue.</a:t>
            </a:r>
          </a:p>
          <a:p>
            <a:endParaRPr lang="en-US" dirty="0" smtClean="0"/>
          </a:p>
          <a:p>
            <a:r>
              <a:rPr lang="en-US" dirty="0" smtClean="0"/>
              <a:t>Regardless of which path an instruction ends up taking it will eventually arrive at the decode queue. The IDQ represents the end of the front-end and the in-order part of the machine and the start of the execution engine which operates out-of-order.</a:t>
            </a:r>
          </a:p>
          <a:p>
            <a:endParaRPr lang="en-US" dirty="0" smtClean="0"/>
          </a:p>
          <a:p>
            <a:r>
              <a:rPr lang="en-US" sz="1200" b="0" i="0" kern="1200" dirty="0" smtClean="0">
                <a:solidFill>
                  <a:schemeClr val="tx1"/>
                </a:solidFill>
                <a:effectLst/>
                <a:latin typeface="+mn-lt"/>
                <a:ea typeface="+mn-ea"/>
                <a:cs typeface="+mn-cs"/>
              </a:rPr>
              <a:t>In other words, the front end needs to be able to consistently deliver enough </a:t>
            </a:r>
            <a:r>
              <a:rPr lang="en-US" dirty="0" smtClean="0"/>
              <a:t>µOPs</a:t>
            </a:r>
            <a:r>
              <a:rPr lang="en-US" sz="1200" b="0" i="0" kern="1200" dirty="0" smtClean="0">
                <a:solidFill>
                  <a:schemeClr val="tx1"/>
                </a:solidFill>
                <a:effectLst/>
                <a:latin typeface="+mn-lt"/>
                <a:ea typeface="+mn-ea"/>
                <a:cs typeface="+mn-cs"/>
              </a:rPr>
              <a:t> from the instruction code stream to keep the back-end busy.</a:t>
            </a:r>
          </a:p>
          <a:p>
            <a:r>
              <a:rPr lang="en-US" sz="1200" b="0" i="0" kern="1200" dirty="0" smtClean="0">
                <a:solidFill>
                  <a:schemeClr val="tx1"/>
                </a:solidFill>
                <a:effectLst/>
                <a:latin typeface="+mn-lt"/>
                <a:ea typeface="+mn-ea"/>
                <a:cs typeface="+mn-cs"/>
              </a:rPr>
              <a:t>When the back-end is not being fully utilized, the core is not reaching its full performance. A poorly or under-performing front-end will translate directly to a poorly performing core.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The flow of an instruction in the pipeline can be summarized in the following progression:</a:t>
            </a:r>
          </a:p>
          <a:p>
            <a:r>
              <a:rPr lang="en-US" sz="1200" b="0" i="0" u="none" strike="noStrike" kern="1200" baseline="0" dirty="0" smtClean="0">
                <a:solidFill>
                  <a:schemeClr val="tx1"/>
                </a:solidFill>
                <a:latin typeface="+mn-lt"/>
                <a:ea typeface="+mn-ea"/>
                <a:cs typeface="+mn-cs"/>
              </a:rPr>
              <a:t>1. The Branch Prediction Unit chooses the next block of code to execute from the program. The</a:t>
            </a:r>
          </a:p>
          <a:p>
            <a:r>
              <a:rPr lang="en-US" sz="1200" b="0" i="0" u="none" strike="noStrike" kern="1200" baseline="0" dirty="0" smtClean="0">
                <a:solidFill>
                  <a:schemeClr val="tx1"/>
                </a:solidFill>
                <a:latin typeface="+mn-lt"/>
                <a:ea typeface="+mn-ea"/>
                <a:cs typeface="+mn-cs"/>
              </a:rPr>
              <a:t>processor searches for the code in the following resources, in this order:</a:t>
            </a:r>
          </a:p>
          <a:p>
            <a:r>
              <a:rPr lang="en-US" sz="1200" b="0" i="0" u="none" strike="noStrike" kern="1200" baseline="0" dirty="0" smtClean="0">
                <a:solidFill>
                  <a:schemeClr val="tx1"/>
                </a:solidFill>
                <a:latin typeface="+mn-lt"/>
                <a:ea typeface="+mn-ea"/>
                <a:cs typeface="+mn-cs"/>
              </a:rPr>
              <a:t>a. Decoded ICache.</a:t>
            </a:r>
          </a:p>
          <a:p>
            <a:r>
              <a:rPr lang="en-US" sz="1200" b="0" i="0" u="none" strike="noStrike" kern="1200" baseline="0" dirty="0" smtClean="0">
                <a:solidFill>
                  <a:schemeClr val="tx1"/>
                </a:solidFill>
                <a:latin typeface="+mn-lt"/>
                <a:ea typeface="+mn-ea"/>
                <a:cs typeface="+mn-cs"/>
              </a:rPr>
              <a:t>b. Instruction Cache, via activating the legacy decode pipeline.</a:t>
            </a:r>
          </a:p>
          <a:p>
            <a:r>
              <a:rPr lang="en-US" sz="1200" b="0" i="0" u="none" strike="noStrike" kern="1200" baseline="0" dirty="0" smtClean="0">
                <a:solidFill>
                  <a:schemeClr val="tx1"/>
                </a:solidFill>
                <a:latin typeface="+mn-lt"/>
                <a:ea typeface="+mn-ea"/>
                <a:cs typeface="+mn-cs"/>
              </a:rPr>
              <a:t>c. L2 cache, last level cache (LLC) and memory, as necessary.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 The micro-ops corresponding to this code are sent to the Rename/retirement block. They enter into</a:t>
            </a:r>
          </a:p>
          <a:p>
            <a:r>
              <a:rPr lang="en-US" sz="1200" b="0" i="0" u="none" strike="noStrike" kern="1200" baseline="0" dirty="0" smtClean="0">
                <a:solidFill>
                  <a:schemeClr val="tx1"/>
                </a:solidFill>
                <a:latin typeface="+mn-lt"/>
                <a:ea typeface="+mn-ea"/>
                <a:cs typeface="+mn-cs"/>
              </a:rPr>
              <a:t>the scheduler in program order, but execute and are de-allocated from the scheduler according to</a:t>
            </a:r>
          </a:p>
          <a:p>
            <a:r>
              <a:rPr lang="en-US" sz="1200" b="0" i="0" u="none" strike="noStrike" kern="1200" baseline="0" dirty="0" smtClean="0">
                <a:solidFill>
                  <a:schemeClr val="tx1"/>
                </a:solidFill>
                <a:latin typeface="+mn-lt"/>
                <a:ea typeface="+mn-ea"/>
                <a:cs typeface="+mn-cs"/>
              </a:rPr>
              <a:t>data-flow order. For simultaneously ready micro-ops, FIFO ordering is nearly always maintained.</a:t>
            </a:r>
          </a:p>
          <a:p>
            <a:r>
              <a:rPr lang="en-US" sz="1200" b="0" i="0" u="none" strike="noStrike" kern="1200" baseline="0" dirty="0" smtClean="0">
                <a:solidFill>
                  <a:schemeClr val="tx1"/>
                </a:solidFill>
                <a:latin typeface="+mn-lt"/>
                <a:ea typeface="+mn-ea"/>
                <a:cs typeface="+mn-cs"/>
              </a:rPr>
              <a:t>Micro-op execution is executed using execution resources arranged in three stacks. The execution</a:t>
            </a:r>
          </a:p>
          <a:p>
            <a:r>
              <a:rPr lang="en-US" sz="1200" b="0" i="0" u="none" strike="noStrike" kern="1200" baseline="0" dirty="0" smtClean="0">
                <a:solidFill>
                  <a:schemeClr val="tx1"/>
                </a:solidFill>
                <a:latin typeface="+mn-lt"/>
                <a:ea typeface="+mn-ea"/>
                <a:cs typeface="+mn-cs"/>
              </a:rPr>
              <a:t>units in each stack are associated with the data type of the instruction.</a:t>
            </a:r>
          </a:p>
          <a:p>
            <a:r>
              <a:rPr lang="en-US" sz="1200" b="0" i="0" u="none" strike="noStrike" kern="1200" baseline="0" dirty="0" smtClean="0">
                <a:solidFill>
                  <a:schemeClr val="tx1"/>
                </a:solidFill>
                <a:latin typeface="+mn-lt"/>
                <a:ea typeface="+mn-ea"/>
                <a:cs typeface="+mn-cs"/>
              </a:rPr>
              <a:t>Branch </a:t>
            </a:r>
            <a:r>
              <a:rPr lang="en-US" sz="1200" b="0" i="0" u="none" strike="noStrike" kern="1200" baseline="0" dirty="0" err="1" smtClean="0">
                <a:solidFill>
                  <a:schemeClr val="tx1"/>
                </a:solidFill>
                <a:latin typeface="+mn-lt"/>
                <a:ea typeface="+mn-ea"/>
                <a:cs typeface="+mn-cs"/>
              </a:rPr>
              <a:t>mispredictions</a:t>
            </a:r>
            <a:r>
              <a:rPr lang="en-US" sz="1200" b="0" i="0" u="none" strike="noStrike" kern="1200" baseline="0" dirty="0" smtClean="0">
                <a:solidFill>
                  <a:schemeClr val="tx1"/>
                </a:solidFill>
                <a:latin typeface="+mn-lt"/>
                <a:ea typeface="+mn-ea"/>
                <a:cs typeface="+mn-cs"/>
              </a:rPr>
              <a:t> are signaled at branch execution. It re-steers the front end which delivers</a:t>
            </a:r>
          </a:p>
          <a:p>
            <a:r>
              <a:rPr lang="en-US" sz="1200" b="0" i="0" u="none" strike="noStrike" kern="1200" baseline="0" dirty="0" smtClean="0">
                <a:solidFill>
                  <a:schemeClr val="tx1"/>
                </a:solidFill>
                <a:latin typeface="+mn-lt"/>
                <a:ea typeface="+mn-ea"/>
                <a:cs typeface="+mn-cs"/>
              </a:rPr>
              <a:t>micro-ops from the correct path. The processor can overlap work preceding the branch </a:t>
            </a:r>
            <a:r>
              <a:rPr lang="en-US" sz="1200" b="0" i="0" u="none" strike="noStrike" kern="1200" baseline="0" dirty="0" err="1" smtClean="0">
                <a:solidFill>
                  <a:schemeClr val="tx1"/>
                </a:solidFill>
                <a:latin typeface="+mn-lt"/>
                <a:ea typeface="+mn-ea"/>
                <a:cs typeface="+mn-cs"/>
              </a:rPr>
              <a:t>misprediction</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with work from the following corrected path.</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3. Memory operations are managed and reordered to achieve parallelism and maximum performance.</a:t>
            </a:r>
          </a:p>
          <a:p>
            <a:r>
              <a:rPr lang="en-US" sz="1200" b="0" i="0" u="none" strike="noStrike" kern="1200" baseline="0" dirty="0" smtClean="0">
                <a:solidFill>
                  <a:schemeClr val="tx1"/>
                </a:solidFill>
                <a:latin typeface="+mn-lt"/>
                <a:ea typeface="+mn-ea"/>
                <a:cs typeface="+mn-cs"/>
              </a:rPr>
              <a:t>Misses to the L1 data cache go to the L2 cache. The data cache is non-blocking and can handle</a:t>
            </a:r>
          </a:p>
          <a:p>
            <a:r>
              <a:rPr lang="en-US" sz="1200" b="0" i="0" u="none" strike="noStrike" kern="1200" baseline="0" dirty="0" smtClean="0">
                <a:solidFill>
                  <a:schemeClr val="tx1"/>
                </a:solidFill>
                <a:latin typeface="+mn-lt"/>
                <a:ea typeface="+mn-ea"/>
                <a:cs typeface="+mn-cs"/>
              </a:rPr>
              <a:t>multiple simultaneous misses.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4. Exceptions (Faults, Traps) are signaled at retirement (or attempted retirement) of the faulting</a:t>
            </a:r>
          </a:p>
          <a:p>
            <a:r>
              <a:rPr lang="en-US" sz="1200" b="0" i="0" u="none" strike="noStrike" kern="1200" baseline="0" dirty="0" smtClean="0">
                <a:solidFill>
                  <a:schemeClr val="tx1"/>
                </a:solidFill>
                <a:latin typeface="+mn-lt"/>
                <a:ea typeface="+mn-ea"/>
                <a:cs typeface="+mn-cs"/>
              </a:rPr>
              <a:t>instruction.</a:t>
            </a:r>
          </a:p>
          <a:p>
            <a:endParaRPr lang="en-US" sz="1200" b="0" i="0" u="none" strike="noStrike" kern="1200" baseline="0" dirty="0" smtClean="0">
              <a:solidFill>
                <a:schemeClr val="tx1"/>
              </a:solidFill>
              <a:latin typeface="+mn-lt"/>
              <a:ea typeface="+mn-ea"/>
              <a:cs typeface="+mn-cs"/>
            </a:endParaRPr>
          </a:p>
          <a:p>
            <a:r>
              <a:rPr lang="en-US" dirty="0" smtClean="0">
                <a:hlinkClick r:id="rId3"/>
              </a:rPr>
              <a:t>https://en.wikichip.org/wiki/intel/microarchitectures/skylake_(client)</a:t>
            </a:r>
            <a:endParaRPr lang="en-US" dirty="0" smtClean="0"/>
          </a:p>
          <a:p>
            <a:r>
              <a:rPr lang="en-US" dirty="0" smtClean="0">
                <a:hlinkClick r:id="rId4"/>
              </a:rPr>
              <a:t>https://stackoverflow.com/questions/33026830/difference-between-an-instruction-and-a-micro-op</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pPr algn="ctr"/>
            <a:r>
              <a:rPr lang="en-US" sz="1200" b="1" i="0" u="sng" strike="noStrike" kern="1200" baseline="0" dirty="0" smtClean="0">
                <a:solidFill>
                  <a:schemeClr val="tx1"/>
                </a:solidFill>
                <a:latin typeface="+mn-lt"/>
                <a:ea typeface="+mn-ea"/>
                <a:cs typeface="+mn-cs"/>
              </a:rPr>
              <a:t>Legacy Decode Pipeline</a:t>
            </a:r>
          </a:p>
          <a:p>
            <a:r>
              <a:rPr lang="en-US" sz="1200" b="0" i="0" u="none" strike="noStrike" kern="1200" baseline="0" dirty="0" smtClean="0">
                <a:solidFill>
                  <a:schemeClr val="tx1"/>
                </a:solidFill>
                <a:latin typeface="+mn-lt"/>
                <a:ea typeface="+mn-ea"/>
                <a:cs typeface="+mn-cs"/>
              </a:rPr>
              <a:t>The Legacy Decode Pipeline comprises the instruction translation </a:t>
            </a:r>
            <a:r>
              <a:rPr lang="en-US" sz="1200" b="0" i="0" u="none" strike="noStrike" kern="1200" baseline="0" dirty="0" err="1" smtClean="0">
                <a:solidFill>
                  <a:schemeClr val="tx1"/>
                </a:solidFill>
                <a:latin typeface="+mn-lt"/>
                <a:ea typeface="+mn-ea"/>
                <a:cs typeface="+mn-cs"/>
              </a:rPr>
              <a:t>lookaside</a:t>
            </a:r>
            <a:r>
              <a:rPr lang="en-US" sz="1200" b="0" i="0" u="none" strike="noStrike" kern="1200" baseline="0" dirty="0" smtClean="0">
                <a:solidFill>
                  <a:schemeClr val="tx1"/>
                </a:solidFill>
                <a:latin typeface="+mn-lt"/>
                <a:ea typeface="+mn-ea"/>
                <a:cs typeface="+mn-cs"/>
              </a:rPr>
              <a:t> buffer (ITLB), the instruction</a:t>
            </a:r>
          </a:p>
          <a:p>
            <a:r>
              <a:rPr lang="en-US" sz="1200" b="0" i="0" u="none" strike="noStrike" kern="1200" baseline="0" dirty="0" smtClean="0">
                <a:solidFill>
                  <a:schemeClr val="tx1"/>
                </a:solidFill>
                <a:latin typeface="+mn-lt"/>
                <a:ea typeface="+mn-ea"/>
                <a:cs typeface="+mn-cs"/>
              </a:rPr>
              <a:t>cache (ICache), instruction </a:t>
            </a:r>
            <a:r>
              <a:rPr lang="en-US" sz="1200" b="0" i="0" u="none" strike="noStrike" kern="1200" baseline="0" dirty="0" err="1" smtClean="0">
                <a:solidFill>
                  <a:schemeClr val="tx1"/>
                </a:solidFill>
                <a:latin typeface="+mn-lt"/>
                <a:ea typeface="+mn-ea"/>
                <a:cs typeface="+mn-cs"/>
              </a:rPr>
              <a:t>predecode</a:t>
            </a:r>
            <a:r>
              <a:rPr lang="en-US" sz="1200" b="0" i="0" u="none" strike="noStrike" kern="1200" baseline="0" dirty="0" smtClean="0">
                <a:solidFill>
                  <a:schemeClr val="tx1"/>
                </a:solidFill>
                <a:latin typeface="+mn-lt"/>
                <a:ea typeface="+mn-ea"/>
                <a:cs typeface="+mn-cs"/>
              </a:rPr>
              <a:t>, and instruction decode units.</a:t>
            </a:r>
          </a:p>
          <a:p>
            <a:endParaRPr lang="en-US" b="0" u="none" dirty="0" smtClean="0"/>
          </a:p>
          <a:p>
            <a:r>
              <a:rPr lang="en-US" sz="3600" b="1" i="0" u="none" dirty="0" smtClean="0">
                <a:solidFill>
                  <a:srgbClr val="C00000"/>
                </a:solidFill>
              </a:rPr>
              <a:t>Fetch &amp; pre-decoding</a:t>
            </a:r>
          </a:p>
          <a:p>
            <a:r>
              <a:rPr lang="en-US" b="0" u="none" dirty="0" smtClean="0"/>
              <a:t>On their first pass, instructions should have already been </a:t>
            </a:r>
            <a:r>
              <a:rPr lang="en-US" b="0" u="none" dirty="0" err="1" smtClean="0"/>
              <a:t>prefetched</a:t>
            </a:r>
            <a:r>
              <a:rPr lang="en-US" b="0" u="none" dirty="0" smtClean="0"/>
              <a:t> from the L2 cache and into the L1 cache. The L1 is a 32 </a:t>
            </a:r>
            <a:r>
              <a:rPr lang="en-US" b="0" u="none" dirty="0" err="1" smtClean="0"/>
              <a:t>KiB</a:t>
            </a:r>
            <a:r>
              <a:rPr lang="en-US" b="0" u="none" dirty="0" smtClean="0"/>
              <a:t>, 8-way set associative cache, identical in size and organization to previous generations. Skylake fetching is done on a 16-byte fetch window. A window size that has not changed in a number of generations. Up to 16 bytes of code can be fetched each cycle. Note that fetcher is shared evenly between the two threads so that each thread gets every other cycle. At this point they are still macro-ops (i.e. variable-length x86 architectural instruction). Instructions are brought into the pre-decode buffer for initial preparation.</a:t>
            </a:r>
          </a:p>
          <a:p>
            <a:endParaRPr lang="en-US" b="0" u="none" dirty="0" smtClean="0"/>
          </a:p>
          <a:p>
            <a:r>
              <a:rPr lang="en-US" sz="1200" b="0" i="0" u="none" strike="noStrike" kern="1200" baseline="0" dirty="0" smtClean="0">
                <a:solidFill>
                  <a:schemeClr val="tx1"/>
                </a:solidFill>
                <a:latin typeface="+mn-lt"/>
                <a:ea typeface="+mn-ea"/>
                <a:cs typeface="+mn-cs"/>
              </a:rPr>
              <a:t>An instruction fetch is a 16-byte aligned lookup through the ITLB and into the instruction cache. The instruction cache can deliver every cycle 16 bytes to the instruction pre-decoder.</a:t>
            </a:r>
          </a:p>
          <a:p>
            <a:r>
              <a:rPr lang="en-US" sz="1200" b="0" i="0" u="none" strike="noStrike" kern="1200" baseline="0" dirty="0" smtClean="0">
                <a:solidFill>
                  <a:schemeClr val="tx1"/>
                </a:solidFill>
                <a:latin typeface="+mn-lt"/>
                <a:ea typeface="+mn-ea"/>
                <a:cs typeface="+mn-cs"/>
              </a:rPr>
              <a:t>Upon ITLB miss there is a lookup to the Second level TLB (STLB) that is common to the DTLB and the</a:t>
            </a:r>
          </a:p>
          <a:p>
            <a:r>
              <a:rPr lang="en-US" sz="1200" b="0" i="0" u="none" strike="noStrike" kern="1200" baseline="0" dirty="0" smtClean="0">
                <a:solidFill>
                  <a:schemeClr val="tx1"/>
                </a:solidFill>
                <a:latin typeface="+mn-lt"/>
                <a:ea typeface="+mn-ea"/>
                <a:cs typeface="+mn-cs"/>
              </a:rPr>
              <a:t>ITLB. The penalty of an ITLB miss and a STLB hit is seven cycles.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Instruction </a:t>
            </a:r>
            <a:r>
              <a:rPr lang="en-US" sz="1200" b="0" i="0" u="none" strike="noStrike" kern="1200" baseline="0" dirty="0" err="1" smtClean="0">
                <a:solidFill>
                  <a:schemeClr val="tx1"/>
                </a:solidFill>
                <a:latin typeface="+mn-lt"/>
                <a:ea typeface="+mn-ea"/>
                <a:cs typeface="+mn-cs"/>
              </a:rPr>
              <a:t>PreDecode</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predecode</a:t>
            </a:r>
            <a:r>
              <a:rPr lang="en-US" sz="1200" b="0" i="0" u="none" strike="noStrike" kern="1200" baseline="0" dirty="0" smtClean="0">
                <a:solidFill>
                  <a:schemeClr val="tx1"/>
                </a:solidFill>
                <a:latin typeface="+mn-lt"/>
                <a:ea typeface="+mn-ea"/>
                <a:cs typeface="+mn-cs"/>
              </a:rPr>
              <a:t> unit accepts the 16 bytes from the instruction cache and determines the length of the instructions.</a:t>
            </a:r>
          </a:p>
          <a:p>
            <a:r>
              <a:rPr lang="en-US" sz="1200" b="0" i="0" u="none" strike="noStrike" kern="1200" dirty="0" smtClean="0">
                <a:solidFill>
                  <a:schemeClr val="tx1"/>
                </a:solidFill>
                <a:effectLst/>
                <a:latin typeface="+mn-lt"/>
                <a:ea typeface="+mn-ea"/>
                <a:cs typeface="+mn-cs"/>
                <a:hlinkClick r:id="rId5" tooltip="x86"/>
              </a:rPr>
              <a:t/>
            </a:r>
            <a:br>
              <a:rPr lang="en-US" sz="1200" b="0" i="0" u="none" strike="noStrike" kern="1200" dirty="0" smtClean="0">
                <a:solidFill>
                  <a:schemeClr val="tx1"/>
                </a:solidFill>
                <a:effectLst/>
                <a:latin typeface="+mn-lt"/>
                <a:ea typeface="+mn-ea"/>
                <a:cs typeface="+mn-cs"/>
                <a:hlinkClick r:id="rId5" tooltip="x86"/>
              </a:rPr>
            </a:br>
            <a:r>
              <a:rPr lang="en-US" sz="1200" b="0" i="0" u="none" strike="noStrike" kern="1200" dirty="0" smtClean="0">
                <a:solidFill>
                  <a:schemeClr val="tx1"/>
                </a:solidFill>
                <a:effectLst/>
                <a:latin typeface="+mn-lt"/>
                <a:ea typeface="+mn-ea"/>
                <a:cs typeface="+mn-cs"/>
                <a:hlinkClick r:id="rId5" tooltip="x86"/>
              </a:rPr>
              <a:t>x86</a:t>
            </a:r>
            <a:r>
              <a:rPr lang="en-US" sz="1200" b="0" i="0" kern="1200" dirty="0" smtClean="0">
                <a:solidFill>
                  <a:schemeClr val="tx1"/>
                </a:solidFill>
                <a:effectLst/>
                <a:latin typeface="+mn-lt"/>
                <a:ea typeface="+mn-ea"/>
                <a:cs typeface="+mn-cs"/>
              </a:rPr>
              <a:t> instructions are complex, variable length, have inconsistent encoding, and may contain multiple operations. At the pre-decode buffer, the instructions boundaries get detected and marked.</a:t>
            </a:r>
          </a:p>
          <a:p>
            <a:r>
              <a:rPr lang="en-US" sz="1200" b="0" i="0" kern="1200" dirty="0" smtClean="0">
                <a:solidFill>
                  <a:schemeClr val="tx1"/>
                </a:solidFill>
                <a:effectLst/>
                <a:latin typeface="+mn-lt"/>
                <a:ea typeface="+mn-ea"/>
                <a:cs typeface="+mn-cs"/>
              </a:rPr>
              <a:t>because each instruction can vary from a single byte all the way up to fifteen.</a:t>
            </a:r>
          </a:p>
          <a:p>
            <a:r>
              <a:rPr lang="en-US" sz="1200" b="0" i="0" kern="1200" dirty="0" smtClean="0">
                <a:solidFill>
                  <a:schemeClr val="tx1"/>
                </a:solidFill>
                <a:effectLst/>
                <a:latin typeface="+mn-lt"/>
                <a:ea typeface="+mn-ea"/>
                <a:cs typeface="+mn-cs"/>
              </a:rPr>
              <a:t>Moreover, determining the length requires inspecting a couple of bytes of the instruction. In addition to boundary marking, prefixes are also decoded and checked for various properties such as branches. </a:t>
            </a:r>
          </a:p>
          <a:p>
            <a:r>
              <a:rPr lang="en-US" sz="1200" b="0" i="0" kern="1200" dirty="0" smtClean="0">
                <a:solidFill>
                  <a:schemeClr val="tx1"/>
                </a:solidFill>
                <a:effectLst/>
                <a:latin typeface="+mn-lt"/>
                <a:ea typeface="+mn-ea"/>
                <a:cs typeface="+mn-cs"/>
              </a:rPr>
              <a:t>As with previous microarchitectures, the pre-decoder has a </a:t>
            </a:r>
            <a:r>
              <a:rPr lang="en-US" sz="1200" b="0" i="0" u="none" strike="noStrike" kern="1200" dirty="0" smtClean="0">
                <a:solidFill>
                  <a:schemeClr val="tx1"/>
                </a:solidFill>
                <a:effectLst/>
                <a:latin typeface="+mn-lt"/>
                <a:ea typeface="+mn-ea"/>
                <a:cs typeface="+mn-cs"/>
                <a:hlinkClick r:id="rId6" tooltip="throughput (page does not exist)"/>
              </a:rPr>
              <a:t>throughput</a:t>
            </a:r>
            <a:r>
              <a:rPr lang="en-US" sz="1200" b="0" i="0" kern="1200" dirty="0" smtClean="0">
                <a:solidFill>
                  <a:schemeClr val="tx1"/>
                </a:solidFill>
                <a:effectLst/>
                <a:latin typeface="+mn-lt"/>
                <a:ea typeface="+mn-ea"/>
                <a:cs typeface="+mn-cs"/>
              </a:rPr>
              <a:t> of 6 </a:t>
            </a:r>
            <a:r>
              <a:rPr lang="en-US" sz="1200" b="0" i="0" u="none" strike="noStrike" kern="1200" dirty="0" smtClean="0">
                <a:solidFill>
                  <a:schemeClr val="tx1"/>
                </a:solidFill>
                <a:effectLst/>
                <a:latin typeface="+mn-lt"/>
                <a:ea typeface="+mn-ea"/>
                <a:cs typeface="+mn-cs"/>
                <a:hlinkClick r:id="rId7" tooltip="macro-ops"/>
              </a:rPr>
              <a:t>macro-ops</a:t>
            </a:r>
            <a:r>
              <a:rPr lang="en-US" sz="1200" b="0" i="0" kern="1200" dirty="0" smtClean="0">
                <a:solidFill>
                  <a:schemeClr val="tx1"/>
                </a:solidFill>
                <a:effectLst/>
                <a:latin typeface="+mn-lt"/>
                <a:ea typeface="+mn-ea"/>
                <a:cs typeface="+mn-cs"/>
              </a:rPr>
              <a:t> per cycle or until all 16 bytes are consumed, whichever happens first.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that the </a:t>
            </a:r>
            <a:r>
              <a:rPr lang="en-US" sz="1200" b="0" i="0" kern="1200" dirty="0" err="1" smtClean="0">
                <a:solidFill>
                  <a:schemeClr val="tx1"/>
                </a:solidFill>
                <a:effectLst/>
                <a:latin typeface="+mn-lt"/>
                <a:ea typeface="+mn-ea"/>
                <a:cs typeface="+mn-cs"/>
              </a:rPr>
              <a:t>predecoder</a:t>
            </a:r>
            <a:r>
              <a:rPr lang="en-US" sz="1200" b="0" i="0" kern="1200" dirty="0" smtClean="0">
                <a:solidFill>
                  <a:schemeClr val="tx1"/>
                </a:solidFill>
                <a:effectLst/>
                <a:latin typeface="+mn-lt"/>
                <a:ea typeface="+mn-ea"/>
                <a:cs typeface="+mn-cs"/>
              </a:rPr>
              <a:t> will not load a new 16-byte block until the previous block has been fully exhausted. For example, suppose a new chunk was loaded, resulting in 7 instructions. In the first cycle, 6 instructions will be processed and a whole second cycle will be wasted for that last instruction. This will produce the much lower throughput of 3.5 instructions per cycle which is considerably less than optimal. Likewise, if the 16-byte block resulted in just 4 instructions with 1 byte of the 5th instruction received, the first 4 instructions will be processed in the first cycle and a second cycle will be required for the last instruction. This will produce an average throughput of 2.5 instructions per cycle. </a:t>
            </a:r>
          </a:p>
          <a:p>
            <a:r>
              <a:rPr lang="en-US" sz="1200" b="0" i="0" kern="1200" dirty="0" smtClean="0">
                <a:solidFill>
                  <a:schemeClr val="tx1"/>
                </a:solidFill>
                <a:effectLst/>
                <a:latin typeface="+mn-lt"/>
                <a:ea typeface="+mn-ea"/>
                <a:cs typeface="+mn-cs"/>
              </a:rPr>
              <a:t>Note that there is a special case for </a:t>
            </a:r>
            <a:r>
              <a:rPr lang="en-US" sz="1200" b="0" i="0" u="none" strike="noStrike" kern="1200" dirty="0" smtClean="0">
                <a:solidFill>
                  <a:schemeClr val="tx1"/>
                </a:solidFill>
                <a:effectLst/>
                <a:latin typeface="+mn-lt"/>
                <a:ea typeface="+mn-ea"/>
                <a:cs typeface="+mn-cs"/>
                <a:hlinkClick r:id="rId8" tooltip="x86/length-changing prefix (page does not exist)"/>
              </a:rPr>
              <a:t>length-changing prefix</a:t>
            </a:r>
            <a:r>
              <a:rPr lang="en-US" sz="1200" b="0" i="0" kern="1200" dirty="0" smtClean="0">
                <a:solidFill>
                  <a:schemeClr val="tx1"/>
                </a:solidFill>
                <a:effectLst/>
                <a:latin typeface="+mn-lt"/>
                <a:ea typeface="+mn-ea"/>
                <a:cs typeface="+mn-cs"/>
              </a:rPr>
              <a:t> (LCPs) which will incur additional pre-decoding costs. Real code is often less than 4 bytes which usually results in a good rate.</a:t>
            </a:r>
          </a:p>
          <a:p>
            <a:endParaRPr lang="en-US" sz="1200" b="0" i="0" u="none"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Instruction Queue &amp; MOP-Fusion</a:t>
            </a:r>
          </a:p>
          <a:p>
            <a:r>
              <a:rPr lang="en-US" sz="1200" b="0" i="0" kern="1200" dirty="0" smtClean="0">
                <a:solidFill>
                  <a:schemeClr val="tx1"/>
                </a:solidFill>
                <a:effectLst/>
                <a:latin typeface="+mn-lt"/>
                <a:ea typeface="+mn-ea"/>
                <a:cs typeface="+mn-cs"/>
              </a:rPr>
              <a:t>The pre-decoded instructions are delivered to the Instruction Queue (IQ). In </a:t>
            </a:r>
            <a:r>
              <a:rPr lang="en-US" sz="1200" b="0" i="0" u="none" strike="noStrike" kern="1200" dirty="0" err="1" smtClean="0">
                <a:solidFill>
                  <a:schemeClr val="tx1"/>
                </a:solidFill>
                <a:effectLst/>
                <a:latin typeface="+mn-lt"/>
                <a:ea typeface="+mn-ea"/>
                <a:cs typeface="+mn-cs"/>
                <a:hlinkClick r:id="rId9" tooltip="intel/microarchitectures/broadwell"/>
              </a:rPr>
              <a:t>Broadwell</a:t>
            </a:r>
            <a:r>
              <a:rPr lang="en-US" sz="1200" b="0" i="0" kern="1200" dirty="0" smtClean="0">
                <a:solidFill>
                  <a:schemeClr val="tx1"/>
                </a:solidFill>
                <a:effectLst/>
                <a:latin typeface="+mn-lt"/>
                <a:ea typeface="+mn-ea"/>
                <a:cs typeface="+mn-cs"/>
              </a:rPr>
              <a:t>, the Instruction Queue has been increased to 25 entries duplicated over for each thread (i.e. 50 total entries). </a:t>
            </a:r>
          </a:p>
          <a:p>
            <a:r>
              <a:rPr lang="en-US" sz="1200" b="0" i="0" kern="1200" dirty="0" smtClean="0">
                <a:solidFill>
                  <a:schemeClr val="tx1"/>
                </a:solidFill>
                <a:effectLst/>
                <a:latin typeface="+mn-lt"/>
                <a:ea typeface="+mn-ea"/>
                <a:cs typeface="+mn-cs"/>
              </a:rPr>
              <a:t>One key optimization the instruction queue does is </a:t>
            </a:r>
            <a:r>
              <a:rPr lang="en-US" sz="1200" b="0" i="0" u="none" strike="noStrike" kern="1200" dirty="0" smtClean="0">
                <a:solidFill>
                  <a:schemeClr val="tx1"/>
                </a:solidFill>
                <a:effectLst/>
                <a:latin typeface="+mn-lt"/>
                <a:ea typeface="+mn-ea"/>
                <a:cs typeface="+mn-cs"/>
                <a:hlinkClick r:id="rId10" tooltip="macro-op fusion"/>
              </a:rPr>
              <a:t>macro-op fusion</a:t>
            </a:r>
            <a:r>
              <a:rPr lang="en-US" sz="1200" b="0" i="0" kern="1200" dirty="0" smtClean="0">
                <a:solidFill>
                  <a:schemeClr val="tx1"/>
                </a:solidFill>
                <a:effectLst/>
                <a:latin typeface="+mn-lt"/>
                <a:ea typeface="+mn-ea"/>
                <a:cs typeface="+mn-cs"/>
              </a:rPr>
              <a:t>. Skylake can fuse two </a:t>
            </a:r>
            <a:r>
              <a:rPr lang="en-US" sz="1200" b="0" i="0" u="none" strike="noStrike" kern="1200" dirty="0" smtClean="0">
                <a:solidFill>
                  <a:schemeClr val="tx1"/>
                </a:solidFill>
                <a:effectLst/>
                <a:latin typeface="+mn-lt"/>
                <a:ea typeface="+mn-ea"/>
                <a:cs typeface="+mn-cs"/>
                <a:hlinkClick r:id="rId7" tooltip="macro-ops"/>
              </a:rPr>
              <a:t>macro-ops</a:t>
            </a:r>
            <a:r>
              <a:rPr lang="en-US" sz="1200" b="0" i="0" kern="1200" dirty="0" smtClean="0">
                <a:solidFill>
                  <a:schemeClr val="tx1"/>
                </a:solidFill>
                <a:effectLst/>
                <a:latin typeface="+mn-lt"/>
                <a:ea typeface="+mn-ea"/>
                <a:cs typeface="+mn-cs"/>
              </a:rPr>
              <a:t> into a single complex one in a number of cases. </a:t>
            </a:r>
          </a:p>
          <a:p>
            <a:r>
              <a:rPr lang="en-US" sz="1200" b="0" i="0" kern="1200" dirty="0" smtClean="0">
                <a:solidFill>
                  <a:schemeClr val="tx1"/>
                </a:solidFill>
                <a:effectLst/>
                <a:latin typeface="+mn-lt"/>
                <a:ea typeface="+mn-ea"/>
                <a:cs typeface="+mn-cs"/>
              </a:rPr>
              <a:t>In cases where a </a:t>
            </a:r>
            <a:r>
              <a:rPr lang="en-US" sz="1200" b="0" i="0" u="none" strike="noStrike" kern="1200" dirty="0" smtClean="0">
                <a:solidFill>
                  <a:schemeClr val="tx1"/>
                </a:solidFill>
                <a:effectLst/>
                <a:latin typeface="+mn-lt"/>
                <a:ea typeface="+mn-ea"/>
                <a:cs typeface="+mn-cs"/>
                <a:hlinkClick r:id="rId11" tooltip="x86/test (page does not exist)"/>
              </a:rPr>
              <a:t>test</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12" tooltip="x86/compare (page does not exist)"/>
              </a:rPr>
              <a:t>compare</a:t>
            </a:r>
            <a:r>
              <a:rPr lang="en-US" sz="1200" b="0" i="0" kern="1200" dirty="0" smtClean="0">
                <a:solidFill>
                  <a:schemeClr val="tx1"/>
                </a:solidFill>
                <a:effectLst/>
                <a:latin typeface="+mn-lt"/>
                <a:ea typeface="+mn-ea"/>
                <a:cs typeface="+mn-cs"/>
              </a:rPr>
              <a:t> instruction with a subsequent conditional jump is detected, it will be converted into a single compare-and-branch instruction. Those fused instructions remain fused throughout the entire pipeline and get executed as a single operation by the branch unit thereby saving bandwidth everywhere. Only one such fusion can be performed during each cycle.</a:t>
            </a:r>
          </a:p>
          <a:p>
            <a:endParaRPr lang="en-US" sz="1200" b="0" i="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hlinkClick r:id="rId13" tooltip="MOP-Fusion"/>
              </a:rPr>
              <a:t>MOP-Fusion</a:t>
            </a:r>
            <a:r>
              <a:rPr lang="en-US" dirty="0" smtClean="0">
                <a:effectLst/>
              </a:rPr>
              <a:t> Example:</a:t>
            </a:r>
          </a:p>
          <a:p>
            <a:r>
              <a:rPr lang="en-US" dirty="0" smtClean="0">
                <a:effectLst/>
              </a:rPr>
              <a:t>cmp eax, [mem] </a:t>
            </a:r>
          </a:p>
          <a:p>
            <a:r>
              <a:rPr lang="en-US" dirty="0" smtClean="0">
                <a:effectLst/>
              </a:rPr>
              <a:t>jne loop		</a:t>
            </a:r>
            <a:r>
              <a:rPr lang="en-US" b="1" dirty="0" smtClean="0">
                <a:effectLst/>
              </a:rPr>
              <a:t>→</a:t>
            </a:r>
            <a:r>
              <a:rPr lang="en-US" dirty="0" smtClean="0">
                <a:effectLst/>
              </a:rPr>
              <a:t>cmpjne eax, [mem], loop</a:t>
            </a:r>
          </a:p>
          <a:p>
            <a:endParaRPr lang="en-US" b="0" u="none" dirty="0"/>
          </a:p>
        </p:txBody>
      </p:sp>
      <p:sp>
        <p:nvSpPr>
          <p:cNvPr id="4" name="Slide Number Placeholder 3"/>
          <p:cNvSpPr>
            <a:spLocks noGrp="1"/>
          </p:cNvSpPr>
          <p:nvPr>
            <p:ph type="sldNum" sz="quarter" idx="10"/>
          </p:nvPr>
        </p:nvSpPr>
        <p:spPr/>
        <p:txBody>
          <a:bodyPr/>
          <a:lstStyle/>
          <a:p>
            <a:fld id="{76F75E4A-9CFF-464B-A998-9ACFECFC76D2}" type="slidenum">
              <a:rPr lang="en-US" smtClean="0"/>
              <a:t>63</a:t>
            </a:fld>
            <a:endParaRPr lang="en-US"/>
          </a:p>
        </p:txBody>
      </p:sp>
    </p:spTree>
    <p:extLst>
      <p:ext uri="{BB962C8B-B14F-4D97-AF65-F5344CB8AC3E}">
        <p14:creationId xmlns:p14="http://schemas.microsoft.com/office/powerpoint/2010/main" val="14835419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pipeline can be broken down into three areas: the front-end, back-end or execution engine, and the memory subsystem. The goal of the front-end is to feed the back-end with a sufficient stream of operations which it gets by decoding instructions coming from memory. The front-end has two major pathways: the µOPs cache path and the legacy path. The legacy path is the traditional path whereby variable-length x86 instructions are fetched from the level 1 instruction cache, queued, and consequently get decoded into simpler, fixed-length µOPs. The alternative and much more desired path is the µOPs cache path whereby a cache containing already decoded µOPs receives a hit allowing the µOPs to be sent directly to the decode queue.</a:t>
            </a:r>
          </a:p>
          <a:p>
            <a:endParaRPr lang="en-US" dirty="0" smtClean="0"/>
          </a:p>
          <a:p>
            <a:r>
              <a:rPr lang="en-US" dirty="0" smtClean="0"/>
              <a:t>Regardless of which path an instruction ends up taking it will eventually arrive at the decode queue. The IDQ represents the end of the front-end and the in-order part of the machine and the start of the execution engine which operates out-of-order.</a:t>
            </a:r>
          </a:p>
          <a:p>
            <a:endParaRPr lang="en-US" dirty="0" smtClean="0"/>
          </a:p>
          <a:p>
            <a:r>
              <a:rPr lang="en-US" sz="1200" b="0" i="0" kern="1200" dirty="0" smtClean="0">
                <a:solidFill>
                  <a:schemeClr val="tx1"/>
                </a:solidFill>
                <a:effectLst/>
                <a:latin typeface="+mn-lt"/>
                <a:ea typeface="+mn-ea"/>
                <a:cs typeface="+mn-cs"/>
              </a:rPr>
              <a:t>In other words, the front end needs to be able to consistently deliver enough </a:t>
            </a:r>
            <a:r>
              <a:rPr lang="en-US" dirty="0" smtClean="0"/>
              <a:t>µOPs</a:t>
            </a:r>
            <a:r>
              <a:rPr lang="en-US" sz="1200" b="0" i="0" kern="1200" dirty="0" smtClean="0">
                <a:solidFill>
                  <a:schemeClr val="tx1"/>
                </a:solidFill>
                <a:effectLst/>
                <a:latin typeface="+mn-lt"/>
                <a:ea typeface="+mn-ea"/>
                <a:cs typeface="+mn-cs"/>
              </a:rPr>
              <a:t> from the instruction code stream to keep the back-end busy.</a:t>
            </a:r>
          </a:p>
          <a:p>
            <a:r>
              <a:rPr lang="en-US" sz="1200" b="0" i="0" kern="1200" dirty="0" smtClean="0">
                <a:solidFill>
                  <a:schemeClr val="tx1"/>
                </a:solidFill>
                <a:effectLst/>
                <a:latin typeface="+mn-lt"/>
                <a:ea typeface="+mn-ea"/>
                <a:cs typeface="+mn-cs"/>
              </a:rPr>
              <a:t>When the back-end is not being fully utilized, the core is not reaching its full performance. A poorly or under-performing front-end will translate directly to a poorly performing core.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The flow of an instruction in the pipeline can be summarized in the following progression:</a:t>
            </a:r>
          </a:p>
          <a:p>
            <a:r>
              <a:rPr lang="en-US" sz="1200" b="0" i="0" u="none" strike="noStrike" kern="1200" baseline="0" dirty="0" smtClean="0">
                <a:solidFill>
                  <a:schemeClr val="tx1"/>
                </a:solidFill>
                <a:latin typeface="+mn-lt"/>
                <a:ea typeface="+mn-ea"/>
                <a:cs typeface="+mn-cs"/>
              </a:rPr>
              <a:t>1. The Branch Prediction Unit chooses the next block of code to execute from the program. The</a:t>
            </a:r>
          </a:p>
          <a:p>
            <a:r>
              <a:rPr lang="en-US" sz="1200" b="0" i="0" u="none" strike="noStrike" kern="1200" baseline="0" dirty="0" smtClean="0">
                <a:solidFill>
                  <a:schemeClr val="tx1"/>
                </a:solidFill>
                <a:latin typeface="+mn-lt"/>
                <a:ea typeface="+mn-ea"/>
                <a:cs typeface="+mn-cs"/>
              </a:rPr>
              <a:t>processor searches for the code in the following resources, in this order:</a:t>
            </a:r>
          </a:p>
          <a:p>
            <a:r>
              <a:rPr lang="en-US" sz="1200" b="0" i="0" u="none" strike="noStrike" kern="1200" baseline="0" dirty="0" smtClean="0">
                <a:solidFill>
                  <a:schemeClr val="tx1"/>
                </a:solidFill>
                <a:latin typeface="+mn-lt"/>
                <a:ea typeface="+mn-ea"/>
                <a:cs typeface="+mn-cs"/>
              </a:rPr>
              <a:t>a. Decoded ICache.</a:t>
            </a:r>
          </a:p>
          <a:p>
            <a:r>
              <a:rPr lang="en-US" sz="1200" b="0" i="0" u="none" strike="noStrike" kern="1200" baseline="0" dirty="0" smtClean="0">
                <a:solidFill>
                  <a:schemeClr val="tx1"/>
                </a:solidFill>
                <a:latin typeface="+mn-lt"/>
                <a:ea typeface="+mn-ea"/>
                <a:cs typeface="+mn-cs"/>
              </a:rPr>
              <a:t>b. Instruction Cache, via activating the legacy decode pipeline.</a:t>
            </a:r>
          </a:p>
          <a:p>
            <a:r>
              <a:rPr lang="en-US" sz="1200" b="0" i="0" u="none" strike="noStrike" kern="1200" baseline="0" dirty="0" smtClean="0">
                <a:solidFill>
                  <a:schemeClr val="tx1"/>
                </a:solidFill>
                <a:latin typeface="+mn-lt"/>
                <a:ea typeface="+mn-ea"/>
                <a:cs typeface="+mn-cs"/>
              </a:rPr>
              <a:t>c. L2 cache, last level cache (LLC) and memory, as necessary.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 The micro-ops corresponding to this code are sent to the Rename/retirement block. They enter into</a:t>
            </a:r>
          </a:p>
          <a:p>
            <a:r>
              <a:rPr lang="en-US" sz="1200" b="0" i="0" u="none" strike="noStrike" kern="1200" baseline="0" dirty="0" smtClean="0">
                <a:solidFill>
                  <a:schemeClr val="tx1"/>
                </a:solidFill>
                <a:latin typeface="+mn-lt"/>
                <a:ea typeface="+mn-ea"/>
                <a:cs typeface="+mn-cs"/>
              </a:rPr>
              <a:t>the scheduler in program order, but execute and are de-allocated from the scheduler according to</a:t>
            </a:r>
          </a:p>
          <a:p>
            <a:r>
              <a:rPr lang="en-US" sz="1200" b="0" i="0" u="none" strike="noStrike" kern="1200" baseline="0" dirty="0" smtClean="0">
                <a:solidFill>
                  <a:schemeClr val="tx1"/>
                </a:solidFill>
                <a:latin typeface="+mn-lt"/>
                <a:ea typeface="+mn-ea"/>
                <a:cs typeface="+mn-cs"/>
              </a:rPr>
              <a:t>data-flow order. For simultaneously ready micro-ops, FIFO ordering is nearly always maintained.</a:t>
            </a:r>
          </a:p>
          <a:p>
            <a:r>
              <a:rPr lang="en-US" sz="1200" b="0" i="0" u="none" strike="noStrike" kern="1200" baseline="0" dirty="0" smtClean="0">
                <a:solidFill>
                  <a:schemeClr val="tx1"/>
                </a:solidFill>
                <a:latin typeface="+mn-lt"/>
                <a:ea typeface="+mn-ea"/>
                <a:cs typeface="+mn-cs"/>
              </a:rPr>
              <a:t>Micro-op execution is executed using execution resources arranged in three stacks. The execution</a:t>
            </a:r>
          </a:p>
          <a:p>
            <a:r>
              <a:rPr lang="en-US" sz="1200" b="0" i="0" u="none" strike="noStrike" kern="1200" baseline="0" dirty="0" smtClean="0">
                <a:solidFill>
                  <a:schemeClr val="tx1"/>
                </a:solidFill>
                <a:latin typeface="+mn-lt"/>
                <a:ea typeface="+mn-ea"/>
                <a:cs typeface="+mn-cs"/>
              </a:rPr>
              <a:t>units in each stack are associated with the data type of the instruction.</a:t>
            </a:r>
          </a:p>
          <a:p>
            <a:r>
              <a:rPr lang="en-US" sz="1200" b="0" i="0" u="none" strike="noStrike" kern="1200" baseline="0" dirty="0" smtClean="0">
                <a:solidFill>
                  <a:schemeClr val="tx1"/>
                </a:solidFill>
                <a:latin typeface="+mn-lt"/>
                <a:ea typeface="+mn-ea"/>
                <a:cs typeface="+mn-cs"/>
              </a:rPr>
              <a:t>Branch </a:t>
            </a:r>
            <a:r>
              <a:rPr lang="en-US" sz="1200" b="0" i="0" u="none" strike="noStrike" kern="1200" baseline="0" dirty="0" err="1" smtClean="0">
                <a:solidFill>
                  <a:schemeClr val="tx1"/>
                </a:solidFill>
                <a:latin typeface="+mn-lt"/>
                <a:ea typeface="+mn-ea"/>
                <a:cs typeface="+mn-cs"/>
              </a:rPr>
              <a:t>mispredictions</a:t>
            </a:r>
            <a:r>
              <a:rPr lang="en-US" sz="1200" b="0" i="0" u="none" strike="noStrike" kern="1200" baseline="0" dirty="0" smtClean="0">
                <a:solidFill>
                  <a:schemeClr val="tx1"/>
                </a:solidFill>
                <a:latin typeface="+mn-lt"/>
                <a:ea typeface="+mn-ea"/>
                <a:cs typeface="+mn-cs"/>
              </a:rPr>
              <a:t> are signaled at branch execution. It re-steers the front end which delivers</a:t>
            </a:r>
          </a:p>
          <a:p>
            <a:r>
              <a:rPr lang="en-US" sz="1200" b="0" i="0" u="none" strike="noStrike" kern="1200" baseline="0" dirty="0" smtClean="0">
                <a:solidFill>
                  <a:schemeClr val="tx1"/>
                </a:solidFill>
                <a:latin typeface="+mn-lt"/>
                <a:ea typeface="+mn-ea"/>
                <a:cs typeface="+mn-cs"/>
              </a:rPr>
              <a:t>micro-ops from the correct path. The processor can overlap work preceding the branch </a:t>
            </a:r>
            <a:r>
              <a:rPr lang="en-US" sz="1200" b="0" i="0" u="none" strike="noStrike" kern="1200" baseline="0" dirty="0" err="1" smtClean="0">
                <a:solidFill>
                  <a:schemeClr val="tx1"/>
                </a:solidFill>
                <a:latin typeface="+mn-lt"/>
                <a:ea typeface="+mn-ea"/>
                <a:cs typeface="+mn-cs"/>
              </a:rPr>
              <a:t>misprediction</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with work from the following corrected path.</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3. Memory operations are managed and reordered to achieve parallelism and maximum performance.</a:t>
            </a:r>
          </a:p>
          <a:p>
            <a:r>
              <a:rPr lang="en-US" sz="1200" b="0" i="0" u="none" strike="noStrike" kern="1200" baseline="0" dirty="0" smtClean="0">
                <a:solidFill>
                  <a:schemeClr val="tx1"/>
                </a:solidFill>
                <a:latin typeface="+mn-lt"/>
                <a:ea typeface="+mn-ea"/>
                <a:cs typeface="+mn-cs"/>
              </a:rPr>
              <a:t>Misses to the L1 data cache go to the L2 cache. The data cache is non-blocking and can handle</a:t>
            </a:r>
          </a:p>
          <a:p>
            <a:r>
              <a:rPr lang="en-US" sz="1200" b="0" i="0" u="none" strike="noStrike" kern="1200" baseline="0" dirty="0" smtClean="0">
                <a:solidFill>
                  <a:schemeClr val="tx1"/>
                </a:solidFill>
                <a:latin typeface="+mn-lt"/>
                <a:ea typeface="+mn-ea"/>
                <a:cs typeface="+mn-cs"/>
              </a:rPr>
              <a:t>multiple simultaneous misses.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4. Exceptions (Faults, Traps) are signaled at retirement (or attempted retirement) of the faulting</a:t>
            </a:r>
          </a:p>
          <a:p>
            <a:r>
              <a:rPr lang="en-US" sz="1200" b="0" i="0" u="none" strike="noStrike" kern="1200" baseline="0" dirty="0" smtClean="0">
                <a:solidFill>
                  <a:schemeClr val="tx1"/>
                </a:solidFill>
                <a:latin typeface="+mn-lt"/>
                <a:ea typeface="+mn-ea"/>
                <a:cs typeface="+mn-cs"/>
              </a:rPr>
              <a:t>instruction.</a:t>
            </a:r>
          </a:p>
          <a:p>
            <a:endParaRPr lang="en-US" sz="1200" b="0" i="0" u="none" strike="noStrike" kern="1200" baseline="0" dirty="0" smtClean="0">
              <a:solidFill>
                <a:schemeClr val="tx1"/>
              </a:solidFill>
              <a:latin typeface="+mn-lt"/>
              <a:ea typeface="+mn-ea"/>
              <a:cs typeface="+mn-cs"/>
            </a:endParaRPr>
          </a:p>
          <a:p>
            <a:r>
              <a:rPr lang="en-US" dirty="0" smtClean="0">
                <a:hlinkClick r:id="rId3"/>
              </a:rPr>
              <a:t>https://en.wikichip.org/wiki/intel/microarchitectures/skylake_(client)</a:t>
            </a:r>
            <a:endParaRPr lang="en-US" dirty="0" smtClean="0"/>
          </a:p>
          <a:p>
            <a:r>
              <a:rPr lang="en-US" dirty="0" smtClean="0">
                <a:hlinkClick r:id="rId4"/>
              </a:rPr>
              <a:t>https://stackoverflow.com/questions/33026830/difference-between-an-instruction-and-a-micro-op</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pPr algn="ctr"/>
            <a:r>
              <a:rPr lang="en-US" sz="1200" b="1" i="0" u="sng" strike="noStrike" kern="1200" baseline="0" dirty="0" smtClean="0">
                <a:solidFill>
                  <a:schemeClr val="tx1"/>
                </a:solidFill>
                <a:latin typeface="+mn-lt"/>
                <a:ea typeface="+mn-ea"/>
                <a:cs typeface="+mn-cs"/>
              </a:rPr>
              <a:t>Legacy Decode Pipeline</a:t>
            </a:r>
          </a:p>
          <a:p>
            <a:r>
              <a:rPr lang="en-US" sz="1200" b="0" i="0" u="none" strike="noStrike" kern="1200" baseline="0" dirty="0" smtClean="0">
                <a:solidFill>
                  <a:schemeClr val="tx1"/>
                </a:solidFill>
                <a:latin typeface="+mn-lt"/>
                <a:ea typeface="+mn-ea"/>
                <a:cs typeface="+mn-cs"/>
              </a:rPr>
              <a:t>The Legacy Decode Pipeline comprises the instruction translation </a:t>
            </a:r>
            <a:r>
              <a:rPr lang="en-US" sz="1200" b="0" i="0" u="none" strike="noStrike" kern="1200" baseline="0" dirty="0" err="1" smtClean="0">
                <a:solidFill>
                  <a:schemeClr val="tx1"/>
                </a:solidFill>
                <a:latin typeface="+mn-lt"/>
                <a:ea typeface="+mn-ea"/>
                <a:cs typeface="+mn-cs"/>
              </a:rPr>
              <a:t>lookaside</a:t>
            </a:r>
            <a:r>
              <a:rPr lang="en-US" sz="1200" b="0" i="0" u="none" strike="noStrike" kern="1200" baseline="0" dirty="0" smtClean="0">
                <a:solidFill>
                  <a:schemeClr val="tx1"/>
                </a:solidFill>
                <a:latin typeface="+mn-lt"/>
                <a:ea typeface="+mn-ea"/>
                <a:cs typeface="+mn-cs"/>
              </a:rPr>
              <a:t> buffer (ITLB), the instruction</a:t>
            </a:r>
          </a:p>
          <a:p>
            <a:r>
              <a:rPr lang="en-US" sz="1200" b="0" i="0" u="none" strike="noStrike" kern="1200" baseline="0" dirty="0" smtClean="0">
                <a:solidFill>
                  <a:schemeClr val="tx1"/>
                </a:solidFill>
                <a:latin typeface="+mn-lt"/>
                <a:ea typeface="+mn-ea"/>
                <a:cs typeface="+mn-cs"/>
              </a:rPr>
              <a:t>cache (ICache), instruction </a:t>
            </a:r>
            <a:r>
              <a:rPr lang="en-US" sz="1200" b="0" i="0" u="none" strike="noStrike" kern="1200" baseline="0" dirty="0" err="1" smtClean="0">
                <a:solidFill>
                  <a:schemeClr val="tx1"/>
                </a:solidFill>
                <a:latin typeface="+mn-lt"/>
                <a:ea typeface="+mn-ea"/>
                <a:cs typeface="+mn-cs"/>
              </a:rPr>
              <a:t>predecode</a:t>
            </a:r>
            <a:r>
              <a:rPr lang="en-US" sz="1200" b="0" i="0" u="none" strike="noStrike" kern="1200" baseline="0" dirty="0" smtClean="0">
                <a:solidFill>
                  <a:schemeClr val="tx1"/>
                </a:solidFill>
                <a:latin typeface="+mn-lt"/>
                <a:ea typeface="+mn-ea"/>
                <a:cs typeface="+mn-cs"/>
              </a:rPr>
              <a:t>, and instruction decode units.</a:t>
            </a:r>
          </a:p>
          <a:p>
            <a:endParaRPr lang="en-US" b="0" u="none" dirty="0" smtClean="0"/>
          </a:p>
          <a:p>
            <a:r>
              <a:rPr lang="en-US" sz="3600" b="1" i="0" u="none" dirty="0" smtClean="0">
                <a:solidFill>
                  <a:srgbClr val="C00000"/>
                </a:solidFill>
              </a:rPr>
              <a:t>Fetch &amp; pre-decoding</a:t>
            </a:r>
          </a:p>
          <a:p>
            <a:r>
              <a:rPr lang="en-US" b="0" u="none" dirty="0" smtClean="0"/>
              <a:t>On their first pass, instructions should have already been </a:t>
            </a:r>
            <a:r>
              <a:rPr lang="en-US" b="0" u="none" dirty="0" err="1" smtClean="0"/>
              <a:t>prefetched</a:t>
            </a:r>
            <a:r>
              <a:rPr lang="en-US" b="0" u="none" dirty="0" smtClean="0"/>
              <a:t> from the L2 cache and into the L1 cache. The L1 is a 32 </a:t>
            </a:r>
            <a:r>
              <a:rPr lang="en-US" b="0" u="none" dirty="0" err="1" smtClean="0"/>
              <a:t>KiB</a:t>
            </a:r>
            <a:r>
              <a:rPr lang="en-US" b="0" u="none" dirty="0" smtClean="0"/>
              <a:t>, 8-way set associative cache, identical in size and organization to previous generations. Skylake fetching is done on a 16-byte fetch window. A window size that has not changed in a number of generations. Up to 16 bytes of code can be fetched each cycle. Note that fetcher is shared evenly between the two threads so that each thread gets every other cycle. At this point they are still macro-ops (i.e. variable-length x86 architectural instruction). Instructions are brought into the pre-decode buffer for initial preparation.</a:t>
            </a:r>
          </a:p>
          <a:p>
            <a:endParaRPr lang="en-US" b="0" u="none" dirty="0" smtClean="0"/>
          </a:p>
          <a:p>
            <a:r>
              <a:rPr lang="en-US" sz="1200" b="0" i="0" u="none" strike="noStrike" kern="1200" baseline="0" dirty="0" smtClean="0">
                <a:solidFill>
                  <a:schemeClr val="tx1"/>
                </a:solidFill>
                <a:latin typeface="+mn-lt"/>
                <a:ea typeface="+mn-ea"/>
                <a:cs typeface="+mn-cs"/>
              </a:rPr>
              <a:t>An instruction fetch is a 16-byte aligned lookup through the ITLB and into the instruction cache. The instruction cache can deliver every cycle 16 bytes to the instruction pre-decoder.</a:t>
            </a:r>
          </a:p>
          <a:p>
            <a:r>
              <a:rPr lang="en-US" sz="1200" b="0" i="0" u="none" strike="noStrike" kern="1200" baseline="0" dirty="0" smtClean="0">
                <a:solidFill>
                  <a:schemeClr val="tx1"/>
                </a:solidFill>
                <a:latin typeface="+mn-lt"/>
                <a:ea typeface="+mn-ea"/>
                <a:cs typeface="+mn-cs"/>
              </a:rPr>
              <a:t>Upon ITLB miss there is a lookup to the Second level TLB (STLB) that is common to the DTLB and the</a:t>
            </a:r>
          </a:p>
          <a:p>
            <a:r>
              <a:rPr lang="en-US" sz="1200" b="0" i="0" u="none" strike="noStrike" kern="1200" baseline="0" dirty="0" smtClean="0">
                <a:solidFill>
                  <a:schemeClr val="tx1"/>
                </a:solidFill>
                <a:latin typeface="+mn-lt"/>
                <a:ea typeface="+mn-ea"/>
                <a:cs typeface="+mn-cs"/>
              </a:rPr>
              <a:t>ITLB. The penalty of an ITLB miss and a STLB hit is seven cycles.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Instruction </a:t>
            </a:r>
            <a:r>
              <a:rPr lang="en-US" sz="1200" b="0" i="0" u="none" strike="noStrike" kern="1200" baseline="0" dirty="0" err="1" smtClean="0">
                <a:solidFill>
                  <a:schemeClr val="tx1"/>
                </a:solidFill>
                <a:latin typeface="+mn-lt"/>
                <a:ea typeface="+mn-ea"/>
                <a:cs typeface="+mn-cs"/>
              </a:rPr>
              <a:t>PreDecode</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predecode</a:t>
            </a:r>
            <a:r>
              <a:rPr lang="en-US" sz="1200" b="0" i="0" u="none" strike="noStrike" kern="1200" baseline="0" dirty="0" smtClean="0">
                <a:solidFill>
                  <a:schemeClr val="tx1"/>
                </a:solidFill>
                <a:latin typeface="+mn-lt"/>
                <a:ea typeface="+mn-ea"/>
                <a:cs typeface="+mn-cs"/>
              </a:rPr>
              <a:t> unit accepts the 16 bytes from the instruction cache and determines the length of the instructions.</a:t>
            </a:r>
          </a:p>
          <a:p>
            <a:r>
              <a:rPr lang="en-US" sz="1200" b="0" i="0" u="none" strike="noStrike" kern="1200" dirty="0" smtClean="0">
                <a:solidFill>
                  <a:schemeClr val="tx1"/>
                </a:solidFill>
                <a:effectLst/>
                <a:latin typeface="+mn-lt"/>
                <a:ea typeface="+mn-ea"/>
                <a:cs typeface="+mn-cs"/>
                <a:hlinkClick r:id="rId5" tooltip="x86"/>
              </a:rPr>
              <a:t/>
            </a:r>
            <a:br>
              <a:rPr lang="en-US" sz="1200" b="0" i="0" u="none" strike="noStrike" kern="1200" dirty="0" smtClean="0">
                <a:solidFill>
                  <a:schemeClr val="tx1"/>
                </a:solidFill>
                <a:effectLst/>
                <a:latin typeface="+mn-lt"/>
                <a:ea typeface="+mn-ea"/>
                <a:cs typeface="+mn-cs"/>
                <a:hlinkClick r:id="rId5" tooltip="x86"/>
              </a:rPr>
            </a:br>
            <a:r>
              <a:rPr lang="en-US" sz="1200" b="0" i="0" u="none" strike="noStrike" kern="1200" dirty="0" smtClean="0">
                <a:solidFill>
                  <a:schemeClr val="tx1"/>
                </a:solidFill>
                <a:effectLst/>
                <a:latin typeface="+mn-lt"/>
                <a:ea typeface="+mn-ea"/>
                <a:cs typeface="+mn-cs"/>
                <a:hlinkClick r:id="rId5" tooltip="x86"/>
              </a:rPr>
              <a:t>x86</a:t>
            </a:r>
            <a:r>
              <a:rPr lang="en-US" sz="1200" b="0" i="0" kern="1200" dirty="0" smtClean="0">
                <a:solidFill>
                  <a:schemeClr val="tx1"/>
                </a:solidFill>
                <a:effectLst/>
                <a:latin typeface="+mn-lt"/>
                <a:ea typeface="+mn-ea"/>
                <a:cs typeface="+mn-cs"/>
              </a:rPr>
              <a:t> instructions are complex, variable length, have inconsistent encoding, and may contain multiple operations. At the pre-decode buffer, the instructions boundaries get detected and marked.</a:t>
            </a:r>
          </a:p>
          <a:p>
            <a:r>
              <a:rPr lang="en-US" sz="1200" b="0" i="0" kern="1200" dirty="0" smtClean="0">
                <a:solidFill>
                  <a:schemeClr val="tx1"/>
                </a:solidFill>
                <a:effectLst/>
                <a:latin typeface="+mn-lt"/>
                <a:ea typeface="+mn-ea"/>
                <a:cs typeface="+mn-cs"/>
              </a:rPr>
              <a:t>because each instruction can vary from a single byte all the way up to fifteen.</a:t>
            </a:r>
          </a:p>
          <a:p>
            <a:r>
              <a:rPr lang="en-US" sz="1200" b="0" i="0" kern="1200" dirty="0" smtClean="0">
                <a:solidFill>
                  <a:schemeClr val="tx1"/>
                </a:solidFill>
                <a:effectLst/>
                <a:latin typeface="+mn-lt"/>
                <a:ea typeface="+mn-ea"/>
                <a:cs typeface="+mn-cs"/>
              </a:rPr>
              <a:t>Moreover, determining the length requires inspecting a couple of bytes of the instruction. In addition to boundary marking, prefixes are also decoded and checked for various properties such as branches. </a:t>
            </a:r>
          </a:p>
          <a:p>
            <a:r>
              <a:rPr lang="en-US" sz="1200" b="0" i="0" kern="1200" dirty="0" smtClean="0">
                <a:solidFill>
                  <a:schemeClr val="tx1"/>
                </a:solidFill>
                <a:effectLst/>
                <a:latin typeface="+mn-lt"/>
                <a:ea typeface="+mn-ea"/>
                <a:cs typeface="+mn-cs"/>
              </a:rPr>
              <a:t>As with previous microarchitectures, the pre-decoder has a </a:t>
            </a:r>
            <a:r>
              <a:rPr lang="en-US" sz="1200" b="0" i="0" u="none" strike="noStrike" kern="1200" dirty="0" smtClean="0">
                <a:solidFill>
                  <a:schemeClr val="tx1"/>
                </a:solidFill>
                <a:effectLst/>
                <a:latin typeface="+mn-lt"/>
                <a:ea typeface="+mn-ea"/>
                <a:cs typeface="+mn-cs"/>
                <a:hlinkClick r:id="rId6" tooltip="throughput (page does not exist)"/>
              </a:rPr>
              <a:t>throughput</a:t>
            </a:r>
            <a:r>
              <a:rPr lang="en-US" sz="1200" b="0" i="0" kern="1200" dirty="0" smtClean="0">
                <a:solidFill>
                  <a:schemeClr val="tx1"/>
                </a:solidFill>
                <a:effectLst/>
                <a:latin typeface="+mn-lt"/>
                <a:ea typeface="+mn-ea"/>
                <a:cs typeface="+mn-cs"/>
              </a:rPr>
              <a:t> of 6 </a:t>
            </a:r>
            <a:r>
              <a:rPr lang="en-US" sz="1200" b="0" i="0" u="none" strike="noStrike" kern="1200" dirty="0" smtClean="0">
                <a:solidFill>
                  <a:schemeClr val="tx1"/>
                </a:solidFill>
                <a:effectLst/>
                <a:latin typeface="+mn-lt"/>
                <a:ea typeface="+mn-ea"/>
                <a:cs typeface="+mn-cs"/>
                <a:hlinkClick r:id="rId7" tooltip="macro-ops"/>
              </a:rPr>
              <a:t>macro-ops</a:t>
            </a:r>
            <a:r>
              <a:rPr lang="en-US" sz="1200" b="0" i="0" kern="1200" dirty="0" smtClean="0">
                <a:solidFill>
                  <a:schemeClr val="tx1"/>
                </a:solidFill>
                <a:effectLst/>
                <a:latin typeface="+mn-lt"/>
                <a:ea typeface="+mn-ea"/>
                <a:cs typeface="+mn-cs"/>
              </a:rPr>
              <a:t> per cycle or until all 16 bytes are consumed, whichever happens first.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that the </a:t>
            </a:r>
            <a:r>
              <a:rPr lang="en-US" sz="1200" b="0" i="0" kern="1200" dirty="0" err="1" smtClean="0">
                <a:solidFill>
                  <a:schemeClr val="tx1"/>
                </a:solidFill>
                <a:effectLst/>
                <a:latin typeface="+mn-lt"/>
                <a:ea typeface="+mn-ea"/>
                <a:cs typeface="+mn-cs"/>
              </a:rPr>
              <a:t>predecoder</a:t>
            </a:r>
            <a:r>
              <a:rPr lang="en-US" sz="1200" b="0" i="0" kern="1200" dirty="0" smtClean="0">
                <a:solidFill>
                  <a:schemeClr val="tx1"/>
                </a:solidFill>
                <a:effectLst/>
                <a:latin typeface="+mn-lt"/>
                <a:ea typeface="+mn-ea"/>
                <a:cs typeface="+mn-cs"/>
              </a:rPr>
              <a:t> will not load a new 16-byte block until the previous block has been fully exhausted. For example, suppose a new chunk was loaded, resulting in 7 instructions. In the first cycle, 6 instructions will be processed and a whole second cycle will be wasted for that last instruction. This will produce the much lower throughput of 3.5 instructions per cycle which is considerably less than optimal. Likewise, if the 16-byte block resulted in just 4 instructions with 1 byte of the 5th instruction received, the first 4 instructions will be processed in the first cycle and a second cycle will be required for the last instruction. This will produce an average throughput of 2.5 instructions per cycle. </a:t>
            </a:r>
          </a:p>
          <a:p>
            <a:r>
              <a:rPr lang="en-US" sz="1200" b="0" i="0" kern="1200" dirty="0" smtClean="0">
                <a:solidFill>
                  <a:schemeClr val="tx1"/>
                </a:solidFill>
                <a:effectLst/>
                <a:latin typeface="+mn-lt"/>
                <a:ea typeface="+mn-ea"/>
                <a:cs typeface="+mn-cs"/>
              </a:rPr>
              <a:t>Note that there is a special case for </a:t>
            </a:r>
            <a:r>
              <a:rPr lang="en-US" sz="1200" b="0" i="0" u="none" strike="noStrike" kern="1200" dirty="0" smtClean="0">
                <a:solidFill>
                  <a:schemeClr val="tx1"/>
                </a:solidFill>
                <a:effectLst/>
                <a:latin typeface="+mn-lt"/>
                <a:ea typeface="+mn-ea"/>
                <a:cs typeface="+mn-cs"/>
                <a:hlinkClick r:id="rId8" tooltip="x86/length-changing prefix (page does not exist)"/>
              </a:rPr>
              <a:t>length-changing prefix</a:t>
            </a:r>
            <a:r>
              <a:rPr lang="en-US" sz="1200" b="0" i="0" kern="1200" dirty="0" smtClean="0">
                <a:solidFill>
                  <a:schemeClr val="tx1"/>
                </a:solidFill>
                <a:effectLst/>
                <a:latin typeface="+mn-lt"/>
                <a:ea typeface="+mn-ea"/>
                <a:cs typeface="+mn-cs"/>
              </a:rPr>
              <a:t> (LCPs) which will incur additional pre-decoding costs. Real code is often less than 4 bytes which usually results in a good rate.</a:t>
            </a:r>
          </a:p>
          <a:p>
            <a:endParaRPr lang="en-US" sz="1200" b="0" i="0" u="none"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Instruction Queue &amp; MOP-Fusion</a:t>
            </a:r>
          </a:p>
          <a:p>
            <a:r>
              <a:rPr lang="en-US" sz="1200" b="0" i="0" kern="1200" dirty="0" smtClean="0">
                <a:solidFill>
                  <a:schemeClr val="tx1"/>
                </a:solidFill>
                <a:effectLst/>
                <a:latin typeface="+mn-lt"/>
                <a:ea typeface="+mn-ea"/>
                <a:cs typeface="+mn-cs"/>
              </a:rPr>
              <a:t>The pre-decoded instructions are delivered to the Instruction Queue (IQ). In </a:t>
            </a:r>
            <a:r>
              <a:rPr lang="en-US" sz="1200" b="0" i="0" u="none" strike="noStrike" kern="1200" dirty="0" err="1" smtClean="0">
                <a:solidFill>
                  <a:schemeClr val="tx1"/>
                </a:solidFill>
                <a:effectLst/>
                <a:latin typeface="+mn-lt"/>
                <a:ea typeface="+mn-ea"/>
                <a:cs typeface="+mn-cs"/>
                <a:hlinkClick r:id="rId9" tooltip="intel/microarchitectures/broadwell"/>
              </a:rPr>
              <a:t>Broadwell</a:t>
            </a:r>
            <a:r>
              <a:rPr lang="en-US" sz="1200" b="0" i="0" kern="1200" dirty="0" smtClean="0">
                <a:solidFill>
                  <a:schemeClr val="tx1"/>
                </a:solidFill>
                <a:effectLst/>
                <a:latin typeface="+mn-lt"/>
                <a:ea typeface="+mn-ea"/>
                <a:cs typeface="+mn-cs"/>
              </a:rPr>
              <a:t>, the Instruction Queue has been increased to 25 entries duplicated over for each thread (i.e. 50 total entries). </a:t>
            </a:r>
          </a:p>
          <a:p>
            <a:r>
              <a:rPr lang="en-US" sz="1200" b="0" i="0" kern="1200" dirty="0" smtClean="0">
                <a:solidFill>
                  <a:schemeClr val="tx1"/>
                </a:solidFill>
                <a:effectLst/>
                <a:latin typeface="+mn-lt"/>
                <a:ea typeface="+mn-ea"/>
                <a:cs typeface="+mn-cs"/>
              </a:rPr>
              <a:t>One key optimization the instruction queue does is </a:t>
            </a:r>
            <a:r>
              <a:rPr lang="en-US" sz="1200" b="0" i="0" u="none" strike="noStrike" kern="1200" dirty="0" smtClean="0">
                <a:solidFill>
                  <a:schemeClr val="tx1"/>
                </a:solidFill>
                <a:effectLst/>
                <a:latin typeface="+mn-lt"/>
                <a:ea typeface="+mn-ea"/>
                <a:cs typeface="+mn-cs"/>
                <a:hlinkClick r:id="rId10" tooltip="macro-op fusion"/>
              </a:rPr>
              <a:t>macro-op fusion</a:t>
            </a:r>
            <a:r>
              <a:rPr lang="en-US" sz="1200" b="0" i="0" kern="1200" dirty="0" smtClean="0">
                <a:solidFill>
                  <a:schemeClr val="tx1"/>
                </a:solidFill>
                <a:effectLst/>
                <a:latin typeface="+mn-lt"/>
                <a:ea typeface="+mn-ea"/>
                <a:cs typeface="+mn-cs"/>
              </a:rPr>
              <a:t>. Skylake can fuse two </a:t>
            </a:r>
            <a:r>
              <a:rPr lang="en-US" sz="1200" b="0" i="0" u="none" strike="noStrike" kern="1200" dirty="0" smtClean="0">
                <a:solidFill>
                  <a:schemeClr val="tx1"/>
                </a:solidFill>
                <a:effectLst/>
                <a:latin typeface="+mn-lt"/>
                <a:ea typeface="+mn-ea"/>
                <a:cs typeface="+mn-cs"/>
                <a:hlinkClick r:id="rId7" tooltip="macro-ops"/>
              </a:rPr>
              <a:t>macro-ops</a:t>
            </a:r>
            <a:r>
              <a:rPr lang="en-US" sz="1200" b="0" i="0" kern="1200" dirty="0" smtClean="0">
                <a:solidFill>
                  <a:schemeClr val="tx1"/>
                </a:solidFill>
                <a:effectLst/>
                <a:latin typeface="+mn-lt"/>
                <a:ea typeface="+mn-ea"/>
                <a:cs typeface="+mn-cs"/>
              </a:rPr>
              <a:t> into a single complex one in a number of cases. </a:t>
            </a:r>
          </a:p>
          <a:p>
            <a:r>
              <a:rPr lang="en-US" sz="1200" b="0" i="0" kern="1200" dirty="0" smtClean="0">
                <a:solidFill>
                  <a:schemeClr val="tx1"/>
                </a:solidFill>
                <a:effectLst/>
                <a:latin typeface="+mn-lt"/>
                <a:ea typeface="+mn-ea"/>
                <a:cs typeface="+mn-cs"/>
              </a:rPr>
              <a:t>In cases where a </a:t>
            </a:r>
            <a:r>
              <a:rPr lang="en-US" sz="1200" b="0" i="0" u="none" strike="noStrike" kern="1200" dirty="0" smtClean="0">
                <a:solidFill>
                  <a:schemeClr val="tx1"/>
                </a:solidFill>
                <a:effectLst/>
                <a:latin typeface="+mn-lt"/>
                <a:ea typeface="+mn-ea"/>
                <a:cs typeface="+mn-cs"/>
                <a:hlinkClick r:id="rId11" tooltip="x86/test (page does not exist)"/>
              </a:rPr>
              <a:t>test</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12" tooltip="x86/compare (page does not exist)"/>
              </a:rPr>
              <a:t>compare</a:t>
            </a:r>
            <a:r>
              <a:rPr lang="en-US" sz="1200" b="0" i="0" kern="1200" dirty="0" smtClean="0">
                <a:solidFill>
                  <a:schemeClr val="tx1"/>
                </a:solidFill>
                <a:effectLst/>
                <a:latin typeface="+mn-lt"/>
                <a:ea typeface="+mn-ea"/>
                <a:cs typeface="+mn-cs"/>
              </a:rPr>
              <a:t> instruction with a subsequent conditional jump is detected, it will be converted into a single compare-and-branch instruction. Those fused instructions remain fused throughout the entire pipeline and get executed as a single operation by the branch unit thereby saving bandwidth everywhere. Only one such fusion can be performed during each cycle.</a:t>
            </a:r>
          </a:p>
          <a:p>
            <a:endParaRPr lang="en-US" sz="1200" b="0" i="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hlinkClick r:id="rId13" tooltip="MOP-Fusion"/>
              </a:rPr>
              <a:t>MOP-Fusion</a:t>
            </a:r>
            <a:r>
              <a:rPr lang="en-US" dirty="0" smtClean="0">
                <a:effectLst/>
              </a:rPr>
              <a:t> Example:</a:t>
            </a:r>
          </a:p>
          <a:p>
            <a:r>
              <a:rPr lang="en-US" dirty="0" smtClean="0">
                <a:effectLst/>
              </a:rPr>
              <a:t>cmp eax, [mem] </a:t>
            </a:r>
          </a:p>
          <a:p>
            <a:r>
              <a:rPr lang="en-US" dirty="0" smtClean="0">
                <a:effectLst/>
              </a:rPr>
              <a:t>jne loop		</a:t>
            </a:r>
            <a:r>
              <a:rPr lang="en-US" b="1" dirty="0" smtClean="0">
                <a:effectLst/>
              </a:rPr>
              <a:t>→</a:t>
            </a:r>
            <a:r>
              <a:rPr lang="en-US" dirty="0" smtClean="0">
                <a:effectLst/>
              </a:rPr>
              <a:t>cmpjne eax, [mem], loop</a:t>
            </a:r>
          </a:p>
          <a:p>
            <a:endParaRPr lang="en-US" b="0" u="none" dirty="0"/>
          </a:p>
        </p:txBody>
      </p:sp>
      <p:sp>
        <p:nvSpPr>
          <p:cNvPr id="4" name="Slide Number Placeholder 3"/>
          <p:cNvSpPr>
            <a:spLocks noGrp="1"/>
          </p:cNvSpPr>
          <p:nvPr>
            <p:ph type="sldNum" sz="quarter" idx="10"/>
          </p:nvPr>
        </p:nvSpPr>
        <p:spPr/>
        <p:txBody>
          <a:bodyPr/>
          <a:lstStyle/>
          <a:p>
            <a:fld id="{76F75E4A-9CFF-464B-A998-9ACFECFC76D2}" type="slidenum">
              <a:rPr lang="en-US" smtClean="0"/>
              <a:t>64</a:t>
            </a:fld>
            <a:endParaRPr lang="en-US"/>
          </a:p>
        </p:txBody>
      </p:sp>
    </p:spTree>
    <p:extLst>
      <p:ext uri="{BB962C8B-B14F-4D97-AF65-F5344CB8AC3E}">
        <p14:creationId xmlns:p14="http://schemas.microsoft.com/office/powerpoint/2010/main" val="1040170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back-end, the micro-operations visit the </a:t>
            </a:r>
            <a:r>
              <a:rPr lang="en-US" sz="1200" b="0" i="0" u="none" strike="noStrike" kern="1200" dirty="0" smtClean="0">
                <a:solidFill>
                  <a:schemeClr val="tx1"/>
                </a:solidFill>
                <a:effectLst/>
                <a:latin typeface="+mn-lt"/>
                <a:ea typeface="+mn-ea"/>
                <a:cs typeface="+mn-cs"/>
                <a:hlinkClick r:id="rId3" tooltip="reorder buffer (page does not exist)"/>
              </a:rPr>
              <a:t>reorder buffer</a:t>
            </a:r>
            <a:r>
              <a:rPr lang="en-US" sz="1200" b="0" i="0" kern="1200" dirty="0" smtClean="0">
                <a:solidFill>
                  <a:schemeClr val="tx1"/>
                </a:solidFill>
                <a:effectLst/>
                <a:latin typeface="+mn-lt"/>
                <a:ea typeface="+mn-ea"/>
                <a:cs typeface="+mn-cs"/>
              </a:rPr>
              <a:t>. It's there where register allocation, renaming, and </a:t>
            </a:r>
            <a:r>
              <a:rPr lang="en-US" sz="1200" b="0" i="0" u="none" strike="noStrike" kern="1200" dirty="0" smtClean="0">
                <a:solidFill>
                  <a:schemeClr val="tx1"/>
                </a:solidFill>
                <a:effectLst/>
                <a:latin typeface="+mn-lt"/>
                <a:ea typeface="+mn-ea"/>
                <a:cs typeface="+mn-cs"/>
                <a:hlinkClick r:id="rId4" tooltip="instruction retired (page does not exist)"/>
              </a:rPr>
              <a:t>retiring</a:t>
            </a:r>
            <a:r>
              <a:rPr lang="en-US" sz="1200" b="0" i="0" kern="1200" dirty="0" smtClean="0">
                <a:solidFill>
                  <a:schemeClr val="tx1"/>
                </a:solidFill>
                <a:effectLst/>
                <a:latin typeface="+mn-lt"/>
                <a:ea typeface="+mn-ea"/>
                <a:cs typeface="+mn-cs"/>
              </a:rPr>
              <a:t> takes place. At this stage a number of other optimizations are also done. From the reorder buffer, µOPs are sent to the unified scheduler. The scheduler has a number of exit ports, each wired to a set of different execution units. Some units can perform basic ALU operations, others can do multiplication and division, with some units capable of more complex operations such as various vector operations. The scheduler is effectively in charge of queuing the µOPs on the appropriate port so they can be executed by the appropriate unit.</a:t>
            </a:r>
          </a:p>
          <a:p>
            <a:r>
              <a:rPr lang="en-US" sz="1200" b="0" i="0" kern="1200" dirty="0" smtClean="0">
                <a:solidFill>
                  <a:schemeClr val="tx1"/>
                </a:solidFill>
                <a:effectLst/>
                <a:latin typeface="+mn-lt"/>
                <a:ea typeface="+mn-ea"/>
                <a:cs typeface="+mn-cs"/>
              </a:rPr>
              <a:t>Some µOPs deal with memory access (e.g. </a:t>
            </a:r>
            <a:r>
              <a:rPr lang="en-US" sz="1200" b="0" i="0" u="none" strike="noStrike" kern="1200" dirty="0" smtClean="0">
                <a:solidFill>
                  <a:schemeClr val="tx1"/>
                </a:solidFill>
                <a:effectLst/>
                <a:latin typeface="+mn-lt"/>
                <a:ea typeface="+mn-ea"/>
                <a:cs typeface="+mn-cs"/>
                <a:hlinkClick r:id="rId5" tooltip="instruction load (page does not exist)"/>
              </a:rPr>
              <a:t>load</a:t>
            </a:r>
            <a:r>
              <a:rPr lang="en-US" sz="1200" b="0" i="0" kern="1200" dirty="0" smtClean="0">
                <a:solidFill>
                  <a:schemeClr val="tx1"/>
                </a:solidFill>
                <a:effectLst/>
                <a:latin typeface="+mn-lt"/>
                <a:ea typeface="+mn-ea"/>
                <a:cs typeface="+mn-cs"/>
              </a:rPr>
              <a:t> &amp; </a:t>
            </a:r>
            <a:r>
              <a:rPr lang="en-US" sz="1200" b="0" i="0" u="none" strike="noStrike" kern="1200" dirty="0" smtClean="0">
                <a:solidFill>
                  <a:schemeClr val="tx1"/>
                </a:solidFill>
                <a:effectLst/>
                <a:latin typeface="+mn-lt"/>
                <a:ea typeface="+mn-ea"/>
                <a:cs typeface="+mn-cs"/>
                <a:hlinkClick r:id="rId6" tooltip="instruction store (page does not exist)"/>
              </a:rPr>
              <a:t>store</a:t>
            </a:r>
            <a:r>
              <a:rPr lang="en-US" sz="1200" b="0" i="0" kern="1200" dirty="0" smtClean="0">
                <a:solidFill>
                  <a:schemeClr val="tx1"/>
                </a:solidFill>
                <a:effectLst/>
                <a:latin typeface="+mn-lt"/>
                <a:ea typeface="+mn-ea"/>
                <a:cs typeface="+mn-cs"/>
              </a:rPr>
              <a:t>). Those will be sent on dedicated scheduler ports that can perform those memory operations. Store operations go to the store buffer which is also capable of performing forwarding when needed. Likewise, Load operations come from the load buffer. Sunny Cove features a dedicated 48 </a:t>
            </a:r>
            <a:r>
              <a:rPr lang="en-US" sz="1200" b="0" i="0" kern="1200" dirty="0" err="1" smtClean="0">
                <a:solidFill>
                  <a:schemeClr val="tx1"/>
                </a:solidFill>
                <a:effectLst/>
                <a:latin typeface="+mn-lt"/>
                <a:ea typeface="+mn-ea"/>
                <a:cs typeface="+mn-cs"/>
              </a:rPr>
              <a:t>KiB</a:t>
            </a:r>
            <a:r>
              <a:rPr lang="en-US" sz="1200" b="0" i="0" kern="1200" dirty="0" smtClean="0">
                <a:solidFill>
                  <a:schemeClr val="tx1"/>
                </a:solidFill>
                <a:effectLst/>
                <a:latin typeface="+mn-lt"/>
                <a:ea typeface="+mn-ea"/>
                <a:cs typeface="+mn-cs"/>
              </a:rPr>
              <a:t> level 1 data cache and a dedicated 32 </a:t>
            </a:r>
            <a:r>
              <a:rPr lang="en-US" sz="1200" b="0" i="0" kern="1200" dirty="0" err="1" smtClean="0">
                <a:solidFill>
                  <a:schemeClr val="tx1"/>
                </a:solidFill>
                <a:effectLst/>
                <a:latin typeface="+mn-lt"/>
                <a:ea typeface="+mn-ea"/>
                <a:cs typeface="+mn-cs"/>
              </a:rPr>
              <a:t>KiB</a:t>
            </a:r>
            <a:r>
              <a:rPr lang="en-US" sz="1200" b="0" i="0" kern="1200" dirty="0" smtClean="0">
                <a:solidFill>
                  <a:schemeClr val="tx1"/>
                </a:solidFill>
                <a:effectLst/>
                <a:latin typeface="+mn-lt"/>
                <a:ea typeface="+mn-ea"/>
                <a:cs typeface="+mn-cs"/>
              </a:rPr>
              <a:t> level 1 instruction cache. It also features a core-private 512 </a:t>
            </a:r>
            <a:r>
              <a:rPr lang="en-US" sz="1200" b="0" i="0" kern="1200" dirty="0" err="1" smtClean="0">
                <a:solidFill>
                  <a:schemeClr val="tx1"/>
                </a:solidFill>
                <a:effectLst/>
                <a:latin typeface="+mn-lt"/>
                <a:ea typeface="+mn-ea"/>
                <a:cs typeface="+mn-cs"/>
              </a:rPr>
              <a:t>KiB</a:t>
            </a:r>
            <a:r>
              <a:rPr lang="en-US" sz="1200" b="0" i="0" kern="1200" dirty="0" smtClean="0">
                <a:solidFill>
                  <a:schemeClr val="tx1"/>
                </a:solidFill>
                <a:effectLst/>
                <a:latin typeface="+mn-lt"/>
                <a:ea typeface="+mn-ea"/>
                <a:cs typeface="+mn-cs"/>
              </a:rPr>
              <a:t> L2 cache that is shared by both of the L1 caches.</a:t>
            </a:r>
          </a:p>
          <a:p>
            <a:r>
              <a:rPr lang="en-US" sz="1200" b="0" i="0" kern="1200" dirty="0" smtClean="0">
                <a:solidFill>
                  <a:schemeClr val="tx1"/>
                </a:solidFill>
                <a:effectLst/>
                <a:latin typeface="+mn-lt"/>
                <a:ea typeface="+mn-ea"/>
                <a:cs typeface="+mn-cs"/>
              </a:rPr>
              <a:t>Each core enjoys a slice of a third level of cache that is shared by all the core. For </a:t>
            </a:r>
            <a:r>
              <a:rPr lang="en-US" sz="1200" b="0" i="0" u="none" strike="noStrike" kern="1200" dirty="0" smtClean="0">
                <a:solidFill>
                  <a:schemeClr val="tx1"/>
                </a:solidFill>
                <a:effectLst/>
                <a:latin typeface="+mn-lt"/>
                <a:ea typeface="+mn-ea"/>
                <a:cs typeface="+mn-cs"/>
                <a:hlinkClick r:id="rId7" tooltip="intel/microarchitectures/ice lake (client)"/>
              </a:rPr>
              <a:t>Ice Lake (Client)</a:t>
            </a:r>
            <a:r>
              <a:rPr lang="en-US" sz="1200" b="0" i="0" kern="1200" dirty="0" smtClean="0">
                <a:solidFill>
                  <a:schemeClr val="tx1"/>
                </a:solidFill>
                <a:effectLst/>
                <a:latin typeface="+mn-lt"/>
                <a:ea typeface="+mn-ea"/>
                <a:cs typeface="+mn-cs"/>
              </a:rPr>
              <a:t> which incorporates Sunny Cove cores, there are either </a:t>
            </a:r>
            <a:r>
              <a:rPr lang="en-US" sz="1200" b="0" i="0" u="none" strike="noStrike" kern="1200" dirty="0" smtClean="0">
                <a:solidFill>
                  <a:schemeClr val="tx1"/>
                </a:solidFill>
                <a:effectLst/>
                <a:latin typeface="+mn-lt"/>
                <a:ea typeface="+mn-ea"/>
                <a:cs typeface="+mn-cs"/>
                <a:hlinkClick r:id="rId8" tooltip="two cores"/>
              </a:rPr>
              <a:t>two cores</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9" tooltip="four cores"/>
              </a:rPr>
              <a:t>four cores</a:t>
            </a:r>
            <a:r>
              <a:rPr lang="en-US" sz="1200" b="0" i="0" kern="1200" dirty="0" smtClean="0">
                <a:solidFill>
                  <a:schemeClr val="tx1"/>
                </a:solidFill>
                <a:effectLst/>
                <a:latin typeface="+mn-lt"/>
                <a:ea typeface="+mn-ea"/>
                <a:cs typeface="+mn-cs"/>
              </a:rPr>
              <a:t> connected together on a single chip.</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65</a:t>
            </a:fld>
            <a:endParaRPr lang="en-US"/>
          </a:p>
        </p:txBody>
      </p:sp>
    </p:spTree>
    <p:extLst>
      <p:ext uri="{BB962C8B-B14F-4D97-AF65-F5344CB8AC3E}">
        <p14:creationId xmlns:p14="http://schemas.microsoft.com/office/powerpoint/2010/main" val="378260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SSE and AVX have 16 registers each. On SSE they are referenced as XMM0-XMM15, and on AVX they are called YMM0-YMM15. XMM registers are 128 bits long, whereas YMM are 256bit.</a:t>
            </a:r>
          </a:p>
          <a:p>
            <a:r>
              <a:rPr lang="en-US" sz="1200" b="0" i="0" kern="1200" dirty="0" smtClean="0">
                <a:solidFill>
                  <a:schemeClr val="tx1"/>
                </a:solidFill>
                <a:effectLst/>
                <a:latin typeface="+mn-lt"/>
                <a:ea typeface="+mn-ea"/>
                <a:cs typeface="+mn-cs"/>
              </a:rPr>
              <a:t>SSE adds three </a:t>
            </a:r>
            <a:r>
              <a:rPr lang="en-US" sz="1200" b="0" i="0" kern="1200" dirty="0" err="1" smtClean="0">
                <a:solidFill>
                  <a:schemeClr val="tx1"/>
                </a:solidFill>
                <a:effectLst/>
                <a:latin typeface="+mn-lt"/>
                <a:ea typeface="+mn-ea"/>
                <a:cs typeface="+mn-cs"/>
              </a:rPr>
              <a:t>typedefs</a:t>
            </a:r>
            <a:r>
              <a:rPr lang="en-US" sz="1200" b="0" i="0" kern="1200" dirty="0" smtClean="0">
                <a:solidFill>
                  <a:schemeClr val="tx1"/>
                </a:solidFill>
                <a:effectLst/>
                <a:latin typeface="+mn-lt"/>
                <a:ea typeface="+mn-ea"/>
                <a:cs typeface="+mn-cs"/>
              </a:rPr>
              <a:t>: __m128 , __m128d and __m128i. Float, double (d) and integer (i) respectively.</a:t>
            </a:r>
          </a:p>
          <a:p>
            <a:r>
              <a:rPr lang="en-US" sz="1200" b="0" i="0" kern="1200" dirty="0" smtClean="0">
                <a:solidFill>
                  <a:schemeClr val="tx1"/>
                </a:solidFill>
                <a:effectLst/>
                <a:latin typeface="+mn-lt"/>
                <a:ea typeface="+mn-ea"/>
                <a:cs typeface="+mn-cs"/>
              </a:rPr>
              <a:t>AVX adds three </a:t>
            </a:r>
            <a:r>
              <a:rPr lang="en-US" sz="1200" b="0" i="0" kern="1200" dirty="0" err="1" smtClean="0">
                <a:solidFill>
                  <a:schemeClr val="tx1"/>
                </a:solidFill>
                <a:effectLst/>
                <a:latin typeface="+mn-lt"/>
                <a:ea typeface="+mn-ea"/>
                <a:cs typeface="+mn-cs"/>
              </a:rPr>
              <a:t>typedefs</a:t>
            </a:r>
            <a:r>
              <a:rPr lang="en-US" sz="1200" b="0" i="0" kern="1200" dirty="0" smtClean="0">
                <a:solidFill>
                  <a:schemeClr val="tx1"/>
                </a:solidFill>
                <a:effectLst/>
                <a:latin typeface="+mn-lt"/>
                <a:ea typeface="+mn-ea"/>
                <a:cs typeface="+mn-cs"/>
              </a:rPr>
              <a:t>: __m256 , __m256d and __m256i. Float, double (d) and integer (i) respectively.</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XMM and YMM overlap! XMM registers are treated as the lower half of the corresponding YMM register. This can introduce some performance issues when mixing SSE and AVX code.</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you look at any SSE instruction table, you might notice that there are two basic types of operations:</a:t>
            </a:r>
          </a:p>
          <a:p>
            <a:pPr fontAlgn="base"/>
            <a:r>
              <a:rPr lang="en-US" sz="1200" b="1" i="0" kern="1200" dirty="0" smtClean="0">
                <a:solidFill>
                  <a:schemeClr val="tx1"/>
                </a:solidFill>
                <a:effectLst/>
                <a:latin typeface="+mn-lt"/>
                <a:ea typeface="+mn-ea"/>
                <a:cs typeface="+mn-cs"/>
              </a:rPr>
              <a:t>Packed</a:t>
            </a:r>
            <a:r>
              <a:rPr lang="en-US" sz="1200" b="0" i="0" kern="1200" dirty="0" smtClean="0">
                <a:solidFill>
                  <a:schemeClr val="tx1"/>
                </a:solidFill>
                <a:effectLst/>
                <a:latin typeface="+mn-lt"/>
                <a:ea typeface="+mn-ea"/>
                <a:cs typeface="+mn-cs"/>
              </a:rPr>
              <a:t> instructions (the assembly instruction ends with PS)</a:t>
            </a:r>
          </a:p>
          <a:p>
            <a:pPr fontAlgn="base"/>
            <a:r>
              <a:rPr lang="en-US" sz="1200" b="1" i="0" kern="1200" dirty="0" smtClean="0">
                <a:solidFill>
                  <a:schemeClr val="tx1"/>
                </a:solidFill>
                <a:effectLst/>
                <a:latin typeface="+mn-lt"/>
                <a:ea typeface="+mn-ea"/>
                <a:cs typeface="+mn-cs"/>
              </a:rPr>
              <a:t>Scalar</a:t>
            </a:r>
            <a:r>
              <a:rPr lang="en-US" sz="1200" b="0" i="0" kern="1200" dirty="0" smtClean="0">
                <a:solidFill>
                  <a:schemeClr val="tx1"/>
                </a:solidFill>
                <a:effectLst/>
                <a:latin typeface="+mn-lt"/>
                <a:ea typeface="+mn-ea"/>
                <a:cs typeface="+mn-cs"/>
              </a:rPr>
              <a:t> instructions (the assembly instruction ends with SS)</a:t>
            </a:r>
          </a:p>
          <a:p>
            <a:pPr fontAlgn="base"/>
            <a:r>
              <a:rPr lang="en-US" sz="1200" b="0" i="0" kern="1200" dirty="0" smtClean="0">
                <a:solidFill>
                  <a:schemeClr val="tx1"/>
                </a:solidFill>
                <a:effectLst/>
                <a:latin typeface="+mn-lt"/>
                <a:ea typeface="+mn-ea"/>
                <a:cs typeface="+mn-cs"/>
              </a:rPr>
              <a:t>For most operations, there are two versions, one packed and one scalar.</a:t>
            </a:r>
          </a:p>
          <a:p>
            <a:pPr fontAlgn="base"/>
            <a:r>
              <a:rPr lang="en-US" sz="1200" b="0" i="0" kern="1200" dirty="0" smtClean="0">
                <a:solidFill>
                  <a:schemeClr val="tx1"/>
                </a:solidFill>
                <a:effectLst/>
                <a:latin typeface="+mn-lt"/>
                <a:ea typeface="+mn-ea"/>
                <a:cs typeface="+mn-cs"/>
              </a:rPr>
              <a:t>What’s the difference between them? It’s pretty simple:</a:t>
            </a:r>
          </a:p>
          <a:p>
            <a:pPr fontAlgn="base"/>
            <a:r>
              <a:rPr lang="en-US" sz="1200" b="1" i="0" kern="1200" dirty="0" smtClean="0">
                <a:solidFill>
                  <a:schemeClr val="tx1"/>
                </a:solidFill>
                <a:effectLst/>
                <a:latin typeface="+mn-lt"/>
                <a:ea typeface="+mn-ea"/>
                <a:cs typeface="+mn-cs"/>
              </a:rPr>
              <a:t>Scalar</a:t>
            </a:r>
            <a:r>
              <a:rPr lang="en-US" sz="1200" b="0" i="0" kern="1200" dirty="0" smtClean="0">
                <a:solidFill>
                  <a:schemeClr val="tx1"/>
                </a:solidFill>
                <a:effectLst/>
                <a:latin typeface="+mn-lt"/>
                <a:ea typeface="+mn-ea"/>
                <a:cs typeface="+mn-cs"/>
              </a:rPr>
              <a:t> operations operate on only one element, for example a single integer.</a:t>
            </a:r>
          </a:p>
          <a:p>
            <a:pPr fontAlgn="base"/>
            <a:r>
              <a:rPr lang="en-US" sz="1200" b="1" i="0" kern="1200" dirty="0" smtClean="0">
                <a:solidFill>
                  <a:schemeClr val="tx1"/>
                </a:solidFill>
                <a:effectLst/>
                <a:latin typeface="+mn-lt"/>
                <a:ea typeface="+mn-ea"/>
                <a:cs typeface="+mn-cs"/>
              </a:rPr>
              <a:t>Packed</a:t>
            </a:r>
            <a:r>
              <a:rPr lang="en-US" sz="1200" b="0" i="0" kern="1200" dirty="0" smtClean="0">
                <a:solidFill>
                  <a:schemeClr val="tx1"/>
                </a:solidFill>
                <a:effectLst/>
                <a:latin typeface="+mn-lt"/>
                <a:ea typeface="+mn-ea"/>
                <a:cs typeface="+mn-cs"/>
              </a:rPr>
              <a:t> operations operate on any element in the vector in parallel, e.g. they multiply 4 32-bit integers in a single instruction.</a:t>
            </a:r>
          </a:p>
          <a:p>
            <a:pPr fontAlgn="base"/>
            <a:r>
              <a:rPr lang="en-US" sz="1200" b="0" i="0" kern="1200" dirty="0" smtClean="0">
                <a:solidFill>
                  <a:schemeClr val="tx1"/>
                </a:solidFill>
                <a:effectLst/>
                <a:latin typeface="+mn-lt"/>
                <a:ea typeface="+mn-ea"/>
                <a:cs typeface="+mn-cs"/>
              </a:rPr>
              <a:t>SSE gains it performance from using </a:t>
            </a:r>
            <a:r>
              <a:rPr lang="en-US" sz="1200" b="0" i="1" kern="1200" dirty="0" smtClean="0">
                <a:solidFill>
                  <a:schemeClr val="tx1"/>
                </a:solidFill>
                <a:effectLst/>
                <a:latin typeface="+mn-lt"/>
                <a:ea typeface="+mn-ea"/>
                <a:cs typeface="+mn-cs"/>
              </a:rPr>
              <a:t>packed</a:t>
            </a:r>
            <a:r>
              <a:rPr lang="en-US" sz="1200" b="0" i="0" kern="1200" dirty="0" smtClean="0">
                <a:solidFill>
                  <a:schemeClr val="tx1"/>
                </a:solidFill>
                <a:effectLst/>
                <a:latin typeface="+mn-lt"/>
                <a:ea typeface="+mn-ea"/>
                <a:cs typeface="+mn-cs"/>
              </a:rPr>
              <a:t> operations implementing the SIMD paradigm (using a single instruction, multiple values are processed). However, it is occasionally useful to avoid expensive copying by using </a:t>
            </a:r>
            <a:r>
              <a:rPr lang="en-US" sz="1200" b="0" i="1" kern="1200" dirty="0" smtClean="0">
                <a:solidFill>
                  <a:schemeClr val="tx1"/>
                </a:solidFill>
                <a:effectLst/>
                <a:latin typeface="+mn-lt"/>
                <a:ea typeface="+mn-ea"/>
                <a:cs typeface="+mn-cs"/>
              </a:rPr>
              <a:t>scalar</a:t>
            </a:r>
            <a:r>
              <a:rPr lang="en-US" sz="1200" b="0" i="0" kern="1200" dirty="0" smtClean="0">
                <a:solidFill>
                  <a:schemeClr val="tx1"/>
                </a:solidFill>
                <a:effectLst/>
                <a:latin typeface="+mn-lt"/>
                <a:ea typeface="+mn-ea"/>
                <a:cs typeface="+mn-cs"/>
              </a:rPr>
              <a:t> operations operation on the SSE registers.</a:t>
            </a:r>
          </a:p>
          <a:p>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8</a:t>
            </a:fld>
            <a:endParaRPr lang="en-US"/>
          </a:p>
        </p:txBody>
      </p:sp>
    </p:spTree>
    <p:extLst>
      <p:ext uri="{BB962C8B-B14F-4D97-AF65-F5344CB8AC3E}">
        <p14:creationId xmlns:p14="http://schemas.microsoft.com/office/powerpoint/2010/main" val="3589694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9</a:t>
            </a:fld>
            <a:endParaRPr lang="en-US"/>
          </a:p>
        </p:txBody>
      </p:sp>
    </p:spTree>
    <p:extLst>
      <p:ext uri="{BB962C8B-B14F-4D97-AF65-F5344CB8AC3E}">
        <p14:creationId xmlns:p14="http://schemas.microsoft.com/office/powerpoint/2010/main" val="3094471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Masked assignments : The calculation </a:t>
            </a:r>
            <a:r>
              <a:rPr lang="en-US" smtClean="0"/>
              <a:t>is performed for </a:t>
            </a:r>
            <a:r>
              <a:rPr lang="en-US" dirty="0" smtClean="0"/>
              <a:t>all data elements, but </a:t>
            </a:r>
            <a:r>
              <a:rPr lang="en-US" smtClean="0"/>
              <a:t>the result is stored only for </a:t>
            </a:r>
            <a:r>
              <a:rPr lang="en-US" dirty="0" smtClean="0"/>
              <a:t>those </a:t>
            </a:r>
            <a:r>
              <a:rPr lang="en-US" smtClean="0"/>
              <a:t>elements for </a:t>
            </a:r>
            <a:r>
              <a:rPr lang="en-US" dirty="0" smtClean="0"/>
              <a:t>which the mask evaluates </a:t>
            </a:r>
            <a:r>
              <a:rPr lang="en-US" smtClean="0"/>
              <a:t>to true</a:t>
            </a:r>
            <a:r>
              <a:rPr lang="en-US" dirty="0" smtClean="0"/>
              <a:t>.</a:t>
            </a:r>
            <a:endParaRPr lang="fa-IR" dirty="0" smtClean="0"/>
          </a:p>
          <a:p>
            <a:endParaRPr lang="fa-IR" dirty="0" smtClean="0"/>
          </a:p>
          <a:p>
            <a:endParaRPr lang="fa-IR" dirty="0" smtClean="0"/>
          </a:p>
          <a:p>
            <a:r>
              <a:rPr lang="en-US" dirty="0" smtClean="0"/>
              <a:t>https</a:t>
            </a:r>
            <a:r>
              <a:rPr lang="en-US" smtClean="0"/>
              <a:t>://www.codingame.com/playgrounds/283/sse-avx-vectorization/masking-and-condi</a:t>
            </a:r>
            <a:endParaRPr lang="fa-IR" dirty="0" smtClean="0"/>
          </a:p>
          <a:p>
            <a:r>
              <a:rPr lang="en-US" dirty="0" err="1" smtClean="0"/>
              <a:t>tional</a:t>
            </a:r>
            <a:r>
              <a:rPr lang="en-US" dirty="0" smtClean="0"/>
              <a:t>-load</a:t>
            </a:r>
            <a:endParaRPr lang="fa-IR" dirty="0" smtClean="0"/>
          </a:p>
          <a:p>
            <a:endParaRPr lang="fa-IR" dirty="0" smtClean="0"/>
          </a:p>
        </p:txBody>
      </p:sp>
      <p:sp>
        <p:nvSpPr>
          <p:cNvPr id="4" name="Slide Number Placeholder 3"/>
          <p:cNvSpPr>
            <a:spLocks noGrp="1"/>
          </p:cNvSpPr>
          <p:nvPr>
            <p:ph type="sldNum" sz="quarter" idx="10"/>
          </p:nvPr>
        </p:nvSpPr>
        <p:spPr/>
        <p:txBody>
          <a:bodyPr/>
          <a:lstStyle/>
          <a:p>
            <a:fld id="{76F75E4A-9CFF-464B-A998-9ACFECFC76D2}" type="slidenum">
              <a:rPr lang="en-US" smtClean="0"/>
              <a:t>13</a:t>
            </a:fld>
            <a:endParaRPr lang="en-US"/>
          </a:p>
        </p:txBody>
      </p:sp>
    </p:spTree>
    <p:extLst>
      <p:ext uri="{BB962C8B-B14F-4D97-AF65-F5344CB8AC3E}">
        <p14:creationId xmlns:p14="http://schemas.microsoft.com/office/powerpoint/2010/main" val="365176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smtClean="0">
                <a:solidFill>
                  <a:schemeClr val="tx1"/>
                </a:solidFill>
                <a:effectLst/>
                <a:latin typeface="+mn-lt"/>
                <a:ea typeface="+mn-ea"/>
                <a:cs typeface="+mn-cs"/>
              </a:rPr>
              <a:t>Loop interchange</a:t>
            </a:r>
            <a:r>
              <a:rPr lang="en-US" sz="1200" b="0" i="0" kern="1200" dirty="0" smtClean="0">
                <a:solidFill>
                  <a:schemeClr val="tx1"/>
                </a:solidFill>
                <a:effectLst/>
                <a:latin typeface="+mn-lt"/>
                <a:ea typeface="+mn-ea"/>
                <a:cs typeface="+mn-cs"/>
              </a:rPr>
              <a:t> (also known </a:t>
            </a:r>
            <a:r>
              <a:rPr lang="en-US" sz="1200" b="0" i="0" kern="1200" smtClean="0">
                <a:solidFill>
                  <a:schemeClr val="tx1"/>
                </a:solidFill>
                <a:effectLst/>
                <a:latin typeface="+mn-lt"/>
                <a:ea typeface="+mn-ea"/>
                <a:cs typeface="+mn-cs"/>
              </a:rPr>
              <a:t>as iteration interleaving</a:t>
            </a:r>
            <a:r>
              <a:rPr lang="en-US" sz="1200" b="0" i="0" kern="1200" dirty="0" smtClean="0">
                <a:solidFill>
                  <a:schemeClr val="tx1"/>
                </a:solidFill>
                <a:effectLst/>
                <a:latin typeface="+mn-lt"/>
                <a:ea typeface="+mn-ea"/>
                <a:cs typeface="+mn-cs"/>
              </a:rPr>
              <a:t>) changes </a:t>
            </a:r>
            <a:r>
              <a:rPr lang="en-US" sz="1200" b="0" i="0" kern="1200" smtClean="0">
                <a:solidFill>
                  <a:schemeClr val="tx1"/>
                </a:solidFill>
                <a:effectLst/>
                <a:latin typeface="+mn-lt"/>
                <a:ea typeface="+mn-ea"/>
                <a:cs typeface="+mn-cs"/>
              </a:rPr>
              <a:t>the order </a:t>
            </a:r>
            <a:r>
              <a:rPr lang="en-US" sz="1200" b="0" i="0" kern="1200" dirty="0" smtClean="0">
                <a:solidFill>
                  <a:schemeClr val="tx1"/>
                </a:solidFill>
                <a:effectLst/>
                <a:latin typeface="+mn-lt"/>
                <a:ea typeface="+mn-ea"/>
                <a:cs typeface="+mn-cs"/>
              </a:rPr>
              <a:t>of execution between two loops in a loop nest (see, e.g., [5]). The technique is useful </a:t>
            </a:r>
            <a:r>
              <a:rPr lang="en-US" sz="1200" b="0" i="0" kern="1200" smtClean="0">
                <a:solidFill>
                  <a:schemeClr val="tx1"/>
                </a:solidFill>
                <a:effectLst/>
                <a:latin typeface="+mn-lt"/>
                <a:ea typeface="+mn-ea"/>
                <a:cs typeface="+mn-cs"/>
              </a:rPr>
              <a:t>to improve </a:t>
            </a:r>
            <a:r>
              <a:rPr lang="en-US" sz="1200" b="0" i="0" kern="1200" dirty="0" smtClean="0">
                <a:solidFill>
                  <a:schemeClr val="tx1"/>
                </a:solidFill>
                <a:effectLst/>
                <a:latin typeface="+mn-lt"/>
                <a:ea typeface="+mn-ea"/>
                <a:cs typeface="+mn-cs"/>
              </a:rPr>
              <a:t>the </a:t>
            </a:r>
            <a:r>
              <a:rPr lang="en-US" sz="1200" b="0" i="0" kern="1200" smtClean="0">
                <a:solidFill>
                  <a:schemeClr val="tx1"/>
                </a:solidFill>
                <a:effectLst/>
                <a:latin typeface="+mn-lt"/>
                <a:ea typeface="+mn-ea"/>
                <a:cs typeface="+mn-cs"/>
              </a:rPr>
              <a:t>data memory access patterns </a:t>
            </a:r>
            <a:r>
              <a:rPr lang="en-US" sz="1200" b="0" i="0" kern="1200" dirty="0" smtClean="0">
                <a:solidFill>
                  <a:schemeClr val="tx1"/>
                </a:solidFill>
                <a:effectLst/>
                <a:latin typeface="+mn-lt"/>
                <a:ea typeface="+mn-ea"/>
                <a:cs typeface="+mn-cs"/>
              </a:rPr>
              <a:t>and </a:t>
            </a:r>
            <a:r>
              <a:rPr lang="en-US" sz="1200" b="0" i="0" kern="1200" smtClean="0">
                <a:solidFill>
                  <a:schemeClr val="tx1"/>
                </a:solidFill>
                <a:effectLst/>
                <a:latin typeface="+mn-lt"/>
                <a:ea typeface="+mn-ea"/>
                <a:cs typeface="+mn-cs"/>
              </a:rPr>
              <a:t>thus increase the overall </a:t>
            </a:r>
            <a:r>
              <a:rPr lang="en-US" sz="1200" b="0" i="0" kern="1200" dirty="0" smtClean="0">
                <a:solidFill>
                  <a:schemeClr val="tx1"/>
                </a:solidFill>
                <a:effectLst/>
                <a:latin typeface="+mn-lt"/>
                <a:ea typeface="+mn-ea"/>
                <a:cs typeface="+mn-cs"/>
              </a:rPr>
              <a:t>code spatial locality. Also, it can </a:t>
            </a:r>
            <a:r>
              <a:rPr lang="en-US" sz="1200" b="0" i="0" kern="1200" smtClean="0">
                <a:solidFill>
                  <a:schemeClr val="tx1"/>
                </a:solidFill>
                <a:effectLst/>
                <a:latin typeface="+mn-lt"/>
                <a:ea typeface="+mn-ea"/>
                <a:cs typeface="+mn-cs"/>
              </a:rPr>
              <a:t>enable other important code transformations</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Loop permutation (or loop reordering</a:t>
            </a:r>
            <a:r>
              <a:rPr lang="en-US" sz="1200" b="0" i="0" kern="1200" dirty="0" smtClean="0">
                <a:solidFill>
                  <a:schemeClr val="tx1"/>
                </a:solidFill>
                <a:effectLst/>
                <a:latin typeface="+mn-lt"/>
                <a:ea typeface="+mn-ea"/>
                <a:cs typeface="+mn-cs"/>
              </a:rPr>
              <a:t>) is </a:t>
            </a:r>
            <a:r>
              <a:rPr lang="en-US" sz="1200" b="0" i="0" kern="1200" smtClean="0">
                <a:solidFill>
                  <a:schemeClr val="tx1"/>
                </a:solidFill>
                <a:effectLst/>
                <a:latin typeface="+mn-lt"/>
                <a:ea typeface="+mn-ea"/>
                <a:cs typeface="+mn-cs"/>
              </a:rPr>
              <a:t>a generalization </a:t>
            </a:r>
            <a:r>
              <a:rPr lang="en-US" sz="1200" b="0" i="0" kern="1200" dirty="0" smtClean="0">
                <a:solidFill>
                  <a:schemeClr val="tx1"/>
                </a:solidFill>
                <a:effectLst/>
                <a:latin typeface="+mn-lt"/>
                <a:ea typeface="+mn-ea"/>
                <a:cs typeface="+mn-cs"/>
              </a:rPr>
              <a:t>of this </a:t>
            </a:r>
            <a:r>
              <a:rPr lang="en-US" sz="1200" b="0" i="0" kern="1200" smtClean="0">
                <a:solidFill>
                  <a:schemeClr val="tx1"/>
                </a:solidFill>
                <a:effectLst/>
                <a:latin typeface="+mn-lt"/>
                <a:ea typeface="+mn-ea"/>
                <a:cs typeface="+mn-cs"/>
              </a:rPr>
              <a:t>loop interchange transformation when more </a:t>
            </a:r>
            <a:r>
              <a:rPr lang="en-US" sz="1200" b="0" i="0" kern="1200" dirty="0" smtClean="0">
                <a:solidFill>
                  <a:schemeClr val="tx1"/>
                </a:solidFill>
                <a:effectLst/>
                <a:latin typeface="+mn-lt"/>
                <a:ea typeface="+mn-ea"/>
                <a:cs typeface="+mn-cs"/>
              </a:rPr>
              <a:t>than two </a:t>
            </a:r>
            <a:r>
              <a:rPr lang="en-US" sz="1200" b="0" i="0" kern="1200" smtClean="0">
                <a:solidFill>
                  <a:schemeClr val="tx1"/>
                </a:solidFill>
                <a:effectLst/>
                <a:latin typeface="+mn-lt"/>
                <a:ea typeface="+mn-ea"/>
                <a:cs typeface="+mn-cs"/>
              </a:rPr>
              <a:t>loops are reordered</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u="none" strike="noStrike" kern="1200" smtClean="0">
                <a:solidFill>
                  <a:schemeClr val="tx1"/>
                </a:solidFill>
                <a:effectLst/>
                <a:latin typeface="+mn-lt"/>
                <a:ea typeface="+mn-ea"/>
                <a:cs typeface="+mn-cs"/>
                <a:hlinkClick r:id="rId3" tooltip="Time"/>
              </a:rPr>
              <a:t>Temporal</a:t>
            </a:r>
            <a:r>
              <a:rPr lang="en-US" sz="1200" b="1" i="0" kern="1200" dirty="0" smtClean="0">
                <a:solidFill>
                  <a:schemeClr val="tx1"/>
                </a:solidFill>
                <a:effectLst/>
                <a:latin typeface="+mn-lt"/>
                <a:ea typeface="+mn-ea"/>
                <a:cs typeface="+mn-cs"/>
              </a:rPr>
              <a:t> locality </a:t>
            </a:r>
            <a:r>
              <a:rPr lang="en-US" sz="1200" b="1" i="0" kern="1200" smtClean="0">
                <a:solidFill>
                  <a:schemeClr val="tx1"/>
                </a:solidFill>
                <a:effectLst/>
                <a:latin typeface="+mn-lt"/>
                <a:ea typeface="+mn-ea"/>
                <a:cs typeface="+mn-cs"/>
              </a:rPr>
              <a:t>: related </a:t>
            </a:r>
            <a:r>
              <a:rPr lang="en-US" sz="1200" b="1" i="0" kern="1200" dirty="0" smtClean="0">
                <a:solidFill>
                  <a:schemeClr val="tx1"/>
                </a:solidFill>
                <a:effectLst/>
                <a:latin typeface="+mn-lt"/>
                <a:ea typeface="+mn-ea"/>
                <a:cs typeface="+mn-cs"/>
              </a:rPr>
              <a:t>to Time</a:t>
            </a:r>
          </a:p>
          <a:p>
            <a:r>
              <a:rPr lang="en-US" sz="1200" b="1" i="0" kern="1200" dirty="0" smtClean="0">
                <a:solidFill>
                  <a:schemeClr val="tx1"/>
                </a:solidFill>
                <a:effectLst/>
                <a:latin typeface="+mn-lt"/>
                <a:ea typeface="+mn-ea"/>
                <a:cs typeface="+mn-cs"/>
              </a:rPr>
              <a:t>Spatial locality</a:t>
            </a:r>
            <a:r>
              <a:rPr lang="en-US" sz="1200" b="1" i="0" kern="1200" baseline="0" dirty="0" smtClean="0">
                <a:solidFill>
                  <a:schemeClr val="tx1"/>
                </a:solidFill>
                <a:effectLst/>
                <a:latin typeface="+mn-lt"/>
                <a:ea typeface="+mn-ea"/>
                <a:cs typeface="+mn-cs"/>
              </a:rPr>
              <a:t> </a:t>
            </a:r>
            <a:r>
              <a:rPr lang="en-US" sz="1200" b="1" i="0" kern="1200" baseline="0" smtClean="0">
                <a:solidFill>
                  <a:schemeClr val="tx1"/>
                </a:solidFill>
                <a:effectLst/>
                <a:latin typeface="+mn-lt"/>
                <a:ea typeface="+mn-ea"/>
                <a:cs typeface="+mn-cs"/>
              </a:rPr>
              <a:t>: related </a:t>
            </a:r>
            <a:r>
              <a:rPr lang="en-US" sz="1200" b="1" i="0" kern="1200" baseline="0" dirty="0" smtClean="0">
                <a:solidFill>
                  <a:schemeClr val="tx1"/>
                </a:solidFill>
                <a:effectLst/>
                <a:latin typeface="+mn-lt"/>
                <a:ea typeface="+mn-ea"/>
                <a:cs typeface="+mn-cs"/>
              </a:rPr>
              <a:t>to Location.   </a:t>
            </a:r>
            <a:r>
              <a:rPr lang="en-US" sz="1200" b="0" i="0" kern="1200" dirty="0" smtClean="0">
                <a:solidFill>
                  <a:schemeClr val="tx1"/>
                </a:solidFill>
                <a:effectLst/>
                <a:latin typeface="+mn-lt"/>
                <a:ea typeface="+mn-ea"/>
                <a:cs typeface="+mn-cs"/>
              </a:rPr>
              <a:t>/ˈ</a:t>
            </a:r>
            <a:r>
              <a:rPr lang="en-US" sz="1200" b="0" i="0" kern="1200" dirty="0" err="1" smtClean="0">
                <a:solidFill>
                  <a:schemeClr val="tx1"/>
                </a:solidFill>
                <a:effectLst/>
                <a:latin typeface="+mn-lt"/>
                <a:ea typeface="+mn-ea"/>
                <a:cs typeface="+mn-cs"/>
              </a:rPr>
              <a:t>speɪʃ</a:t>
            </a:r>
            <a:r>
              <a:rPr lang="en-US" sz="1200" b="0" i="0" kern="1200" dirty="0" smtClean="0">
                <a:solidFill>
                  <a:schemeClr val="tx1"/>
                </a:solidFill>
                <a:effectLst/>
                <a:latin typeface="+mn-lt"/>
                <a:ea typeface="+mn-ea"/>
                <a:cs typeface="+mn-cs"/>
              </a:rPr>
              <a:t>(ə)l/</a:t>
            </a:r>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14</a:t>
            </a:fld>
            <a:endParaRPr lang="en-US"/>
          </a:p>
        </p:txBody>
      </p:sp>
    </p:spTree>
    <p:extLst>
      <p:ext uri="{BB962C8B-B14F-4D97-AF65-F5344CB8AC3E}">
        <p14:creationId xmlns:p14="http://schemas.microsoft.com/office/powerpoint/2010/main" val="2144146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Obstacles </a:t>
            </a:r>
            <a:r>
              <a:rPr lang="en-US" smtClean="0"/>
              <a:t>to vectorization</a:t>
            </a:r>
            <a:endParaRPr lang="en-US" dirty="0" smtClean="0"/>
          </a:p>
          <a:p>
            <a:r>
              <a:rPr lang="en-US" dirty="0" smtClean="0"/>
              <a:t>The following do not </a:t>
            </a:r>
            <a:r>
              <a:rPr lang="en-US" smtClean="0"/>
              <a:t>always prevent vectorization</a:t>
            </a:r>
            <a:r>
              <a:rPr lang="en-US" dirty="0" smtClean="0"/>
              <a:t>, </a:t>
            </a:r>
            <a:r>
              <a:rPr lang="en-US" smtClean="0"/>
              <a:t>but frequently either prevent it or </a:t>
            </a:r>
            <a:r>
              <a:rPr lang="en-US" dirty="0" smtClean="0"/>
              <a:t>cause </a:t>
            </a:r>
            <a:r>
              <a:rPr lang="en-US" smtClean="0"/>
              <a:t>the compiler </a:t>
            </a:r>
            <a:r>
              <a:rPr lang="en-US" dirty="0" smtClean="0"/>
              <a:t>to decide </a:t>
            </a:r>
            <a:r>
              <a:rPr lang="en-US" smtClean="0"/>
              <a:t>that vectorization </a:t>
            </a:r>
            <a:r>
              <a:rPr lang="en-US" dirty="0" smtClean="0"/>
              <a:t>would not </a:t>
            </a:r>
            <a:r>
              <a:rPr lang="en-US" smtClean="0"/>
              <a:t>be worthwhile</a:t>
            </a:r>
            <a:r>
              <a:rPr lang="en-US" dirty="0" smtClean="0"/>
              <a:t>.</a:t>
            </a:r>
          </a:p>
          <a:p>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16</a:t>
            </a:fld>
            <a:endParaRPr lang="en-US"/>
          </a:p>
        </p:txBody>
      </p:sp>
    </p:spTree>
    <p:extLst>
      <p:ext uri="{BB962C8B-B14F-4D97-AF65-F5344CB8AC3E}">
        <p14:creationId xmlns:p14="http://schemas.microsoft.com/office/powerpoint/2010/main" val="2010950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Reducing Impact of RAW Hazards: Data Forwarding</a:t>
            </a:r>
          </a:p>
          <a:p>
            <a:endParaRPr lang="en-US" dirty="0" smtClean="0"/>
          </a:p>
          <a:p>
            <a:r>
              <a:rPr lang="en-US" dirty="0" smtClean="0"/>
              <a:t>Sometime forwarding doesn’t work : load-use data hazard. In load instruction R4 register filled at MEM</a:t>
            </a:r>
            <a:r>
              <a:rPr lang="en-US" baseline="0" dirty="0" smtClean="0"/>
              <a:t> stage(so we need 1 cycle stall)</a:t>
            </a:r>
          </a:p>
          <a:p>
            <a:endParaRPr lang="en-US" baseline="0" dirty="0" smtClean="0"/>
          </a:p>
          <a:p>
            <a:r>
              <a:rPr lang="en-US" baseline="0" dirty="0" smtClean="0"/>
              <a:t>Register renaming is useful for eliminating Flow Dependency;</a:t>
            </a:r>
            <a:endParaRPr lang="en-US" dirty="0"/>
          </a:p>
        </p:txBody>
      </p:sp>
      <p:sp>
        <p:nvSpPr>
          <p:cNvPr id="4" name="Slide Number Placeholder 3"/>
          <p:cNvSpPr>
            <a:spLocks noGrp="1"/>
          </p:cNvSpPr>
          <p:nvPr>
            <p:ph type="sldNum" sz="quarter" idx="10"/>
          </p:nvPr>
        </p:nvSpPr>
        <p:spPr/>
        <p:txBody>
          <a:bodyPr/>
          <a:lstStyle/>
          <a:p>
            <a:fld id="{76F75E4A-9CFF-464B-A998-9ACFECFC76D2}" type="slidenum">
              <a:rPr lang="en-US" smtClean="0"/>
              <a:t>17</a:t>
            </a:fld>
            <a:endParaRPr lang="en-US"/>
          </a:p>
        </p:txBody>
      </p:sp>
    </p:spTree>
    <p:extLst>
      <p:ext uri="{BB962C8B-B14F-4D97-AF65-F5344CB8AC3E}">
        <p14:creationId xmlns:p14="http://schemas.microsoft.com/office/powerpoint/2010/main" val="372813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82188C-03F2-4971-9978-EBBAFF4272CD}" type="datetime1">
              <a:rPr lang="en-US" smtClean="0"/>
              <a:t>10/28/2019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3804406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t>
            </a:r>
            <a:r>
              <a:rPr lang="en-US" smtClean="0"/>
              <a:t>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330A62-8A7F-4B67-902C-92445889B1A9}" type="datetime1">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276847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B0E49-E133-4135-A4BA-2C34B03AE116}" type="datetime1">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1387397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63272A-FA98-49C9-98D1-41C119A4CB4B}" type="datetime1">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1158943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E5CDE4-2276-44C4-8C93-C6C431F543EA}" type="datetime1">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253770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8ECC9F-C12D-4E8F-A173-A5D9062A0FFA}" type="datetime1">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2464048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6FCF1-D403-43CC-AA4C-FCB33525D390}" type="datetime1">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4215275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3B3E13-A2EB-4D45-BE91-D2F3D603DB8A}" type="datetime1">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2732462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32ADA0-22D2-4216-BC7F-5F0D16EA7956}" type="datetime1">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535465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EA82D2-5375-482C-B0DA-7B89E2DC067B}" type="datetime1">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993561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2EA401-01DA-447B-9A90-135CEC926FD7}" type="datetime1">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3086634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7B55B7-3DA1-45F2-9871-2226EE76560D}" type="datetime1">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3280578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7765FD-CFA6-42F0-9846-EDF98E4F1A5C}" type="datetime1">
              <a:rPr lang="en-US" smtClean="0"/>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4033239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530E7F-BCD8-42FC-B4B8-A1A37695DD54}" type="datetime1">
              <a:rPr lang="en-US" smtClean="0"/>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471424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CBD69-3CD0-4C8B-A5C2-7B3470D06B45}" type="datetime1">
              <a:rPr lang="en-US" smtClean="0"/>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926186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A5048C-D788-4AE1-B269-D5BC73E7941A}" type="datetime1">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4065051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t>
            </a:r>
            <a:r>
              <a:rPr lang="en-US" smtClean="0"/>
              <a:t>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2C5D6-E167-4A9E-8A04-B70C82CD15F0}" type="datetime1">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4562A-E890-4BE8-B899-C69AE0E9D4A9}" type="slidenum">
              <a:rPr lang="en-US" smtClean="0"/>
              <a:t>‹#›</a:t>
            </a:fld>
            <a:endParaRPr lang="en-US"/>
          </a:p>
        </p:txBody>
      </p:sp>
    </p:spTree>
    <p:extLst>
      <p:ext uri="{BB962C8B-B14F-4D97-AF65-F5344CB8AC3E}">
        <p14:creationId xmlns:p14="http://schemas.microsoft.com/office/powerpoint/2010/main" val="426042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B81454-572B-4C26-A782-603BCC708AA3}" type="datetime1">
              <a:rPr lang="en-US" smtClean="0"/>
              <a:t>10/28/2019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64562A-E890-4BE8-B899-C69AE0E9D4A9}" type="slidenum">
              <a:rPr lang="en-US" smtClean="0"/>
              <a:t>‹#›</a:t>
            </a:fld>
            <a:endParaRPr lang="en-US"/>
          </a:p>
        </p:txBody>
      </p:sp>
    </p:spTree>
    <p:extLst>
      <p:ext uri="{BB962C8B-B14F-4D97-AF65-F5344CB8AC3E}">
        <p14:creationId xmlns:p14="http://schemas.microsoft.com/office/powerpoint/2010/main" val="191819103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4="http://schemas.microsoft.com/office/powerpoint/2010/main">
    <mc:Choice Requires="p14">
      <p:transition p14:dur="0"/>
    </mc:Choice>
    <mc:Fallback xmlns="">
      <p:transition/>
    </mc:Fallback>
  </mc:AlternateConten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software.intel.com/sites/landingpage/IntrinsicsGuid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Intel Vectorization</a:t>
            </a:r>
            <a:endParaRPr lang="en-US" dirty="0"/>
          </a:p>
        </p:txBody>
      </p:sp>
      <p:sp>
        <p:nvSpPr>
          <p:cNvPr id="3" name="Subtitle 2"/>
          <p:cNvSpPr>
            <a:spLocks noGrp="1"/>
          </p:cNvSpPr>
          <p:nvPr>
            <p:ph type="subTitle" idx="1"/>
          </p:nvPr>
        </p:nvSpPr>
        <p:spPr/>
        <p:txBody>
          <a:bodyPr/>
          <a:lstStyle/>
          <a:p>
            <a:r>
              <a:rPr lang="en-US" dirty="0" smtClean="0"/>
              <a:t>Intel’s CPU </a:t>
            </a:r>
            <a:r>
              <a:rPr lang="en-US" smtClean="0"/>
              <a:t>SIMD instruction </a:t>
            </a:r>
            <a:r>
              <a:rPr lang="en-US" dirty="0"/>
              <a:t>sets </a:t>
            </a:r>
          </a:p>
        </p:txBody>
      </p:sp>
    </p:spTree>
    <p:extLst>
      <p:ext uri="{BB962C8B-B14F-4D97-AF65-F5344CB8AC3E}">
        <p14:creationId xmlns:p14="http://schemas.microsoft.com/office/powerpoint/2010/main" val="3025750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0444" y="-420511"/>
            <a:ext cx="10018713" cy="1752599"/>
          </a:xfrm>
        </p:spPr>
        <p:txBody>
          <a:bodyPr/>
          <a:lstStyle/>
          <a:p>
            <a:r>
              <a:rPr lang="en-US" dirty="0"/>
              <a:t/>
            </a:r>
            <a:br>
              <a:rPr lang="en-US" dirty="0"/>
            </a:br>
            <a:r>
              <a:rPr lang="en-US" i="1" dirty="0"/>
              <a:t>Many Ways </a:t>
            </a:r>
            <a:r>
              <a:rPr lang="en-US" i="1"/>
              <a:t>to </a:t>
            </a:r>
            <a:r>
              <a:rPr lang="en-US" i="1" smtClean="0"/>
              <a:t>Vectorize</a:t>
            </a:r>
            <a:endParaRPr lang="en-US" dirty="0"/>
          </a:p>
        </p:txBody>
      </p:sp>
      <p:sp>
        <p:nvSpPr>
          <p:cNvPr id="5" name="Rectangle 4"/>
          <p:cNvSpPr/>
          <p:nvPr/>
        </p:nvSpPr>
        <p:spPr>
          <a:xfrm>
            <a:off x="3386650" y="1767905"/>
            <a:ext cx="5328356" cy="360000"/>
          </a:xfrm>
          <a:prstGeom prst="rect">
            <a:avLst/>
          </a:prstGeom>
          <a:solidFill>
            <a:schemeClr val="bg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mj-lt"/>
                <a:ea typeface="Tahoma" panose="020B0604030504040204" pitchFamily="34" charset="0"/>
                <a:cs typeface="Tahoma" panose="020B0604030504040204" pitchFamily="34" charset="0"/>
              </a:rPr>
              <a:t>Use </a:t>
            </a:r>
            <a:r>
              <a:rPr lang="en-US" b="1" smtClean="0">
                <a:solidFill>
                  <a:schemeClr val="tx1"/>
                </a:solidFill>
                <a:latin typeface="+mj-lt"/>
                <a:ea typeface="Tahoma" panose="020B0604030504040204" pitchFamily="34" charset="0"/>
                <a:cs typeface="Tahoma" panose="020B0604030504040204" pitchFamily="34" charset="0"/>
              </a:rPr>
              <a:t>Performance Libraries </a:t>
            </a:r>
            <a:r>
              <a:rPr lang="en-US" sz="1200" dirty="0" smtClean="0">
                <a:solidFill>
                  <a:schemeClr val="tx1"/>
                </a:solidFill>
                <a:latin typeface="+mj-lt"/>
                <a:ea typeface="Tahoma" panose="020B0604030504040204" pitchFamily="34" charset="0"/>
                <a:cs typeface="Tahoma" panose="020B0604030504040204" pitchFamily="34" charset="0"/>
              </a:rPr>
              <a:t>(MKL ,IPP)</a:t>
            </a:r>
            <a:endParaRPr lang="en-US" sz="1200" dirty="0">
              <a:solidFill>
                <a:schemeClr val="tx1"/>
              </a:solidFill>
              <a:latin typeface="+mj-lt"/>
              <a:ea typeface="Tahoma" panose="020B0604030504040204" pitchFamily="34" charset="0"/>
              <a:cs typeface="Tahoma" panose="020B0604030504040204" pitchFamily="34" charset="0"/>
            </a:endParaRPr>
          </a:p>
        </p:txBody>
      </p:sp>
      <p:sp>
        <p:nvSpPr>
          <p:cNvPr id="6" name="Rectangle 5"/>
          <p:cNvSpPr/>
          <p:nvPr/>
        </p:nvSpPr>
        <p:spPr>
          <a:xfrm>
            <a:off x="3386650" y="2210664"/>
            <a:ext cx="5328356" cy="3600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ea typeface="Tahoma" panose="020B0604030504040204" pitchFamily="34" charset="0"/>
                <a:cs typeface="Tahoma" panose="020B0604030504040204" pitchFamily="34" charset="0"/>
              </a:rPr>
              <a:t>Compiler </a:t>
            </a:r>
            <a:r>
              <a:rPr lang="en-US" dirty="0" smtClean="0">
                <a:latin typeface="+mj-lt"/>
                <a:ea typeface="Tahoma" panose="020B0604030504040204" pitchFamily="34" charset="0"/>
                <a:cs typeface="Tahoma" panose="020B0604030504040204" pitchFamily="34" charset="0"/>
              </a:rPr>
              <a:t>: </a:t>
            </a:r>
            <a:r>
              <a:rPr lang="en-US" b="1" smtClean="0">
                <a:latin typeface="+mj-lt"/>
                <a:ea typeface="Tahoma" panose="020B0604030504040204" pitchFamily="34" charset="0"/>
                <a:cs typeface="Tahoma" panose="020B0604030504040204" pitchFamily="34" charset="0"/>
              </a:rPr>
              <a:t>Auto Vectorization </a:t>
            </a:r>
            <a:r>
              <a:rPr lang="en-US" sz="1200" dirty="0" smtClean="0">
                <a:latin typeface="+mj-lt"/>
                <a:ea typeface="Tahoma" panose="020B0604030504040204" pitchFamily="34" charset="0"/>
                <a:cs typeface="Tahoma" panose="020B0604030504040204" pitchFamily="34" charset="0"/>
              </a:rPr>
              <a:t>(no change of code)</a:t>
            </a:r>
            <a:endParaRPr lang="en-US" sz="1200" dirty="0">
              <a:latin typeface="+mj-lt"/>
              <a:ea typeface="Tahoma" panose="020B0604030504040204" pitchFamily="34" charset="0"/>
              <a:cs typeface="Tahoma" panose="020B0604030504040204" pitchFamily="34" charset="0"/>
            </a:endParaRPr>
          </a:p>
        </p:txBody>
      </p:sp>
      <p:sp>
        <p:nvSpPr>
          <p:cNvPr id="7" name="Rectangle 6"/>
          <p:cNvSpPr/>
          <p:nvPr/>
        </p:nvSpPr>
        <p:spPr>
          <a:xfrm>
            <a:off x="3386650" y="2663466"/>
            <a:ext cx="5328356" cy="361245"/>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ea typeface="Tahoma" panose="020B0604030504040204" pitchFamily="34" charset="0"/>
                <a:cs typeface="Tahoma" panose="020B0604030504040204" pitchFamily="34" charset="0"/>
              </a:rPr>
              <a:t>Compiler </a:t>
            </a:r>
            <a:r>
              <a:rPr lang="en-US" dirty="0" smtClean="0">
                <a:latin typeface="+mj-lt"/>
                <a:ea typeface="Tahoma" panose="020B0604030504040204" pitchFamily="34" charset="0"/>
                <a:cs typeface="Tahoma" panose="020B0604030504040204" pitchFamily="34" charset="0"/>
              </a:rPr>
              <a:t>: </a:t>
            </a:r>
            <a:r>
              <a:rPr lang="en-US" b="1" smtClean="0">
                <a:latin typeface="+mj-lt"/>
                <a:ea typeface="Tahoma" panose="020B0604030504040204" pitchFamily="34" charset="0"/>
                <a:cs typeface="Tahoma" panose="020B0604030504040204" pitchFamily="34" charset="0"/>
              </a:rPr>
              <a:t>Auto Vectorization </a:t>
            </a:r>
            <a:r>
              <a:rPr lang="en-US" b="1" dirty="0" smtClean="0">
                <a:latin typeface="+mj-lt"/>
                <a:ea typeface="Tahoma" panose="020B0604030504040204" pitchFamily="34" charset="0"/>
                <a:cs typeface="Tahoma" panose="020B0604030504040204" pitchFamily="34" charset="0"/>
              </a:rPr>
              <a:t>hints</a:t>
            </a:r>
            <a:r>
              <a:rPr lang="en-US" sz="1200" smtClean="0">
                <a:latin typeface="+mj-lt"/>
                <a:ea typeface="Tahoma" panose="020B0604030504040204" pitchFamily="34" charset="0"/>
                <a:cs typeface="Tahoma" panose="020B0604030504040204" pitchFamily="34" charset="0"/>
              </a:rPr>
              <a:t>(#pragma vector)</a:t>
            </a:r>
            <a:endParaRPr lang="en-US" sz="1200" dirty="0">
              <a:latin typeface="+mj-lt"/>
              <a:ea typeface="Tahoma" panose="020B0604030504040204" pitchFamily="34" charset="0"/>
              <a:cs typeface="Tahoma" panose="020B0604030504040204" pitchFamily="34" charset="0"/>
            </a:endParaRPr>
          </a:p>
        </p:txBody>
      </p:sp>
      <p:sp>
        <p:nvSpPr>
          <p:cNvPr id="8" name="Rectangle 7"/>
          <p:cNvSpPr/>
          <p:nvPr/>
        </p:nvSpPr>
        <p:spPr>
          <a:xfrm>
            <a:off x="3386650" y="3091196"/>
            <a:ext cx="5328356" cy="643463"/>
          </a:xfrm>
          <a:prstGeom prst="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Explicit </a:t>
            </a:r>
            <a:r>
              <a:rPr lang="en-US" b="1">
                <a:solidFill>
                  <a:schemeClr val="tx1"/>
                </a:solidFill>
              </a:rPr>
              <a:t>(</a:t>
            </a:r>
            <a:r>
              <a:rPr lang="en-US" b="1" smtClean="0">
                <a:solidFill>
                  <a:schemeClr val="tx1"/>
                </a:solidFill>
              </a:rPr>
              <a:t>user </a:t>
            </a:r>
            <a:r>
              <a:rPr lang="en-US" b="1" dirty="0">
                <a:solidFill>
                  <a:schemeClr val="tx1"/>
                </a:solidFill>
              </a:rPr>
              <a:t>mandated</a:t>
            </a:r>
            <a:r>
              <a:rPr lang="en-US" b="1">
                <a:solidFill>
                  <a:schemeClr val="tx1"/>
                </a:solidFill>
              </a:rPr>
              <a:t>) </a:t>
            </a:r>
            <a:r>
              <a:rPr lang="en-US" b="1" smtClean="0">
                <a:solidFill>
                  <a:schemeClr val="tx1"/>
                </a:solidFill>
              </a:rPr>
              <a:t>Vector Programming </a:t>
            </a:r>
            <a:endParaRPr lang="en-US" b="1" dirty="0" smtClean="0">
              <a:solidFill>
                <a:schemeClr val="tx1"/>
              </a:solidFill>
            </a:endParaRPr>
          </a:p>
          <a:p>
            <a:r>
              <a:rPr lang="en-US" sz="1200" b="1" dirty="0" smtClean="0">
                <a:solidFill>
                  <a:schemeClr val="tx1"/>
                </a:solidFill>
              </a:rPr>
              <a:t>OpenMP4.x</a:t>
            </a:r>
            <a:r>
              <a:rPr lang="en-US" sz="1200" b="1" dirty="0">
                <a:solidFill>
                  <a:schemeClr val="tx1"/>
                </a:solidFill>
              </a:rPr>
              <a:t>, Intel CilkPlus </a:t>
            </a:r>
            <a:r>
              <a:rPr lang="en-US" sz="1200" b="1" smtClean="0">
                <a:solidFill>
                  <a:schemeClr val="tx1"/>
                </a:solidFill>
              </a:rPr>
              <a:t>(Array </a:t>
            </a:r>
            <a:r>
              <a:rPr lang="en-US" sz="1200" b="1" dirty="0" smtClean="0">
                <a:solidFill>
                  <a:schemeClr val="tx1"/>
                </a:solidFill>
              </a:rPr>
              <a:t>notation </a:t>
            </a:r>
            <a:r>
              <a:rPr lang="en-US" sz="1200" dirty="0" smtClean="0"/>
              <a:t>a</a:t>
            </a:r>
            <a:r>
              <a:rPr lang="en-US" sz="1200" dirty="0"/>
              <a:t>[:] = b[:] + c</a:t>
            </a:r>
            <a:r>
              <a:rPr lang="en-US" sz="1200" dirty="0" smtClean="0"/>
              <a:t>[:])</a:t>
            </a:r>
            <a:endParaRPr lang="en-US" sz="1200" dirty="0">
              <a:solidFill>
                <a:schemeClr val="tx1"/>
              </a:solidFill>
              <a:latin typeface="+mj-lt"/>
              <a:ea typeface="Tahoma" panose="020B0604030504040204" pitchFamily="34" charset="0"/>
              <a:cs typeface="Tahoma" panose="020B0604030504040204" pitchFamily="34" charset="0"/>
            </a:endParaRPr>
          </a:p>
        </p:txBody>
      </p:sp>
      <p:sp>
        <p:nvSpPr>
          <p:cNvPr id="9" name="Rectangle 8"/>
          <p:cNvSpPr/>
          <p:nvPr/>
        </p:nvSpPr>
        <p:spPr>
          <a:xfrm>
            <a:off x="3386650" y="3801144"/>
            <a:ext cx="5328356" cy="643463"/>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t>SIMD intrinsic </a:t>
            </a:r>
            <a:r>
              <a:rPr lang="en-US" b="1" dirty="0" smtClean="0"/>
              <a:t>class</a:t>
            </a:r>
          </a:p>
          <a:p>
            <a:r>
              <a:rPr lang="en-US" sz="1200" b="1" dirty="0" smtClean="0"/>
              <a:t>(</a:t>
            </a:r>
            <a:r>
              <a:rPr lang="en-US" sz="1200" b="1" dirty="0"/>
              <a:t>e.g.: F32vec, F64vec, …)</a:t>
            </a:r>
            <a:endParaRPr lang="en-US" sz="1200" dirty="0">
              <a:latin typeface="+mj-lt"/>
              <a:ea typeface="Tahoma" panose="020B0604030504040204" pitchFamily="34" charset="0"/>
              <a:cs typeface="Tahoma" panose="020B0604030504040204" pitchFamily="34" charset="0"/>
            </a:endParaRPr>
          </a:p>
        </p:txBody>
      </p:sp>
      <p:sp>
        <p:nvSpPr>
          <p:cNvPr id="11" name="Rectangle 10"/>
          <p:cNvSpPr/>
          <p:nvPr/>
        </p:nvSpPr>
        <p:spPr>
          <a:xfrm>
            <a:off x="3386650" y="4511092"/>
            <a:ext cx="5328356" cy="643463"/>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Vector intrinsic</a:t>
            </a:r>
          </a:p>
          <a:p>
            <a:r>
              <a:rPr lang="en-US" sz="1200" b="1" dirty="0" smtClean="0"/>
              <a:t>(</a:t>
            </a:r>
            <a:r>
              <a:rPr lang="en-US" sz="1200" b="1" dirty="0"/>
              <a:t>e.g.: _mm_fmadd_pd(…), _mm_add_ps(…), …)</a:t>
            </a:r>
            <a:endParaRPr lang="en-US" sz="1200" dirty="0">
              <a:latin typeface="+mj-lt"/>
              <a:ea typeface="Tahoma" panose="020B0604030504040204" pitchFamily="34" charset="0"/>
              <a:cs typeface="Tahoma" panose="020B0604030504040204" pitchFamily="34" charset="0"/>
            </a:endParaRPr>
          </a:p>
        </p:txBody>
      </p:sp>
      <p:sp>
        <p:nvSpPr>
          <p:cNvPr id="12" name="Rectangle 11"/>
          <p:cNvSpPr/>
          <p:nvPr/>
        </p:nvSpPr>
        <p:spPr>
          <a:xfrm>
            <a:off x="3386650" y="5221040"/>
            <a:ext cx="5328356" cy="643463"/>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t>Assembler </a:t>
            </a:r>
            <a:r>
              <a:rPr lang="en-US" b="1" dirty="0" smtClean="0"/>
              <a:t>code</a:t>
            </a:r>
          </a:p>
          <a:p>
            <a:r>
              <a:rPr lang="en-US" sz="1200" b="1" dirty="0" smtClean="0"/>
              <a:t>(</a:t>
            </a:r>
            <a:r>
              <a:rPr lang="en-US" sz="1200" b="1" dirty="0"/>
              <a:t>e.g.: [v]</a:t>
            </a:r>
            <a:r>
              <a:rPr lang="en-US" sz="1200" b="1" dirty="0" err="1"/>
              <a:t>addps</a:t>
            </a:r>
            <a:r>
              <a:rPr lang="en-US" sz="1200" b="1" dirty="0"/>
              <a:t>, [v]</a:t>
            </a:r>
            <a:r>
              <a:rPr lang="en-US" sz="1200" b="1" dirty="0" err="1"/>
              <a:t>addss</a:t>
            </a:r>
            <a:r>
              <a:rPr lang="en-US" sz="1200" b="1" dirty="0"/>
              <a:t>, …)</a:t>
            </a:r>
            <a:endParaRPr lang="en-US" sz="1200" dirty="0">
              <a:latin typeface="+mj-lt"/>
              <a:ea typeface="Tahoma" panose="020B0604030504040204" pitchFamily="34" charset="0"/>
              <a:cs typeface="Tahoma" panose="020B0604030504040204" pitchFamily="34" charset="0"/>
            </a:endParaRPr>
          </a:p>
        </p:txBody>
      </p:sp>
      <p:sp>
        <p:nvSpPr>
          <p:cNvPr id="19" name="TextBox 18"/>
          <p:cNvSpPr txBox="1"/>
          <p:nvPr/>
        </p:nvSpPr>
        <p:spPr>
          <a:xfrm>
            <a:off x="8715006" y="1332088"/>
            <a:ext cx="1275990" cy="369332"/>
          </a:xfrm>
          <a:prstGeom prst="rect">
            <a:avLst/>
          </a:prstGeom>
          <a:noFill/>
        </p:spPr>
        <p:txBody>
          <a:bodyPr wrap="none" rtlCol="0">
            <a:spAutoFit/>
          </a:bodyPr>
          <a:lstStyle/>
          <a:p>
            <a:r>
              <a:rPr lang="en-US" dirty="0" smtClean="0"/>
              <a:t>Easy of Use</a:t>
            </a:r>
            <a:endParaRPr lang="en-US" dirty="0"/>
          </a:p>
        </p:txBody>
      </p:sp>
      <p:sp>
        <p:nvSpPr>
          <p:cNvPr id="20" name="TextBox 19"/>
          <p:cNvSpPr txBox="1"/>
          <p:nvPr/>
        </p:nvSpPr>
        <p:spPr>
          <a:xfrm>
            <a:off x="8715006" y="5930988"/>
            <a:ext cx="2155334" cy="369332"/>
          </a:xfrm>
          <a:prstGeom prst="rect">
            <a:avLst/>
          </a:prstGeom>
          <a:noFill/>
        </p:spPr>
        <p:txBody>
          <a:bodyPr wrap="none" rtlCol="0">
            <a:spAutoFit/>
          </a:bodyPr>
          <a:lstStyle/>
          <a:p>
            <a:r>
              <a:rPr lang="en-US" smtClean="0"/>
              <a:t>Programmer Control</a:t>
            </a:r>
            <a:endParaRPr lang="en-US" dirty="0"/>
          </a:p>
        </p:txBody>
      </p:sp>
      <p:sp>
        <p:nvSpPr>
          <p:cNvPr id="21" name="Up-Down Arrow 20"/>
          <p:cNvSpPr/>
          <p:nvPr/>
        </p:nvSpPr>
        <p:spPr>
          <a:xfrm>
            <a:off x="9314621" y="1767905"/>
            <a:ext cx="134174" cy="4096598"/>
          </a:xfrm>
          <a:prstGeom prst="upDownArrow">
            <a:avLst/>
          </a:prstGeom>
          <a:solidFill>
            <a:schemeClr val="tx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3" name="Left Brace 22"/>
          <p:cNvSpPr/>
          <p:nvPr/>
        </p:nvSpPr>
        <p:spPr>
          <a:xfrm>
            <a:off x="2990692" y="1767905"/>
            <a:ext cx="192302" cy="76568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p:cNvSpPr/>
          <p:nvPr/>
        </p:nvSpPr>
        <p:spPr>
          <a:xfrm>
            <a:off x="2990692" y="2655509"/>
            <a:ext cx="192302" cy="1079149"/>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p:cNvSpPr/>
          <p:nvPr/>
        </p:nvSpPr>
        <p:spPr>
          <a:xfrm>
            <a:off x="3002371" y="3816203"/>
            <a:ext cx="180623" cy="2048299"/>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2080087" y="1965817"/>
            <a:ext cx="889987" cy="369332"/>
          </a:xfrm>
          <a:prstGeom prst="rect">
            <a:avLst/>
          </a:prstGeom>
          <a:noFill/>
        </p:spPr>
        <p:txBody>
          <a:bodyPr wrap="none" rtlCol="0">
            <a:spAutoFit/>
          </a:bodyPr>
          <a:lstStyle/>
          <a:p>
            <a:r>
              <a:rPr lang="en-US" dirty="0" smtClean="0"/>
              <a:t>Implicit</a:t>
            </a:r>
            <a:endParaRPr lang="en-US" dirty="0"/>
          </a:p>
        </p:txBody>
      </p:sp>
      <p:sp>
        <p:nvSpPr>
          <p:cNvPr id="27" name="TextBox 26"/>
          <p:cNvSpPr txBox="1"/>
          <p:nvPr/>
        </p:nvSpPr>
        <p:spPr>
          <a:xfrm>
            <a:off x="2080087" y="2999128"/>
            <a:ext cx="878767" cy="369332"/>
          </a:xfrm>
          <a:prstGeom prst="rect">
            <a:avLst/>
          </a:prstGeom>
          <a:noFill/>
        </p:spPr>
        <p:txBody>
          <a:bodyPr wrap="none" rtlCol="0">
            <a:spAutoFit/>
          </a:bodyPr>
          <a:lstStyle/>
          <a:p>
            <a:r>
              <a:rPr lang="en-US" dirty="0" smtClean="0"/>
              <a:t>Explicit</a:t>
            </a:r>
            <a:endParaRPr lang="en-US" dirty="0"/>
          </a:p>
        </p:txBody>
      </p:sp>
      <p:sp>
        <p:nvSpPr>
          <p:cNvPr id="28" name="TextBox 27"/>
          <p:cNvSpPr txBox="1"/>
          <p:nvPr/>
        </p:nvSpPr>
        <p:spPr>
          <a:xfrm>
            <a:off x="1168591" y="4636868"/>
            <a:ext cx="1833780" cy="369332"/>
          </a:xfrm>
          <a:prstGeom prst="rect">
            <a:avLst/>
          </a:prstGeom>
          <a:noFill/>
        </p:spPr>
        <p:txBody>
          <a:bodyPr wrap="square" rtlCol="0">
            <a:spAutoFit/>
          </a:bodyPr>
          <a:lstStyle/>
          <a:p>
            <a:r>
              <a:rPr lang="en-US" smtClean="0"/>
              <a:t>Instruction aware</a:t>
            </a:r>
            <a:endParaRPr lang="en-US" dirty="0"/>
          </a:p>
        </p:txBody>
      </p:sp>
    </p:spTree>
    <p:extLst>
      <p:ext uri="{BB962C8B-B14F-4D97-AF65-F5344CB8AC3E}">
        <p14:creationId xmlns:p14="http://schemas.microsoft.com/office/powerpoint/2010/main" val="3346914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167" y="2493818"/>
            <a:ext cx="10018713" cy="1752599"/>
          </a:xfrm>
        </p:spPr>
        <p:txBody>
          <a:bodyPr>
            <a:normAutofit/>
          </a:bodyPr>
          <a:lstStyle/>
          <a:p>
            <a:r>
              <a:rPr lang="en-US" sz="8000" smtClean="0"/>
              <a:t>Auto Vectorization</a:t>
            </a:r>
            <a:endParaRPr lang="en-US" sz="8000" dirty="0"/>
          </a:p>
        </p:txBody>
      </p:sp>
    </p:spTree>
    <p:extLst>
      <p:ext uri="{BB962C8B-B14F-4D97-AF65-F5344CB8AC3E}">
        <p14:creationId xmlns:p14="http://schemas.microsoft.com/office/powerpoint/2010/main" val="2177208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a:t>
            </a:r>
            <a:r>
              <a:rPr lang="en-US" b="1" smtClean="0"/>
              <a:t>sort </a:t>
            </a:r>
            <a:r>
              <a:rPr lang="en-US" b="1" dirty="0"/>
              <a:t>of loops can </a:t>
            </a:r>
            <a:r>
              <a:rPr lang="en-US" b="1"/>
              <a:t>be </a:t>
            </a:r>
            <a:r>
              <a:rPr lang="en-US" b="1" smtClean="0"/>
              <a:t>vectorized</a:t>
            </a:r>
            <a:r>
              <a:rPr lang="en-US" b="1" dirty="0"/>
              <a:t>? </a:t>
            </a:r>
            <a:endParaRPr lang="en-US" dirty="0"/>
          </a:p>
        </p:txBody>
      </p:sp>
      <p:sp>
        <p:nvSpPr>
          <p:cNvPr id="3" name="Content Placeholder 2"/>
          <p:cNvSpPr>
            <a:spLocks noGrp="1"/>
          </p:cNvSpPr>
          <p:nvPr>
            <p:ph idx="1"/>
          </p:nvPr>
        </p:nvSpPr>
        <p:spPr>
          <a:xfrm>
            <a:off x="1484311" y="2095499"/>
            <a:ext cx="10018713" cy="4055919"/>
          </a:xfrm>
        </p:spPr>
        <p:txBody>
          <a:bodyPr>
            <a:normAutofit/>
          </a:bodyPr>
          <a:lstStyle/>
          <a:p>
            <a:pPr marL="457200" indent="-457200">
              <a:buFont typeface="+mj-lt"/>
              <a:buAutoNum type="arabicPeriod"/>
            </a:pPr>
            <a:endParaRPr lang="en-US" dirty="0"/>
          </a:p>
          <a:p>
            <a:pPr marL="457200" indent="-457200">
              <a:buFont typeface="+mj-lt"/>
              <a:buAutoNum type="arabicPeriod"/>
            </a:pPr>
            <a:r>
              <a:rPr lang="en-US" b="1" dirty="0" smtClean="0">
                <a:solidFill>
                  <a:srgbClr val="00B0F0"/>
                </a:solidFill>
              </a:rPr>
              <a:t>Countable</a:t>
            </a:r>
            <a:r>
              <a:rPr lang="en-US" b="1" dirty="0" smtClean="0"/>
              <a:t>      																	 </a:t>
            </a:r>
            <a:r>
              <a:rPr lang="en-US" sz="1800" b="1" smtClean="0"/>
              <a:t>the trip </a:t>
            </a:r>
            <a:r>
              <a:rPr lang="en-US" sz="1800" b="1" dirty="0"/>
              <a:t>count can be </a:t>
            </a:r>
            <a:r>
              <a:rPr lang="en-US" sz="1800" b="1"/>
              <a:t>a </a:t>
            </a:r>
            <a:r>
              <a:rPr lang="en-US" sz="1800" b="1" smtClean="0"/>
              <a:t>variable</a:t>
            </a:r>
            <a:r>
              <a:rPr lang="en-US" sz="1800" b="1" dirty="0"/>
              <a:t>, but </a:t>
            </a:r>
            <a:r>
              <a:rPr lang="en-US" sz="1800" b="1"/>
              <a:t>the </a:t>
            </a:r>
            <a:r>
              <a:rPr lang="en-US" sz="1800" b="1" smtClean="0"/>
              <a:t>variable </a:t>
            </a:r>
            <a:r>
              <a:rPr lang="en-US" sz="1800" b="1"/>
              <a:t>must </a:t>
            </a:r>
            <a:r>
              <a:rPr lang="en-US" sz="1800" b="1" smtClean="0"/>
              <a:t>remain </a:t>
            </a:r>
            <a:r>
              <a:rPr lang="en-US" sz="1800" b="1"/>
              <a:t>constant </a:t>
            </a:r>
            <a:r>
              <a:rPr lang="en-US" sz="1800" b="1" smtClean="0"/>
              <a:t>for </a:t>
            </a:r>
            <a:r>
              <a:rPr lang="en-US" sz="1800" b="1"/>
              <a:t>the </a:t>
            </a:r>
            <a:r>
              <a:rPr lang="en-US" sz="1800" b="1" smtClean="0"/>
              <a:t>duration </a:t>
            </a:r>
            <a:r>
              <a:rPr lang="en-US" sz="1800" b="1" dirty="0"/>
              <a:t>of the loop. This implies that </a:t>
            </a:r>
            <a:r>
              <a:rPr lang="en-US" sz="1800" b="1"/>
              <a:t>exit </a:t>
            </a:r>
            <a:r>
              <a:rPr lang="en-US" sz="1800" b="1" smtClean="0"/>
              <a:t>from </a:t>
            </a:r>
            <a:r>
              <a:rPr lang="en-US" sz="1800" b="1" dirty="0"/>
              <a:t>the loop must not be data-dependent</a:t>
            </a:r>
            <a:r>
              <a:rPr lang="en-US" sz="1800" b="1" dirty="0" smtClean="0"/>
              <a:t>.</a:t>
            </a:r>
          </a:p>
          <a:p>
            <a:pPr marL="457200" indent="-457200">
              <a:buFont typeface="+mj-lt"/>
              <a:buAutoNum type="arabicPeriod"/>
            </a:pPr>
            <a:r>
              <a:rPr lang="en-US" b="1">
                <a:solidFill>
                  <a:srgbClr val="00B0F0"/>
                </a:solidFill>
              </a:rPr>
              <a:t>Single </a:t>
            </a:r>
            <a:r>
              <a:rPr lang="en-US" b="1" smtClean="0">
                <a:solidFill>
                  <a:srgbClr val="00B0F0"/>
                </a:solidFill>
              </a:rPr>
              <a:t>entry </a:t>
            </a:r>
            <a:r>
              <a:rPr lang="en-US" b="1" dirty="0">
                <a:solidFill>
                  <a:srgbClr val="00B0F0"/>
                </a:solidFill>
              </a:rPr>
              <a:t>and single exit    </a:t>
            </a:r>
          </a:p>
          <a:p>
            <a:pPr marL="0" indent="0">
              <a:buNone/>
            </a:pPr>
            <a:r>
              <a:rPr lang="en-US" sz="1600" b="1" dirty="0"/>
              <a:t>	This is implied by </a:t>
            </a:r>
            <a:r>
              <a:rPr lang="en-US" sz="1600" b="1" dirty="0" smtClean="0"/>
              <a:t>countable</a:t>
            </a:r>
            <a:endParaRPr lang="en-US" sz="1600" dirty="0"/>
          </a:p>
          <a:p>
            <a:pPr marL="457200" indent="-457200">
              <a:buFont typeface="+mj-lt"/>
              <a:buAutoNum type="arabicPeriod"/>
            </a:pPr>
            <a:endParaRPr lang="en-US" b="1" dirty="0" smtClean="0"/>
          </a:p>
          <a:p>
            <a:pPr marL="0" indent="0">
              <a:buNone/>
            </a:pPr>
            <a:r>
              <a:rPr lang="en-US" b="1" dirty="0" smtClean="0"/>
              <a:t> 	</a:t>
            </a:r>
            <a:endParaRPr lang="en-US" dirty="0" smtClean="0"/>
          </a:p>
          <a:p>
            <a:pPr marL="457200" indent="-457200">
              <a:buFont typeface="+mj-lt"/>
              <a:buAutoNum type="arabicPeriod"/>
            </a:pPr>
            <a:endParaRPr lang="en-US" dirty="0"/>
          </a:p>
        </p:txBody>
      </p:sp>
      <p:pic>
        <p:nvPicPr>
          <p:cNvPr id="5" name="Picture 4"/>
          <p:cNvPicPr>
            <a:picLocks noChangeAspect="1"/>
          </p:cNvPicPr>
          <p:nvPr/>
        </p:nvPicPr>
        <p:blipFill>
          <a:blip r:embed="rId2"/>
          <a:stretch>
            <a:fillRect/>
          </a:stretch>
        </p:blipFill>
        <p:spPr>
          <a:xfrm>
            <a:off x="6369627" y="3848098"/>
            <a:ext cx="5507469" cy="26865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8474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5702"/>
            <a:ext cx="10018713" cy="1752599"/>
          </a:xfrm>
        </p:spPr>
        <p:txBody>
          <a:bodyPr/>
          <a:lstStyle/>
          <a:p>
            <a:r>
              <a:rPr lang="en-US" b="1"/>
              <a:t>What </a:t>
            </a:r>
            <a:r>
              <a:rPr lang="en-US" b="1" smtClean="0"/>
              <a:t>sort </a:t>
            </a:r>
            <a:r>
              <a:rPr lang="en-US" b="1" dirty="0"/>
              <a:t>of loops can </a:t>
            </a:r>
            <a:r>
              <a:rPr lang="en-US" b="1"/>
              <a:t>be </a:t>
            </a:r>
            <a:r>
              <a:rPr lang="en-US" b="1" smtClean="0"/>
              <a:t>vectorized</a:t>
            </a:r>
            <a:r>
              <a:rPr lang="en-US" b="1" dirty="0" smtClean="0"/>
              <a:t>? </a:t>
            </a:r>
            <a:r>
              <a:rPr lang="en-US" sz="2000" b="1" dirty="0" smtClean="0"/>
              <a:t>Continue</a:t>
            </a:r>
            <a:endParaRPr lang="en-US" sz="2000" dirty="0"/>
          </a:p>
        </p:txBody>
      </p:sp>
      <p:sp>
        <p:nvSpPr>
          <p:cNvPr id="3" name="Content Placeholder 2"/>
          <p:cNvSpPr>
            <a:spLocks noGrp="1"/>
          </p:cNvSpPr>
          <p:nvPr>
            <p:ph idx="1"/>
          </p:nvPr>
        </p:nvSpPr>
        <p:spPr>
          <a:xfrm>
            <a:off x="1484310" y="1156855"/>
            <a:ext cx="5484902" cy="3711243"/>
          </a:xfrm>
        </p:spPr>
        <p:txBody>
          <a:bodyPr>
            <a:normAutofit/>
          </a:bodyPr>
          <a:lstStyle/>
          <a:p>
            <a:pPr marL="457200" indent="-457200">
              <a:buFont typeface="+mj-lt"/>
              <a:buAutoNum type="arabicPeriod" startAt="3"/>
            </a:pPr>
            <a:r>
              <a:rPr lang="en-US" b="1" smtClean="0">
                <a:solidFill>
                  <a:srgbClr val="00B0F0"/>
                </a:solidFill>
              </a:rPr>
              <a:t>Straight-line </a:t>
            </a:r>
            <a:r>
              <a:rPr lang="en-US" b="1" dirty="0">
                <a:solidFill>
                  <a:srgbClr val="00B0F0"/>
                </a:solidFill>
              </a:rPr>
              <a:t>code</a:t>
            </a:r>
            <a:r>
              <a:rPr lang="en-US" b="1" dirty="0" smtClean="0"/>
              <a:t>															 </a:t>
            </a:r>
            <a:r>
              <a:rPr lang="en-US" sz="1800" b="1" dirty="0"/>
              <a:t>Because </a:t>
            </a:r>
            <a:r>
              <a:rPr lang="en-US" sz="1800" b="1"/>
              <a:t>SIMD </a:t>
            </a:r>
            <a:r>
              <a:rPr lang="en-US" sz="1800" b="1" smtClean="0"/>
              <a:t>instructions perform </a:t>
            </a:r>
            <a:r>
              <a:rPr lang="en-US" sz="1800" b="1" dirty="0"/>
              <a:t>the </a:t>
            </a:r>
            <a:r>
              <a:rPr lang="en-US" sz="1800" b="1"/>
              <a:t>same </a:t>
            </a:r>
            <a:r>
              <a:rPr lang="en-US" sz="1800" b="1" smtClean="0"/>
              <a:t>operation </a:t>
            </a:r>
            <a:r>
              <a:rPr lang="en-US" sz="1800" b="1" dirty="0"/>
              <a:t>on data </a:t>
            </a:r>
            <a:r>
              <a:rPr lang="en-US" sz="1800" b="1"/>
              <a:t>elements </a:t>
            </a:r>
            <a:r>
              <a:rPr lang="en-US" sz="1800" b="1" smtClean="0"/>
              <a:t>from </a:t>
            </a:r>
            <a:r>
              <a:rPr lang="en-US" sz="1800" b="1"/>
              <a:t>multiple </a:t>
            </a:r>
            <a:r>
              <a:rPr lang="en-US" sz="1800" b="1" smtClean="0"/>
              <a:t>iterations </a:t>
            </a:r>
            <a:r>
              <a:rPr lang="en-US" sz="1800" b="1" dirty="0"/>
              <a:t>of </a:t>
            </a:r>
            <a:r>
              <a:rPr lang="en-US" sz="1800" b="1"/>
              <a:t>the </a:t>
            </a:r>
            <a:r>
              <a:rPr lang="en-US" sz="1800" b="1" smtClean="0"/>
              <a:t>original </a:t>
            </a:r>
            <a:r>
              <a:rPr lang="en-US" sz="1800" b="1" dirty="0"/>
              <a:t>loop, it is not </a:t>
            </a:r>
            <a:r>
              <a:rPr lang="en-US" sz="1800" b="1"/>
              <a:t>possible </a:t>
            </a:r>
            <a:r>
              <a:rPr lang="en-US" sz="1800" b="1" smtClean="0"/>
              <a:t>for different iterations </a:t>
            </a:r>
            <a:r>
              <a:rPr lang="en-US" sz="1800" b="1" dirty="0"/>
              <a:t>to </a:t>
            </a:r>
            <a:r>
              <a:rPr lang="en-US" sz="1800" b="1"/>
              <a:t>have </a:t>
            </a:r>
            <a:r>
              <a:rPr lang="en-US" sz="1800" b="1" smtClean="0"/>
              <a:t>different control </a:t>
            </a:r>
            <a:r>
              <a:rPr lang="en-US" sz="1800" b="1" dirty="0" smtClean="0"/>
              <a:t>flow.</a:t>
            </a:r>
          </a:p>
          <a:p>
            <a:pPr marL="0" indent="0">
              <a:buNone/>
            </a:pPr>
            <a:r>
              <a:rPr lang="en-US" sz="1800" b="1" dirty="0"/>
              <a:t>	</a:t>
            </a:r>
            <a:r>
              <a:rPr lang="en-US" sz="1800" b="1" smtClean="0"/>
              <a:t>thus </a:t>
            </a:r>
            <a:r>
              <a:rPr lang="en-US" sz="1800" b="1" smtClean="0">
                <a:solidFill>
                  <a:schemeClr val="accent4"/>
                </a:solidFill>
              </a:rPr>
              <a:t>branch</a:t>
            </a:r>
            <a:r>
              <a:rPr lang="en-US" sz="1800" b="1" smtClean="0"/>
              <a:t> </a:t>
            </a:r>
            <a:r>
              <a:rPr lang="en-US" sz="1800" b="1" dirty="0" smtClean="0"/>
              <a:t>and </a:t>
            </a:r>
            <a:r>
              <a:rPr lang="en-US" sz="1800" b="1" dirty="0" smtClean="0">
                <a:solidFill>
                  <a:schemeClr val="accent4"/>
                </a:solidFill>
              </a:rPr>
              <a:t>switch </a:t>
            </a:r>
            <a:r>
              <a:rPr lang="en-US" sz="1800" b="1" smtClean="0">
                <a:solidFill>
                  <a:schemeClr val="accent4"/>
                </a:solidFill>
              </a:rPr>
              <a:t>statements </a:t>
            </a:r>
            <a:r>
              <a:rPr lang="en-US" sz="1800" b="1" smtClean="0"/>
              <a:t>are </a:t>
            </a:r>
            <a:r>
              <a:rPr lang="en-US" sz="1800" b="1" dirty="0" smtClean="0"/>
              <a:t>banned.</a:t>
            </a:r>
            <a:endParaRPr lang="en-US" dirty="0" smtClean="0"/>
          </a:p>
        </p:txBody>
      </p:sp>
      <p:sp>
        <p:nvSpPr>
          <p:cNvPr id="7" name="TextBox 6"/>
          <p:cNvSpPr txBox="1"/>
          <p:nvPr/>
        </p:nvSpPr>
        <p:spPr>
          <a:xfrm>
            <a:off x="1977003" y="5122962"/>
            <a:ext cx="3828988" cy="923330"/>
          </a:xfrm>
          <a:prstGeom prst="rect">
            <a:avLst/>
          </a:prstGeom>
          <a:noFill/>
        </p:spPr>
        <p:txBody>
          <a:bodyPr wrap="square" rtlCol="0">
            <a:spAutoFit/>
          </a:bodyPr>
          <a:lstStyle/>
          <a:p>
            <a:r>
              <a:rPr lang="en-US" b="1" smtClean="0"/>
              <a:t>However, </a:t>
            </a:r>
            <a:r>
              <a:rPr lang="en-US" b="1" dirty="0">
                <a:solidFill>
                  <a:srgbClr val="00B0F0"/>
                </a:solidFill>
              </a:rPr>
              <a:t>“if else” </a:t>
            </a:r>
            <a:r>
              <a:rPr lang="en-US" b="1"/>
              <a:t>statements </a:t>
            </a:r>
            <a:r>
              <a:rPr lang="en-US" b="1" smtClean="0"/>
              <a:t>are </a:t>
            </a:r>
            <a:r>
              <a:rPr lang="en-US" b="1" dirty="0"/>
              <a:t>allowed if they can be implemented as masked assignments</a:t>
            </a:r>
          </a:p>
        </p:txBody>
      </p:sp>
      <p:pic>
        <p:nvPicPr>
          <p:cNvPr id="11" name="Picture 10"/>
          <p:cNvPicPr>
            <a:picLocks noChangeAspect="1"/>
          </p:cNvPicPr>
          <p:nvPr/>
        </p:nvPicPr>
        <p:blipFill>
          <a:blip r:embed="rId3"/>
          <a:stretch>
            <a:fillRect/>
          </a:stretch>
        </p:blipFill>
        <p:spPr>
          <a:xfrm>
            <a:off x="6623222" y="4336139"/>
            <a:ext cx="5409911" cy="1207955"/>
          </a:xfrm>
          <a:prstGeom prst="rect">
            <a:avLst/>
          </a:prstGeom>
        </p:spPr>
      </p:pic>
      <p:pic>
        <p:nvPicPr>
          <p:cNvPr id="12" name="Picture 11"/>
          <p:cNvPicPr>
            <a:picLocks noChangeAspect="1"/>
          </p:cNvPicPr>
          <p:nvPr/>
        </p:nvPicPr>
        <p:blipFill>
          <a:blip r:embed="rId4"/>
          <a:stretch>
            <a:fillRect/>
          </a:stretch>
        </p:blipFill>
        <p:spPr>
          <a:xfrm>
            <a:off x="6623222" y="5336493"/>
            <a:ext cx="5409910" cy="1397776"/>
          </a:xfrm>
          <a:prstGeom prst="rect">
            <a:avLst/>
          </a:prstGeom>
        </p:spPr>
      </p:pic>
      <p:pic>
        <p:nvPicPr>
          <p:cNvPr id="13" name="Picture 12"/>
          <p:cNvPicPr>
            <a:picLocks noChangeAspect="1"/>
          </p:cNvPicPr>
          <p:nvPr/>
        </p:nvPicPr>
        <p:blipFill>
          <a:blip r:embed="rId5"/>
          <a:stretch>
            <a:fillRect/>
          </a:stretch>
        </p:blipFill>
        <p:spPr>
          <a:xfrm>
            <a:off x="8346957" y="1847782"/>
            <a:ext cx="3686175" cy="2428875"/>
          </a:xfrm>
          <a:prstGeom prst="rect">
            <a:avLst/>
          </a:prstGeom>
        </p:spPr>
      </p:pic>
      <p:sp>
        <p:nvSpPr>
          <p:cNvPr id="14" name="TextBox 13"/>
          <p:cNvSpPr txBox="1"/>
          <p:nvPr/>
        </p:nvSpPr>
        <p:spPr>
          <a:xfrm>
            <a:off x="10640545" y="3646544"/>
            <a:ext cx="1283725" cy="523220"/>
          </a:xfrm>
          <a:prstGeom prst="rect">
            <a:avLst/>
          </a:prstGeom>
          <a:solidFill>
            <a:srgbClr val="FFC000"/>
          </a:solidFill>
        </p:spPr>
        <p:txBody>
          <a:bodyPr wrap="square" rtlCol="0">
            <a:spAutoFit/>
          </a:bodyPr>
          <a:lstStyle/>
          <a:p>
            <a:pPr algn="ctr"/>
            <a:r>
              <a:rPr lang="en-US" sz="1400" b="1" dirty="0" smtClean="0">
                <a:solidFill>
                  <a:schemeClr val="bg1"/>
                </a:solidFill>
              </a:rPr>
              <a:t>LOOP </a:t>
            </a:r>
            <a:r>
              <a:rPr lang="en-US" sz="1400" b="1" smtClean="0">
                <a:solidFill>
                  <a:schemeClr val="bg1"/>
                </a:solidFill>
              </a:rPr>
              <a:t>WAS VECTORIZED</a:t>
            </a:r>
            <a:endParaRPr lang="en-US" sz="1400" b="1" dirty="0">
              <a:solidFill>
                <a:schemeClr val="bg1"/>
              </a:solidFill>
            </a:endParaRPr>
          </a:p>
        </p:txBody>
      </p:sp>
    </p:spTree>
    <p:extLst>
      <p:ext uri="{BB962C8B-B14F-4D97-AF65-F5344CB8AC3E}">
        <p14:creationId xmlns:p14="http://schemas.microsoft.com/office/powerpoint/2010/main" val="2557794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4309" y="35702"/>
            <a:ext cx="10018713" cy="1752599"/>
          </a:xfrm>
        </p:spPr>
        <p:txBody>
          <a:bodyPr/>
          <a:lstStyle/>
          <a:p>
            <a:r>
              <a:rPr lang="en-US" b="1"/>
              <a:t>What </a:t>
            </a:r>
            <a:r>
              <a:rPr lang="en-US" b="1" smtClean="0"/>
              <a:t>sort </a:t>
            </a:r>
            <a:r>
              <a:rPr lang="en-US" b="1" dirty="0"/>
              <a:t>of loops can </a:t>
            </a:r>
            <a:r>
              <a:rPr lang="en-US" b="1"/>
              <a:t>be </a:t>
            </a:r>
            <a:r>
              <a:rPr lang="en-US" b="1" smtClean="0"/>
              <a:t>vectorized</a:t>
            </a:r>
            <a:r>
              <a:rPr lang="en-US" b="1" dirty="0"/>
              <a:t>? </a:t>
            </a:r>
            <a:r>
              <a:rPr lang="en-US" sz="2400" b="1" dirty="0"/>
              <a:t>Continue</a:t>
            </a:r>
            <a:endParaRPr lang="en-US" sz="2400" dirty="0"/>
          </a:p>
        </p:txBody>
      </p:sp>
      <p:sp>
        <p:nvSpPr>
          <p:cNvPr id="5" name="Content Placeholder 2"/>
          <p:cNvSpPr>
            <a:spLocks noGrp="1"/>
          </p:cNvSpPr>
          <p:nvPr>
            <p:ph idx="1"/>
          </p:nvPr>
        </p:nvSpPr>
        <p:spPr>
          <a:xfrm>
            <a:off x="1531934" y="1718665"/>
            <a:ext cx="10018712" cy="1392359"/>
          </a:xfrm>
        </p:spPr>
        <p:txBody>
          <a:bodyPr>
            <a:noAutofit/>
          </a:bodyPr>
          <a:lstStyle/>
          <a:p>
            <a:pPr marL="457200" indent="-457200">
              <a:buFont typeface="+mj-lt"/>
              <a:buAutoNum type="arabicPeriod" startAt="4"/>
            </a:pPr>
            <a:r>
              <a:rPr lang="en-US" sz="2800" b="1" smtClean="0">
                <a:solidFill>
                  <a:srgbClr val="00B0F0"/>
                </a:solidFill>
              </a:rPr>
              <a:t>The innermost </a:t>
            </a:r>
            <a:r>
              <a:rPr lang="en-US" sz="2800" b="1" dirty="0">
                <a:solidFill>
                  <a:srgbClr val="00B0F0"/>
                </a:solidFill>
              </a:rPr>
              <a:t>loop of a nest </a:t>
            </a:r>
            <a:r>
              <a:rPr lang="en-US" sz="2800" b="1" dirty="0" smtClean="0"/>
              <a:t>	</a:t>
            </a:r>
            <a:r>
              <a:rPr lang="en-US" sz="2800" dirty="0"/>
              <a:t> </a:t>
            </a:r>
            <a:r>
              <a:rPr lang="en-US" sz="2800" dirty="0" smtClean="0"/>
              <a:t>									</a:t>
            </a:r>
            <a:r>
              <a:rPr lang="en-US" sz="2800" dirty="0"/>
              <a:t>	</a:t>
            </a:r>
            <a:r>
              <a:rPr lang="en-US" sz="2800" dirty="0" smtClean="0"/>
              <a:t>        </a:t>
            </a:r>
            <a:r>
              <a:rPr lang="en-US" sz="2000" b="1" dirty="0" smtClean="0"/>
              <a:t>By </a:t>
            </a:r>
            <a:r>
              <a:rPr lang="en-US" sz="2000" b="1" dirty="0"/>
              <a:t>default</a:t>
            </a:r>
            <a:r>
              <a:rPr lang="en-US" sz="2000" b="1"/>
              <a:t>, </a:t>
            </a:r>
            <a:r>
              <a:rPr lang="en-US" sz="2000" b="1" smtClean="0"/>
              <a:t>compilers </a:t>
            </a:r>
            <a:r>
              <a:rPr lang="en-US" sz="2000" b="1" dirty="0"/>
              <a:t>attempt </a:t>
            </a:r>
            <a:r>
              <a:rPr lang="en-US" sz="2000" b="1"/>
              <a:t>to </a:t>
            </a:r>
            <a:r>
              <a:rPr lang="en-US" sz="2000" b="1" smtClean="0"/>
              <a:t>vectorize innermost </a:t>
            </a:r>
            <a:r>
              <a:rPr lang="en-US" sz="2000" b="1" dirty="0"/>
              <a:t>loops in nested </a:t>
            </a:r>
            <a:r>
              <a:rPr lang="en-US" sz="2000" b="1"/>
              <a:t>loop </a:t>
            </a:r>
            <a:r>
              <a:rPr lang="en-US" sz="2000" b="1" smtClean="0"/>
              <a:t>structures</a:t>
            </a:r>
            <a:r>
              <a:rPr lang="en-US" sz="2800" b="1" dirty="0" smtClean="0"/>
              <a:t>	</a:t>
            </a:r>
          </a:p>
          <a:p>
            <a:pPr marL="0" indent="0">
              <a:buNone/>
            </a:pPr>
            <a:r>
              <a:rPr lang="en-US" sz="2800" b="1" dirty="0" smtClean="0"/>
              <a:t>				</a:t>
            </a:r>
            <a:endParaRPr lang="en-US" sz="2800" dirty="0" smtClean="0"/>
          </a:p>
        </p:txBody>
      </p:sp>
      <p:sp>
        <p:nvSpPr>
          <p:cNvPr id="7" name="Rectangle 6"/>
          <p:cNvSpPr/>
          <p:nvPr/>
        </p:nvSpPr>
        <p:spPr>
          <a:xfrm>
            <a:off x="1989438" y="2441384"/>
            <a:ext cx="9513584" cy="1015663"/>
          </a:xfrm>
          <a:prstGeom prst="rect">
            <a:avLst/>
          </a:prstGeom>
        </p:spPr>
        <p:txBody>
          <a:bodyPr wrap="square">
            <a:spAutoFit/>
          </a:bodyPr>
          <a:lstStyle/>
          <a:p>
            <a:r>
              <a:rPr lang="en-US" sz="2000" dirty="0" smtClean="0"/>
              <a:t>The </a:t>
            </a:r>
            <a:r>
              <a:rPr lang="en-US" sz="2000" dirty="0"/>
              <a:t>only exception is if </a:t>
            </a:r>
            <a:r>
              <a:rPr lang="en-US" sz="2000"/>
              <a:t>an </a:t>
            </a:r>
            <a:r>
              <a:rPr lang="en-US" sz="2000" smtClean="0"/>
              <a:t>original outer </a:t>
            </a:r>
            <a:r>
              <a:rPr lang="en-US" sz="2000" dirty="0"/>
              <a:t>loop </a:t>
            </a:r>
            <a:r>
              <a:rPr lang="en-US" sz="2000"/>
              <a:t>is </a:t>
            </a:r>
            <a:r>
              <a:rPr lang="en-US" sz="2000" smtClean="0"/>
              <a:t>transformed </a:t>
            </a:r>
            <a:r>
              <a:rPr lang="en-US" sz="2000" dirty="0"/>
              <a:t>into </a:t>
            </a:r>
            <a:r>
              <a:rPr lang="en-US" sz="2000"/>
              <a:t>an </a:t>
            </a:r>
            <a:r>
              <a:rPr lang="en-US" sz="2000" smtClean="0"/>
              <a:t>inner </a:t>
            </a:r>
            <a:r>
              <a:rPr lang="en-US" sz="2000" dirty="0"/>
              <a:t>loop as </a:t>
            </a:r>
            <a:r>
              <a:rPr lang="en-US" sz="2000"/>
              <a:t>a </a:t>
            </a:r>
            <a:r>
              <a:rPr lang="en-US" sz="2000" smtClean="0"/>
              <a:t>result </a:t>
            </a:r>
            <a:r>
              <a:rPr lang="en-US" sz="2000" dirty="0"/>
              <a:t>of </a:t>
            </a:r>
            <a:r>
              <a:rPr lang="en-US" sz="2000"/>
              <a:t>some </a:t>
            </a:r>
            <a:r>
              <a:rPr lang="en-US" sz="2000" smtClean="0"/>
              <a:t>other prior </a:t>
            </a:r>
            <a:r>
              <a:rPr lang="en-US" sz="2000" dirty="0"/>
              <a:t>optimization phase, such as </a:t>
            </a:r>
            <a:r>
              <a:rPr lang="en-US" sz="2000" b="1" dirty="0" smtClean="0">
                <a:solidFill>
                  <a:srgbClr val="FFC000"/>
                </a:solidFill>
              </a:rPr>
              <a:t>“</a:t>
            </a:r>
            <a:r>
              <a:rPr lang="en-US" sz="2000" b="1" smtClean="0">
                <a:solidFill>
                  <a:srgbClr val="FFC000"/>
                </a:solidFill>
              </a:rPr>
              <a:t>loop unrolling</a:t>
            </a:r>
            <a:r>
              <a:rPr lang="en-US" sz="2000" b="1" dirty="0" smtClean="0">
                <a:solidFill>
                  <a:srgbClr val="FFC000"/>
                </a:solidFill>
              </a:rPr>
              <a:t>”</a:t>
            </a:r>
            <a:r>
              <a:rPr lang="en-US" sz="2000" dirty="0" smtClean="0"/>
              <a:t>, </a:t>
            </a:r>
            <a:r>
              <a:rPr lang="en-US" sz="2000" b="1" dirty="0" smtClean="0">
                <a:solidFill>
                  <a:srgbClr val="FFC000"/>
                </a:solidFill>
              </a:rPr>
              <a:t>“loop collapsing</a:t>
            </a:r>
            <a:r>
              <a:rPr lang="en-US" sz="2000" b="1" smtClean="0">
                <a:solidFill>
                  <a:srgbClr val="FFC000"/>
                </a:solidFill>
              </a:rPr>
              <a:t>” </a:t>
            </a:r>
            <a:r>
              <a:rPr lang="en-US" sz="2000" smtClean="0"/>
              <a:t>or </a:t>
            </a:r>
            <a:r>
              <a:rPr lang="en-US" sz="2000" b="1" dirty="0" smtClean="0">
                <a:solidFill>
                  <a:srgbClr val="FFC000"/>
                </a:solidFill>
              </a:rPr>
              <a:t>“</a:t>
            </a:r>
            <a:r>
              <a:rPr lang="en-US" sz="2000" b="1" smtClean="0">
                <a:solidFill>
                  <a:srgbClr val="FFC000"/>
                </a:solidFill>
              </a:rPr>
              <a:t>loop interchange</a:t>
            </a:r>
            <a:r>
              <a:rPr lang="en-US" sz="2000" b="1" dirty="0" smtClean="0">
                <a:solidFill>
                  <a:srgbClr val="FFC000"/>
                </a:solidFill>
              </a:rPr>
              <a:t>”</a:t>
            </a:r>
            <a:r>
              <a:rPr lang="en-US" sz="2000" dirty="0" smtClean="0"/>
              <a:t>. </a:t>
            </a:r>
            <a:endParaRPr lang="en-US" sz="2000" dirty="0"/>
          </a:p>
        </p:txBody>
      </p:sp>
      <p:pic>
        <p:nvPicPr>
          <p:cNvPr id="9" name="Picture 8"/>
          <p:cNvPicPr>
            <a:picLocks noChangeAspect="1"/>
          </p:cNvPicPr>
          <p:nvPr/>
        </p:nvPicPr>
        <p:blipFill>
          <a:blip r:embed="rId3"/>
          <a:stretch>
            <a:fillRect/>
          </a:stretch>
        </p:blipFill>
        <p:spPr>
          <a:xfrm>
            <a:off x="2036547" y="3498778"/>
            <a:ext cx="2333625" cy="685800"/>
          </a:xfrm>
          <a:prstGeom prst="rect">
            <a:avLst/>
          </a:prstGeom>
        </p:spPr>
      </p:pic>
      <p:pic>
        <p:nvPicPr>
          <p:cNvPr id="10" name="Picture 9"/>
          <p:cNvPicPr>
            <a:picLocks noChangeAspect="1"/>
          </p:cNvPicPr>
          <p:nvPr/>
        </p:nvPicPr>
        <p:blipFill>
          <a:blip r:embed="rId4"/>
          <a:stretch>
            <a:fillRect/>
          </a:stretch>
        </p:blipFill>
        <p:spPr>
          <a:xfrm>
            <a:off x="6251359" y="3509682"/>
            <a:ext cx="2219325" cy="695325"/>
          </a:xfrm>
          <a:prstGeom prst="rect">
            <a:avLst/>
          </a:prstGeom>
        </p:spPr>
      </p:pic>
      <p:pic>
        <p:nvPicPr>
          <p:cNvPr id="11" name="Picture 10"/>
          <p:cNvPicPr>
            <a:picLocks noChangeAspect="1"/>
          </p:cNvPicPr>
          <p:nvPr/>
        </p:nvPicPr>
        <p:blipFill>
          <a:blip r:embed="rId5"/>
          <a:stretch>
            <a:fillRect/>
          </a:stretch>
        </p:blipFill>
        <p:spPr>
          <a:xfrm>
            <a:off x="2036546" y="4453419"/>
            <a:ext cx="2333625" cy="838200"/>
          </a:xfrm>
          <a:prstGeom prst="rect">
            <a:avLst/>
          </a:prstGeom>
        </p:spPr>
      </p:pic>
      <p:pic>
        <p:nvPicPr>
          <p:cNvPr id="12" name="Picture 11"/>
          <p:cNvPicPr>
            <a:picLocks noChangeAspect="1"/>
          </p:cNvPicPr>
          <p:nvPr/>
        </p:nvPicPr>
        <p:blipFill>
          <a:blip r:embed="rId6"/>
          <a:stretch>
            <a:fillRect/>
          </a:stretch>
        </p:blipFill>
        <p:spPr>
          <a:xfrm>
            <a:off x="6251358" y="4246700"/>
            <a:ext cx="2219325" cy="1247775"/>
          </a:xfrm>
          <a:prstGeom prst="rect">
            <a:avLst/>
          </a:prstGeom>
        </p:spPr>
      </p:pic>
      <p:cxnSp>
        <p:nvCxnSpPr>
          <p:cNvPr id="14" name="Straight Arrow Connector 13"/>
          <p:cNvCxnSpPr>
            <a:stCxn id="9" idx="3"/>
            <a:endCxn id="10" idx="1"/>
          </p:cNvCxnSpPr>
          <p:nvPr/>
        </p:nvCxnSpPr>
        <p:spPr>
          <a:xfrm>
            <a:off x="4370172" y="3841678"/>
            <a:ext cx="1881187" cy="156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3"/>
            <a:endCxn id="12" idx="1"/>
          </p:cNvCxnSpPr>
          <p:nvPr/>
        </p:nvCxnSpPr>
        <p:spPr>
          <a:xfrm flipV="1">
            <a:off x="4370171" y="4870588"/>
            <a:ext cx="1881187" cy="19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53185" y="3540461"/>
            <a:ext cx="1564852" cy="338554"/>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600" b="1" dirty="0" smtClean="0">
                <a:ln/>
                <a:solidFill>
                  <a:schemeClr val="accent3"/>
                </a:solidFill>
              </a:rPr>
              <a:t>Loop collapsing</a:t>
            </a:r>
            <a:endParaRPr lang="en-US" sz="1600" b="1" dirty="0">
              <a:ln/>
              <a:solidFill>
                <a:schemeClr val="accent3"/>
              </a:solidFill>
            </a:endParaRPr>
          </a:p>
        </p:txBody>
      </p:sp>
      <p:sp>
        <p:nvSpPr>
          <p:cNvPr id="21" name="TextBox 20"/>
          <p:cNvSpPr txBox="1"/>
          <p:nvPr/>
        </p:nvSpPr>
        <p:spPr>
          <a:xfrm>
            <a:off x="4601275" y="4549977"/>
            <a:ext cx="1468672" cy="338554"/>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600" b="1" smtClean="0">
                <a:ln/>
                <a:solidFill>
                  <a:schemeClr val="accent3"/>
                </a:solidFill>
              </a:rPr>
              <a:t>Loop unrolling</a:t>
            </a:r>
            <a:endParaRPr lang="en-US" sz="1600" b="1" dirty="0">
              <a:ln/>
              <a:solidFill>
                <a:schemeClr val="accent3"/>
              </a:solidFill>
            </a:endParaRPr>
          </a:p>
        </p:txBody>
      </p:sp>
      <p:sp>
        <p:nvSpPr>
          <p:cNvPr id="22" name="Rectangle 21"/>
          <p:cNvSpPr/>
          <p:nvPr/>
        </p:nvSpPr>
        <p:spPr>
          <a:xfrm>
            <a:off x="8470683" y="3555121"/>
            <a:ext cx="3272980" cy="461665"/>
          </a:xfrm>
          <a:prstGeom prst="rect">
            <a:avLst/>
          </a:prstGeom>
        </p:spPr>
        <p:txBody>
          <a:bodyPr wrap="square">
            <a:spAutoFit/>
          </a:bodyPr>
          <a:lstStyle/>
          <a:p>
            <a:r>
              <a:rPr lang="en-US" sz="1200" dirty="0">
                <a:latin typeface="Segoe UI Light" panose="020B0502040204020203" pitchFamily="34" charset="0"/>
                <a:cs typeface="Segoe UI Light" panose="020B0502040204020203" pitchFamily="34" charset="0"/>
              </a:rPr>
              <a:t>Loop collapsing </a:t>
            </a:r>
            <a:r>
              <a:rPr lang="en-US" sz="1200">
                <a:latin typeface="Segoe UI Light" panose="020B0502040204020203" pitchFamily="34" charset="0"/>
                <a:cs typeface="Segoe UI Light" panose="020B0502040204020203" pitchFamily="34" charset="0"/>
              </a:rPr>
              <a:t>can </a:t>
            </a:r>
            <a:r>
              <a:rPr lang="en-US" sz="1200" smtClean="0">
                <a:latin typeface="Segoe UI Light" panose="020B0502040204020203" pitchFamily="34" charset="0"/>
                <a:cs typeface="Segoe UI Light" panose="020B0502040204020203" pitchFamily="34" charset="0"/>
              </a:rPr>
              <a:t>improve </a:t>
            </a:r>
            <a:r>
              <a:rPr lang="en-US" sz="1200">
                <a:latin typeface="Segoe UI Light" panose="020B0502040204020203" pitchFamily="34" charset="0"/>
                <a:cs typeface="Segoe UI Light" panose="020B0502040204020203" pitchFamily="34" charset="0"/>
              </a:rPr>
              <a:t>the </a:t>
            </a:r>
            <a:r>
              <a:rPr lang="en-US" sz="1200" smtClean="0">
                <a:latin typeface="Segoe UI Light" panose="020B0502040204020203" pitchFamily="34" charset="0"/>
                <a:cs typeface="Segoe UI Light" panose="020B0502040204020203" pitchFamily="34" charset="0"/>
              </a:rPr>
              <a:t>opportunities for other </a:t>
            </a:r>
            <a:r>
              <a:rPr lang="en-US" sz="1200" dirty="0">
                <a:latin typeface="Segoe UI Light" panose="020B0502040204020203" pitchFamily="34" charset="0"/>
                <a:cs typeface="Segoe UI Light" panose="020B0502040204020203" pitchFamily="34" charset="0"/>
              </a:rPr>
              <a:t>optimizations, such as </a:t>
            </a:r>
            <a:r>
              <a:rPr lang="en-US" sz="1200">
                <a:latin typeface="Segoe UI Light" panose="020B0502040204020203" pitchFamily="34" charset="0"/>
                <a:cs typeface="Segoe UI Light" panose="020B0502040204020203" pitchFamily="34" charset="0"/>
              </a:rPr>
              <a:t>loop </a:t>
            </a:r>
            <a:r>
              <a:rPr lang="en-US" sz="1200" smtClean="0">
                <a:latin typeface="Segoe UI Light" panose="020B0502040204020203" pitchFamily="34" charset="0"/>
                <a:cs typeface="Segoe UI Light" panose="020B0502040204020203" pitchFamily="34" charset="0"/>
              </a:rPr>
              <a:t>unrolling</a:t>
            </a:r>
            <a:r>
              <a:rPr lang="en-US" sz="1200" dirty="0">
                <a:latin typeface="Segoe UI Light" panose="020B0502040204020203" pitchFamily="34" charset="0"/>
                <a:cs typeface="Segoe UI Light" panose="020B0502040204020203" pitchFamily="34" charset="0"/>
              </a:rPr>
              <a:t>.</a:t>
            </a:r>
          </a:p>
        </p:txBody>
      </p:sp>
      <p:sp>
        <p:nvSpPr>
          <p:cNvPr id="27" name="Rectangle 26"/>
          <p:cNvSpPr/>
          <p:nvPr/>
        </p:nvSpPr>
        <p:spPr>
          <a:xfrm>
            <a:off x="8470683" y="4303081"/>
            <a:ext cx="3380422" cy="646331"/>
          </a:xfrm>
          <a:prstGeom prst="rect">
            <a:avLst/>
          </a:prstGeom>
        </p:spPr>
        <p:txBody>
          <a:bodyPr wrap="square">
            <a:spAutoFit/>
          </a:bodyPr>
          <a:lstStyle/>
          <a:p>
            <a:pPr fontAlgn="base">
              <a:buFont typeface="Arial" panose="020B0604020202020204" pitchFamily="34" charset="0"/>
              <a:buChar char="•"/>
            </a:pPr>
            <a:r>
              <a:rPr lang="en-US" sz="1200" smtClean="0">
                <a:latin typeface="Segoe UI Light" panose="020B0502040204020203" pitchFamily="34" charset="0"/>
                <a:cs typeface="Segoe UI Light" panose="020B0502040204020203" pitchFamily="34" charset="0"/>
              </a:rPr>
              <a:t>Reduces </a:t>
            </a:r>
            <a:r>
              <a:rPr lang="en-US" sz="1200">
                <a:latin typeface="Segoe UI Light" panose="020B0502040204020203" pitchFamily="34" charset="0"/>
                <a:cs typeface="Segoe UI Light" panose="020B0502040204020203" pitchFamily="34" charset="0"/>
              </a:rPr>
              <a:t>loop </a:t>
            </a:r>
            <a:r>
              <a:rPr lang="en-US" sz="1200" smtClean="0">
                <a:latin typeface="Segoe UI Light" panose="020B0502040204020203" pitchFamily="34" charset="0"/>
                <a:cs typeface="Segoe UI Light" panose="020B0502040204020203" pitchFamily="34" charset="0"/>
              </a:rPr>
              <a:t>overhead(branches</a:t>
            </a:r>
            <a:r>
              <a:rPr lang="en-US" sz="1200" dirty="0" smtClean="0">
                <a:latin typeface="Segoe UI Light" panose="020B0502040204020203" pitchFamily="34" charset="0"/>
                <a:cs typeface="Segoe UI Light" panose="020B0502040204020203" pitchFamily="34" charset="0"/>
              </a:rPr>
              <a:t>).</a:t>
            </a:r>
            <a:endParaRPr lang="en-US" sz="1200" dirty="0">
              <a:latin typeface="Segoe UI Light" panose="020B0502040204020203" pitchFamily="34" charset="0"/>
              <a:cs typeface="Segoe UI Light" panose="020B0502040204020203" pitchFamily="34" charset="0"/>
            </a:endParaRPr>
          </a:p>
          <a:p>
            <a:pPr fontAlgn="base">
              <a:buFont typeface="Arial" panose="020B0604020202020204" pitchFamily="34" charset="0"/>
              <a:buChar char="•"/>
            </a:pPr>
            <a:r>
              <a:rPr lang="en-US" sz="1200" dirty="0">
                <a:latin typeface="Segoe UI Light" panose="020B0502040204020203" pitchFamily="34" charset="0"/>
                <a:cs typeface="Segoe UI Light" panose="020B0502040204020203" pitchFamily="34" charset="0"/>
              </a:rPr>
              <a:t>If statements in </a:t>
            </a:r>
            <a:r>
              <a:rPr lang="en-US" sz="1200">
                <a:latin typeface="Segoe UI Light" panose="020B0502040204020203" pitchFamily="34" charset="0"/>
                <a:cs typeface="Segoe UI Light" panose="020B0502040204020203" pitchFamily="34" charset="0"/>
              </a:rPr>
              <a:t>loop </a:t>
            </a:r>
            <a:r>
              <a:rPr lang="en-US" sz="1200" smtClean="0">
                <a:latin typeface="Segoe UI Light" panose="020B0502040204020203" pitchFamily="34" charset="0"/>
                <a:cs typeface="Segoe UI Light" panose="020B0502040204020203" pitchFamily="34" charset="0"/>
              </a:rPr>
              <a:t>are </a:t>
            </a:r>
            <a:r>
              <a:rPr lang="en-US" sz="1200" dirty="0">
                <a:latin typeface="Segoe UI Light" panose="020B0502040204020203" pitchFamily="34" charset="0"/>
                <a:cs typeface="Segoe UI Light" panose="020B0502040204020203" pitchFamily="34" charset="0"/>
              </a:rPr>
              <a:t>not dependent on </a:t>
            </a:r>
            <a:r>
              <a:rPr lang="en-US" sz="1200">
                <a:latin typeface="Segoe UI Light" panose="020B0502040204020203" pitchFamily="34" charset="0"/>
                <a:cs typeface="Segoe UI Light" panose="020B0502040204020203" pitchFamily="34" charset="0"/>
              </a:rPr>
              <a:t>each </a:t>
            </a:r>
            <a:r>
              <a:rPr lang="en-US" sz="1200" smtClean="0">
                <a:latin typeface="Segoe UI Light" panose="020B0502040204020203" pitchFamily="34" charset="0"/>
                <a:cs typeface="Segoe UI Light" panose="020B0502040204020203" pitchFamily="34" charset="0"/>
              </a:rPr>
              <a:t>other, </a:t>
            </a:r>
            <a:r>
              <a:rPr lang="en-US" sz="1200" dirty="0">
                <a:latin typeface="Segoe UI Light" panose="020B0502040204020203" pitchFamily="34" charset="0"/>
                <a:cs typeface="Segoe UI Light" panose="020B0502040204020203" pitchFamily="34" charset="0"/>
              </a:rPr>
              <a:t>they can be executed </a:t>
            </a:r>
            <a:r>
              <a:rPr lang="en-US" sz="1200">
                <a:latin typeface="Segoe UI Light" panose="020B0502040204020203" pitchFamily="34" charset="0"/>
                <a:cs typeface="Segoe UI Light" panose="020B0502040204020203" pitchFamily="34" charset="0"/>
              </a:rPr>
              <a:t>in </a:t>
            </a:r>
            <a:r>
              <a:rPr lang="en-US" sz="1200" smtClean="0">
                <a:latin typeface="Segoe UI Light" panose="020B0502040204020203" pitchFamily="34" charset="0"/>
                <a:cs typeface="Segoe UI Light" panose="020B0502040204020203" pitchFamily="34" charset="0"/>
              </a:rPr>
              <a:t>parallel</a:t>
            </a:r>
            <a:r>
              <a:rPr lang="en-US" sz="1200" dirty="0">
                <a:latin typeface="Segoe UI Light" panose="020B0502040204020203" pitchFamily="34" charset="0"/>
                <a:cs typeface="Segoe UI Light" panose="020B0502040204020203" pitchFamily="34" charset="0"/>
              </a:rPr>
              <a:t>.</a:t>
            </a:r>
            <a:endParaRPr lang="en-US" sz="1200" b="0" i="0" dirty="0">
              <a:effectLst/>
              <a:latin typeface="Segoe UI Light" panose="020B0502040204020203" pitchFamily="34" charset="0"/>
              <a:cs typeface="Segoe UI Light" panose="020B0502040204020203" pitchFamily="34" charset="0"/>
            </a:endParaRPr>
          </a:p>
        </p:txBody>
      </p:sp>
      <p:sp>
        <p:nvSpPr>
          <p:cNvPr id="28" name="TextBox 27"/>
          <p:cNvSpPr txBox="1"/>
          <p:nvPr/>
        </p:nvSpPr>
        <p:spPr>
          <a:xfrm>
            <a:off x="4407701" y="5804011"/>
            <a:ext cx="1741182" cy="338554"/>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600" b="1" smtClean="0">
                <a:ln/>
                <a:solidFill>
                  <a:schemeClr val="accent3"/>
                </a:solidFill>
              </a:rPr>
              <a:t>Loop interchange</a:t>
            </a:r>
            <a:endParaRPr lang="en-US" sz="1600" b="1" dirty="0">
              <a:ln/>
              <a:solidFill>
                <a:schemeClr val="accent3"/>
              </a:solidFill>
            </a:endParaRPr>
          </a:p>
        </p:txBody>
      </p:sp>
      <p:pic>
        <p:nvPicPr>
          <p:cNvPr id="2" name="Picture 1"/>
          <p:cNvPicPr>
            <a:picLocks noChangeAspect="1"/>
          </p:cNvPicPr>
          <p:nvPr/>
        </p:nvPicPr>
        <p:blipFill>
          <a:blip r:embed="rId7"/>
          <a:stretch>
            <a:fillRect/>
          </a:stretch>
        </p:blipFill>
        <p:spPr>
          <a:xfrm>
            <a:off x="2036546" y="5416076"/>
            <a:ext cx="2333625" cy="1114425"/>
          </a:xfrm>
          <a:prstGeom prst="rect">
            <a:avLst/>
          </a:prstGeom>
        </p:spPr>
      </p:pic>
      <p:pic>
        <p:nvPicPr>
          <p:cNvPr id="3" name="Picture 2"/>
          <p:cNvPicPr>
            <a:picLocks noChangeAspect="1"/>
          </p:cNvPicPr>
          <p:nvPr/>
        </p:nvPicPr>
        <p:blipFill>
          <a:blip r:embed="rId8"/>
          <a:stretch>
            <a:fillRect/>
          </a:stretch>
        </p:blipFill>
        <p:spPr>
          <a:xfrm>
            <a:off x="6260882" y="5612368"/>
            <a:ext cx="2200275" cy="1095375"/>
          </a:xfrm>
          <a:prstGeom prst="rect">
            <a:avLst/>
          </a:prstGeom>
        </p:spPr>
      </p:pic>
      <p:cxnSp>
        <p:nvCxnSpPr>
          <p:cNvPr id="19" name="Straight Arrow Connector 18"/>
          <p:cNvCxnSpPr/>
          <p:nvPr/>
        </p:nvCxnSpPr>
        <p:spPr>
          <a:xfrm flipV="1">
            <a:off x="4305226" y="6138999"/>
            <a:ext cx="1881187" cy="19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470683" y="5612368"/>
            <a:ext cx="3380422" cy="461665"/>
          </a:xfrm>
          <a:prstGeom prst="rect">
            <a:avLst/>
          </a:prstGeom>
        </p:spPr>
        <p:txBody>
          <a:bodyPr wrap="square">
            <a:spAutoFit/>
          </a:bodyPr>
          <a:lstStyle/>
          <a:p>
            <a:pPr fontAlgn="base">
              <a:buFont typeface="Arial" panose="020B0604020202020204" pitchFamily="34" charset="0"/>
              <a:buChar char="•"/>
            </a:pPr>
            <a:r>
              <a:rPr lang="en-US" sz="1200" smtClean="0"/>
              <a:t>improve </a:t>
            </a:r>
            <a:r>
              <a:rPr lang="en-US" sz="1200" dirty="0"/>
              <a:t>the </a:t>
            </a:r>
            <a:r>
              <a:rPr lang="en-US" sz="1200"/>
              <a:t>data </a:t>
            </a:r>
            <a:r>
              <a:rPr lang="en-US" sz="1200" smtClean="0"/>
              <a:t>memory </a:t>
            </a:r>
            <a:r>
              <a:rPr lang="en-US" sz="1200"/>
              <a:t>access </a:t>
            </a:r>
            <a:r>
              <a:rPr lang="en-US" sz="1200" smtClean="0"/>
              <a:t>patterns </a:t>
            </a:r>
            <a:r>
              <a:rPr lang="en-US" sz="1200" dirty="0"/>
              <a:t>and </a:t>
            </a:r>
            <a:r>
              <a:rPr lang="en-US" sz="1200"/>
              <a:t>thus </a:t>
            </a:r>
            <a:r>
              <a:rPr lang="en-US" sz="1200" smtClean="0"/>
              <a:t>increase </a:t>
            </a:r>
            <a:r>
              <a:rPr lang="en-US" sz="1200"/>
              <a:t>the </a:t>
            </a:r>
            <a:r>
              <a:rPr lang="en-US" sz="1200" smtClean="0"/>
              <a:t>overall </a:t>
            </a:r>
            <a:r>
              <a:rPr lang="en-US" sz="1200" dirty="0"/>
              <a:t>code spatial </a:t>
            </a:r>
            <a:r>
              <a:rPr lang="en-US" sz="1200" dirty="0" smtClean="0"/>
              <a:t>locality.</a:t>
            </a:r>
            <a:endParaRPr lang="en-US" sz="1200" b="0" i="0" dirty="0">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89226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09" y="35702"/>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smtClean="0"/>
              <a:t>What sort </a:t>
            </a:r>
            <a:r>
              <a:rPr lang="en-US" b="1" dirty="0" smtClean="0"/>
              <a:t>of loops can </a:t>
            </a:r>
            <a:r>
              <a:rPr lang="en-US" b="1" smtClean="0"/>
              <a:t>be vectorized</a:t>
            </a:r>
            <a:r>
              <a:rPr lang="en-US" b="1" dirty="0" smtClean="0"/>
              <a:t>? </a:t>
            </a:r>
            <a:r>
              <a:rPr lang="en-US" sz="2400" b="1" dirty="0" smtClean="0"/>
              <a:t>Continue</a:t>
            </a:r>
            <a:endParaRPr lang="en-US" sz="2400" dirty="0"/>
          </a:p>
        </p:txBody>
      </p:sp>
      <p:sp>
        <p:nvSpPr>
          <p:cNvPr id="5" name="Content Placeholder 2"/>
          <p:cNvSpPr>
            <a:spLocks noGrp="1"/>
          </p:cNvSpPr>
          <p:nvPr>
            <p:ph idx="1"/>
          </p:nvPr>
        </p:nvSpPr>
        <p:spPr>
          <a:xfrm>
            <a:off x="1484310" y="1092121"/>
            <a:ext cx="10018712" cy="1392359"/>
          </a:xfrm>
        </p:spPr>
        <p:txBody>
          <a:bodyPr>
            <a:noAutofit/>
          </a:bodyPr>
          <a:lstStyle/>
          <a:p>
            <a:pPr marL="514350" indent="-514350">
              <a:buFont typeface="+mj-lt"/>
              <a:buAutoNum type="arabicPeriod" startAt="5"/>
            </a:pPr>
            <a:r>
              <a:rPr lang="en-US" sz="2800" b="1" dirty="0" smtClean="0">
                <a:solidFill>
                  <a:srgbClr val="00B0F0"/>
                </a:solidFill>
              </a:rPr>
              <a:t>No function calls</a:t>
            </a:r>
            <a:r>
              <a:rPr lang="en-US" sz="2800" b="1" dirty="0" smtClean="0"/>
              <a:t>													</a:t>
            </a:r>
            <a:r>
              <a:rPr lang="en-US" sz="2800" b="1" dirty="0"/>
              <a:t> </a:t>
            </a:r>
            <a:r>
              <a:rPr lang="en-US" sz="2800" b="1" dirty="0" smtClean="0"/>
              <a:t> Calling function inside loops </a:t>
            </a:r>
            <a:r>
              <a:rPr lang="en-US" sz="2800" b="1" dirty="0"/>
              <a:t>make </a:t>
            </a:r>
            <a:r>
              <a:rPr lang="en-US" sz="2800" b="1"/>
              <a:t>them </a:t>
            </a:r>
            <a:r>
              <a:rPr lang="en-US" sz="2800" b="1" smtClean="0">
                <a:solidFill>
                  <a:srgbClr val="FFC000"/>
                </a:solidFill>
              </a:rPr>
              <a:t>unvectorizable</a:t>
            </a:r>
            <a:r>
              <a:rPr lang="en-US" sz="2800" b="1" dirty="0" smtClean="0"/>
              <a:t>.</a:t>
            </a:r>
            <a:r>
              <a:rPr lang="en-US" dirty="0"/>
              <a:t>	</a:t>
            </a:r>
            <a:endParaRPr lang="en-US" dirty="0" smtClean="0"/>
          </a:p>
        </p:txBody>
      </p:sp>
      <p:sp>
        <p:nvSpPr>
          <p:cNvPr id="6" name="TextBox 5"/>
          <p:cNvSpPr txBox="1"/>
          <p:nvPr/>
        </p:nvSpPr>
        <p:spPr>
          <a:xfrm>
            <a:off x="2047776" y="2442328"/>
            <a:ext cx="7577487" cy="1323439"/>
          </a:xfrm>
          <a:prstGeom prst="rect">
            <a:avLst/>
          </a:prstGeom>
          <a:noFill/>
        </p:spPr>
        <p:txBody>
          <a:bodyPr wrap="square" rtlCol="0">
            <a:spAutoFit/>
          </a:bodyPr>
          <a:lstStyle/>
          <a:p>
            <a:r>
              <a:rPr lang="en-US" sz="2000" dirty="0" smtClean="0"/>
              <a:t>But it has two exception :</a:t>
            </a:r>
          </a:p>
          <a:p>
            <a:pPr marL="914400" lvl="1" indent="-457200">
              <a:buClr>
                <a:schemeClr val="accent4">
                  <a:lumMod val="75000"/>
                </a:schemeClr>
              </a:buClr>
              <a:buSzPct val="150000"/>
              <a:buFont typeface="+mj-lt"/>
              <a:buAutoNum type="arabicPeriod"/>
            </a:pPr>
            <a:r>
              <a:rPr lang="en-US" sz="2000" smtClean="0"/>
              <a:t>Intrinsic </a:t>
            </a:r>
            <a:r>
              <a:rPr lang="en-US" sz="2000" dirty="0"/>
              <a:t>math </a:t>
            </a:r>
            <a:r>
              <a:rPr lang="en-US" sz="2000" dirty="0" smtClean="0"/>
              <a:t>functions</a:t>
            </a:r>
          </a:p>
          <a:p>
            <a:pPr lvl="1"/>
            <a:r>
              <a:rPr lang="en-US" sz="2000" dirty="0"/>
              <a:t> </a:t>
            </a:r>
            <a:r>
              <a:rPr lang="en-US" sz="2000" dirty="0" smtClean="0"/>
              <a:t>         </a:t>
            </a:r>
          </a:p>
          <a:p>
            <a:r>
              <a:rPr lang="en-US" sz="2000" dirty="0" smtClean="0"/>
              <a:t> </a:t>
            </a:r>
            <a:endParaRPr lang="en-US" sz="2000" dirty="0"/>
          </a:p>
        </p:txBody>
      </p:sp>
      <p:pic>
        <p:nvPicPr>
          <p:cNvPr id="7" name="Picture 6"/>
          <p:cNvPicPr>
            <a:picLocks noChangeAspect="1"/>
          </p:cNvPicPr>
          <p:nvPr/>
        </p:nvPicPr>
        <p:blipFill>
          <a:blip r:embed="rId2"/>
          <a:stretch>
            <a:fillRect/>
          </a:stretch>
        </p:blipFill>
        <p:spPr>
          <a:xfrm>
            <a:off x="3064997" y="3130680"/>
            <a:ext cx="2505626" cy="2150910"/>
          </a:xfrm>
          <a:prstGeom prst="rect">
            <a:avLst/>
          </a:prstGeom>
        </p:spPr>
      </p:pic>
      <p:sp>
        <p:nvSpPr>
          <p:cNvPr id="8" name="Rectangle 7"/>
          <p:cNvSpPr/>
          <p:nvPr/>
        </p:nvSpPr>
        <p:spPr>
          <a:xfrm>
            <a:off x="1890005" y="3513882"/>
            <a:ext cx="1174992" cy="1200329"/>
          </a:xfrm>
          <a:prstGeom prst="rect">
            <a:avLst/>
          </a:prstGeom>
        </p:spPr>
        <p:txBody>
          <a:bodyPr wrap="square">
            <a:spAutoFit/>
          </a:bodyPr>
          <a:lstStyle/>
          <a:p>
            <a:pPr algn="ctr"/>
            <a:r>
              <a:rPr lang="en-US" sz="1200" b="1">
                <a:latin typeface="Cambria" panose="02040503050406030204" pitchFamily="18" charset="0"/>
              </a:rPr>
              <a:t>Functions </a:t>
            </a:r>
            <a:r>
              <a:rPr lang="en-US" sz="1200" b="1" smtClean="0">
                <a:latin typeface="Cambria" panose="02040503050406030204" pitchFamily="18" charset="0"/>
              </a:rPr>
              <a:t>for </a:t>
            </a:r>
            <a:r>
              <a:rPr lang="en-US" sz="1200" b="1" dirty="0">
                <a:latin typeface="Cambria" panose="02040503050406030204" pitchFamily="18" charset="0"/>
              </a:rPr>
              <a:t>which </a:t>
            </a:r>
            <a:r>
              <a:rPr lang="en-US" sz="1200" b="1">
                <a:latin typeface="Cambria" panose="02040503050406030204" pitchFamily="18" charset="0"/>
              </a:rPr>
              <a:t>the </a:t>
            </a:r>
            <a:r>
              <a:rPr lang="en-US" sz="1200" b="1" smtClean="0">
                <a:latin typeface="Cambria" panose="02040503050406030204" pitchFamily="18" charset="0"/>
              </a:rPr>
              <a:t>compiler </a:t>
            </a:r>
            <a:endParaRPr lang="en-US" sz="1200" b="1" dirty="0" smtClean="0">
              <a:latin typeface="Cambria" panose="02040503050406030204" pitchFamily="18" charset="0"/>
            </a:endParaRPr>
          </a:p>
          <a:p>
            <a:pPr algn="ctr"/>
            <a:r>
              <a:rPr lang="en-US" sz="1200" b="1" dirty="0" smtClean="0">
                <a:latin typeface="Cambria" panose="02040503050406030204" pitchFamily="18" charset="0"/>
              </a:rPr>
              <a:t>has </a:t>
            </a:r>
            <a:r>
              <a:rPr lang="en-US" sz="1200" b="1">
                <a:latin typeface="Cambria" panose="02040503050406030204" pitchFamily="18" charset="0"/>
              </a:rPr>
              <a:t>a </a:t>
            </a:r>
            <a:r>
              <a:rPr lang="en-US" sz="1200" b="1" smtClean="0">
                <a:latin typeface="Cambria" panose="02040503050406030204" pitchFamily="18" charset="0"/>
              </a:rPr>
              <a:t>vectorized version</a:t>
            </a:r>
            <a:r>
              <a:rPr lang="en-US" sz="1200" b="1" dirty="0">
                <a:latin typeface="Cambria" panose="02040503050406030204" pitchFamily="18" charset="0"/>
              </a:rPr>
              <a:t>. </a:t>
            </a:r>
            <a:endParaRPr lang="en-US" sz="1200" dirty="0"/>
          </a:p>
        </p:txBody>
      </p:sp>
      <p:pic>
        <p:nvPicPr>
          <p:cNvPr id="9" name="Picture 8"/>
          <p:cNvPicPr>
            <a:picLocks noChangeAspect="1"/>
          </p:cNvPicPr>
          <p:nvPr/>
        </p:nvPicPr>
        <p:blipFill>
          <a:blip r:embed="rId3"/>
          <a:stretch>
            <a:fillRect/>
          </a:stretch>
        </p:blipFill>
        <p:spPr>
          <a:xfrm>
            <a:off x="6335820" y="2748954"/>
            <a:ext cx="5082148" cy="3274270"/>
          </a:xfrm>
          <a:prstGeom prst="rect">
            <a:avLst/>
          </a:prstGeom>
        </p:spPr>
      </p:pic>
      <p:sp>
        <p:nvSpPr>
          <p:cNvPr id="10" name="Rectangle 9"/>
          <p:cNvSpPr/>
          <p:nvPr/>
        </p:nvSpPr>
        <p:spPr>
          <a:xfrm>
            <a:off x="2047776" y="5663187"/>
            <a:ext cx="2909771" cy="400110"/>
          </a:xfrm>
          <a:prstGeom prst="rect">
            <a:avLst/>
          </a:prstGeom>
        </p:spPr>
        <p:txBody>
          <a:bodyPr wrap="none">
            <a:spAutoFit/>
          </a:bodyPr>
          <a:lstStyle/>
          <a:p>
            <a:pPr marL="914400" lvl="1" indent="-457200">
              <a:buClr>
                <a:schemeClr val="accent4">
                  <a:lumMod val="75000"/>
                </a:schemeClr>
              </a:buClr>
              <a:buSzPct val="150000"/>
              <a:buFont typeface="+mj-lt"/>
              <a:buAutoNum type="arabicPeriod" startAt="2"/>
            </a:pPr>
            <a:r>
              <a:rPr lang="en-US" sz="2000" dirty="0" smtClean="0"/>
              <a:t>Inlined Functions</a:t>
            </a:r>
            <a:endParaRPr lang="en-US" sz="2000" dirty="0"/>
          </a:p>
        </p:txBody>
      </p:sp>
      <p:sp>
        <p:nvSpPr>
          <p:cNvPr id="11" name="Rectangle 10"/>
          <p:cNvSpPr/>
          <p:nvPr/>
        </p:nvSpPr>
        <p:spPr>
          <a:xfrm>
            <a:off x="9582721" y="3487164"/>
            <a:ext cx="1962771" cy="307777"/>
          </a:xfrm>
          <a:prstGeom prst="rect">
            <a:avLst/>
          </a:prstGeom>
          <a:solidFill>
            <a:srgbClr val="FF0000"/>
          </a:solidFill>
        </p:spPr>
        <p:txBody>
          <a:bodyPr wrap="square">
            <a:spAutoFit/>
          </a:bodyPr>
          <a:lstStyle/>
          <a:p>
            <a:r>
              <a:rPr lang="en-US" sz="1400" smtClean="0">
                <a:latin typeface="Cambria" panose="02040503050406030204" pitchFamily="18" charset="0"/>
              </a:rPr>
              <a:t>1.sqrtf</a:t>
            </a:r>
            <a:r>
              <a:rPr lang="en-US" sz="1400" dirty="0">
                <a:latin typeface="Cambria" panose="02040503050406030204" pitchFamily="18" charset="0"/>
              </a:rPr>
              <a:t>() </a:t>
            </a:r>
            <a:r>
              <a:rPr lang="en-US" sz="1400">
                <a:latin typeface="Cambria" panose="02040503050406030204" pitchFamily="18" charset="0"/>
              </a:rPr>
              <a:t>is </a:t>
            </a:r>
            <a:r>
              <a:rPr lang="en-US" sz="1400" smtClean="0">
                <a:latin typeface="Cambria" panose="02040503050406030204" pitchFamily="18" charset="0"/>
              </a:rPr>
              <a:t>vectorizable </a:t>
            </a:r>
            <a:endParaRPr lang="en-US" sz="1400" dirty="0"/>
          </a:p>
        </p:txBody>
      </p:sp>
      <p:sp>
        <p:nvSpPr>
          <p:cNvPr id="12" name="Freeform 11"/>
          <p:cNvSpPr/>
          <p:nvPr/>
        </p:nvSpPr>
        <p:spPr>
          <a:xfrm>
            <a:off x="7507705" y="3380873"/>
            <a:ext cx="1058779" cy="264695"/>
          </a:xfrm>
          <a:custGeom>
            <a:avLst/>
            <a:gdLst>
              <a:gd name="connsiteX0" fmla="*/ 288758 w 1058779"/>
              <a:gd name="connsiteY0" fmla="*/ 228600 h 264695"/>
              <a:gd name="connsiteX1" fmla="*/ 0 w 1058779"/>
              <a:gd name="connsiteY1" fmla="*/ 192505 h 264695"/>
              <a:gd name="connsiteX2" fmla="*/ 24063 w 1058779"/>
              <a:gd name="connsiteY2" fmla="*/ 0 h 264695"/>
              <a:gd name="connsiteX3" fmla="*/ 1058779 w 1058779"/>
              <a:gd name="connsiteY3" fmla="*/ 24063 h 264695"/>
              <a:gd name="connsiteX4" fmla="*/ 1010653 w 1058779"/>
              <a:gd name="connsiteY4" fmla="*/ 264695 h 264695"/>
              <a:gd name="connsiteX5" fmla="*/ 288758 w 1058779"/>
              <a:gd name="connsiteY5" fmla="*/ 228600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8779" h="264695">
                <a:moveTo>
                  <a:pt x="288758" y="228600"/>
                </a:moveTo>
                <a:lnTo>
                  <a:pt x="0" y="192505"/>
                </a:lnTo>
                <a:lnTo>
                  <a:pt x="24063" y="0"/>
                </a:lnTo>
                <a:lnTo>
                  <a:pt x="1058779" y="24063"/>
                </a:lnTo>
                <a:lnTo>
                  <a:pt x="1010653" y="264695"/>
                </a:lnTo>
                <a:lnTo>
                  <a:pt x="288758" y="228600"/>
                </a:lnTo>
                <a:close/>
              </a:path>
            </a:pathLst>
          </a:cu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2" idx="4"/>
            <a:endCxn id="11" idx="1"/>
          </p:cNvCxnSpPr>
          <p:nvPr/>
        </p:nvCxnSpPr>
        <p:spPr>
          <a:xfrm flipV="1">
            <a:off x="8518358" y="3641053"/>
            <a:ext cx="1064363" cy="4515"/>
          </a:xfrm>
          <a:prstGeom prst="straightConnector1">
            <a:avLst/>
          </a:prstGeom>
          <a:ln w="28575">
            <a:solidFill>
              <a:schemeClr val="accent4">
                <a:lumMod val="7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17" name="Rectangle 16"/>
          <p:cNvSpPr/>
          <p:nvPr/>
        </p:nvSpPr>
        <p:spPr>
          <a:xfrm>
            <a:off x="10038320" y="5340022"/>
            <a:ext cx="1247302" cy="523220"/>
          </a:xfrm>
          <a:prstGeom prst="rect">
            <a:avLst/>
          </a:prstGeom>
          <a:solidFill>
            <a:srgbClr val="FFC000"/>
          </a:solidFill>
        </p:spPr>
        <p:txBody>
          <a:bodyPr wrap="square">
            <a:spAutoFit/>
          </a:bodyPr>
          <a:lstStyle/>
          <a:p>
            <a:r>
              <a:rPr lang="en-US" sz="1400" dirty="0" smtClean="0">
                <a:solidFill>
                  <a:schemeClr val="bg1"/>
                </a:solidFill>
              </a:rPr>
              <a:t>LOOP </a:t>
            </a:r>
            <a:r>
              <a:rPr lang="en-US" sz="1400" smtClean="0">
                <a:solidFill>
                  <a:schemeClr val="bg1"/>
                </a:solidFill>
              </a:rPr>
              <a:t>WAS VECTORIZED</a:t>
            </a:r>
            <a:endParaRPr lang="en-US" sz="1400" dirty="0">
              <a:solidFill>
                <a:schemeClr val="bg1"/>
              </a:solidFill>
            </a:endParaRPr>
          </a:p>
        </p:txBody>
      </p:sp>
      <p:sp>
        <p:nvSpPr>
          <p:cNvPr id="18" name="Freeform 17"/>
          <p:cNvSpPr/>
          <p:nvPr/>
        </p:nvSpPr>
        <p:spPr>
          <a:xfrm>
            <a:off x="6485021" y="4812632"/>
            <a:ext cx="2987814" cy="757989"/>
          </a:xfrm>
          <a:custGeom>
            <a:avLst/>
            <a:gdLst>
              <a:gd name="connsiteX0" fmla="*/ 96253 w 2947737"/>
              <a:gd name="connsiteY0" fmla="*/ 0 h 709863"/>
              <a:gd name="connsiteX1" fmla="*/ 2671011 w 2947737"/>
              <a:gd name="connsiteY1" fmla="*/ 48126 h 709863"/>
              <a:gd name="connsiteX2" fmla="*/ 2947737 w 2947737"/>
              <a:gd name="connsiteY2" fmla="*/ 709863 h 709863"/>
              <a:gd name="connsiteX3" fmla="*/ 0 w 2947737"/>
              <a:gd name="connsiteY3" fmla="*/ 649705 h 709863"/>
              <a:gd name="connsiteX4" fmla="*/ 96253 w 2947737"/>
              <a:gd name="connsiteY4" fmla="*/ 0 h 70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7737" h="709863">
                <a:moveTo>
                  <a:pt x="96253" y="0"/>
                </a:moveTo>
                <a:lnTo>
                  <a:pt x="2671011" y="48126"/>
                </a:lnTo>
                <a:lnTo>
                  <a:pt x="2947737" y="709863"/>
                </a:lnTo>
                <a:lnTo>
                  <a:pt x="0" y="649705"/>
                </a:lnTo>
                <a:lnTo>
                  <a:pt x="96253" y="0"/>
                </a:lnTo>
                <a:close/>
              </a:path>
            </a:pathLst>
          </a:cu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8" idx="1"/>
            <a:endCxn id="17" idx="1"/>
          </p:cNvCxnSpPr>
          <p:nvPr/>
        </p:nvCxnSpPr>
        <p:spPr>
          <a:xfrm>
            <a:off x="9192347" y="4864021"/>
            <a:ext cx="845973" cy="737611"/>
          </a:xfrm>
          <a:prstGeom prst="straightConnector1">
            <a:avLst/>
          </a:prstGeom>
          <a:ln w="28575">
            <a:solidFill>
              <a:srgbClr val="FFC000"/>
            </a:solidFill>
            <a:tailEnd type="triangle"/>
          </a:ln>
        </p:spPr>
        <p:style>
          <a:lnRef idx="1">
            <a:schemeClr val="accent4"/>
          </a:lnRef>
          <a:fillRef idx="0">
            <a:schemeClr val="accent4"/>
          </a:fillRef>
          <a:effectRef idx="0">
            <a:schemeClr val="accent4"/>
          </a:effectRef>
          <a:fontRef idx="minor">
            <a:schemeClr val="tx1"/>
          </a:fontRef>
        </p:style>
      </p:cxnSp>
      <p:sp>
        <p:nvSpPr>
          <p:cNvPr id="23" name="Rectangle 22"/>
          <p:cNvSpPr/>
          <p:nvPr/>
        </p:nvSpPr>
        <p:spPr>
          <a:xfrm>
            <a:off x="5570623" y="6095637"/>
            <a:ext cx="6128601" cy="307777"/>
          </a:xfrm>
          <a:prstGeom prst="rect">
            <a:avLst/>
          </a:prstGeom>
          <a:solidFill>
            <a:srgbClr val="00B0F0"/>
          </a:solidFill>
        </p:spPr>
        <p:txBody>
          <a:bodyPr wrap="none">
            <a:spAutoFit/>
          </a:bodyPr>
          <a:lstStyle/>
          <a:p>
            <a:r>
              <a:rPr lang="en-US" sz="1400" dirty="0" smtClean="0">
                <a:solidFill>
                  <a:srgbClr val="000000"/>
                </a:solidFill>
              </a:rPr>
              <a:t>2.Inlining </a:t>
            </a:r>
            <a:r>
              <a:rPr lang="en-US" sz="1400" dirty="0">
                <a:solidFill>
                  <a:srgbClr val="000000"/>
                </a:solidFill>
              </a:rPr>
              <a:t>is enabled at default </a:t>
            </a:r>
            <a:r>
              <a:rPr lang="en-US" sz="1400">
                <a:solidFill>
                  <a:srgbClr val="000000"/>
                </a:solidFill>
              </a:rPr>
              <a:t>optimization </a:t>
            </a:r>
            <a:r>
              <a:rPr lang="en-US" sz="1400" smtClean="0">
                <a:solidFill>
                  <a:srgbClr val="000000"/>
                </a:solidFill>
              </a:rPr>
              <a:t>for </a:t>
            </a:r>
            <a:r>
              <a:rPr lang="en-US" sz="1400" dirty="0">
                <a:solidFill>
                  <a:srgbClr val="000000"/>
                </a:solidFill>
              </a:rPr>
              <a:t>functions in the </a:t>
            </a:r>
            <a:r>
              <a:rPr lang="en-US" sz="1400">
                <a:solidFill>
                  <a:srgbClr val="000000"/>
                </a:solidFill>
              </a:rPr>
              <a:t>same </a:t>
            </a:r>
            <a:r>
              <a:rPr lang="en-US" sz="1400" smtClean="0">
                <a:solidFill>
                  <a:srgbClr val="000000"/>
                </a:solidFill>
              </a:rPr>
              <a:t>source </a:t>
            </a:r>
            <a:r>
              <a:rPr lang="en-US" sz="1400" dirty="0">
                <a:solidFill>
                  <a:srgbClr val="000000"/>
                </a:solidFill>
              </a:rPr>
              <a:t>file. </a:t>
            </a:r>
            <a:endParaRPr lang="en-US" sz="2400" dirty="0"/>
          </a:p>
        </p:txBody>
      </p:sp>
      <p:sp>
        <p:nvSpPr>
          <p:cNvPr id="25" name="Freeform 24"/>
          <p:cNvSpPr/>
          <p:nvPr/>
        </p:nvSpPr>
        <p:spPr>
          <a:xfrm>
            <a:off x="6208295" y="3886200"/>
            <a:ext cx="5390147" cy="228600"/>
          </a:xfrm>
          <a:custGeom>
            <a:avLst/>
            <a:gdLst>
              <a:gd name="connsiteX0" fmla="*/ 24063 w 5390147"/>
              <a:gd name="connsiteY0" fmla="*/ 12032 h 228600"/>
              <a:gd name="connsiteX1" fmla="*/ 5390147 w 5390147"/>
              <a:gd name="connsiteY1" fmla="*/ 0 h 228600"/>
              <a:gd name="connsiteX2" fmla="*/ 5329989 w 5390147"/>
              <a:gd name="connsiteY2" fmla="*/ 228600 h 228600"/>
              <a:gd name="connsiteX3" fmla="*/ 0 w 5390147"/>
              <a:gd name="connsiteY3" fmla="*/ 204537 h 228600"/>
              <a:gd name="connsiteX4" fmla="*/ 24063 w 5390147"/>
              <a:gd name="connsiteY4" fmla="*/ 12032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147" h="228600">
                <a:moveTo>
                  <a:pt x="24063" y="12032"/>
                </a:moveTo>
                <a:lnTo>
                  <a:pt x="5390147" y="0"/>
                </a:lnTo>
                <a:lnTo>
                  <a:pt x="5329989" y="228600"/>
                </a:lnTo>
                <a:lnTo>
                  <a:pt x="0" y="204537"/>
                </a:lnTo>
                <a:lnTo>
                  <a:pt x="24063" y="12032"/>
                </a:lnTo>
                <a:close/>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5" idx="3"/>
          </p:cNvCxnSpPr>
          <p:nvPr/>
        </p:nvCxnSpPr>
        <p:spPr>
          <a:xfrm flipH="1">
            <a:off x="5974768" y="4090737"/>
            <a:ext cx="233527" cy="200490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668544" y="6478879"/>
            <a:ext cx="7883633" cy="369332"/>
          </a:xfrm>
          <a:prstGeom prst="rect">
            <a:avLst/>
          </a:prstGeom>
        </p:spPr>
        <p:txBody>
          <a:bodyPr wrap="none">
            <a:spAutoFit/>
          </a:bodyPr>
          <a:lstStyle/>
          <a:p>
            <a:r>
              <a:rPr lang="en-US" smtClean="0"/>
              <a:t>Typical compiler </a:t>
            </a:r>
            <a:r>
              <a:rPr lang="en-US" dirty="0" smtClean="0"/>
              <a:t>message : </a:t>
            </a:r>
            <a:r>
              <a:rPr lang="en-US" smtClean="0"/>
              <a:t>“</a:t>
            </a:r>
            <a:r>
              <a:rPr lang="en-US" b="1" smtClean="0"/>
              <a:t>nonstandard </a:t>
            </a:r>
            <a:r>
              <a:rPr lang="en-US" b="1" dirty="0"/>
              <a:t>loop is not </a:t>
            </a:r>
            <a:r>
              <a:rPr lang="en-US" b="1"/>
              <a:t>a </a:t>
            </a:r>
            <a:r>
              <a:rPr lang="en-US" b="1" smtClean="0"/>
              <a:t>vectorization </a:t>
            </a:r>
            <a:r>
              <a:rPr lang="en-US" b="1" dirty="0" smtClean="0"/>
              <a:t>candidate</a:t>
            </a:r>
            <a:r>
              <a:rPr lang="en-US" dirty="0" smtClean="0"/>
              <a:t>”</a:t>
            </a:r>
            <a:endParaRPr lang="en-US" dirty="0"/>
          </a:p>
        </p:txBody>
      </p:sp>
    </p:spTree>
    <p:extLst>
      <p:ext uri="{BB962C8B-B14F-4D97-AF65-F5344CB8AC3E}">
        <p14:creationId xmlns:p14="http://schemas.microsoft.com/office/powerpoint/2010/main" val="3704088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901" y="-315214"/>
            <a:ext cx="10018713" cy="1752599"/>
          </a:xfrm>
        </p:spPr>
        <p:txBody>
          <a:bodyPr/>
          <a:lstStyle/>
          <a:p>
            <a:r>
              <a:rPr lang="en-US" b="1" dirty="0"/>
              <a:t>Obstacles </a:t>
            </a:r>
            <a:r>
              <a:rPr lang="en-US" b="1"/>
              <a:t>to </a:t>
            </a:r>
            <a:r>
              <a:rPr lang="en-US" b="1" smtClean="0"/>
              <a:t>vectorization </a:t>
            </a:r>
            <a:endParaRPr lang="en-US" dirty="0"/>
          </a:p>
        </p:txBody>
      </p:sp>
      <p:sp>
        <p:nvSpPr>
          <p:cNvPr id="4" name="Rectangle 3"/>
          <p:cNvSpPr/>
          <p:nvPr/>
        </p:nvSpPr>
        <p:spPr>
          <a:xfrm>
            <a:off x="2051149" y="770433"/>
            <a:ext cx="4929170" cy="707886"/>
          </a:xfrm>
          <a:prstGeom prst="rect">
            <a:avLst/>
          </a:prstGeom>
        </p:spPr>
        <p:txBody>
          <a:bodyPr wrap="none">
            <a:spAutoFit/>
          </a:bodyPr>
          <a:lstStyle/>
          <a:p>
            <a:r>
              <a:rPr lang="en-US" sz="4000" smtClean="0">
                <a:solidFill>
                  <a:srgbClr val="FF0000"/>
                </a:solidFill>
                <a:latin typeface="+mj-lt"/>
              </a:rPr>
              <a:t>1.</a:t>
            </a:r>
            <a:r>
              <a:rPr lang="en-US" sz="2400" smtClean="0">
                <a:solidFill>
                  <a:srgbClr val="FF0000"/>
                </a:solidFill>
                <a:latin typeface="+mj-lt"/>
              </a:rPr>
              <a:t>Non-contiguous Memory </a:t>
            </a:r>
            <a:r>
              <a:rPr lang="en-US" sz="2400" dirty="0">
                <a:solidFill>
                  <a:srgbClr val="FF0000"/>
                </a:solidFill>
                <a:latin typeface="+mj-lt"/>
              </a:rPr>
              <a:t>Accesses</a:t>
            </a:r>
          </a:p>
        </p:txBody>
      </p:sp>
      <p:sp>
        <p:nvSpPr>
          <p:cNvPr id="3" name="Rectangle 2"/>
          <p:cNvSpPr/>
          <p:nvPr/>
        </p:nvSpPr>
        <p:spPr>
          <a:xfrm>
            <a:off x="2422355" y="1306887"/>
            <a:ext cx="9115927" cy="2062103"/>
          </a:xfrm>
          <a:prstGeom prst="rect">
            <a:avLst/>
          </a:prstGeom>
        </p:spPr>
        <p:txBody>
          <a:bodyPr wrap="square">
            <a:spAutoFit/>
          </a:bodyPr>
          <a:lstStyle/>
          <a:p>
            <a:r>
              <a:rPr lang="en-US" sz="2000" dirty="0"/>
              <a:t>The most common examples of </a:t>
            </a:r>
            <a:r>
              <a:rPr lang="en-US" sz="2000"/>
              <a:t>non-contiguous </a:t>
            </a:r>
            <a:r>
              <a:rPr lang="en-US" sz="2000" smtClean="0"/>
              <a:t>memory </a:t>
            </a:r>
            <a:r>
              <a:rPr lang="en-US" sz="2000"/>
              <a:t>access </a:t>
            </a:r>
            <a:r>
              <a:rPr lang="en-US" sz="2000" smtClean="0"/>
              <a:t>are </a:t>
            </a:r>
            <a:r>
              <a:rPr lang="en-US" sz="2000" dirty="0" smtClean="0"/>
              <a:t>: </a:t>
            </a:r>
          </a:p>
          <a:p>
            <a:endParaRPr lang="en-US" sz="2000" dirty="0" smtClean="0"/>
          </a:p>
          <a:p>
            <a:pPr marL="342900" indent="-342900">
              <a:buFont typeface="+mj-lt"/>
              <a:buAutoNum type="arabicPeriod"/>
            </a:pPr>
            <a:r>
              <a:rPr lang="en-US" sz="2400" b="1" dirty="0" smtClean="0"/>
              <a:t>loops </a:t>
            </a:r>
            <a:r>
              <a:rPr lang="en-US" sz="2400" b="1" dirty="0"/>
              <a:t>with </a:t>
            </a:r>
            <a:r>
              <a:rPr lang="en-US" sz="2400" b="1"/>
              <a:t>non-unit </a:t>
            </a:r>
            <a:r>
              <a:rPr lang="en-US" sz="2400" b="1" smtClean="0"/>
              <a:t>stride </a:t>
            </a:r>
            <a:r>
              <a:rPr lang="en-US" sz="2400" b="1" dirty="0" smtClean="0"/>
              <a:t>: </a:t>
            </a:r>
            <a:r>
              <a:rPr lang="en-US" sz="2000" smtClean="0"/>
              <a:t>access memory from </a:t>
            </a:r>
            <a:r>
              <a:rPr lang="en-US" sz="2000" dirty="0"/>
              <a:t>non adjacent </a:t>
            </a:r>
            <a:r>
              <a:rPr lang="en-US" sz="2000" dirty="0" smtClean="0"/>
              <a:t>locations</a:t>
            </a:r>
          </a:p>
          <a:p>
            <a:pPr marL="342900" indent="-342900">
              <a:buFont typeface="+mj-lt"/>
              <a:buAutoNum type="arabicPeriod"/>
            </a:pPr>
            <a:endParaRPr lang="en-US" sz="2000" dirty="0" smtClean="0"/>
          </a:p>
          <a:p>
            <a:pPr lvl="2"/>
            <a:endParaRPr lang="en-US" sz="2000" dirty="0" smtClean="0"/>
          </a:p>
          <a:p>
            <a:pPr marL="342900" indent="-342900">
              <a:buFont typeface="+mj-lt"/>
              <a:buAutoNum type="arabicPeriod"/>
            </a:pPr>
            <a:r>
              <a:rPr lang="en-US" sz="2400" b="1" dirty="0" smtClean="0"/>
              <a:t>Loops </a:t>
            </a:r>
            <a:r>
              <a:rPr lang="en-US" sz="2400" b="1" smtClean="0"/>
              <a:t>with indirect addressing</a:t>
            </a:r>
            <a:endParaRPr lang="en-US" sz="2400" b="1" dirty="0"/>
          </a:p>
        </p:txBody>
      </p:sp>
      <p:pic>
        <p:nvPicPr>
          <p:cNvPr id="6" name="Picture 5"/>
          <p:cNvPicPr>
            <a:picLocks noChangeAspect="1"/>
          </p:cNvPicPr>
          <p:nvPr/>
        </p:nvPicPr>
        <p:blipFill>
          <a:blip r:embed="rId3"/>
          <a:stretch>
            <a:fillRect/>
          </a:stretch>
        </p:blipFill>
        <p:spPr>
          <a:xfrm>
            <a:off x="2867275" y="3649328"/>
            <a:ext cx="7600199" cy="2303917"/>
          </a:xfrm>
          <a:prstGeom prst="rect">
            <a:avLst/>
          </a:prstGeom>
        </p:spPr>
      </p:pic>
      <p:sp>
        <p:nvSpPr>
          <p:cNvPr id="7" name="TextBox 6"/>
          <p:cNvSpPr txBox="1"/>
          <p:nvPr/>
        </p:nvSpPr>
        <p:spPr>
          <a:xfrm>
            <a:off x="7756984" y="4231204"/>
            <a:ext cx="1980029" cy="276999"/>
          </a:xfrm>
          <a:prstGeom prst="rect">
            <a:avLst/>
          </a:prstGeom>
          <a:solidFill>
            <a:srgbClr val="FFC000"/>
          </a:solidFill>
        </p:spPr>
        <p:txBody>
          <a:bodyPr wrap="none" rtlCol="0">
            <a:spAutoFit/>
          </a:bodyPr>
          <a:lstStyle/>
          <a:p>
            <a:r>
              <a:rPr lang="en-US" sz="1200" b="1" smtClean="0"/>
              <a:t>Loop interchange </a:t>
            </a:r>
            <a:r>
              <a:rPr lang="en-US" sz="1200" b="1" dirty="0" smtClean="0"/>
              <a:t>is helpful</a:t>
            </a:r>
            <a:endParaRPr lang="en-US" sz="1200" b="1" dirty="0"/>
          </a:p>
        </p:txBody>
      </p:sp>
      <p:sp>
        <p:nvSpPr>
          <p:cNvPr id="8" name="Rectangle 7"/>
          <p:cNvSpPr/>
          <p:nvPr/>
        </p:nvSpPr>
        <p:spPr>
          <a:xfrm>
            <a:off x="2867275" y="6114200"/>
            <a:ext cx="7696201" cy="646331"/>
          </a:xfrm>
          <a:prstGeom prst="rect">
            <a:avLst/>
          </a:prstGeom>
        </p:spPr>
        <p:txBody>
          <a:bodyPr wrap="square">
            <a:spAutoFit/>
          </a:bodyPr>
          <a:lstStyle/>
          <a:p>
            <a:r>
              <a:rPr lang="en-US"/>
              <a:t>The </a:t>
            </a:r>
            <a:r>
              <a:rPr lang="en-US" smtClean="0"/>
              <a:t>compiler rarely vectorizes </a:t>
            </a:r>
            <a:r>
              <a:rPr lang="en-US" dirty="0"/>
              <a:t>such loops, unless the amount of </a:t>
            </a:r>
            <a:r>
              <a:rPr lang="en-US"/>
              <a:t>computational </a:t>
            </a:r>
            <a:r>
              <a:rPr lang="en-US" smtClean="0"/>
              <a:t>work </a:t>
            </a:r>
            <a:r>
              <a:rPr lang="en-US"/>
              <a:t>is </a:t>
            </a:r>
            <a:r>
              <a:rPr lang="en-US" smtClean="0"/>
              <a:t>large compared </a:t>
            </a:r>
            <a:r>
              <a:rPr lang="en-US" dirty="0"/>
              <a:t>to </a:t>
            </a:r>
            <a:r>
              <a:rPr lang="en-US"/>
              <a:t>the </a:t>
            </a:r>
            <a:r>
              <a:rPr lang="en-US" smtClean="0"/>
              <a:t>overhead from </a:t>
            </a:r>
            <a:r>
              <a:rPr lang="en-US"/>
              <a:t>non-contiguous </a:t>
            </a:r>
            <a:r>
              <a:rPr lang="en-US" smtClean="0"/>
              <a:t>memory </a:t>
            </a:r>
            <a:r>
              <a:rPr lang="en-US" dirty="0"/>
              <a:t>access.</a:t>
            </a:r>
          </a:p>
        </p:txBody>
      </p:sp>
      <p:sp>
        <p:nvSpPr>
          <p:cNvPr id="9" name="Rectangle 8"/>
          <p:cNvSpPr/>
          <p:nvPr/>
        </p:nvSpPr>
        <p:spPr>
          <a:xfrm>
            <a:off x="4762731" y="2446100"/>
            <a:ext cx="7146758" cy="338554"/>
          </a:xfrm>
          <a:prstGeom prst="rect">
            <a:avLst/>
          </a:prstGeom>
        </p:spPr>
        <p:txBody>
          <a:bodyPr wrap="square">
            <a:spAutoFit/>
          </a:bodyPr>
          <a:lstStyle/>
          <a:p>
            <a:r>
              <a:rPr lang="en-US" sz="1600"/>
              <a:t>Typical </a:t>
            </a:r>
            <a:r>
              <a:rPr lang="en-US" sz="1600" smtClean="0"/>
              <a:t>compiler </a:t>
            </a:r>
            <a:r>
              <a:rPr lang="en-US" sz="1600" dirty="0"/>
              <a:t>message </a:t>
            </a:r>
            <a:r>
              <a:rPr lang="en-US" sz="1600" dirty="0" smtClean="0"/>
              <a:t>: </a:t>
            </a:r>
            <a:r>
              <a:rPr lang="en-US" sz="1600"/>
              <a:t>“</a:t>
            </a:r>
            <a:r>
              <a:rPr lang="en-US" sz="1600" b="1" smtClean="0"/>
              <a:t>vectorization </a:t>
            </a:r>
            <a:r>
              <a:rPr lang="en-US" sz="1600" b="1" dirty="0"/>
              <a:t>possible but seems </a:t>
            </a:r>
            <a:r>
              <a:rPr lang="en-US" sz="1600" b="1" dirty="0" smtClean="0"/>
              <a:t>inefficient” </a:t>
            </a:r>
            <a:endParaRPr lang="en-US" sz="1600" dirty="0"/>
          </a:p>
        </p:txBody>
      </p:sp>
      <p:sp>
        <p:nvSpPr>
          <p:cNvPr id="10" name="Rectangle 9"/>
          <p:cNvSpPr/>
          <p:nvPr/>
        </p:nvSpPr>
        <p:spPr>
          <a:xfrm>
            <a:off x="4762731" y="3230297"/>
            <a:ext cx="5598590" cy="338554"/>
          </a:xfrm>
          <a:prstGeom prst="rect">
            <a:avLst/>
          </a:prstGeom>
        </p:spPr>
        <p:txBody>
          <a:bodyPr wrap="square">
            <a:spAutoFit/>
          </a:bodyPr>
          <a:lstStyle/>
          <a:p>
            <a:r>
              <a:rPr lang="en-US" sz="1600"/>
              <a:t>Typical </a:t>
            </a:r>
            <a:r>
              <a:rPr lang="en-US" sz="1600" smtClean="0"/>
              <a:t>compiler </a:t>
            </a:r>
            <a:r>
              <a:rPr lang="en-US" sz="1600" dirty="0"/>
              <a:t>message </a:t>
            </a:r>
            <a:r>
              <a:rPr lang="en-US" sz="1600" dirty="0" smtClean="0"/>
              <a:t>: “</a:t>
            </a:r>
            <a:r>
              <a:rPr lang="en-US" sz="1600" b="1" dirty="0"/>
              <a:t>Existence </a:t>
            </a:r>
            <a:r>
              <a:rPr lang="en-US" sz="1600" b="1"/>
              <a:t>of </a:t>
            </a:r>
            <a:r>
              <a:rPr lang="en-US" sz="1600" b="1" smtClean="0"/>
              <a:t>vector </a:t>
            </a:r>
            <a:r>
              <a:rPr lang="en-US" sz="1600" b="1" dirty="0"/>
              <a:t>dependence </a:t>
            </a:r>
            <a:r>
              <a:rPr lang="en-US" sz="1600" b="1" dirty="0" smtClean="0"/>
              <a:t>“</a:t>
            </a:r>
            <a:endParaRPr lang="en-US" sz="1600" dirty="0"/>
          </a:p>
        </p:txBody>
      </p:sp>
      <p:sp>
        <p:nvSpPr>
          <p:cNvPr id="11" name="TextBox 10"/>
          <p:cNvSpPr txBox="1"/>
          <p:nvPr/>
        </p:nvSpPr>
        <p:spPr>
          <a:xfrm>
            <a:off x="7424360" y="1026549"/>
            <a:ext cx="2645276" cy="369332"/>
          </a:xfrm>
          <a:prstGeom prst="rect">
            <a:avLst/>
          </a:prstGeom>
          <a:solidFill>
            <a:schemeClr val="accent4">
              <a:lumMod val="75000"/>
            </a:schemeClr>
          </a:solidFill>
        </p:spPr>
        <p:txBody>
          <a:bodyPr wrap="none" rtlCol="0">
            <a:spAutoFit/>
          </a:bodyPr>
          <a:lstStyle/>
          <a:p>
            <a:r>
              <a:rPr lang="en-US" dirty="0" smtClean="0"/>
              <a:t>Lead </a:t>
            </a:r>
            <a:r>
              <a:rPr lang="en-US" smtClean="0"/>
              <a:t>to higher </a:t>
            </a:r>
            <a:r>
              <a:rPr lang="en-US" dirty="0" smtClean="0"/>
              <a:t>cache miss</a:t>
            </a:r>
            <a:endParaRPr lang="en-US" dirty="0"/>
          </a:p>
        </p:txBody>
      </p:sp>
    </p:spTree>
    <p:extLst>
      <p:ext uri="{BB962C8B-B14F-4D97-AF65-F5344CB8AC3E}">
        <p14:creationId xmlns:p14="http://schemas.microsoft.com/office/powerpoint/2010/main" val="381320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3000" fill="hold" grpId="0" nodeType="withEffect">
                                  <p:stCondLst>
                                    <p:cond delay="10000"/>
                                  </p:stCondLst>
                                  <p:childTnLst>
                                    <p:animEffect transition="out" filter="fade">
                                      <p:cBhvr>
                                        <p:cTn id="6" dur="3000" tmFilter="0, 0; .2, .5; .8, .5; 1, 0"/>
                                        <p:tgtEl>
                                          <p:spTgt spid="11"/>
                                        </p:tgtEl>
                                      </p:cBhvr>
                                    </p:animEffect>
                                    <p:animScale>
                                      <p:cBhvr>
                                        <p:cTn id="7" dur="150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663" y="-401595"/>
            <a:ext cx="10018713" cy="1752599"/>
          </a:xfrm>
        </p:spPr>
        <p:txBody>
          <a:bodyPr/>
          <a:lstStyle/>
          <a:p>
            <a:r>
              <a:rPr lang="en-US" b="1" dirty="0"/>
              <a:t>Obstacles </a:t>
            </a:r>
            <a:r>
              <a:rPr lang="en-US" b="1"/>
              <a:t>to </a:t>
            </a:r>
            <a:r>
              <a:rPr lang="en-US" b="1" smtClean="0"/>
              <a:t>vectorization</a:t>
            </a:r>
            <a:r>
              <a:rPr lang="en-US" b="1" dirty="0" smtClean="0"/>
              <a:t>.</a:t>
            </a:r>
            <a:r>
              <a:rPr lang="en-US" b="1" dirty="0"/>
              <a:t> </a:t>
            </a:r>
            <a:r>
              <a:rPr lang="en-US" sz="1800" b="1" dirty="0" smtClean="0"/>
              <a:t>Continue </a:t>
            </a:r>
            <a:endParaRPr lang="en-US" sz="1800" dirty="0"/>
          </a:p>
        </p:txBody>
      </p:sp>
      <p:sp>
        <p:nvSpPr>
          <p:cNvPr id="4" name="Rectangle 3"/>
          <p:cNvSpPr/>
          <p:nvPr/>
        </p:nvSpPr>
        <p:spPr>
          <a:xfrm>
            <a:off x="2051149" y="770433"/>
            <a:ext cx="3728906" cy="769441"/>
          </a:xfrm>
          <a:prstGeom prst="rect">
            <a:avLst/>
          </a:prstGeom>
        </p:spPr>
        <p:txBody>
          <a:bodyPr wrap="none">
            <a:spAutoFit/>
          </a:bodyPr>
          <a:lstStyle/>
          <a:p>
            <a:r>
              <a:rPr lang="en-US" sz="4400" dirty="0" smtClean="0">
                <a:solidFill>
                  <a:srgbClr val="FF0000"/>
                </a:solidFill>
                <a:latin typeface="+mj-lt"/>
              </a:rPr>
              <a:t>2.</a:t>
            </a:r>
            <a:r>
              <a:rPr lang="en-US" sz="2800" b="1" dirty="0">
                <a:solidFill>
                  <a:srgbClr val="FF0000"/>
                </a:solidFill>
              </a:rPr>
              <a:t> </a:t>
            </a:r>
            <a:r>
              <a:rPr lang="en-US" sz="2800" b="1" dirty="0" smtClean="0">
                <a:solidFill>
                  <a:srgbClr val="FF0000"/>
                </a:solidFill>
              </a:rPr>
              <a:t>Data dependencies </a:t>
            </a:r>
            <a:endParaRPr lang="en-US" sz="2800" dirty="0">
              <a:solidFill>
                <a:srgbClr val="FF0000"/>
              </a:solidFill>
              <a:latin typeface="+mj-lt"/>
            </a:endParaRPr>
          </a:p>
        </p:txBody>
      </p:sp>
      <p:sp>
        <p:nvSpPr>
          <p:cNvPr id="5" name="Rectangle 4"/>
          <p:cNvSpPr/>
          <p:nvPr/>
        </p:nvSpPr>
        <p:spPr>
          <a:xfrm>
            <a:off x="2516660" y="1576561"/>
            <a:ext cx="9073978" cy="1077218"/>
          </a:xfrm>
          <a:prstGeom prst="rect">
            <a:avLst/>
          </a:prstGeom>
        </p:spPr>
        <p:txBody>
          <a:bodyPr wrap="square">
            <a:spAutoFit/>
          </a:bodyPr>
          <a:lstStyle/>
          <a:p>
            <a:r>
              <a:rPr lang="en-US" sz="2800" smtClean="0"/>
              <a:t>2.1 Read-After-Write(RAW</a:t>
            </a:r>
            <a:r>
              <a:rPr lang="en-US" sz="2800" dirty="0" smtClean="0"/>
              <a:t>) </a:t>
            </a:r>
            <a:r>
              <a:rPr lang="en-US" dirty="0"/>
              <a:t>When </a:t>
            </a:r>
            <a:r>
              <a:rPr lang="en-US"/>
              <a:t>a </a:t>
            </a:r>
            <a:r>
              <a:rPr lang="en-US" smtClean="0"/>
              <a:t>variable </a:t>
            </a:r>
            <a:r>
              <a:rPr lang="en-US"/>
              <a:t>is </a:t>
            </a:r>
            <a:r>
              <a:rPr lang="en-US" smtClean="0"/>
              <a:t>written </a:t>
            </a:r>
            <a:r>
              <a:rPr lang="en-US" dirty="0"/>
              <a:t>in </a:t>
            </a:r>
            <a:r>
              <a:rPr lang="en-US"/>
              <a:t>one </a:t>
            </a:r>
            <a:r>
              <a:rPr lang="en-US" smtClean="0"/>
              <a:t>iteration </a:t>
            </a:r>
            <a:r>
              <a:rPr lang="en-US"/>
              <a:t>and </a:t>
            </a:r>
            <a:r>
              <a:rPr lang="en-US" smtClean="0"/>
              <a:t>read </a:t>
            </a:r>
            <a:r>
              <a:rPr lang="en-US" dirty="0"/>
              <a:t>in a </a:t>
            </a:r>
            <a:r>
              <a:rPr lang="en-US"/>
              <a:t>subsequent </a:t>
            </a:r>
            <a:r>
              <a:rPr lang="en-US" smtClean="0"/>
              <a:t>iteration </a:t>
            </a:r>
            <a:r>
              <a:rPr lang="en-US" dirty="0" smtClean="0"/>
              <a:t>, also </a:t>
            </a:r>
            <a:r>
              <a:rPr lang="en-US" dirty="0"/>
              <a:t>known as a </a:t>
            </a:r>
            <a:r>
              <a:rPr lang="en-US" b="1" u="sng" dirty="0" smtClean="0"/>
              <a:t>Flow </a:t>
            </a:r>
            <a:r>
              <a:rPr lang="en-US" b="1" u="sng"/>
              <a:t>dependency</a:t>
            </a:r>
            <a:r>
              <a:rPr lang="en-US"/>
              <a:t> </a:t>
            </a:r>
            <a:r>
              <a:rPr lang="en-US" smtClean="0"/>
              <a:t>or </a:t>
            </a:r>
            <a:r>
              <a:rPr lang="en-US" b="1" u="sng" smtClean="0"/>
              <a:t>True </a:t>
            </a:r>
            <a:r>
              <a:rPr lang="en-US" b="1" u="sng" dirty="0"/>
              <a:t>dependency</a:t>
            </a:r>
          </a:p>
          <a:p>
            <a:endParaRPr lang="en-US" dirty="0"/>
          </a:p>
        </p:txBody>
      </p:sp>
      <p:grpSp>
        <p:nvGrpSpPr>
          <p:cNvPr id="26" name="Group 25"/>
          <p:cNvGrpSpPr/>
          <p:nvPr/>
        </p:nvGrpSpPr>
        <p:grpSpPr>
          <a:xfrm>
            <a:off x="4836455" y="3418104"/>
            <a:ext cx="4393398" cy="432488"/>
            <a:chOff x="3538720" y="3101544"/>
            <a:chExt cx="4393398" cy="432488"/>
          </a:xfrm>
        </p:grpSpPr>
        <p:sp>
          <p:nvSpPr>
            <p:cNvPr id="6" name="Rectangle 5"/>
            <p:cNvSpPr/>
            <p:nvPr/>
          </p:nvSpPr>
          <p:spPr>
            <a:xfrm>
              <a:off x="3538720" y="3101547"/>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a:t>
              </a:r>
              <a:endParaRPr lang="en-US" dirty="0"/>
            </a:p>
          </p:txBody>
        </p:sp>
        <p:sp>
          <p:nvSpPr>
            <p:cNvPr id="7" name="Rectangle 6"/>
            <p:cNvSpPr/>
            <p:nvPr/>
          </p:nvSpPr>
          <p:spPr>
            <a:xfrm>
              <a:off x="4457239" y="3101546"/>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a:t>
              </a:r>
              <a:endParaRPr lang="en-US" dirty="0"/>
            </a:p>
          </p:txBody>
        </p:sp>
        <p:sp>
          <p:nvSpPr>
            <p:cNvPr id="8" name="Rectangle 7"/>
            <p:cNvSpPr/>
            <p:nvPr/>
          </p:nvSpPr>
          <p:spPr>
            <a:xfrm>
              <a:off x="5375758" y="3101545"/>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t>
              </a:r>
              <a:endParaRPr lang="en-US" dirty="0"/>
            </a:p>
          </p:txBody>
        </p:sp>
        <p:sp>
          <p:nvSpPr>
            <p:cNvPr id="9" name="Rectangle 8"/>
            <p:cNvSpPr/>
            <p:nvPr/>
          </p:nvSpPr>
          <p:spPr>
            <a:xfrm>
              <a:off x="6279861" y="3101545"/>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a:t>
              </a:r>
              <a:endParaRPr lang="en-US" dirty="0"/>
            </a:p>
          </p:txBody>
        </p:sp>
        <p:sp>
          <p:nvSpPr>
            <p:cNvPr id="10" name="Rectangle 9"/>
            <p:cNvSpPr/>
            <p:nvPr/>
          </p:nvSpPr>
          <p:spPr>
            <a:xfrm>
              <a:off x="7178355" y="3101544"/>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WB</a:t>
              </a:r>
              <a:endParaRPr lang="en-US" dirty="0"/>
            </a:p>
          </p:txBody>
        </p:sp>
        <p:cxnSp>
          <p:nvCxnSpPr>
            <p:cNvPr id="12" name="Straight Arrow Connector 11"/>
            <p:cNvCxnSpPr/>
            <p:nvPr/>
          </p:nvCxnSpPr>
          <p:spPr>
            <a:xfrm>
              <a:off x="4292483" y="3317786"/>
              <a:ext cx="1447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8" idx="1"/>
            </p:cNvCxnSpPr>
            <p:nvPr/>
          </p:nvCxnSpPr>
          <p:spPr>
            <a:xfrm>
              <a:off x="5211002" y="3317786"/>
              <a:ext cx="16475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8" idx="3"/>
              <a:endCxn id="9" idx="1"/>
            </p:cNvCxnSpPr>
            <p:nvPr/>
          </p:nvCxnSpPr>
          <p:spPr>
            <a:xfrm>
              <a:off x="6129521" y="3317788"/>
              <a:ext cx="1503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endCxn id="10" idx="1"/>
            </p:cNvCxnSpPr>
            <p:nvPr/>
          </p:nvCxnSpPr>
          <p:spPr>
            <a:xfrm>
              <a:off x="7033624" y="3317786"/>
              <a:ext cx="14473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5742984" y="4243474"/>
            <a:ext cx="4393398" cy="432488"/>
            <a:chOff x="3538720" y="3101544"/>
            <a:chExt cx="4393398" cy="432488"/>
          </a:xfrm>
        </p:grpSpPr>
        <p:sp>
          <p:nvSpPr>
            <p:cNvPr id="28" name="Rectangle 27"/>
            <p:cNvSpPr/>
            <p:nvPr/>
          </p:nvSpPr>
          <p:spPr>
            <a:xfrm>
              <a:off x="3538720" y="3101547"/>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a:t>
              </a:r>
              <a:endParaRPr lang="en-US" dirty="0"/>
            </a:p>
          </p:txBody>
        </p:sp>
        <p:sp>
          <p:nvSpPr>
            <p:cNvPr id="29" name="Rectangle 28"/>
            <p:cNvSpPr/>
            <p:nvPr/>
          </p:nvSpPr>
          <p:spPr>
            <a:xfrm>
              <a:off x="4457239" y="3101546"/>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a:t>
              </a:r>
              <a:endParaRPr lang="en-US" dirty="0"/>
            </a:p>
          </p:txBody>
        </p:sp>
        <p:sp>
          <p:nvSpPr>
            <p:cNvPr id="30" name="Rectangle 29"/>
            <p:cNvSpPr/>
            <p:nvPr/>
          </p:nvSpPr>
          <p:spPr>
            <a:xfrm>
              <a:off x="5375758" y="3101545"/>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t>
              </a:r>
              <a:endParaRPr lang="en-US" dirty="0"/>
            </a:p>
          </p:txBody>
        </p:sp>
        <p:sp>
          <p:nvSpPr>
            <p:cNvPr id="31" name="Rectangle 30"/>
            <p:cNvSpPr/>
            <p:nvPr/>
          </p:nvSpPr>
          <p:spPr>
            <a:xfrm>
              <a:off x="6279861" y="3101545"/>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a:t>
              </a:r>
              <a:endParaRPr lang="en-US" dirty="0"/>
            </a:p>
          </p:txBody>
        </p:sp>
        <p:sp>
          <p:nvSpPr>
            <p:cNvPr id="32" name="Rectangle 31"/>
            <p:cNvSpPr/>
            <p:nvPr/>
          </p:nvSpPr>
          <p:spPr>
            <a:xfrm>
              <a:off x="7178355" y="3101544"/>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WB</a:t>
              </a:r>
              <a:endParaRPr lang="en-US" dirty="0"/>
            </a:p>
          </p:txBody>
        </p:sp>
        <p:cxnSp>
          <p:nvCxnSpPr>
            <p:cNvPr id="33" name="Straight Arrow Connector 32"/>
            <p:cNvCxnSpPr/>
            <p:nvPr/>
          </p:nvCxnSpPr>
          <p:spPr>
            <a:xfrm>
              <a:off x="4292483" y="3317786"/>
              <a:ext cx="1447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30" idx="1"/>
            </p:cNvCxnSpPr>
            <p:nvPr/>
          </p:nvCxnSpPr>
          <p:spPr>
            <a:xfrm>
              <a:off x="5211002" y="3317786"/>
              <a:ext cx="16475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30" idx="3"/>
              <a:endCxn id="31" idx="1"/>
            </p:cNvCxnSpPr>
            <p:nvPr/>
          </p:nvCxnSpPr>
          <p:spPr>
            <a:xfrm>
              <a:off x="6129521" y="3317788"/>
              <a:ext cx="1503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endCxn id="32" idx="1"/>
            </p:cNvCxnSpPr>
            <p:nvPr/>
          </p:nvCxnSpPr>
          <p:spPr>
            <a:xfrm>
              <a:off x="7033624" y="3317786"/>
              <a:ext cx="14473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7" name="TextBox 36"/>
          <p:cNvSpPr txBox="1"/>
          <p:nvPr/>
        </p:nvSpPr>
        <p:spPr>
          <a:xfrm>
            <a:off x="2967398" y="3454697"/>
            <a:ext cx="1545616" cy="369332"/>
          </a:xfrm>
          <a:prstGeom prst="rect">
            <a:avLst/>
          </a:prstGeom>
          <a:noFill/>
        </p:spPr>
        <p:txBody>
          <a:bodyPr wrap="none" rtlCol="0">
            <a:spAutoFit/>
          </a:bodyPr>
          <a:lstStyle/>
          <a:p>
            <a:r>
              <a:rPr lang="en-US" smtClean="0">
                <a:latin typeface="Calibri" panose="020F0502020204030204" pitchFamily="34" charset="0"/>
              </a:rPr>
              <a:t>ADD </a:t>
            </a:r>
            <a:r>
              <a:rPr lang="en-US" smtClean="0">
                <a:solidFill>
                  <a:srgbClr val="FF0000"/>
                </a:solidFill>
                <a:latin typeface="Calibri" panose="020F0502020204030204" pitchFamily="34" charset="0"/>
              </a:rPr>
              <a:t>R3</a:t>
            </a:r>
            <a:r>
              <a:rPr lang="en-US" smtClean="0">
                <a:latin typeface="Calibri" panose="020F0502020204030204" pitchFamily="34" charset="0"/>
              </a:rPr>
              <a:t>,R2,R1</a:t>
            </a:r>
            <a:endParaRPr lang="en-US" dirty="0">
              <a:latin typeface="Calibri" panose="020F0502020204030204" pitchFamily="34" charset="0"/>
            </a:endParaRPr>
          </a:p>
        </p:txBody>
      </p:sp>
      <p:sp>
        <p:nvSpPr>
          <p:cNvPr id="38" name="TextBox 37"/>
          <p:cNvSpPr txBox="1"/>
          <p:nvPr/>
        </p:nvSpPr>
        <p:spPr>
          <a:xfrm>
            <a:off x="2967398" y="4243474"/>
            <a:ext cx="1332416" cy="369332"/>
          </a:xfrm>
          <a:prstGeom prst="rect">
            <a:avLst/>
          </a:prstGeom>
          <a:noFill/>
        </p:spPr>
        <p:txBody>
          <a:bodyPr wrap="none" rtlCol="0">
            <a:spAutoFit/>
          </a:bodyPr>
          <a:lstStyle/>
          <a:p>
            <a:r>
              <a:rPr lang="en-US" smtClean="0">
                <a:latin typeface="Calibri" panose="020F0502020204030204" pitchFamily="34" charset="0"/>
              </a:rPr>
              <a:t>SUB R4,</a:t>
            </a:r>
            <a:r>
              <a:rPr lang="en-US" smtClean="0">
                <a:solidFill>
                  <a:srgbClr val="FF0000"/>
                </a:solidFill>
                <a:latin typeface="Calibri" panose="020F0502020204030204" pitchFamily="34" charset="0"/>
              </a:rPr>
              <a:t>R3</a:t>
            </a:r>
            <a:r>
              <a:rPr lang="en-US" smtClean="0">
                <a:latin typeface="Calibri" panose="020F0502020204030204" pitchFamily="34" charset="0"/>
              </a:rPr>
              <a:t>,1</a:t>
            </a:r>
            <a:endParaRPr lang="en-US" dirty="0">
              <a:latin typeface="Calibri" panose="020F0502020204030204" pitchFamily="34" charset="0"/>
            </a:endParaRPr>
          </a:p>
        </p:txBody>
      </p:sp>
      <p:sp>
        <p:nvSpPr>
          <p:cNvPr id="39" name="TextBox 38"/>
          <p:cNvSpPr txBox="1"/>
          <p:nvPr/>
        </p:nvSpPr>
        <p:spPr>
          <a:xfrm>
            <a:off x="5426751" y="2666609"/>
            <a:ext cx="1271823" cy="369332"/>
          </a:xfrm>
          <a:prstGeom prst="rect">
            <a:avLst/>
          </a:prstGeom>
          <a:solidFill>
            <a:schemeClr val="bg2">
              <a:lumMod val="10000"/>
              <a:lumOff val="90000"/>
            </a:schemeClr>
          </a:solidFill>
        </p:spPr>
        <p:txBody>
          <a:bodyPr wrap="none" rtlCol="0">
            <a:spAutoFit/>
          </a:bodyPr>
          <a:lstStyle/>
          <a:p>
            <a:r>
              <a:rPr lang="en-US" smtClean="0">
                <a:solidFill>
                  <a:schemeClr val="bg1"/>
                </a:solidFill>
              </a:rPr>
              <a:t>Read R1,R2</a:t>
            </a:r>
            <a:endParaRPr lang="en-US" dirty="0">
              <a:solidFill>
                <a:schemeClr val="bg1"/>
              </a:solidFill>
            </a:endParaRPr>
          </a:p>
        </p:txBody>
      </p:sp>
      <p:cxnSp>
        <p:nvCxnSpPr>
          <p:cNvPr id="41" name="Straight Arrow Connector 40"/>
          <p:cNvCxnSpPr>
            <a:stCxn id="39" idx="2"/>
          </p:cNvCxnSpPr>
          <p:nvPr/>
        </p:nvCxnSpPr>
        <p:spPr>
          <a:xfrm>
            <a:off x="6062663" y="3035941"/>
            <a:ext cx="94273" cy="382163"/>
          </a:xfrm>
          <a:prstGeom prst="straightConnector1">
            <a:avLst/>
          </a:prstGeom>
          <a:ln w="571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446026" y="2666609"/>
            <a:ext cx="1000595" cy="369332"/>
          </a:xfrm>
          <a:prstGeom prst="rect">
            <a:avLst/>
          </a:prstGeom>
          <a:solidFill>
            <a:schemeClr val="bg2">
              <a:lumMod val="10000"/>
              <a:lumOff val="90000"/>
            </a:schemeClr>
          </a:solidFill>
        </p:spPr>
        <p:txBody>
          <a:bodyPr wrap="none" rtlCol="0">
            <a:spAutoFit/>
          </a:bodyPr>
          <a:lstStyle/>
          <a:p>
            <a:r>
              <a:rPr lang="en-US" smtClean="0">
                <a:solidFill>
                  <a:schemeClr val="bg1"/>
                </a:solidFill>
              </a:rPr>
              <a:t>Write R3</a:t>
            </a:r>
            <a:endParaRPr lang="en-US" dirty="0">
              <a:solidFill>
                <a:schemeClr val="bg1"/>
              </a:solidFill>
            </a:endParaRPr>
          </a:p>
        </p:txBody>
      </p:sp>
      <p:cxnSp>
        <p:nvCxnSpPr>
          <p:cNvPr id="45" name="Straight Arrow Connector 44"/>
          <p:cNvCxnSpPr>
            <a:stCxn id="44" idx="2"/>
            <a:endCxn id="10" idx="0"/>
          </p:cNvCxnSpPr>
          <p:nvPr/>
        </p:nvCxnSpPr>
        <p:spPr>
          <a:xfrm flipH="1">
            <a:off x="8852972" y="3035941"/>
            <a:ext cx="93352" cy="382163"/>
          </a:xfrm>
          <a:prstGeom prst="straightConnector1">
            <a:avLst/>
          </a:prstGeom>
          <a:ln w="571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620016" y="5717827"/>
            <a:ext cx="1536920" cy="369332"/>
          </a:xfrm>
          <a:prstGeom prst="rect">
            <a:avLst/>
          </a:prstGeom>
          <a:solidFill>
            <a:schemeClr val="tx1">
              <a:lumMod val="95000"/>
            </a:schemeClr>
          </a:solidFill>
        </p:spPr>
        <p:txBody>
          <a:bodyPr wrap="square" rtlCol="0">
            <a:spAutoFit/>
          </a:bodyPr>
          <a:lstStyle/>
          <a:p>
            <a:r>
              <a:rPr lang="en-US" smtClean="0">
                <a:solidFill>
                  <a:schemeClr val="bg1"/>
                </a:solidFill>
              </a:rPr>
              <a:t>Read R3</a:t>
            </a:r>
            <a:endParaRPr lang="en-US" dirty="0">
              <a:solidFill>
                <a:schemeClr val="bg1"/>
              </a:solidFill>
            </a:endParaRPr>
          </a:p>
        </p:txBody>
      </p:sp>
      <p:cxnSp>
        <p:nvCxnSpPr>
          <p:cNvPr id="53" name="Straight Connector 52"/>
          <p:cNvCxnSpPr/>
          <p:nvPr/>
        </p:nvCxnSpPr>
        <p:spPr>
          <a:xfrm>
            <a:off x="5641057" y="3218941"/>
            <a:ext cx="6512" cy="2147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559576" y="3238079"/>
            <a:ext cx="1200" cy="2128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485205" y="3269655"/>
            <a:ext cx="3247" cy="2097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8375678" y="3269655"/>
            <a:ext cx="14606" cy="2097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291049" y="3269655"/>
            <a:ext cx="39532" cy="2097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7060604" y="3868799"/>
            <a:ext cx="1792367" cy="353015"/>
          </a:xfrm>
          <a:prstGeom prst="straightConnector1">
            <a:avLst/>
          </a:prstGeom>
          <a:ln w="38100">
            <a:solidFill>
              <a:srgbClr val="FF0000"/>
            </a:solidFill>
            <a:headEnd type="triangle"/>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4" name="Multiply 83"/>
          <p:cNvSpPr/>
          <p:nvPr/>
        </p:nvSpPr>
        <p:spPr>
          <a:xfrm>
            <a:off x="5573753" y="5599236"/>
            <a:ext cx="586303" cy="57693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794368" y="6235019"/>
            <a:ext cx="5881162" cy="523220"/>
          </a:xfrm>
          <a:prstGeom prst="rect">
            <a:avLst/>
          </a:prstGeom>
          <a:solidFill>
            <a:srgbClr val="FFC000"/>
          </a:solidFill>
        </p:spPr>
        <p:txBody>
          <a:bodyPr wrap="none">
            <a:spAutoFit/>
          </a:bodyPr>
          <a:lstStyle/>
          <a:p>
            <a:r>
              <a:rPr lang="en-US" dirty="0" smtClean="0">
                <a:solidFill>
                  <a:schemeClr val="bg1"/>
                </a:solidFill>
                <a:latin typeface="Calibri" panose="020F0502020204030204" pitchFamily="34" charset="0"/>
              </a:rPr>
              <a:t>Loop with Flow Dependency </a:t>
            </a:r>
            <a:r>
              <a:rPr lang="en-US" sz="2800" b="1" dirty="0" smtClean="0">
                <a:solidFill>
                  <a:srgbClr val="FF0000"/>
                </a:solidFill>
                <a:latin typeface="Calibri" panose="020F0502020204030204" pitchFamily="34" charset="0"/>
              </a:rPr>
              <a:t>cannot</a:t>
            </a:r>
            <a:r>
              <a:rPr lang="en-US" dirty="0" smtClean="0">
                <a:solidFill>
                  <a:schemeClr val="bg1"/>
                </a:solidFill>
                <a:latin typeface="Calibri" panose="020F0502020204030204" pitchFamily="34" charset="0"/>
              </a:rPr>
              <a:t> </a:t>
            </a:r>
            <a:r>
              <a:rPr lang="en-US" smtClean="0">
                <a:solidFill>
                  <a:schemeClr val="bg1"/>
                </a:solidFill>
                <a:latin typeface="Calibri" panose="020F0502020204030204" pitchFamily="34" charset="0"/>
              </a:rPr>
              <a:t>be vectorized </a:t>
            </a:r>
            <a:r>
              <a:rPr lang="en-US" dirty="0">
                <a:solidFill>
                  <a:schemeClr val="bg1"/>
                </a:solidFill>
                <a:latin typeface="Calibri" panose="020F0502020204030204" pitchFamily="34" charset="0"/>
              </a:rPr>
              <a:t>safely </a:t>
            </a:r>
          </a:p>
        </p:txBody>
      </p:sp>
      <p:grpSp>
        <p:nvGrpSpPr>
          <p:cNvPr id="42" name="Group 41"/>
          <p:cNvGrpSpPr/>
          <p:nvPr/>
        </p:nvGrpSpPr>
        <p:grpSpPr>
          <a:xfrm>
            <a:off x="6650860" y="5042175"/>
            <a:ext cx="4393398" cy="432488"/>
            <a:chOff x="3538720" y="3101544"/>
            <a:chExt cx="4393398" cy="432488"/>
          </a:xfrm>
        </p:grpSpPr>
        <p:sp>
          <p:nvSpPr>
            <p:cNvPr id="43" name="Rectangle 42"/>
            <p:cNvSpPr/>
            <p:nvPr/>
          </p:nvSpPr>
          <p:spPr>
            <a:xfrm>
              <a:off x="3538720" y="3101547"/>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a:t>
              </a:r>
              <a:endParaRPr lang="en-US" dirty="0"/>
            </a:p>
          </p:txBody>
        </p:sp>
        <p:sp>
          <p:nvSpPr>
            <p:cNvPr id="46" name="Rectangle 45"/>
            <p:cNvSpPr/>
            <p:nvPr/>
          </p:nvSpPr>
          <p:spPr>
            <a:xfrm>
              <a:off x="4457239" y="3101546"/>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a:t>
              </a:r>
              <a:endParaRPr lang="en-US" dirty="0"/>
            </a:p>
          </p:txBody>
        </p:sp>
        <p:sp>
          <p:nvSpPr>
            <p:cNvPr id="47" name="Rectangle 46"/>
            <p:cNvSpPr/>
            <p:nvPr/>
          </p:nvSpPr>
          <p:spPr>
            <a:xfrm>
              <a:off x="5375758" y="3101545"/>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t>
              </a:r>
              <a:endParaRPr lang="en-US" dirty="0"/>
            </a:p>
          </p:txBody>
        </p:sp>
        <p:sp>
          <p:nvSpPr>
            <p:cNvPr id="50" name="Rectangle 49"/>
            <p:cNvSpPr/>
            <p:nvPr/>
          </p:nvSpPr>
          <p:spPr>
            <a:xfrm>
              <a:off x="6279861" y="3101545"/>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a:t>
              </a:r>
              <a:endParaRPr lang="en-US" dirty="0"/>
            </a:p>
          </p:txBody>
        </p:sp>
        <p:sp>
          <p:nvSpPr>
            <p:cNvPr id="51" name="Rectangle 50"/>
            <p:cNvSpPr/>
            <p:nvPr/>
          </p:nvSpPr>
          <p:spPr>
            <a:xfrm>
              <a:off x="7178355" y="3101544"/>
              <a:ext cx="753763" cy="432485"/>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WB</a:t>
              </a:r>
              <a:endParaRPr lang="en-US" dirty="0"/>
            </a:p>
          </p:txBody>
        </p:sp>
        <p:cxnSp>
          <p:nvCxnSpPr>
            <p:cNvPr id="52" name="Straight Arrow Connector 51"/>
            <p:cNvCxnSpPr/>
            <p:nvPr/>
          </p:nvCxnSpPr>
          <p:spPr>
            <a:xfrm>
              <a:off x="4292483" y="3317786"/>
              <a:ext cx="1447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a:endCxn id="47" idx="1"/>
            </p:cNvCxnSpPr>
            <p:nvPr/>
          </p:nvCxnSpPr>
          <p:spPr>
            <a:xfrm>
              <a:off x="5211002" y="3317786"/>
              <a:ext cx="16475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47" idx="3"/>
              <a:endCxn id="50" idx="1"/>
            </p:cNvCxnSpPr>
            <p:nvPr/>
          </p:nvCxnSpPr>
          <p:spPr>
            <a:xfrm>
              <a:off x="6129521" y="3317788"/>
              <a:ext cx="1503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a:endCxn id="51" idx="1"/>
            </p:cNvCxnSpPr>
            <p:nvPr/>
          </p:nvCxnSpPr>
          <p:spPr>
            <a:xfrm>
              <a:off x="7033624" y="3317786"/>
              <a:ext cx="14473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71" name="TextBox 70"/>
          <p:cNvSpPr txBox="1"/>
          <p:nvPr/>
        </p:nvSpPr>
        <p:spPr>
          <a:xfrm>
            <a:off x="2969000" y="5031450"/>
            <a:ext cx="1330814" cy="369332"/>
          </a:xfrm>
          <a:prstGeom prst="rect">
            <a:avLst/>
          </a:prstGeom>
          <a:noFill/>
        </p:spPr>
        <p:txBody>
          <a:bodyPr wrap="none" rtlCol="0">
            <a:spAutoFit/>
          </a:bodyPr>
          <a:lstStyle/>
          <a:p>
            <a:r>
              <a:rPr lang="en-US" smtClean="0">
                <a:latin typeface="Calibri" panose="020F0502020204030204" pitchFamily="34" charset="0"/>
              </a:rPr>
              <a:t>Add R5,</a:t>
            </a:r>
            <a:r>
              <a:rPr lang="en-US" smtClean="0">
                <a:solidFill>
                  <a:srgbClr val="92D050"/>
                </a:solidFill>
                <a:latin typeface="Calibri" panose="020F0502020204030204" pitchFamily="34" charset="0"/>
              </a:rPr>
              <a:t>R4</a:t>
            </a:r>
            <a:r>
              <a:rPr lang="en-US" smtClean="0">
                <a:latin typeface="Calibri" panose="020F0502020204030204" pitchFamily="34" charset="0"/>
              </a:rPr>
              <a:t>,5</a:t>
            </a:r>
            <a:endParaRPr lang="en-US" dirty="0">
              <a:latin typeface="Calibri" panose="020F0502020204030204" pitchFamily="34" charset="0"/>
            </a:endParaRPr>
          </a:p>
        </p:txBody>
      </p:sp>
      <p:cxnSp>
        <p:nvCxnSpPr>
          <p:cNvPr id="72" name="Straight Arrow Connector 71"/>
          <p:cNvCxnSpPr/>
          <p:nvPr/>
        </p:nvCxnSpPr>
        <p:spPr>
          <a:xfrm>
            <a:off x="8188299" y="4409154"/>
            <a:ext cx="602922" cy="622296"/>
          </a:xfrm>
          <a:prstGeom prst="straightConnector1">
            <a:avLst/>
          </a:prstGeom>
          <a:ln w="57150">
            <a:solidFill>
              <a:schemeClr val="accent2">
                <a:lumMod val="60000"/>
                <a:lumOff val="40000"/>
              </a:schemeClr>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475101" y="5443083"/>
            <a:ext cx="4942443" cy="369332"/>
          </a:xfrm>
          <a:prstGeom prst="rect">
            <a:avLst/>
          </a:prstGeom>
          <a:noFill/>
        </p:spPr>
        <p:txBody>
          <a:bodyPr wrap="none" rtlCol="0">
            <a:spAutoFit/>
          </a:bodyPr>
          <a:lstStyle/>
          <a:p>
            <a:r>
              <a:rPr lang="en-US" smtClean="0">
                <a:solidFill>
                  <a:srgbClr val="92D050"/>
                </a:solidFill>
              </a:rPr>
              <a:t>Operand Forwarding can reduce </a:t>
            </a:r>
            <a:r>
              <a:rPr lang="en-US" dirty="0" smtClean="0">
                <a:solidFill>
                  <a:srgbClr val="92D050"/>
                </a:solidFill>
              </a:rPr>
              <a:t>impact </a:t>
            </a:r>
            <a:r>
              <a:rPr lang="en-US" smtClean="0">
                <a:solidFill>
                  <a:srgbClr val="92D050"/>
                </a:solidFill>
              </a:rPr>
              <a:t>of RAW </a:t>
            </a:r>
            <a:endParaRPr lang="en-US" dirty="0">
              <a:solidFill>
                <a:srgbClr val="92D050"/>
              </a:solidFill>
            </a:endParaRPr>
          </a:p>
        </p:txBody>
      </p:sp>
      <p:cxnSp>
        <p:nvCxnSpPr>
          <p:cNvPr id="49" name="Straight Arrow Connector 48"/>
          <p:cNvCxnSpPr>
            <a:stCxn id="48" idx="3"/>
            <a:endCxn id="29" idx="2"/>
          </p:cNvCxnSpPr>
          <p:nvPr/>
        </p:nvCxnSpPr>
        <p:spPr>
          <a:xfrm flipV="1">
            <a:off x="6156936" y="4675961"/>
            <a:ext cx="881449" cy="1226532"/>
          </a:xfrm>
          <a:prstGeom prst="straightConnector1">
            <a:avLst/>
          </a:prstGeom>
          <a:ln w="5715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802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1149" y="770433"/>
            <a:ext cx="3655168" cy="769441"/>
          </a:xfrm>
          <a:prstGeom prst="rect">
            <a:avLst/>
          </a:prstGeom>
        </p:spPr>
        <p:txBody>
          <a:bodyPr wrap="none">
            <a:spAutoFit/>
          </a:bodyPr>
          <a:lstStyle/>
          <a:p>
            <a:r>
              <a:rPr lang="en-US" sz="4400" dirty="0" smtClean="0">
                <a:solidFill>
                  <a:srgbClr val="FF0000"/>
                </a:solidFill>
                <a:latin typeface="+mj-lt"/>
              </a:rPr>
              <a:t>2.</a:t>
            </a:r>
            <a:r>
              <a:rPr lang="en-US" sz="2800" b="1" dirty="0">
                <a:solidFill>
                  <a:srgbClr val="FF0000"/>
                </a:solidFill>
              </a:rPr>
              <a:t> </a:t>
            </a:r>
            <a:r>
              <a:rPr lang="en-US" sz="2800" b="1" dirty="0" smtClean="0">
                <a:solidFill>
                  <a:srgbClr val="FF0000"/>
                </a:solidFill>
              </a:rPr>
              <a:t>Data dependencies</a:t>
            </a:r>
            <a:endParaRPr lang="en-US" sz="2800" dirty="0">
              <a:solidFill>
                <a:srgbClr val="FF0000"/>
              </a:solidFill>
              <a:latin typeface="+mj-lt"/>
            </a:endParaRPr>
          </a:p>
        </p:txBody>
      </p:sp>
      <p:sp>
        <p:nvSpPr>
          <p:cNvPr id="5" name="Rectangle 4"/>
          <p:cNvSpPr/>
          <p:nvPr/>
        </p:nvSpPr>
        <p:spPr>
          <a:xfrm>
            <a:off x="2516660" y="1576561"/>
            <a:ext cx="9073978" cy="523220"/>
          </a:xfrm>
          <a:prstGeom prst="rect">
            <a:avLst/>
          </a:prstGeom>
        </p:spPr>
        <p:txBody>
          <a:bodyPr wrap="square">
            <a:spAutoFit/>
          </a:bodyPr>
          <a:lstStyle/>
          <a:p>
            <a:r>
              <a:rPr lang="en-US" sz="2800" smtClean="0"/>
              <a:t>2.1 Read-After-Write(RAW</a:t>
            </a:r>
            <a:r>
              <a:rPr lang="en-US" sz="2800" dirty="0" smtClean="0"/>
              <a:t>) .</a:t>
            </a:r>
            <a:r>
              <a:rPr lang="en-US" dirty="0" smtClean="0"/>
              <a:t>Continue</a:t>
            </a:r>
            <a:endParaRPr lang="en-US" sz="1200" dirty="0"/>
          </a:p>
        </p:txBody>
      </p:sp>
      <p:sp>
        <p:nvSpPr>
          <p:cNvPr id="55" name="Rectangle 54"/>
          <p:cNvSpPr/>
          <p:nvPr/>
        </p:nvSpPr>
        <p:spPr>
          <a:xfrm>
            <a:off x="2707739" y="2521410"/>
            <a:ext cx="6208751" cy="523220"/>
          </a:xfrm>
          <a:prstGeom prst="rect">
            <a:avLst/>
          </a:prstGeom>
        </p:spPr>
        <p:txBody>
          <a:bodyPr wrap="none">
            <a:spAutoFit/>
          </a:bodyPr>
          <a:lstStyle/>
          <a:p>
            <a:pPr marL="342900" indent="-342900">
              <a:buFont typeface="Arial" panose="020B0604020202020204" pitchFamily="34" charset="0"/>
              <a:buChar char="•"/>
            </a:pPr>
            <a:r>
              <a:rPr lang="en-US" sz="2800" dirty="0">
                <a:solidFill>
                  <a:schemeClr val="accent3">
                    <a:lumMod val="75000"/>
                  </a:schemeClr>
                </a:solidFill>
              </a:rPr>
              <a:t>What if </a:t>
            </a:r>
            <a:r>
              <a:rPr lang="en-US" sz="2800">
                <a:solidFill>
                  <a:schemeClr val="accent3">
                    <a:lumMod val="75000"/>
                  </a:schemeClr>
                </a:solidFill>
              </a:rPr>
              <a:t>the </a:t>
            </a:r>
            <a:r>
              <a:rPr lang="en-US" sz="2800" smtClean="0">
                <a:solidFill>
                  <a:schemeClr val="accent3">
                    <a:lumMod val="75000"/>
                  </a:schemeClr>
                </a:solidFill>
              </a:rPr>
              <a:t>iterations run </a:t>
            </a:r>
            <a:r>
              <a:rPr lang="en-US" sz="2800" dirty="0">
                <a:solidFill>
                  <a:schemeClr val="accent3">
                    <a:lumMod val="75000"/>
                  </a:schemeClr>
                </a:solidFill>
              </a:rPr>
              <a:t>out </a:t>
            </a:r>
            <a:r>
              <a:rPr lang="en-US" sz="2800">
                <a:solidFill>
                  <a:schemeClr val="accent3">
                    <a:lumMod val="75000"/>
                  </a:schemeClr>
                </a:solidFill>
              </a:rPr>
              <a:t>of </a:t>
            </a:r>
            <a:r>
              <a:rPr lang="en-US" sz="2800" smtClean="0">
                <a:solidFill>
                  <a:schemeClr val="accent3">
                    <a:lumMod val="75000"/>
                  </a:schemeClr>
                </a:solidFill>
              </a:rPr>
              <a:t>order?</a:t>
            </a:r>
            <a:endParaRPr lang="en-US" sz="2800" dirty="0">
              <a:solidFill>
                <a:schemeClr val="accent3">
                  <a:lumMod val="75000"/>
                </a:schemeClr>
              </a:solidFill>
            </a:endParaRPr>
          </a:p>
        </p:txBody>
      </p:sp>
      <p:sp>
        <p:nvSpPr>
          <p:cNvPr id="57" name="Rectangle 56"/>
          <p:cNvSpPr/>
          <p:nvPr/>
        </p:nvSpPr>
        <p:spPr>
          <a:xfrm>
            <a:off x="3498550" y="3044630"/>
            <a:ext cx="6663090" cy="369332"/>
          </a:xfrm>
          <a:prstGeom prst="rect">
            <a:avLst/>
          </a:prstGeom>
          <a:solidFill>
            <a:schemeClr val="accent1">
              <a:lumMod val="75000"/>
            </a:schemeClr>
          </a:solidFill>
        </p:spPr>
        <p:txBody>
          <a:bodyPr wrap="square">
            <a:spAutoFit/>
          </a:bodyPr>
          <a:lstStyle/>
          <a:p>
            <a:r>
              <a:rPr lang="en-US"/>
              <a:t>Might </a:t>
            </a:r>
            <a:r>
              <a:rPr lang="en-US" smtClean="0"/>
              <a:t>read from </a:t>
            </a:r>
            <a:r>
              <a:rPr lang="en-US" dirty="0"/>
              <a:t>a </a:t>
            </a:r>
            <a:r>
              <a:rPr lang="en-US"/>
              <a:t>location </a:t>
            </a:r>
            <a:r>
              <a:rPr lang="en-US" smtClean="0"/>
              <a:t>before </a:t>
            </a:r>
            <a:r>
              <a:rPr lang="en-US"/>
              <a:t>the </a:t>
            </a:r>
            <a:r>
              <a:rPr lang="en-US" smtClean="0"/>
              <a:t>correct </a:t>
            </a:r>
            <a:r>
              <a:rPr lang="en-US" dirty="0" smtClean="0"/>
              <a:t>value </a:t>
            </a:r>
            <a:r>
              <a:rPr lang="en-US" smtClean="0"/>
              <a:t>was written </a:t>
            </a:r>
            <a:r>
              <a:rPr lang="en-US" dirty="0"/>
              <a:t>to it</a:t>
            </a:r>
          </a:p>
        </p:txBody>
      </p:sp>
      <p:sp>
        <p:nvSpPr>
          <p:cNvPr id="58" name="Rectangle 57"/>
          <p:cNvSpPr/>
          <p:nvPr/>
        </p:nvSpPr>
        <p:spPr>
          <a:xfrm>
            <a:off x="2707739" y="4019555"/>
            <a:ext cx="7197804" cy="523220"/>
          </a:xfrm>
          <a:prstGeom prst="rect">
            <a:avLst/>
          </a:prstGeom>
        </p:spPr>
        <p:txBody>
          <a:bodyPr wrap="none">
            <a:spAutoFit/>
          </a:bodyPr>
          <a:lstStyle/>
          <a:p>
            <a:pPr marL="342900" indent="-342900">
              <a:buFont typeface="Arial" panose="020B0604020202020204" pitchFamily="34" charset="0"/>
              <a:buChar char="•"/>
            </a:pPr>
            <a:r>
              <a:rPr lang="en-US" sz="2800" dirty="0">
                <a:solidFill>
                  <a:schemeClr val="accent3">
                    <a:lumMod val="75000"/>
                  </a:schemeClr>
                </a:solidFill>
              </a:rPr>
              <a:t>What if </a:t>
            </a:r>
            <a:r>
              <a:rPr lang="en-US" sz="2800">
                <a:solidFill>
                  <a:schemeClr val="accent3">
                    <a:lumMod val="75000"/>
                  </a:schemeClr>
                </a:solidFill>
              </a:rPr>
              <a:t>the </a:t>
            </a:r>
            <a:r>
              <a:rPr lang="en-US" sz="2800" smtClean="0">
                <a:solidFill>
                  <a:schemeClr val="accent3">
                    <a:lumMod val="75000"/>
                  </a:schemeClr>
                </a:solidFill>
              </a:rPr>
              <a:t>iterations </a:t>
            </a:r>
            <a:r>
              <a:rPr lang="en-US" sz="2800" dirty="0">
                <a:solidFill>
                  <a:schemeClr val="accent3">
                    <a:lumMod val="75000"/>
                  </a:schemeClr>
                </a:solidFill>
              </a:rPr>
              <a:t>do </a:t>
            </a:r>
            <a:r>
              <a:rPr lang="en-US" sz="2800">
                <a:solidFill>
                  <a:schemeClr val="accent3">
                    <a:lumMod val="75000"/>
                  </a:schemeClr>
                </a:solidFill>
              </a:rPr>
              <a:t>not </a:t>
            </a:r>
            <a:r>
              <a:rPr lang="en-US" sz="2800" smtClean="0">
                <a:solidFill>
                  <a:schemeClr val="accent3">
                    <a:lumMod val="75000"/>
                  </a:schemeClr>
                </a:solidFill>
              </a:rPr>
              <a:t>run </a:t>
            </a:r>
            <a:r>
              <a:rPr lang="en-US" sz="2800" dirty="0">
                <a:solidFill>
                  <a:schemeClr val="accent3">
                    <a:lumMod val="75000"/>
                  </a:schemeClr>
                </a:solidFill>
              </a:rPr>
              <a:t>in lock-step?</a:t>
            </a:r>
          </a:p>
        </p:txBody>
      </p:sp>
      <p:sp>
        <p:nvSpPr>
          <p:cNvPr id="59" name="Rectangle 58"/>
          <p:cNvSpPr/>
          <p:nvPr/>
        </p:nvSpPr>
        <p:spPr>
          <a:xfrm>
            <a:off x="3498550" y="4542775"/>
            <a:ext cx="1643399" cy="369332"/>
          </a:xfrm>
          <a:prstGeom prst="rect">
            <a:avLst/>
          </a:prstGeom>
          <a:solidFill>
            <a:schemeClr val="accent1">
              <a:lumMod val="75000"/>
            </a:schemeClr>
          </a:solidFill>
        </p:spPr>
        <p:txBody>
          <a:bodyPr wrap="none">
            <a:spAutoFit/>
          </a:bodyPr>
          <a:lstStyle/>
          <a:p>
            <a:r>
              <a:rPr lang="en-US"/>
              <a:t>Same </a:t>
            </a:r>
            <a:r>
              <a:rPr lang="en-US" smtClean="0"/>
              <a:t>problem</a:t>
            </a:r>
            <a:r>
              <a:rPr lang="en-US" dirty="0"/>
              <a:t>!</a:t>
            </a:r>
          </a:p>
        </p:txBody>
      </p:sp>
      <p:sp>
        <p:nvSpPr>
          <p:cNvPr id="60" name="Title 1"/>
          <p:cNvSpPr>
            <a:spLocks noGrp="1"/>
          </p:cNvSpPr>
          <p:nvPr>
            <p:ph type="title"/>
          </p:nvPr>
        </p:nvSpPr>
        <p:spPr>
          <a:xfrm>
            <a:off x="1669663" y="-401595"/>
            <a:ext cx="10018713" cy="1752599"/>
          </a:xfrm>
        </p:spPr>
        <p:txBody>
          <a:bodyPr/>
          <a:lstStyle/>
          <a:p>
            <a:r>
              <a:rPr lang="en-US" b="1" dirty="0"/>
              <a:t>Obstacles </a:t>
            </a:r>
            <a:r>
              <a:rPr lang="en-US" b="1"/>
              <a:t>to </a:t>
            </a:r>
            <a:r>
              <a:rPr lang="en-US" b="1" smtClean="0"/>
              <a:t>vectorization</a:t>
            </a:r>
            <a:r>
              <a:rPr lang="en-US" b="1" dirty="0" smtClean="0"/>
              <a:t>.</a:t>
            </a:r>
            <a:r>
              <a:rPr lang="en-US" b="1" dirty="0"/>
              <a:t> </a:t>
            </a:r>
            <a:r>
              <a:rPr lang="en-US" sz="1800" b="1" dirty="0" smtClean="0"/>
              <a:t>Continue </a:t>
            </a:r>
            <a:endParaRPr lang="en-US" sz="1800" dirty="0"/>
          </a:p>
        </p:txBody>
      </p:sp>
    </p:spTree>
    <p:extLst>
      <p:ext uri="{BB962C8B-B14F-4D97-AF65-F5344CB8AC3E}">
        <p14:creationId xmlns:p14="http://schemas.microsoft.com/office/powerpoint/2010/main" val="32344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69663" y="-401595"/>
            <a:ext cx="10018713" cy="1752599"/>
          </a:xfrm>
        </p:spPr>
        <p:txBody>
          <a:bodyPr/>
          <a:lstStyle/>
          <a:p>
            <a:r>
              <a:rPr lang="en-US" b="1" dirty="0" smtClean="0"/>
              <a:t>Obstacles </a:t>
            </a:r>
            <a:r>
              <a:rPr lang="en-US" b="1" smtClean="0"/>
              <a:t>to vectorization</a:t>
            </a:r>
            <a:r>
              <a:rPr lang="en-US" b="1" dirty="0" smtClean="0"/>
              <a:t>. </a:t>
            </a:r>
            <a:r>
              <a:rPr lang="en-US" sz="1800" b="1" dirty="0" smtClean="0"/>
              <a:t>Continue</a:t>
            </a:r>
            <a:endParaRPr lang="en-US" sz="1800" dirty="0"/>
          </a:p>
        </p:txBody>
      </p:sp>
      <p:sp>
        <p:nvSpPr>
          <p:cNvPr id="5" name="Rectangle 4"/>
          <p:cNvSpPr/>
          <p:nvPr/>
        </p:nvSpPr>
        <p:spPr>
          <a:xfrm>
            <a:off x="2051149" y="770433"/>
            <a:ext cx="3728906" cy="769441"/>
          </a:xfrm>
          <a:prstGeom prst="rect">
            <a:avLst/>
          </a:prstGeom>
        </p:spPr>
        <p:txBody>
          <a:bodyPr wrap="none">
            <a:spAutoFit/>
          </a:bodyPr>
          <a:lstStyle/>
          <a:p>
            <a:r>
              <a:rPr lang="en-US" sz="4400" dirty="0" smtClean="0">
                <a:solidFill>
                  <a:srgbClr val="FF0000"/>
                </a:solidFill>
                <a:latin typeface="+mj-lt"/>
              </a:rPr>
              <a:t>2.</a:t>
            </a:r>
            <a:r>
              <a:rPr lang="en-US" sz="2800" b="1" dirty="0">
                <a:solidFill>
                  <a:srgbClr val="FF0000"/>
                </a:solidFill>
              </a:rPr>
              <a:t> </a:t>
            </a:r>
            <a:r>
              <a:rPr lang="en-US" sz="2800" b="1" dirty="0" smtClean="0">
                <a:solidFill>
                  <a:srgbClr val="FF0000"/>
                </a:solidFill>
              </a:rPr>
              <a:t>Data dependencies </a:t>
            </a:r>
            <a:endParaRPr lang="en-US" sz="2800" dirty="0">
              <a:solidFill>
                <a:srgbClr val="FF0000"/>
              </a:solidFill>
              <a:latin typeface="+mj-lt"/>
            </a:endParaRPr>
          </a:p>
        </p:txBody>
      </p:sp>
      <p:sp>
        <p:nvSpPr>
          <p:cNvPr id="6" name="Rectangle 5"/>
          <p:cNvSpPr/>
          <p:nvPr/>
        </p:nvSpPr>
        <p:spPr>
          <a:xfrm>
            <a:off x="2577829" y="1329095"/>
            <a:ext cx="9073978" cy="1354217"/>
          </a:xfrm>
          <a:prstGeom prst="rect">
            <a:avLst/>
          </a:prstGeom>
        </p:spPr>
        <p:txBody>
          <a:bodyPr wrap="square">
            <a:spAutoFit/>
          </a:bodyPr>
          <a:lstStyle/>
          <a:p>
            <a:r>
              <a:rPr lang="en-US" sz="2800" smtClean="0"/>
              <a:t>2.2 Write-After-Read(WAR) </a:t>
            </a:r>
            <a:endParaRPr lang="en-US" dirty="0"/>
          </a:p>
          <a:p>
            <a:r>
              <a:rPr lang="en-US" dirty="0"/>
              <a:t>When </a:t>
            </a:r>
            <a:r>
              <a:rPr lang="en-US"/>
              <a:t>a </a:t>
            </a:r>
            <a:r>
              <a:rPr lang="en-US" smtClean="0"/>
              <a:t>variable </a:t>
            </a:r>
            <a:r>
              <a:rPr lang="en-US"/>
              <a:t>is </a:t>
            </a:r>
            <a:r>
              <a:rPr lang="en-US" smtClean="0"/>
              <a:t>read </a:t>
            </a:r>
            <a:r>
              <a:rPr lang="en-US" dirty="0"/>
              <a:t>in </a:t>
            </a:r>
            <a:r>
              <a:rPr lang="en-US"/>
              <a:t>one </a:t>
            </a:r>
            <a:r>
              <a:rPr lang="en-US" smtClean="0"/>
              <a:t>iteration </a:t>
            </a:r>
            <a:r>
              <a:rPr lang="en-US"/>
              <a:t>and </a:t>
            </a:r>
            <a:r>
              <a:rPr lang="en-US" smtClean="0"/>
              <a:t>written </a:t>
            </a:r>
            <a:r>
              <a:rPr lang="en-US" dirty="0"/>
              <a:t>in a </a:t>
            </a:r>
            <a:r>
              <a:rPr lang="en-US"/>
              <a:t>subsequent </a:t>
            </a:r>
            <a:r>
              <a:rPr lang="en-US" smtClean="0"/>
              <a:t>iteration  </a:t>
            </a:r>
            <a:r>
              <a:rPr lang="en-US" dirty="0" smtClean="0"/>
              <a:t>, also </a:t>
            </a:r>
            <a:r>
              <a:rPr lang="en-US" dirty="0"/>
              <a:t>known as a </a:t>
            </a:r>
          </a:p>
          <a:p>
            <a:r>
              <a:rPr lang="en-US" b="1" u="sng" dirty="0"/>
              <a:t>A</a:t>
            </a:r>
            <a:r>
              <a:rPr lang="en-US" b="1" u="sng" dirty="0" smtClean="0"/>
              <a:t>nti-dependency </a:t>
            </a:r>
            <a:endParaRPr lang="en-US" b="1" u="sng" dirty="0"/>
          </a:p>
          <a:p>
            <a:endParaRPr lang="en-US" dirty="0"/>
          </a:p>
        </p:txBody>
      </p:sp>
      <p:sp>
        <p:nvSpPr>
          <p:cNvPr id="28" name="TextBox 27"/>
          <p:cNvSpPr txBox="1"/>
          <p:nvPr/>
        </p:nvSpPr>
        <p:spPr>
          <a:xfrm>
            <a:off x="2664327" y="2431298"/>
            <a:ext cx="2145668" cy="2308324"/>
          </a:xfrm>
          <a:prstGeom prst="rect">
            <a:avLst/>
          </a:prstGeom>
          <a:gradFill flip="none" rotWithShape="1">
            <a:gsLst>
              <a:gs pos="0">
                <a:schemeClr val="bg2">
                  <a:lumMod val="90000"/>
                  <a:lumOff val="10000"/>
                  <a:shade val="30000"/>
                  <a:satMod val="115000"/>
                </a:schemeClr>
              </a:gs>
              <a:gs pos="50000">
                <a:schemeClr val="bg2">
                  <a:lumMod val="90000"/>
                  <a:lumOff val="10000"/>
                  <a:shade val="67500"/>
                  <a:satMod val="115000"/>
                </a:schemeClr>
              </a:gs>
              <a:gs pos="100000">
                <a:schemeClr val="bg2">
                  <a:lumMod val="90000"/>
                  <a:lumOff val="10000"/>
                  <a:shade val="100000"/>
                  <a:satMod val="115000"/>
                </a:schemeClr>
              </a:gs>
            </a:gsLst>
            <a:path path="circle">
              <a:fillToRect r="100000" b="100000"/>
            </a:path>
            <a:tileRect l="-100000" t="-100000"/>
          </a:gradFill>
          <a:ln>
            <a:solidFill>
              <a:schemeClr val="tx1">
                <a:lumMod val="50000"/>
              </a:schemeClr>
            </a:solidFill>
          </a:ln>
        </p:spPr>
        <p:txBody>
          <a:bodyPr wrap="square" rtlCol="0">
            <a:spAutoFit/>
          </a:bodyPr>
          <a:lstStyle/>
          <a:p>
            <a:r>
              <a:rPr lang="en-US">
                <a:latin typeface="Calibri" panose="020F0502020204030204" pitchFamily="34" charset="0"/>
              </a:rPr>
              <a:t>ADD </a:t>
            </a:r>
            <a:r>
              <a:rPr lang="en-US" smtClean="0">
                <a:latin typeface="Calibri" panose="020F0502020204030204" pitchFamily="34" charset="0"/>
              </a:rPr>
              <a:t>R1,</a:t>
            </a:r>
            <a:r>
              <a:rPr lang="en-US" smtClean="0">
                <a:solidFill>
                  <a:srgbClr val="FF0000"/>
                </a:solidFill>
                <a:latin typeface="Calibri" panose="020F0502020204030204" pitchFamily="34" charset="0"/>
              </a:rPr>
              <a:t>R2</a:t>
            </a:r>
            <a:r>
              <a:rPr lang="en-US" smtClean="0">
                <a:latin typeface="Calibri" panose="020F0502020204030204" pitchFamily="34" charset="0"/>
              </a:rPr>
              <a:t>,R3</a:t>
            </a:r>
            <a:endParaRPr lang="en-US" dirty="0">
              <a:latin typeface="Calibri" panose="020F0502020204030204" pitchFamily="34" charset="0"/>
            </a:endParaRPr>
          </a:p>
          <a:p>
            <a:endParaRPr lang="en-US" dirty="0" smtClean="0">
              <a:latin typeface="Calibri" panose="020F0502020204030204" pitchFamily="34" charset="0"/>
            </a:endParaRPr>
          </a:p>
          <a:p>
            <a:endParaRPr lang="en-US" dirty="0" smtClean="0">
              <a:latin typeface="Calibri" panose="020F0502020204030204" pitchFamily="34" charset="0"/>
            </a:endParaRPr>
          </a:p>
          <a:p>
            <a:r>
              <a:rPr lang="en-US" smtClean="0">
                <a:latin typeface="Calibri" panose="020F0502020204030204" pitchFamily="34" charset="0"/>
              </a:rPr>
              <a:t>SUB </a:t>
            </a:r>
            <a:r>
              <a:rPr lang="en-US" smtClean="0">
                <a:solidFill>
                  <a:srgbClr val="FF0000"/>
                </a:solidFill>
                <a:latin typeface="Calibri" panose="020F0502020204030204" pitchFamily="34" charset="0"/>
              </a:rPr>
              <a:t>R2</a:t>
            </a:r>
            <a:r>
              <a:rPr lang="en-US" smtClean="0">
                <a:latin typeface="Calibri" panose="020F0502020204030204" pitchFamily="34" charset="0"/>
              </a:rPr>
              <a:t>,R4,R1</a:t>
            </a:r>
            <a:endParaRPr lang="en-US" dirty="0" smtClean="0">
              <a:latin typeface="Calibri" panose="020F0502020204030204" pitchFamily="34" charset="0"/>
            </a:endParaRPr>
          </a:p>
          <a:p>
            <a:endParaRPr lang="en-US" dirty="0" smtClean="0">
              <a:latin typeface="Calibri" panose="020F0502020204030204" pitchFamily="34" charset="0"/>
            </a:endParaRPr>
          </a:p>
          <a:p>
            <a:endParaRPr lang="en-US" dirty="0">
              <a:latin typeface="Calibri" panose="020F0502020204030204" pitchFamily="34" charset="0"/>
            </a:endParaRPr>
          </a:p>
          <a:p>
            <a:r>
              <a:rPr lang="en-US">
                <a:latin typeface="Calibri" panose="020F0502020204030204" pitchFamily="34" charset="0"/>
              </a:rPr>
              <a:t>SUB </a:t>
            </a:r>
            <a:r>
              <a:rPr lang="en-US" smtClean="0">
                <a:solidFill>
                  <a:srgbClr val="92D050"/>
                </a:solidFill>
                <a:latin typeface="Calibri" panose="020F0502020204030204" pitchFamily="34" charset="0"/>
              </a:rPr>
              <a:t>R3</a:t>
            </a:r>
            <a:r>
              <a:rPr lang="en-US" smtClean="0">
                <a:latin typeface="Calibri" panose="020F0502020204030204" pitchFamily="34" charset="0"/>
              </a:rPr>
              <a:t>,R4,R1</a:t>
            </a:r>
            <a:endParaRPr lang="en-US" dirty="0">
              <a:latin typeface="Calibri" panose="020F0502020204030204" pitchFamily="34" charset="0"/>
            </a:endParaRPr>
          </a:p>
          <a:p>
            <a:endParaRPr lang="en-US" dirty="0">
              <a:latin typeface="Calibri" panose="020F0502020204030204" pitchFamily="34" charset="0"/>
            </a:endParaRPr>
          </a:p>
        </p:txBody>
      </p:sp>
      <p:sp>
        <p:nvSpPr>
          <p:cNvPr id="40" name="Rectangle 39"/>
          <p:cNvSpPr/>
          <p:nvPr/>
        </p:nvSpPr>
        <p:spPr>
          <a:xfrm>
            <a:off x="4976330" y="2442315"/>
            <a:ext cx="5090945" cy="584775"/>
          </a:xfrm>
          <a:prstGeom prst="rect">
            <a:avLst/>
          </a:prstGeom>
          <a:solidFill>
            <a:schemeClr val="accent3">
              <a:lumMod val="20000"/>
              <a:lumOff val="80000"/>
            </a:schemeClr>
          </a:solidFill>
        </p:spPr>
        <p:txBody>
          <a:bodyPr wrap="none">
            <a:spAutoFit/>
          </a:bodyPr>
          <a:lstStyle/>
          <a:p>
            <a:r>
              <a:rPr lang="en-US" sz="3200" b="1" smtClean="0">
                <a:solidFill>
                  <a:schemeClr val="accent5">
                    <a:lumMod val="50000"/>
                  </a:schemeClr>
                </a:solidFill>
              </a:rPr>
              <a:t>Problem </a:t>
            </a:r>
            <a:r>
              <a:rPr lang="en-US" dirty="0" smtClean="0">
                <a:solidFill>
                  <a:schemeClr val="accent5">
                    <a:lumMod val="50000"/>
                  </a:schemeClr>
                </a:solidFill>
              </a:rPr>
              <a:t>: ADD </a:t>
            </a:r>
            <a:r>
              <a:rPr lang="en-US" dirty="0">
                <a:solidFill>
                  <a:schemeClr val="accent5">
                    <a:lumMod val="50000"/>
                  </a:schemeClr>
                </a:solidFill>
              </a:rPr>
              <a:t>could </a:t>
            </a:r>
            <a:r>
              <a:rPr lang="en-US">
                <a:solidFill>
                  <a:schemeClr val="accent5">
                    <a:lumMod val="50000"/>
                  </a:schemeClr>
                </a:solidFill>
              </a:rPr>
              <a:t>use </a:t>
            </a:r>
            <a:r>
              <a:rPr lang="en-US" smtClean="0">
                <a:solidFill>
                  <a:schemeClr val="accent5">
                    <a:lumMod val="50000"/>
                  </a:schemeClr>
                </a:solidFill>
              </a:rPr>
              <a:t>wrong </a:t>
            </a:r>
            <a:r>
              <a:rPr lang="en-US">
                <a:solidFill>
                  <a:schemeClr val="accent5">
                    <a:lumMod val="50000"/>
                  </a:schemeClr>
                </a:solidFill>
              </a:rPr>
              <a:t>value </a:t>
            </a:r>
            <a:r>
              <a:rPr lang="en-US" smtClean="0">
                <a:solidFill>
                  <a:schemeClr val="accent5">
                    <a:lumMod val="50000"/>
                  </a:schemeClr>
                </a:solidFill>
              </a:rPr>
              <a:t>for R2</a:t>
            </a:r>
            <a:endParaRPr lang="en-US" dirty="0">
              <a:solidFill>
                <a:schemeClr val="accent5">
                  <a:lumMod val="50000"/>
                </a:schemeClr>
              </a:solidFill>
            </a:endParaRPr>
          </a:p>
        </p:txBody>
      </p:sp>
      <p:sp>
        <p:nvSpPr>
          <p:cNvPr id="41" name="Rectangle 40"/>
          <p:cNvSpPr/>
          <p:nvPr/>
        </p:nvSpPr>
        <p:spPr>
          <a:xfrm>
            <a:off x="2664327" y="5000104"/>
            <a:ext cx="3795467" cy="1261884"/>
          </a:xfrm>
          <a:prstGeom prst="rect">
            <a:avLst/>
          </a:prstGeom>
          <a:solidFill>
            <a:srgbClr val="00B050"/>
          </a:solidFill>
        </p:spPr>
        <p:txBody>
          <a:bodyPr wrap="square">
            <a:spAutoFit/>
          </a:bodyPr>
          <a:lstStyle/>
          <a:p>
            <a:r>
              <a:rPr lang="en-US" sz="3600" b="1" dirty="0" smtClean="0">
                <a:solidFill>
                  <a:schemeClr val="bg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Solutions</a:t>
            </a:r>
            <a:r>
              <a:rPr lang="en-US" sz="2000" b="1" dirty="0" smtClean="0">
                <a:solidFill>
                  <a:schemeClr val="bg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  :</a:t>
            </a:r>
            <a:endParaRPr lang="fa-IR" sz="2000" b="1" dirty="0" smtClean="0">
              <a:solidFill>
                <a:schemeClr val="bg1">
                  <a:lumMod val="95000"/>
                  <a:lumOff val="5000"/>
                </a:schemeClr>
              </a:solidFill>
              <a:latin typeface="Segoe UI Black" panose="020B0A02040204020203" pitchFamily="34" charset="0"/>
              <a:ea typeface="Segoe UI Black" panose="020B0A02040204020203" pitchFamily="34" charset="0"/>
              <a:cs typeface="+mj-cs"/>
            </a:endParaRPr>
          </a:p>
          <a:p>
            <a:r>
              <a:rPr lang="en-US" sz="2000" b="1" dirty="0" smtClean="0">
                <a:solidFill>
                  <a:schemeClr val="bg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	1</a:t>
            </a:r>
            <a:r>
              <a:rPr lang="en-US" sz="2000" b="1" smtClean="0">
                <a:solidFill>
                  <a:schemeClr val="bg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 Register renaming</a:t>
            </a:r>
            <a:endParaRPr lang="en-US" sz="2000" b="1" dirty="0" smtClean="0">
              <a:solidFill>
                <a:schemeClr val="bg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r>
              <a:rPr lang="en-US" sz="2000" b="1" dirty="0" smtClean="0">
                <a:solidFill>
                  <a:schemeClr val="bg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	2. </a:t>
            </a:r>
            <a:r>
              <a:rPr lang="en-US" sz="2000" b="1" smtClean="0">
                <a:solidFill>
                  <a:schemeClr val="bg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Loop distribution </a:t>
            </a:r>
            <a:endParaRPr lang="en-US" sz="2000" b="1" dirty="0">
              <a:solidFill>
                <a:schemeClr val="bg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p:txBody>
      </p:sp>
      <p:cxnSp>
        <p:nvCxnSpPr>
          <p:cNvPr id="8" name="Straight Arrow Connector 7"/>
          <p:cNvCxnSpPr/>
          <p:nvPr/>
        </p:nvCxnSpPr>
        <p:spPr>
          <a:xfrm flipH="1">
            <a:off x="3274142" y="2764198"/>
            <a:ext cx="309717" cy="507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8221943">
            <a:off x="3010929" y="2802348"/>
            <a:ext cx="585417" cy="369332"/>
          </a:xfrm>
          <a:prstGeom prst="rect">
            <a:avLst/>
          </a:prstGeom>
          <a:noFill/>
        </p:spPr>
        <p:txBody>
          <a:bodyPr wrap="none" rtlCol="0">
            <a:spAutoFit/>
          </a:bodyPr>
          <a:lstStyle/>
          <a:p>
            <a:r>
              <a:rPr lang="en-US" dirty="0" smtClean="0"/>
              <a:t>Anti</a:t>
            </a:r>
            <a:endParaRPr lang="en-US" dirty="0"/>
          </a:p>
        </p:txBody>
      </p:sp>
    </p:spTree>
    <p:extLst>
      <p:ext uri="{BB962C8B-B14F-4D97-AF65-F5344CB8AC3E}">
        <p14:creationId xmlns:p14="http://schemas.microsoft.com/office/powerpoint/2010/main" val="974134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8465"/>
            <a:ext cx="10018713" cy="1752599"/>
          </a:xfrm>
        </p:spPr>
        <p:txBody>
          <a:bodyPr>
            <a:normAutofit fontScale="90000"/>
          </a:bodyPr>
          <a:lstStyle/>
          <a:p>
            <a:r>
              <a:rPr lang="en-US" dirty="0"/>
              <a:t/>
            </a:r>
            <a:br>
              <a:rPr lang="en-US" dirty="0"/>
            </a:br>
            <a:r>
              <a:rPr lang="en-US" i="1" dirty="0"/>
              <a:t>The </a:t>
            </a:r>
            <a:r>
              <a:rPr lang="en-US" i="1"/>
              <a:t>“</a:t>
            </a:r>
            <a:r>
              <a:rPr lang="en-US" i="1" smtClean="0"/>
              <a:t>Free </a:t>
            </a:r>
            <a:r>
              <a:rPr lang="en-US" i="1" dirty="0"/>
              <a:t>Lunch” </a:t>
            </a:r>
            <a:r>
              <a:rPr lang="en-US" i="1"/>
              <a:t>is </a:t>
            </a:r>
            <a:r>
              <a:rPr lang="en-US" i="1" smtClean="0"/>
              <a:t>over, really</a:t>
            </a:r>
            <a:br>
              <a:rPr lang="en-US" i="1" smtClean="0"/>
            </a:br>
            <a:r>
              <a:rPr lang="en-US" i="1" smtClean="0"/>
              <a:t>Processor </a:t>
            </a:r>
            <a:r>
              <a:rPr lang="en-US" i="1"/>
              <a:t>clock </a:t>
            </a:r>
            <a:r>
              <a:rPr lang="en-US" i="1" smtClean="0"/>
              <a:t>rate growth </a:t>
            </a:r>
            <a:r>
              <a:rPr lang="en-US" i="1"/>
              <a:t>halted </a:t>
            </a:r>
            <a:r>
              <a:rPr lang="en-US" i="1" smtClean="0"/>
              <a:t>around </a:t>
            </a:r>
            <a:r>
              <a:rPr lang="en-US" i="1" dirty="0"/>
              <a:t>2005 </a:t>
            </a:r>
            <a:endParaRPr lang="en-US" dirty="0"/>
          </a:p>
        </p:txBody>
      </p:sp>
      <p:pic>
        <p:nvPicPr>
          <p:cNvPr id="4" name="Picture 3"/>
          <p:cNvPicPr>
            <a:picLocks noChangeAspect="1"/>
          </p:cNvPicPr>
          <p:nvPr/>
        </p:nvPicPr>
        <p:blipFill>
          <a:blip r:embed="rId3"/>
          <a:stretch>
            <a:fillRect/>
          </a:stretch>
        </p:blipFill>
        <p:spPr>
          <a:xfrm>
            <a:off x="5656268" y="2066990"/>
            <a:ext cx="6113229" cy="4047643"/>
          </a:xfrm>
          <a:prstGeom prst="rect">
            <a:avLst/>
          </a:prstGeom>
        </p:spPr>
      </p:pic>
      <p:sp>
        <p:nvSpPr>
          <p:cNvPr id="5" name="Rectangle 4"/>
          <p:cNvSpPr/>
          <p:nvPr/>
        </p:nvSpPr>
        <p:spPr>
          <a:xfrm>
            <a:off x="5577245" y="5835784"/>
            <a:ext cx="5407854" cy="584775"/>
          </a:xfrm>
          <a:prstGeom prst="rect">
            <a:avLst/>
          </a:prstGeom>
        </p:spPr>
        <p:txBody>
          <a:bodyPr wrap="square">
            <a:spAutoFit/>
          </a:bodyPr>
          <a:lstStyle/>
          <a:p>
            <a:endParaRPr lang="en-US" sz="2000" dirty="0">
              <a:solidFill>
                <a:srgbClr val="000000"/>
              </a:solidFill>
              <a:latin typeface="Verdana" panose="020B0604030504040204" pitchFamily="34" charset="0"/>
            </a:endParaRPr>
          </a:p>
          <a:p>
            <a:r>
              <a:rPr lang="en-US" sz="1200" smtClean="0">
                <a:latin typeface="Verdana" panose="020B0604030504040204" pitchFamily="34" charset="0"/>
              </a:rPr>
              <a:t>Source</a:t>
            </a:r>
            <a:r>
              <a:rPr lang="en-US" sz="1200" dirty="0">
                <a:latin typeface="Verdana" panose="020B0604030504040204" pitchFamily="34" charset="0"/>
              </a:rPr>
              <a:t>: © 2014, </a:t>
            </a:r>
            <a:r>
              <a:rPr lang="en-US" sz="1200">
                <a:latin typeface="Verdana" panose="020B0604030504040204" pitchFamily="34" charset="0"/>
              </a:rPr>
              <a:t>James </a:t>
            </a:r>
            <a:r>
              <a:rPr lang="en-US" sz="1200" smtClean="0">
                <a:latin typeface="Verdana" panose="020B0604030504040204" pitchFamily="34" charset="0"/>
              </a:rPr>
              <a:t>Reinders</a:t>
            </a:r>
            <a:r>
              <a:rPr lang="en-US" sz="1200" dirty="0">
                <a:latin typeface="Verdana" panose="020B0604030504040204" pitchFamily="34" charset="0"/>
              </a:rPr>
              <a:t>, </a:t>
            </a:r>
            <a:r>
              <a:rPr lang="en-US" sz="1200" dirty="0" smtClean="0">
                <a:latin typeface="Verdana" panose="020B0604030504040204" pitchFamily="34" charset="0"/>
              </a:rPr>
              <a:t>Intel</a:t>
            </a:r>
            <a:endParaRPr lang="en-US" sz="1200" dirty="0"/>
          </a:p>
        </p:txBody>
      </p:sp>
      <p:sp>
        <p:nvSpPr>
          <p:cNvPr id="6" name="Rounded Rectangle 5"/>
          <p:cNvSpPr/>
          <p:nvPr/>
        </p:nvSpPr>
        <p:spPr>
          <a:xfrm>
            <a:off x="869244" y="2781476"/>
            <a:ext cx="4708001" cy="3054308"/>
          </a:xfrm>
          <a:prstGeom prst="roundRect">
            <a:avLst/>
          </a:prstGeom>
          <a:noFill/>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smtClean="0"/>
              <a:t>Increasing CPU frequency isn't practical</a:t>
            </a:r>
            <a:r>
              <a:rPr lang="en-US" dirty="0" smtClean="0"/>
              <a:t>.</a:t>
            </a:r>
          </a:p>
          <a:p>
            <a:pPr algn="ctr"/>
            <a:r>
              <a:rPr lang="en-US" dirty="0" smtClean="0"/>
              <a:t>Why?</a:t>
            </a:r>
          </a:p>
          <a:p>
            <a:pPr algn="ctr"/>
            <a:r>
              <a:rPr lang="en-US" sz="4000" smtClean="0">
                <a:solidFill>
                  <a:srgbClr val="FF0000"/>
                </a:solidFill>
              </a:rPr>
              <a:t>Power </a:t>
            </a:r>
            <a:r>
              <a:rPr lang="en-US" sz="4000" dirty="0" smtClean="0">
                <a:solidFill>
                  <a:srgbClr val="FF0000"/>
                </a:solidFill>
              </a:rPr>
              <a:t>, Heat</a:t>
            </a:r>
          </a:p>
          <a:p>
            <a:pPr algn="ctr"/>
            <a:endParaRPr lang="en-US" sz="4000" dirty="0">
              <a:solidFill>
                <a:srgbClr val="FF0000"/>
              </a:solidFill>
            </a:endParaRPr>
          </a:p>
          <a:p>
            <a:pPr algn="ctr"/>
            <a:r>
              <a:rPr lang="en-US" smtClean="0">
                <a:solidFill>
                  <a:schemeClr val="tx1"/>
                </a:solidFill>
              </a:rPr>
              <a:t>Higher frequency </a:t>
            </a:r>
            <a:r>
              <a:rPr lang="en-US" dirty="0" smtClean="0">
                <a:solidFill>
                  <a:schemeClr val="tx1"/>
                </a:solidFill>
              </a:rPr>
              <a:t>: </a:t>
            </a:r>
            <a:r>
              <a:rPr lang="en-US" u="sng" smtClean="0">
                <a:solidFill>
                  <a:schemeClr val="tx1"/>
                </a:solidFill>
              </a:rPr>
              <a:t>cubic</a:t>
            </a:r>
            <a:r>
              <a:rPr lang="en-US" smtClean="0">
                <a:solidFill>
                  <a:schemeClr val="tx1"/>
                </a:solidFill>
              </a:rPr>
              <a:t> increase in power</a:t>
            </a:r>
            <a:endParaRPr lang="en-US" sz="1600" dirty="0" smtClean="0">
              <a:solidFill>
                <a:schemeClr val="tx1"/>
              </a:solidFill>
            </a:endParaRPr>
          </a:p>
          <a:p>
            <a:pPr algn="ctr"/>
            <a:r>
              <a:rPr lang="en-US" dirty="0" smtClean="0"/>
              <a:t> </a:t>
            </a:r>
            <a:endParaRPr lang="en-US" dirty="0"/>
          </a:p>
        </p:txBody>
      </p:sp>
    </p:spTree>
    <p:extLst>
      <p:ext uri="{BB962C8B-B14F-4D97-AF65-F5344CB8AC3E}">
        <p14:creationId xmlns:p14="http://schemas.microsoft.com/office/powerpoint/2010/main" val="2669933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3476" y="892463"/>
            <a:ext cx="2141837" cy="1200329"/>
          </a:xfrm>
          <a:prstGeom prst="rect">
            <a:avLst/>
          </a:prstGeom>
          <a:gradFill flip="none" rotWithShape="1">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lin ang="0" scaled="1"/>
            <a:tileRect/>
          </a:gradFill>
          <a:ln>
            <a:solidFill>
              <a:schemeClr val="tx1">
                <a:lumMod val="50000"/>
              </a:schemeClr>
            </a:solidFill>
          </a:ln>
        </p:spPr>
        <p:txBody>
          <a:bodyPr wrap="square">
            <a:spAutoFit/>
          </a:bodyPr>
          <a:lstStyle/>
          <a:p>
            <a:r>
              <a:rPr lang="en-US" smtClean="0">
                <a:solidFill>
                  <a:schemeClr val="accent1">
                    <a:lumMod val="40000"/>
                    <a:lumOff val="60000"/>
                  </a:schemeClr>
                </a:solidFill>
                <a:latin typeface="Calibri" panose="020F0502020204030204" pitchFamily="34" charset="0"/>
              </a:rPr>
              <a:t>for</a:t>
            </a:r>
            <a:r>
              <a:rPr lang="en-US" smtClean="0">
                <a:latin typeface="Calibri" panose="020F0502020204030204" pitchFamily="34" charset="0"/>
              </a:rPr>
              <a:t> </a:t>
            </a:r>
            <a:r>
              <a:rPr lang="en-US" dirty="0">
                <a:latin typeface="Calibri" panose="020F0502020204030204" pitchFamily="34" charset="0"/>
              </a:rPr>
              <a:t>(j=1; j&lt;MAX; j</a:t>
            </a:r>
            <a:r>
              <a:rPr lang="en-US" dirty="0" smtClean="0">
                <a:latin typeface="Calibri" panose="020F0502020204030204" pitchFamily="34" charset="0"/>
              </a:rPr>
              <a:t>++)</a:t>
            </a:r>
          </a:p>
          <a:p>
            <a:r>
              <a:rPr lang="en-US" dirty="0" smtClean="0">
                <a:solidFill>
                  <a:schemeClr val="accent1">
                    <a:lumMod val="40000"/>
                    <a:lumOff val="60000"/>
                  </a:schemeClr>
                </a:solidFill>
                <a:latin typeface="Calibri" panose="020F0502020204030204" pitchFamily="34" charset="0"/>
              </a:rPr>
              <a:t>{</a:t>
            </a:r>
          </a:p>
          <a:p>
            <a:r>
              <a:rPr lang="en-US" dirty="0">
                <a:latin typeface="Calibri" panose="020F0502020204030204" pitchFamily="34" charset="0"/>
              </a:rPr>
              <a:t> </a:t>
            </a:r>
            <a:r>
              <a:rPr lang="en-US" dirty="0" smtClean="0">
                <a:latin typeface="Calibri" panose="020F0502020204030204" pitchFamily="34" charset="0"/>
              </a:rPr>
              <a:t>      A[j-1</a:t>
            </a:r>
            <a:r>
              <a:rPr lang="en-US" dirty="0">
                <a:latin typeface="Calibri" panose="020F0502020204030204" pitchFamily="34" charset="0"/>
              </a:rPr>
              <a:t>]=A[j]+1</a:t>
            </a:r>
            <a:r>
              <a:rPr lang="en-US" dirty="0" smtClean="0">
                <a:latin typeface="Calibri" panose="020F0502020204030204" pitchFamily="34" charset="0"/>
              </a:rPr>
              <a:t>;</a:t>
            </a:r>
            <a:endParaRPr lang="en-US" dirty="0" smtClean="0">
              <a:solidFill>
                <a:schemeClr val="accent1">
                  <a:lumMod val="40000"/>
                  <a:lumOff val="60000"/>
                </a:schemeClr>
              </a:solidFill>
              <a:latin typeface="Calibri" panose="020F0502020204030204" pitchFamily="34" charset="0"/>
            </a:endParaRPr>
          </a:p>
          <a:p>
            <a:r>
              <a:rPr lang="en-US" dirty="0" smtClean="0">
                <a:solidFill>
                  <a:schemeClr val="accent1">
                    <a:lumMod val="40000"/>
                    <a:lumOff val="60000"/>
                  </a:schemeClr>
                </a:solidFill>
                <a:latin typeface="Calibri" panose="020F0502020204030204" pitchFamily="34" charset="0"/>
              </a:rPr>
              <a:t>}</a:t>
            </a:r>
          </a:p>
        </p:txBody>
      </p:sp>
      <p:sp>
        <p:nvSpPr>
          <p:cNvPr id="5" name="Rectangle 4"/>
          <p:cNvSpPr/>
          <p:nvPr/>
        </p:nvSpPr>
        <p:spPr>
          <a:xfrm>
            <a:off x="4393209" y="892463"/>
            <a:ext cx="6867141" cy="1477328"/>
          </a:xfrm>
          <a:prstGeom prst="rect">
            <a:avLst/>
          </a:prstGeom>
        </p:spPr>
        <p:txBody>
          <a:bodyPr wrap="square">
            <a:spAutoFit/>
          </a:bodyPr>
          <a:lstStyle/>
          <a:p>
            <a:r>
              <a:rPr lang="en-US" dirty="0"/>
              <a:t>This is </a:t>
            </a:r>
            <a:r>
              <a:rPr lang="en-US" dirty="0">
                <a:solidFill>
                  <a:srgbClr val="FF0000"/>
                </a:solidFill>
              </a:rPr>
              <a:t>not </a:t>
            </a:r>
            <a:r>
              <a:rPr lang="en-US">
                <a:solidFill>
                  <a:srgbClr val="FF0000"/>
                </a:solidFill>
              </a:rPr>
              <a:t>safe</a:t>
            </a:r>
            <a:r>
              <a:rPr lang="en-US"/>
              <a:t> </a:t>
            </a:r>
            <a:r>
              <a:rPr lang="en-US" smtClean="0"/>
              <a:t>for general parallel </a:t>
            </a:r>
            <a:r>
              <a:rPr lang="en-US" dirty="0" smtClean="0"/>
              <a:t>execution.</a:t>
            </a:r>
          </a:p>
          <a:p>
            <a:r>
              <a:rPr lang="en-US" dirty="0" smtClean="0"/>
              <a:t>But it is </a:t>
            </a:r>
            <a:r>
              <a:rPr lang="en-US" smtClean="0">
                <a:solidFill>
                  <a:srgbClr val="00B050"/>
                </a:solidFill>
              </a:rPr>
              <a:t>safe</a:t>
            </a:r>
            <a:r>
              <a:rPr lang="en-US" smtClean="0"/>
              <a:t> for vectorization </a:t>
            </a:r>
            <a:r>
              <a:rPr lang="en-US" dirty="0" smtClean="0"/>
              <a:t>because : </a:t>
            </a:r>
          </a:p>
          <a:p>
            <a:r>
              <a:rPr lang="en-US" smtClean="0"/>
              <a:t>No iteration </a:t>
            </a:r>
            <a:r>
              <a:rPr lang="en-US" dirty="0"/>
              <a:t>with </a:t>
            </a:r>
            <a:r>
              <a:rPr lang="en-US"/>
              <a:t>a </a:t>
            </a:r>
            <a:r>
              <a:rPr lang="en-US" smtClean="0"/>
              <a:t>higher </a:t>
            </a:r>
            <a:r>
              <a:rPr lang="en-US" dirty="0"/>
              <a:t>value of j can </a:t>
            </a:r>
            <a:r>
              <a:rPr lang="en-US"/>
              <a:t>complete </a:t>
            </a:r>
            <a:r>
              <a:rPr lang="en-US" smtClean="0"/>
              <a:t>before an iteration </a:t>
            </a:r>
            <a:r>
              <a:rPr lang="en-US" dirty="0"/>
              <a:t>with </a:t>
            </a:r>
            <a:r>
              <a:rPr lang="en-US"/>
              <a:t>a </a:t>
            </a:r>
            <a:r>
              <a:rPr lang="en-US" smtClean="0"/>
              <a:t>lower </a:t>
            </a:r>
            <a:r>
              <a:rPr lang="en-US" dirty="0"/>
              <a:t>value of j </a:t>
            </a:r>
            <a:endParaRPr lang="en-US" dirty="0" smtClean="0"/>
          </a:p>
          <a:p>
            <a:r>
              <a:rPr lang="en-US" smtClean="0"/>
              <a:t>Intel compiler can vectorize </a:t>
            </a:r>
            <a:r>
              <a:rPr lang="en-US" dirty="0" smtClean="0"/>
              <a:t>this loop successfully</a:t>
            </a:r>
            <a:endParaRPr lang="en-US" dirty="0"/>
          </a:p>
        </p:txBody>
      </p:sp>
      <p:sp>
        <p:nvSpPr>
          <p:cNvPr id="7" name="Rectangle 6"/>
          <p:cNvSpPr/>
          <p:nvPr/>
        </p:nvSpPr>
        <p:spPr>
          <a:xfrm>
            <a:off x="2063475" y="2796754"/>
            <a:ext cx="2141837" cy="1477328"/>
          </a:xfrm>
          <a:prstGeom prst="rect">
            <a:avLst/>
          </a:prstGeom>
          <a:gradFill flip="none" rotWithShape="1">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lin ang="0" scaled="1"/>
            <a:tileRect/>
          </a:gradFill>
          <a:ln>
            <a:solidFill>
              <a:schemeClr val="bg2">
                <a:lumMod val="50000"/>
                <a:lumOff val="50000"/>
              </a:schemeClr>
            </a:solidFill>
          </a:ln>
        </p:spPr>
        <p:txBody>
          <a:bodyPr wrap="square">
            <a:spAutoFit/>
          </a:bodyPr>
          <a:lstStyle/>
          <a:p>
            <a:r>
              <a:rPr lang="en-US" smtClean="0">
                <a:solidFill>
                  <a:schemeClr val="accent1">
                    <a:lumMod val="40000"/>
                    <a:lumOff val="60000"/>
                  </a:schemeClr>
                </a:solidFill>
                <a:latin typeface="Calibri" panose="020F0502020204030204" pitchFamily="34" charset="0"/>
              </a:rPr>
              <a:t>for</a:t>
            </a:r>
            <a:r>
              <a:rPr lang="en-US" smtClean="0">
                <a:latin typeface="Calibri" panose="020F0502020204030204" pitchFamily="34" charset="0"/>
              </a:rPr>
              <a:t> </a:t>
            </a:r>
            <a:r>
              <a:rPr lang="en-US" dirty="0">
                <a:latin typeface="Calibri" panose="020F0502020204030204" pitchFamily="34" charset="0"/>
              </a:rPr>
              <a:t>(j=1; j&lt;MAX; j</a:t>
            </a:r>
            <a:r>
              <a:rPr lang="en-US" dirty="0" smtClean="0">
                <a:latin typeface="Calibri" panose="020F0502020204030204" pitchFamily="34" charset="0"/>
              </a:rPr>
              <a:t>++)</a:t>
            </a:r>
          </a:p>
          <a:p>
            <a:r>
              <a:rPr lang="en-US" dirty="0" smtClean="0">
                <a:solidFill>
                  <a:schemeClr val="accent1">
                    <a:lumMod val="40000"/>
                    <a:lumOff val="60000"/>
                  </a:schemeClr>
                </a:solidFill>
                <a:latin typeface="Calibri" panose="020F0502020204030204" pitchFamily="34" charset="0"/>
              </a:rPr>
              <a:t>{</a:t>
            </a:r>
          </a:p>
          <a:p>
            <a:r>
              <a:rPr lang="en-US" dirty="0">
                <a:latin typeface="Calibri" panose="020F0502020204030204" pitchFamily="34" charset="0"/>
              </a:rPr>
              <a:t> </a:t>
            </a:r>
            <a:r>
              <a:rPr lang="en-US" dirty="0" smtClean="0">
                <a:latin typeface="Calibri" panose="020F0502020204030204" pitchFamily="34" charset="0"/>
              </a:rPr>
              <a:t>      A[j-1</a:t>
            </a:r>
            <a:r>
              <a:rPr lang="en-US" dirty="0">
                <a:latin typeface="Calibri" panose="020F0502020204030204" pitchFamily="34" charset="0"/>
              </a:rPr>
              <a:t>]=A[j]+1</a:t>
            </a:r>
            <a:r>
              <a:rPr lang="en-US" dirty="0" smtClean="0">
                <a:latin typeface="Calibri" panose="020F0502020204030204" pitchFamily="34" charset="0"/>
              </a:rPr>
              <a:t>;</a:t>
            </a:r>
          </a:p>
          <a:p>
            <a:r>
              <a:rPr lang="en-US" dirty="0" smtClean="0">
                <a:latin typeface="Calibri" panose="020F0502020204030204" pitchFamily="34" charset="0"/>
              </a:rPr>
              <a:t>       B[j</a:t>
            </a:r>
            <a:r>
              <a:rPr lang="en-US" dirty="0">
                <a:latin typeface="Calibri" panose="020F0502020204030204" pitchFamily="34" charset="0"/>
              </a:rPr>
              <a:t>]=A[j]*2; </a:t>
            </a:r>
            <a:endParaRPr lang="en-US" dirty="0" smtClean="0">
              <a:solidFill>
                <a:schemeClr val="accent1">
                  <a:lumMod val="40000"/>
                  <a:lumOff val="60000"/>
                </a:schemeClr>
              </a:solidFill>
              <a:latin typeface="Calibri" panose="020F0502020204030204" pitchFamily="34" charset="0"/>
            </a:endParaRPr>
          </a:p>
          <a:p>
            <a:r>
              <a:rPr lang="en-US" dirty="0" smtClean="0">
                <a:solidFill>
                  <a:schemeClr val="accent1">
                    <a:lumMod val="40000"/>
                    <a:lumOff val="60000"/>
                  </a:schemeClr>
                </a:solidFill>
                <a:latin typeface="Calibri" panose="020F0502020204030204" pitchFamily="34" charset="0"/>
              </a:rPr>
              <a:t>}</a:t>
            </a:r>
          </a:p>
        </p:txBody>
      </p:sp>
      <p:sp>
        <p:nvSpPr>
          <p:cNvPr id="8" name="Rectangle 7"/>
          <p:cNvSpPr/>
          <p:nvPr/>
        </p:nvSpPr>
        <p:spPr>
          <a:xfrm>
            <a:off x="4393209" y="2796754"/>
            <a:ext cx="7434997" cy="1200329"/>
          </a:xfrm>
          <a:prstGeom prst="rect">
            <a:avLst/>
          </a:prstGeom>
        </p:spPr>
        <p:txBody>
          <a:bodyPr wrap="square">
            <a:spAutoFit/>
          </a:bodyPr>
          <a:lstStyle/>
          <a:p>
            <a:r>
              <a:rPr lang="en-US" dirty="0"/>
              <a:t>When </a:t>
            </a:r>
            <a:r>
              <a:rPr lang="en-US"/>
              <a:t>an </a:t>
            </a:r>
            <a:r>
              <a:rPr lang="en-US" smtClean="0"/>
              <a:t>iteration reads </a:t>
            </a:r>
            <a:r>
              <a:rPr lang="en-US" dirty="0"/>
              <a:t>a location that </a:t>
            </a:r>
            <a:r>
              <a:rPr lang="en-US" smtClean="0"/>
              <a:t>a later iteration writes</a:t>
            </a:r>
            <a:endParaRPr lang="en-US" dirty="0" smtClean="0"/>
          </a:p>
          <a:p>
            <a:r>
              <a:rPr lang="en-US" dirty="0" smtClean="0"/>
              <a:t>may </a:t>
            </a:r>
            <a:r>
              <a:rPr lang="en-US" dirty="0">
                <a:solidFill>
                  <a:srgbClr val="FF0000"/>
                </a:solidFill>
              </a:rPr>
              <a:t>not be </a:t>
            </a:r>
            <a:r>
              <a:rPr lang="en-US">
                <a:solidFill>
                  <a:srgbClr val="FF0000"/>
                </a:solidFill>
              </a:rPr>
              <a:t>safe </a:t>
            </a:r>
            <a:r>
              <a:rPr lang="en-US" smtClean="0"/>
              <a:t>for vectorization </a:t>
            </a:r>
            <a:r>
              <a:rPr lang="en-US" dirty="0" smtClean="0"/>
              <a:t>because : </a:t>
            </a:r>
          </a:p>
          <a:p>
            <a:r>
              <a:rPr lang="en-US" smtClean="0"/>
              <a:t>vectorization </a:t>
            </a:r>
            <a:r>
              <a:rPr lang="en-US" dirty="0"/>
              <a:t>might cause some elements of A to </a:t>
            </a:r>
            <a:r>
              <a:rPr lang="en-US"/>
              <a:t>be </a:t>
            </a:r>
            <a:r>
              <a:rPr lang="en-US" smtClean="0"/>
              <a:t>overwritten </a:t>
            </a:r>
            <a:r>
              <a:rPr lang="en-US" dirty="0"/>
              <a:t>by </a:t>
            </a:r>
            <a:r>
              <a:rPr lang="en-US"/>
              <a:t>the </a:t>
            </a:r>
            <a:r>
              <a:rPr lang="en-US" smtClean="0"/>
              <a:t>first </a:t>
            </a:r>
            <a:r>
              <a:rPr lang="en-US"/>
              <a:t>SIMD </a:t>
            </a:r>
            <a:r>
              <a:rPr lang="en-US" smtClean="0"/>
              <a:t>instruction before </a:t>
            </a:r>
            <a:r>
              <a:rPr lang="en-US" dirty="0"/>
              <a:t>being </a:t>
            </a:r>
            <a:r>
              <a:rPr lang="en-US"/>
              <a:t>used </a:t>
            </a:r>
            <a:r>
              <a:rPr lang="en-US" smtClean="0"/>
              <a:t>for </a:t>
            </a:r>
            <a:r>
              <a:rPr lang="en-US" dirty="0"/>
              <a:t>the second </a:t>
            </a:r>
            <a:r>
              <a:rPr lang="en-US"/>
              <a:t>SIMD </a:t>
            </a:r>
            <a:r>
              <a:rPr lang="en-US" smtClean="0"/>
              <a:t>instruction</a:t>
            </a:r>
            <a:endParaRPr lang="en-US" dirty="0" smtClean="0"/>
          </a:p>
        </p:txBody>
      </p:sp>
      <p:sp>
        <p:nvSpPr>
          <p:cNvPr id="9" name="Rectangle 8"/>
          <p:cNvSpPr/>
          <p:nvPr/>
        </p:nvSpPr>
        <p:spPr>
          <a:xfrm>
            <a:off x="4201484" y="4288830"/>
            <a:ext cx="2141837" cy="2308324"/>
          </a:xfrm>
          <a:prstGeom prst="rect">
            <a:avLst/>
          </a:prstGeom>
          <a:gradFill flip="none" rotWithShape="1">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lin ang="0" scaled="1"/>
            <a:tileRect/>
          </a:gradFill>
          <a:ln>
            <a:solidFill>
              <a:schemeClr val="bg2">
                <a:lumMod val="50000"/>
                <a:lumOff val="50000"/>
              </a:schemeClr>
            </a:solidFill>
          </a:ln>
        </p:spPr>
        <p:txBody>
          <a:bodyPr wrap="square">
            <a:spAutoFit/>
          </a:bodyPr>
          <a:lstStyle/>
          <a:p>
            <a:r>
              <a:rPr lang="en-US" smtClean="0">
                <a:solidFill>
                  <a:schemeClr val="accent1">
                    <a:lumMod val="40000"/>
                    <a:lumOff val="60000"/>
                  </a:schemeClr>
                </a:solidFill>
                <a:latin typeface="Calibri" panose="020F0502020204030204" pitchFamily="34" charset="0"/>
              </a:rPr>
              <a:t>for</a:t>
            </a:r>
            <a:r>
              <a:rPr lang="en-US" smtClean="0">
                <a:latin typeface="Calibri" panose="020F0502020204030204" pitchFamily="34" charset="0"/>
              </a:rPr>
              <a:t> </a:t>
            </a:r>
            <a:r>
              <a:rPr lang="en-US" dirty="0">
                <a:latin typeface="Calibri" panose="020F0502020204030204" pitchFamily="34" charset="0"/>
              </a:rPr>
              <a:t>(j=1; j&lt;MAX; j</a:t>
            </a:r>
            <a:r>
              <a:rPr lang="en-US" dirty="0" smtClean="0">
                <a:latin typeface="Calibri" panose="020F0502020204030204" pitchFamily="34" charset="0"/>
              </a:rPr>
              <a:t>++)</a:t>
            </a:r>
          </a:p>
          <a:p>
            <a:r>
              <a:rPr lang="en-US" dirty="0" smtClean="0">
                <a:solidFill>
                  <a:schemeClr val="accent1">
                    <a:lumMod val="40000"/>
                    <a:lumOff val="60000"/>
                  </a:schemeClr>
                </a:solidFill>
                <a:latin typeface="Calibri" panose="020F0502020204030204" pitchFamily="34" charset="0"/>
              </a:rPr>
              <a:t>{</a:t>
            </a:r>
          </a:p>
          <a:p>
            <a:r>
              <a:rPr lang="en-US" dirty="0">
                <a:latin typeface="Calibri" panose="020F0502020204030204" pitchFamily="34" charset="0"/>
              </a:rPr>
              <a:t> </a:t>
            </a:r>
            <a:r>
              <a:rPr lang="en-US" dirty="0" smtClean="0">
                <a:latin typeface="Calibri" panose="020F0502020204030204" pitchFamily="34" charset="0"/>
              </a:rPr>
              <a:t>      A[j-1</a:t>
            </a:r>
            <a:r>
              <a:rPr lang="en-US" dirty="0">
                <a:latin typeface="Calibri" panose="020F0502020204030204" pitchFamily="34" charset="0"/>
              </a:rPr>
              <a:t>]=A[j]+1</a:t>
            </a:r>
            <a:r>
              <a:rPr lang="en-US" dirty="0" smtClean="0">
                <a:latin typeface="Calibri" panose="020F0502020204030204" pitchFamily="34" charset="0"/>
              </a:rPr>
              <a:t>;</a:t>
            </a:r>
          </a:p>
          <a:p>
            <a:r>
              <a:rPr lang="en-US" dirty="0" smtClean="0">
                <a:solidFill>
                  <a:schemeClr val="accent1">
                    <a:lumMod val="60000"/>
                    <a:lumOff val="40000"/>
                  </a:schemeClr>
                </a:solidFill>
                <a:latin typeface="Calibri" panose="020F0502020204030204" pitchFamily="34" charset="0"/>
              </a:rPr>
              <a:t>}</a:t>
            </a:r>
          </a:p>
          <a:p>
            <a:r>
              <a:rPr lang="en-US" smtClean="0">
                <a:solidFill>
                  <a:schemeClr val="accent1">
                    <a:lumMod val="40000"/>
                    <a:lumOff val="60000"/>
                  </a:schemeClr>
                </a:solidFill>
                <a:latin typeface="Calibri" panose="020F0502020204030204" pitchFamily="34" charset="0"/>
              </a:rPr>
              <a:t>for</a:t>
            </a:r>
            <a:r>
              <a:rPr lang="en-US" smtClean="0">
                <a:latin typeface="Calibri" panose="020F0502020204030204" pitchFamily="34" charset="0"/>
              </a:rPr>
              <a:t> </a:t>
            </a:r>
            <a:r>
              <a:rPr lang="en-US" dirty="0">
                <a:latin typeface="Calibri" panose="020F0502020204030204" pitchFamily="34" charset="0"/>
              </a:rPr>
              <a:t>(j=1; j&lt;MAX; j++)</a:t>
            </a:r>
          </a:p>
          <a:p>
            <a:r>
              <a:rPr lang="en-US" dirty="0" smtClean="0">
                <a:solidFill>
                  <a:schemeClr val="accent1">
                    <a:lumMod val="60000"/>
                    <a:lumOff val="40000"/>
                  </a:schemeClr>
                </a:solidFill>
                <a:latin typeface="Calibri" panose="020F0502020204030204" pitchFamily="34" charset="0"/>
              </a:rPr>
              <a:t>{</a:t>
            </a:r>
          </a:p>
          <a:p>
            <a:r>
              <a:rPr lang="en-US" dirty="0" smtClean="0">
                <a:latin typeface="Calibri" panose="020F0502020204030204" pitchFamily="34" charset="0"/>
              </a:rPr>
              <a:t>       B[j</a:t>
            </a:r>
            <a:r>
              <a:rPr lang="en-US" dirty="0">
                <a:latin typeface="Calibri" panose="020F0502020204030204" pitchFamily="34" charset="0"/>
              </a:rPr>
              <a:t>]=A[j]*2; </a:t>
            </a:r>
            <a:endParaRPr lang="en-US" dirty="0" smtClean="0">
              <a:solidFill>
                <a:schemeClr val="accent1">
                  <a:lumMod val="40000"/>
                  <a:lumOff val="60000"/>
                </a:schemeClr>
              </a:solidFill>
              <a:latin typeface="Calibri" panose="020F0502020204030204" pitchFamily="34" charset="0"/>
            </a:endParaRPr>
          </a:p>
          <a:p>
            <a:r>
              <a:rPr lang="en-US" dirty="0" smtClean="0">
                <a:solidFill>
                  <a:schemeClr val="accent1">
                    <a:lumMod val="40000"/>
                    <a:lumOff val="60000"/>
                  </a:schemeClr>
                </a:solidFill>
                <a:latin typeface="Calibri" panose="020F0502020204030204" pitchFamily="34" charset="0"/>
              </a:rPr>
              <a:t>}</a:t>
            </a:r>
          </a:p>
        </p:txBody>
      </p:sp>
      <p:sp>
        <p:nvSpPr>
          <p:cNvPr id="10" name="Right Triangle 9"/>
          <p:cNvSpPr/>
          <p:nvPr/>
        </p:nvSpPr>
        <p:spPr>
          <a:xfrm rot="10800000">
            <a:off x="2048726" y="4288830"/>
            <a:ext cx="2152758" cy="2323072"/>
          </a:xfrm>
          <a:prstGeom prst="rtTriangle">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rgbClr val="FFFF00"/>
              </a:solidFill>
            </a:endParaRPr>
          </a:p>
        </p:txBody>
      </p:sp>
      <p:sp>
        <p:nvSpPr>
          <p:cNvPr id="11" name="TextBox 10"/>
          <p:cNvSpPr txBox="1"/>
          <p:nvPr/>
        </p:nvSpPr>
        <p:spPr>
          <a:xfrm rot="2854209">
            <a:off x="2546702" y="5032726"/>
            <a:ext cx="2138516" cy="369332"/>
          </a:xfrm>
          <a:prstGeom prst="rect">
            <a:avLst/>
          </a:prstGeom>
          <a:noFill/>
        </p:spPr>
        <p:txBody>
          <a:bodyPr wrap="square" rtlCol="0">
            <a:spAutoFit/>
          </a:bodyPr>
          <a:lstStyle/>
          <a:p>
            <a:r>
              <a:rPr lang="en-US" b="1">
                <a:solidFill>
                  <a:srgbClr val="FFC000"/>
                </a:solidFill>
              </a:rPr>
              <a:t>Loop </a:t>
            </a:r>
            <a:r>
              <a:rPr lang="en-US" b="1" smtClean="0">
                <a:solidFill>
                  <a:srgbClr val="FFC000"/>
                </a:solidFill>
              </a:rPr>
              <a:t>distribution</a:t>
            </a:r>
            <a:endParaRPr lang="en-US" b="1" dirty="0">
              <a:solidFill>
                <a:srgbClr val="FFC000"/>
              </a:solidFill>
            </a:endParaRPr>
          </a:p>
        </p:txBody>
      </p:sp>
      <p:cxnSp>
        <p:nvCxnSpPr>
          <p:cNvPr id="13" name="Straight Arrow Connector 12"/>
          <p:cNvCxnSpPr/>
          <p:nvPr/>
        </p:nvCxnSpPr>
        <p:spPr>
          <a:xfrm>
            <a:off x="2699250" y="4645742"/>
            <a:ext cx="1289032" cy="132735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56523" y="6242571"/>
            <a:ext cx="4513030" cy="369332"/>
          </a:xfrm>
          <a:prstGeom prst="rect">
            <a:avLst/>
          </a:prstGeom>
          <a:solidFill>
            <a:schemeClr val="accent2">
              <a:lumMod val="50000"/>
            </a:schemeClr>
          </a:solidFill>
        </p:spPr>
        <p:txBody>
          <a:bodyPr wrap="none" rtlCol="0">
            <a:spAutoFit/>
          </a:bodyPr>
          <a:lstStyle/>
          <a:p>
            <a:r>
              <a:rPr lang="en-US" dirty="0" smtClean="0"/>
              <a:t>Now This two </a:t>
            </a:r>
            <a:r>
              <a:rPr lang="en-US" smtClean="0"/>
              <a:t>loops are safe for vectorization</a:t>
            </a:r>
            <a:r>
              <a:rPr lang="en-US" dirty="0" smtClean="0"/>
              <a:t>.</a:t>
            </a:r>
            <a:endParaRPr lang="en-US" dirty="0"/>
          </a:p>
        </p:txBody>
      </p:sp>
    </p:spTree>
    <p:extLst>
      <p:ext uri="{BB962C8B-B14F-4D97-AF65-F5344CB8AC3E}">
        <p14:creationId xmlns:p14="http://schemas.microsoft.com/office/powerpoint/2010/main" val="1822632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69663" y="-401595"/>
            <a:ext cx="10018713" cy="1752599"/>
          </a:xfrm>
        </p:spPr>
        <p:txBody>
          <a:bodyPr/>
          <a:lstStyle/>
          <a:p>
            <a:r>
              <a:rPr lang="en-US" b="1" dirty="0"/>
              <a:t>Obstacles </a:t>
            </a:r>
            <a:r>
              <a:rPr lang="en-US" b="1"/>
              <a:t>to </a:t>
            </a:r>
            <a:r>
              <a:rPr lang="en-US" b="1" smtClean="0"/>
              <a:t>vectorization</a:t>
            </a:r>
            <a:r>
              <a:rPr lang="en-US" b="1" dirty="0" smtClean="0"/>
              <a:t>.</a:t>
            </a:r>
            <a:r>
              <a:rPr lang="en-US" b="1" dirty="0"/>
              <a:t> </a:t>
            </a:r>
            <a:r>
              <a:rPr lang="en-US" sz="1800" b="1" dirty="0" smtClean="0"/>
              <a:t>Continue</a:t>
            </a:r>
            <a:endParaRPr lang="en-US" sz="1800" dirty="0"/>
          </a:p>
        </p:txBody>
      </p:sp>
      <p:sp>
        <p:nvSpPr>
          <p:cNvPr id="5" name="Rectangle 4"/>
          <p:cNvSpPr/>
          <p:nvPr/>
        </p:nvSpPr>
        <p:spPr>
          <a:xfrm>
            <a:off x="2051149" y="770433"/>
            <a:ext cx="3728906" cy="769441"/>
          </a:xfrm>
          <a:prstGeom prst="rect">
            <a:avLst/>
          </a:prstGeom>
        </p:spPr>
        <p:txBody>
          <a:bodyPr wrap="none">
            <a:spAutoFit/>
          </a:bodyPr>
          <a:lstStyle/>
          <a:p>
            <a:r>
              <a:rPr lang="en-US" sz="4400" dirty="0" smtClean="0">
                <a:solidFill>
                  <a:srgbClr val="FF0000"/>
                </a:solidFill>
                <a:latin typeface="+mj-lt"/>
              </a:rPr>
              <a:t>2.</a:t>
            </a:r>
            <a:r>
              <a:rPr lang="en-US" sz="2800" b="1" dirty="0">
                <a:solidFill>
                  <a:srgbClr val="FF0000"/>
                </a:solidFill>
              </a:rPr>
              <a:t> </a:t>
            </a:r>
            <a:r>
              <a:rPr lang="en-US" sz="2800" b="1" dirty="0" smtClean="0">
                <a:solidFill>
                  <a:srgbClr val="FF0000"/>
                </a:solidFill>
              </a:rPr>
              <a:t>Data dependencies </a:t>
            </a:r>
            <a:endParaRPr lang="en-US" sz="2800" dirty="0">
              <a:solidFill>
                <a:srgbClr val="FF0000"/>
              </a:solidFill>
              <a:latin typeface="+mj-lt"/>
            </a:endParaRPr>
          </a:p>
        </p:txBody>
      </p:sp>
      <p:sp>
        <p:nvSpPr>
          <p:cNvPr id="6" name="Rectangle 5"/>
          <p:cNvSpPr/>
          <p:nvPr/>
        </p:nvSpPr>
        <p:spPr>
          <a:xfrm>
            <a:off x="2577829" y="1329095"/>
            <a:ext cx="9073978" cy="1354217"/>
          </a:xfrm>
          <a:prstGeom prst="rect">
            <a:avLst/>
          </a:prstGeom>
        </p:spPr>
        <p:txBody>
          <a:bodyPr wrap="square">
            <a:spAutoFit/>
          </a:bodyPr>
          <a:lstStyle/>
          <a:p>
            <a:r>
              <a:rPr lang="en-US" sz="2800" smtClean="0"/>
              <a:t>2.3 Read-After-Read(RAR) </a:t>
            </a:r>
            <a:endParaRPr lang="en-US" dirty="0"/>
          </a:p>
          <a:p>
            <a:r>
              <a:rPr lang="en-US" dirty="0"/>
              <a:t>These </a:t>
            </a:r>
            <a:r>
              <a:rPr lang="en-US"/>
              <a:t>situations </a:t>
            </a:r>
            <a:r>
              <a:rPr lang="en-US" smtClean="0"/>
              <a:t>aren’t really </a:t>
            </a:r>
            <a:r>
              <a:rPr lang="en-US" dirty="0"/>
              <a:t>dependencies, and do </a:t>
            </a:r>
            <a:r>
              <a:rPr lang="en-US"/>
              <a:t>not </a:t>
            </a:r>
            <a:r>
              <a:rPr lang="en-US" smtClean="0"/>
              <a:t>prevent vectorization or parallel </a:t>
            </a:r>
            <a:r>
              <a:rPr lang="en-US" dirty="0"/>
              <a:t>execution </a:t>
            </a:r>
          </a:p>
          <a:p>
            <a:endParaRPr lang="en-US" dirty="0"/>
          </a:p>
        </p:txBody>
      </p:sp>
      <p:sp>
        <p:nvSpPr>
          <p:cNvPr id="7" name="Rectangle 6"/>
          <p:cNvSpPr/>
          <p:nvPr/>
        </p:nvSpPr>
        <p:spPr>
          <a:xfrm>
            <a:off x="2577829" y="2593455"/>
            <a:ext cx="9073978" cy="1631216"/>
          </a:xfrm>
          <a:prstGeom prst="rect">
            <a:avLst/>
          </a:prstGeom>
        </p:spPr>
        <p:txBody>
          <a:bodyPr wrap="square">
            <a:spAutoFit/>
          </a:bodyPr>
          <a:lstStyle/>
          <a:p>
            <a:r>
              <a:rPr lang="en-US" sz="2800" smtClean="0"/>
              <a:t>2.4 Write-After-Write(WAW</a:t>
            </a:r>
            <a:r>
              <a:rPr lang="en-US" sz="2800" dirty="0" smtClean="0"/>
              <a:t>) </a:t>
            </a:r>
            <a:endParaRPr lang="en-US" dirty="0"/>
          </a:p>
          <a:p>
            <a:r>
              <a:rPr lang="en-US" dirty="0"/>
              <a:t>the </a:t>
            </a:r>
            <a:r>
              <a:rPr lang="en-US"/>
              <a:t>same </a:t>
            </a:r>
            <a:r>
              <a:rPr lang="en-US" smtClean="0"/>
              <a:t>variable </a:t>
            </a:r>
            <a:r>
              <a:rPr lang="en-US"/>
              <a:t>is </a:t>
            </a:r>
            <a:r>
              <a:rPr lang="en-US" smtClean="0"/>
              <a:t>written </a:t>
            </a:r>
            <a:r>
              <a:rPr lang="en-US" dirty="0"/>
              <a:t>to </a:t>
            </a:r>
            <a:r>
              <a:rPr lang="en-US"/>
              <a:t>in </a:t>
            </a:r>
            <a:r>
              <a:rPr lang="en-US" smtClean="0"/>
              <a:t>more </a:t>
            </a:r>
            <a:r>
              <a:rPr lang="en-US" dirty="0"/>
              <a:t>than </a:t>
            </a:r>
            <a:r>
              <a:rPr lang="en-US"/>
              <a:t>one </a:t>
            </a:r>
            <a:r>
              <a:rPr lang="en-US" smtClean="0"/>
              <a:t>iteration</a:t>
            </a:r>
            <a:r>
              <a:rPr lang="en-US"/>
              <a:t>, </a:t>
            </a:r>
            <a:r>
              <a:rPr lang="en-US" smtClean="0"/>
              <a:t>are </a:t>
            </a:r>
            <a:r>
              <a:rPr lang="en-US"/>
              <a:t>in </a:t>
            </a:r>
            <a:r>
              <a:rPr lang="en-US" smtClean="0"/>
              <a:t>general </a:t>
            </a:r>
            <a:r>
              <a:rPr lang="en-US"/>
              <a:t>unsafe </a:t>
            </a:r>
            <a:r>
              <a:rPr lang="en-US" smtClean="0"/>
              <a:t>for parallel </a:t>
            </a:r>
            <a:r>
              <a:rPr lang="en-US" dirty="0"/>
              <a:t>execution, </a:t>
            </a:r>
            <a:r>
              <a:rPr lang="en-US"/>
              <a:t>including </a:t>
            </a:r>
            <a:r>
              <a:rPr lang="en-US" smtClean="0"/>
              <a:t>vectorization</a:t>
            </a:r>
            <a:r>
              <a:rPr lang="en-US" dirty="0"/>
              <a:t>. , also known as a </a:t>
            </a:r>
            <a:r>
              <a:rPr lang="en-US" b="1" u="sng" dirty="0" smtClean="0"/>
              <a:t>Output-dependency </a:t>
            </a:r>
            <a:endParaRPr lang="en-US" b="1" u="sng" dirty="0"/>
          </a:p>
          <a:p>
            <a:endParaRPr lang="en-US" dirty="0"/>
          </a:p>
          <a:p>
            <a:endParaRPr lang="en-US" dirty="0"/>
          </a:p>
        </p:txBody>
      </p:sp>
      <p:sp>
        <p:nvSpPr>
          <p:cNvPr id="9" name="TextBox 8"/>
          <p:cNvSpPr txBox="1"/>
          <p:nvPr/>
        </p:nvSpPr>
        <p:spPr>
          <a:xfrm>
            <a:off x="5874953" y="5304221"/>
            <a:ext cx="2479729" cy="369332"/>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p:spPr>
        <p:txBody>
          <a:bodyPr wrap="square" rtlCol="0">
            <a:spAutoFit/>
          </a:bodyPr>
          <a:lstStyle/>
          <a:p>
            <a:pPr algn="ctr"/>
            <a:r>
              <a:rPr lang="en-US" smtClean="0">
                <a:latin typeface="Arial Black" panose="020B0A04020102020204" pitchFamily="34" charset="0"/>
              </a:rPr>
              <a:t>unvectorizable</a:t>
            </a:r>
            <a:endParaRPr lang="en-US" dirty="0">
              <a:latin typeface="Arial Black" panose="020B0A04020102020204" pitchFamily="34" charset="0"/>
            </a:endParaRPr>
          </a:p>
        </p:txBody>
      </p:sp>
      <p:sp>
        <p:nvSpPr>
          <p:cNvPr id="10" name="TextBox 9"/>
          <p:cNvSpPr txBox="1"/>
          <p:nvPr/>
        </p:nvSpPr>
        <p:spPr>
          <a:xfrm>
            <a:off x="2659603" y="3736893"/>
            <a:ext cx="1720667" cy="1477328"/>
          </a:xfrm>
          <a:prstGeom prst="rect">
            <a:avLst/>
          </a:prstGeom>
          <a:gradFill flip="none" rotWithShape="1">
            <a:gsLst>
              <a:gs pos="0">
                <a:schemeClr val="bg2">
                  <a:lumMod val="90000"/>
                  <a:lumOff val="10000"/>
                  <a:shade val="30000"/>
                  <a:satMod val="115000"/>
                </a:schemeClr>
              </a:gs>
              <a:gs pos="50000">
                <a:schemeClr val="bg2">
                  <a:lumMod val="90000"/>
                  <a:lumOff val="10000"/>
                  <a:shade val="67500"/>
                  <a:satMod val="115000"/>
                </a:schemeClr>
              </a:gs>
              <a:gs pos="100000">
                <a:schemeClr val="bg2">
                  <a:lumMod val="90000"/>
                  <a:lumOff val="10000"/>
                  <a:shade val="100000"/>
                  <a:satMod val="115000"/>
                </a:schemeClr>
              </a:gs>
            </a:gsLst>
            <a:path path="circle">
              <a:fillToRect r="100000" b="100000"/>
            </a:path>
            <a:tileRect l="-100000" t="-100000"/>
          </a:gradFill>
          <a:ln>
            <a:solidFill>
              <a:schemeClr val="tx1">
                <a:lumMod val="50000"/>
              </a:schemeClr>
            </a:solidFill>
          </a:ln>
        </p:spPr>
        <p:txBody>
          <a:bodyPr wrap="square" rtlCol="0">
            <a:spAutoFit/>
          </a:bodyPr>
          <a:lstStyle/>
          <a:p>
            <a:r>
              <a:rPr lang="en-US">
                <a:latin typeface="Calibri" panose="020F0502020204030204" pitchFamily="34" charset="0"/>
              </a:rPr>
              <a:t>ADD </a:t>
            </a:r>
            <a:r>
              <a:rPr lang="en-US" smtClean="0">
                <a:solidFill>
                  <a:srgbClr val="FF0000"/>
                </a:solidFill>
                <a:latin typeface="Calibri" panose="020F0502020204030204" pitchFamily="34" charset="0"/>
              </a:rPr>
              <a:t>R1</a:t>
            </a:r>
            <a:r>
              <a:rPr lang="en-US" smtClean="0">
                <a:latin typeface="Calibri" panose="020F0502020204030204" pitchFamily="34" charset="0"/>
              </a:rPr>
              <a:t>,R2,R3</a:t>
            </a:r>
            <a:endParaRPr lang="en-US" dirty="0" smtClean="0">
              <a:latin typeface="Calibri" panose="020F0502020204030204" pitchFamily="34" charset="0"/>
            </a:endParaRPr>
          </a:p>
          <a:p>
            <a:r>
              <a:rPr lang="en-US" smtClean="0">
                <a:latin typeface="Calibri" panose="020F0502020204030204" pitchFamily="34" charset="0"/>
              </a:rPr>
              <a:t>SUB R2,R4,</a:t>
            </a:r>
            <a:r>
              <a:rPr lang="en-US" smtClean="0">
                <a:solidFill>
                  <a:srgbClr val="FF0000"/>
                </a:solidFill>
                <a:latin typeface="Calibri" panose="020F0502020204030204" pitchFamily="34" charset="0"/>
              </a:rPr>
              <a:t>R1</a:t>
            </a:r>
            <a:endParaRPr lang="en-US" dirty="0" smtClean="0">
              <a:solidFill>
                <a:srgbClr val="FF0000"/>
              </a:solidFill>
              <a:latin typeface="Calibri" panose="020F0502020204030204" pitchFamily="34" charset="0"/>
            </a:endParaRPr>
          </a:p>
          <a:p>
            <a:r>
              <a:rPr lang="en-US" smtClean="0">
                <a:latin typeface="Calibri" panose="020F0502020204030204" pitchFamily="34" charset="0"/>
              </a:rPr>
              <a:t>OR </a:t>
            </a:r>
            <a:r>
              <a:rPr lang="en-US" smtClean="0">
                <a:solidFill>
                  <a:srgbClr val="FF0000"/>
                </a:solidFill>
                <a:latin typeface="Calibri" panose="020F0502020204030204" pitchFamily="34" charset="0"/>
              </a:rPr>
              <a:t>R1</a:t>
            </a:r>
            <a:r>
              <a:rPr lang="en-US" smtClean="0">
                <a:latin typeface="Calibri" panose="020F0502020204030204" pitchFamily="34" charset="0"/>
              </a:rPr>
              <a:t>,R6,R3</a:t>
            </a:r>
            <a:endParaRPr lang="en-US" dirty="0">
              <a:latin typeface="Calibri" panose="020F0502020204030204" pitchFamily="34" charset="0"/>
            </a:endParaRPr>
          </a:p>
          <a:p>
            <a:endParaRPr lang="en-US" dirty="0">
              <a:latin typeface="Calibri" panose="020F0502020204030204" pitchFamily="34" charset="0"/>
            </a:endParaRPr>
          </a:p>
          <a:p>
            <a:r>
              <a:rPr lang="en-US" smtClean="0">
                <a:latin typeface="Calibri" panose="020F0502020204030204" pitchFamily="34" charset="0"/>
              </a:rPr>
              <a:t>OR </a:t>
            </a:r>
            <a:r>
              <a:rPr lang="en-US" smtClean="0">
                <a:solidFill>
                  <a:srgbClr val="92D050"/>
                </a:solidFill>
                <a:latin typeface="Calibri" panose="020F0502020204030204" pitchFamily="34" charset="0"/>
              </a:rPr>
              <a:t>R5</a:t>
            </a:r>
            <a:r>
              <a:rPr lang="en-US" smtClean="0">
                <a:latin typeface="Calibri" panose="020F0502020204030204" pitchFamily="34" charset="0"/>
              </a:rPr>
              <a:t>,R6,R3</a:t>
            </a:r>
            <a:endParaRPr lang="en-US" dirty="0">
              <a:latin typeface="Calibri" panose="020F0502020204030204" pitchFamily="34" charset="0"/>
            </a:endParaRPr>
          </a:p>
        </p:txBody>
      </p:sp>
      <p:sp>
        <p:nvSpPr>
          <p:cNvPr id="11" name="TextBox 10"/>
          <p:cNvSpPr txBox="1"/>
          <p:nvPr/>
        </p:nvSpPr>
        <p:spPr>
          <a:xfrm>
            <a:off x="2654710" y="5304221"/>
            <a:ext cx="1725560" cy="584775"/>
          </a:xfrm>
          <a:prstGeom prst="rect">
            <a:avLst/>
          </a:prstGeom>
          <a:solidFill>
            <a:srgbClr val="92D050"/>
          </a:solidFill>
        </p:spPr>
        <p:txBody>
          <a:bodyPr wrap="square" rtlCol="0">
            <a:spAutoFit/>
          </a:bodyPr>
          <a:lstStyle/>
          <a:p>
            <a:pPr algn="ctr"/>
            <a:r>
              <a:rPr lang="en-US" sz="1600" smtClean="0">
                <a:latin typeface="Arial Black" panose="020B0A04020102020204" pitchFamily="34" charset="0"/>
              </a:rPr>
              <a:t>Register </a:t>
            </a:r>
            <a:endParaRPr lang="en-US" sz="1600" dirty="0" smtClean="0">
              <a:latin typeface="Arial Black" panose="020B0A04020102020204" pitchFamily="34" charset="0"/>
            </a:endParaRPr>
          </a:p>
          <a:p>
            <a:pPr algn="ctr"/>
            <a:r>
              <a:rPr lang="en-US" sz="1600" smtClean="0">
                <a:latin typeface="Arial Black" panose="020B0A04020102020204" pitchFamily="34" charset="0"/>
              </a:rPr>
              <a:t>renaming</a:t>
            </a:r>
            <a:endParaRPr lang="en-US" sz="1600" dirty="0">
              <a:latin typeface="Arial Black" panose="020B0A04020102020204" pitchFamily="34" charset="0"/>
            </a:endParaRPr>
          </a:p>
        </p:txBody>
      </p:sp>
      <p:sp>
        <p:nvSpPr>
          <p:cNvPr id="12" name="TextBox 11"/>
          <p:cNvSpPr txBox="1"/>
          <p:nvPr/>
        </p:nvSpPr>
        <p:spPr>
          <a:xfrm>
            <a:off x="5874953" y="3736893"/>
            <a:ext cx="2479729" cy="1477328"/>
          </a:xfrm>
          <a:prstGeom prst="rect">
            <a:avLst/>
          </a:prstGeom>
          <a:gradFill flip="none" rotWithShape="1">
            <a:gsLst>
              <a:gs pos="0">
                <a:schemeClr val="bg2">
                  <a:lumMod val="90000"/>
                  <a:lumOff val="10000"/>
                  <a:shade val="30000"/>
                  <a:satMod val="115000"/>
                </a:schemeClr>
              </a:gs>
              <a:gs pos="50000">
                <a:schemeClr val="bg2">
                  <a:lumMod val="90000"/>
                  <a:lumOff val="10000"/>
                  <a:shade val="67500"/>
                  <a:satMod val="115000"/>
                </a:schemeClr>
              </a:gs>
              <a:gs pos="100000">
                <a:schemeClr val="bg2">
                  <a:lumMod val="90000"/>
                  <a:lumOff val="10000"/>
                  <a:shade val="100000"/>
                  <a:satMod val="115000"/>
                </a:schemeClr>
              </a:gs>
            </a:gsLst>
            <a:path path="circle">
              <a:fillToRect r="100000" b="100000"/>
            </a:path>
            <a:tileRect l="-100000" t="-100000"/>
          </a:gradFill>
          <a:ln>
            <a:solidFill>
              <a:schemeClr val="tx1">
                <a:lumMod val="50000"/>
              </a:schemeClr>
            </a:solidFill>
          </a:ln>
        </p:spPr>
        <p:txBody>
          <a:bodyPr wrap="square" rtlCol="0">
            <a:spAutoFit/>
          </a:bodyPr>
          <a:lstStyle/>
          <a:p>
            <a:r>
              <a:rPr lang="en-US" dirty="0" smtClean="0">
                <a:solidFill>
                  <a:schemeClr val="accent1">
                    <a:lumMod val="75000"/>
                  </a:schemeClr>
                </a:solidFill>
                <a:latin typeface="Calibri" panose="020F0502020204030204" pitchFamily="34" charset="0"/>
              </a:rPr>
              <a:t>for</a:t>
            </a:r>
            <a:r>
              <a:rPr lang="en-US" dirty="0" smtClean="0">
                <a:latin typeface="Calibri" panose="020F0502020204030204" pitchFamily="34" charset="0"/>
              </a:rPr>
              <a:t>( </a:t>
            </a:r>
            <a:r>
              <a:rPr lang="en-US" dirty="0">
                <a:latin typeface="Calibri" panose="020F0502020204030204" pitchFamily="34" charset="0"/>
              </a:rPr>
              <a:t>i=0; i&lt;N; i++) </a:t>
            </a:r>
          </a:p>
          <a:p>
            <a:r>
              <a:rPr lang="en-US" dirty="0">
                <a:solidFill>
                  <a:schemeClr val="accent1">
                    <a:lumMod val="75000"/>
                  </a:schemeClr>
                </a:solidFill>
                <a:latin typeface="Calibri" panose="020F0502020204030204" pitchFamily="34" charset="0"/>
              </a:rPr>
              <a:t>{</a:t>
            </a:r>
          </a:p>
          <a:p>
            <a:r>
              <a:rPr lang="en-US" dirty="0">
                <a:latin typeface="Calibri" panose="020F0502020204030204" pitchFamily="34" charset="0"/>
              </a:rPr>
              <a:t>        a[i%2] = b[</a:t>
            </a:r>
            <a:r>
              <a:rPr lang="en-US" dirty="0" err="1">
                <a:latin typeface="Calibri" panose="020F0502020204030204" pitchFamily="34" charset="0"/>
              </a:rPr>
              <a:t>i</a:t>
            </a:r>
            <a:r>
              <a:rPr lang="en-US" dirty="0">
                <a:latin typeface="Calibri" panose="020F0502020204030204" pitchFamily="34" charset="0"/>
              </a:rPr>
              <a:t>] + c[</a:t>
            </a:r>
            <a:r>
              <a:rPr lang="en-US" dirty="0" err="1">
                <a:latin typeface="Calibri" panose="020F0502020204030204" pitchFamily="34" charset="0"/>
              </a:rPr>
              <a:t>i</a:t>
            </a:r>
            <a:r>
              <a:rPr lang="en-US" dirty="0">
                <a:latin typeface="Calibri" panose="020F0502020204030204" pitchFamily="34" charset="0"/>
              </a:rPr>
              <a:t>]; </a:t>
            </a:r>
          </a:p>
          <a:p>
            <a:r>
              <a:rPr lang="en-US" dirty="0">
                <a:solidFill>
                  <a:schemeClr val="accent1">
                    <a:lumMod val="75000"/>
                  </a:schemeClr>
                </a:solidFill>
                <a:latin typeface="Calibri" panose="020F0502020204030204" pitchFamily="34" charset="0"/>
              </a:rPr>
              <a:t>}</a:t>
            </a:r>
          </a:p>
          <a:p>
            <a:endParaRPr lang="en-US" dirty="0">
              <a:latin typeface="Calibri" panose="020F0502020204030204" pitchFamily="34" charset="0"/>
            </a:endParaRPr>
          </a:p>
        </p:txBody>
      </p:sp>
      <p:sp>
        <p:nvSpPr>
          <p:cNvPr id="2" name="Rectangle 1"/>
          <p:cNvSpPr/>
          <p:nvPr/>
        </p:nvSpPr>
        <p:spPr>
          <a:xfrm>
            <a:off x="8515599" y="5304221"/>
            <a:ext cx="2417008" cy="369332"/>
          </a:xfrm>
          <a:prstGeom prst="rect">
            <a:avLst/>
          </a:prstGeom>
        </p:spPr>
        <p:txBody>
          <a:bodyPr wrap="none">
            <a:spAutoFit/>
          </a:bodyPr>
          <a:lstStyle/>
          <a:p>
            <a:r>
              <a:rPr lang="en-US" dirty="0"/>
              <a:t>(why is this </a:t>
            </a:r>
            <a:r>
              <a:rPr lang="en-US"/>
              <a:t>a </a:t>
            </a:r>
            <a:r>
              <a:rPr lang="en-US" smtClean="0"/>
              <a:t>problem</a:t>
            </a:r>
            <a:r>
              <a:rPr lang="en-US" dirty="0"/>
              <a:t>?)</a:t>
            </a:r>
          </a:p>
        </p:txBody>
      </p:sp>
    </p:spTree>
    <p:extLst>
      <p:ext uri="{BB962C8B-B14F-4D97-AF65-F5344CB8AC3E}">
        <p14:creationId xmlns:p14="http://schemas.microsoft.com/office/powerpoint/2010/main" val="1104565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69663" y="-401595"/>
            <a:ext cx="10018713" cy="1752599"/>
          </a:xfrm>
        </p:spPr>
        <p:txBody>
          <a:bodyPr/>
          <a:lstStyle/>
          <a:p>
            <a:r>
              <a:rPr lang="en-US" b="1" dirty="0"/>
              <a:t>Obstacles </a:t>
            </a:r>
            <a:r>
              <a:rPr lang="en-US" b="1"/>
              <a:t>to </a:t>
            </a:r>
            <a:r>
              <a:rPr lang="en-US" b="1" smtClean="0"/>
              <a:t>vectorization</a:t>
            </a:r>
            <a:r>
              <a:rPr lang="en-US" b="1" dirty="0" smtClean="0"/>
              <a:t>.</a:t>
            </a:r>
            <a:r>
              <a:rPr lang="en-US" b="1" dirty="0"/>
              <a:t> </a:t>
            </a:r>
            <a:r>
              <a:rPr lang="en-US" sz="1800" b="1" dirty="0" smtClean="0"/>
              <a:t>Continue</a:t>
            </a:r>
            <a:endParaRPr lang="en-US" sz="1800" dirty="0"/>
          </a:p>
        </p:txBody>
      </p:sp>
      <p:sp>
        <p:nvSpPr>
          <p:cNvPr id="6" name="Rectangle 5"/>
          <p:cNvSpPr/>
          <p:nvPr/>
        </p:nvSpPr>
        <p:spPr>
          <a:xfrm>
            <a:off x="2051149" y="770433"/>
            <a:ext cx="3728906" cy="769441"/>
          </a:xfrm>
          <a:prstGeom prst="rect">
            <a:avLst/>
          </a:prstGeom>
        </p:spPr>
        <p:txBody>
          <a:bodyPr wrap="none">
            <a:spAutoFit/>
          </a:bodyPr>
          <a:lstStyle/>
          <a:p>
            <a:r>
              <a:rPr lang="en-US" sz="4400" dirty="0" smtClean="0">
                <a:solidFill>
                  <a:srgbClr val="FF0000"/>
                </a:solidFill>
                <a:latin typeface="+mj-lt"/>
              </a:rPr>
              <a:t>2.</a:t>
            </a:r>
            <a:r>
              <a:rPr lang="en-US" sz="2800" b="1" dirty="0">
                <a:solidFill>
                  <a:srgbClr val="FF0000"/>
                </a:solidFill>
              </a:rPr>
              <a:t> </a:t>
            </a:r>
            <a:r>
              <a:rPr lang="en-US" sz="2800" b="1" dirty="0" smtClean="0">
                <a:solidFill>
                  <a:srgbClr val="FF0000"/>
                </a:solidFill>
              </a:rPr>
              <a:t>Data dependencies </a:t>
            </a:r>
            <a:endParaRPr lang="en-US" sz="2800" dirty="0">
              <a:solidFill>
                <a:srgbClr val="FF0000"/>
              </a:solidFill>
              <a:latin typeface="+mj-lt"/>
            </a:endParaRPr>
          </a:p>
        </p:txBody>
      </p:sp>
      <p:sp>
        <p:nvSpPr>
          <p:cNvPr id="7" name="Rectangle 6"/>
          <p:cNvSpPr/>
          <p:nvPr/>
        </p:nvSpPr>
        <p:spPr>
          <a:xfrm>
            <a:off x="2577829" y="1329095"/>
            <a:ext cx="9073978" cy="1877437"/>
          </a:xfrm>
          <a:prstGeom prst="rect">
            <a:avLst/>
          </a:prstGeom>
        </p:spPr>
        <p:txBody>
          <a:bodyPr wrap="square">
            <a:spAutoFit/>
          </a:bodyPr>
          <a:lstStyle/>
          <a:p>
            <a:r>
              <a:rPr lang="en-US" sz="2800" dirty="0" smtClean="0"/>
              <a:t>2.5 Aliasing </a:t>
            </a:r>
          </a:p>
          <a:p>
            <a:r>
              <a:rPr lang="en-US" sz="2000" smtClean="0"/>
              <a:t>Pointer </a:t>
            </a:r>
            <a:r>
              <a:rPr lang="en-US" sz="2000" dirty="0"/>
              <a:t>aliasing is a hidden kind of data dependency that </a:t>
            </a:r>
            <a:r>
              <a:rPr lang="en-US" sz="2000"/>
              <a:t>can </a:t>
            </a:r>
            <a:r>
              <a:rPr lang="en-US" sz="2000" smtClean="0"/>
              <a:t>occur </a:t>
            </a:r>
            <a:r>
              <a:rPr lang="en-US" sz="2000" dirty="0"/>
              <a:t>in C, C</a:t>
            </a:r>
            <a:r>
              <a:rPr lang="en-US" sz="2000"/>
              <a:t>++, </a:t>
            </a:r>
            <a:r>
              <a:rPr lang="en-US" sz="2000" smtClean="0"/>
              <a:t>or </a:t>
            </a:r>
            <a:r>
              <a:rPr lang="en-US" sz="2000"/>
              <a:t>any </a:t>
            </a:r>
            <a:r>
              <a:rPr lang="en-US" sz="2000" smtClean="0"/>
              <a:t>other </a:t>
            </a:r>
            <a:r>
              <a:rPr lang="en-US" sz="2000" dirty="0"/>
              <a:t>language that uses</a:t>
            </a:r>
            <a:r>
              <a:rPr lang="en-US" sz="2000"/>
              <a:t> </a:t>
            </a:r>
            <a:r>
              <a:rPr lang="en-US" sz="2000" smtClean="0"/>
              <a:t>pointers</a:t>
            </a:r>
            <a:r>
              <a:rPr lang="en-US" sz="2000" dirty="0"/>
              <a:t> </a:t>
            </a:r>
            <a:endParaRPr lang="en-US" sz="2000" dirty="0" smtClean="0"/>
          </a:p>
          <a:p>
            <a:endParaRPr lang="en-US" sz="1400" dirty="0"/>
          </a:p>
          <a:p>
            <a:r>
              <a:rPr lang="en-US" sz="2000" b="1" smtClean="0">
                <a:solidFill>
                  <a:srgbClr val="FFC000"/>
                </a:solidFill>
              </a:rPr>
              <a:t>Memory regions  of pointers may  overlap</a:t>
            </a:r>
            <a:r>
              <a:rPr lang="en-US" sz="2000" b="1" dirty="0" smtClean="0">
                <a:solidFill>
                  <a:srgbClr val="FFC000"/>
                </a:solidFill>
              </a:rPr>
              <a:t>.</a:t>
            </a:r>
            <a:endParaRPr lang="en-US" sz="2000" b="1" dirty="0">
              <a:solidFill>
                <a:srgbClr val="FFC000"/>
              </a:solidFill>
            </a:endParaRPr>
          </a:p>
          <a:p>
            <a:endParaRPr lang="en-US" sz="1400" dirty="0"/>
          </a:p>
        </p:txBody>
      </p:sp>
      <p:sp>
        <p:nvSpPr>
          <p:cNvPr id="2" name="Rectangle 1"/>
          <p:cNvSpPr>
            <a:spLocks noChangeArrowheads="1"/>
          </p:cNvSpPr>
          <p:nvPr/>
        </p:nvSpPr>
        <p:spPr bwMode="auto">
          <a:xfrm>
            <a:off x="2577829" y="3716624"/>
            <a:ext cx="3500694" cy="136958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4264" tIns="38088" rIns="114264"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B0F0"/>
                </a:solidFill>
                <a:effectLst/>
                <a:latin typeface="Tahoma" panose="020B0604030504040204" pitchFamily="34" charset="0"/>
                <a:ea typeface="Tahoma" panose="020B0604030504040204" pitchFamily="34" charset="0"/>
                <a:cs typeface="Tahoma" panose="020B0604030504040204" pitchFamily="34" charset="0"/>
              </a:rPr>
              <a:t>void</a:t>
            </a: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compute(</a:t>
            </a:r>
            <a:r>
              <a:rPr kumimoji="0" lang="en-US" sz="1200" b="0" i="0" u="none" strike="noStrike" cap="none" normalizeH="0" baseline="0" dirty="0" smtClean="0">
                <a:ln>
                  <a:noFill/>
                </a:ln>
                <a:solidFill>
                  <a:srgbClr val="00B0F0"/>
                </a:solidFill>
                <a:effectLst/>
                <a:latin typeface="Tahoma" panose="020B0604030504040204" pitchFamily="34" charset="0"/>
                <a:ea typeface="Tahoma" panose="020B0604030504040204" pitchFamily="34" charset="0"/>
                <a:cs typeface="Tahoma" panose="020B0604030504040204" pitchFamily="34" charset="0"/>
              </a:rPr>
              <a:t>double</a:t>
            </a: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 </a:t>
            </a:r>
            <a:r>
              <a:rPr kumimoji="0" lang="en-US" sz="1200" b="0" i="0" u="none" strike="noStrike" cap="none" normalizeH="0" baseline="0" dirty="0" smtClean="0">
                <a:ln>
                  <a:noFill/>
                </a:ln>
                <a:solidFill>
                  <a:srgbClr val="00B0F0"/>
                </a:solidFill>
                <a:effectLst/>
                <a:latin typeface="Tahoma" panose="020B0604030504040204" pitchFamily="34" charset="0"/>
                <a:ea typeface="Tahoma" panose="020B0604030504040204" pitchFamily="34" charset="0"/>
                <a:cs typeface="Tahoma" panose="020B0604030504040204" pitchFamily="34" charset="0"/>
              </a:rPr>
              <a:t>double</a:t>
            </a: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*b, </a:t>
            </a:r>
            <a:r>
              <a:rPr kumimoji="0" lang="en-US" sz="1200" b="0" i="0" u="none" strike="noStrike" cap="none" normalizeH="0" baseline="0" dirty="0" smtClean="0">
                <a:ln>
                  <a:noFill/>
                </a:ln>
                <a:solidFill>
                  <a:srgbClr val="00B0F0"/>
                </a:solidFill>
                <a:effectLst/>
                <a:latin typeface="Tahoma" panose="020B0604030504040204" pitchFamily="34" charset="0"/>
                <a:ea typeface="Tahoma" panose="020B0604030504040204" pitchFamily="34" charset="0"/>
                <a:cs typeface="Tahoma" panose="020B0604030504040204" pitchFamily="34" charset="0"/>
              </a:rPr>
              <a:t>double</a:t>
            </a: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for (i=1; i&lt;N; i++)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222222"/>
                </a:solidFill>
                <a:latin typeface="Tahoma" panose="020B0604030504040204" pitchFamily="34" charset="0"/>
                <a:ea typeface="Tahoma" panose="020B0604030504040204" pitchFamily="34" charset="0"/>
                <a:cs typeface="Tahoma" panose="020B0604030504040204" pitchFamily="34" charset="0"/>
              </a:rPr>
              <a:t>	</a:t>
            </a: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a[i] = b[i] + c[i];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a:t>
            </a:r>
            <a:r>
              <a:rPr kumimoji="0" lang="en-US" sz="1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p>
        </p:txBody>
      </p:sp>
      <p:sp>
        <p:nvSpPr>
          <p:cNvPr id="3" name="Rectangle 2"/>
          <p:cNvSpPr>
            <a:spLocks noChangeArrowheads="1"/>
          </p:cNvSpPr>
          <p:nvPr/>
        </p:nvSpPr>
        <p:spPr bwMode="auto">
          <a:xfrm>
            <a:off x="2577829" y="5480650"/>
            <a:ext cx="3500694" cy="32314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64" tIns="38088" rIns="114264"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compute(p, p+1, q);</a:t>
            </a:r>
            <a:r>
              <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p>
        </p:txBody>
      </p:sp>
      <p:sp>
        <p:nvSpPr>
          <p:cNvPr id="4" name="TextBox 3"/>
          <p:cNvSpPr txBox="1"/>
          <p:nvPr/>
        </p:nvSpPr>
        <p:spPr>
          <a:xfrm>
            <a:off x="2478507" y="5803791"/>
            <a:ext cx="2425664" cy="369332"/>
          </a:xfrm>
          <a:prstGeom prst="rect">
            <a:avLst/>
          </a:prstGeom>
          <a:noFill/>
        </p:spPr>
        <p:txBody>
          <a:bodyPr wrap="none" rtlCol="0">
            <a:spAutoFit/>
          </a:bodyPr>
          <a:lstStyle/>
          <a:p>
            <a:r>
              <a:rPr lang="en-US" dirty="0" smtClean="0"/>
              <a:t>Call method by p,p+1 ,q</a:t>
            </a:r>
            <a:endParaRPr lang="en-US" dirty="0"/>
          </a:p>
        </p:txBody>
      </p:sp>
      <p:sp>
        <p:nvSpPr>
          <p:cNvPr id="8" name="Rectangle 3"/>
          <p:cNvSpPr>
            <a:spLocks noChangeArrowheads="1"/>
          </p:cNvSpPr>
          <p:nvPr/>
        </p:nvSpPr>
        <p:spPr bwMode="auto">
          <a:xfrm>
            <a:off x="6967562" y="3710176"/>
            <a:ext cx="2758696" cy="93869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4264" tIns="38088" rIns="114264"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for (i=1; i&lt;N; 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p[i] = p[i-1] + q[i];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a:t>
            </a:r>
            <a:r>
              <a:rPr kumimoji="0" lang="en-US" sz="14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p>
        </p:txBody>
      </p:sp>
      <p:cxnSp>
        <p:nvCxnSpPr>
          <p:cNvPr id="10" name="Straight Arrow Connector 9"/>
          <p:cNvCxnSpPr>
            <a:stCxn id="2" idx="2"/>
            <a:endCxn id="3" idx="0"/>
          </p:cNvCxnSpPr>
          <p:nvPr/>
        </p:nvCxnSpPr>
        <p:spPr>
          <a:xfrm>
            <a:off x="4328176" y="5086205"/>
            <a:ext cx="0" cy="394445"/>
          </a:xfrm>
          <a:prstGeom prst="straightConnector1">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541260" y="3198439"/>
            <a:ext cx="3537263" cy="461665"/>
          </a:xfrm>
          <a:prstGeom prst="rect">
            <a:avLst/>
          </a:prstGeom>
        </p:spPr>
        <p:txBody>
          <a:bodyPr wrap="square">
            <a:spAutoFit/>
          </a:bodyPr>
          <a:lstStyle/>
          <a:p>
            <a:r>
              <a:rPr lang="en-US" sz="1200">
                <a:latin typeface="verdana" panose="020B0604030504040204" pitchFamily="34" charset="0"/>
              </a:rPr>
              <a:t>At </a:t>
            </a:r>
            <a:r>
              <a:rPr lang="en-US" sz="1200" smtClean="0">
                <a:latin typeface="verdana" panose="020B0604030504040204" pitchFamily="34" charset="0"/>
              </a:rPr>
              <a:t>first </a:t>
            </a:r>
            <a:r>
              <a:rPr lang="en-US" sz="1200" dirty="0">
                <a:latin typeface="verdana" panose="020B0604030504040204" pitchFamily="34" charset="0"/>
              </a:rPr>
              <a:t>glance, </a:t>
            </a:r>
            <a:r>
              <a:rPr lang="en-US" sz="1200">
                <a:latin typeface="verdana" panose="020B0604030504040204" pitchFamily="34" charset="0"/>
              </a:rPr>
              <a:t>this </a:t>
            </a:r>
            <a:r>
              <a:rPr lang="en-US" sz="1200" smtClean="0">
                <a:latin typeface="verdana" panose="020B0604030504040204" pitchFamily="34" charset="0"/>
              </a:rPr>
              <a:t>appears a vectorizable </a:t>
            </a:r>
            <a:r>
              <a:rPr lang="en-US" sz="1200" dirty="0">
                <a:latin typeface="verdana" panose="020B0604030504040204" pitchFamily="34" charset="0"/>
              </a:rPr>
              <a:t>loop with </a:t>
            </a:r>
            <a:r>
              <a:rPr lang="en-US" sz="1200">
                <a:latin typeface="verdana" panose="020B0604030504040204" pitchFamily="34" charset="0"/>
              </a:rPr>
              <a:t>no </a:t>
            </a:r>
            <a:r>
              <a:rPr lang="en-US" sz="1200" smtClean="0">
                <a:latin typeface="verdana" panose="020B0604030504040204" pitchFamily="34" charset="0"/>
              </a:rPr>
              <a:t>apparent </a:t>
            </a:r>
            <a:r>
              <a:rPr lang="en-US" sz="1200" dirty="0">
                <a:latin typeface="verdana" panose="020B0604030504040204" pitchFamily="34" charset="0"/>
              </a:rPr>
              <a:t>data dependencies.</a:t>
            </a:r>
            <a:endParaRPr lang="en-US" sz="1200" dirty="0"/>
          </a:p>
        </p:txBody>
      </p:sp>
      <p:sp>
        <p:nvSpPr>
          <p:cNvPr id="18" name="Rectangle 17"/>
          <p:cNvSpPr/>
          <p:nvPr/>
        </p:nvSpPr>
        <p:spPr>
          <a:xfrm>
            <a:off x="6871310" y="3328288"/>
            <a:ext cx="4114396" cy="369332"/>
          </a:xfrm>
          <a:prstGeom prst="rect">
            <a:avLst/>
          </a:prstGeom>
        </p:spPr>
        <p:txBody>
          <a:bodyPr wrap="none">
            <a:spAutoFit/>
          </a:bodyPr>
          <a:lstStyle/>
          <a:p>
            <a:r>
              <a:rPr lang="en-US" b="1" smtClean="0">
                <a:solidFill>
                  <a:schemeClr val="accent4"/>
                </a:solidFill>
              </a:rPr>
              <a:t>Read-After-Write  -  UNVECTORIZABLE</a:t>
            </a:r>
            <a:endParaRPr lang="en-US" b="1" dirty="0">
              <a:solidFill>
                <a:schemeClr val="accent4"/>
              </a:solidFill>
            </a:endParaRPr>
          </a:p>
        </p:txBody>
      </p:sp>
      <p:cxnSp>
        <p:nvCxnSpPr>
          <p:cNvPr id="21" name="Elbow Connector 20"/>
          <p:cNvCxnSpPr>
            <a:stCxn id="3" idx="3"/>
            <a:endCxn id="8" idx="1"/>
          </p:cNvCxnSpPr>
          <p:nvPr/>
        </p:nvCxnSpPr>
        <p:spPr>
          <a:xfrm flipV="1">
            <a:off x="6078523" y="4179523"/>
            <a:ext cx="889039" cy="1462698"/>
          </a:xfrm>
          <a:prstGeom prst="bentConnector3">
            <a:avLst>
              <a:gd name="adj1" fmla="val 3511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866323" y="4760207"/>
            <a:ext cx="5008845" cy="1077218"/>
          </a:xfrm>
          <a:prstGeom prst="rect">
            <a:avLst/>
          </a:prstGeom>
        </p:spPr>
        <p:txBody>
          <a:bodyPr wrap="square">
            <a:spAutoFit/>
          </a:bodyPr>
          <a:lstStyle/>
          <a:p>
            <a:r>
              <a:rPr lang="en-US" sz="1400" dirty="0" smtClean="0">
                <a:latin typeface="+mj-lt"/>
              </a:rPr>
              <a:t>Programmer should </a:t>
            </a:r>
            <a:r>
              <a:rPr lang="en-US" sz="1400" dirty="0">
                <a:latin typeface="+mj-lt"/>
              </a:rPr>
              <a:t> </a:t>
            </a:r>
            <a:r>
              <a:rPr lang="en-US" sz="1400" dirty="0" smtClean="0">
                <a:latin typeface="+mj-lt"/>
              </a:rPr>
              <a:t>assure </a:t>
            </a:r>
            <a:r>
              <a:rPr lang="en-US" sz="1400" dirty="0">
                <a:latin typeface="+mj-lt"/>
              </a:rPr>
              <a:t>the </a:t>
            </a:r>
            <a:r>
              <a:rPr lang="en-US" sz="1400" dirty="0" smtClean="0">
                <a:latin typeface="+mj-lt"/>
              </a:rPr>
              <a:t>compiler </a:t>
            </a:r>
            <a:r>
              <a:rPr lang="en-US" sz="1400" dirty="0">
                <a:latin typeface="+mj-lt"/>
              </a:rPr>
              <a:t>that </a:t>
            </a:r>
            <a:r>
              <a:rPr lang="en-US" sz="1400" dirty="0" smtClean="0">
                <a:latin typeface="+mj-lt"/>
              </a:rPr>
              <a:t>pointer arguments never refer </a:t>
            </a:r>
            <a:r>
              <a:rPr lang="en-US" sz="1400" dirty="0">
                <a:latin typeface="+mj-lt"/>
              </a:rPr>
              <a:t>to </a:t>
            </a:r>
            <a:r>
              <a:rPr lang="en-US" sz="1400" dirty="0" smtClean="0">
                <a:latin typeface="+mj-lt"/>
              </a:rPr>
              <a:t>overlapping memory regions</a:t>
            </a:r>
            <a:endParaRPr lang="en-US" sz="1400" dirty="0">
              <a:latin typeface="+mj-lt"/>
            </a:endParaRPr>
          </a:p>
          <a:p>
            <a:r>
              <a:rPr lang="en-US" b="1" dirty="0" smtClean="0">
                <a:solidFill>
                  <a:srgbClr val="FFFF00"/>
                </a:solidFill>
                <a:latin typeface="+mj-lt"/>
              </a:rPr>
              <a:t>Compiler Hint :  </a:t>
            </a:r>
            <a:r>
              <a:rPr lang="en-US" b="1" u="sng" dirty="0" smtClean="0">
                <a:solidFill>
                  <a:srgbClr val="FFFF00"/>
                </a:solidFill>
                <a:latin typeface="+mj-lt"/>
              </a:rPr>
              <a:t>restrict</a:t>
            </a:r>
            <a:r>
              <a:rPr lang="en-US" b="1" dirty="0" smtClean="0">
                <a:solidFill>
                  <a:srgbClr val="FFFF00"/>
                </a:solidFill>
                <a:latin typeface="+mj-lt"/>
              </a:rPr>
              <a:t>   or  </a:t>
            </a:r>
          </a:p>
          <a:p>
            <a:r>
              <a:rPr lang="en-US" b="1" dirty="0" smtClean="0">
                <a:solidFill>
                  <a:srgbClr val="FFFF00"/>
                </a:solidFill>
                <a:latin typeface="+mj-lt"/>
              </a:rPr>
              <a:t> </a:t>
            </a:r>
            <a:r>
              <a:rPr lang="en-US" b="1" u="sng" dirty="0">
                <a:solidFill>
                  <a:srgbClr val="FFFF00"/>
                </a:solidFill>
              </a:rPr>
              <a:t>#</a:t>
            </a:r>
            <a:r>
              <a:rPr lang="en-US" b="1" u="sng" dirty="0" smtClean="0">
                <a:solidFill>
                  <a:srgbClr val="FFFF00"/>
                </a:solidFill>
              </a:rPr>
              <a:t>pragma </a:t>
            </a:r>
            <a:r>
              <a:rPr lang="en-US" b="1" u="sng" dirty="0">
                <a:solidFill>
                  <a:srgbClr val="FFFF00"/>
                </a:solidFill>
              </a:rPr>
              <a:t>ivdep </a:t>
            </a:r>
            <a:r>
              <a:rPr lang="en-US" b="1" u="sng" dirty="0" smtClean="0">
                <a:solidFill>
                  <a:srgbClr val="FFFF00"/>
                </a:solidFill>
              </a:rPr>
              <a:t>(</a:t>
            </a:r>
            <a:r>
              <a:rPr lang="en-US" sz="1400" dirty="0" smtClean="0">
                <a:solidFill>
                  <a:srgbClr val="FFFF00"/>
                </a:solidFill>
              </a:rPr>
              <a:t>Ignore Vector Dependencies</a:t>
            </a:r>
            <a:r>
              <a:rPr lang="en-US" b="1" u="sng" dirty="0" smtClean="0">
                <a:solidFill>
                  <a:srgbClr val="FFFF00"/>
                </a:solidFill>
              </a:rPr>
              <a:t>)</a:t>
            </a:r>
            <a:endParaRPr lang="en-US" b="1" u="sng" dirty="0">
              <a:solidFill>
                <a:srgbClr val="FFFF00"/>
              </a:solidFill>
              <a:latin typeface="+mj-lt"/>
            </a:endParaRPr>
          </a:p>
        </p:txBody>
      </p:sp>
      <p:sp>
        <p:nvSpPr>
          <p:cNvPr id="27" name="Rectangle 26"/>
          <p:cNvSpPr>
            <a:spLocks noChangeArrowheads="1"/>
          </p:cNvSpPr>
          <p:nvPr/>
        </p:nvSpPr>
        <p:spPr bwMode="auto">
          <a:xfrm>
            <a:off x="6866323" y="5864570"/>
            <a:ext cx="5152685" cy="81558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4264" tIns="38088" rIns="114264"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B0F0"/>
                </a:solidFill>
                <a:effectLst/>
                <a:latin typeface="Tahoma" panose="020B0604030504040204" pitchFamily="34" charset="0"/>
                <a:ea typeface="Tahoma" panose="020B0604030504040204" pitchFamily="34" charset="0"/>
                <a:cs typeface="Tahoma" panose="020B0604030504040204" pitchFamily="34" charset="0"/>
              </a:rPr>
              <a:t>void</a:t>
            </a: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compute(</a:t>
            </a:r>
            <a:r>
              <a:rPr kumimoji="0" lang="en-US" sz="1200" b="0" i="0" u="none" strike="noStrike" cap="none" normalizeH="0" baseline="0" dirty="0" smtClean="0">
                <a:ln>
                  <a:noFill/>
                </a:ln>
                <a:solidFill>
                  <a:srgbClr val="0070C0"/>
                </a:solidFill>
                <a:effectLst/>
                <a:latin typeface="Tahoma" panose="020B0604030504040204" pitchFamily="34" charset="0"/>
                <a:ea typeface="Tahoma" panose="020B0604030504040204" pitchFamily="34" charset="0"/>
                <a:cs typeface="Tahoma" panose="020B0604030504040204" pitchFamily="34" charset="0"/>
              </a:rPr>
              <a:t>double</a:t>
            </a: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sz="1200" b="0" i="0" u="none" strike="noStrike" cap="none" normalizeH="0" baseline="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sz="1200" b="0" i="0" u="none" strike="noStrike" cap="none" normalizeH="0" baseline="0" smtClean="0">
                <a:ln>
                  <a:noFill/>
                </a:ln>
                <a:solidFill>
                  <a:srgbClr val="0070C0"/>
                </a:solidFill>
                <a:effectLst/>
                <a:latin typeface="Tahoma" panose="020B0604030504040204" pitchFamily="34" charset="0"/>
                <a:ea typeface="Tahoma" panose="020B0604030504040204" pitchFamily="34" charset="0"/>
                <a:cs typeface="Tahoma" panose="020B0604030504040204" pitchFamily="34" charset="0"/>
              </a:rPr>
              <a:t>restrict</a:t>
            </a:r>
            <a:r>
              <a:rPr kumimoji="0" lang="en-US" sz="1200" b="0" i="0" u="none" strike="noStrike" cap="none" normalizeH="0" baseline="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a, </a:t>
            </a:r>
            <a:r>
              <a:rPr kumimoji="0" lang="en-US" sz="1200" b="0" i="0" u="none" strike="noStrike" cap="none" normalizeH="0" baseline="0" dirty="0" smtClean="0">
                <a:ln>
                  <a:noFill/>
                </a:ln>
                <a:solidFill>
                  <a:srgbClr val="00B0F0"/>
                </a:solidFill>
                <a:effectLst/>
                <a:latin typeface="Tahoma" panose="020B0604030504040204" pitchFamily="34" charset="0"/>
                <a:ea typeface="Tahoma" panose="020B0604030504040204" pitchFamily="34" charset="0"/>
                <a:cs typeface="Tahoma" panose="020B0604030504040204" pitchFamily="34" charset="0"/>
              </a:rPr>
              <a:t>double</a:t>
            </a: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sz="1200" b="0" i="0" u="none" strike="noStrike" cap="none" normalizeH="0" baseline="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sz="1200" b="0" i="0" u="none" strike="noStrike" cap="none" normalizeH="0" baseline="0" smtClean="0">
                <a:ln>
                  <a:noFill/>
                </a:ln>
                <a:solidFill>
                  <a:srgbClr val="0070C0"/>
                </a:solidFill>
                <a:effectLst/>
                <a:latin typeface="Tahoma" panose="020B0604030504040204" pitchFamily="34" charset="0"/>
                <a:ea typeface="Tahoma" panose="020B0604030504040204" pitchFamily="34" charset="0"/>
                <a:cs typeface="Tahoma" panose="020B0604030504040204" pitchFamily="34" charset="0"/>
              </a:rPr>
              <a:t>restrict</a:t>
            </a:r>
            <a:r>
              <a:rPr kumimoji="0" lang="en-US" sz="1200" b="0" i="0" u="none" strike="noStrike" cap="none" normalizeH="0" baseline="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b, </a:t>
            </a:r>
            <a:r>
              <a:rPr kumimoji="0" lang="en-US" sz="1200" b="0" i="0" u="none" strike="noStrike" cap="none" normalizeH="0" baseline="0" dirty="0" smtClean="0">
                <a:ln>
                  <a:noFill/>
                </a:ln>
                <a:solidFill>
                  <a:srgbClr val="00B0F0"/>
                </a:solidFill>
                <a:effectLst/>
                <a:latin typeface="Tahoma" panose="020B0604030504040204" pitchFamily="34" charset="0"/>
                <a:ea typeface="Tahoma" panose="020B0604030504040204" pitchFamily="34" charset="0"/>
                <a:cs typeface="Tahoma" panose="020B0604030504040204" pitchFamily="34" charset="0"/>
              </a:rPr>
              <a:t>double</a:t>
            </a: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sz="1200" b="0" i="0" u="none" strike="noStrike" cap="none" normalizeH="0" baseline="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sz="1200" b="0" i="0" u="none" strike="noStrike" cap="none" normalizeH="0" baseline="0" smtClean="0">
                <a:ln>
                  <a:noFill/>
                </a:ln>
                <a:solidFill>
                  <a:srgbClr val="0070C0"/>
                </a:solidFill>
                <a:effectLst/>
                <a:latin typeface="Tahoma" panose="020B0604030504040204" pitchFamily="34" charset="0"/>
                <a:ea typeface="Tahoma" panose="020B0604030504040204" pitchFamily="34" charset="0"/>
                <a:cs typeface="Tahoma" panose="020B0604030504040204" pitchFamily="34" charset="0"/>
              </a:rPr>
              <a:t>restrict</a:t>
            </a:r>
            <a:r>
              <a:rPr kumimoji="0" lang="en-US" sz="1200" b="0" i="0" u="none" strike="noStrike" cap="none" normalizeH="0" baseline="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a:t>
            </a:r>
            <a:r>
              <a:rPr kumimoji="0" lang="en-US" sz="1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p>
        </p:txBody>
      </p:sp>
      <p:sp>
        <p:nvSpPr>
          <p:cNvPr id="28" name="TextBox 27"/>
          <p:cNvSpPr txBox="1"/>
          <p:nvPr/>
        </p:nvSpPr>
        <p:spPr>
          <a:xfrm>
            <a:off x="2218736" y="3715897"/>
            <a:ext cx="322524" cy="461665"/>
          </a:xfrm>
          <a:prstGeom prst="rect">
            <a:avLst/>
          </a:prstGeom>
          <a:gradFill flip="none" rotWithShape="1">
            <a:gsLst>
              <a:gs pos="0">
                <a:schemeClr val="bg1">
                  <a:lumMod val="50000"/>
                  <a:lumOff val="50000"/>
                  <a:shade val="30000"/>
                  <a:satMod val="115000"/>
                </a:schemeClr>
              </a:gs>
              <a:gs pos="50000">
                <a:schemeClr val="bg1">
                  <a:lumMod val="50000"/>
                  <a:lumOff val="50000"/>
                  <a:shade val="67500"/>
                  <a:satMod val="115000"/>
                </a:schemeClr>
              </a:gs>
              <a:gs pos="100000">
                <a:schemeClr val="bg1">
                  <a:lumMod val="50000"/>
                  <a:lumOff val="50000"/>
                  <a:shade val="100000"/>
                  <a:satMod val="115000"/>
                </a:schemeClr>
              </a:gs>
            </a:gsLst>
            <a:path path="circle">
              <a:fillToRect l="50000" t="50000" r="50000" b="50000"/>
            </a:path>
            <a:tileRect/>
          </a:gradFill>
          <a:effectLst>
            <a:softEdge rad="31750"/>
          </a:effectLst>
        </p:spPr>
        <p:txBody>
          <a:bodyPr wrap="none" rtlCol="0">
            <a:spAutoFit/>
          </a:bodyPr>
          <a:lstStyle/>
          <a:p>
            <a:r>
              <a:rPr lang="en-US" sz="2400" dirty="0" smtClean="0"/>
              <a:t>1</a:t>
            </a:r>
            <a:endParaRPr lang="en-US" sz="2400" dirty="0"/>
          </a:p>
        </p:txBody>
      </p:sp>
      <p:sp>
        <p:nvSpPr>
          <p:cNvPr id="29" name="TextBox 28"/>
          <p:cNvSpPr txBox="1"/>
          <p:nvPr/>
        </p:nvSpPr>
        <p:spPr>
          <a:xfrm>
            <a:off x="2209118" y="5411387"/>
            <a:ext cx="341760" cy="461665"/>
          </a:xfrm>
          <a:prstGeom prst="rect">
            <a:avLst/>
          </a:prstGeom>
          <a:gradFill flip="none" rotWithShape="1">
            <a:gsLst>
              <a:gs pos="0">
                <a:schemeClr val="bg1">
                  <a:lumMod val="50000"/>
                  <a:lumOff val="50000"/>
                  <a:shade val="30000"/>
                  <a:satMod val="115000"/>
                </a:schemeClr>
              </a:gs>
              <a:gs pos="50000">
                <a:schemeClr val="bg1">
                  <a:lumMod val="50000"/>
                  <a:lumOff val="50000"/>
                  <a:shade val="67500"/>
                  <a:satMod val="115000"/>
                </a:schemeClr>
              </a:gs>
              <a:gs pos="100000">
                <a:schemeClr val="bg1">
                  <a:lumMod val="50000"/>
                  <a:lumOff val="50000"/>
                  <a:shade val="100000"/>
                  <a:satMod val="115000"/>
                </a:schemeClr>
              </a:gs>
            </a:gsLst>
            <a:path path="circle">
              <a:fillToRect l="50000" t="50000" r="50000" b="50000"/>
            </a:path>
            <a:tileRect/>
          </a:gradFill>
          <a:effectLst>
            <a:softEdge rad="31750"/>
          </a:effectLst>
        </p:spPr>
        <p:txBody>
          <a:bodyPr wrap="none" rtlCol="0">
            <a:spAutoFit/>
          </a:bodyPr>
          <a:lstStyle/>
          <a:p>
            <a:r>
              <a:rPr lang="en-US" sz="2400" dirty="0" smtClean="0"/>
              <a:t>2</a:t>
            </a:r>
            <a:endParaRPr lang="en-US" sz="2400" dirty="0"/>
          </a:p>
        </p:txBody>
      </p:sp>
      <p:sp>
        <p:nvSpPr>
          <p:cNvPr id="32" name="TextBox 31"/>
          <p:cNvSpPr txBox="1"/>
          <p:nvPr/>
        </p:nvSpPr>
        <p:spPr>
          <a:xfrm>
            <a:off x="6616842" y="3698854"/>
            <a:ext cx="324128" cy="461665"/>
          </a:xfrm>
          <a:prstGeom prst="rect">
            <a:avLst/>
          </a:prstGeom>
          <a:gradFill flip="none" rotWithShape="1">
            <a:gsLst>
              <a:gs pos="0">
                <a:schemeClr val="bg1">
                  <a:lumMod val="50000"/>
                  <a:lumOff val="50000"/>
                  <a:shade val="30000"/>
                  <a:satMod val="115000"/>
                </a:schemeClr>
              </a:gs>
              <a:gs pos="50000">
                <a:schemeClr val="bg1">
                  <a:lumMod val="50000"/>
                  <a:lumOff val="50000"/>
                  <a:shade val="67500"/>
                  <a:satMod val="115000"/>
                </a:schemeClr>
              </a:gs>
              <a:gs pos="100000">
                <a:schemeClr val="bg1">
                  <a:lumMod val="50000"/>
                  <a:lumOff val="50000"/>
                  <a:shade val="100000"/>
                  <a:satMod val="115000"/>
                </a:schemeClr>
              </a:gs>
            </a:gsLst>
            <a:path path="circle">
              <a:fillToRect l="50000" t="50000" r="50000" b="50000"/>
            </a:path>
            <a:tileRect/>
          </a:gradFill>
          <a:effectLst>
            <a:softEdge rad="31750"/>
          </a:effectLst>
        </p:spPr>
        <p:txBody>
          <a:bodyPr wrap="none" rtlCol="0">
            <a:spAutoFit/>
          </a:bodyPr>
          <a:lstStyle/>
          <a:p>
            <a:r>
              <a:rPr lang="en-US" sz="2400" dirty="0" smtClean="0"/>
              <a:t>3</a:t>
            </a:r>
            <a:endParaRPr lang="en-US" sz="2400" dirty="0"/>
          </a:p>
        </p:txBody>
      </p:sp>
      <p:sp>
        <p:nvSpPr>
          <p:cNvPr id="36" name="TextBox 35"/>
          <p:cNvSpPr txBox="1"/>
          <p:nvPr/>
        </p:nvSpPr>
        <p:spPr>
          <a:xfrm>
            <a:off x="6523042" y="5837920"/>
            <a:ext cx="343364" cy="461665"/>
          </a:xfrm>
          <a:prstGeom prst="rect">
            <a:avLst/>
          </a:prstGeom>
          <a:gradFill flip="none" rotWithShape="1">
            <a:gsLst>
              <a:gs pos="0">
                <a:schemeClr val="bg1">
                  <a:lumMod val="50000"/>
                  <a:lumOff val="50000"/>
                  <a:shade val="30000"/>
                  <a:satMod val="115000"/>
                </a:schemeClr>
              </a:gs>
              <a:gs pos="50000">
                <a:schemeClr val="bg1">
                  <a:lumMod val="50000"/>
                  <a:lumOff val="50000"/>
                  <a:shade val="67500"/>
                  <a:satMod val="115000"/>
                </a:schemeClr>
              </a:gs>
              <a:gs pos="100000">
                <a:schemeClr val="bg1">
                  <a:lumMod val="50000"/>
                  <a:lumOff val="50000"/>
                  <a:shade val="100000"/>
                  <a:satMod val="115000"/>
                </a:schemeClr>
              </a:gs>
            </a:gsLst>
            <a:path path="circle">
              <a:fillToRect l="50000" t="50000" r="50000" b="50000"/>
            </a:path>
            <a:tileRect/>
          </a:gradFill>
          <a:effectLst>
            <a:softEdge rad="31750"/>
          </a:effectLst>
        </p:spPr>
        <p:txBody>
          <a:bodyPr wrap="none" rtlCol="0">
            <a:spAutoFit/>
          </a:bodyPr>
          <a:lstStyle/>
          <a:p>
            <a:r>
              <a:rPr lang="en-US" sz="2400" dirty="0" smtClean="0"/>
              <a:t>4</a:t>
            </a:r>
            <a:endParaRPr lang="en-US" sz="2400" dirty="0"/>
          </a:p>
        </p:txBody>
      </p:sp>
    </p:spTree>
    <p:extLst>
      <p:ext uri="{BB962C8B-B14F-4D97-AF65-F5344CB8AC3E}">
        <p14:creationId xmlns:p14="http://schemas.microsoft.com/office/powerpoint/2010/main" val="1521010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69663" y="-401595"/>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Obstacles </a:t>
            </a:r>
            <a:r>
              <a:rPr lang="en-US" b="1" smtClean="0"/>
              <a:t>to vectorization</a:t>
            </a:r>
            <a:r>
              <a:rPr lang="en-US" b="1" dirty="0" smtClean="0"/>
              <a:t>. </a:t>
            </a:r>
            <a:r>
              <a:rPr lang="en-US" sz="1800" b="1" dirty="0" smtClean="0"/>
              <a:t>Continue</a:t>
            </a:r>
            <a:endParaRPr lang="en-US" sz="1800" dirty="0"/>
          </a:p>
        </p:txBody>
      </p:sp>
      <p:sp>
        <p:nvSpPr>
          <p:cNvPr id="5" name="Rectangle 4"/>
          <p:cNvSpPr/>
          <p:nvPr/>
        </p:nvSpPr>
        <p:spPr>
          <a:xfrm>
            <a:off x="1846612" y="581563"/>
            <a:ext cx="3728906" cy="769441"/>
          </a:xfrm>
          <a:prstGeom prst="rect">
            <a:avLst/>
          </a:prstGeom>
        </p:spPr>
        <p:txBody>
          <a:bodyPr wrap="none">
            <a:spAutoFit/>
          </a:bodyPr>
          <a:lstStyle/>
          <a:p>
            <a:r>
              <a:rPr lang="en-US" sz="4400" dirty="0" smtClean="0">
                <a:solidFill>
                  <a:srgbClr val="FF0000"/>
                </a:solidFill>
                <a:latin typeface="+mj-lt"/>
              </a:rPr>
              <a:t>2.</a:t>
            </a:r>
            <a:r>
              <a:rPr lang="en-US" sz="2800" b="1" dirty="0">
                <a:solidFill>
                  <a:srgbClr val="FF0000"/>
                </a:solidFill>
              </a:rPr>
              <a:t> </a:t>
            </a:r>
            <a:r>
              <a:rPr lang="en-US" sz="2800" b="1" dirty="0" smtClean="0">
                <a:solidFill>
                  <a:srgbClr val="FF0000"/>
                </a:solidFill>
              </a:rPr>
              <a:t>Data dependencies </a:t>
            </a:r>
            <a:endParaRPr lang="en-US" sz="2800" dirty="0">
              <a:solidFill>
                <a:srgbClr val="FF0000"/>
              </a:solidFill>
              <a:latin typeface="+mj-lt"/>
            </a:endParaRPr>
          </a:p>
        </p:txBody>
      </p:sp>
      <p:sp>
        <p:nvSpPr>
          <p:cNvPr id="6" name="Rectangle 5"/>
          <p:cNvSpPr/>
          <p:nvPr/>
        </p:nvSpPr>
        <p:spPr>
          <a:xfrm>
            <a:off x="2397355" y="1244874"/>
            <a:ext cx="9073978" cy="1138773"/>
          </a:xfrm>
          <a:prstGeom prst="rect">
            <a:avLst/>
          </a:prstGeom>
        </p:spPr>
        <p:txBody>
          <a:bodyPr wrap="square">
            <a:spAutoFit/>
          </a:bodyPr>
          <a:lstStyle/>
          <a:p>
            <a:r>
              <a:rPr lang="en-US" sz="2800" dirty="0" smtClean="0"/>
              <a:t>2.6 </a:t>
            </a:r>
            <a:r>
              <a:rPr lang="en-US" sz="2800" smtClean="0"/>
              <a:t>Loop carried </a:t>
            </a:r>
            <a:r>
              <a:rPr lang="en-US" sz="2800" dirty="0" smtClean="0"/>
              <a:t>dependency </a:t>
            </a:r>
          </a:p>
          <a:p>
            <a:r>
              <a:rPr lang="en-US" sz="2000" dirty="0"/>
              <a:t>data </a:t>
            </a:r>
            <a:r>
              <a:rPr lang="en-US" sz="2000"/>
              <a:t>dependence </a:t>
            </a:r>
            <a:r>
              <a:rPr lang="en-US" sz="2000" smtClean="0"/>
              <a:t>occurs </a:t>
            </a:r>
            <a:r>
              <a:rPr lang="en-US" sz="2000" dirty="0" smtClean="0"/>
              <a:t>between </a:t>
            </a:r>
            <a:r>
              <a:rPr lang="en-US" sz="2000" smtClean="0"/>
              <a:t>accesses across </a:t>
            </a:r>
            <a:r>
              <a:rPr lang="en-US" sz="2000" smtClean="0">
                <a:solidFill>
                  <a:srgbClr val="FF0000"/>
                </a:solidFill>
              </a:rPr>
              <a:t>different</a:t>
            </a:r>
            <a:r>
              <a:rPr lang="en-US" sz="2000" smtClean="0"/>
              <a:t> </a:t>
            </a:r>
            <a:r>
              <a:rPr lang="en-US" sz="2000"/>
              <a:t>loop </a:t>
            </a:r>
            <a:r>
              <a:rPr lang="en-US" sz="2000" smtClean="0"/>
              <a:t>iterations</a:t>
            </a:r>
            <a:r>
              <a:rPr lang="en-US" sz="2000" dirty="0" smtClean="0"/>
              <a:t>.</a:t>
            </a:r>
          </a:p>
          <a:p>
            <a:r>
              <a:rPr lang="en-US" sz="2000" dirty="0" smtClean="0"/>
              <a:t>if </a:t>
            </a:r>
            <a:r>
              <a:rPr lang="en-US" sz="2000" dirty="0"/>
              <a:t>the loop </a:t>
            </a:r>
            <a:r>
              <a:rPr lang="en-US" sz="2000"/>
              <a:t>is </a:t>
            </a:r>
            <a:r>
              <a:rPr lang="en-US" sz="2000" smtClean="0"/>
              <a:t>removed</a:t>
            </a:r>
            <a:r>
              <a:rPr lang="en-US" sz="2000" dirty="0"/>
              <a:t>, the dependence </a:t>
            </a:r>
            <a:r>
              <a:rPr lang="en-US" sz="2000" i="1"/>
              <a:t>no </a:t>
            </a:r>
            <a:r>
              <a:rPr lang="en-US" sz="2000" i="1" smtClean="0"/>
              <a:t>longer </a:t>
            </a:r>
            <a:r>
              <a:rPr lang="en-US" sz="2000" i="1" dirty="0"/>
              <a:t>exists</a:t>
            </a:r>
            <a:endParaRPr lang="en-US" sz="2000" dirty="0" smtClean="0"/>
          </a:p>
        </p:txBody>
      </p:sp>
      <p:pic>
        <p:nvPicPr>
          <p:cNvPr id="7" name="Picture 6"/>
          <p:cNvPicPr>
            <a:picLocks noChangeAspect="1"/>
          </p:cNvPicPr>
          <p:nvPr/>
        </p:nvPicPr>
        <p:blipFill>
          <a:blip r:embed="rId3"/>
          <a:stretch>
            <a:fillRect/>
          </a:stretch>
        </p:blipFill>
        <p:spPr>
          <a:xfrm>
            <a:off x="2516660" y="3067080"/>
            <a:ext cx="4428636" cy="1483484"/>
          </a:xfrm>
          <a:prstGeom prst="rect">
            <a:avLst/>
          </a:prstGeom>
        </p:spPr>
      </p:pic>
      <p:sp>
        <p:nvSpPr>
          <p:cNvPr id="8" name="Rectangle 7"/>
          <p:cNvSpPr/>
          <p:nvPr/>
        </p:nvSpPr>
        <p:spPr>
          <a:xfrm>
            <a:off x="2516660" y="4801581"/>
            <a:ext cx="4428636" cy="523220"/>
          </a:xfrm>
          <a:prstGeom prst="rect">
            <a:avLst/>
          </a:prstGeom>
          <a:solidFill>
            <a:srgbClr val="FF0000"/>
          </a:solidFill>
        </p:spPr>
        <p:txBody>
          <a:bodyPr wrap="square">
            <a:spAutoFit/>
          </a:bodyPr>
          <a:lstStyle/>
          <a:p>
            <a:r>
              <a:rPr lang="en-US" sz="2800" dirty="0" smtClean="0"/>
              <a:t>This loop  </a:t>
            </a:r>
            <a:r>
              <a:rPr lang="en-US" sz="2800" smtClean="0"/>
              <a:t>isn’t vectorizable </a:t>
            </a:r>
            <a:endParaRPr lang="en-US" sz="2800" dirty="0"/>
          </a:p>
        </p:txBody>
      </p:sp>
      <p:grpSp>
        <p:nvGrpSpPr>
          <p:cNvPr id="9" name="Group 8"/>
          <p:cNvGrpSpPr/>
          <p:nvPr/>
        </p:nvGrpSpPr>
        <p:grpSpPr>
          <a:xfrm>
            <a:off x="7381059" y="2654997"/>
            <a:ext cx="4428636" cy="1650698"/>
            <a:chOff x="7381059" y="2654997"/>
            <a:chExt cx="4428636" cy="1650698"/>
          </a:xfrm>
        </p:grpSpPr>
        <p:grpSp>
          <p:nvGrpSpPr>
            <p:cNvPr id="10" name="Group 9"/>
            <p:cNvGrpSpPr/>
            <p:nvPr/>
          </p:nvGrpSpPr>
          <p:grpSpPr>
            <a:xfrm>
              <a:off x="7381059" y="3067080"/>
              <a:ext cx="4428636" cy="457201"/>
              <a:chOff x="2602581" y="4379494"/>
              <a:chExt cx="4428636" cy="457201"/>
            </a:xfrm>
          </p:grpSpPr>
          <p:sp>
            <p:nvSpPr>
              <p:cNvPr id="13" name="Flowchart: Connector 12"/>
              <p:cNvSpPr/>
              <p:nvPr/>
            </p:nvSpPr>
            <p:spPr>
              <a:xfrm>
                <a:off x="2602581" y="4379495"/>
                <a:ext cx="457200" cy="457200"/>
              </a:xfrm>
              <a:prstGeom prst="flowChartConnector">
                <a:avLst/>
              </a:prstGeom>
              <a:solidFill>
                <a:schemeClr val="tx1">
                  <a:lumMod val="65000"/>
                </a:schemeClr>
              </a:solidFill>
              <a:ln w="28575">
                <a:solidFill>
                  <a:schemeClr val="tx1"/>
                </a:solid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0</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Flowchart: Connector 13"/>
              <p:cNvSpPr/>
              <p:nvPr/>
            </p:nvSpPr>
            <p:spPr>
              <a:xfrm>
                <a:off x="3486225" y="4379495"/>
                <a:ext cx="457200" cy="457200"/>
              </a:xfrm>
              <a:prstGeom prst="flowChartConnector">
                <a:avLst/>
              </a:prstGeom>
              <a:solidFill>
                <a:schemeClr val="tx1">
                  <a:lumMod val="65000"/>
                </a:schemeClr>
              </a:solidFill>
              <a:ln w="28575">
                <a:solidFill>
                  <a:schemeClr val="tx1"/>
                </a:solid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Flowchart: Connector 14"/>
              <p:cNvSpPr/>
              <p:nvPr/>
            </p:nvSpPr>
            <p:spPr>
              <a:xfrm>
                <a:off x="4369869" y="4379495"/>
                <a:ext cx="457200" cy="457200"/>
              </a:xfrm>
              <a:prstGeom prst="flowChartConnector">
                <a:avLst/>
              </a:prstGeom>
              <a:solidFill>
                <a:schemeClr val="tx1">
                  <a:lumMod val="65000"/>
                </a:schemeClr>
              </a:solidFill>
              <a:ln w="28575">
                <a:solidFill>
                  <a:schemeClr val="tx1"/>
                </a:solid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Flowchart: Connector 15"/>
              <p:cNvSpPr/>
              <p:nvPr/>
            </p:nvSpPr>
            <p:spPr>
              <a:xfrm>
                <a:off x="5253513" y="4379495"/>
                <a:ext cx="457200" cy="457200"/>
              </a:xfrm>
              <a:prstGeom prst="flowChartConnector">
                <a:avLst/>
              </a:prstGeom>
              <a:solidFill>
                <a:schemeClr val="tx1">
                  <a:lumMod val="65000"/>
                </a:schemeClr>
              </a:solidFill>
              <a:ln w="28575">
                <a:solidFill>
                  <a:schemeClr val="tx1"/>
                </a:solid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17" name="Straight Arrow Connector 16"/>
              <p:cNvCxnSpPr>
                <a:stCxn id="13" idx="6"/>
                <a:endCxn id="14" idx="2"/>
              </p:cNvCxnSpPr>
              <p:nvPr/>
            </p:nvCxnSpPr>
            <p:spPr>
              <a:xfrm>
                <a:off x="3059781" y="4608095"/>
                <a:ext cx="42644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5" idx="2"/>
              </p:cNvCxnSpPr>
              <p:nvPr/>
            </p:nvCxnSpPr>
            <p:spPr>
              <a:xfrm>
                <a:off x="3943425" y="4608094"/>
                <a:ext cx="426444"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6"/>
                <a:endCxn id="16" idx="2"/>
              </p:cNvCxnSpPr>
              <p:nvPr/>
            </p:nvCxnSpPr>
            <p:spPr>
              <a:xfrm>
                <a:off x="4827069" y="4608095"/>
                <a:ext cx="42644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Flowchart: Connector 19"/>
              <p:cNvSpPr/>
              <p:nvPr/>
            </p:nvSpPr>
            <p:spPr>
              <a:xfrm>
                <a:off x="6574017" y="4379494"/>
                <a:ext cx="457200" cy="457200"/>
              </a:xfrm>
              <a:prstGeom prst="flowChartConnector">
                <a:avLst/>
              </a:prstGeom>
              <a:solidFill>
                <a:schemeClr val="tx1">
                  <a:lumMod val="65000"/>
                </a:schemeClr>
              </a:solidFill>
              <a:ln w="28575">
                <a:solidFill>
                  <a:schemeClr val="tx1"/>
                </a:solid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N</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21" name="Straight Arrow Connector 20"/>
              <p:cNvCxnSpPr>
                <a:stCxn id="16" idx="6"/>
                <a:endCxn id="20" idx="2"/>
              </p:cNvCxnSpPr>
              <p:nvPr/>
            </p:nvCxnSpPr>
            <p:spPr>
              <a:xfrm flipV="1">
                <a:off x="5710713" y="4608094"/>
                <a:ext cx="863304" cy="1"/>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7765348" y="2654997"/>
              <a:ext cx="3761030" cy="369332"/>
            </a:xfrm>
            <a:prstGeom prst="rect">
              <a:avLst/>
            </a:prstGeom>
          </p:spPr>
          <p:txBody>
            <a:bodyPr wrap="none">
              <a:spAutoFit/>
            </a:bodyPr>
            <a:lstStyle/>
            <a:p>
              <a:r>
                <a:rPr lang="en-US" i="1" smtClean="0"/>
                <a:t>Loop-carried </a:t>
              </a:r>
              <a:r>
                <a:rPr lang="en-US" i="1"/>
                <a:t>Dependence </a:t>
              </a:r>
              <a:r>
                <a:rPr lang="en-US" i="1" smtClean="0"/>
                <a:t>Graph </a:t>
              </a:r>
              <a:r>
                <a:rPr lang="en-US" i="1" dirty="0"/>
                <a:t>(LDG)</a:t>
              </a:r>
              <a:endParaRPr lang="en-US" dirty="0"/>
            </a:p>
          </p:txBody>
        </p:sp>
        <p:sp>
          <p:nvSpPr>
            <p:cNvPr id="12" name="Rectangle 11"/>
            <p:cNvSpPr/>
            <p:nvPr/>
          </p:nvSpPr>
          <p:spPr>
            <a:xfrm>
              <a:off x="7765348" y="3659364"/>
              <a:ext cx="3414717" cy="646331"/>
            </a:xfrm>
            <a:prstGeom prst="rect">
              <a:avLst/>
            </a:prstGeom>
          </p:spPr>
          <p:txBody>
            <a:bodyPr wrap="none">
              <a:spAutoFit/>
            </a:bodyPr>
            <a:lstStyle/>
            <a:p>
              <a:pPr algn="ctr"/>
              <a:r>
                <a:rPr lang="en-US" dirty="0" smtClean="0"/>
                <a:t>Each </a:t>
              </a:r>
              <a:r>
                <a:rPr lang="en-US" smtClean="0"/>
                <a:t>node represent one iteration</a:t>
              </a:r>
              <a:endParaRPr lang="en-US" dirty="0" smtClean="0"/>
            </a:p>
            <a:p>
              <a:pPr algn="ctr"/>
              <a:r>
                <a:rPr lang="en-US" smtClean="0"/>
                <a:t>arrows represent </a:t>
              </a:r>
              <a:r>
                <a:rPr lang="en-US" dirty="0" smtClean="0"/>
                <a:t>dependencies</a:t>
              </a:r>
              <a:endParaRPr lang="en-US" dirty="0"/>
            </a:p>
          </p:txBody>
        </p:sp>
      </p:grpSp>
      <p:sp>
        <p:nvSpPr>
          <p:cNvPr id="2" name="Rectangle 1"/>
          <p:cNvSpPr/>
          <p:nvPr/>
        </p:nvSpPr>
        <p:spPr>
          <a:xfrm>
            <a:off x="2647411" y="6266640"/>
            <a:ext cx="9162284" cy="369332"/>
          </a:xfrm>
          <a:prstGeom prst="rect">
            <a:avLst/>
          </a:prstGeom>
        </p:spPr>
        <p:txBody>
          <a:bodyPr wrap="square">
            <a:spAutoFit/>
          </a:bodyPr>
          <a:lstStyle/>
          <a:p>
            <a:r>
              <a:rPr lang="en-US" smtClean="0"/>
              <a:t>Generally If there </a:t>
            </a:r>
            <a:r>
              <a:rPr lang="en-US" dirty="0"/>
              <a:t>is a </a:t>
            </a:r>
            <a:r>
              <a:rPr lang="en-US"/>
              <a:t>loop </a:t>
            </a:r>
            <a:r>
              <a:rPr lang="en-US" smtClean="0"/>
              <a:t>carried </a:t>
            </a:r>
            <a:r>
              <a:rPr lang="en-US" dirty="0"/>
              <a:t>dependence, then that loop </a:t>
            </a:r>
            <a:r>
              <a:rPr lang="en-US" dirty="0" smtClean="0"/>
              <a:t>cannot </a:t>
            </a:r>
            <a:r>
              <a:rPr lang="en-US" smtClean="0"/>
              <a:t>be parallelized</a:t>
            </a:r>
            <a:endParaRPr lang="en-US" dirty="0"/>
          </a:p>
        </p:txBody>
      </p:sp>
      <p:grpSp>
        <p:nvGrpSpPr>
          <p:cNvPr id="23" name="Group 22"/>
          <p:cNvGrpSpPr/>
          <p:nvPr/>
        </p:nvGrpSpPr>
        <p:grpSpPr>
          <a:xfrm>
            <a:off x="8202994" y="4430167"/>
            <a:ext cx="2795938" cy="461665"/>
            <a:chOff x="3531120" y="5472555"/>
            <a:chExt cx="2795938" cy="461665"/>
          </a:xfrm>
        </p:grpSpPr>
        <p:sp>
          <p:nvSpPr>
            <p:cNvPr id="3" name="Rectangle 2"/>
            <p:cNvSpPr/>
            <p:nvPr/>
          </p:nvSpPr>
          <p:spPr>
            <a:xfrm>
              <a:off x="3531120" y="5472555"/>
              <a:ext cx="2795938" cy="461665"/>
            </a:xfrm>
            <a:prstGeom prst="rect">
              <a:avLst/>
            </a:prstGeom>
          </p:spPr>
          <p:txBody>
            <a:bodyPr wrap="square">
              <a:spAutoFit/>
            </a:bodyPr>
            <a:lstStyle/>
            <a:p>
              <a:r>
                <a:rPr lang="en-US" sz="2400" dirty="0">
                  <a:latin typeface="Calibri" panose="020F0502020204030204" pitchFamily="34" charset="0"/>
                </a:rPr>
                <a:t>S1[i] </a:t>
              </a:r>
              <a:r>
                <a:rPr lang="en-US" sz="2400" dirty="0" smtClean="0">
                  <a:latin typeface="Calibri" panose="020F0502020204030204" pitchFamily="34" charset="0"/>
                </a:rPr>
                <a:t>        T S1[i+1]</a:t>
              </a:r>
              <a:endParaRPr lang="en-US" sz="2400" dirty="0">
                <a:latin typeface="Calibri" panose="020F0502020204030204" pitchFamily="34" charset="0"/>
              </a:endParaRPr>
            </a:p>
          </p:txBody>
        </p:sp>
        <p:sp>
          <p:nvSpPr>
            <p:cNvPr id="22" name="Right Arrow 21"/>
            <p:cNvSpPr/>
            <p:nvPr/>
          </p:nvSpPr>
          <p:spPr>
            <a:xfrm>
              <a:off x="4238757" y="5629646"/>
              <a:ext cx="492221" cy="138104"/>
            </a:xfrm>
            <a:prstGeom prst="rightArrow">
              <a:avLst>
                <a:gd name="adj1" fmla="val 33150"/>
                <a:gd name="adj2" fmla="val 837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2516660" y="3743141"/>
            <a:ext cx="668773" cy="461665"/>
          </a:xfrm>
          <a:prstGeom prst="rect">
            <a:avLst/>
          </a:prstGeom>
          <a:noFill/>
        </p:spPr>
        <p:txBody>
          <a:bodyPr wrap="none" rtlCol="0">
            <a:spAutoFit/>
          </a:bodyPr>
          <a:lstStyle/>
          <a:p>
            <a:r>
              <a:rPr lang="en-US" sz="2400" b="1" dirty="0" smtClean="0">
                <a:solidFill>
                  <a:schemeClr val="accent2">
                    <a:lumMod val="75000"/>
                  </a:schemeClr>
                </a:solidFill>
              </a:rPr>
              <a:t>S1: </a:t>
            </a:r>
            <a:endParaRPr lang="en-US" sz="2400" b="1" dirty="0">
              <a:solidFill>
                <a:schemeClr val="accent2">
                  <a:lumMod val="75000"/>
                </a:schemeClr>
              </a:solidFill>
            </a:endParaRPr>
          </a:p>
        </p:txBody>
      </p:sp>
    </p:spTree>
    <p:extLst>
      <p:ext uri="{BB962C8B-B14F-4D97-AF65-F5344CB8AC3E}">
        <p14:creationId xmlns:p14="http://schemas.microsoft.com/office/powerpoint/2010/main" val="1221951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69663" y="-401595"/>
            <a:ext cx="10018713" cy="1752599"/>
          </a:xfrm>
        </p:spPr>
        <p:txBody>
          <a:bodyPr/>
          <a:lstStyle/>
          <a:p>
            <a:r>
              <a:rPr lang="en-US" b="1" dirty="0"/>
              <a:t>Obstacles </a:t>
            </a:r>
            <a:r>
              <a:rPr lang="en-US" b="1"/>
              <a:t>to </a:t>
            </a:r>
            <a:r>
              <a:rPr lang="en-US" b="1" smtClean="0"/>
              <a:t>vectorization</a:t>
            </a:r>
            <a:r>
              <a:rPr lang="en-US" b="1" dirty="0" smtClean="0"/>
              <a:t>.</a:t>
            </a:r>
            <a:r>
              <a:rPr lang="en-US" b="1" dirty="0"/>
              <a:t> </a:t>
            </a:r>
            <a:r>
              <a:rPr lang="en-US" sz="1800" b="1" dirty="0" smtClean="0"/>
              <a:t>Continue </a:t>
            </a:r>
            <a:endParaRPr lang="en-US" sz="1800" dirty="0"/>
          </a:p>
        </p:txBody>
      </p:sp>
      <p:sp>
        <p:nvSpPr>
          <p:cNvPr id="5" name="Rectangle 4"/>
          <p:cNvSpPr/>
          <p:nvPr/>
        </p:nvSpPr>
        <p:spPr>
          <a:xfrm>
            <a:off x="2051149" y="770433"/>
            <a:ext cx="3728906" cy="769441"/>
          </a:xfrm>
          <a:prstGeom prst="rect">
            <a:avLst/>
          </a:prstGeom>
        </p:spPr>
        <p:txBody>
          <a:bodyPr wrap="none">
            <a:spAutoFit/>
          </a:bodyPr>
          <a:lstStyle/>
          <a:p>
            <a:r>
              <a:rPr lang="en-US" sz="4400" dirty="0" smtClean="0">
                <a:solidFill>
                  <a:srgbClr val="FF0000"/>
                </a:solidFill>
                <a:latin typeface="+mj-lt"/>
              </a:rPr>
              <a:t>2.</a:t>
            </a:r>
            <a:r>
              <a:rPr lang="en-US" sz="2800" b="1" dirty="0">
                <a:solidFill>
                  <a:srgbClr val="FF0000"/>
                </a:solidFill>
              </a:rPr>
              <a:t> </a:t>
            </a:r>
            <a:r>
              <a:rPr lang="en-US" sz="2800" b="1" dirty="0" smtClean="0">
                <a:solidFill>
                  <a:srgbClr val="FF0000"/>
                </a:solidFill>
              </a:rPr>
              <a:t>Data dependencies </a:t>
            </a:r>
            <a:endParaRPr lang="en-US" sz="2800" dirty="0">
              <a:solidFill>
                <a:srgbClr val="FF0000"/>
              </a:solidFill>
              <a:latin typeface="+mj-lt"/>
            </a:endParaRPr>
          </a:p>
        </p:txBody>
      </p:sp>
      <p:sp>
        <p:nvSpPr>
          <p:cNvPr id="6" name="Rectangle 5"/>
          <p:cNvSpPr/>
          <p:nvPr/>
        </p:nvSpPr>
        <p:spPr>
          <a:xfrm>
            <a:off x="2516660" y="1576561"/>
            <a:ext cx="9073978" cy="523220"/>
          </a:xfrm>
          <a:prstGeom prst="rect">
            <a:avLst/>
          </a:prstGeom>
        </p:spPr>
        <p:txBody>
          <a:bodyPr wrap="square">
            <a:spAutoFit/>
          </a:bodyPr>
          <a:lstStyle/>
          <a:p>
            <a:r>
              <a:rPr lang="en-US" sz="2800"/>
              <a:t>Loop </a:t>
            </a:r>
            <a:r>
              <a:rPr lang="en-US" sz="2800" smtClean="0"/>
              <a:t>carried </a:t>
            </a:r>
            <a:r>
              <a:rPr lang="en-US" sz="2800" dirty="0" smtClean="0"/>
              <a:t>dependency example</a:t>
            </a:r>
          </a:p>
        </p:txBody>
      </p:sp>
      <p:pic>
        <p:nvPicPr>
          <p:cNvPr id="20" name="Picture 19"/>
          <p:cNvPicPr>
            <a:picLocks noChangeAspect="1"/>
          </p:cNvPicPr>
          <p:nvPr/>
        </p:nvPicPr>
        <p:blipFill>
          <a:blip r:embed="rId2"/>
          <a:stretch>
            <a:fillRect/>
          </a:stretch>
        </p:blipFill>
        <p:spPr>
          <a:xfrm>
            <a:off x="2689430" y="2523032"/>
            <a:ext cx="3168724" cy="588878"/>
          </a:xfrm>
          <a:prstGeom prst="rect">
            <a:avLst/>
          </a:prstGeom>
        </p:spPr>
      </p:pic>
      <p:pic>
        <p:nvPicPr>
          <p:cNvPr id="21" name="Picture 20"/>
          <p:cNvPicPr>
            <a:picLocks noChangeAspect="1"/>
          </p:cNvPicPr>
          <p:nvPr/>
        </p:nvPicPr>
        <p:blipFill>
          <a:blip r:embed="rId3"/>
          <a:stretch>
            <a:fillRect/>
          </a:stretch>
        </p:blipFill>
        <p:spPr>
          <a:xfrm>
            <a:off x="2689430" y="3866381"/>
            <a:ext cx="4271809" cy="937714"/>
          </a:xfrm>
          <a:prstGeom prst="rect">
            <a:avLst/>
          </a:prstGeom>
        </p:spPr>
      </p:pic>
      <p:sp>
        <p:nvSpPr>
          <p:cNvPr id="22" name="Rectangle 21"/>
          <p:cNvSpPr/>
          <p:nvPr/>
        </p:nvSpPr>
        <p:spPr>
          <a:xfrm>
            <a:off x="2600940" y="3082606"/>
            <a:ext cx="6096000" cy="369332"/>
          </a:xfrm>
          <a:prstGeom prst="rect">
            <a:avLst/>
          </a:prstGeom>
        </p:spPr>
        <p:txBody>
          <a:bodyPr>
            <a:spAutoFit/>
          </a:bodyPr>
          <a:lstStyle/>
          <a:p>
            <a:r>
              <a:rPr lang="en-US" dirty="0" smtClean="0"/>
              <a:t>Later iterations </a:t>
            </a:r>
            <a:r>
              <a:rPr lang="en-US" dirty="0"/>
              <a:t>of i </a:t>
            </a:r>
            <a:r>
              <a:rPr lang="en-US" dirty="0" smtClean="0"/>
              <a:t>loop depend </a:t>
            </a:r>
            <a:r>
              <a:rPr lang="en-US" dirty="0"/>
              <a:t>on </a:t>
            </a:r>
            <a:r>
              <a:rPr lang="en-US" dirty="0" smtClean="0"/>
              <a:t>earlier iterations</a:t>
            </a:r>
            <a:endParaRPr lang="en-US" dirty="0"/>
          </a:p>
        </p:txBody>
      </p:sp>
      <p:sp>
        <p:nvSpPr>
          <p:cNvPr id="24" name="Rectangle 23"/>
          <p:cNvSpPr/>
          <p:nvPr/>
        </p:nvSpPr>
        <p:spPr>
          <a:xfrm>
            <a:off x="2600940" y="4804095"/>
            <a:ext cx="7128387" cy="369332"/>
          </a:xfrm>
          <a:prstGeom prst="rect">
            <a:avLst/>
          </a:prstGeom>
        </p:spPr>
        <p:txBody>
          <a:bodyPr wrap="square">
            <a:spAutoFit/>
          </a:bodyPr>
          <a:lstStyle/>
          <a:p>
            <a:r>
              <a:rPr lang="en-US" dirty="0" smtClean="0"/>
              <a:t>Later iterations </a:t>
            </a:r>
            <a:r>
              <a:rPr lang="en-US" dirty="0"/>
              <a:t>of both i </a:t>
            </a:r>
            <a:r>
              <a:rPr lang="en-US" dirty="0" smtClean="0"/>
              <a:t>and j </a:t>
            </a:r>
            <a:r>
              <a:rPr lang="en-US" dirty="0"/>
              <a:t>loops depend on </a:t>
            </a:r>
            <a:r>
              <a:rPr lang="en-US" dirty="0" smtClean="0"/>
              <a:t>earlier iterations</a:t>
            </a:r>
            <a:endParaRPr lang="en-US" dirty="0"/>
          </a:p>
        </p:txBody>
      </p:sp>
      <p:grpSp>
        <p:nvGrpSpPr>
          <p:cNvPr id="9" name="Group 8"/>
          <p:cNvGrpSpPr/>
          <p:nvPr/>
        </p:nvGrpSpPr>
        <p:grpSpPr>
          <a:xfrm>
            <a:off x="7450826" y="2523032"/>
            <a:ext cx="2795938" cy="461665"/>
            <a:chOff x="3531120" y="5472555"/>
            <a:chExt cx="2795938" cy="461665"/>
          </a:xfrm>
        </p:grpSpPr>
        <p:sp>
          <p:nvSpPr>
            <p:cNvPr id="10" name="Rectangle 9"/>
            <p:cNvSpPr/>
            <p:nvPr/>
          </p:nvSpPr>
          <p:spPr>
            <a:xfrm>
              <a:off x="3531120" y="5472555"/>
              <a:ext cx="2795938" cy="461665"/>
            </a:xfrm>
            <a:prstGeom prst="rect">
              <a:avLst/>
            </a:prstGeom>
          </p:spPr>
          <p:txBody>
            <a:bodyPr wrap="square">
              <a:spAutoFit/>
            </a:bodyPr>
            <a:lstStyle/>
            <a:p>
              <a:r>
                <a:rPr lang="en-US" sz="2400" dirty="0" smtClean="0">
                  <a:latin typeface="Calibri" panose="020F0502020204030204" pitchFamily="34" charset="0"/>
                </a:rPr>
                <a:t>S1[i</a:t>
              </a:r>
              <a:r>
                <a:rPr lang="en-US" sz="2400" dirty="0">
                  <a:latin typeface="Calibri" panose="020F0502020204030204" pitchFamily="34" charset="0"/>
                </a:rPr>
                <a:t>] </a:t>
              </a:r>
              <a:r>
                <a:rPr lang="en-US" sz="2400" dirty="0" smtClean="0">
                  <a:latin typeface="Calibri" panose="020F0502020204030204" pitchFamily="34" charset="0"/>
                </a:rPr>
                <a:t>        T  S1[2*i]</a:t>
              </a:r>
              <a:endParaRPr lang="en-US" sz="2400" dirty="0">
                <a:latin typeface="Calibri" panose="020F0502020204030204" pitchFamily="34" charset="0"/>
              </a:endParaRPr>
            </a:p>
          </p:txBody>
        </p:sp>
        <p:sp>
          <p:nvSpPr>
            <p:cNvPr id="11" name="Right Arrow 10"/>
            <p:cNvSpPr/>
            <p:nvPr/>
          </p:nvSpPr>
          <p:spPr>
            <a:xfrm>
              <a:off x="4238757" y="5629646"/>
              <a:ext cx="492221" cy="138104"/>
            </a:xfrm>
            <a:prstGeom prst="rightArrow">
              <a:avLst>
                <a:gd name="adj1" fmla="val 33150"/>
                <a:gd name="adj2" fmla="val 837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7450825" y="4342430"/>
            <a:ext cx="3743201" cy="461665"/>
            <a:chOff x="3531120" y="5472555"/>
            <a:chExt cx="2795938" cy="461665"/>
          </a:xfrm>
        </p:grpSpPr>
        <p:sp>
          <p:nvSpPr>
            <p:cNvPr id="13" name="Rectangle 12"/>
            <p:cNvSpPr/>
            <p:nvPr/>
          </p:nvSpPr>
          <p:spPr>
            <a:xfrm>
              <a:off x="3531120" y="5472555"/>
              <a:ext cx="2795938" cy="461665"/>
            </a:xfrm>
            <a:prstGeom prst="rect">
              <a:avLst/>
            </a:prstGeom>
          </p:spPr>
          <p:txBody>
            <a:bodyPr wrap="square">
              <a:spAutoFit/>
            </a:bodyPr>
            <a:lstStyle/>
            <a:p>
              <a:r>
                <a:rPr lang="en-US" sz="2400" dirty="0" smtClean="0">
                  <a:latin typeface="Calibri" panose="020F0502020204030204" pitchFamily="34" charset="0"/>
                </a:rPr>
                <a:t>S1[i, j]               T  S1[i+1, j-2]</a:t>
              </a:r>
              <a:endParaRPr lang="en-US" sz="2400" dirty="0">
                <a:latin typeface="Calibri" panose="020F0502020204030204" pitchFamily="34" charset="0"/>
              </a:endParaRPr>
            </a:p>
          </p:txBody>
        </p:sp>
        <p:sp>
          <p:nvSpPr>
            <p:cNvPr id="14" name="Right Arrow 13"/>
            <p:cNvSpPr/>
            <p:nvPr/>
          </p:nvSpPr>
          <p:spPr>
            <a:xfrm>
              <a:off x="4238757" y="5629646"/>
              <a:ext cx="492221" cy="138104"/>
            </a:xfrm>
            <a:prstGeom prst="rightArrow">
              <a:avLst>
                <a:gd name="adj1" fmla="val 33150"/>
                <a:gd name="adj2" fmla="val 837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2645185" y="2720962"/>
            <a:ext cx="546945" cy="369332"/>
          </a:xfrm>
          <a:prstGeom prst="rect">
            <a:avLst/>
          </a:prstGeom>
          <a:noFill/>
        </p:spPr>
        <p:txBody>
          <a:bodyPr wrap="none" rtlCol="0">
            <a:spAutoFit/>
          </a:bodyPr>
          <a:lstStyle/>
          <a:p>
            <a:r>
              <a:rPr lang="en-US" b="1" dirty="0" smtClean="0">
                <a:solidFill>
                  <a:schemeClr val="accent2">
                    <a:lumMod val="75000"/>
                  </a:schemeClr>
                </a:solidFill>
              </a:rPr>
              <a:t>S1: </a:t>
            </a:r>
            <a:endParaRPr lang="en-US" b="1" dirty="0">
              <a:solidFill>
                <a:schemeClr val="accent2">
                  <a:lumMod val="75000"/>
                </a:schemeClr>
              </a:solidFill>
            </a:endParaRPr>
          </a:p>
        </p:txBody>
      </p:sp>
      <p:sp>
        <p:nvSpPr>
          <p:cNvPr id="16" name="TextBox 15"/>
          <p:cNvSpPr txBox="1"/>
          <p:nvPr/>
        </p:nvSpPr>
        <p:spPr>
          <a:xfrm>
            <a:off x="3087636" y="4300107"/>
            <a:ext cx="546945" cy="369332"/>
          </a:xfrm>
          <a:prstGeom prst="rect">
            <a:avLst/>
          </a:prstGeom>
          <a:noFill/>
        </p:spPr>
        <p:txBody>
          <a:bodyPr wrap="none" rtlCol="0">
            <a:spAutoFit/>
          </a:bodyPr>
          <a:lstStyle/>
          <a:p>
            <a:r>
              <a:rPr lang="en-US" b="1" dirty="0" smtClean="0">
                <a:solidFill>
                  <a:schemeClr val="accent2">
                    <a:lumMod val="75000"/>
                  </a:schemeClr>
                </a:solidFill>
              </a:rPr>
              <a:t>S1: </a:t>
            </a:r>
            <a:endParaRPr lang="en-US" b="1" dirty="0">
              <a:solidFill>
                <a:schemeClr val="accent2">
                  <a:lumMod val="75000"/>
                </a:schemeClr>
              </a:solidFill>
            </a:endParaRPr>
          </a:p>
        </p:txBody>
      </p:sp>
    </p:spTree>
    <p:extLst>
      <p:ext uri="{BB962C8B-B14F-4D97-AF65-F5344CB8AC3E}">
        <p14:creationId xmlns:p14="http://schemas.microsoft.com/office/powerpoint/2010/main" val="1560826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69663" y="-401595"/>
            <a:ext cx="10018713" cy="1752599"/>
          </a:xfrm>
        </p:spPr>
        <p:txBody>
          <a:bodyPr/>
          <a:lstStyle/>
          <a:p>
            <a:r>
              <a:rPr lang="en-US" b="1" dirty="0"/>
              <a:t>Obstacles </a:t>
            </a:r>
            <a:r>
              <a:rPr lang="en-US" b="1"/>
              <a:t>to </a:t>
            </a:r>
            <a:r>
              <a:rPr lang="en-US" b="1" smtClean="0"/>
              <a:t>vectorization</a:t>
            </a:r>
            <a:r>
              <a:rPr lang="en-US" b="1" dirty="0" smtClean="0"/>
              <a:t>.</a:t>
            </a:r>
            <a:r>
              <a:rPr lang="en-US" b="1" dirty="0"/>
              <a:t> </a:t>
            </a:r>
            <a:r>
              <a:rPr lang="en-US" sz="1800" b="1" dirty="0" smtClean="0"/>
              <a:t>Continue </a:t>
            </a:r>
            <a:endParaRPr lang="en-US" sz="1800" dirty="0"/>
          </a:p>
        </p:txBody>
      </p:sp>
      <p:sp>
        <p:nvSpPr>
          <p:cNvPr id="5" name="Rectangle 4"/>
          <p:cNvSpPr/>
          <p:nvPr/>
        </p:nvSpPr>
        <p:spPr>
          <a:xfrm>
            <a:off x="2051149" y="770433"/>
            <a:ext cx="3728906" cy="769441"/>
          </a:xfrm>
          <a:prstGeom prst="rect">
            <a:avLst/>
          </a:prstGeom>
        </p:spPr>
        <p:txBody>
          <a:bodyPr wrap="none">
            <a:spAutoFit/>
          </a:bodyPr>
          <a:lstStyle/>
          <a:p>
            <a:r>
              <a:rPr lang="en-US" sz="4400" dirty="0" smtClean="0">
                <a:solidFill>
                  <a:srgbClr val="FF0000"/>
                </a:solidFill>
                <a:latin typeface="+mj-lt"/>
              </a:rPr>
              <a:t>2.</a:t>
            </a:r>
            <a:r>
              <a:rPr lang="en-US" sz="2800" b="1" dirty="0">
                <a:solidFill>
                  <a:srgbClr val="FF0000"/>
                </a:solidFill>
              </a:rPr>
              <a:t> </a:t>
            </a:r>
            <a:r>
              <a:rPr lang="en-US" sz="2800" b="1" dirty="0" smtClean="0">
                <a:solidFill>
                  <a:srgbClr val="FF0000"/>
                </a:solidFill>
              </a:rPr>
              <a:t>Data dependencies </a:t>
            </a:r>
            <a:endParaRPr lang="en-US" sz="2800" dirty="0">
              <a:solidFill>
                <a:srgbClr val="FF0000"/>
              </a:solidFill>
              <a:latin typeface="+mj-lt"/>
            </a:endParaRPr>
          </a:p>
        </p:txBody>
      </p:sp>
      <p:sp>
        <p:nvSpPr>
          <p:cNvPr id="6" name="Rectangle 5"/>
          <p:cNvSpPr/>
          <p:nvPr/>
        </p:nvSpPr>
        <p:spPr>
          <a:xfrm>
            <a:off x="2516660" y="1576561"/>
            <a:ext cx="9073978" cy="523220"/>
          </a:xfrm>
          <a:prstGeom prst="rect">
            <a:avLst/>
          </a:prstGeom>
        </p:spPr>
        <p:txBody>
          <a:bodyPr wrap="square">
            <a:spAutoFit/>
          </a:bodyPr>
          <a:lstStyle/>
          <a:p>
            <a:r>
              <a:rPr lang="en-US" sz="2800"/>
              <a:t>Loop </a:t>
            </a:r>
            <a:r>
              <a:rPr lang="en-US" sz="2800" smtClean="0"/>
              <a:t>carried </a:t>
            </a:r>
            <a:r>
              <a:rPr lang="en-US" sz="2800" dirty="0" smtClean="0"/>
              <a:t>dependency example</a:t>
            </a:r>
          </a:p>
        </p:txBody>
      </p:sp>
      <p:pic>
        <p:nvPicPr>
          <p:cNvPr id="2" name="Picture 1"/>
          <p:cNvPicPr>
            <a:picLocks noChangeAspect="1"/>
          </p:cNvPicPr>
          <p:nvPr/>
        </p:nvPicPr>
        <p:blipFill>
          <a:blip r:embed="rId2"/>
          <a:stretch>
            <a:fillRect/>
          </a:stretch>
        </p:blipFill>
        <p:spPr>
          <a:xfrm>
            <a:off x="2546155" y="3036602"/>
            <a:ext cx="4946025" cy="1159225"/>
          </a:xfrm>
          <a:prstGeom prst="rect">
            <a:avLst/>
          </a:prstGeom>
        </p:spPr>
      </p:pic>
      <p:sp>
        <p:nvSpPr>
          <p:cNvPr id="3" name="Rectangle 2"/>
          <p:cNvSpPr/>
          <p:nvPr/>
        </p:nvSpPr>
        <p:spPr>
          <a:xfrm>
            <a:off x="2546156" y="2550728"/>
            <a:ext cx="4946025" cy="369332"/>
          </a:xfrm>
          <a:prstGeom prst="rect">
            <a:avLst/>
          </a:prstGeom>
          <a:solidFill>
            <a:schemeClr val="accent4">
              <a:lumMod val="50000"/>
            </a:schemeClr>
          </a:solidFill>
        </p:spPr>
        <p:txBody>
          <a:bodyPr wrap="square">
            <a:spAutoFit/>
          </a:bodyPr>
          <a:lstStyle/>
          <a:p>
            <a:r>
              <a:rPr lang="en-US" dirty="0"/>
              <a:t>Dependences might </a:t>
            </a:r>
            <a:r>
              <a:rPr lang="en-US" dirty="0" smtClean="0"/>
              <a:t>only </a:t>
            </a:r>
            <a:r>
              <a:rPr lang="en-US" smtClean="0"/>
              <a:t>be carried over </a:t>
            </a:r>
            <a:r>
              <a:rPr lang="en-US" dirty="0"/>
              <a:t>one loop!</a:t>
            </a:r>
          </a:p>
        </p:txBody>
      </p:sp>
      <p:grpSp>
        <p:nvGrpSpPr>
          <p:cNvPr id="75" name="Group 74"/>
          <p:cNvGrpSpPr/>
          <p:nvPr/>
        </p:nvGrpSpPr>
        <p:grpSpPr>
          <a:xfrm>
            <a:off x="8310208" y="2606064"/>
            <a:ext cx="3064860" cy="3354839"/>
            <a:chOff x="8310208" y="2606064"/>
            <a:chExt cx="3064860" cy="3354839"/>
          </a:xfrm>
        </p:grpSpPr>
        <p:grpSp>
          <p:nvGrpSpPr>
            <p:cNvPr id="32" name="Group 31"/>
            <p:cNvGrpSpPr/>
            <p:nvPr/>
          </p:nvGrpSpPr>
          <p:grpSpPr>
            <a:xfrm>
              <a:off x="8310208" y="2606064"/>
              <a:ext cx="450334" cy="3354839"/>
              <a:chOff x="8310208" y="2606064"/>
              <a:chExt cx="450334" cy="3354839"/>
            </a:xfrm>
          </p:grpSpPr>
          <p:sp>
            <p:nvSpPr>
              <p:cNvPr id="11" name="Flowchart: Connector 10"/>
              <p:cNvSpPr>
                <a:spLocks noChangeAspect="1"/>
              </p:cNvSpPr>
              <p:nvPr/>
            </p:nvSpPr>
            <p:spPr>
              <a:xfrm>
                <a:off x="8310208"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0,0</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16" name="Flowchart: Connector 15"/>
              <p:cNvSpPr>
                <a:spLocks noChangeAspect="1"/>
              </p:cNvSpPr>
              <p:nvPr/>
            </p:nvSpPr>
            <p:spPr>
              <a:xfrm>
                <a:off x="8310208" y="4761792"/>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0,1</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17" name="Flowchart: Connector 16"/>
              <p:cNvSpPr>
                <a:spLocks noChangeAspect="1"/>
              </p:cNvSpPr>
              <p:nvPr/>
            </p:nvSpPr>
            <p:spPr>
              <a:xfrm>
                <a:off x="8310208" y="4038922"/>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0,2</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18" name="Flowchart: Connector 17"/>
              <p:cNvSpPr>
                <a:spLocks noChangeAspect="1"/>
              </p:cNvSpPr>
              <p:nvPr/>
            </p:nvSpPr>
            <p:spPr>
              <a:xfrm>
                <a:off x="8310208" y="3299508"/>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0,3</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19" name="Flowchart: Connector 18"/>
              <p:cNvSpPr>
                <a:spLocks noChangeAspect="1"/>
              </p:cNvSpPr>
              <p:nvPr/>
            </p:nvSpPr>
            <p:spPr>
              <a:xfrm>
                <a:off x="8310208" y="2606064"/>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0,4</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cxnSp>
            <p:nvCxnSpPr>
              <p:cNvPr id="23" name="Straight Arrow Connector 22"/>
              <p:cNvCxnSpPr>
                <a:stCxn id="11" idx="0"/>
                <a:endCxn id="16" idx="4"/>
              </p:cNvCxnSpPr>
              <p:nvPr/>
            </p:nvCxnSpPr>
            <p:spPr>
              <a:xfrm flipV="1">
                <a:off x="8535375" y="5212126"/>
                <a:ext cx="0" cy="2984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0"/>
                <a:endCxn id="17" idx="4"/>
              </p:cNvCxnSpPr>
              <p:nvPr/>
            </p:nvCxnSpPr>
            <p:spPr>
              <a:xfrm flipV="1">
                <a:off x="8535375" y="4489256"/>
                <a:ext cx="0" cy="2725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0"/>
                <a:endCxn id="18" idx="4"/>
              </p:cNvCxnSpPr>
              <p:nvPr/>
            </p:nvCxnSpPr>
            <p:spPr>
              <a:xfrm flipV="1">
                <a:off x="8535375" y="3749842"/>
                <a:ext cx="0" cy="289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0"/>
                <a:endCxn id="19" idx="4"/>
              </p:cNvCxnSpPr>
              <p:nvPr/>
            </p:nvCxnSpPr>
            <p:spPr>
              <a:xfrm flipV="1">
                <a:off x="8535375" y="3056398"/>
                <a:ext cx="0" cy="2431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8985709" y="2606064"/>
              <a:ext cx="450334" cy="3354839"/>
              <a:chOff x="8310208" y="2606064"/>
              <a:chExt cx="450334" cy="3354839"/>
            </a:xfrm>
          </p:grpSpPr>
          <p:sp>
            <p:nvSpPr>
              <p:cNvPr id="34" name="Flowchart: Connector 33"/>
              <p:cNvSpPr>
                <a:spLocks noChangeAspect="1"/>
              </p:cNvSpPr>
              <p:nvPr/>
            </p:nvSpPr>
            <p:spPr>
              <a:xfrm>
                <a:off x="8310208"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1,0</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35" name="Flowchart: Connector 34"/>
              <p:cNvSpPr>
                <a:spLocks noChangeAspect="1"/>
              </p:cNvSpPr>
              <p:nvPr/>
            </p:nvSpPr>
            <p:spPr>
              <a:xfrm>
                <a:off x="8310208" y="4761792"/>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1,1</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36" name="Flowchart: Connector 35"/>
              <p:cNvSpPr>
                <a:spLocks noChangeAspect="1"/>
              </p:cNvSpPr>
              <p:nvPr/>
            </p:nvSpPr>
            <p:spPr>
              <a:xfrm>
                <a:off x="8310208" y="4038922"/>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1,2</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37" name="Flowchart: Connector 36"/>
              <p:cNvSpPr>
                <a:spLocks noChangeAspect="1"/>
              </p:cNvSpPr>
              <p:nvPr/>
            </p:nvSpPr>
            <p:spPr>
              <a:xfrm>
                <a:off x="8310208" y="3299508"/>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1,3</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38" name="Flowchart: Connector 37"/>
              <p:cNvSpPr>
                <a:spLocks noChangeAspect="1"/>
              </p:cNvSpPr>
              <p:nvPr/>
            </p:nvSpPr>
            <p:spPr>
              <a:xfrm>
                <a:off x="8310208" y="2606064"/>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1,4</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cxnSp>
            <p:nvCxnSpPr>
              <p:cNvPr id="39" name="Straight Arrow Connector 38"/>
              <p:cNvCxnSpPr>
                <a:stCxn id="34" idx="0"/>
                <a:endCxn id="35" idx="4"/>
              </p:cNvCxnSpPr>
              <p:nvPr/>
            </p:nvCxnSpPr>
            <p:spPr>
              <a:xfrm flipV="1">
                <a:off x="8535375" y="5212126"/>
                <a:ext cx="0" cy="2984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0"/>
                <a:endCxn id="36" idx="4"/>
              </p:cNvCxnSpPr>
              <p:nvPr/>
            </p:nvCxnSpPr>
            <p:spPr>
              <a:xfrm flipV="1">
                <a:off x="8535375" y="4489256"/>
                <a:ext cx="0" cy="2725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0"/>
                <a:endCxn id="37" idx="4"/>
              </p:cNvCxnSpPr>
              <p:nvPr/>
            </p:nvCxnSpPr>
            <p:spPr>
              <a:xfrm flipV="1">
                <a:off x="8535375" y="3749842"/>
                <a:ext cx="0" cy="289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0"/>
                <a:endCxn id="38" idx="4"/>
              </p:cNvCxnSpPr>
              <p:nvPr/>
            </p:nvCxnSpPr>
            <p:spPr>
              <a:xfrm flipV="1">
                <a:off x="8535375" y="3056398"/>
                <a:ext cx="0" cy="2431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9650402" y="2606064"/>
              <a:ext cx="450334" cy="3354839"/>
              <a:chOff x="8310208" y="2606064"/>
              <a:chExt cx="450334" cy="3354839"/>
            </a:xfrm>
          </p:grpSpPr>
          <p:sp>
            <p:nvSpPr>
              <p:cNvPr id="44" name="Flowchart: Connector 43"/>
              <p:cNvSpPr>
                <a:spLocks noChangeAspect="1"/>
              </p:cNvSpPr>
              <p:nvPr/>
            </p:nvSpPr>
            <p:spPr>
              <a:xfrm>
                <a:off x="8310208"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2,0</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45" name="Flowchart: Connector 44"/>
              <p:cNvSpPr>
                <a:spLocks noChangeAspect="1"/>
              </p:cNvSpPr>
              <p:nvPr/>
            </p:nvSpPr>
            <p:spPr>
              <a:xfrm>
                <a:off x="8310208" y="4761792"/>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2,1</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46" name="Flowchart: Connector 45"/>
              <p:cNvSpPr>
                <a:spLocks noChangeAspect="1"/>
              </p:cNvSpPr>
              <p:nvPr/>
            </p:nvSpPr>
            <p:spPr>
              <a:xfrm>
                <a:off x="8310208" y="4038922"/>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2,2</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47" name="Flowchart: Connector 46"/>
              <p:cNvSpPr>
                <a:spLocks noChangeAspect="1"/>
              </p:cNvSpPr>
              <p:nvPr/>
            </p:nvSpPr>
            <p:spPr>
              <a:xfrm>
                <a:off x="8310208" y="3299508"/>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2,3</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48" name="Flowchart: Connector 47"/>
              <p:cNvSpPr>
                <a:spLocks noChangeAspect="1"/>
              </p:cNvSpPr>
              <p:nvPr/>
            </p:nvSpPr>
            <p:spPr>
              <a:xfrm>
                <a:off x="8310208" y="2606064"/>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2,4</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cxnSp>
            <p:nvCxnSpPr>
              <p:cNvPr id="49" name="Straight Arrow Connector 48"/>
              <p:cNvCxnSpPr>
                <a:stCxn id="44" idx="0"/>
                <a:endCxn id="45" idx="4"/>
              </p:cNvCxnSpPr>
              <p:nvPr/>
            </p:nvCxnSpPr>
            <p:spPr>
              <a:xfrm flipV="1">
                <a:off x="8535375" y="5212126"/>
                <a:ext cx="0" cy="2984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5" idx="0"/>
                <a:endCxn id="46" idx="4"/>
              </p:cNvCxnSpPr>
              <p:nvPr/>
            </p:nvCxnSpPr>
            <p:spPr>
              <a:xfrm flipV="1">
                <a:off x="8535375" y="4489256"/>
                <a:ext cx="0" cy="2725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6" idx="0"/>
                <a:endCxn id="47" idx="4"/>
              </p:cNvCxnSpPr>
              <p:nvPr/>
            </p:nvCxnSpPr>
            <p:spPr>
              <a:xfrm flipV="1">
                <a:off x="8535375" y="3749842"/>
                <a:ext cx="0" cy="289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7" idx="0"/>
                <a:endCxn id="48" idx="4"/>
              </p:cNvCxnSpPr>
              <p:nvPr/>
            </p:nvCxnSpPr>
            <p:spPr>
              <a:xfrm flipV="1">
                <a:off x="8535375" y="3056398"/>
                <a:ext cx="0" cy="2431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10289538" y="2606064"/>
              <a:ext cx="450334" cy="3354839"/>
              <a:chOff x="8310208" y="2606064"/>
              <a:chExt cx="450334" cy="3354839"/>
            </a:xfrm>
          </p:grpSpPr>
          <p:sp>
            <p:nvSpPr>
              <p:cNvPr id="54" name="Flowchart: Connector 53"/>
              <p:cNvSpPr>
                <a:spLocks noChangeAspect="1"/>
              </p:cNvSpPr>
              <p:nvPr/>
            </p:nvSpPr>
            <p:spPr>
              <a:xfrm>
                <a:off x="8310208"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3,0</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55" name="Flowchart: Connector 54"/>
              <p:cNvSpPr>
                <a:spLocks noChangeAspect="1"/>
              </p:cNvSpPr>
              <p:nvPr/>
            </p:nvSpPr>
            <p:spPr>
              <a:xfrm>
                <a:off x="8310208" y="4761792"/>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3,1</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56" name="Flowchart: Connector 55"/>
              <p:cNvSpPr>
                <a:spLocks noChangeAspect="1"/>
              </p:cNvSpPr>
              <p:nvPr/>
            </p:nvSpPr>
            <p:spPr>
              <a:xfrm>
                <a:off x="8310208" y="4038922"/>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3,2</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57" name="Flowchart: Connector 56"/>
              <p:cNvSpPr>
                <a:spLocks noChangeAspect="1"/>
              </p:cNvSpPr>
              <p:nvPr/>
            </p:nvSpPr>
            <p:spPr>
              <a:xfrm>
                <a:off x="8310208" y="3299508"/>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3,3</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58" name="Flowchart: Connector 57"/>
              <p:cNvSpPr>
                <a:spLocks noChangeAspect="1"/>
              </p:cNvSpPr>
              <p:nvPr/>
            </p:nvSpPr>
            <p:spPr>
              <a:xfrm>
                <a:off x="8310208" y="2606064"/>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3,4</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cxnSp>
            <p:nvCxnSpPr>
              <p:cNvPr id="59" name="Straight Arrow Connector 58"/>
              <p:cNvCxnSpPr>
                <a:stCxn id="54" idx="0"/>
                <a:endCxn id="55" idx="4"/>
              </p:cNvCxnSpPr>
              <p:nvPr/>
            </p:nvCxnSpPr>
            <p:spPr>
              <a:xfrm flipV="1">
                <a:off x="8535375" y="5212126"/>
                <a:ext cx="0" cy="2984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5" idx="0"/>
                <a:endCxn id="56" idx="4"/>
              </p:cNvCxnSpPr>
              <p:nvPr/>
            </p:nvCxnSpPr>
            <p:spPr>
              <a:xfrm flipV="1">
                <a:off x="8535375" y="4489256"/>
                <a:ext cx="0" cy="2725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6" idx="0"/>
                <a:endCxn id="57" idx="4"/>
              </p:cNvCxnSpPr>
              <p:nvPr/>
            </p:nvCxnSpPr>
            <p:spPr>
              <a:xfrm flipV="1">
                <a:off x="8535375" y="3749842"/>
                <a:ext cx="0" cy="289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7" idx="0"/>
                <a:endCxn id="58" idx="4"/>
              </p:cNvCxnSpPr>
              <p:nvPr/>
            </p:nvCxnSpPr>
            <p:spPr>
              <a:xfrm flipV="1">
                <a:off x="8535375" y="3056398"/>
                <a:ext cx="0" cy="2431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10924734" y="2606064"/>
              <a:ext cx="450334" cy="3354839"/>
              <a:chOff x="8310208" y="2606064"/>
              <a:chExt cx="450334" cy="3354839"/>
            </a:xfrm>
          </p:grpSpPr>
          <p:sp>
            <p:nvSpPr>
              <p:cNvPr id="64" name="Flowchart: Connector 63"/>
              <p:cNvSpPr>
                <a:spLocks noChangeAspect="1"/>
              </p:cNvSpPr>
              <p:nvPr/>
            </p:nvSpPr>
            <p:spPr>
              <a:xfrm>
                <a:off x="8310208"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4,0</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65" name="Flowchart: Connector 64"/>
              <p:cNvSpPr>
                <a:spLocks noChangeAspect="1"/>
              </p:cNvSpPr>
              <p:nvPr/>
            </p:nvSpPr>
            <p:spPr>
              <a:xfrm>
                <a:off x="8310208" y="4761792"/>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4,1</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66" name="Flowchart: Connector 65"/>
              <p:cNvSpPr>
                <a:spLocks noChangeAspect="1"/>
              </p:cNvSpPr>
              <p:nvPr/>
            </p:nvSpPr>
            <p:spPr>
              <a:xfrm>
                <a:off x="8310208" y="4038922"/>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4,2</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67" name="Flowchart: Connector 66"/>
              <p:cNvSpPr>
                <a:spLocks noChangeAspect="1"/>
              </p:cNvSpPr>
              <p:nvPr/>
            </p:nvSpPr>
            <p:spPr>
              <a:xfrm>
                <a:off x="8310208" y="3299508"/>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4,3</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68" name="Flowchart: Connector 67"/>
              <p:cNvSpPr>
                <a:spLocks noChangeAspect="1"/>
              </p:cNvSpPr>
              <p:nvPr/>
            </p:nvSpPr>
            <p:spPr>
              <a:xfrm>
                <a:off x="8310208" y="2606064"/>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4,4</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cxnSp>
            <p:nvCxnSpPr>
              <p:cNvPr id="69" name="Straight Arrow Connector 68"/>
              <p:cNvCxnSpPr>
                <a:stCxn id="64" idx="0"/>
                <a:endCxn id="65" idx="4"/>
              </p:cNvCxnSpPr>
              <p:nvPr/>
            </p:nvCxnSpPr>
            <p:spPr>
              <a:xfrm flipV="1">
                <a:off x="8535375" y="5212126"/>
                <a:ext cx="0" cy="2984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5" idx="0"/>
                <a:endCxn id="66" idx="4"/>
              </p:cNvCxnSpPr>
              <p:nvPr/>
            </p:nvCxnSpPr>
            <p:spPr>
              <a:xfrm flipV="1">
                <a:off x="8535375" y="4489256"/>
                <a:ext cx="0" cy="2725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6" idx="0"/>
                <a:endCxn id="67" idx="4"/>
              </p:cNvCxnSpPr>
              <p:nvPr/>
            </p:nvCxnSpPr>
            <p:spPr>
              <a:xfrm flipV="1">
                <a:off x="8535375" y="3749842"/>
                <a:ext cx="0" cy="289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7" idx="0"/>
                <a:endCxn id="68" idx="4"/>
              </p:cNvCxnSpPr>
              <p:nvPr/>
            </p:nvCxnSpPr>
            <p:spPr>
              <a:xfrm flipV="1">
                <a:off x="8535375" y="3056398"/>
                <a:ext cx="0" cy="2431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3" name="Rectangle 72"/>
          <p:cNvSpPr/>
          <p:nvPr/>
        </p:nvSpPr>
        <p:spPr>
          <a:xfrm>
            <a:off x="2546155" y="4312369"/>
            <a:ext cx="4946025" cy="1138773"/>
          </a:xfrm>
          <a:prstGeom prst="rect">
            <a:avLst/>
          </a:prstGeom>
          <a:solidFill>
            <a:schemeClr val="accent2">
              <a:lumMod val="50000"/>
            </a:schemeClr>
          </a:solidFill>
        </p:spPr>
        <p:txBody>
          <a:bodyPr wrap="square">
            <a:spAutoFit/>
          </a:bodyPr>
          <a:lstStyle/>
          <a:p>
            <a:endParaRPr lang="en-US" sz="2000" dirty="0" smtClean="0"/>
          </a:p>
          <a:p>
            <a:pPr algn="ctr"/>
            <a:r>
              <a:rPr lang="en-US" sz="2400" dirty="0" smtClean="0"/>
              <a:t>Can parallelize</a:t>
            </a:r>
            <a:r>
              <a:rPr lang="en-US" sz="2400" b="1" dirty="0" smtClean="0"/>
              <a:t> </a:t>
            </a:r>
            <a:r>
              <a:rPr lang="en-US" sz="2800" b="1" dirty="0">
                <a:solidFill>
                  <a:schemeClr val="bg1">
                    <a:lumMod val="95000"/>
                    <a:lumOff val="5000"/>
                  </a:schemeClr>
                </a:solidFill>
              </a:rPr>
              <a:t>i</a:t>
            </a:r>
            <a:r>
              <a:rPr lang="en-US" sz="2400" b="1" dirty="0"/>
              <a:t> </a:t>
            </a:r>
            <a:r>
              <a:rPr lang="en-US" sz="2400" dirty="0"/>
              <a:t>loop, </a:t>
            </a:r>
            <a:r>
              <a:rPr lang="en-US" sz="2400" dirty="0" smtClean="0"/>
              <a:t>but not </a:t>
            </a:r>
            <a:r>
              <a:rPr lang="en-US" sz="2800" b="1" dirty="0">
                <a:solidFill>
                  <a:schemeClr val="bg1">
                    <a:lumMod val="95000"/>
                    <a:lumOff val="5000"/>
                  </a:schemeClr>
                </a:solidFill>
              </a:rPr>
              <a:t>j</a:t>
            </a:r>
            <a:r>
              <a:rPr lang="en-US" sz="2400" dirty="0"/>
              <a:t> </a:t>
            </a:r>
            <a:r>
              <a:rPr lang="en-US" sz="2400" dirty="0" smtClean="0"/>
              <a:t>loop</a:t>
            </a:r>
          </a:p>
          <a:p>
            <a:endParaRPr lang="en-US" sz="2000" dirty="0"/>
          </a:p>
        </p:txBody>
      </p:sp>
      <p:sp>
        <p:nvSpPr>
          <p:cNvPr id="74" name="TextBox 73"/>
          <p:cNvSpPr txBox="1"/>
          <p:nvPr/>
        </p:nvSpPr>
        <p:spPr>
          <a:xfrm>
            <a:off x="3131881" y="3690178"/>
            <a:ext cx="546945" cy="369332"/>
          </a:xfrm>
          <a:prstGeom prst="rect">
            <a:avLst/>
          </a:prstGeom>
          <a:noFill/>
        </p:spPr>
        <p:txBody>
          <a:bodyPr wrap="none" rtlCol="0">
            <a:spAutoFit/>
          </a:bodyPr>
          <a:lstStyle/>
          <a:p>
            <a:r>
              <a:rPr lang="en-US" b="1" dirty="0" smtClean="0">
                <a:solidFill>
                  <a:schemeClr val="accent2">
                    <a:lumMod val="75000"/>
                  </a:schemeClr>
                </a:solidFill>
              </a:rPr>
              <a:t>S1: </a:t>
            </a:r>
            <a:endParaRPr lang="en-US" b="1" dirty="0">
              <a:solidFill>
                <a:schemeClr val="accent2">
                  <a:lumMod val="75000"/>
                </a:schemeClr>
              </a:solidFill>
            </a:endParaRPr>
          </a:p>
        </p:txBody>
      </p:sp>
      <p:grpSp>
        <p:nvGrpSpPr>
          <p:cNvPr id="76" name="Group 75"/>
          <p:cNvGrpSpPr/>
          <p:nvPr/>
        </p:nvGrpSpPr>
        <p:grpSpPr>
          <a:xfrm>
            <a:off x="2666866" y="5730070"/>
            <a:ext cx="3743201" cy="461665"/>
            <a:chOff x="3531120" y="5472555"/>
            <a:chExt cx="2795938" cy="461665"/>
          </a:xfrm>
        </p:grpSpPr>
        <p:sp>
          <p:nvSpPr>
            <p:cNvPr id="77" name="Rectangle 76"/>
            <p:cNvSpPr/>
            <p:nvPr/>
          </p:nvSpPr>
          <p:spPr>
            <a:xfrm>
              <a:off x="3531120" y="5472555"/>
              <a:ext cx="2795938" cy="461665"/>
            </a:xfrm>
            <a:prstGeom prst="rect">
              <a:avLst/>
            </a:prstGeom>
          </p:spPr>
          <p:txBody>
            <a:bodyPr wrap="square">
              <a:spAutoFit/>
            </a:bodyPr>
            <a:lstStyle/>
            <a:p>
              <a:r>
                <a:rPr lang="en-US" sz="2400" dirty="0" smtClean="0">
                  <a:latin typeface="Calibri" panose="020F0502020204030204" pitchFamily="34" charset="0"/>
                </a:rPr>
                <a:t>S1[i, j]               T  S1[i, j+1]</a:t>
              </a:r>
              <a:endParaRPr lang="en-US" sz="2400" dirty="0">
                <a:latin typeface="Calibri" panose="020F0502020204030204" pitchFamily="34" charset="0"/>
              </a:endParaRPr>
            </a:p>
          </p:txBody>
        </p:sp>
        <p:sp>
          <p:nvSpPr>
            <p:cNvPr id="78" name="Right Arrow 77"/>
            <p:cNvSpPr/>
            <p:nvPr/>
          </p:nvSpPr>
          <p:spPr>
            <a:xfrm>
              <a:off x="4238757" y="5629646"/>
              <a:ext cx="492221" cy="138104"/>
            </a:xfrm>
            <a:prstGeom prst="rightArrow">
              <a:avLst>
                <a:gd name="adj1" fmla="val 33150"/>
                <a:gd name="adj2" fmla="val 837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143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69663" y="-401595"/>
            <a:ext cx="10018713" cy="1752599"/>
          </a:xfrm>
        </p:spPr>
        <p:txBody>
          <a:bodyPr/>
          <a:lstStyle/>
          <a:p>
            <a:r>
              <a:rPr lang="en-US" b="1" dirty="0"/>
              <a:t>Obstacles </a:t>
            </a:r>
            <a:r>
              <a:rPr lang="en-US" b="1"/>
              <a:t>to </a:t>
            </a:r>
            <a:r>
              <a:rPr lang="en-US" b="1" smtClean="0"/>
              <a:t>vectorization</a:t>
            </a:r>
            <a:r>
              <a:rPr lang="en-US" b="1" dirty="0" smtClean="0"/>
              <a:t>.</a:t>
            </a:r>
            <a:r>
              <a:rPr lang="en-US" b="1" dirty="0"/>
              <a:t> </a:t>
            </a:r>
            <a:r>
              <a:rPr lang="en-US" sz="1800" b="1" dirty="0" smtClean="0"/>
              <a:t>Continue </a:t>
            </a:r>
            <a:endParaRPr lang="en-US" sz="1800" dirty="0"/>
          </a:p>
        </p:txBody>
      </p:sp>
      <p:sp>
        <p:nvSpPr>
          <p:cNvPr id="5" name="Rectangle 4"/>
          <p:cNvSpPr/>
          <p:nvPr/>
        </p:nvSpPr>
        <p:spPr>
          <a:xfrm>
            <a:off x="2051149" y="770433"/>
            <a:ext cx="3728906" cy="769441"/>
          </a:xfrm>
          <a:prstGeom prst="rect">
            <a:avLst/>
          </a:prstGeom>
        </p:spPr>
        <p:txBody>
          <a:bodyPr wrap="none">
            <a:spAutoFit/>
          </a:bodyPr>
          <a:lstStyle/>
          <a:p>
            <a:r>
              <a:rPr lang="en-US" sz="4400" dirty="0" smtClean="0">
                <a:solidFill>
                  <a:srgbClr val="FF0000"/>
                </a:solidFill>
              </a:rPr>
              <a:t>2.</a:t>
            </a:r>
            <a:r>
              <a:rPr lang="en-US" sz="2800" b="1" dirty="0">
                <a:solidFill>
                  <a:srgbClr val="FF0000"/>
                </a:solidFill>
              </a:rPr>
              <a:t> </a:t>
            </a:r>
            <a:r>
              <a:rPr lang="en-US" sz="2800" b="1" dirty="0" smtClean="0">
                <a:solidFill>
                  <a:srgbClr val="FF0000"/>
                </a:solidFill>
              </a:rPr>
              <a:t>Data dependencies </a:t>
            </a:r>
            <a:endParaRPr lang="en-US" sz="2800" dirty="0">
              <a:solidFill>
                <a:srgbClr val="FF0000"/>
              </a:solidFill>
            </a:endParaRPr>
          </a:p>
        </p:txBody>
      </p:sp>
      <p:sp>
        <p:nvSpPr>
          <p:cNvPr id="6" name="Rectangle 5"/>
          <p:cNvSpPr/>
          <p:nvPr/>
        </p:nvSpPr>
        <p:spPr>
          <a:xfrm>
            <a:off x="2516660" y="1576561"/>
            <a:ext cx="9073978" cy="523220"/>
          </a:xfrm>
          <a:prstGeom prst="rect">
            <a:avLst/>
          </a:prstGeom>
        </p:spPr>
        <p:txBody>
          <a:bodyPr wrap="square">
            <a:spAutoFit/>
          </a:bodyPr>
          <a:lstStyle/>
          <a:p>
            <a:r>
              <a:rPr lang="en-US" sz="2800">
                <a:solidFill>
                  <a:prstClr val="white"/>
                </a:solidFill>
              </a:rPr>
              <a:t>Loop </a:t>
            </a:r>
            <a:r>
              <a:rPr lang="en-US" sz="2800" smtClean="0">
                <a:solidFill>
                  <a:prstClr val="white"/>
                </a:solidFill>
              </a:rPr>
              <a:t>carried </a:t>
            </a:r>
            <a:r>
              <a:rPr lang="en-US" sz="2800" dirty="0" smtClean="0">
                <a:solidFill>
                  <a:prstClr val="white"/>
                </a:solidFill>
              </a:rPr>
              <a:t>dependency example</a:t>
            </a:r>
          </a:p>
        </p:txBody>
      </p:sp>
      <p:sp>
        <p:nvSpPr>
          <p:cNvPr id="3" name="Rectangle 2"/>
          <p:cNvSpPr/>
          <p:nvPr/>
        </p:nvSpPr>
        <p:spPr>
          <a:xfrm>
            <a:off x="2546156" y="2550728"/>
            <a:ext cx="4946025" cy="369332"/>
          </a:xfrm>
          <a:prstGeom prst="rect">
            <a:avLst/>
          </a:prstGeom>
          <a:solidFill>
            <a:schemeClr val="accent4">
              <a:lumMod val="50000"/>
            </a:schemeClr>
          </a:solidFill>
        </p:spPr>
        <p:txBody>
          <a:bodyPr wrap="square">
            <a:spAutoFit/>
          </a:bodyPr>
          <a:lstStyle/>
          <a:p>
            <a:r>
              <a:rPr lang="en-US" dirty="0">
                <a:solidFill>
                  <a:prstClr val="white"/>
                </a:solidFill>
              </a:rPr>
              <a:t>Dependences might </a:t>
            </a:r>
            <a:r>
              <a:rPr lang="en-US" dirty="0" smtClean="0">
                <a:solidFill>
                  <a:prstClr val="white"/>
                </a:solidFill>
              </a:rPr>
              <a:t>only </a:t>
            </a:r>
            <a:r>
              <a:rPr lang="en-US" smtClean="0">
                <a:solidFill>
                  <a:prstClr val="white"/>
                </a:solidFill>
              </a:rPr>
              <a:t>be carried over </a:t>
            </a:r>
            <a:r>
              <a:rPr lang="en-US" dirty="0">
                <a:solidFill>
                  <a:prstClr val="white"/>
                </a:solidFill>
              </a:rPr>
              <a:t>one loop!</a:t>
            </a:r>
          </a:p>
        </p:txBody>
      </p:sp>
      <p:sp>
        <p:nvSpPr>
          <p:cNvPr id="73" name="Rectangle 72"/>
          <p:cNvSpPr/>
          <p:nvPr/>
        </p:nvSpPr>
        <p:spPr>
          <a:xfrm>
            <a:off x="2546155" y="4312369"/>
            <a:ext cx="4946025" cy="1138773"/>
          </a:xfrm>
          <a:prstGeom prst="rect">
            <a:avLst/>
          </a:prstGeom>
          <a:solidFill>
            <a:schemeClr val="accent2">
              <a:lumMod val="50000"/>
            </a:schemeClr>
          </a:solidFill>
        </p:spPr>
        <p:txBody>
          <a:bodyPr wrap="square">
            <a:spAutoFit/>
          </a:bodyPr>
          <a:lstStyle/>
          <a:p>
            <a:endParaRPr lang="en-US" sz="2000" dirty="0" smtClean="0">
              <a:solidFill>
                <a:prstClr val="white"/>
              </a:solidFill>
            </a:endParaRPr>
          </a:p>
          <a:p>
            <a:pPr algn="ctr"/>
            <a:r>
              <a:rPr lang="en-US" sz="2400" dirty="0" smtClean="0">
                <a:solidFill>
                  <a:prstClr val="white"/>
                </a:solidFill>
              </a:rPr>
              <a:t>Can parallelize</a:t>
            </a:r>
            <a:r>
              <a:rPr lang="en-US" sz="2400" b="1" dirty="0" smtClean="0">
                <a:solidFill>
                  <a:prstClr val="white"/>
                </a:solidFill>
              </a:rPr>
              <a:t> </a:t>
            </a:r>
            <a:r>
              <a:rPr lang="en-US" sz="2800" b="1" dirty="0">
                <a:solidFill>
                  <a:prstClr val="black">
                    <a:lumMod val="95000"/>
                    <a:lumOff val="5000"/>
                  </a:prstClr>
                </a:solidFill>
              </a:rPr>
              <a:t>j</a:t>
            </a:r>
            <a:r>
              <a:rPr lang="en-US" sz="2400" b="1" dirty="0" smtClean="0">
                <a:solidFill>
                  <a:prstClr val="white"/>
                </a:solidFill>
              </a:rPr>
              <a:t> </a:t>
            </a:r>
            <a:r>
              <a:rPr lang="en-US" sz="2400" dirty="0">
                <a:solidFill>
                  <a:prstClr val="white"/>
                </a:solidFill>
              </a:rPr>
              <a:t>loop, </a:t>
            </a:r>
            <a:r>
              <a:rPr lang="en-US" sz="2400" dirty="0" smtClean="0">
                <a:solidFill>
                  <a:prstClr val="white"/>
                </a:solidFill>
              </a:rPr>
              <a:t>but not </a:t>
            </a:r>
            <a:r>
              <a:rPr lang="en-US" sz="2800" b="1" dirty="0" smtClean="0">
                <a:solidFill>
                  <a:prstClr val="black">
                    <a:lumMod val="95000"/>
                    <a:lumOff val="5000"/>
                  </a:prstClr>
                </a:solidFill>
              </a:rPr>
              <a:t>i</a:t>
            </a:r>
            <a:r>
              <a:rPr lang="en-US" sz="2400" dirty="0" smtClean="0">
                <a:solidFill>
                  <a:prstClr val="white"/>
                </a:solidFill>
              </a:rPr>
              <a:t> loop</a:t>
            </a:r>
          </a:p>
          <a:p>
            <a:endParaRPr lang="en-US" sz="2000" dirty="0">
              <a:solidFill>
                <a:prstClr val="white"/>
              </a:solidFill>
            </a:endParaRPr>
          </a:p>
        </p:txBody>
      </p:sp>
      <p:pic>
        <p:nvPicPr>
          <p:cNvPr id="7" name="Picture 6"/>
          <p:cNvPicPr>
            <a:picLocks noChangeAspect="1"/>
          </p:cNvPicPr>
          <p:nvPr/>
        </p:nvPicPr>
        <p:blipFill>
          <a:blip r:embed="rId2"/>
          <a:stretch>
            <a:fillRect/>
          </a:stretch>
        </p:blipFill>
        <p:spPr>
          <a:xfrm>
            <a:off x="2546154" y="3016139"/>
            <a:ext cx="4946025" cy="1011687"/>
          </a:xfrm>
          <a:prstGeom prst="rect">
            <a:avLst/>
          </a:prstGeom>
        </p:spPr>
      </p:pic>
      <p:grpSp>
        <p:nvGrpSpPr>
          <p:cNvPr id="35" name="Group 34"/>
          <p:cNvGrpSpPr/>
          <p:nvPr/>
        </p:nvGrpSpPr>
        <p:grpSpPr>
          <a:xfrm>
            <a:off x="7912001" y="2777023"/>
            <a:ext cx="3700036" cy="3183880"/>
            <a:chOff x="7912001" y="2777023"/>
            <a:chExt cx="3700036" cy="3183880"/>
          </a:xfrm>
        </p:grpSpPr>
        <p:grpSp>
          <p:nvGrpSpPr>
            <p:cNvPr id="34" name="Group 33"/>
            <p:cNvGrpSpPr/>
            <p:nvPr/>
          </p:nvGrpSpPr>
          <p:grpSpPr>
            <a:xfrm>
              <a:off x="7912001" y="5510569"/>
              <a:ext cx="3677622" cy="450334"/>
              <a:chOff x="7912001" y="5510569"/>
              <a:chExt cx="3677622" cy="450334"/>
            </a:xfrm>
          </p:grpSpPr>
          <p:sp>
            <p:nvSpPr>
              <p:cNvPr id="74" name="Flowchart: Connector 73"/>
              <p:cNvSpPr>
                <a:spLocks noChangeAspect="1"/>
              </p:cNvSpPr>
              <p:nvPr/>
            </p:nvSpPr>
            <p:spPr>
              <a:xfrm>
                <a:off x="7912001"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0,0</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75" name="Flowchart: Connector 74"/>
              <p:cNvSpPr>
                <a:spLocks noChangeAspect="1"/>
              </p:cNvSpPr>
              <p:nvPr/>
            </p:nvSpPr>
            <p:spPr>
              <a:xfrm>
                <a:off x="8730030"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1,0</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76" name="Flowchart: Connector 75"/>
              <p:cNvSpPr>
                <a:spLocks noChangeAspect="1"/>
              </p:cNvSpPr>
              <p:nvPr/>
            </p:nvSpPr>
            <p:spPr>
              <a:xfrm>
                <a:off x="9548059"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2,0</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77" name="Flowchart: Connector 76"/>
              <p:cNvSpPr>
                <a:spLocks noChangeAspect="1"/>
              </p:cNvSpPr>
              <p:nvPr/>
            </p:nvSpPr>
            <p:spPr>
              <a:xfrm>
                <a:off x="10366088"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3,0</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78" name="Flowchart: Connector 77"/>
              <p:cNvSpPr>
                <a:spLocks noChangeAspect="1"/>
              </p:cNvSpPr>
              <p:nvPr/>
            </p:nvSpPr>
            <p:spPr>
              <a:xfrm>
                <a:off x="11139289"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4,0</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cxnSp>
            <p:nvCxnSpPr>
              <p:cNvPr id="31" name="Curved Connector 30"/>
              <p:cNvCxnSpPr>
                <a:stCxn id="74" idx="7"/>
                <a:endCxn id="76" idx="1"/>
              </p:cNvCxnSpPr>
              <p:nvPr/>
            </p:nvCxnSpPr>
            <p:spPr>
              <a:xfrm rot="5400000" flipH="1" flipV="1">
                <a:off x="8955197" y="4917707"/>
                <a:ext cx="12700" cy="1317624"/>
              </a:xfrm>
              <a:prstGeom prst="curvedConnector3">
                <a:avLst>
                  <a:gd name="adj1" fmla="val 185478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75" idx="7"/>
                <a:endCxn id="77" idx="1"/>
              </p:cNvCxnSpPr>
              <p:nvPr/>
            </p:nvCxnSpPr>
            <p:spPr>
              <a:xfrm rot="5400000" flipH="1" flipV="1">
                <a:off x="9773226" y="4917707"/>
                <a:ext cx="12700" cy="1317624"/>
              </a:xfrm>
              <a:prstGeom prst="curvedConnector3">
                <a:avLst>
                  <a:gd name="adj1" fmla="val 208703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urved Connector 86"/>
              <p:cNvCxnSpPr>
                <a:stCxn id="76" idx="7"/>
                <a:endCxn id="78" idx="1"/>
              </p:cNvCxnSpPr>
              <p:nvPr/>
            </p:nvCxnSpPr>
            <p:spPr>
              <a:xfrm rot="5400000" flipH="1" flipV="1">
                <a:off x="10568841" y="4940121"/>
                <a:ext cx="12700" cy="1272796"/>
              </a:xfrm>
              <a:prstGeom prst="curvedConnector3">
                <a:avLst>
                  <a:gd name="adj1" fmla="val 17386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7912001" y="4805268"/>
              <a:ext cx="3677622" cy="450334"/>
              <a:chOff x="7912001" y="5510569"/>
              <a:chExt cx="3677622" cy="450334"/>
            </a:xfrm>
          </p:grpSpPr>
          <p:sp>
            <p:nvSpPr>
              <p:cNvPr id="44" name="Flowchart: Connector 43"/>
              <p:cNvSpPr>
                <a:spLocks noChangeAspect="1"/>
              </p:cNvSpPr>
              <p:nvPr/>
            </p:nvSpPr>
            <p:spPr>
              <a:xfrm>
                <a:off x="7912001"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0,1</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45" name="Flowchart: Connector 44"/>
              <p:cNvSpPr>
                <a:spLocks noChangeAspect="1"/>
              </p:cNvSpPr>
              <p:nvPr/>
            </p:nvSpPr>
            <p:spPr>
              <a:xfrm>
                <a:off x="8730030"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1,1</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46" name="Flowchart: Connector 45"/>
              <p:cNvSpPr>
                <a:spLocks noChangeAspect="1"/>
              </p:cNvSpPr>
              <p:nvPr/>
            </p:nvSpPr>
            <p:spPr>
              <a:xfrm>
                <a:off x="9548059"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2,1</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47" name="Flowchart: Connector 46"/>
              <p:cNvSpPr>
                <a:spLocks noChangeAspect="1"/>
              </p:cNvSpPr>
              <p:nvPr/>
            </p:nvSpPr>
            <p:spPr>
              <a:xfrm>
                <a:off x="10366088"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3,1</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48" name="Flowchart: Connector 47"/>
              <p:cNvSpPr>
                <a:spLocks noChangeAspect="1"/>
              </p:cNvSpPr>
              <p:nvPr/>
            </p:nvSpPr>
            <p:spPr>
              <a:xfrm>
                <a:off x="11139289"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4,1</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cxnSp>
            <p:nvCxnSpPr>
              <p:cNvPr id="49" name="Curved Connector 48"/>
              <p:cNvCxnSpPr>
                <a:stCxn id="44" idx="7"/>
                <a:endCxn id="46" idx="1"/>
              </p:cNvCxnSpPr>
              <p:nvPr/>
            </p:nvCxnSpPr>
            <p:spPr>
              <a:xfrm rot="5400000" flipH="1" flipV="1">
                <a:off x="8955197" y="4917707"/>
                <a:ext cx="12700" cy="1317624"/>
              </a:xfrm>
              <a:prstGeom prst="curvedConnector3">
                <a:avLst>
                  <a:gd name="adj1" fmla="val 185478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45" idx="7"/>
                <a:endCxn id="47" idx="1"/>
              </p:cNvCxnSpPr>
              <p:nvPr/>
            </p:nvCxnSpPr>
            <p:spPr>
              <a:xfrm rot="5400000" flipH="1" flipV="1">
                <a:off x="9773226" y="4917707"/>
                <a:ext cx="12700" cy="1317624"/>
              </a:xfrm>
              <a:prstGeom prst="curvedConnector3">
                <a:avLst>
                  <a:gd name="adj1" fmla="val 208703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46" idx="7"/>
                <a:endCxn id="48" idx="1"/>
              </p:cNvCxnSpPr>
              <p:nvPr/>
            </p:nvCxnSpPr>
            <p:spPr>
              <a:xfrm rot="5400000" flipH="1" flipV="1">
                <a:off x="10568841" y="4940121"/>
                <a:ext cx="12700" cy="1272796"/>
              </a:xfrm>
              <a:prstGeom prst="curvedConnector3">
                <a:avLst>
                  <a:gd name="adj1" fmla="val 17386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7912001" y="4099967"/>
              <a:ext cx="3677622" cy="450334"/>
              <a:chOff x="7912001" y="5510569"/>
              <a:chExt cx="3677622" cy="450334"/>
            </a:xfrm>
          </p:grpSpPr>
          <p:sp>
            <p:nvSpPr>
              <p:cNvPr id="53" name="Flowchart: Connector 52"/>
              <p:cNvSpPr>
                <a:spLocks noChangeAspect="1"/>
              </p:cNvSpPr>
              <p:nvPr/>
            </p:nvSpPr>
            <p:spPr>
              <a:xfrm>
                <a:off x="7912001"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0,2</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54" name="Flowchart: Connector 53"/>
              <p:cNvSpPr>
                <a:spLocks noChangeAspect="1"/>
              </p:cNvSpPr>
              <p:nvPr/>
            </p:nvSpPr>
            <p:spPr>
              <a:xfrm>
                <a:off x="8730030"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1,2</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55" name="Flowchart: Connector 54"/>
              <p:cNvSpPr>
                <a:spLocks noChangeAspect="1"/>
              </p:cNvSpPr>
              <p:nvPr/>
            </p:nvSpPr>
            <p:spPr>
              <a:xfrm>
                <a:off x="9548059"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2,2</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56" name="Flowchart: Connector 55"/>
              <p:cNvSpPr>
                <a:spLocks noChangeAspect="1"/>
              </p:cNvSpPr>
              <p:nvPr/>
            </p:nvSpPr>
            <p:spPr>
              <a:xfrm>
                <a:off x="10366088"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3,2</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57" name="Flowchart: Connector 56"/>
              <p:cNvSpPr>
                <a:spLocks noChangeAspect="1"/>
              </p:cNvSpPr>
              <p:nvPr/>
            </p:nvSpPr>
            <p:spPr>
              <a:xfrm>
                <a:off x="11139289"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4,2</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cxnSp>
            <p:nvCxnSpPr>
              <p:cNvPr id="58" name="Curved Connector 57"/>
              <p:cNvCxnSpPr>
                <a:stCxn id="53" idx="7"/>
                <a:endCxn id="55" idx="1"/>
              </p:cNvCxnSpPr>
              <p:nvPr/>
            </p:nvCxnSpPr>
            <p:spPr>
              <a:xfrm rot="5400000" flipH="1" flipV="1">
                <a:off x="8955197" y="4917707"/>
                <a:ext cx="12700" cy="1317624"/>
              </a:xfrm>
              <a:prstGeom prst="curvedConnector3">
                <a:avLst>
                  <a:gd name="adj1" fmla="val 185478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urved Connector 58"/>
              <p:cNvCxnSpPr>
                <a:stCxn id="54" idx="7"/>
                <a:endCxn id="56" idx="1"/>
              </p:cNvCxnSpPr>
              <p:nvPr/>
            </p:nvCxnSpPr>
            <p:spPr>
              <a:xfrm rot="5400000" flipH="1" flipV="1">
                <a:off x="9773226" y="4917707"/>
                <a:ext cx="12700" cy="1317624"/>
              </a:xfrm>
              <a:prstGeom prst="curvedConnector3">
                <a:avLst>
                  <a:gd name="adj1" fmla="val 208703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urved Connector 59"/>
              <p:cNvCxnSpPr>
                <a:stCxn id="55" idx="7"/>
                <a:endCxn id="57" idx="1"/>
              </p:cNvCxnSpPr>
              <p:nvPr/>
            </p:nvCxnSpPr>
            <p:spPr>
              <a:xfrm rot="5400000" flipH="1" flipV="1">
                <a:off x="10568841" y="4940121"/>
                <a:ext cx="12700" cy="1272796"/>
              </a:xfrm>
              <a:prstGeom prst="curvedConnector3">
                <a:avLst>
                  <a:gd name="adj1" fmla="val 17386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7912001" y="3454266"/>
              <a:ext cx="3677622" cy="450334"/>
              <a:chOff x="7912001" y="5510569"/>
              <a:chExt cx="3677622" cy="450334"/>
            </a:xfrm>
          </p:grpSpPr>
          <p:sp>
            <p:nvSpPr>
              <p:cNvPr id="62" name="Flowchart: Connector 61"/>
              <p:cNvSpPr>
                <a:spLocks noChangeAspect="1"/>
              </p:cNvSpPr>
              <p:nvPr/>
            </p:nvSpPr>
            <p:spPr>
              <a:xfrm>
                <a:off x="7912001"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0,3</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63" name="Flowchart: Connector 62"/>
              <p:cNvSpPr>
                <a:spLocks noChangeAspect="1"/>
              </p:cNvSpPr>
              <p:nvPr/>
            </p:nvSpPr>
            <p:spPr>
              <a:xfrm>
                <a:off x="8730030"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1,3</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64" name="Flowchart: Connector 63"/>
              <p:cNvSpPr>
                <a:spLocks noChangeAspect="1"/>
              </p:cNvSpPr>
              <p:nvPr/>
            </p:nvSpPr>
            <p:spPr>
              <a:xfrm>
                <a:off x="9548059"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2,3</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65" name="Flowchart: Connector 64"/>
              <p:cNvSpPr>
                <a:spLocks noChangeAspect="1"/>
              </p:cNvSpPr>
              <p:nvPr/>
            </p:nvSpPr>
            <p:spPr>
              <a:xfrm>
                <a:off x="10366088"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3,3</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66" name="Flowchart: Connector 65"/>
              <p:cNvSpPr>
                <a:spLocks noChangeAspect="1"/>
              </p:cNvSpPr>
              <p:nvPr/>
            </p:nvSpPr>
            <p:spPr>
              <a:xfrm>
                <a:off x="11139289"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4,3</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cxnSp>
            <p:nvCxnSpPr>
              <p:cNvPr id="67" name="Curved Connector 66"/>
              <p:cNvCxnSpPr>
                <a:stCxn id="62" idx="7"/>
                <a:endCxn id="64" idx="1"/>
              </p:cNvCxnSpPr>
              <p:nvPr/>
            </p:nvCxnSpPr>
            <p:spPr>
              <a:xfrm rot="5400000" flipH="1" flipV="1">
                <a:off x="8955197" y="4917707"/>
                <a:ext cx="12700" cy="1317624"/>
              </a:xfrm>
              <a:prstGeom prst="curvedConnector3">
                <a:avLst>
                  <a:gd name="adj1" fmla="val 185478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3" idx="7"/>
                <a:endCxn id="65" idx="1"/>
              </p:cNvCxnSpPr>
              <p:nvPr/>
            </p:nvCxnSpPr>
            <p:spPr>
              <a:xfrm rot="5400000" flipH="1" flipV="1">
                <a:off x="9773226" y="4917707"/>
                <a:ext cx="12700" cy="1317624"/>
              </a:xfrm>
              <a:prstGeom prst="curvedConnector3">
                <a:avLst>
                  <a:gd name="adj1" fmla="val 208703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64" idx="7"/>
                <a:endCxn id="66" idx="1"/>
              </p:cNvCxnSpPr>
              <p:nvPr/>
            </p:nvCxnSpPr>
            <p:spPr>
              <a:xfrm rot="5400000" flipH="1" flipV="1">
                <a:off x="10568841" y="4940121"/>
                <a:ext cx="12700" cy="1272796"/>
              </a:xfrm>
              <a:prstGeom prst="curvedConnector3">
                <a:avLst>
                  <a:gd name="adj1" fmla="val 17386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7934415" y="2777023"/>
              <a:ext cx="3677622" cy="450334"/>
              <a:chOff x="7912001" y="5510569"/>
              <a:chExt cx="3677622" cy="450334"/>
            </a:xfrm>
          </p:grpSpPr>
          <p:sp>
            <p:nvSpPr>
              <p:cNvPr id="71" name="Flowchart: Connector 70"/>
              <p:cNvSpPr>
                <a:spLocks noChangeAspect="1"/>
              </p:cNvSpPr>
              <p:nvPr/>
            </p:nvSpPr>
            <p:spPr>
              <a:xfrm>
                <a:off x="7912001"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0,4</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72" name="Flowchart: Connector 71"/>
              <p:cNvSpPr>
                <a:spLocks noChangeAspect="1"/>
              </p:cNvSpPr>
              <p:nvPr/>
            </p:nvSpPr>
            <p:spPr>
              <a:xfrm>
                <a:off x="8730030"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1,4</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79" name="Flowchart: Connector 78"/>
              <p:cNvSpPr>
                <a:spLocks noChangeAspect="1"/>
              </p:cNvSpPr>
              <p:nvPr/>
            </p:nvSpPr>
            <p:spPr>
              <a:xfrm>
                <a:off x="9548059"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2,4</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80" name="Flowchart: Connector 79"/>
              <p:cNvSpPr>
                <a:spLocks noChangeAspect="1"/>
              </p:cNvSpPr>
              <p:nvPr/>
            </p:nvSpPr>
            <p:spPr>
              <a:xfrm>
                <a:off x="10366088"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3,4</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sp>
            <p:nvSpPr>
              <p:cNvPr id="81" name="Flowchart: Connector 80"/>
              <p:cNvSpPr>
                <a:spLocks noChangeAspect="1"/>
              </p:cNvSpPr>
              <p:nvPr/>
            </p:nvSpPr>
            <p:spPr>
              <a:xfrm>
                <a:off x="11139289" y="5510569"/>
                <a:ext cx="450334" cy="450334"/>
              </a:xfrm>
              <a:prstGeom prst="flowChartConnector">
                <a:avLst/>
              </a:prstGeom>
              <a:solidFill>
                <a:schemeClr val="tx1">
                  <a:lumMod val="95000"/>
                </a:schemeClr>
              </a:solidFill>
              <a:ln w="9525">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wrap="square" lIns="0" rIns="0" rtlCol="0" anchor="ctr">
                <a:noAutofit/>
              </a:bodyPr>
              <a:lstStyle/>
              <a:p>
                <a:pPr algn="ctr"/>
                <a:r>
                  <a:rPr lang="en-US" sz="1600" dirty="0" smtClean="0">
                    <a:solidFill>
                      <a:schemeClr val="bg2"/>
                    </a:solidFill>
                    <a:latin typeface="Calibri" panose="020F0502020204030204" pitchFamily="34" charset="0"/>
                    <a:ea typeface="Tahoma" panose="020B0604030504040204" pitchFamily="34" charset="0"/>
                    <a:cs typeface="Tahoma" panose="020B0604030504040204" pitchFamily="34" charset="0"/>
                  </a:rPr>
                  <a:t>4,4</a:t>
                </a:r>
                <a:endParaRPr lang="en-US" sz="2000" dirty="0">
                  <a:solidFill>
                    <a:schemeClr val="bg2"/>
                  </a:solidFill>
                  <a:latin typeface="Calibri" panose="020F0502020204030204" pitchFamily="34" charset="0"/>
                  <a:ea typeface="Tahoma" panose="020B0604030504040204" pitchFamily="34" charset="0"/>
                  <a:cs typeface="Tahoma" panose="020B0604030504040204" pitchFamily="34" charset="0"/>
                </a:endParaRPr>
              </a:p>
            </p:txBody>
          </p:sp>
          <p:cxnSp>
            <p:nvCxnSpPr>
              <p:cNvPr id="82" name="Curved Connector 81"/>
              <p:cNvCxnSpPr>
                <a:stCxn id="71" idx="7"/>
                <a:endCxn id="79" idx="1"/>
              </p:cNvCxnSpPr>
              <p:nvPr/>
            </p:nvCxnSpPr>
            <p:spPr>
              <a:xfrm rot="5400000" flipH="1" flipV="1">
                <a:off x="8955197" y="4917707"/>
                <a:ext cx="12700" cy="1317624"/>
              </a:xfrm>
              <a:prstGeom prst="curvedConnector3">
                <a:avLst>
                  <a:gd name="adj1" fmla="val 185478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urved Connector 82"/>
              <p:cNvCxnSpPr>
                <a:stCxn id="72" idx="7"/>
                <a:endCxn id="80" idx="1"/>
              </p:cNvCxnSpPr>
              <p:nvPr/>
            </p:nvCxnSpPr>
            <p:spPr>
              <a:xfrm rot="5400000" flipH="1" flipV="1">
                <a:off x="9773226" y="4917707"/>
                <a:ext cx="12700" cy="1317624"/>
              </a:xfrm>
              <a:prstGeom prst="curvedConnector3">
                <a:avLst>
                  <a:gd name="adj1" fmla="val 208703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79" idx="7"/>
                <a:endCxn id="81" idx="1"/>
              </p:cNvCxnSpPr>
              <p:nvPr/>
            </p:nvCxnSpPr>
            <p:spPr>
              <a:xfrm rot="5400000" flipH="1" flipV="1">
                <a:off x="10568841" y="4940121"/>
                <a:ext cx="12700" cy="1272796"/>
              </a:xfrm>
              <a:prstGeom prst="curvedConnector3">
                <a:avLst>
                  <a:gd name="adj1" fmla="val 17386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86" name="TextBox 85"/>
          <p:cNvSpPr txBox="1"/>
          <p:nvPr/>
        </p:nvSpPr>
        <p:spPr>
          <a:xfrm>
            <a:off x="3087636" y="3497930"/>
            <a:ext cx="546945" cy="369332"/>
          </a:xfrm>
          <a:prstGeom prst="rect">
            <a:avLst/>
          </a:prstGeom>
          <a:noFill/>
        </p:spPr>
        <p:txBody>
          <a:bodyPr wrap="none" rtlCol="0">
            <a:spAutoFit/>
          </a:bodyPr>
          <a:lstStyle/>
          <a:p>
            <a:r>
              <a:rPr lang="en-US" b="1" dirty="0" smtClean="0">
                <a:solidFill>
                  <a:schemeClr val="accent2">
                    <a:lumMod val="75000"/>
                  </a:schemeClr>
                </a:solidFill>
              </a:rPr>
              <a:t>S1: </a:t>
            </a:r>
            <a:endParaRPr lang="en-US" b="1" dirty="0">
              <a:solidFill>
                <a:schemeClr val="accent2">
                  <a:lumMod val="75000"/>
                </a:schemeClr>
              </a:solidFill>
            </a:endParaRPr>
          </a:p>
        </p:txBody>
      </p:sp>
      <p:grpSp>
        <p:nvGrpSpPr>
          <p:cNvPr id="88" name="Group 87"/>
          <p:cNvGrpSpPr/>
          <p:nvPr/>
        </p:nvGrpSpPr>
        <p:grpSpPr>
          <a:xfrm>
            <a:off x="2666866" y="5730070"/>
            <a:ext cx="3743201" cy="461665"/>
            <a:chOff x="3531120" y="5472555"/>
            <a:chExt cx="2795938" cy="461665"/>
          </a:xfrm>
        </p:grpSpPr>
        <p:sp>
          <p:nvSpPr>
            <p:cNvPr id="89" name="Rectangle 88"/>
            <p:cNvSpPr/>
            <p:nvPr/>
          </p:nvSpPr>
          <p:spPr>
            <a:xfrm>
              <a:off x="3531120" y="5472555"/>
              <a:ext cx="2795938" cy="461665"/>
            </a:xfrm>
            <a:prstGeom prst="rect">
              <a:avLst/>
            </a:prstGeom>
          </p:spPr>
          <p:txBody>
            <a:bodyPr wrap="square">
              <a:spAutoFit/>
            </a:bodyPr>
            <a:lstStyle/>
            <a:p>
              <a:r>
                <a:rPr lang="en-US" sz="2400" dirty="0" smtClean="0">
                  <a:latin typeface="Calibri" panose="020F0502020204030204" pitchFamily="34" charset="0"/>
                </a:rPr>
                <a:t>S1[i-1, j]               T  S1[i+1, j]</a:t>
              </a:r>
              <a:endParaRPr lang="en-US" sz="2400" dirty="0">
                <a:latin typeface="Calibri" panose="020F0502020204030204" pitchFamily="34" charset="0"/>
              </a:endParaRPr>
            </a:p>
          </p:txBody>
        </p:sp>
        <p:sp>
          <p:nvSpPr>
            <p:cNvPr id="90" name="Right Arrow 89"/>
            <p:cNvSpPr/>
            <p:nvPr/>
          </p:nvSpPr>
          <p:spPr>
            <a:xfrm>
              <a:off x="4514159" y="5629646"/>
              <a:ext cx="492221" cy="138104"/>
            </a:xfrm>
            <a:prstGeom prst="rightArrow">
              <a:avLst>
                <a:gd name="adj1" fmla="val 33150"/>
                <a:gd name="adj2" fmla="val 837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99805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rved Down Arrow 10"/>
          <p:cNvSpPr/>
          <p:nvPr/>
        </p:nvSpPr>
        <p:spPr>
          <a:xfrm rot="1612352">
            <a:off x="7418994" y="3714272"/>
            <a:ext cx="2156771" cy="517713"/>
          </a:xfrm>
          <a:prstGeom prst="curvedDownArrow">
            <a:avLst>
              <a:gd name="adj1" fmla="val 32546"/>
              <a:gd name="adj2" fmla="val 86944"/>
              <a:gd name="adj3" fmla="val 594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itle 1"/>
          <p:cNvSpPr txBox="1">
            <a:spLocks/>
          </p:cNvSpPr>
          <p:nvPr/>
        </p:nvSpPr>
        <p:spPr>
          <a:xfrm>
            <a:off x="1669663" y="-401595"/>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Obstacles </a:t>
            </a:r>
            <a:r>
              <a:rPr lang="en-US" b="1" smtClean="0"/>
              <a:t>to vectorization</a:t>
            </a:r>
            <a:r>
              <a:rPr lang="en-US" b="1" dirty="0" smtClean="0"/>
              <a:t>. </a:t>
            </a:r>
            <a:r>
              <a:rPr lang="en-US" sz="1800" b="1" dirty="0" smtClean="0"/>
              <a:t>Continue</a:t>
            </a:r>
            <a:endParaRPr lang="en-US" sz="1800" dirty="0"/>
          </a:p>
        </p:txBody>
      </p:sp>
      <p:sp>
        <p:nvSpPr>
          <p:cNvPr id="5" name="Rectangle 4"/>
          <p:cNvSpPr/>
          <p:nvPr/>
        </p:nvSpPr>
        <p:spPr>
          <a:xfrm>
            <a:off x="1846612" y="581563"/>
            <a:ext cx="3728906" cy="769441"/>
          </a:xfrm>
          <a:prstGeom prst="rect">
            <a:avLst/>
          </a:prstGeom>
        </p:spPr>
        <p:txBody>
          <a:bodyPr wrap="none">
            <a:spAutoFit/>
          </a:bodyPr>
          <a:lstStyle/>
          <a:p>
            <a:r>
              <a:rPr lang="en-US" sz="4400" dirty="0" smtClean="0">
                <a:solidFill>
                  <a:srgbClr val="FF0000"/>
                </a:solidFill>
                <a:latin typeface="+mj-lt"/>
              </a:rPr>
              <a:t>2.</a:t>
            </a:r>
            <a:r>
              <a:rPr lang="en-US" sz="2800" b="1" dirty="0">
                <a:solidFill>
                  <a:srgbClr val="FF0000"/>
                </a:solidFill>
              </a:rPr>
              <a:t> </a:t>
            </a:r>
            <a:r>
              <a:rPr lang="en-US" sz="2800" b="1" dirty="0" smtClean="0">
                <a:solidFill>
                  <a:srgbClr val="FF0000"/>
                </a:solidFill>
              </a:rPr>
              <a:t>Data dependencies </a:t>
            </a:r>
            <a:endParaRPr lang="en-US" sz="2800" dirty="0">
              <a:solidFill>
                <a:srgbClr val="FF0000"/>
              </a:solidFill>
              <a:latin typeface="+mj-lt"/>
            </a:endParaRPr>
          </a:p>
        </p:txBody>
      </p:sp>
      <p:sp>
        <p:nvSpPr>
          <p:cNvPr id="6" name="Rectangle 5"/>
          <p:cNvSpPr/>
          <p:nvPr/>
        </p:nvSpPr>
        <p:spPr>
          <a:xfrm>
            <a:off x="2397355" y="1244874"/>
            <a:ext cx="9073978" cy="1569660"/>
          </a:xfrm>
          <a:prstGeom prst="rect">
            <a:avLst/>
          </a:prstGeom>
        </p:spPr>
        <p:txBody>
          <a:bodyPr wrap="square">
            <a:spAutoFit/>
          </a:bodyPr>
          <a:lstStyle/>
          <a:p>
            <a:r>
              <a:rPr lang="en-US" sz="2800" dirty="0" smtClean="0"/>
              <a:t>2.7 Loop </a:t>
            </a:r>
            <a:r>
              <a:rPr lang="en-US" sz="2800" dirty="0"/>
              <a:t>Independent Dependence</a:t>
            </a:r>
          </a:p>
          <a:p>
            <a:r>
              <a:rPr lang="en-US" sz="2000" dirty="0"/>
              <a:t>data dependence </a:t>
            </a:r>
            <a:r>
              <a:rPr lang="en-US" sz="2000" dirty="0" smtClean="0"/>
              <a:t>exist within </a:t>
            </a:r>
            <a:r>
              <a:rPr lang="en-US" sz="2000" dirty="0" smtClean="0">
                <a:solidFill>
                  <a:srgbClr val="FF0000"/>
                </a:solidFill>
              </a:rPr>
              <a:t>One</a:t>
            </a:r>
            <a:r>
              <a:rPr lang="en-US" sz="2000" dirty="0" smtClean="0"/>
              <a:t> </a:t>
            </a:r>
            <a:r>
              <a:rPr lang="en-US" sz="2000" smtClean="0"/>
              <a:t>loop iteration</a:t>
            </a:r>
            <a:r>
              <a:rPr lang="en-US" sz="2000" dirty="0" smtClean="0"/>
              <a:t>.</a:t>
            </a:r>
            <a:endParaRPr lang="en-US" sz="2000" dirty="0"/>
          </a:p>
          <a:p>
            <a:r>
              <a:rPr lang="en-US" sz="2000" dirty="0"/>
              <a:t>if the loop </a:t>
            </a:r>
            <a:r>
              <a:rPr lang="en-US" sz="2000"/>
              <a:t>is </a:t>
            </a:r>
            <a:r>
              <a:rPr lang="en-US" sz="2000" smtClean="0"/>
              <a:t>removed</a:t>
            </a:r>
            <a:r>
              <a:rPr lang="en-US" sz="2000" dirty="0"/>
              <a:t>, the dependence </a:t>
            </a:r>
            <a:r>
              <a:rPr lang="en-US" sz="2000" i="1" dirty="0" smtClean="0"/>
              <a:t>still exists</a:t>
            </a:r>
            <a:endParaRPr lang="en-US" sz="2000" dirty="0"/>
          </a:p>
          <a:p>
            <a:endParaRPr lang="en-US" sz="2800" dirty="0"/>
          </a:p>
        </p:txBody>
      </p:sp>
      <p:pic>
        <p:nvPicPr>
          <p:cNvPr id="3" name="Picture 2"/>
          <p:cNvPicPr>
            <a:picLocks noChangeAspect="1"/>
          </p:cNvPicPr>
          <p:nvPr/>
        </p:nvPicPr>
        <p:blipFill>
          <a:blip r:embed="rId2"/>
          <a:stretch>
            <a:fillRect/>
          </a:stretch>
        </p:blipFill>
        <p:spPr>
          <a:xfrm>
            <a:off x="2511988" y="2814534"/>
            <a:ext cx="5053935" cy="2017041"/>
          </a:xfrm>
          <a:prstGeom prst="rect">
            <a:avLst/>
          </a:prstGeom>
        </p:spPr>
      </p:pic>
      <p:sp>
        <p:nvSpPr>
          <p:cNvPr id="7" name="Rectangle 6"/>
          <p:cNvSpPr/>
          <p:nvPr/>
        </p:nvSpPr>
        <p:spPr>
          <a:xfrm>
            <a:off x="2397355" y="4831575"/>
            <a:ext cx="6096000" cy="369332"/>
          </a:xfrm>
          <a:prstGeom prst="rect">
            <a:avLst/>
          </a:prstGeom>
        </p:spPr>
        <p:txBody>
          <a:bodyPr>
            <a:spAutoFit/>
          </a:bodyPr>
          <a:lstStyle/>
          <a:p>
            <a:r>
              <a:rPr lang="en-US" dirty="0" smtClean="0"/>
              <a:t>S2 has </a:t>
            </a:r>
            <a:r>
              <a:rPr lang="en-US" smtClean="0"/>
              <a:t>a True </a:t>
            </a:r>
            <a:r>
              <a:rPr lang="en-US" dirty="0" smtClean="0"/>
              <a:t>dependency with S1</a:t>
            </a:r>
            <a:endParaRPr lang="en-US" dirty="0"/>
          </a:p>
        </p:txBody>
      </p:sp>
      <p:grpSp>
        <p:nvGrpSpPr>
          <p:cNvPr id="8" name="Group 7"/>
          <p:cNvGrpSpPr/>
          <p:nvPr/>
        </p:nvGrpSpPr>
        <p:grpSpPr>
          <a:xfrm>
            <a:off x="2397355" y="5200907"/>
            <a:ext cx="3743201" cy="461665"/>
            <a:chOff x="3531120" y="5472555"/>
            <a:chExt cx="2795938" cy="461665"/>
          </a:xfrm>
        </p:grpSpPr>
        <p:sp>
          <p:nvSpPr>
            <p:cNvPr id="9" name="Rectangle 8"/>
            <p:cNvSpPr/>
            <p:nvPr/>
          </p:nvSpPr>
          <p:spPr>
            <a:xfrm>
              <a:off x="3531120" y="5472555"/>
              <a:ext cx="2795938" cy="461665"/>
            </a:xfrm>
            <a:prstGeom prst="rect">
              <a:avLst/>
            </a:prstGeom>
          </p:spPr>
          <p:txBody>
            <a:bodyPr wrap="square">
              <a:spAutoFit/>
            </a:bodyPr>
            <a:lstStyle/>
            <a:p>
              <a:r>
                <a:rPr lang="en-US" sz="2400" dirty="0" smtClean="0">
                  <a:latin typeface="Calibri" panose="020F0502020204030204" pitchFamily="34" charset="0"/>
                </a:rPr>
                <a:t>S1[i]               T  S2[i]</a:t>
              </a:r>
              <a:endParaRPr lang="en-US" sz="2400" dirty="0">
                <a:latin typeface="Calibri" panose="020F0502020204030204" pitchFamily="34" charset="0"/>
              </a:endParaRPr>
            </a:p>
          </p:txBody>
        </p:sp>
        <p:sp>
          <p:nvSpPr>
            <p:cNvPr id="10" name="Right Arrow 9"/>
            <p:cNvSpPr/>
            <p:nvPr/>
          </p:nvSpPr>
          <p:spPr>
            <a:xfrm>
              <a:off x="4161638" y="5629646"/>
              <a:ext cx="492221" cy="138104"/>
            </a:xfrm>
            <a:prstGeom prst="rightArrow">
              <a:avLst>
                <a:gd name="adj1" fmla="val 33150"/>
                <a:gd name="adj2" fmla="val 837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3"/>
          <a:stretch>
            <a:fillRect/>
          </a:stretch>
        </p:blipFill>
        <p:spPr>
          <a:xfrm>
            <a:off x="8126361" y="4617416"/>
            <a:ext cx="3562015" cy="2007407"/>
          </a:xfrm>
          <a:prstGeom prst="rect">
            <a:avLst/>
          </a:prstGeom>
        </p:spPr>
      </p:pic>
      <p:sp>
        <p:nvSpPr>
          <p:cNvPr id="12" name="Rectangle 11"/>
          <p:cNvSpPr/>
          <p:nvPr/>
        </p:nvSpPr>
        <p:spPr>
          <a:xfrm>
            <a:off x="8126361" y="3153886"/>
            <a:ext cx="6096000" cy="369332"/>
          </a:xfrm>
          <a:prstGeom prst="rect">
            <a:avLst/>
          </a:prstGeom>
        </p:spPr>
        <p:txBody>
          <a:bodyPr>
            <a:spAutoFit/>
          </a:bodyPr>
          <a:lstStyle/>
          <a:p>
            <a:r>
              <a:rPr lang="en-US" smtClean="0"/>
              <a:t>Loop distribution</a:t>
            </a:r>
            <a:endParaRPr lang="en-US" dirty="0"/>
          </a:p>
        </p:txBody>
      </p:sp>
    </p:spTree>
    <p:extLst>
      <p:ext uri="{BB962C8B-B14F-4D97-AF65-F5344CB8AC3E}">
        <p14:creationId xmlns:p14="http://schemas.microsoft.com/office/powerpoint/2010/main" val="359446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12464" y="31285"/>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Alignment</a:t>
            </a:r>
            <a:endParaRPr lang="en-US" sz="1800" dirty="0"/>
          </a:p>
        </p:txBody>
      </p:sp>
      <p:sp>
        <p:nvSpPr>
          <p:cNvPr id="6" name="Rectangle 5"/>
          <p:cNvSpPr/>
          <p:nvPr/>
        </p:nvSpPr>
        <p:spPr>
          <a:xfrm>
            <a:off x="1504335" y="1144299"/>
            <a:ext cx="10687665" cy="1015663"/>
          </a:xfrm>
          <a:prstGeom prst="rect">
            <a:avLst/>
          </a:prstGeom>
        </p:spPr>
        <p:txBody>
          <a:bodyPr wrap="square">
            <a:spAutoFit/>
          </a:bodyPr>
          <a:lstStyle/>
          <a:p>
            <a:r>
              <a:rPr lang="en-US" dirty="0"/>
              <a:t>Data alignment means putting the data in </a:t>
            </a:r>
            <a:r>
              <a:rPr lang="en-US" dirty="0" smtClean="0"/>
              <a:t>memory </a:t>
            </a:r>
            <a:r>
              <a:rPr lang="en-US" dirty="0"/>
              <a:t>at </a:t>
            </a:r>
            <a:r>
              <a:rPr lang="en-US" dirty="0" smtClean="0"/>
              <a:t>address </a:t>
            </a:r>
            <a:r>
              <a:rPr lang="en-US" dirty="0"/>
              <a:t>equal to some multiple of the </a:t>
            </a:r>
            <a:r>
              <a:rPr lang="en-US" dirty="0" smtClean="0"/>
              <a:t>WORD </a:t>
            </a:r>
            <a:r>
              <a:rPr lang="en-US" dirty="0"/>
              <a:t>size. </a:t>
            </a:r>
            <a:endParaRPr lang="en-US" dirty="0" smtClean="0"/>
          </a:p>
          <a:p>
            <a:endParaRPr lang="en-US" dirty="0" smtClean="0"/>
          </a:p>
          <a:p>
            <a:r>
              <a:rPr lang="en-US" dirty="0" smtClean="0"/>
              <a:t>A memory address </a:t>
            </a:r>
            <a:r>
              <a:rPr lang="en-US" sz="2400" b="1" dirty="0" smtClean="0">
                <a:solidFill>
                  <a:srgbClr val="00B0F0"/>
                </a:solidFill>
              </a:rPr>
              <a:t>ptr</a:t>
            </a:r>
            <a:r>
              <a:rPr lang="en-US" dirty="0" smtClean="0"/>
              <a:t> </a:t>
            </a:r>
            <a:r>
              <a:rPr lang="en-US" dirty="0"/>
              <a:t>is said to be n-byte aligned when </a:t>
            </a:r>
            <a:r>
              <a:rPr lang="en-US" sz="2400" dirty="0" smtClean="0">
                <a:solidFill>
                  <a:srgbClr val="00B0F0"/>
                </a:solidFill>
              </a:rPr>
              <a:t>ptr</a:t>
            </a:r>
            <a:r>
              <a:rPr lang="en-US" dirty="0" smtClean="0"/>
              <a:t> </a:t>
            </a:r>
            <a:r>
              <a:rPr lang="en-US" dirty="0"/>
              <a:t>is a multiple of n bytes (</a:t>
            </a:r>
            <a:r>
              <a:rPr lang="en-US" dirty="0" smtClean="0"/>
              <a:t>where </a:t>
            </a:r>
            <a:r>
              <a:rPr lang="en-US" dirty="0"/>
              <a:t>n is a </a:t>
            </a:r>
            <a:r>
              <a:rPr lang="en-US" dirty="0" smtClean="0"/>
              <a:t>power </a:t>
            </a:r>
            <a:r>
              <a:rPr lang="en-US" dirty="0"/>
              <a:t>of 2).</a:t>
            </a:r>
          </a:p>
        </p:txBody>
      </p:sp>
      <p:pic>
        <p:nvPicPr>
          <p:cNvPr id="1026" name="Picture 2" descr="Image result for what is a data align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464" y="2467592"/>
            <a:ext cx="5299731" cy="27828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801" y="2570831"/>
            <a:ext cx="5719199" cy="2576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941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12464" y="31285"/>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Alignment</a:t>
            </a:r>
            <a:endParaRPr lang="en-US" sz="1800" dirty="0"/>
          </a:p>
        </p:txBody>
      </p:sp>
      <p:pic>
        <p:nvPicPr>
          <p:cNvPr id="5" name="Picture 4"/>
          <p:cNvPicPr>
            <a:picLocks noChangeAspect="1"/>
          </p:cNvPicPr>
          <p:nvPr/>
        </p:nvPicPr>
        <p:blipFill>
          <a:blip r:embed="rId2"/>
          <a:stretch>
            <a:fillRect/>
          </a:stretch>
        </p:blipFill>
        <p:spPr>
          <a:xfrm>
            <a:off x="6114663" y="938864"/>
            <a:ext cx="5610306" cy="5786401"/>
          </a:xfrm>
          <a:prstGeom prst="rect">
            <a:avLst/>
          </a:prstGeom>
        </p:spPr>
      </p:pic>
      <p:sp>
        <p:nvSpPr>
          <p:cNvPr id="7" name="Rectangle 6"/>
          <p:cNvSpPr/>
          <p:nvPr/>
        </p:nvSpPr>
        <p:spPr>
          <a:xfrm>
            <a:off x="1612181" y="933831"/>
            <a:ext cx="3795463" cy="461665"/>
          </a:xfrm>
          <a:prstGeom prst="rect">
            <a:avLst/>
          </a:prstGeom>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a:ln/>
                <a:solidFill>
                  <a:schemeClr val="accent3"/>
                </a:solidFill>
              </a:rPr>
              <a:t>misaligned </a:t>
            </a:r>
            <a:r>
              <a:rPr lang="en-US" sz="2400" b="1" dirty="0" smtClean="0">
                <a:ln/>
                <a:solidFill>
                  <a:schemeClr val="accent3"/>
                </a:solidFill>
              </a:rPr>
              <a:t>accesses in SSE </a:t>
            </a:r>
            <a:endParaRPr lang="en-US" sz="2400" b="1" dirty="0">
              <a:ln/>
              <a:solidFill>
                <a:schemeClr val="accent3"/>
              </a:solidFill>
            </a:endParaRPr>
          </a:p>
        </p:txBody>
      </p:sp>
      <p:sp>
        <p:nvSpPr>
          <p:cNvPr id="8" name="Rectangle 7"/>
          <p:cNvSpPr/>
          <p:nvPr/>
        </p:nvSpPr>
        <p:spPr>
          <a:xfrm>
            <a:off x="1612181" y="1836377"/>
            <a:ext cx="3397084" cy="461665"/>
          </a:xfrm>
          <a:prstGeom prst="rect">
            <a:avLst/>
          </a:prstGeom>
        </p:spPr>
        <p:txBody>
          <a:bodyPr wrap="none">
            <a:spAutoFit/>
          </a:bodyPr>
          <a:lstStyle/>
          <a:p>
            <a:r>
              <a:rPr lang="en-US" sz="2400" dirty="0" smtClean="0">
                <a:latin typeface="Calibri" panose="020F0502020204030204" pitchFamily="34" charset="0"/>
              </a:rPr>
              <a:t>a[i </a:t>
            </a:r>
            <a:r>
              <a:rPr lang="en-US" sz="2400" dirty="0">
                <a:latin typeface="Calibri" panose="020F0502020204030204" pitchFamily="34" charset="0"/>
              </a:rPr>
              <a:t>+ 1] = </a:t>
            </a:r>
            <a:r>
              <a:rPr lang="en-US" sz="2400" dirty="0" smtClean="0">
                <a:latin typeface="Calibri" panose="020F0502020204030204" pitchFamily="34" charset="0"/>
              </a:rPr>
              <a:t>b[i </a:t>
            </a:r>
            <a:r>
              <a:rPr lang="en-US" sz="2400" dirty="0">
                <a:latin typeface="Calibri" panose="020F0502020204030204" pitchFamily="34" charset="0"/>
              </a:rPr>
              <a:t>+ 2] + </a:t>
            </a:r>
            <a:r>
              <a:rPr lang="en-US" sz="2400" dirty="0" smtClean="0">
                <a:latin typeface="Calibri" panose="020F0502020204030204" pitchFamily="34" charset="0"/>
              </a:rPr>
              <a:t>c[i </a:t>
            </a:r>
            <a:r>
              <a:rPr lang="en-US" sz="2400" dirty="0">
                <a:latin typeface="Calibri" panose="020F0502020204030204" pitchFamily="34" charset="0"/>
              </a:rPr>
              <a:t>+ 3]</a:t>
            </a:r>
          </a:p>
        </p:txBody>
      </p:sp>
    </p:spTree>
    <p:extLst>
      <p:ext uri="{BB962C8B-B14F-4D97-AF65-F5344CB8AC3E}">
        <p14:creationId xmlns:p14="http://schemas.microsoft.com/office/powerpoint/2010/main" val="3300384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884" y="0"/>
            <a:ext cx="10018713" cy="1752599"/>
          </a:xfrm>
        </p:spPr>
        <p:txBody>
          <a:bodyPr>
            <a:normAutofit fontScale="90000"/>
          </a:bodyPr>
          <a:lstStyle/>
          <a:p>
            <a:r>
              <a:rPr lang="en-US"/>
              <a:t/>
            </a:r>
            <a:br>
              <a:rPr lang="en-US"/>
            </a:br>
            <a:r>
              <a:rPr lang="en-US" i="1" smtClean="0"/>
              <a:t>Moore’s </a:t>
            </a:r>
            <a:r>
              <a:rPr lang="en-US" i="1" dirty="0"/>
              <a:t>Law Is </a:t>
            </a:r>
            <a:r>
              <a:rPr lang="en-US" i="1" u="sng" dirty="0" smtClean="0"/>
              <a:t>STILL</a:t>
            </a:r>
            <a:r>
              <a:rPr lang="en-US" i="1" dirty="0" smtClean="0"/>
              <a:t> </a:t>
            </a:r>
            <a:r>
              <a:rPr lang="en-US" i="1" smtClean="0"/>
              <a:t>Going Strong</a:t>
            </a:r>
            <a:br>
              <a:rPr lang="en-US" i="1" smtClean="0"/>
            </a:br>
            <a:r>
              <a:rPr lang="en-US" sz="3100" i="1" smtClean="0"/>
              <a:t>Hardware performance </a:t>
            </a:r>
            <a:r>
              <a:rPr lang="en-US" sz="3100" i="1" dirty="0"/>
              <a:t>potential continues </a:t>
            </a:r>
            <a:r>
              <a:rPr lang="en-US" sz="3100" i="1"/>
              <a:t>to </a:t>
            </a:r>
            <a:r>
              <a:rPr lang="en-US" sz="3100" i="1" smtClean="0"/>
              <a:t>grow </a:t>
            </a:r>
            <a:endParaRPr lang="en-US" dirty="0"/>
          </a:p>
        </p:txBody>
      </p:sp>
      <p:sp>
        <p:nvSpPr>
          <p:cNvPr id="5" name="Rectangular Callout 4"/>
          <p:cNvSpPr/>
          <p:nvPr/>
        </p:nvSpPr>
        <p:spPr>
          <a:xfrm>
            <a:off x="1726849" y="1835252"/>
            <a:ext cx="10029370" cy="612648"/>
          </a:xfrm>
          <a:prstGeom prst="wedgeRectCallout">
            <a:avLst>
              <a:gd name="adj1" fmla="val -685"/>
              <a:gd name="adj2" fmla="val 82769"/>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“We think we can </a:t>
            </a:r>
            <a:r>
              <a:rPr lang="en-US" i="1"/>
              <a:t>continue </a:t>
            </a:r>
            <a:r>
              <a:rPr lang="en-US" i="1" smtClean="0"/>
              <a:t>Moore's </a:t>
            </a:r>
            <a:r>
              <a:rPr lang="en-US" i="1"/>
              <a:t>Law </a:t>
            </a:r>
            <a:r>
              <a:rPr lang="en-US" i="1" smtClean="0"/>
              <a:t>for </a:t>
            </a:r>
            <a:r>
              <a:rPr lang="en-US" i="1" dirty="0"/>
              <a:t>at </a:t>
            </a:r>
            <a:r>
              <a:rPr lang="en-US" i="1"/>
              <a:t>least </a:t>
            </a:r>
            <a:r>
              <a:rPr lang="en-US" i="1" smtClean="0"/>
              <a:t>another </a:t>
            </a:r>
            <a:r>
              <a:rPr lang="en-US" i="1"/>
              <a:t>10 </a:t>
            </a:r>
            <a:r>
              <a:rPr lang="en-US" i="1" smtClean="0"/>
              <a:t>years</a:t>
            </a:r>
            <a:r>
              <a:rPr lang="en-US" i="1" dirty="0"/>
              <a:t>."</a:t>
            </a:r>
            <a:endParaRPr lang="en-US" dirty="0"/>
          </a:p>
        </p:txBody>
      </p:sp>
      <p:sp>
        <p:nvSpPr>
          <p:cNvPr id="6" name="Rectangle 5"/>
          <p:cNvSpPr/>
          <p:nvPr/>
        </p:nvSpPr>
        <p:spPr>
          <a:xfrm>
            <a:off x="6662512" y="2272032"/>
            <a:ext cx="6096000" cy="584775"/>
          </a:xfrm>
          <a:prstGeom prst="rect">
            <a:avLst/>
          </a:prstGeom>
        </p:spPr>
        <p:txBody>
          <a:bodyPr>
            <a:spAutoFit/>
          </a:bodyPr>
          <a:lstStyle/>
          <a:p>
            <a:endParaRPr lang="en-US" sz="1400" dirty="0">
              <a:solidFill>
                <a:srgbClr val="000000"/>
              </a:solidFill>
            </a:endParaRPr>
          </a:p>
          <a:p>
            <a:r>
              <a:rPr lang="en-US"/>
              <a:t>Intel </a:t>
            </a:r>
            <a:r>
              <a:rPr lang="en-US" smtClean="0"/>
              <a:t>Senior </a:t>
            </a:r>
            <a:r>
              <a:rPr lang="en-US"/>
              <a:t>Fellow </a:t>
            </a:r>
            <a:r>
              <a:rPr lang="en-US" smtClean="0"/>
              <a:t>Mark Bohr, </a:t>
            </a:r>
            <a:r>
              <a:rPr lang="en-US" b="1" dirty="0"/>
              <a:t>2015</a:t>
            </a:r>
            <a:endParaRPr lang="en-US" dirty="0"/>
          </a:p>
        </p:txBody>
      </p:sp>
      <p:pic>
        <p:nvPicPr>
          <p:cNvPr id="1026" name="Picture 2" descr="Image result for processor scaling tren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3321" y="2884680"/>
            <a:ext cx="5882898" cy="3845567"/>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2151229" y="3736623"/>
            <a:ext cx="2235551" cy="417690"/>
          </a:xfrm>
          <a:prstGeom prst="round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smtClean="0"/>
              <a:t>HyperThreading</a:t>
            </a:r>
            <a:endParaRPr lang="en-US" dirty="0"/>
          </a:p>
        </p:txBody>
      </p:sp>
      <p:sp>
        <p:nvSpPr>
          <p:cNvPr id="10" name="Rounded Rectangle 9"/>
          <p:cNvSpPr/>
          <p:nvPr/>
        </p:nvSpPr>
        <p:spPr>
          <a:xfrm>
            <a:off x="2151228" y="4371808"/>
            <a:ext cx="2235551" cy="417690"/>
          </a:xfrm>
          <a:prstGeom prst="round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smtClean="0"/>
              <a:t>Multicore</a:t>
            </a:r>
            <a:endParaRPr lang="en-US" dirty="0"/>
          </a:p>
        </p:txBody>
      </p:sp>
      <p:sp>
        <p:nvSpPr>
          <p:cNvPr id="11" name="Rounded Rectangle 10"/>
          <p:cNvSpPr/>
          <p:nvPr/>
        </p:nvSpPr>
        <p:spPr>
          <a:xfrm>
            <a:off x="2151227" y="5006993"/>
            <a:ext cx="2235551" cy="417690"/>
          </a:xfrm>
          <a:prstGeom prst="round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smtClean="0"/>
              <a:t>Vectorization</a:t>
            </a:r>
            <a:endParaRPr lang="en-US" dirty="0"/>
          </a:p>
        </p:txBody>
      </p:sp>
      <p:sp>
        <p:nvSpPr>
          <p:cNvPr id="9" name="TextBox 8"/>
          <p:cNvSpPr txBox="1"/>
          <p:nvPr/>
        </p:nvSpPr>
        <p:spPr>
          <a:xfrm>
            <a:off x="1726849" y="3306780"/>
            <a:ext cx="2861040" cy="307777"/>
          </a:xfrm>
          <a:prstGeom prst="rect">
            <a:avLst/>
          </a:prstGeom>
          <a:noFill/>
        </p:spPr>
        <p:txBody>
          <a:bodyPr wrap="none" rtlCol="0">
            <a:spAutoFit/>
          </a:bodyPr>
          <a:lstStyle/>
          <a:p>
            <a:r>
              <a:rPr lang="en-US" sz="1400" smtClean="0"/>
              <a:t>Today’s hardware </a:t>
            </a:r>
            <a:r>
              <a:rPr lang="en-US" sz="1400" dirty="0" smtClean="0"/>
              <a:t>speedup solutions</a:t>
            </a:r>
            <a:endParaRPr lang="en-US" sz="1400" dirty="0"/>
          </a:p>
        </p:txBody>
      </p:sp>
      <p:sp>
        <p:nvSpPr>
          <p:cNvPr id="12" name="TextBox 11"/>
          <p:cNvSpPr txBox="1"/>
          <p:nvPr/>
        </p:nvSpPr>
        <p:spPr>
          <a:xfrm>
            <a:off x="2331849" y="6154417"/>
            <a:ext cx="3365024" cy="369332"/>
          </a:xfrm>
          <a:prstGeom prst="rect">
            <a:avLst/>
          </a:prstGeom>
          <a:solidFill>
            <a:srgbClr val="00B050"/>
          </a:solidFill>
        </p:spPr>
        <p:txBody>
          <a:bodyPr wrap="none" rtlCol="0">
            <a:spAutoFit/>
          </a:bodyPr>
          <a:lstStyle/>
          <a:p>
            <a:r>
              <a:rPr lang="en-US" smtClean="0"/>
              <a:t>Linear increase in area and power</a:t>
            </a:r>
            <a:endParaRPr lang="en-US" dirty="0"/>
          </a:p>
        </p:txBody>
      </p:sp>
      <p:cxnSp>
        <p:nvCxnSpPr>
          <p:cNvPr id="15" name="Straight Arrow Connector 14"/>
          <p:cNvCxnSpPr>
            <a:stCxn id="11" idx="2"/>
            <a:endCxn id="12" idx="0"/>
          </p:cNvCxnSpPr>
          <p:nvPr/>
        </p:nvCxnSpPr>
        <p:spPr>
          <a:xfrm>
            <a:off x="3269003" y="5424683"/>
            <a:ext cx="745358" cy="7297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210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12464" y="31285"/>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Alignment</a:t>
            </a:r>
            <a:endParaRPr lang="en-US" sz="1800" dirty="0"/>
          </a:p>
        </p:txBody>
      </p:sp>
      <p:sp>
        <p:nvSpPr>
          <p:cNvPr id="7" name="Rectangle 6"/>
          <p:cNvSpPr/>
          <p:nvPr/>
        </p:nvSpPr>
        <p:spPr>
          <a:xfrm>
            <a:off x="1779638" y="1261438"/>
            <a:ext cx="9289306" cy="923330"/>
          </a:xfrm>
          <a:prstGeom prst="rect">
            <a:avLst/>
          </a:prstGeom>
        </p:spPr>
        <p:txBody>
          <a:bodyPr wrap="square">
            <a:spAutoFit/>
          </a:bodyPr>
          <a:lstStyle/>
          <a:p>
            <a:pPr marL="285750" indent="-285750">
              <a:buFont typeface="Wingdings" panose="05000000000000000000" pitchFamily="2" charset="2"/>
              <a:buChar char="q"/>
            </a:pPr>
            <a:r>
              <a:rPr lang="en-US" b="1" smtClean="0">
                <a:solidFill>
                  <a:schemeClr val="accent3"/>
                </a:solidFill>
              </a:rPr>
              <a:t>ARM</a:t>
            </a:r>
            <a:endParaRPr lang="en-US" b="1" dirty="0" smtClean="0">
              <a:solidFill>
                <a:schemeClr val="accent3"/>
              </a:solidFill>
            </a:endParaRPr>
          </a:p>
          <a:p>
            <a:pPr marL="742950" lvl="1" indent="-285750">
              <a:buFont typeface="Wingdings" panose="05000000000000000000" pitchFamily="2" charset="2"/>
              <a:buChar char="§"/>
            </a:pPr>
            <a:r>
              <a:rPr lang="en-US" dirty="0" smtClean="0"/>
              <a:t>Load </a:t>
            </a:r>
            <a:r>
              <a:rPr lang="en-US" smtClean="0"/>
              <a:t>and store in older ARM processors work </a:t>
            </a:r>
            <a:r>
              <a:rPr lang="en-US" dirty="0" smtClean="0"/>
              <a:t>only on </a:t>
            </a:r>
            <a:r>
              <a:rPr lang="en-US" smtClean="0"/>
              <a:t>aligned addresses</a:t>
            </a:r>
            <a:r>
              <a:rPr lang="en-US" dirty="0" smtClean="0"/>
              <a:t>.</a:t>
            </a:r>
          </a:p>
          <a:p>
            <a:pPr marL="742950" lvl="1" indent="-285750">
              <a:buFont typeface="Wingdings" panose="05000000000000000000" pitchFamily="2" charset="2"/>
              <a:buChar char="§"/>
            </a:pPr>
            <a:r>
              <a:rPr lang="en-US" dirty="0" smtClean="0"/>
              <a:t>feeding </a:t>
            </a:r>
            <a:r>
              <a:rPr lang="en-US" smtClean="0"/>
              <a:t>unaligned memory to arm compiler </a:t>
            </a:r>
            <a:r>
              <a:rPr lang="en-US" dirty="0" smtClean="0"/>
              <a:t>leads to </a:t>
            </a:r>
            <a:r>
              <a:rPr lang="en-US"/>
              <a:t>undefined </a:t>
            </a:r>
            <a:r>
              <a:rPr lang="en-US" smtClean="0"/>
              <a:t>operation </a:t>
            </a:r>
            <a:r>
              <a:rPr lang="en-US" dirty="0" smtClean="0"/>
              <a:t>.</a:t>
            </a:r>
            <a:endParaRPr lang="en-US" dirty="0"/>
          </a:p>
        </p:txBody>
      </p:sp>
      <p:sp>
        <p:nvSpPr>
          <p:cNvPr id="8" name="Rectangle 7"/>
          <p:cNvSpPr/>
          <p:nvPr/>
        </p:nvSpPr>
        <p:spPr>
          <a:xfrm>
            <a:off x="1779638" y="2184768"/>
            <a:ext cx="9289306" cy="1200329"/>
          </a:xfrm>
          <a:prstGeom prst="rect">
            <a:avLst/>
          </a:prstGeom>
        </p:spPr>
        <p:txBody>
          <a:bodyPr wrap="square">
            <a:spAutoFit/>
          </a:bodyPr>
          <a:lstStyle/>
          <a:p>
            <a:pPr marL="285750" indent="-285750">
              <a:buFont typeface="Wingdings" panose="05000000000000000000" pitchFamily="2" charset="2"/>
              <a:buChar char="q"/>
            </a:pPr>
            <a:r>
              <a:rPr lang="en-US" b="1" dirty="0" smtClean="0">
                <a:solidFill>
                  <a:schemeClr val="accent3"/>
                </a:solidFill>
              </a:rPr>
              <a:t>AltiVec (</a:t>
            </a:r>
            <a:r>
              <a:rPr lang="en-US" b="1" smtClean="0">
                <a:solidFill>
                  <a:schemeClr val="accent3"/>
                </a:solidFill>
              </a:rPr>
              <a:t>SIMD instruction of PowerPC</a:t>
            </a:r>
            <a:r>
              <a:rPr lang="en-US" b="1" dirty="0" smtClean="0">
                <a:solidFill>
                  <a:schemeClr val="accent3"/>
                </a:solidFill>
              </a:rPr>
              <a:t>)</a:t>
            </a:r>
          </a:p>
          <a:p>
            <a:pPr marL="742950" lvl="1" indent="-285750">
              <a:buFont typeface="Wingdings" panose="05000000000000000000" pitchFamily="2" charset="2"/>
              <a:buChar char="§"/>
            </a:pPr>
            <a:r>
              <a:rPr lang="en-US" smtClean="0"/>
              <a:t>PowerPC </a:t>
            </a:r>
            <a:r>
              <a:rPr lang="en-US" dirty="0" smtClean="0"/>
              <a:t>belongs to </a:t>
            </a:r>
            <a:r>
              <a:rPr lang="en-US" dirty="0"/>
              <a:t> </a:t>
            </a:r>
            <a:r>
              <a:rPr lang="en-US" dirty="0" smtClean="0"/>
              <a:t>Apple, IBM</a:t>
            </a:r>
            <a:r>
              <a:rPr lang="en-US" smtClean="0"/>
              <a:t>, Motorola</a:t>
            </a:r>
            <a:r>
              <a:rPr lang="en-US" dirty="0"/>
              <a:t> alliance</a:t>
            </a:r>
            <a:endParaRPr lang="en-US" dirty="0" smtClean="0"/>
          </a:p>
          <a:p>
            <a:pPr marL="742950" lvl="1" indent="-285750">
              <a:buFont typeface="Wingdings" panose="05000000000000000000" pitchFamily="2" charset="2"/>
              <a:buChar char="§"/>
            </a:pPr>
            <a:r>
              <a:rPr lang="en-US" smtClean="0"/>
              <a:t>Old version  </a:t>
            </a:r>
            <a:r>
              <a:rPr lang="en-US" dirty="0" smtClean="0"/>
              <a:t>of AltiVec </a:t>
            </a:r>
            <a:r>
              <a:rPr lang="en-US" dirty="0"/>
              <a:t>extension </a:t>
            </a:r>
            <a:r>
              <a:rPr lang="en-US" dirty="0" smtClean="0"/>
              <a:t>is </a:t>
            </a:r>
            <a:r>
              <a:rPr lang="en-US" b="1" u="sng" dirty="0"/>
              <a:t>unable</a:t>
            </a:r>
            <a:r>
              <a:rPr lang="en-US" dirty="0"/>
              <a:t> </a:t>
            </a:r>
            <a:r>
              <a:rPr lang="en-US"/>
              <a:t>to </a:t>
            </a:r>
            <a:r>
              <a:rPr lang="en-US" smtClean="0"/>
              <a:t>operate </a:t>
            </a:r>
            <a:r>
              <a:rPr lang="en-US" dirty="0"/>
              <a:t>on data that is </a:t>
            </a:r>
            <a:r>
              <a:rPr lang="en-US"/>
              <a:t>not </a:t>
            </a:r>
            <a:r>
              <a:rPr lang="en-US" smtClean="0"/>
              <a:t>naturally </a:t>
            </a:r>
            <a:r>
              <a:rPr lang="en-US" dirty="0"/>
              <a:t>aligned</a:t>
            </a:r>
            <a:r>
              <a:rPr lang="en-US" dirty="0" smtClean="0"/>
              <a:t>.</a:t>
            </a:r>
          </a:p>
        </p:txBody>
      </p:sp>
      <p:sp>
        <p:nvSpPr>
          <p:cNvPr id="9" name="Rectangle 8"/>
          <p:cNvSpPr/>
          <p:nvPr/>
        </p:nvSpPr>
        <p:spPr>
          <a:xfrm>
            <a:off x="1779638" y="3385097"/>
            <a:ext cx="9289306" cy="2092881"/>
          </a:xfrm>
          <a:prstGeom prst="rect">
            <a:avLst/>
          </a:prstGeom>
        </p:spPr>
        <p:txBody>
          <a:bodyPr wrap="square">
            <a:spAutoFit/>
          </a:bodyPr>
          <a:lstStyle/>
          <a:p>
            <a:pPr marL="285750" indent="-285750">
              <a:buFont typeface="Wingdings" panose="05000000000000000000" pitchFamily="2" charset="2"/>
              <a:buChar char="q"/>
            </a:pPr>
            <a:r>
              <a:rPr lang="en-US" b="1" dirty="0" smtClean="0">
                <a:solidFill>
                  <a:schemeClr val="accent3"/>
                </a:solidFill>
              </a:rPr>
              <a:t>Intel SSE</a:t>
            </a:r>
          </a:p>
          <a:p>
            <a:pPr marL="742950" lvl="1" indent="-285750">
              <a:buFont typeface="Wingdings" panose="05000000000000000000" pitchFamily="2" charset="2"/>
              <a:buChar char="§"/>
            </a:pPr>
            <a:r>
              <a:rPr lang="en-US" dirty="0"/>
              <a:t>the Intel’s SSE </a:t>
            </a:r>
            <a:r>
              <a:rPr lang="en-US"/>
              <a:t>extension </a:t>
            </a:r>
            <a:r>
              <a:rPr lang="en-US" smtClean="0"/>
              <a:t>support </a:t>
            </a:r>
            <a:r>
              <a:rPr lang="en-US" dirty="0" smtClean="0"/>
              <a:t>aligned and unaligned access and </a:t>
            </a:r>
            <a:r>
              <a:rPr lang="en-US" dirty="0"/>
              <a:t>unaligned </a:t>
            </a:r>
            <a:r>
              <a:rPr lang="en-US" dirty="0" smtClean="0"/>
              <a:t>exceptions</a:t>
            </a:r>
          </a:p>
          <a:p>
            <a:pPr marL="742950" lvl="1" indent="-285750">
              <a:buFont typeface="Wingdings" panose="05000000000000000000" pitchFamily="2" charset="2"/>
              <a:buChar char="§"/>
            </a:pPr>
            <a:r>
              <a:rPr lang="en-US" sz="2000" b="1" dirty="0" smtClean="0"/>
              <a:t>MOVAPS</a:t>
            </a:r>
            <a:r>
              <a:rPr lang="en-US" sz="2000" dirty="0" smtClean="0"/>
              <a:t> </a:t>
            </a:r>
            <a:r>
              <a:rPr lang="en-US" dirty="0" smtClean="0"/>
              <a:t>- </a:t>
            </a:r>
            <a:r>
              <a:rPr lang="en-US" i="1" dirty="0"/>
              <a:t>Move Aligned </a:t>
            </a:r>
            <a:r>
              <a:rPr lang="en-US" i="1"/>
              <a:t>Packed </a:t>
            </a:r>
            <a:r>
              <a:rPr lang="en-US" i="1" smtClean="0"/>
              <a:t>Single-Precision </a:t>
            </a:r>
            <a:r>
              <a:rPr lang="en-US" smtClean="0"/>
              <a:t> </a:t>
            </a:r>
            <a:endParaRPr lang="en-US" dirty="0" smtClean="0"/>
          </a:p>
          <a:p>
            <a:pPr lvl="1"/>
            <a:r>
              <a:rPr lang="en-US" dirty="0"/>
              <a:t>	</a:t>
            </a:r>
            <a:r>
              <a:rPr lang="en-US" smtClean="0"/>
              <a:t>only work </a:t>
            </a:r>
            <a:r>
              <a:rPr lang="en-US" dirty="0" smtClean="0"/>
              <a:t>on </a:t>
            </a:r>
            <a:r>
              <a:rPr lang="en-US" smtClean="0"/>
              <a:t>aligned memory, otherwise throw </a:t>
            </a:r>
            <a:r>
              <a:rPr lang="en-US" dirty="0"/>
              <a:t>an alignment-check exception (#AC</a:t>
            </a:r>
            <a:r>
              <a:rPr lang="en-US"/>
              <a:t>)</a:t>
            </a:r>
            <a:r>
              <a:rPr lang="en-US" smtClean="0"/>
              <a:t> or </a:t>
            </a:r>
            <a:endParaRPr lang="en-US" dirty="0" smtClean="0"/>
          </a:p>
          <a:p>
            <a:pPr lvl="1"/>
            <a:r>
              <a:rPr lang="en-US"/>
              <a:t>	</a:t>
            </a:r>
            <a:r>
              <a:rPr lang="en-US" smtClean="0"/>
              <a:t>general-protection </a:t>
            </a:r>
            <a:r>
              <a:rPr lang="en-US" dirty="0"/>
              <a:t>exception (#GP</a:t>
            </a:r>
            <a:r>
              <a:rPr lang="en-US" dirty="0" smtClean="0"/>
              <a:t>).</a:t>
            </a:r>
          </a:p>
          <a:p>
            <a:pPr marL="742950" lvl="1" indent="-285750">
              <a:buFont typeface="Wingdings" panose="05000000000000000000" pitchFamily="2" charset="2"/>
              <a:buChar char="§"/>
            </a:pPr>
            <a:r>
              <a:rPr lang="en-US" sz="2000" b="1" dirty="0" smtClean="0"/>
              <a:t>MOVUPS</a:t>
            </a:r>
            <a:r>
              <a:rPr lang="en-US" sz="2000" dirty="0" smtClean="0"/>
              <a:t> </a:t>
            </a:r>
            <a:r>
              <a:rPr lang="en-US" dirty="0" smtClean="0"/>
              <a:t>- </a:t>
            </a:r>
            <a:r>
              <a:rPr lang="en-US" i="1" dirty="0"/>
              <a:t>Move Unaligned </a:t>
            </a:r>
            <a:r>
              <a:rPr lang="en-US" i="1"/>
              <a:t>Packed </a:t>
            </a:r>
            <a:r>
              <a:rPr lang="en-US" i="1" smtClean="0"/>
              <a:t>Single-Precision</a:t>
            </a:r>
            <a:r>
              <a:rPr lang="en-US" smtClean="0"/>
              <a:t>  </a:t>
            </a:r>
            <a:endParaRPr lang="en-US" dirty="0" smtClean="0"/>
          </a:p>
          <a:p>
            <a:pPr lvl="2"/>
            <a:r>
              <a:rPr lang="en-US" smtClean="0"/>
              <a:t>could work </a:t>
            </a:r>
            <a:r>
              <a:rPr lang="en-US" dirty="0" smtClean="0"/>
              <a:t>on </a:t>
            </a:r>
            <a:r>
              <a:rPr lang="en-US" smtClean="0"/>
              <a:t>unaligned memory</a:t>
            </a:r>
            <a:r>
              <a:rPr lang="en-US" dirty="0" smtClean="0"/>
              <a:t>.</a:t>
            </a:r>
            <a:endParaRPr lang="en-US" dirty="0"/>
          </a:p>
        </p:txBody>
      </p:sp>
    </p:spTree>
    <p:extLst>
      <p:ext uri="{BB962C8B-B14F-4D97-AF65-F5344CB8AC3E}">
        <p14:creationId xmlns:p14="http://schemas.microsoft.com/office/powerpoint/2010/main" val="937573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12464" y="31285"/>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Alignment</a:t>
            </a:r>
            <a:endParaRPr lang="en-US" sz="1800" dirty="0"/>
          </a:p>
        </p:txBody>
      </p:sp>
      <p:sp>
        <p:nvSpPr>
          <p:cNvPr id="7" name="Rectangle 6"/>
          <p:cNvSpPr/>
          <p:nvPr/>
        </p:nvSpPr>
        <p:spPr>
          <a:xfrm>
            <a:off x="1941871" y="1265981"/>
            <a:ext cx="9289306" cy="461665"/>
          </a:xfrm>
          <a:prstGeom prst="rect">
            <a:avLst/>
          </a:prstGeom>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smtClean="0">
                <a:ln/>
                <a:solidFill>
                  <a:schemeClr val="accent3"/>
                </a:solidFill>
              </a:rPr>
              <a:t>Cache </a:t>
            </a:r>
            <a:r>
              <a:rPr lang="en-US" sz="2400" b="1" smtClean="0">
                <a:ln/>
                <a:solidFill>
                  <a:schemeClr val="accent3"/>
                </a:solidFill>
              </a:rPr>
              <a:t>could reduce </a:t>
            </a:r>
            <a:r>
              <a:rPr lang="en-US" sz="2400" b="1" dirty="0" smtClean="0">
                <a:ln/>
                <a:solidFill>
                  <a:schemeClr val="accent3"/>
                </a:solidFill>
              </a:rPr>
              <a:t>the unaligned access penalty </a:t>
            </a:r>
            <a:endParaRPr lang="en-US" sz="2400" b="1" dirty="0">
              <a:ln/>
              <a:solidFill>
                <a:schemeClr val="accent3"/>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79482907"/>
              </p:ext>
            </p:extLst>
          </p:nvPr>
        </p:nvGraphicFramePr>
        <p:xfrm>
          <a:off x="2109018" y="2474730"/>
          <a:ext cx="4291784" cy="518160"/>
        </p:xfrm>
        <a:graphic>
          <a:graphicData uri="http://schemas.openxmlformats.org/drawingml/2006/table">
            <a:tbl>
              <a:tblPr firstRow="1" bandRow="1">
                <a:tableStyleId>{18603FDC-E32A-4AB5-989C-0864C3EAD2B8}</a:tableStyleId>
              </a:tblPr>
              <a:tblGrid>
                <a:gridCol w="536473"/>
                <a:gridCol w="536473"/>
                <a:gridCol w="536473"/>
                <a:gridCol w="536473"/>
                <a:gridCol w="536473"/>
                <a:gridCol w="536473"/>
                <a:gridCol w="536473"/>
                <a:gridCol w="536473"/>
              </a:tblGrid>
              <a:tr h="370840">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303642" y="2101961"/>
            <a:ext cx="2241319" cy="369332"/>
          </a:xfrm>
          <a:prstGeom prst="rect">
            <a:avLst/>
          </a:prstGeom>
          <a:noFill/>
        </p:spPr>
        <p:txBody>
          <a:bodyPr wrap="none" rtlCol="0">
            <a:spAutoFit/>
          </a:bodyPr>
          <a:lstStyle/>
          <a:p>
            <a:r>
              <a:rPr lang="en-US" dirty="0" smtClean="0"/>
              <a:t>Cache line #1  64Byte</a:t>
            </a:r>
            <a:endParaRPr lang="en-US" dirty="0"/>
          </a:p>
        </p:txBody>
      </p:sp>
      <p:sp>
        <p:nvSpPr>
          <p:cNvPr id="10" name="TextBox 9"/>
          <p:cNvSpPr txBox="1"/>
          <p:nvPr/>
        </p:nvSpPr>
        <p:spPr>
          <a:xfrm>
            <a:off x="7261127" y="2101961"/>
            <a:ext cx="2241319" cy="369332"/>
          </a:xfrm>
          <a:prstGeom prst="rect">
            <a:avLst/>
          </a:prstGeom>
          <a:noFill/>
        </p:spPr>
        <p:txBody>
          <a:bodyPr wrap="none" rtlCol="0">
            <a:spAutoFit/>
          </a:bodyPr>
          <a:lstStyle/>
          <a:p>
            <a:r>
              <a:rPr lang="en-US" dirty="0" smtClean="0"/>
              <a:t>Cache line #2  64Byte</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827529018"/>
              </p:ext>
            </p:extLst>
          </p:nvPr>
        </p:nvGraphicFramePr>
        <p:xfrm>
          <a:off x="6531539" y="2471293"/>
          <a:ext cx="4291784" cy="518160"/>
        </p:xfrm>
        <a:graphic>
          <a:graphicData uri="http://schemas.openxmlformats.org/drawingml/2006/table">
            <a:tbl>
              <a:tblPr firstRow="1" bandRow="1">
                <a:tableStyleId>{E269D01E-BC32-4049-B463-5C60D7B0CCD2}</a:tableStyleId>
              </a:tblPr>
              <a:tblGrid>
                <a:gridCol w="536473"/>
                <a:gridCol w="536473"/>
                <a:gridCol w="536473"/>
                <a:gridCol w="536473"/>
                <a:gridCol w="536473"/>
                <a:gridCol w="536473"/>
                <a:gridCol w="536473"/>
                <a:gridCol w="536473"/>
              </a:tblGrid>
              <a:tr h="370840">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8</a:t>
                      </a:r>
                    </a:p>
                    <a:p>
                      <a:pPr algn="ctr"/>
                      <a:r>
                        <a:rPr lang="en-US" sz="1400" dirty="0" smtClean="0"/>
                        <a:t>byte</a:t>
                      </a:r>
                      <a:endParaRPr lang="en-US" sz="14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Rectangle 11"/>
          <p:cNvSpPr/>
          <p:nvPr/>
        </p:nvSpPr>
        <p:spPr>
          <a:xfrm>
            <a:off x="1941871" y="4702136"/>
            <a:ext cx="8853948" cy="1477328"/>
          </a:xfrm>
          <a:prstGeom prst="rect">
            <a:avLst/>
          </a:prstGeom>
        </p:spPr>
        <p:txBody>
          <a:bodyPr wrap="square">
            <a:spAutoFit/>
          </a:bodyPr>
          <a:lstStyle/>
          <a:p>
            <a:r>
              <a:rPr lang="en-US" dirty="0">
                <a:cs typeface="Segoe UI Semilight" panose="020B0402040204020203" pitchFamily="34" charset="0"/>
              </a:rPr>
              <a:t>Even when </a:t>
            </a:r>
            <a:r>
              <a:rPr lang="en-US">
                <a:cs typeface="Segoe UI Semilight" panose="020B0402040204020203" pitchFamily="34" charset="0"/>
              </a:rPr>
              <a:t>you </a:t>
            </a:r>
            <a:r>
              <a:rPr lang="en-US" smtClean="0">
                <a:cs typeface="Segoe UI Semilight" panose="020B0402040204020203" pitchFamily="34" charset="0"/>
              </a:rPr>
              <a:t>read </a:t>
            </a:r>
            <a:r>
              <a:rPr lang="en-US" dirty="0">
                <a:cs typeface="Segoe UI Semilight" panose="020B0402040204020203" pitchFamily="34" charset="0"/>
              </a:rPr>
              <a:t>just one </a:t>
            </a:r>
            <a:r>
              <a:rPr lang="en-US">
                <a:cs typeface="Segoe UI Semilight" panose="020B0402040204020203" pitchFamily="34" charset="0"/>
              </a:rPr>
              <a:t>byte </a:t>
            </a:r>
            <a:r>
              <a:rPr lang="en-US" smtClean="0">
                <a:cs typeface="Segoe UI Semilight" panose="020B0402040204020203" pitchFamily="34" charset="0"/>
              </a:rPr>
              <a:t>from </a:t>
            </a:r>
            <a:r>
              <a:rPr lang="en-US">
                <a:cs typeface="Segoe UI Semilight" panose="020B0402040204020203" pitchFamily="34" charset="0"/>
              </a:rPr>
              <a:t>the </a:t>
            </a:r>
            <a:r>
              <a:rPr lang="en-US" smtClean="0">
                <a:cs typeface="Segoe UI Semilight" panose="020B0402040204020203" pitchFamily="34" charset="0"/>
              </a:rPr>
              <a:t>memory</a:t>
            </a:r>
            <a:r>
              <a:rPr lang="en-US" dirty="0">
                <a:cs typeface="Segoe UI Semilight" panose="020B0402040204020203" pitchFamily="34" charset="0"/>
              </a:rPr>
              <a:t>, </a:t>
            </a:r>
            <a:r>
              <a:rPr lang="en-US">
                <a:cs typeface="Segoe UI Semilight" panose="020B0402040204020203" pitchFamily="34" charset="0"/>
              </a:rPr>
              <a:t>CPU </a:t>
            </a:r>
            <a:r>
              <a:rPr lang="en-US" smtClean="0">
                <a:cs typeface="Segoe UI Semilight" panose="020B0402040204020203" pitchFamily="34" charset="0"/>
              </a:rPr>
              <a:t>reads </a:t>
            </a:r>
            <a:r>
              <a:rPr lang="en-US" dirty="0" smtClean="0">
                <a:cs typeface="Segoe UI Semilight" panose="020B0402040204020203" pitchFamily="34" charset="0"/>
              </a:rPr>
              <a:t>a complete </a:t>
            </a:r>
            <a:r>
              <a:rPr lang="en-US" dirty="0">
                <a:cs typeface="Segoe UI Semilight" panose="020B0402040204020203" pitchFamily="34" charset="0"/>
              </a:rPr>
              <a:t>cache line and places it into the cache. </a:t>
            </a:r>
            <a:endParaRPr lang="en-US" dirty="0" smtClean="0">
              <a:cs typeface="Segoe UI Semilight" panose="020B0402040204020203" pitchFamily="34" charset="0"/>
            </a:endParaRPr>
          </a:p>
          <a:p>
            <a:endParaRPr lang="en-US" dirty="0" smtClean="0">
              <a:cs typeface="Segoe UI Semilight" panose="020B0402040204020203" pitchFamily="34" charset="0"/>
            </a:endParaRPr>
          </a:p>
          <a:p>
            <a:r>
              <a:rPr lang="en-US" dirty="0" smtClean="0">
                <a:cs typeface="Segoe UI Semilight" panose="020B0402040204020203" pitchFamily="34" charset="0"/>
              </a:rPr>
              <a:t>This </a:t>
            </a:r>
            <a:r>
              <a:rPr lang="en-US">
                <a:cs typeface="Segoe UI Semilight" panose="020B0402040204020203" pitchFamily="34" charset="0"/>
              </a:rPr>
              <a:t>way </a:t>
            </a:r>
            <a:r>
              <a:rPr lang="en-US" smtClean="0">
                <a:cs typeface="Segoe UI Semilight" panose="020B0402040204020203" pitchFamily="34" charset="0"/>
              </a:rPr>
              <a:t>reading </a:t>
            </a:r>
            <a:r>
              <a:rPr lang="en-US" dirty="0">
                <a:cs typeface="Segoe UI Semilight" panose="020B0402040204020203" pitchFamily="34" charset="0"/>
              </a:rPr>
              <a:t>8 </a:t>
            </a:r>
            <a:r>
              <a:rPr lang="en-US">
                <a:cs typeface="Segoe UI Semilight" panose="020B0402040204020203" pitchFamily="34" charset="0"/>
              </a:rPr>
              <a:t>bytes </a:t>
            </a:r>
            <a:r>
              <a:rPr lang="en-US" smtClean="0">
                <a:cs typeface="Segoe UI Semilight" panose="020B0402040204020203" pitchFamily="34" charset="0"/>
              </a:rPr>
              <a:t>from </a:t>
            </a:r>
            <a:r>
              <a:rPr lang="en-US" dirty="0">
                <a:cs typeface="Segoe UI Semilight" panose="020B0402040204020203" pitchFamily="34" charset="0"/>
              </a:rPr>
              <a:t>offset </a:t>
            </a:r>
            <a:r>
              <a:rPr lang="en-US">
                <a:latin typeface="Calibri" panose="020F0502020204030204" pitchFamily="34" charset="0"/>
                <a:cs typeface="Segoe UI Semilight" panose="020B0402040204020203" pitchFamily="34" charset="0"/>
              </a:rPr>
              <a:t>5</a:t>
            </a:r>
            <a:r>
              <a:rPr lang="en-US">
                <a:cs typeface="Segoe UI Semilight" panose="020B0402040204020203" pitchFamily="34" charset="0"/>
              </a:rPr>
              <a:t> </a:t>
            </a:r>
            <a:r>
              <a:rPr lang="en-US" smtClean="0">
                <a:cs typeface="Segoe UI Semilight" panose="020B0402040204020203" pitchFamily="34" charset="0"/>
              </a:rPr>
              <a:t>or from </a:t>
            </a:r>
            <a:r>
              <a:rPr lang="en-US" dirty="0">
                <a:cs typeface="Segoe UI Semilight" panose="020B0402040204020203" pitchFamily="34" charset="0"/>
              </a:rPr>
              <a:t>offset </a:t>
            </a:r>
            <a:r>
              <a:rPr lang="en-US" dirty="0">
                <a:latin typeface="Calibri" panose="020F0502020204030204" pitchFamily="34" charset="0"/>
                <a:cs typeface="Segoe UI Semilight" panose="020B0402040204020203" pitchFamily="34" charset="0"/>
              </a:rPr>
              <a:t>0</a:t>
            </a:r>
            <a:r>
              <a:rPr lang="en-US" dirty="0">
                <a:cs typeface="Segoe UI Semilight" panose="020B0402040204020203" pitchFamily="34" charset="0"/>
              </a:rPr>
              <a:t> </a:t>
            </a:r>
            <a:r>
              <a:rPr lang="en-US" dirty="0" smtClean="0">
                <a:cs typeface="Segoe UI Semilight" panose="020B0402040204020203" pitchFamily="34" charset="0"/>
              </a:rPr>
              <a:t>makes </a:t>
            </a:r>
            <a:r>
              <a:rPr lang="en-US" smtClean="0">
                <a:cs typeface="Segoe UI Semilight" panose="020B0402040204020203" pitchFamily="34" charset="0"/>
              </a:rPr>
              <a:t>no difference </a:t>
            </a:r>
            <a:r>
              <a:rPr lang="en-US" dirty="0" smtClean="0">
                <a:cs typeface="Segoe UI Semilight" panose="020B0402040204020203" pitchFamily="34" charset="0"/>
              </a:rPr>
              <a:t>.</a:t>
            </a:r>
          </a:p>
          <a:p>
            <a:r>
              <a:rPr lang="en-US" smtClean="0">
                <a:cs typeface="Segoe UI Semilight" panose="020B0402040204020203" pitchFamily="34" charset="0"/>
              </a:rPr>
              <a:t>CPU reads </a:t>
            </a:r>
            <a:r>
              <a:rPr lang="en-US" dirty="0">
                <a:cs typeface="Segoe UI Semilight" panose="020B0402040204020203" pitchFamily="34" charset="0"/>
              </a:rPr>
              <a:t>64 bytes in any case.</a:t>
            </a:r>
          </a:p>
        </p:txBody>
      </p:sp>
      <p:graphicFrame>
        <p:nvGraphicFramePr>
          <p:cNvPr id="13" name="Table 12"/>
          <p:cNvGraphicFramePr>
            <a:graphicFrameLocks noGrp="1"/>
          </p:cNvGraphicFramePr>
          <p:nvPr>
            <p:extLst>
              <p:ext uri="{D42A27DB-BD31-4B8C-83A1-F6EECF244321}">
                <p14:modId xmlns:p14="http://schemas.microsoft.com/office/powerpoint/2010/main" val="2396535542"/>
              </p:ext>
            </p:extLst>
          </p:nvPr>
        </p:nvGraphicFramePr>
        <p:xfrm>
          <a:off x="6162828" y="3101727"/>
          <a:ext cx="562438" cy="511630"/>
        </p:xfrm>
        <a:graphic>
          <a:graphicData uri="http://schemas.openxmlformats.org/drawingml/2006/table">
            <a:tbl>
              <a:tblPr firstRow="1" bandRow="1">
                <a:tableStyleId>{5C22544A-7EE6-4342-B048-85BDC9FD1C3A}</a:tableStyleId>
              </a:tblPr>
              <a:tblGrid>
                <a:gridCol w="281219"/>
                <a:gridCol w="281219"/>
              </a:tblGrid>
              <a:tr h="511630">
                <a:tc>
                  <a:txBody>
                    <a:bodyPr/>
                    <a:lstStyle/>
                    <a:p>
                      <a:r>
                        <a:rPr lang="en-US" dirty="0" smtClean="0"/>
                        <a:t>4</a:t>
                      </a:r>
                      <a:endParaRPr lang="en-US" dirty="0"/>
                    </a:p>
                  </a:txBody>
                  <a:tcPr>
                    <a:solidFill>
                      <a:schemeClr val="accent2">
                        <a:lumMod val="75000"/>
                      </a:schemeClr>
                    </a:solidFill>
                  </a:tcPr>
                </a:tc>
                <a:tc>
                  <a:txBody>
                    <a:bodyPr/>
                    <a:lstStyle/>
                    <a:p>
                      <a:r>
                        <a:rPr lang="en-US" dirty="0" smtClean="0"/>
                        <a:t>4</a:t>
                      </a:r>
                      <a:endParaRPr lang="en-US" dirty="0"/>
                    </a:p>
                  </a:txBody>
                  <a:tcPr>
                    <a:solidFill>
                      <a:schemeClr val="accent4">
                        <a:lumMod val="75000"/>
                      </a:schemeClr>
                    </a:solidFill>
                  </a:tcPr>
                </a:tc>
              </a:tr>
            </a:tbl>
          </a:graphicData>
        </a:graphic>
      </p:graphicFrame>
      <p:sp>
        <p:nvSpPr>
          <p:cNvPr id="14" name="Rectangle 13"/>
          <p:cNvSpPr/>
          <p:nvPr/>
        </p:nvSpPr>
        <p:spPr>
          <a:xfrm>
            <a:off x="6055583" y="3586715"/>
            <a:ext cx="772921" cy="369332"/>
          </a:xfrm>
          <a:prstGeom prst="rect">
            <a:avLst/>
          </a:prstGeom>
        </p:spPr>
        <p:txBody>
          <a:bodyPr wrap="square">
            <a:spAutoFit/>
          </a:bodyPr>
          <a:lstStyle/>
          <a:p>
            <a:r>
              <a:rPr lang="en-US" dirty="0" smtClean="0"/>
              <a:t>8 byte</a:t>
            </a:r>
            <a:endParaRPr lang="en-US" dirty="0"/>
          </a:p>
        </p:txBody>
      </p:sp>
      <p:sp>
        <p:nvSpPr>
          <p:cNvPr id="15" name="Rectangle 14"/>
          <p:cNvSpPr/>
          <p:nvPr/>
        </p:nvSpPr>
        <p:spPr>
          <a:xfrm>
            <a:off x="7083712" y="3869166"/>
            <a:ext cx="4837467" cy="646331"/>
          </a:xfrm>
          <a:prstGeom prst="rect">
            <a:avLst/>
          </a:prstGeom>
          <a:solidFill>
            <a:schemeClr val="accent1">
              <a:lumMod val="50000"/>
            </a:schemeClr>
          </a:solidFill>
        </p:spPr>
        <p:txBody>
          <a:bodyPr wrap="square">
            <a:spAutoFit/>
          </a:bodyPr>
          <a:lstStyle/>
          <a:p>
            <a:r>
              <a:rPr lang="en-US" smtClean="0"/>
              <a:t>Read </a:t>
            </a:r>
            <a:r>
              <a:rPr lang="en-US" dirty="0" smtClean="0"/>
              <a:t>this 8 byte is out of cache </a:t>
            </a:r>
            <a:r>
              <a:rPr lang="en-US" smtClean="0"/>
              <a:t>line boundary </a:t>
            </a:r>
            <a:r>
              <a:rPr lang="en-US" dirty="0" smtClean="0"/>
              <a:t>and</a:t>
            </a:r>
          </a:p>
          <a:p>
            <a:r>
              <a:rPr lang="en-US" dirty="0" smtClean="0"/>
              <a:t>leads to misaligned </a:t>
            </a:r>
            <a:r>
              <a:rPr lang="en-US" smtClean="0"/>
              <a:t>access overhead</a:t>
            </a:r>
            <a:endParaRPr lang="en-US" dirty="0"/>
          </a:p>
        </p:txBody>
      </p:sp>
      <p:cxnSp>
        <p:nvCxnSpPr>
          <p:cNvPr id="17" name="Straight Arrow Connector 16"/>
          <p:cNvCxnSpPr>
            <a:stCxn id="13" idx="3"/>
          </p:cNvCxnSpPr>
          <p:nvPr/>
        </p:nvCxnSpPr>
        <p:spPr>
          <a:xfrm>
            <a:off x="6725266" y="3357542"/>
            <a:ext cx="358446" cy="5116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265324826"/>
              </p:ext>
            </p:extLst>
          </p:nvPr>
        </p:nvGraphicFramePr>
        <p:xfrm>
          <a:off x="2893602" y="3059715"/>
          <a:ext cx="562438" cy="511630"/>
        </p:xfrm>
        <a:graphic>
          <a:graphicData uri="http://schemas.openxmlformats.org/drawingml/2006/table">
            <a:tbl>
              <a:tblPr firstRow="1" bandRow="1">
                <a:tableStyleId>{5C22544A-7EE6-4342-B048-85BDC9FD1C3A}</a:tableStyleId>
              </a:tblPr>
              <a:tblGrid>
                <a:gridCol w="281219"/>
                <a:gridCol w="281219"/>
              </a:tblGrid>
              <a:tr h="511630">
                <a:tc>
                  <a:txBody>
                    <a:bodyPr/>
                    <a:lstStyle/>
                    <a:p>
                      <a:r>
                        <a:rPr lang="en-US" dirty="0" smtClean="0"/>
                        <a:t>4</a:t>
                      </a:r>
                      <a:endParaRPr lang="en-US" dirty="0"/>
                    </a:p>
                  </a:txBody>
                  <a:tcPr>
                    <a:solidFill>
                      <a:schemeClr val="accent2">
                        <a:lumMod val="75000"/>
                      </a:schemeClr>
                    </a:solidFill>
                  </a:tcPr>
                </a:tc>
                <a:tc>
                  <a:txBody>
                    <a:bodyPr/>
                    <a:lstStyle/>
                    <a:p>
                      <a:r>
                        <a:rPr lang="en-US" dirty="0" smtClean="0"/>
                        <a:t>4</a:t>
                      </a:r>
                      <a:endParaRPr lang="en-US" dirty="0"/>
                    </a:p>
                  </a:txBody>
                  <a:tcPr>
                    <a:solidFill>
                      <a:schemeClr val="accent2">
                        <a:lumMod val="75000"/>
                      </a:schemeClr>
                    </a:solidFill>
                  </a:tcPr>
                </a:tc>
              </a:tr>
            </a:tbl>
          </a:graphicData>
        </a:graphic>
      </p:graphicFrame>
      <p:sp>
        <p:nvSpPr>
          <p:cNvPr id="18" name="Rectangle 17"/>
          <p:cNvSpPr/>
          <p:nvPr/>
        </p:nvSpPr>
        <p:spPr>
          <a:xfrm>
            <a:off x="2786357" y="3544703"/>
            <a:ext cx="772921" cy="369332"/>
          </a:xfrm>
          <a:prstGeom prst="rect">
            <a:avLst/>
          </a:prstGeom>
        </p:spPr>
        <p:txBody>
          <a:bodyPr wrap="square">
            <a:spAutoFit/>
          </a:bodyPr>
          <a:lstStyle/>
          <a:p>
            <a:r>
              <a:rPr lang="en-US" dirty="0" smtClean="0"/>
              <a:t>8 byte</a:t>
            </a:r>
            <a:endParaRPr lang="en-US" dirty="0"/>
          </a:p>
        </p:txBody>
      </p:sp>
      <p:cxnSp>
        <p:nvCxnSpPr>
          <p:cNvPr id="19" name="Straight Arrow Connector 18"/>
          <p:cNvCxnSpPr>
            <a:stCxn id="16" idx="3"/>
            <a:endCxn id="20" idx="0"/>
          </p:cNvCxnSpPr>
          <p:nvPr/>
        </p:nvCxnSpPr>
        <p:spPr>
          <a:xfrm>
            <a:off x="3456040" y="3315530"/>
            <a:ext cx="648271" cy="6439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408246" y="3959526"/>
            <a:ext cx="3392129" cy="369332"/>
          </a:xfrm>
          <a:prstGeom prst="rect">
            <a:avLst/>
          </a:prstGeom>
          <a:solidFill>
            <a:schemeClr val="bg2">
              <a:lumMod val="10000"/>
              <a:lumOff val="90000"/>
            </a:schemeClr>
          </a:solidFill>
        </p:spPr>
        <p:txBody>
          <a:bodyPr wrap="square">
            <a:spAutoFit/>
          </a:bodyPr>
          <a:lstStyle/>
          <a:p>
            <a:r>
              <a:rPr lang="en-US" smtClean="0">
                <a:solidFill>
                  <a:schemeClr val="bg1"/>
                </a:solidFill>
              </a:rPr>
              <a:t>Overhead </a:t>
            </a:r>
            <a:r>
              <a:rPr lang="en-US" dirty="0" smtClean="0">
                <a:solidFill>
                  <a:schemeClr val="bg1"/>
                </a:solidFill>
              </a:rPr>
              <a:t>of </a:t>
            </a:r>
            <a:r>
              <a:rPr lang="en-US" smtClean="0">
                <a:solidFill>
                  <a:schemeClr val="bg1"/>
                </a:solidFill>
              </a:rPr>
              <a:t>this read </a:t>
            </a:r>
            <a:r>
              <a:rPr lang="en-US" dirty="0" smtClean="0">
                <a:solidFill>
                  <a:schemeClr val="bg1"/>
                </a:solidFill>
              </a:rPr>
              <a:t>is </a:t>
            </a:r>
            <a:r>
              <a:rPr lang="en-US" dirty="0">
                <a:solidFill>
                  <a:schemeClr val="bg1"/>
                </a:solidFill>
              </a:rPr>
              <a:t>negligible</a:t>
            </a:r>
          </a:p>
        </p:txBody>
      </p:sp>
    </p:spTree>
    <p:extLst>
      <p:ext uri="{BB962C8B-B14F-4D97-AF65-F5344CB8AC3E}">
        <p14:creationId xmlns:p14="http://schemas.microsoft.com/office/powerpoint/2010/main" val="2030947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34853" y="1166338"/>
            <a:ext cx="3421065" cy="400110"/>
          </a:xfrm>
          <a:prstGeom prst="rect">
            <a:avLst/>
          </a:prstGeom>
        </p:spPr>
        <p:txBody>
          <a:bodyPr wrap="none">
            <a:spAutoFit/>
          </a:bodyPr>
          <a:lstStyle/>
          <a:p>
            <a:r>
              <a:rPr lang="en-US" sz="2000" b="1" smtClean="0">
                <a:solidFill>
                  <a:srgbClr val="FFC000"/>
                </a:solidFill>
              </a:rPr>
              <a:t>Structure Member </a:t>
            </a:r>
            <a:r>
              <a:rPr lang="en-US" sz="2000" b="1" dirty="0">
                <a:solidFill>
                  <a:srgbClr val="FFC000"/>
                </a:solidFill>
              </a:rPr>
              <a:t>Alignment</a:t>
            </a:r>
          </a:p>
        </p:txBody>
      </p:sp>
      <p:sp>
        <p:nvSpPr>
          <p:cNvPr id="7" name="Rectangle 6"/>
          <p:cNvSpPr/>
          <p:nvPr/>
        </p:nvSpPr>
        <p:spPr>
          <a:xfrm>
            <a:off x="2334853" y="1525217"/>
            <a:ext cx="9353523" cy="646331"/>
          </a:xfrm>
          <a:prstGeom prst="rect">
            <a:avLst/>
          </a:prstGeom>
        </p:spPr>
        <p:txBody>
          <a:bodyPr wrap="square">
            <a:spAutoFit/>
          </a:bodyPr>
          <a:lstStyle/>
          <a:p>
            <a:r>
              <a:rPr lang="en-US" smtClean="0"/>
              <a:t>The struct member variables </a:t>
            </a:r>
            <a:r>
              <a:rPr lang="en-US" dirty="0"/>
              <a:t>must be aligned to the highest </a:t>
            </a:r>
            <a:r>
              <a:rPr lang="en-US" dirty="0" smtClean="0"/>
              <a:t>size </a:t>
            </a:r>
            <a:r>
              <a:rPr lang="en-US" dirty="0"/>
              <a:t>of </a:t>
            </a:r>
            <a:r>
              <a:rPr lang="en-US"/>
              <a:t>any </a:t>
            </a:r>
            <a:r>
              <a:rPr lang="en-US" smtClean="0"/>
              <a:t>member variables </a:t>
            </a:r>
            <a:r>
              <a:rPr lang="en-US"/>
              <a:t>to </a:t>
            </a:r>
            <a:r>
              <a:rPr lang="en-US" smtClean="0"/>
              <a:t>prevent performance </a:t>
            </a:r>
            <a:r>
              <a:rPr lang="en-US" dirty="0"/>
              <a:t>penalties.</a:t>
            </a:r>
          </a:p>
        </p:txBody>
      </p:sp>
      <p:pic>
        <p:nvPicPr>
          <p:cNvPr id="9" name="Picture 8"/>
          <p:cNvPicPr>
            <a:picLocks noChangeAspect="1"/>
          </p:cNvPicPr>
          <p:nvPr/>
        </p:nvPicPr>
        <p:blipFill>
          <a:blip r:embed="rId3"/>
          <a:stretch>
            <a:fillRect/>
          </a:stretch>
        </p:blipFill>
        <p:spPr>
          <a:xfrm>
            <a:off x="2448232" y="2215792"/>
            <a:ext cx="6651523" cy="4535877"/>
          </a:xfrm>
          <a:prstGeom prst="rect">
            <a:avLst/>
          </a:prstGeom>
        </p:spPr>
      </p:pic>
      <p:sp>
        <p:nvSpPr>
          <p:cNvPr id="6" name="Title 1"/>
          <p:cNvSpPr txBox="1">
            <a:spLocks/>
          </p:cNvSpPr>
          <p:nvPr/>
        </p:nvSpPr>
        <p:spPr>
          <a:xfrm>
            <a:off x="1212464" y="31285"/>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Alignment</a:t>
            </a:r>
            <a:endParaRPr lang="en-US" sz="1800" dirty="0"/>
          </a:p>
        </p:txBody>
      </p:sp>
    </p:spTree>
    <p:extLst>
      <p:ext uri="{BB962C8B-B14F-4D97-AF65-F5344CB8AC3E}">
        <p14:creationId xmlns:p14="http://schemas.microsoft.com/office/powerpoint/2010/main" val="213601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386" y="1828801"/>
            <a:ext cx="9011265" cy="2585323"/>
          </a:xfrm>
          <a:prstGeom prst="rect">
            <a:avLst/>
          </a:prstGeom>
        </p:spPr>
        <p:txBody>
          <a:bodyPr wrap="square">
            <a:spAutoFit/>
          </a:bodyPr>
          <a:lstStyle/>
          <a:p>
            <a:pPr marL="285750" indent="-285750">
              <a:buFont typeface="Arial" panose="020B0604020202020204" pitchFamily="34" charset="0"/>
              <a:buChar char="•"/>
            </a:pPr>
            <a:r>
              <a:rPr lang="en-US" dirty="0"/>
              <a:t>Unaligned loads </a:t>
            </a:r>
            <a:r>
              <a:rPr lang="en-US"/>
              <a:t>and </a:t>
            </a:r>
            <a:r>
              <a:rPr lang="en-US" smtClean="0"/>
              <a:t>stores </a:t>
            </a:r>
            <a:r>
              <a:rPr lang="en-US" dirty="0"/>
              <a:t>can </a:t>
            </a:r>
            <a:r>
              <a:rPr lang="en-US"/>
              <a:t>be </a:t>
            </a:r>
            <a:r>
              <a:rPr lang="en-US" smtClean="0"/>
              <a:t>very </a:t>
            </a:r>
            <a:r>
              <a:rPr lang="en-US" dirty="0" smtClean="0"/>
              <a:t>slow due </a:t>
            </a:r>
            <a:r>
              <a:rPr lang="en-US"/>
              <a:t>to </a:t>
            </a:r>
            <a:r>
              <a:rPr lang="en-US" smtClean="0"/>
              <a:t>higher </a:t>
            </a:r>
            <a:r>
              <a:rPr lang="en-US" dirty="0"/>
              <a:t>I/O because two cache-lines need to </a:t>
            </a:r>
            <a:r>
              <a:rPr lang="en-US"/>
              <a:t>be </a:t>
            </a:r>
            <a:r>
              <a:rPr lang="en-US" smtClean="0"/>
              <a:t>loaded/stored </a:t>
            </a:r>
            <a:r>
              <a:rPr lang="en-US" dirty="0"/>
              <a:t>(not always, though</a:t>
            </a:r>
            <a:r>
              <a:rPr lang="en-US" dirty="0" smtClean="0"/>
              <a:t>)</a:t>
            </a:r>
          </a:p>
          <a:p>
            <a:endParaRPr lang="en-US" dirty="0"/>
          </a:p>
          <a:p>
            <a:pPr marL="285750" indent="-285750">
              <a:buFont typeface="Arial" panose="020B0604020202020204" pitchFamily="34" charset="0"/>
              <a:buChar char="•"/>
            </a:pPr>
            <a:r>
              <a:rPr lang="en-US" smtClean="0"/>
              <a:t>Compiler </a:t>
            </a:r>
            <a:r>
              <a:rPr lang="en-US" dirty="0"/>
              <a:t>can mitigate expensive </a:t>
            </a:r>
            <a:r>
              <a:rPr lang="en-US"/>
              <a:t>unaligned </a:t>
            </a:r>
            <a:r>
              <a:rPr lang="en-US" smtClean="0"/>
              <a:t>memory operations </a:t>
            </a:r>
            <a:r>
              <a:rPr lang="en-US" dirty="0"/>
              <a:t>by using </a:t>
            </a:r>
            <a:r>
              <a:rPr lang="en-US"/>
              <a:t>two </a:t>
            </a:r>
            <a:r>
              <a:rPr lang="en-US" smtClean="0"/>
              <a:t>partial loads/stores </a:t>
            </a:r>
            <a:r>
              <a:rPr lang="en-US" dirty="0"/>
              <a:t>–still slow(e.g. two 64 bit loads instead of one 128 bit unaligned load</a:t>
            </a:r>
            <a:r>
              <a:rPr lang="en-US" dirty="0" smtClean="0"/>
              <a:t>)</a:t>
            </a:r>
          </a:p>
          <a:p>
            <a:endParaRPr lang="en-US" dirty="0"/>
          </a:p>
          <a:p>
            <a:pPr marL="285750" indent="-285750">
              <a:buFont typeface="Arial" panose="020B0604020202020204" pitchFamily="34" charset="0"/>
              <a:buChar char="•"/>
            </a:pPr>
            <a:r>
              <a:rPr lang="en-US" smtClean="0"/>
              <a:t>The compiler </a:t>
            </a:r>
            <a:r>
              <a:rPr lang="en-US" dirty="0"/>
              <a:t>can use </a:t>
            </a:r>
            <a:r>
              <a:rPr lang="en-US"/>
              <a:t>“</a:t>
            </a:r>
            <a:r>
              <a:rPr lang="en-US" smtClean="0"/>
              <a:t>versioning</a:t>
            </a:r>
            <a:r>
              <a:rPr lang="en-US" dirty="0"/>
              <a:t>” in case alignment </a:t>
            </a:r>
            <a:r>
              <a:rPr lang="en-US"/>
              <a:t>is </a:t>
            </a:r>
            <a:r>
              <a:rPr lang="en-US" smtClean="0"/>
              <a:t>unclear: Run </a:t>
            </a:r>
            <a:r>
              <a:rPr lang="en-US" dirty="0"/>
              <a:t>time </a:t>
            </a:r>
            <a:r>
              <a:rPr lang="en-US"/>
              <a:t>checks </a:t>
            </a:r>
            <a:r>
              <a:rPr lang="en-US" smtClean="0"/>
              <a:t>for </a:t>
            </a:r>
            <a:r>
              <a:rPr lang="en-US" dirty="0"/>
              <a:t>alignment to use fast </a:t>
            </a:r>
            <a:r>
              <a:rPr lang="en-US"/>
              <a:t>aligned </a:t>
            </a:r>
            <a:r>
              <a:rPr lang="en-US" smtClean="0"/>
              <a:t>operations </a:t>
            </a:r>
            <a:r>
              <a:rPr lang="en-US" dirty="0"/>
              <a:t>if possible, </a:t>
            </a:r>
            <a:r>
              <a:rPr lang="en-US"/>
              <a:t>the </a:t>
            </a:r>
            <a:r>
              <a:rPr lang="en-US" smtClean="0"/>
              <a:t>slower operations otherwise </a:t>
            </a:r>
            <a:r>
              <a:rPr lang="en-US"/>
              <a:t>–</a:t>
            </a:r>
            <a:r>
              <a:rPr lang="en-US" smtClean="0"/>
              <a:t>better </a:t>
            </a:r>
            <a:r>
              <a:rPr lang="en-US" dirty="0"/>
              <a:t>but limited</a:t>
            </a:r>
          </a:p>
        </p:txBody>
      </p:sp>
      <p:sp>
        <p:nvSpPr>
          <p:cNvPr id="7" name="Rectangle 6"/>
          <p:cNvSpPr/>
          <p:nvPr/>
        </p:nvSpPr>
        <p:spPr>
          <a:xfrm>
            <a:off x="2334853" y="1166338"/>
            <a:ext cx="5434052" cy="523220"/>
          </a:xfrm>
          <a:prstGeom prst="rect">
            <a:avLst/>
          </a:prstGeom>
        </p:spPr>
        <p:txBody>
          <a:bodyPr wrap="none">
            <a:spAutoFit/>
          </a:bodyPr>
          <a:lstStyle/>
          <a:p>
            <a:r>
              <a:rPr lang="en-US" sz="2800">
                <a:solidFill>
                  <a:srgbClr val="FFC000"/>
                </a:solidFill>
              </a:rPr>
              <a:t>unaligned </a:t>
            </a:r>
            <a:r>
              <a:rPr lang="en-US" sz="2800" smtClean="0">
                <a:solidFill>
                  <a:srgbClr val="FFC000"/>
                </a:solidFill>
              </a:rPr>
              <a:t>memory </a:t>
            </a:r>
            <a:r>
              <a:rPr lang="en-US" sz="2800" dirty="0" smtClean="0">
                <a:solidFill>
                  <a:srgbClr val="FFC000"/>
                </a:solidFill>
              </a:rPr>
              <a:t>access impacts</a:t>
            </a:r>
            <a:endParaRPr lang="en-US" sz="2800" b="1" dirty="0">
              <a:solidFill>
                <a:srgbClr val="FFC000"/>
              </a:solidFill>
            </a:endParaRPr>
          </a:p>
        </p:txBody>
      </p:sp>
      <p:sp>
        <p:nvSpPr>
          <p:cNvPr id="8" name="Title 1"/>
          <p:cNvSpPr txBox="1">
            <a:spLocks/>
          </p:cNvSpPr>
          <p:nvPr/>
        </p:nvSpPr>
        <p:spPr>
          <a:xfrm>
            <a:off x="1212464" y="31285"/>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Alignment</a:t>
            </a:r>
            <a:endParaRPr lang="en-US" sz="1800" dirty="0"/>
          </a:p>
        </p:txBody>
      </p:sp>
    </p:spTree>
    <p:extLst>
      <p:ext uri="{BB962C8B-B14F-4D97-AF65-F5344CB8AC3E}">
        <p14:creationId xmlns:p14="http://schemas.microsoft.com/office/powerpoint/2010/main" val="1737431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34853" y="1166338"/>
            <a:ext cx="3512500" cy="523220"/>
          </a:xfrm>
          <a:prstGeom prst="rect">
            <a:avLst/>
          </a:prstGeom>
        </p:spPr>
        <p:txBody>
          <a:bodyPr wrap="none">
            <a:spAutoFit/>
          </a:bodyPr>
          <a:lstStyle/>
          <a:p>
            <a:r>
              <a:rPr lang="en-US" sz="2800" dirty="0" smtClean="0">
                <a:solidFill>
                  <a:srgbClr val="FFC000"/>
                </a:solidFill>
              </a:rPr>
              <a:t>Default </a:t>
            </a:r>
            <a:r>
              <a:rPr lang="en-US" sz="2800" dirty="0">
                <a:solidFill>
                  <a:srgbClr val="FFC000"/>
                </a:solidFill>
              </a:rPr>
              <a:t>a</a:t>
            </a:r>
            <a:r>
              <a:rPr lang="en-US" sz="2800" dirty="0" smtClean="0">
                <a:solidFill>
                  <a:srgbClr val="FFC000"/>
                </a:solidFill>
              </a:rPr>
              <a:t>lignment size</a:t>
            </a:r>
            <a:endParaRPr lang="en-US" sz="2800" b="1" dirty="0">
              <a:solidFill>
                <a:srgbClr val="FFC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35387810"/>
              </p:ext>
            </p:extLst>
          </p:nvPr>
        </p:nvGraphicFramePr>
        <p:xfrm>
          <a:off x="2615019" y="1943782"/>
          <a:ext cx="8127999" cy="111252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US" smtClean="0"/>
                        <a:t>Architecture</a:t>
                      </a:r>
                      <a:endParaRPr lang="en-US" dirty="0"/>
                    </a:p>
                  </a:txBody>
                  <a:tcPr/>
                </a:tc>
                <a:tc>
                  <a:txBody>
                    <a:bodyPr/>
                    <a:lstStyle/>
                    <a:p>
                      <a:pPr algn="ctr"/>
                      <a:r>
                        <a:rPr lang="en-US" dirty="0" smtClean="0"/>
                        <a:t>MSVC</a:t>
                      </a:r>
                      <a:endParaRPr lang="en-US" dirty="0"/>
                    </a:p>
                  </a:txBody>
                  <a:tcPr/>
                </a:tc>
                <a:tc>
                  <a:txBody>
                    <a:bodyPr/>
                    <a:lstStyle/>
                    <a:p>
                      <a:pPr algn="ctr"/>
                      <a:r>
                        <a:rPr lang="en-US" dirty="0" smtClean="0"/>
                        <a:t>ICC</a:t>
                      </a:r>
                      <a:endParaRPr lang="en-US" dirty="0"/>
                    </a:p>
                  </a:txBody>
                  <a:tcPr/>
                </a:tc>
              </a:tr>
              <a:tr h="370840">
                <a:tc>
                  <a:txBody>
                    <a:bodyPr/>
                    <a:lstStyle/>
                    <a:p>
                      <a:pPr algn="ctr"/>
                      <a:r>
                        <a:rPr lang="en-US" dirty="0" smtClean="0"/>
                        <a:t>x86</a:t>
                      </a:r>
                      <a:endParaRPr lang="en-US" dirty="0"/>
                    </a:p>
                  </a:txBody>
                  <a:tcPr/>
                </a:tc>
                <a:tc>
                  <a:txBody>
                    <a:bodyPr/>
                    <a:lstStyle/>
                    <a:p>
                      <a:pPr algn="ctr"/>
                      <a:r>
                        <a:rPr lang="en-US" dirty="0" smtClean="0"/>
                        <a:t>8 byte</a:t>
                      </a:r>
                      <a:endParaRPr lang="en-US" dirty="0"/>
                    </a:p>
                  </a:txBody>
                  <a:tcPr/>
                </a:tc>
                <a:tc>
                  <a:txBody>
                    <a:bodyPr/>
                    <a:lstStyle/>
                    <a:p>
                      <a:pPr algn="ctr"/>
                      <a:r>
                        <a:rPr lang="en-US" dirty="0" smtClean="0"/>
                        <a:t>8 byte</a:t>
                      </a:r>
                      <a:endParaRPr lang="en-US" dirty="0"/>
                    </a:p>
                  </a:txBody>
                  <a:tcPr/>
                </a:tc>
              </a:tr>
              <a:tr h="370840">
                <a:tc>
                  <a:txBody>
                    <a:bodyPr/>
                    <a:lstStyle/>
                    <a:p>
                      <a:pPr algn="ctr"/>
                      <a:r>
                        <a:rPr lang="en-US" dirty="0" smtClean="0"/>
                        <a:t>x64</a:t>
                      </a:r>
                      <a:endParaRPr lang="en-US" dirty="0"/>
                    </a:p>
                  </a:txBody>
                  <a:tcPr/>
                </a:tc>
                <a:tc>
                  <a:txBody>
                    <a:bodyPr/>
                    <a:lstStyle/>
                    <a:p>
                      <a:pPr algn="ctr"/>
                      <a:r>
                        <a:rPr lang="en-US" dirty="0" smtClean="0"/>
                        <a:t>16 byte</a:t>
                      </a:r>
                      <a:endParaRPr lang="en-US" dirty="0"/>
                    </a:p>
                  </a:txBody>
                  <a:tcPr/>
                </a:tc>
                <a:tc>
                  <a:txBody>
                    <a:bodyPr/>
                    <a:lstStyle/>
                    <a:p>
                      <a:pPr algn="ctr"/>
                      <a:r>
                        <a:rPr lang="en-US" dirty="0" smtClean="0"/>
                        <a:t>16 byte</a:t>
                      </a:r>
                      <a:endParaRPr lang="en-US" dirty="0"/>
                    </a:p>
                  </a:txBody>
                  <a:tcPr/>
                </a:tc>
              </a:tr>
            </a:tbl>
          </a:graphicData>
        </a:graphic>
      </p:graphicFrame>
      <p:sp>
        <p:nvSpPr>
          <p:cNvPr id="9" name="Rectangle 8"/>
          <p:cNvSpPr/>
          <p:nvPr/>
        </p:nvSpPr>
        <p:spPr>
          <a:xfrm>
            <a:off x="2334853" y="3472002"/>
            <a:ext cx="2829877" cy="523220"/>
          </a:xfrm>
          <a:prstGeom prst="rect">
            <a:avLst/>
          </a:prstGeom>
        </p:spPr>
        <p:txBody>
          <a:bodyPr wrap="none">
            <a:spAutoFit/>
          </a:bodyPr>
          <a:lstStyle/>
          <a:p>
            <a:r>
              <a:rPr lang="en-US" sz="2800" smtClean="0">
                <a:solidFill>
                  <a:srgbClr val="FFC000"/>
                </a:solidFill>
              </a:rPr>
              <a:t>Best Performance</a:t>
            </a:r>
            <a:endParaRPr lang="en-US" sz="2800" b="1" dirty="0">
              <a:solidFill>
                <a:srgbClr val="FFC000"/>
              </a:solidFill>
            </a:endParaRPr>
          </a:p>
        </p:txBody>
      </p:sp>
      <p:sp>
        <p:nvSpPr>
          <p:cNvPr id="10" name="Rectangle 9"/>
          <p:cNvSpPr/>
          <p:nvPr/>
        </p:nvSpPr>
        <p:spPr>
          <a:xfrm>
            <a:off x="2517058" y="4206199"/>
            <a:ext cx="6096000" cy="1200329"/>
          </a:xfrm>
          <a:prstGeom prst="rect">
            <a:avLst/>
          </a:prstGeom>
        </p:spPr>
        <p:txBody>
          <a:bodyPr>
            <a:spAutoFit/>
          </a:bodyPr>
          <a:lstStyle/>
          <a:p>
            <a:pPr marL="342900" indent="-342900">
              <a:buFont typeface="Arial" panose="020B0604020202020204" pitchFamily="34" charset="0"/>
              <a:buChar char="•"/>
            </a:pPr>
            <a:r>
              <a:rPr lang="en-US" sz="2400" dirty="0" smtClean="0"/>
              <a:t>16 </a:t>
            </a:r>
            <a:r>
              <a:rPr lang="en-US" sz="2400"/>
              <a:t>byte </a:t>
            </a:r>
            <a:r>
              <a:rPr lang="en-US" sz="2400" smtClean="0"/>
              <a:t>for </a:t>
            </a:r>
            <a:r>
              <a:rPr lang="en-US" sz="2400" dirty="0"/>
              <a:t>SSE</a:t>
            </a:r>
          </a:p>
          <a:p>
            <a:pPr marL="342900" indent="-342900">
              <a:buFont typeface="Arial" panose="020B0604020202020204" pitchFamily="34" charset="0"/>
              <a:buChar char="•"/>
            </a:pPr>
            <a:r>
              <a:rPr lang="en-US" sz="2400" dirty="0" smtClean="0"/>
              <a:t>32 </a:t>
            </a:r>
            <a:r>
              <a:rPr lang="en-US" sz="2400"/>
              <a:t>byte </a:t>
            </a:r>
            <a:r>
              <a:rPr lang="en-US" sz="2400" smtClean="0"/>
              <a:t>for </a:t>
            </a:r>
            <a:r>
              <a:rPr lang="en-US" sz="2400" dirty="0"/>
              <a:t>AVX</a:t>
            </a:r>
          </a:p>
          <a:p>
            <a:pPr marL="342900" indent="-342900">
              <a:buFont typeface="Arial" panose="020B0604020202020204" pitchFamily="34" charset="0"/>
              <a:buChar char="•"/>
            </a:pPr>
            <a:r>
              <a:rPr lang="en-US" sz="2400" dirty="0" smtClean="0"/>
              <a:t>64 </a:t>
            </a:r>
            <a:r>
              <a:rPr lang="en-US" sz="2400"/>
              <a:t>byte </a:t>
            </a:r>
            <a:r>
              <a:rPr lang="en-US" sz="2400" smtClean="0"/>
              <a:t>for </a:t>
            </a:r>
            <a:r>
              <a:rPr lang="en-US" sz="2400" dirty="0" smtClean="0"/>
              <a:t>AVX-512</a:t>
            </a:r>
            <a:endParaRPr lang="en-US" sz="2400" dirty="0"/>
          </a:p>
        </p:txBody>
      </p:sp>
      <p:sp>
        <p:nvSpPr>
          <p:cNvPr id="7" name="Title 1"/>
          <p:cNvSpPr txBox="1">
            <a:spLocks/>
          </p:cNvSpPr>
          <p:nvPr/>
        </p:nvSpPr>
        <p:spPr>
          <a:xfrm>
            <a:off x="1212464" y="31285"/>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Alignment</a:t>
            </a:r>
            <a:endParaRPr lang="en-US" sz="1800" dirty="0"/>
          </a:p>
        </p:txBody>
      </p:sp>
    </p:spTree>
    <p:extLst>
      <p:ext uri="{BB962C8B-B14F-4D97-AF65-F5344CB8AC3E}">
        <p14:creationId xmlns:p14="http://schemas.microsoft.com/office/powerpoint/2010/main" val="1037257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3188" y="1144761"/>
            <a:ext cx="2994987" cy="523220"/>
          </a:xfrm>
          <a:prstGeom prst="rect">
            <a:avLst/>
          </a:prstGeom>
        </p:spPr>
        <p:txBody>
          <a:bodyPr wrap="none">
            <a:spAutoFit/>
          </a:bodyPr>
          <a:lstStyle/>
          <a:p>
            <a:r>
              <a:rPr lang="en-US" sz="2800" dirty="0" smtClean="0">
                <a:solidFill>
                  <a:srgbClr val="FFC000"/>
                </a:solidFill>
              </a:rPr>
              <a:t>Manual Alignment</a:t>
            </a:r>
            <a:endParaRPr lang="en-US" sz="2800" b="1" dirty="0">
              <a:solidFill>
                <a:srgbClr val="FFC000"/>
              </a:solidFill>
            </a:endParaRPr>
          </a:p>
        </p:txBody>
      </p:sp>
      <p:sp>
        <p:nvSpPr>
          <p:cNvPr id="2" name="Rectangle 1"/>
          <p:cNvSpPr/>
          <p:nvPr/>
        </p:nvSpPr>
        <p:spPr>
          <a:xfrm>
            <a:off x="2153265" y="1667981"/>
            <a:ext cx="9733935" cy="1261884"/>
          </a:xfrm>
          <a:prstGeom prst="rect">
            <a:avLst/>
          </a:prstGeom>
        </p:spPr>
        <p:txBody>
          <a:bodyPr wrap="square">
            <a:spAutoFit/>
          </a:bodyPr>
          <a:lstStyle/>
          <a:p>
            <a:r>
              <a:rPr lang="en-US" sz="3600" dirty="0" smtClean="0"/>
              <a:t>1.  </a:t>
            </a:r>
            <a:r>
              <a:rPr lang="en-US" sz="2000" dirty="0" smtClean="0"/>
              <a:t>You </a:t>
            </a:r>
            <a:r>
              <a:rPr lang="en-US" sz="2000" dirty="0"/>
              <a:t>can use </a:t>
            </a:r>
            <a:r>
              <a:rPr lang="en-US" sz="2000" dirty="0">
                <a:solidFill>
                  <a:schemeClr val="accent1">
                    <a:lumMod val="75000"/>
                  </a:schemeClr>
                </a:solidFill>
              </a:rPr>
              <a:t>__declspec(align(#)) </a:t>
            </a:r>
            <a:r>
              <a:rPr lang="en-US" sz="2000" dirty="0"/>
              <a:t>when you define a </a:t>
            </a:r>
            <a:r>
              <a:rPr lang="en-US" sz="2000" dirty="0" err="1" smtClean="0"/>
              <a:t>struct</a:t>
            </a:r>
            <a:r>
              <a:rPr lang="en-US" sz="2000" dirty="0"/>
              <a:t>, union, </a:t>
            </a:r>
            <a:r>
              <a:rPr lang="en-US" sz="2000" dirty="0" smtClean="0"/>
              <a:t>or </a:t>
            </a:r>
            <a:r>
              <a:rPr lang="en-US" sz="2000" dirty="0"/>
              <a:t>class, </a:t>
            </a:r>
            <a:r>
              <a:rPr lang="en-US" sz="2000" dirty="0" smtClean="0"/>
              <a:t>or </a:t>
            </a:r>
            <a:r>
              <a:rPr lang="en-US" sz="2000" dirty="0"/>
              <a:t>when you </a:t>
            </a:r>
            <a:r>
              <a:rPr lang="en-US" sz="2000" dirty="0" smtClean="0"/>
              <a:t>declare </a:t>
            </a:r>
            <a:r>
              <a:rPr lang="en-US" sz="2000" dirty="0"/>
              <a:t>a </a:t>
            </a:r>
            <a:r>
              <a:rPr lang="en-US" sz="2000" dirty="0" smtClean="0"/>
              <a:t>variable.</a:t>
            </a:r>
          </a:p>
          <a:p>
            <a:r>
              <a:rPr lang="en-US" sz="2000" dirty="0">
                <a:solidFill>
                  <a:schemeClr val="accent1">
                    <a:lumMod val="75000"/>
                  </a:schemeClr>
                </a:solidFill>
              </a:rPr>
              <a:t>__declspec(align(32)) </a:t>
            </a:r>
            <a:r>
              <a:rPr lang="en-US" sz="2000" dirty="0" err="1" smtClean="0">
                <a:solidFill>
                  <a:srgbClr val="00FFCC"/>
                </a:solidFill>
              </a:rPr>
              <a:t>struct</a:t>
            </a:r>
            <a:r>
              <a:rPr lang="en-US" sz="2000" dirty="0" smtClean="0"/>
              <a:t> Str1</a:t>
            </a:r>
            <a:r>
              <a:rPr lang="en-US" sz="2000" dirty="0"/>
              <a:t>{ </a:t>
            </a:r>
            <a:r>
              <a:rPr lang="en-US" sz="2000" dirty="0">
                <a:solidFill>
                  <a:srgbClr val="0099FF"/>
                </a:solidFill>
              </a:rPr>
              <a:t>int</a:t>
            </a:r>
            <a:r>
              <a:rPr lang="en-US" sz="2000" dirty="0"/>
              <a:t> a, b, c, d, e; };</a:t>
            </a:r>
          </a:p>
        </p:txBody>
      </p:sp>
      <p:sp>
        <p:nvSpPr>
          <p:cNvPr id="5" name="Rectangle 4"/>
          <p:cNvSpPr/>
          <p:nvPr/>
        </p:nvSpPr>
        <p:spPr>
          <a:xfrm>
            <a:off x="2153264" y="2929865"/>
            <a:ext cx="9733935" cy="1569660"/>
          </a:xfrm>
          <a:prstGeom prst="rect">
            <a:avLst/>
          </a:prstGeom>
        </p:spPr>
        <p:txBody>
          <a:bodyPr wrap="square">
            <a:spAutoFit/>
          </a:bodyPr>
          <a:lstStyle/>
          <a:p>
            <a:r>
              <a:rPr lang="en-US" sz="3600" dirty="0" smtClean="0"/>
              <a:t>2.  </a:t>
            </a:r>
            <a:r>
              <a:rPr lang="en-US" sz="2000" dirty="0" smtClean="0"/>
              <a:t>You</a:t>
            </a:r>
            <a:r>
              <a:rPr lang="en-US" sz="3200" dirty="0" smtClean="0"/>
              <a:t> </a:t>
            </a:r>
            <a:r>
              <a:rPr lang="en-US" sz="2000" smtClean="0"/>
              <a:t>can force </a:t>
            </a:r>
            <a:r>
              <a:rPr lang="en-US" sz="2000"/>
              <a:t>dynamic </a:t>
            </a:r>
            <a:r>
              <a:rPr lang="en-US" sz="2000" smtClean="0"/>
              <a:t>memory </a:t>
            </a:r>
            <a:r>
              <a:rPr lang="en-US" sz="2000" dirty="0"/>
              <a:t>allocation to be </a:t>
            </a:r>
            <a:r>
              <a:rPr lang="en-US" sz="2000" dirty="0" smtClean="0"/>
              <a:t>aligned.</a:t>
            </a:r>
          </a:p>
          <a:p>
            <a:r>
              <a:rPr lang="en-US" sz="2000" dirty="0" smtClean="0"/>
              <a:t>	MSVC :    </a:t>
            </a:r>
            <a:r>
              <a:rPr lang="en-US" sz="2000" dirty="0"/>
              <a:t>_</a:t>
            </a:r>
            <a:r>
              <a:rPr lang="en-US" sz="2000" dirty="0" smtClean="0"/>
              <a:t>aligned_malloc    , </a:t>
            </a:r>
            <a:r>
              <a:rPr lang="en-US" sz="2000" smtClean="0"/>
              <a:t>_aligned_free</a:t>
            </a:r>
            <a:endParaRPr lang="en-US" sz="2000" dirty="0" smtClean="0"/>
          </a:p>
          <a:p>
            <a:r>
              <a:rPr lang="en-US" sz="2000" dirty="0"/>
              <a:t>	</a:t>
            </a:r>
            <a:r>
              <a:rPr lang="en-US" sz="2000" dirty="0" smtClean="0"/>
              <a:t>ICC : _</a:t>
            </a:r>
            <a:r>
              <a:rPr lang="en-US" sz="2000" dirty="0"/>
              <a:t>mm_malloc </a:t>
            </a:r>
            <a:r>
              <a:rPr lang="en-US" sz="2000" dirty="0" smtClean="0"/>
              <a:t>, </a:t>
            </a:r>
            <a:r>
              <a:rPr lang="en-US" sz="2000"/>
              <a:t>_</a:t>
            </a:r>
            <a:r>
              <a:rPr lang="en-US" sz="2000" smtClean="0"/>
              <a:t>mm_free </a:t>
            </a:r>
            <a:endParaRPr lang="en-US" sz="2000" dirty="0"/>
          </a:p>
          <a:p>
            <a:endParaRPr lang="en-US" sz="2000" dirty="0"/>
          </a:p>
        </p:txBody>
      </p:sp>
      <p:sp>
        <p:nvSpPr>
          <p:cNvPr id="6" name="Rectangle 5"/>
          <p:cNvSpPr/>
          <p:nvPr/>
        </p:nvSpPr>
        <p:spPr>
          <a:xfrm>
            <a:off x="2153263" y="4191749"/>
            <a:ext cx="9011266" cy="1323439"/>
          </a:xfrm>
          <a:prstGeom prst="rect">
            <a:avLst/>
          </a:prstGeom>
        </p:spPr>
        <p:txBody>
          <a:bodyPr wrap="square">
            <a:spAutoFit/>
          </a:bodyPr>
          <a:lstStyle/>
          <a:p>
            <a:endParaRPr lang="en-US" sz="2000" dirty="0" smtClean="0"/>
          </a:p>
          <a:p>
            <a:pPr marL="285750" indent="-285750">
              <a:buFont typeface="Wingdings" panose="05000000000000000000" pitchFamily="2" charset="2"/>
              <a:buChar char="q"/>
            </a:pPr>
            <a:r>
              <a:rPr lang="en-US" sz="2000" smtClean="0"/>
              <a:t>Compiler directives </a:t>
            </a:r>
            <a:r>
              <a:rPr lang="en-US" sz="2000"/>
              <a:t>can </a:t>
            </a:r>
            <a:r>
              <a:rPr lang="en-US" sz="2000" smtClean="0"/>
              <a:t>force compiler </a:t>
            </a:r>
            <a:r>
              <a:rPr lang="en-US" sz="2000" dirty="0"/>
              <a:t>to </a:t>
            </a:r>
            <a:r>
              <a:rPr lang="en-US" sz="2000"/>
              <a:t>assume </a:t>
            </a:r>
            <a:r>
              <a:rPr lang="en-US" sz="2000" smtClean="0"/>
              <a:t>correct </a:t>
            </a:r>
            <a:r>
              <a:rPr lang="en-US" sz="2000" dirty="0" smtClean="0"/>
              <a:t>alignment</a:t>
            </a:r>
          </a:p>
          <a:p>
            <a:pPr marL="742950" lvl="1" indent="-285750">
              <a:buFont typeface="Wingdings" panose="05000000000000000000" pitchFamily="2" charset="2"/>
              <a:buChar char="§"/>
            </a:pPr>
            <a:r>
              <a:rPr lang="en-US" sz="2000" dirty="0" smtClean="0">
                <a:solidFill>
                  <a:srgbClr val="0070C0"/>
                </a:solidFill>
              </a:rPr>
              <a:t>	</a:t>
            </a:r>
            <a:r>
              <a:rPr lang="en-US" sz="2000" smtClean="0">
                <a:solidFill>
                  <a:srgbClr val="0070C0"/>
                </a:solidFill>
              </a:rPr>
              <a:t>#pragma </a:t>
            </a:r>
            <a:r>
              <a:rPr lang="en-US" sz="2000" smtClean="0"/>
              <a:t>vector </a:t>
            </a:r>
            <a:r>
              <a:rPr lang="en-US" sz="2000" dirty="0" smtClean="0"/>
              <a:t>aligned</a:t>
            </a:r>
          </a:p>
          <a:p>
            <a:pPr marL="742950" lvl="1" indent="-285750">
              <a:buFont typeface="Wingdings" panose="05000000000000000000" pitchFamily="2" charset="2"/>
              <a:buChar char="§"/>
            </a:pPr>
            <a:r>
              <a:rPr lang="en-US" sz="2000" dirty="0" smtClean="0">
                <a:solidFill>
                  <a:srgbClr val="0070C0"/>
                </a:solidFill>
              </a:rPr>
              <a:t>	</a:t>
            </a:r>
            <a:r>
              <a:rPr lang="en-US" sz="2000" smtClean="0">
                <a:solidFill>
                  <a:srgbClr val="0070C0"/>
                </a:solidFill>
              </a:rPr>
              <a:t>#pragma </a:t>
            </a:r>
            <a:r>
              <a:rPr lang="en-US" sz="2000" smtClean="0"/>
              <a:t>vector </a:t>
            </a:r>
            <a:r>
              <a:rPr lang="en-US" sz="2000" dirty="0" smtClean="0"/>
              <a:t>unaligned</a:t>
            </a:r>
            <a:endParaRPr lang="en-US" sz="2000" dirty="0"/>
          </a:p>
        </p:txBody>
      </p:sp>
      <p:sp>
        <p:nvSpPr>
          <p:cNvPr id="7" name="Title 1"/>
          <p:cNvSpPr txBox="1">
            <a:spLocks/>
          </p:cNvSpPr>
          <p:nvPr/>
        </p:nvSpPr>
        <p:spPr>
          <a:xfrm>
            <a:off x="1212464" y="31285"/>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Alignment</a:t>
            </a:r>
            <a:endParaRPr lang="en-US" sz="1800" dirty="0"/>
          </a:p>
        </p:txBody>
      </p:sp>
      <p:sp>
        <p:nvSpPr>
          <p:cNvPr id="4" name="Rectangle 3"/>
          <p:cNvSpPr/>
          <p:nvPr/>
        </p:nvSpPr>
        <p:spPr>
          <a:xfrm>
            <a:off x="2153263" y="5761409"/>
            <a:ext cx="6096000" cy="707886"/>
          </a:xfrm>
          <a:prstGeom prst="rect">
            <a:avLst/>
          </a:prstGeom>
        </p:spPr>
        <p:txBody>
          <a:bodyPr>
            <a:spAutoFit/>
          </a:bodyPr>
          <a:lstStyle/>
          <a:p>
            <a:pPr marL="285750" indent="-285750">
              <a:buFont typeface="Wingdings" panose="05000000000000000000" pitchFamily="2" charset="2"/>
              <a:buChar char="q"/>
            </a:pPr>
            <a:r>
              <a:rPr lang="en-US" sz="2000" smtClean="0"/>
              <a:t>Compiler alignment assurance </a:t>
            </a:r>
            <a:r>
              <a:rPr lang="en-US" sz="2000" dirty="0" smtClean="0"/>
              <a:t>hint</a:t>
            </a:r>
          </a:p>
          <a:p>
            <a:r>
              <a:rPr lang="en-US" sz="2000" dirty="0"/>
              <a:t>	</a:t>
            </a:r>
            <a:r>
              <a:rPr lang="en-US" sz="2000" dirty="0" smtClean="0"/>
              <a:t>__assume_aligned</a:t>
            </a:r>
            <a:r>
              <a:rPr lang="en-US" sz="2000" smtClean="0"/>
              <a:t>( ArrayName</a:t>
            </a:r>
            <a:r>
              <a:rPr lang="en-US" sz="2000" dirty="0" smtClean="0"/>
              <a:t>, AlignedSize) </a:t>
            </a:r>
            <a:endParaRPr lang="en-US" sz="2000" dirty="0"/>
          </a:p>
        </p:txBody>
      </p:sp>
    </p:spTree>
    <p:extLst>
      <p:ext uri="{BB962C8B-B14F-4D97-AF65-F5344CB8AC3E}">
        <p14:creationId xmlns:p14="http://schemas.microsoft.com/office/powerpoint/2010/main" val="4169936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8684" y="191417"/>
            <a:ext cx="10213052" cy="584775"/>
          </a:xfrm>
          <a:prstGeom prst="rect">
            <a:avLst/>
          </a:prstGeom>
        </p:spPr>
        <p:txBody>
          <a:bodyPr wrap="none">
            <a:spAutoFit/>
          </a:bodyPr>
          <a:lstStyle/>
          <a:p>
            <a:r>
              <a:rPr lang="en-US" sz="2400" smtClean="0"/>
              <a:t>Prefer</a:t>
            </a:r>
            <a:r>
              <a:rPr lang="en-US" sz="2800" smtClean="0"/>
              <a:t> </a:t>
            </a:r>
            <a:r>
              <a:rPr lang="en-US" sz="3200" smtClean="0"/>
              <a:t>Structure </a:t>
            </a:r>
            <a:r>
              <a:rPr lang="en-US" sz="3200"/>
              <a:t>of </a:t>
            </a:r>
            <a:r>
              <a:rPr lang="en-US" sz="3200" smtClean="0"/>
              <a:t>Arrays </a:t>
            </a:r>
            <a:r>
              <a:rPr lang="en-US" sz="3200" dirty="0"/>
              <a:t>(</a:t>
            </a:r>
            <a:r>
              <a:rPr lang="en-US" sz="3200" dirty="0">
                <a:latin typeface="+mj-lt"/>
              </a:rPr>
              <a:t>SoA</a:t>
            </a:r>
            <a:r>
              <a:rPr lang="en-US" sz="3200"/>
              <a:t>) </a:t>
            </a:r>
            <a:r>
              <a:rPr lang="en-US" sz="2400" smtClean="0"/>
              <a:t>over</a:t>
            </a:r>
            <a:r>
              <a:rPr lang="en-US" sz="2800" smtClean="0"/>
              <a:t> </a:t>
            </a:r>
            <a:r>
              <a:rPr lang="en-US" sz="3200" smtClean="0"/>
              <a:t>Array </a:t>
            </a:r>
            <a:r>
              <a:rPr lang="en-US" sz="3200"/>
              <a:t>of </a:t>
            </a:r>
            <a:r>
              <a:rPr lang="en-US" sz="3200" smtClean="0"/>
              <a:t>Structures </a:t>
            </a:r>
            <a:r>
              <a:rPr lang="en-US" sz="3200" dirty="0"/>
              <a:t>(AoS)</a:t>
            </a:r>
          </a:p>
        </p:txBody>
      </p:sp>
      <p:sp>
        <p:nvSpPr>
          <p:cNvPr id="5" name="Rectangle 4"/>
          <p:cNvSpPr/>
          <p:nvPr/>
        </p:nvSpPr>
        <p:spPr>
          <a:xfrm>
            <a:off x="1748683" y="854910"/>
            <a:ext cx="9946787" cy="369332"/>
          </a:xfrm>
          <a:prstGeom prst="rect">
            <a:avLst/>
          </a:prstGeom>
        </p:spPr>
        <p:txBody>
          <a:bodyPr wrap="square">
            <a:spAutoFit/>
          </a:bodyPr>
          <a:lstStyle/>
          <a:p>
            <a:r>
              <a:rPr lang="en-US" dirty="0"/>
              <a:t>While AOS </a:t>
            </a:r>
            <a:r>
              <a:rPr lang="en-US" dirty="0" smtClean="0"/>
              <a:t>organization </a:t>
            </a:r>
            <a:r>
              <a:rPr lang="en-US" dirty="0"/>
              <a:t>is excellent </a:t>
            </a:r>
            <a:r>
              <a:rPr lang="en-US" dirty="0" smtClean="0"/>
              <a:t>for </a:t>
            </a:r>
            <a:r>
              <a:rPr lang="en-US" dirty="0"/>
              <a:t>encapsulation it can be </a:t>
            </a:r>
            <a:r>
              <a:rPr lang="en-US" dirty="0" smtClean="0"/>
              <a:t>poor for </a:t>
            </a:r>
            <a:r>
              <a:rPr lang="en-US" dirty="0"/>
              <a:t>use of </a:t>
            </a:r>
            <a:r>
              <a:rPr lang="en-US" dirty="0" smtClean="0"/>
              <a:t>vector processing</a:t>
            </a:r>
            <a:r>
              <a:rPr lang="en-US" dirty="0"/>
              <a:t>.</a:t>
            </a:r>
          </a:p>
        </p:txBody>
      </p:sp>
      <p:pic>
        <p:nvPicPr>
          <p:cNvPr id="6" name="Picture 5"/>
          <p:cNvPicPr>
            <a:picLocks noChangeAspect="1"/>
          </p:cNvPicPr>
          <p:nvPr/>
        </p:nvPicPr>
        <p:blipFill>
          <a:blip r:embed="rId3"/>
          <a:stretch>
            <a:fillRect/>
          </a:stretch>
        </p:blipFill>
        <p:spPr>
          <a:xfrm>
            <a:off x="1748683" y="1702324"/>
            <a:ext cx="2174387" cy="1111487"/>
          </a:xfrm>
          <a:prstGeom prst="rect">
            <a:avLst/>
          </a:prstGeom>
        </p:spPr>
      </p:pic>
      <p:sp>
        <p:nvSpPr>
          <p:cNvPr id="10" name="TextBox 9"/>
          <p:cNvSpPr txBox="1"/>
          <p:nvPr/>
        </p:nvSpPr>
        <p:spPr>
          <a:xfrm>
            <a:off x="2492320" y="1327767"/>
            <a:ext cx="687111" cy="400110"/>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dirty="0" smtClean="0">
                <a:ln/>
                <a:solidFill>
                  <a:schemeClr val="accent3"/>
                </a:solidFill>
              </a:rPr>
              <a:t>AOS</a:t>
            </a:r>
            <a:endParaRPr lang="en-US" sz="2000" b="1" dirty="0">
              <a:ln/>
              <a:solidFill>
                <a:schemeClr val="accent3"/>
              </a:solidFill>
            </a:endParaRPr>
          </a:p>
        </p:txBody>
      </p:sp>
      <p:sp>
        <p:nvSpPr>
          <p:cNvPr id="3" name="Rectangle 2"/>
          <p:cNvSpPr/>
          <p:nvPr/>
        </p:nvSpPr>
        <p:spPr>
          <a:xfrm>
            <a:off x="4321278" y="1702324"/>
            <a:ext cx="6946496" cy="923330"/>
          </a:xfrm>
          <a:prstGeom prst="rect">
            <a:avLst/>
          </a:prstGeom>
        </p:spPr>
        <p:txBody>
          <a:bodyPr wrap="square">
            <a:spAutoFit/>
          </a:bodyPr>
          <a:lstStyle/>
          <a:p>
            <a:pPr marL="285750" indent="-285750">
              <a:buFont typeface="Wingdings" panose="05000000000000000000" pitchFamily="2" charset="2"/>
              <a:buChar char="q"/>
            </a:pPr>
            <a:r>
              <a:rPr lang="en-US" dirty="0">
                <a:solidFill>
                  <a:srgbClr val="FF0000"/>
                </a:solidFill>
              </a:rPr>
              <a:t>Not </a:t>
            </a:r>
            <a:r>
              <a:rPr lang="en-US" dirty="0" smtClean="0">
                <a:solidFill>
                  <a:srgbClr val="FF0000"/>
                </a:solidFill>
              </a:rPr>
              <a:t>very SIMD-friendly</a:t>
            </a:r>
          </a:p>
          <a:p>
            <a:pPr marL="285750" indent="-285750">
              <a:buFont typeface="Wingdings" panose="05000000000000000000" pitchFamily="2" charset="2"/>
              <a:buChar char="q"/>
            </a:pPr>
            <a:r>
              <a:rPr lang="en-US" dirty="0" smtClean="0">
                <a:solidFill>
                  <a:srgbClr val="FF0000"/>
                </a:solidFill>
              </a:rPr>
              <a:t>Below example use </a:t>
            </a:r>
            <a:r>
              <a:rPr lang="en-US" dirty="0" smtClean="0">
                <a:solidFill>
                  <a:srgbClr val="FF0000"/>
                </a:solidFill>
                <a:latin typeface="Calibri" panose="020F0502020204030204" pitchFamily="34" charset="0"/>
              </a:rPr>
              <a:t>75%</a:t>
            </a:r>
            <a:r>
              <a:rPr lang="en-US" dirty="0" smtClean="0">
                <a:solidFill>
                  <a:srgbClr val="FF0000"/>
                </a:solidFill>
              </a:rPr>
              <a:t> of vector length in best situation</a:t>
            </a:r>
          </a:p>
          <a:p>
            <a:pPr marL="285750" indent="-285750">
              <a:buFont typeface="Wingdings" panose="05000000000000000000" pitchFamily="2" charset="2"/>
              <a:buChar char="q"/>
            </a:pPr>
            <a:r>
              <a:rPr lang="en-US" dirty="0" smtClean="0">
                <a:solidFill>
                  <a:srgbClr val="92D050"/>
                </a:solidFill>
              </a:rPr>
              <a:t>Good locality. </a:t>
            </a:r>
            <a:r>
              <a:rPr lang="en-US" dirty="0">
                <a:solidFill>
                  <a:srgbClr val="92D050"/>
                </a:solidFill>
              </a:rPr>
              <a:t>c</a:t>
            </a:r>
            <a:r>
              <a:rPr lang="en-US" dirty="0" smtClean="0">
                <a:solidFill>
                  <a:srgbClr val="92D050"/>
                </a:solidFill>
              </a:rPr>
              <a:t>ache friendly. </a:t>
            </a:r>
            <a:endParaRPr lang="en-US" dirty="0">
              <a:solidFill>
                <a:srgbClr val="92D050"/>
              </a:solidFill>
            </a:endParaRPr>
          </a:p>
        </p:txBody>
      </p:sp>
      <p:pic>
        <p:nvPicPr>
          <p:cNvPr id="13" name="Picture 12"/>
          <p:cNvPicPr>
            <a:picLocks noChangeAspect="1"/>
          </p:cNvPicPr>
          <p:nvPr/>
        </p:nvPicPr>
        <p:blipFill>
          <a:blip r:embed="rId4"/>
          <a:stretch>
            <a:fillRect/>
          </a:stretch>
        </p:blipFill>
        <p:spPr>
          <a:xfrm>
            <a:off x="1748683" y="2907552"/>
            <a:ext cx="9284518" cy="1764553"/>
          </a:xfrm>
          <a:prstGeom prst="rect">
            <a:avLst/>
          </a:prstGeom>
        </p:spPr>
      </p:pic>
      <p:sp>
        <p:nvSpPr>
          <p:cNvPr id="15" name="TextBox 14"/>
          <p:cNvSpPr txBox="1"/>
          <p:nvPr/>
        </p:nvSpPr>
        <p:spPr>
          <a:xfrm>
            <a:off x="5188097" y="4815663"/>
            <a:ext cx="2556213" cy="400110"/>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dirty="0" smtClean="0">
                <a:ln/>
                <a:solidFill>
                  <a:schemeClr val="accent3"/>
                </a:solidFill>
              </a:rPr>
              <a:t>AOS memory pattern</a:t>
            </a:r>
            <a:endParaRPr lang="en-US" sz="2000" b="1" dirty="0">
              <a:ln/>
              <a:solidFill>
                <a:schemeClr val="accent3"/>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737797705"/>
              </p:ext>
            </p:extLst>
          </p:nvPr>
        </p:nvGraphicFramePr>
        <p:xfrm>
          <a:off x="7767434" y="5467088"/>
          <a:ext cx="1451452" cy="365760"/>
        </p:xfrm>
        <a:graphic>
          <a:graphicData uri="http://schemas.openxmlformats.org/drawingml/2006/table">
            <a:tbl>
              <a:tblPr firstRow="1" bandRow="1">
                <a:tableStyleId>{5940675A-B579-460E-94D1-54222C63F5DA}</a:tableStyleId>
              </a:tblPr>
              <a:tblGrid>
                <a:gridCol w="362863"/>
                <a:gridCol w="362863"/>
                <a:gridCol w="362863"/>
                <a:gridCol w="362863"/>
              </a:tblGrid>
              <a:tr h="0">
                <a:tc>
                  <a:txBody>
                    <a:bodyPr/>
                    <a:lstStyle/>
                    <a:p>
                      <a:pPr algn="ctr"/>
                      <a:r>
                        <a:rPr lang="en-US" dirty="0" smtClean="0"/>
                        <a:t>r</a:t>
                      </a:r>
                      <a:endParaRPr lang="en-US" dirty="0"/>
                    </a:p>
                  </a:txBody>
                  <a:tcPr>
                    <a:solidFill>
                      <a:schemeClr val="accent4">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endParaRPr lang="en-US" dirty="0"/>
                    </a:p>
                  </a:txBody>
                  <a:tcPr>
                    <a:solidFill>
                      <a:schemeClr val="tx2"/>
                    </a:solidFill>
                  </a:tcPr>
                </a:tc>
              </a:tr>
            </a:tbl>
          </a:graphicData>
        </a:graphic>
      </p:graphicFrame>
      <p:sp>
        <p:nvSpPr>
          <p:cNvPr id="17" name="TextBox 16"/>
          <p:cNvSpPr txBox="1"/>
          <p:nvPr/>
        </p:nvSpPr>
        <p:spPr>
          <a:xfrm>
            <a:off x="5412966" y="5417031"/>
            <a:ext cx="2331344" cy="400110"/>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dirty="0" smtClean="0">
                <a:ln/>
                <a:solidFill>
                  <a:schemeClr val="accent3"/>
                </a:solidFill>
              </a:rPr>
              <a:t>AOS vector pattern</a:t>
            </a:r>
            <a:endParaRPr lang="en-US" sz="2000" b="1" dirty="0">
              <a:ln/>
              <a:solidFill>
                <a:schemeClr val="accent3"/>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678138298"/>
              </p:ext>
            </p:extLst>
          </p:nvPr>
        </p:nvGraphicFramePr>
        <p:xfrm>
          <a:off x="7767434" y="4833759"/>
          <a:ext cx="3265767" cy="370840"/>
        </p:xfrm>
        <a:graphic>
          <a:graphicData uri="http://schemas.openxmlformats.org/drawingml/2006/table">
            <a:tbl>
              <a:tblPr firstRow="1" bandRow="1">
                <a:tableStyleId>{5940675A-B579-460E-94D1-54222C63F5DA}</a:tableStyleId>
              </a:tblPr>
              <a:tblGrid>
                <a:gridCol w="362863"/>
                <a:gridCol w="362863"/>
                <a:gridCol w="362863"/>
                <a:gridCol w="362863"/>
                <a:gridCol w="362863"/>
                <a:gridCol w="362863"/>
                <a:gridCol w="362863"/>
                <a:gridCol w="362863"/>
                <a:gridCol w="362863"/>
              </a:tblGrid>
              <a:tr h="370840">
                <a:tc>
                  <a:txBody>
                    <a:bodyPr/>
                    <a:lstStyle/>
                    <a:p>
                      <a:pPr algn="ctr"/>
                      <a:r>
                        <a:rPr lang="en-US" smtClean="0"/>
                        <a:t>r</a:t>
                      </a:r>
                      <a:endParaRPr lang="en-US" dirty="0"/>
                    </a:p>
                  </a:txBody>
                  <a:tcPr>
                    <a:solidFill>
                      <a:schemeClr val="accent4">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b</a:t>
                      </a:r>
                      <a:endParaRPr lang="en-US" dirty="0"/>
                    </a:p>
                  </a:txBody>
                  <a:tcPr>
                    <a:solidFill>
                      <a:schemeClr val="accent1">
                        <a:lumMod val="7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346332575"/>
              </p:ext>
            </p:extLst>
          </p:nvPr>
        </p:nvGraphicFramePr>
        <p:xfrm>
          <a:off x="8873822" y="5989655"/>
          <a:ext cx="1451452" cy="365760"/>
        </p:xfrm>
        <a:graphic>
          <a:graphicData uri="http://schemas.openxmlformats.org/drawingml/2006/table">
            <a:tbl>
              <a:tblPr firstRow="1" bandRow="1">
                <a:tableStyleId>{5940675A-B579-460E-94D1-54222C63F5DA}</a:tableStyleId>
              </a:tblPr>
              <a:tblGrid>
                <a:gridCol w="362863"/>
                <a:gridCol w="362863"/>
                <a:gridCol w="362863"/>
                <a:gridCol w="362863"/>
              </a:tblGrid>
              <a:tr h="0">
                <a:tc>
                  <a:txBody>
                    <a:bodyPr/>
                    <a:lstStyle/>
                    <a:p>
                      <a:pPr algn="ctr"/>
                      <a:r>
                        <a:rPr lang="en-US" dirty="0" smtClean="0"/>
                        <a:t>r</a:t>
                      </a:r>
                      <a:endParaRPr lang="en-US" dirty="0"/>
                    </a:p>
                  </a:txBody>
                  <a:tcPr>
                    <a:solidFill>
                      <a:schemeClr val="accent4">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endParaRPr lang="en-US" dirty="0"/>
                    </a:p>
                  </a:txBody>
                  <a:tcPr>
                    <a:solidFill>
                      <a:schemeClr val="tx2"/>
                    </a:solidFill>
                  </a:tcPr>
                </a:tc>
              </a:tr>
            </a:tbl>
          </a:graphicData>
        </a:graphic>
      </p:graphicFrame>
      <p:sp>
        <p:nvSpPr>
          <p:cNvPr id="18" name="Right Brace 17"/>
          <p:cNvSpPr/>
          <p:nvPr/>
        </p:nvSpPr>
        <p:spPr>
          <a:xfrm rot="5400000">
            <a:off x="8173069" y="4871103"/>
            <a:ext cx="235971" cy="993057"/>
          </a:xfrm>
          <a:prstGeom prst="rightBrace">
            <a:avLst/>
          </a:prstGeom>
          <a:ln w="285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Right Brace 18"/>
          <p:cNvSpPr/>
          <p:nvPr/>
        </p:nvSpPr>
        <p:spPr>
          <a:xfrm rot="5400000">
            <a:off x="9057697" y="5149374"/>
            <a:ext cx="659302" cy="958646"/>
          </a:xfrm>
          <a:prstGeom prst="rightBrace">
            <a:avLst>
              <a:gd name="adj1" fmla="val 10675"/>
              <a:gd name="adj2" fmla="val 50000"/>
            </a:avLst>
          </a:prstGeom>
          <a:ln w="285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Rectangle 19"/>
          <p:cNvSpPr/>
          <p:nvPr/>
        </p:nvSpPr>
        <p:spPr>
          <a:xfrm>
            <a:off x="2835875" y="6032249"/>
            <a:ext cx="3422732" cy="646331"/>
          </a:xfrm>
          <a:prstGeom prst="rect">
            <a:avLst/>
          </a:prstGeom>
          <a:solidFill>
            <a:srgbClr val="FFC000"/>
          </a:solidFill>
        </p:spPr>
        <p:txBody>
          <a:bodyPr wrap="none">
            <a:spAutoFit/>
          </a:bodyPr>
          <a:lstStyle/>
          <a:p>
            <a:pPr marL="285750" indent="-285750">
              <a:buFont typeface="Wingdings" panose="05000000000000000000" pitchFamily="2" charset="2"/>
              <a:buChar char="ü"/>
            </a:pPr>
            <a:r>
              <a:rPr lang="en-US" dirty="0" smtClean="0">
                <a:solidFill>
                  <a:srgbClr val="0070C0"/>
                </a:solidFill>
              </a:rPr>
              <a:t>Read contiguous memory</a:t>
            </a:r>
          </a:p>
          <a:p>
            <a:pPr marL="285750" indent="-285750">
              <a:buFont typeface="Corbel" panose="020B0503020204020204" pitchFamily="34" charset="0"/>
              <a:buChar char="×"/>
            </a:pPr>
            <a:r>
              <a:rPr lang="en-US" dirty="0" smtClean="0">
                <a:solidFill>
                  <a:srgbClr val="FF0000"/>
                </a:solidFill>
              </a:rPr>
              <a:t>vector length has been wasted </a:t>
            </a:r>
            <a:endParaRPr lang="en-US" dirty="0">
              <a:solidFill>
                <a:srgbClr val="FF0000"/>
              </a:solidFill>
            </a:endParaRPr>
          </a:p>
        </p:txBody>
      </p:sp>
    </p:spTree>
    <p:extLst>
      <p:ext uri="{BB962C8B-B14F-4D97-AF65-F5344CB8AC3E}">
        <p14:creationId xmlns:p14="http://schemas.microsoft.com/office/powerpoint/2010/main" val="3395838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96820" y="1309711"/>
            <a:ext cx="3112875" cy="152874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583297932"/>
              </p:ext>
            </p:extLst>
          </p:nvPr>
        </p:nvGraphicFramePr>
        <p:xfrm>
          <a:off x="1452914" y="4504703"/>
          <a:ext cx="3265764" cy="365760"/>
        </p:xfrm>
        <a:graphic>
          <a:graphicData uri="http://schemas.openxmlformats.org/drawingml/2006/table">
            <a:tbl>
              <a:tblPr firstRow="1" bandRow="1">
                <a:tableStyleId>{5940675A-B579-460E-94D1-54222C63F5DA}</a:tableStyleId>
              </a:tblPr>
              <a:tblGrid>
                <a:gridCol w="272147"/>
                <a:gridCol w="272147"/>
                <a:gridCol w="272147"/>
                <a:gridCol w="272147"/>
                <a:gridCol w="272147"/>
                <a:gridCol w="272147"/>
                <a:gridCol w="272147"/>
                <a:gridCol w="272147"/>
                <a:gridCol w="272147"/>
                <a:gridCol w="272147"/>
                <a:gridCol w="272147"/>
                <a:gridCol w="272147"/>
              </a:tblGrid>
              <a:tr h="0">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dirty="0" smtClean="0"/>
                        <a:t>r</a:t>
                      </a:r>
                      <a:endParaRPr lang="en-US" dirty="0"/>
                    </a:p>
                  </a:txBody>
                  <a:tcPr>
                    <a:solidFill>
                      <a:schemeClr val="accent4">
                        <a:lumMod val="75000"/>
                      </a:schemeClr>
                    </a:solidFill>
                  </a:tcPr>
                </a:tc>
              </a:tr>
            </a:tbl>
          </a:graphicData>
        </a:graphic>
      </p:graphicFrame>
      <p:sp>
        <p:nvSpPr>
          <p:cNvPr id="6" name="Rectangle 5"/>
          <p:cNvSpPr/>
          <p:nvPr/>
        </p:nvSpPr>
        <p:spPr>
          <a:xfrm>
            <a:off x="1324207" y="3083473"/>
            <a:ext cx="4440575" cy="646331"/>
          </a:xfrm>
          <a:prstGeom prst="rect">
            <a:avLst/>
          </a:prstGeom>
        </p:spPr>
        <p:txBody>
          <a:bodyPr wrap="none">
            <a:spAutoFit/>
          </a:bodyPr>
          <a:lstStyle/>
          <a:p>
            <a:pPr marL="285750" indent="-285750">
              <a:buFont typeface="Wingdings" panose="05000000000000000000" pitchFamily="2" charset="2"/>
              <a:buChar char="q"/>
            </a:pPr>
            <a:r>
              <a:rPr lang="en-US" dirty="0" smtClean="0">
                <a:solidFill>
                  <a:srgbClr val="92D050"/>
                </a:solidFill>
              </a:rPr>
              <a:t>SIMD-friendly. can utilize all vector length</a:t>
            </a:r>
          </a:p>
          <a:p>
            <a:pPr marL="285750" indent="-285750">
              <a:buFont typeface="Wingdings" panose="05000000000000000000" pitchFamily="2" charset="2"/>
              <a:buChar char="q"/>
            </a:pPr>
            <a:r>
              <a:rPr lang="en-US" dirty="0" smtClean="0">
                <a:solidFill>
                  <a:srgbClr val="FF0000"/>
                </a:solidFill>
              </a:rPr>
              <a:t>Poor locality. Poor cache efficiency.   </a:t>
            </a:r>
            <a:endParaRPr lang="en-US" dirty="0">
              <a:solidFill>
                <a:srgbClr val="FF0000"/>
              </a:solidFill>
            </a:endParaRPr>
          </a:p>
        </p:txBody>
      </p:sp>
      <p:sp>
        <p:nvSpPr>
          <p:cNvPr id="7" name="Rectangle 6"/>
          <p:cNvSpPr/>
          <p:nvPr/>
        </p:nvSpPr>
        <p:spPr>
          <a:xfrm>
            <a:off x="6665448" y="3069068"/>
            <a:ext cx="2521961" cy="9096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Use </a:t>
            </a:r>
            <a:r>
              <a:rPr lang="en-US" b="1" dirty="0" smtClean="0"/>
              <a:t>hybrid</a:t>
            </a:r>
            <a:r>
              <a:rPr lang="en-US" dirty="0" smtClean="0"/>
              <a:t> method to overcome </a:t>
            </a:r>
            <a:r>
              <a:rPr lang="en-US" dirty="0"/>
              <a:t>this </a:t>
            </a:r>
            <a:r>
              <a:rPr lang="en-US" dirty="0" smtClean="0"/>
              <a:t>problem  </a:t>
            </a:r>
            <a:r>
              <a:rPr lang="en-US" sz="2800" b="1" dirty="0" smtClean="0"/>
              <a:t>(AoSoA)</a:t>
            </a:r>
            <a:endParaRPr lang="en-US" sz="2800" b="1" dirty="0"/>
          </a:p>
        </p:txBody>
      </p:sp>
      <p:cxnSp>
        <p:nvCxnSpPr>
          <p:cNvPr id="8" name="Curved Connector 7"/>
          <p:cNvCxnSpPr>
            <a:endCxn id="7" idx="1"/>
          </p:cNvCxnSpPr>
          <p:nvPr/>
        </p:nvCxnSpPr>
        <p:spPr>
          <a:xfrm>
            <a:off x="5043948" y="3523905"/>
            <a:ext cx="1621500" cy="1"/>
          </a:xfrm>
          <a:prstGeom prst="curved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72132" y="792582"/>
            <a:ext cx="687111" cy="400110"/>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dirty="0" smtClean="0">
                <a:ln/>
                <a:solidFill>
                  <a:schemeClr val="accent3"/>
                </a:solidFill>
              </a:rPr>
              <a:t>SOA</a:t>
            </a:r>
            <a:endParaRPr lang="en-US" sz="2000" b="1" dirty="0">
              <a:ln/>
              <a:solidFill>
                <a:schemeClr val="accent3"/>
              </a:solidFill>
            </a:endParaRPr>
          </a:p>
        </p:txBody>
      </p:sp>
      <p:sp>
        <p:nvSpPr>
          <p:cNvPr id="10" name="Rectangle 9"/>
          <p:cNvSpPr/>
          <p:nvPr/>
        </p:nvSpPr>
        <p:spPr>
          <a:xfrm>
            <a:off x="1748684" y="191417"/>
            <a:ext cx="10213052" cy="584775"/>
          </a:xfrm>
          <a:prstGeom prst="rect">
            <a:avLst/>
          </a:prstGeom>
        </p:spPr>
        <p:txBody>
          <a:bodyPr wrap="none">
            <a:spAutoFit/>
          </a:bodyPr>
          <a:lstStyle/>
          <a:p>
            <a:r>
              <a:rPr lang="en-US" sz="2400" smtClean="0"/>
              <a:t>Prefer</a:t>
            </a:r>
            <a:r>
              <a:rPr lang="en-US" sz="2800" smtClean="0"/>
              <a:t> </a:t>
            </a:r>
            <a:r>
              <a:rPr lang="en-US" sz="3200" smtClean="0"/>
              <a:t>Structure </a:t>
            </a:r>
            <a:r>
              <a:rPr lang="en-US" sz="3200"/>
              <a:t>of </a:t>
            </a:r>
            <a:r>
              <a:rPr lang="en-US" sz="3200" smtClean="0"/>
              <a:t>Arrays </a:t>
            </a:r>
            <a:r>
              <a:rPr lang="en-US" sz="3200" dirty="0"/>
              <a:t>(</a:t>
            </a:r>
            <a:r>
              <a:rPr lang="en-US" sz="3200" dirty="0">
                <a:latin typeface="+mj-lt"/>
              </a:rPr>
              <a:t>SoA</a:t>
            </a:r>
            <a:r>
              <a:rPr lang="en-US" sz="3200"/>
              <a:t>) </a:t>
            </a:r>
            <a:r>
              <a:rPr lang="en-US" sz="2400" smtClean="0"/>
              <a:t>over</a:t>
            </a:r>
            <a:r>
              <a:rPr lang="en-US" sz="2800" smtClean="0"/>
              <a:t> </a:t>
            </a:r>
            <a:r>
              <a:rPr lang="en-US" sz="3200" smtClean="0"/>
              <a:t>Array </a:t>
            </a:r>
            <a:r>
              <a:rPr lang="en-US" sz="3200"/>
              <a:t>of </a:t>
            </a:r>
            <a:r>
              <a:rPr lang="en-US" sz="3200" smtClean="0"/>
              <a:t>Structures </a:t>
            </a:r>
            <a:r>
              <a:rPr lang="en-US" sz="3200" dirty="0"/>
              <a:t>(AoS)</a:t>
            </a:r>
          </a:p>
        </p:txBody>
      </p:sp>
      <p:pic>
        <p:nvPicPr>
          <p:cNvPr id="11" name="Picture 10"/>
          <p:cNvPicPr>
            <a:picLocks noChangeAspect="1"/>
          </p:cNvPicPr>
          <p:nvPr/>
        </p:nvPicPr>
        <p:blipFill>
          <a:blip r:embed="rId4"/>
          <a:stretch>
            <a:fillRect/>
          </a:stretch>
        </p:blipFill>
        <p:spPr>
          <a:xfrm>
            <a:off x="4665790" y="1309713"/>
            <a:ext cx="6690468" cy="1515622"/>
          </a:xfrm>
          <a:prstGeom prst="rect">
            <a:avLst/>
          </a:prstGeom>
          <a:noFill/>
          <a:ln>
            <a:noFill/>
          </a:ln>
        </p:spPr>
      </p:pic>
      <p:sp>
        <p:nvSpPr>
          <p:cNvPr id="16" name="TextBox 15"/>
          <p:cNvSpPr txBox="1"/>
          <p:nvPr/>
        </p:nvSpPr>
        <p:spPr>
          <a:xfrm>
            <a:off x="1394728" y="4038830"/>
            <a:ext cx="2556213" cy="400110"/>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dirty="0" smtClean="0">
                <a:ln/>
                <a:solidFill>
                  <a:schemeClr val="accent3"/>
                </a:solidFill>
              </a:rPr>
              <a:t>SOA memory pattern</a:t>
            </a:r>
            <a:endParaRPr lang="en-US" sz="2000" b="1" dirty="0">
              <a:ln/>
              <a:solidFill>
                <a:schemeClr val="accent3"/>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4159678856"/>
              </p:ext>
            </p:extLst>
          </p:nvPr>
        </p:nvGraphicFramePr>
        <p:xfrm>
          <a:off x="8085708" y="5258403"/>
          <a:ext cx="1088588" cy="370840"/>
        </p:xfrm>
        <a:graphic>
          <a:graphicData uri="http://schemas.openxmlformats.org/drawingml/2006/table">
            <a:tbl>
              <a:tblPr firstRow="1" bandRow="1">
                <a:tableStyleId>{5940675A-B579-460E-94D1-54222C63F5DA}</a:tableStyleId>
              </a:tblPr>
              <a:tblGrid>
                <a:gridCol w="272147"/>
                <a:gridCol w="272147"/>
                <a:gridCol w="272147"/>
                <a:gridCol w="272147"/>
              </a:tblGrid>
              <a:tr h="370840">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452714679"/>
              </p:ext>
            </p:extLst>
          </p:nvPr>
        </p:nvGraphicFramePr>
        <p:xfrm>
          <a:off x="4767320" y="5233573"/>
          <a:ext cx="1088588" cy="370840"/>
        </p:xfrm>
        <a:graphic>
          <a:graphicData uri="http://schemas.openxmlformats.org/drawingml/2006/table">
            <a:tbl>
              <a:tblPr firstRow="1" bandRow="1">
                <a:tableStyleId>{5940675A-B579-460E-94D1-54222C63F5DA}</a:tableStyleId>
              </a:tblPr>
              <a:tblGrid>
                <a:gridCol w="272147"/>
                <a:gridCol w="272147"/>
                <a:gridCol w="272147"/>
                <a:gridCol w="272147"/>
              </a:tblGrid>
              <a:tr h="370840">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492146279"/>
              </p:ext>
            </p:extLst>
          </p:nvPr>
        </p:nvGraphicFramePr>
        <p:xfrm>
          <a:off x="1438972" y="5240472"/>
          <a:ext cx="1088588" cy="370840"/>
        </p:xfrm>
        <a:graphic>
          <a:graphicData uri="http://schemas.openxmlformats.org/drawingml/2006/table">
            <a:tbl>
              <a:tblPr firstRow="1" bandRow="1">
                <a:tableStyleId>{5940675A-B579-460E-94D1-54222C63F5DA}</a:tableStyleId>
              </a:tblPr>
              <a:tblGrid>
                <a:gridCol w="272147"/>
                <a:gridCol w="272147"/>
                <a:gridCol w="272147"/>
                <a:gridCol w="272147"/>
              </a:tblGrid>
              <a:tr h="370840">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dirty="0" smtClean="0"/>
                        <a:t>r</a:t>
                      </a:r>
                      <a:endParaRPr lang="en-US" dirty="0"/>
                    </a:p>
                  </a:txBody>
                  <a:tcPr>
                    <a:solidFill>
                      <a:schemeClr val="accent4">
                        <a:lumMod val="75000"/>
                      </a:schemeClr>
                    </a:solidFill>
                  </a:tcPr>
                </a:tc>
              </a:tr>
            </a:tbl>
          </a:graphicData>
        </a:graphic>
      </p:graphicFrame>
      <p:sp>
        <p:nvSpPr>
          <p:cNvPr id="17" name="TextBox 16"/>
          <p:cNvSpPr txBox="1"/>
          <p:nvPr/>
        </p:nvSpPr>
        <p:spPr>
          <a:xfrm>
            <a:off x="1350484" y="5620013"/>
            <a:ext cx="2326984" cy="400110"/>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smtClean="0">
                <a:ln/>
                <a:solidFill>
                  <a:schemeClr val="accent3"/>
                </a:solidFill>
              </a:rPr>
              <a:t>SOA vector pattern</a:t>
            </a:r>
            <a:endParaRPr lang="en-US" sz="2000" b="1" dirty="0">
              <a:ln/>
              <a:solidFill>
                <a:schemeClr val="accent3"/>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3728620253"/>
              </p:ext>
            </p:extLst>
          </p:nvPr>
        </p:nvGraphicFramePr>
        <p:xfrm>
          <a:off x="4783672" y="4504703"/>
          <a:ext cx="3265764" cy="365760"/>
        </p:xfrm>
        <a:graphic>
          <a:graphicData uri="http://schemas.openxmlformats.org/drawingml/2006/table">
            <a:tbl>
              <a:tblPr firstRow="1" bandRow="1">
                <a:tableStyleId>{5940675A-B579-460E-94D1-54222C63F5DA}</a:tableStyleId>
              </a:tblPr>
              <a:tblGrid>
                <a:gridCol w="272147"/>
                <a:gridCol w="272147"/>
                <a:gridCol w="272147"/>
                <a:gridCol w="272147"/>
                <a:gridCol w="272147"/>
                <a:gridCol w="272147"/>
                <a:gridCol w="272147"/>
                <a:gridCol w="272147"/>
                <a:gridCol w="272147"/>
                <a:gridCol w="296141"/>
                <a:gridCol w="248153"/>
                <a:gridCol w="272147"/>
              </a:tblGrid>
              <a:tr h="0">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978872939"/>
              </p:ext>
            </p:extLst>
          </p:nvPr>
        </p:nvGraphicFramePr>
        <p:xfrm>
          <a:off x="8098276" y="4504703"/>
          <a:ext cx="3265764" cy="365760"/>
        </p:xfrm>
        <a:graphic>
          <a:graphicData uri="http://schemas.openxmlformats.org/drawingml/2006/table">
            <a:tbl>
              <a:tblPr firstRow="1" bandRow="1">
                <a:tableStyleId>{5940675A-B579-460E-94D1-54222C63F5DA}</a:tableStyleId>
              </a:tblPr>
              <a:tblGrid>
                <a:gridCol w="272147"/>
                <a:gridCol w="272147"/>
                <a:gridCol w="272147"/>
                <a:gridCol w="272147"/>
                <a:gridCol w="272147"/>
                <a:gridCol w="272147"/>
                <a:gridCol w="272147"/>
                <a:gridCol w="272147"/>
                <a:gridCol w="272147"/>
                <a:gridCol w="272147"/>
                <a:gridCol w="272147"/>
                <a:gridCol w="272147"/>
              </a:tblGrid>
              <a:tr h="0">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r>
            </a:tbl>
          </a:graphicData>
        </a:graphic>
      </p:graphicFrame>
      <p:sp>
        <p:nvSpPr>
          <p:cNvPr id="23" name="Right Brace 22"/>
          <p:cNvSpPr/>
          <p:nvPr/>
        </p:nvSpPr>
        <p:spPr>
          <a:xfrm rot="5400000">
            <a:off x="1861758" y="4562172"/>
            <a:ext cx="235971" cy="993057"/>
          </a:xfrm>
          <a:prstGeom prst="rightBrace">
            <a:avLst/>
          </a:prstGeom>
          <a:ln w="285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ight Brace 23"/>
          <p:cNvSpPr/>
          <p:nvPr/>
        </p:nvSpPr>
        <p:spPr>
          <a:xfrm rot="5400000">
            <a:off x="5194512" y="4576920"/>
            <a:ext cx="235971" cy="993057"/>
          </a:xfrm>
          <a:prstGeom prst="rightBrace">
            <a:avLst/>
          </a:prstGeom>
          <a:ln w="285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Right Brace 24"/>
          <p:cNvSpPr/>
          <p:nvPr/>
        </p:nvSpPr>
        <p:spPr>
          <a:xfrm rot="5400000">
            <a:off x="8527266" y="4562612"/>
            <a:ext cx="235971" cy="993057"/>
          </a:xfrm>
          <a:prstGeom prst="rightBrace">
            <a:avLst/>
          </a:prstGeom>
          <a:ln w="285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Rectangle 26"/>
          <p:cNvSpPr/>
          <p:nvPr/>
        </p:nvSpPr>
        <p:spPr>
          <a:xfrm>
            <a:off x="8439754" y="6020123"/>
            <a:ext cx="3360535" cy="646331"/>
          </a:xfrm>
          <a:prstGeom prst="rect">
            <a:avLst/>
          </a:prstGeom>
          <a:solidFill>
            <a:srgbClr val="FFC000"/>
          </a:solidFill>
        </p:spPr>
        <p:txBody>
          <a:bodyPr wrap="none">
            <a:spAutoFit/>
          </a:bodyPr>
          <a:lstStyle/>
          <a:p>
            <a:pPr marL="285750" indent="-285750">
              <a:buFont typeface="Corbel" panose="020B0503020204020204" pitchFamily="34" charset="0"/>
              <a:buChar char="×"/>
            </a:pPr>
            <a:r>
              <a:rPr lang="en-US" dirty="0" smtClean="0">
                <a:solidFill>
                  <a:srgbClr val="FF0000"/>
                </a:solidFill>
              </a:rPr>
              <a:t>Read non-contiguous memory</a:t>
            </a:r>
          </a:p>
          <a:p>
            <a:pPr marL="285750" indent="-285750">
              <a:buFont typeface="Wingdings" panose="05000000000000000000" pitchFamily="2" charset="2"/>
              <a:buChar char="ü"/>
            </a:pPr>
            <a:r>
              <a:rPr lang="en-US" dirty="0" smtClean="0">
                <a:solidFill>
                  <a:srgbClr val="0070C0"/>
                </a:solidFill>
              </a:rPr>
              <a:t>All vector length utilize </a:t>
            </a:r>
            <a:endParaRPr lang="en-US" dirty="0">
              <a:solidFill>
                <a:srgbClr val="0070C0"/>
              </a:solidFill>
            </a:endParaRPr>
          </a:p>
        </p:txBody>
      </p:sp>
    </p:spTree>
    <p:extLst>
      <p:ext uri="{BB962C8B-B14F-4D97-AF65-F5344CB8AC3E}">
        <p14:creationId xmlns:p14="http://schemas.microsoft.com/office/powerpoint/2010/main" val="2298206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12464" y="31285"/>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AOSOA</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2069469102"/>
              </p:ext>
            </p:extLst>
          </p:nvPr>
        </p:nvGraphicFramePr>
        <p:xfrm>
          <a:off x="1396182" y="3387935"/>
          <a:ext cx="3292560" cy="370840"/>
        </p:xfrm>
        <a:graphic>
          <a:graphicData uri="http://schemas.openxmlformats.org/drawingml/2006/table">
            <a:tbl>
              <a:tblPr firstRow="1" bandRow="1">
                <a:tableStyleId>{5940675A-B579-460E-94D1-54222C63F5DA}</a:tableStyleId>
              </a:tblPr>
              <a:tblGrid>
                <a:gridCol w="274380"/>
                <a:gridCol w="274380"/>
                <a:gridCol w="274380"/>
                <a:gridCol w="274380"/>
                <a:gridCol w="274380"/>
                <a:gridCol w="274380"/>
                <a:gridCol w="274380"/>
                <a:gridCol w="274380"/>
                <a:gridCol w="274380"/>
                <a:gridCol w="274380"/>
                <a:gridCol w="274380"/>
                <a:gridCol w="274380"/>
              </a:tblGrid>
              <a:tr h="370840">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1426884"/>
              </p:ext>
            </p:extLst>
          </p:nvPr>
        </p:nvGraphicFramePr>
        <p:xfrm>
          <a:off x="4748982" y="3378103"/>
          <a:ext cx="3292560" cy="370840"/>
        </p:xfrm>
        <a:graphic>
          <a:graphicData uri="http://schemas.openxmlformats.org/drawingml/2006/table">
            <a:tbl>
              <a:tblPr firstRow="1" bandRow="1">
                <a:tableStyleId>{5940675A-B579-460E-94D1-54222C63F5DA}</a:tableStyleId>
              </a:tblPr>
              <a:tblGrid>
                <a:gridCol w="274380"/>
                <a:gridCol w="274380"/>
                <a:gridCol w="274380"/>
                <a:gridCol w="274380"/>
                <a:gridCol w="274380"/>
                <a:gridCol w="274380"/>
                <a:gridCol w="274380"/>
                <a:gridCol w="274380"/>
                <a:gridCol w="274380"/>
                <a:gridCol w="274380"/>
                <a:gridCol w="274380"/>
                <a:gridCol w="274380"/>
              </a:tblGrid>
              <a:tr h="370840">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45598082"/>
              </p:ext>
            </p:extLst>
          </p:nvPr>
        </p:nvGraphicFramePr>
        <p:xfrm>
          <a:off x="8096866" y="3378102"/>
          <a:ext cx="3292560" cy="370840"/>
        </p:xfrm>
        <a:graphic>
          <a:graphicData uri="http://schemas.openxmlformats.org/drawingml/2006/table">
            <a:tbl>
              <a:tblPr firstRow="1" bandRow="1">
                <a:tableStyleId>{5940675A-B579-460E-94D1-54222C63F5DA}</a:tableStyleId>
              </a:tblPr>
              <a:tblGrid>
                <a:gridCol w="274380"/>
                <a:gridCol w="274380"/>
                <a:gridCol w="274380"/>
                <a:gridCol w="274380"/>
                <a:gridCol w="274380"/>
                <a:gridCol w="274380"/>
                <a:gridCol w="274380"/>
                <a:gridCol w="274380"/>
                <a:gridCol w="274380"/>
                <a:gridCol w="274380"/>
                <a:gridCol w="274380"/>
                <a:gridCol w="274380"/>
              </a:tblGrid>
              <a:tr h="370840">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r>
            </a:tbl>
          </a:graphicData>
        </a:graphic>
      </p:graphicFrame>
      <p:sp>
        <p:nvSpPr>
          <p:cNvPr id="10" name="TextBox 9"/>
          <p:cNvSpPr txBox="1"/>
          <p:nvPr/>
        </p:nvSpPr>
        <p:spPr>
          <a:xfrm>
            <a:off x="1351937" y="2774933"/>
            <a:ext cx="3999172" cy="523220"/>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800" b="1" smtClean="0">
                <a:ln/>
                <a:solidFill>
                  <a:schemeClr val="accent3"/>
                </a:solidFill>
              </a:rPr>
              <a:t>AOSOA memory pattern</a:t>
            </a:r>
            <a:endParaRPr lang="en-US" sz="2800" b="1" dirty="0">
              <a:ln/>
              <a:solidFill>
                <a:schemeClr val="accent3"/>
              </a:solidFill>
            </a:endParaRPr>
          </a:p>
        </p:txBody>
      </p:sp>
      <p:sp>
        <p:nvSpPr>
          <p:cNvPr id="12" name="Rectangle 11"/>
          <p:cNvSpPr/>
          <p:nvPr/>
        </p:nvSpPr>
        <p:spPr>
          <a:xfrm>
            <a:off x="1351937" y="1728060"/>
            <a:ext cx="4440575" cy="646331"/>
          </a:xfrm>
          <a:prstGeom prst="rect">
            <a:avLst/>
          </a:prstGeom>
        </p:spPr>
        <p:txBody>
          <a:bodyPr wrap="none">
            <a:spAutoFit/>
          </a:bodyPr>
          <a:lstStyle/>
          <a:p>
            <a:pPr marL="285750" indent="-285750">
              <a:buFont typeface="Wingdings" panose="05000000000000000000" pitchFamily="2" charset="2"/>
              <a:buChar char="q"/>
            </a:pPr>
            <a:r>
              <a:rPr lang="en-US" smtClean="0">
                <a:solidFill>
                  <a:srgbClr val="92D050"/>
                </a:solidFill>
              </a:rPr>
              <a:t>SIMD-friendly</a:t>
            </a:r>
            <a:r>
              <a:rPr lang="en-US" dirty="0" smtClean="0">
                <a:solidFill>
                  <a:srgbClr val="92D050"/>
                </a:solidFill>
              </a:rPr>
              <a:t>. can utilize </a:t>
            </a:r>
            <a:r>
              <a:rPr lang="en-US" smtClean="0">
                <a:solidFill>
                  <a:srgbClr val="92D050"/>
                </a:solidFill>
              </a:rPr>
              <a:t>all vector </a:t>
            </a:r>
            <a:r>
              <a:rPr lang="en-US" dirty="0" smtClean="0">
                <a:solidFill>
                  <a:srgbClr val="92D050"/>
                </a:solidFill>
              </a:rPr>
              <a:t>length</a:t>
            </a:r>
          </a:p>
          <a:p>
            <a:pPr marL="285750" indent="-285750">
              <a:buFont typeface="Wingdings" panose="05000000000000000000" pitchFamily="2" charset="2"/>
              <a:buChar char="q"/>
            </a:pPr>
            <a:r>
              <a:rPr lang="en-US" dirty="0">
                <a:solidFill>
                  <a:srgbClr val="92D050"/>
                </a:solidFill>
              </a:rPr>
              <a:t>Good locality. </a:t>
            </a:r>
            <a:r>
              <a:rPr lang="en-US">
                <a:solidFill>
                  <a:srgbClr val="92D050"/>
                </a:solidFill>
              </a:rPr>
              <a:t>cache </a:t>
            </a:r>
            <a:r>
              <a:rPr lang="en-US" smtClean="0">
                <a:solidFill>
                  <a:srgbClr val="92D050"/>
                </a:solidFill>
              </a:rPr>
              <a:t>friendly</a:t>
            </a:r>
            <a:r>
              <a:rPr lang="en-US" dirty="0">
                <a:solidFill>
                  <a:srgbClr val="92D050"/>
                </a:solidFill>
              </a:rPr>
              <a:t>. </a:t>
            </a:r>
          </a:p>
        </p:txBody>
      </p:sp>
      <p:graphicFrame>
        <p:nvGraphicFramePr>
          <p:cNvPr id="13" name="Table 12"/>
          <p:cNvGraphicFramePr>
            <a:graphicFrameLocks noGrp="1"/>
          </p:cNvGraphicFramePr>
          <p:nvPr>
            <p:extLst>
              <p:ext uri="{D42A27DB-BD31-4B8C-83A1-F6EECF244321}">
                <p14:modId xmlns:p14="http://schemas.microsoft.com/office/powerpoint/2010/main" val="1943971576"/>
              </p:ext>
            </p:extLst>
          </p:nvPr>
        </p:nvGraphicFramePr>
        <p:xfrm>
          <a:off x="3690685" y="4416108"/>
          <a:ext cx="1088588" cy="370840"/>
        </p:xfrm>
        <a:graphic>
          <a:graphicData uri="http://schemas.openxmlformats.org/drawingml/2006/table">
            <a:tbl>
              <a:tblPr firstRow="1" bandRow="1">
                <a:tableStyleId>{5940675A-B579-460E-94D1-54222C63F5DA}</a:tableStyleId>
              </a:tblPr>
              <a:tblGrid>
                <a:gridCol w="272147"/>
                <a:gridCol w="272147"/>
                <a:gridCol w="272147"/>
                <a:gridCol w="272147"/>
              </a:tblGrid>
              <a:tr h="370840">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c>
                  <a:txBody>
                    <a:bodyPr/>
                    <a:lstStyle/>
                    <a:p>
                      <a:pPr algn="ctr"/>
                      <a:r>
                        <a:rPr lang="en-US" dirty="0" smtClean="0"/>
                        <a:t>b</a:t>
                      </a:r>
                      <a:endParaRPr lang="en-US" dirty="0"/>
                    </a:p>
                  </a:txBody>
                  <a:tcPr>
                    <a:solidFill>
                      <a:schemeClr val="accent1">
                        <a:lumMod val="7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543894457"/>
              </p:ext>
            </p:extLst>
          </p:nvPr>
        </p:nvGraphicFramePr>
        <p:xfrm>
          <a:off x="2555059" y="4416108"/>
          <a:ext cx="1088588" cy="370840"/>
        </p:xfrm>
        <a:graphic>
          <a:graphicData uri="http://schemas.openxmlformats.org/drawingml/2006/table">
            <a:tbl>
              <a:tblPr firstRow="1" bandRow="1">
                <a:tableStyleId>{5940675A-B579-460E-94D1-54222C63F5DA}</a:tableStyleId>
              </a:tblPr>
              <a:tblGrid>
                <a:gridCol w="272147"/>
                <a:gridCol w="272147"/>
                <a:gridCol w="272147"/>
                <a:gridCol w="272147"/>
              </a:tblGrid>
              <a:tr h="370840">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c>
                  <a:txBody>
                    <a:bodyPr/>
                    <a:lstStyle/>
                    <a:p>
                      <a:pPr algn="ctr"/>
                      <a:r>
                        <a:rPr lang="en-US" dirty="0" smtClean="0"/>
                        <a:t>g</a:t>
                      </a:r>
                      <a:endParaRPr lang="en-US" dirty="0"/>
                    </a:p>
                  </a:txBody>
                  <a:tcPr>
                    <a:solidFill>
                      <a:schemeClr val="accent2">
                        <a:lumMod val="75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76782651"/>
              </p:ext>
            </p:extLst>
          </p:nvPr>
        </p:nvGraphicFramePr>
        <p:xfrm>
          <a:off x="1425776" y="4411513"/>
          <a:ext cx="1088588" cy="370840"/>
        </p:xfrm>
        <a:graphic>
          <a:graphicData uri="http://schemas.openxmlformats.org/drawingml/2006/table">
            <a:tbl>
              <a:tblPr firstRow="1" bandRow="1">
                <a:tableStyleId>{5940675A-B579-460E-94D1-54222C63F5DA}</a:tableStyleId>
              </a:tblPr>
              <a:tblGrid>
                <a:gridCol w="272147"/>
                <a:gridCol w="272147"/>
                <a:gridCol w="272147"/>
                <a:gridCol w="272147"/>
              </a:tblGrid>
              <a:tr h="370840">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c>
                  <a:txBody>
                    <a:bodyPr/>
                    <a:lstStyle/>
                    <a:p>
                      <a:pPr algn="ctr"/>
                      <a:r>
                        <a:rPr lang="en-US" smtClean="0"/>
                        <a:t>r</a:t>
                      </a:r>
                      <a:endParaRPr lang="en-US" dirty="0"/>
                    </a:p>
                  </a:txBody>
                  <a:tcPr>
                    <a:solidFill>
                      <a:schemeClr val="accent4">
                        <a:lumMod val="75000"/>
                      </a:schemeClr>
                    </a:solidFill>
                  </a:tcPr>
                </a:tc>
              </a:tr>
            </a:tbl>
          </a:graphicData>
        </a:graphic>
      </p:graphicFrame>
      <p:sp>
        <p:nvSpPr>
          <p:cNvPr id="16" name="TextBox 15"/>
          <p:cNvSpPr txBox="1"/>
          <p:nvPr/>
        </p:nvSpPr>
        <p:spPr>
          <a:xfrm>
            <a:off x="1952114" y="4867002"/>
            <a:ext cx="2681953" cy="400110"/>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smtClean="0">
                <a:ln/>
                <a:solidFill>
                  <a:schemeClr val="accent3"/>
                </a:solidFill>
              </a:rPr>
              <a:t>AOSOA vector pattern</a:t>
            </a:r>
            <a:endParaRPr lang="en-US" sz="2000" b="1" dirty="0">
              <a:ln/>
              <a:solidFill>
                <a:schemeClr val="accent3"/>
              </a:solidFill>
            </a:endParaRPr>
          </a:p>
        </p:txBody>
      </p:sp>
      <p:sp>
        <p:nvSpPr>
          <p:cNvPr id="3" name="Right Brace 2"/>
          <p:cNvSpPr/>
          <p:nvPr/>
        </p:nvSpPr>
        <p:spPr>
          <a:xfrm rot="5400000">
            <a:off x="1721937" y="3586049"/>
            <a:ext cx="460352" cy="993057"/>
          </a:xfrm>
          <a:prstGeom prst="rightBrace">
            <a:avLst/>
          </a:prstGeom>
          <a:ln w="285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Right Brace 17"/>
          <p:cNvSpPr/>
          <p:nvPr/>
        </p:nvSpPr>
        <p:spPr>
          <a:xfrm rot="5400000">
            <a:off x="2816023" y="3586049"/>
            <a:ext cx="460352" cy="993057"/>
          </a:xfrm>
          <a:prstGeom prst="rightBrace">
            <a:avLst/>
          </a:prstGeom>
          <a:ln w="285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Right Brace 18"/>
          <p:cNvSpPr/>
          <p:nvPr/>
        </p:nvSpPr>
        <p:spPr>
          <a:xfrm rot="5400000">
            <a:off x="3939605" y="3586050"/>
            <a:ext cx="460352" cy="993057"/>
          </a:xfrm>
          <a:prstGeom prst="rightBrace">
            <a:avLst/>
          </a:prstGeom>
          <a:ln w="285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Rectangle 19"/>
          <p:cNvSpPr/>
          <p:nvPr/>
        </p:nvSpPr>
        <p:spPr>
          <a:xfrm>
            <a:off x="5792512" y="4420726"/>
            <a:ext cx="2916504" cy="646331"/>
          </a:xfrm>
          <a:prstGeom prst="rect">
            <a:avLst/>
          </a:prstGeom>
          <a:solidFill>
            <a:srgbClr val="FFC000"/>
          </a:solidFill>
        </p:spPr>
        <p:txBody>
          <a:bodyPr wrap="none">
            <a:spAutoFit/>
          </a:bodyPr>
          <a:lstStyle/>
          <a:p>
            <a:pPr marL="285750" indent="-285750">
              <a:buFont typeface="Wingdings" panose="05000000000000000000" pitchFamily="2" charset="2"/>
              <a:buChar char="ü"/>
            </a:pPr>
            <a:r>
              <a:rPr lang="en-US" dirty="0" smtClean="0">
                <a:solidFill>
                  <a:srgbClr val="0070C0"/>
                </a:solidFill>
              </a:rPr>
              <a:t>Read contiguous memory</a:t>
            </a:r>
          </a:p>
          <a:p>
            <a:pPr marL="285750" indent="-285750">
              <a:buFont typeface="Wingdings" panose="05000000000000000000" pitchFamily="2" charset="2"/>
              <a:buChar char="ü"/>
            </a:pPr>
            <a:r>
              <a:rPr lang="en-US" dirty="0" smtClean="0">
                <a:solidFill>
                  <a:srgbClr val="0070C0"/>
                </a:solidFill>
              </a:rPr>
              <a:t>All vector length utilize </a:t>
            </a:r>
            <a:endParaRPr lang="en-US" dirty="0">
              <a:solidFill>
                <a:srgbClr val="0070C0"/>
              </a:solidFill>
            </a:endParaRPr>
          </a:p>
        </p:txBody>
      </p:sp>
      <p:sp>
        <p:nvSpPr>
          <p:cNvPr id="21" name="Oval 20"/>
          <p:cNvSpPr/>
          <p:nvPr/>
        </p:nvSpPr>
        <p:spPr>
          <a:xfrm>
            <a:off x="1074644" y="3601736"/>
            <a:ext cx="4138645" cy="988142"/>
          </a:xfrm>
          <a:prstGeom prst="ellipse">
            <a:avLst/>
          </a:prstGeom>
          <a:solidFill>
            <a:srgbClr val="FFC000">
              <a:alpha val="32941"/>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21" idx="6"/>
            <a:endCxn id="20" idx="1"/>
          </p:cNvCxnSpPr>
          <p:nvPr/>
        </p:nvCxnSpPr>
        <p:spPr>
          <a:xfrm>
            <a:off x="5213289" y="4095807"/>
            <a:ext cx="579223" cy="6480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455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10668" y="857194"/>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panose="020F0502020204030204" pitchFamily="34" charset="0"/>
              </a:rPr>
              <a:t>Vectorization Guidelines for Data Structures </a:t>
            </a:r>
            <a:endParaRPr lang="en-US" dirty="0"/>
          </a:p>
          <a:p>
            <a:endParaRPr lang="en-US" sz="1800" dirty="0"/>
          </a:p>
        </p:txBody>
      </p:sp>
      <p:sp>
        <p:nvSpPr>
          <p:cNvPr id="6" name="Rectangle 5"/>
          <p:cNvSpPr/>
          <p:nvPr/>
        </p:nvSpPr>
        <p:spPr>
          <a:xfrm>
            <a:off x="1743226" y="1955461"/>
            <a:ext cx="9753599" cy="3477875"/>
          </a:xfrm>
          <a:prstGeom prst="rect">
            <a:avLst/>
          </a:prstGeom>
        </p:spPr>
        <p:txBody>
          <a:bodyPr wrap="square">
            <a:spAutoFit/>
          </a:bodyPr>
          <a:lstStyle/>
          <a:p>
            <a:pPr marL="285750" indent="-285750">
              <a:buFont typeface="Wingdings" panose="05000000000000000000" pitchFamily="2" charset="2"/>
              <a:buChar char="q"/>
            </a:pPr>
            <a:r>
              <a:rPr lang="en-US" sz="2000" dirty="0" smtClean="0"/>
              <a:t> Use </a:t>
            </a:r>
            <a:r>
              <a:rPr lang="en-US" sz="2000" dirty="0"/>
              <a:t>the smallest data types that give the needed precision, to maximize potential SIMD width</a:t>
            </a:r>
            <a:r>
              <a:rPr lang="en-US" sz="2000" dirty="0" smtClean="0"/>
              <a:t>.</a:t>
            </a:r>
            <a:endParaRPr lang="en-US" sz="2000" dirty="0"/>
          </a:p>
          <a:p>
            <a:pPr marL="285750" indent="-285750">
              <a:buFont typeface="Wingdings" panose="05000000000000000000" pitchFamily="2" charset="2"/>
              <a:buChar char="q"/>
            </a:pPr>
            <a:r>
              <a:rPr lang="en-US" sz="2000" dirty="0" smtClean="0"/>
              <a:t> Avoid </a:t>
            </a:r>
            <a:r>
              <a:rPr lang="en-US" sz="2000" dirty="0"/>
              <a:t>mixing vectorizable data types in the same loop (except for integer arithmetic on array subscripts). </a:t>
            </a:r>
          </a:p>
          <a:p>
            <a:pPr marL="285750" indent="-285750">
              <a:buFont typeface="Wingdings" panose="05000000000000000000" pitchFamily="2" charset="2"/>
              <a:buChar char="q"/>
            </a:pPr>
            <a:r>
              <a:rPr lang="en-US" sz="2000" dirty="0" smtClean="0"/>
              <a:t> Avoid </a:t>
            </a:r>
            <a:r>
              <a:rPr lang="en-US" sz="2000" dirty="0"/>
              <a:t>operations not supported in SIMD hardware. </a:t>
            </a:r>
            <a:r>
              <a:rPr lang="en-US" sz="2000" dirty="0" smtClean="0"/>
              <a:t>(like remainder </a:t>
            </a:r>
            <a:r>
              <a:rPr lang="en-US" sz="2000" dirty="0"/>
              <a:t>operator “%” </a:t>
            </a:r>
            <a:r>
              <a:rPr lang="en-US" sz="2000" dirty="0" smtClean="0"/>
              <a:t>)</a:t>
            </a:r>
          </a:p>
          <a:p>
            <a:pPr marL="285750" indent="-28575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Use all the instruction sets available for your processor</a:t>
            </a:r>
            <a:r>
              <a:rPr lang="en-US" sz="2000" dirty="0" smtClean="0"/>
              <a:t>.(SSE4.1, SSE4.2, AVX, etc</a:t>
            </a:r>
            <a:r>
              <a:rPr lang="en-US" sz="2000" dirty="0"/>
              <a:t>. </a:t>
            </a:r>
            <a:r>
              <a:rPr lang="en-US" sz="2000" dirty="0" smtClean="0"/>
              <a:t>)</a:t>
            </a:r>
          </a:p>
          <a:p>
            <a:pPr marL="342900" indent="-342900">
              <a:buFont typeface="Wingdings" panose="05000000000000000000" pitchFamily="2" charset="2"/>
              <a:buChar char="q"/>
            </a:pPr>
            <a:endParaRPr lang="en-US" sz="2000" dirty="0" smtClean="0"/>
          </a:p>
          <a:p>
            <a:pPr marL="285750" indent="-285750">
              <a:buFont typeface="Wingdings" panose="05000000000000000000" pitchFamily="2" charset="2"/>
              <a:buChar char="q"/>
            </a:pPr>
            <a:r>
              <a:rPr lang="en-US" sz="2000" dirty="0" smtClean="0"/>
              <a:t> Force </a:t>
            </a:r>
            <a:r>
              <a:rPr lang="en-US" sz="2000" dirty="0"/>
              <a:t>vectorization regardless of </a:t>
            </a:r>
            <a:r>
              <a:rPr lang="en-US" sz="2000" dirty="0" smtClean="0"/>
              <a:t>the </a:t>
            </a:r>
            <a:r>
              <a:rPr lang="en-US" sz="2000" dirty="0"/>
              <a:t>outcome of the </a:t>
            </a:r>
            <a:r>
              <a:rPr lang="en-US" sz="2000" dirty="0" smtClean="0"/>
              <a:t>compiler efficiency analysis.(#</a:t>
            </a:r>
            <a:r>
              <a:rPr lang="en-US" sz="2000" dirty="0"/>
              <a:t>pragma vector </a:t>
            </a:r>
            <a:r>
              <a:rPr lang="en-US" sz="2000" dirty="0" smtClean="0"/>
              <a:t>always)</a:t>
            </a:r>
            <a:endParaRPr lang="en-US" sz="2000" dirty="0"/>
          </a:p>
          <a:p>
            <a:endParaRPr lang="en-US" sz="2000" dirty="0"/>
          </a:p>
        </p:txBody>
      </p:sp>
    </p:spTree>
    <p:extLst>
      <p:ext uri="{BB962C8B-B14F-4D97-AF65-F5344CB8AC3E}">
        <p14:creationId xmlns:p14="http://schemas.microsoft.com/office/powerpoint/2010/main" val="282120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445" y="175201"/>
            <a:ext cx="10018713" cy="1752599"/>
          </a:xfrm>
        </p:spPr>
        <p:txBody>
          <a:bodyPr/>
          <a:lstStyle/>
          <a:p>
            <a:r>
              <a:rPr lang="en-US" i="1" dirty="0" smtClean="0"/>
              <a:t>Untapped </a:t>
            </a:r>
            <a:r>
              <a:rPr lang="en-US" i="1" dirty="0"/>
              <a:t>Potential Can Be Huge</a:t>
            </a:r>
            <a:endParaRPr lang="en-US" dirty="0"/>
          </a:p>
        </p:txBody>
      </p:sp>
      <p:pic>
        <p:nvPicPr>
          <p:cNvPr id="4" name="Picture 3"/>
          <p:cNvPicPr>
            <a:picLocks noChangeAspect="1"/>
          </p:cNvPicPr>
          <p:nvPr/>
        </p:nvPicPr>
        <p:blipFill>
          <a:blip r:embed="rId2"/>
          <a:stretch>
            <a:fillRect/>
          </a:stretch>
        </p:blipFill>
        <p:spPr>
          <a:xfrm>
            <a:off x="2335982" y="1487887"/>
            <a:ext cx="7761723" cy="4032732"/>
          </a:xfrm>
          <a:prstGeom prst="rect">
            <a:avLst/>
          </a:prstGeom>
        </p:spPr>
      </p:pic>
      <p:sp>
        <p:nvSpPr>
          <p:cNvPr id="5" name="Rectangle 4"/>
          <p:cNvSpPr/>
          <p:nvPr/>
        </p:nvSpPr>
        <p:spPr>
          <a:xfrm>
            <a:off x="3048000" y="3175085"/>
            <a:ext cx="6096000" cy="507831"/>
          </a:xfrm>
          <a:prstGeom prst="rect">
            <a:avLst/>
          </a:prstGeom>
        </p:spPr>
        <p:txBody>
          <a:bodyPr>
            <a:spAutoFit/>
          </a:bodyPr>
          <a:lstStyle/>
          <a:p>
            <a:endParaRPr lang="en-US" sz="900" dirty="0">
              <a:solidFill>
                <a:srgbClr val="000000"/>
              </a:solidFill>
              <a:latin typeface="Intel Clear"/>
            </a:endParaRPr>
          </a:p>
          <a:p>
            <a:r>
              <a:rPr lang="en-US" i="1">
                <a:latin typeface="Intel Clear"/>
              </a:rPr>
              <a:t>High </a:t>
            </a:r>
            <a:r>
              <a:rPr lang="en-US" i="1" smtClean="0">
                <a:latin typeface="Intel Clear"/>
              </a:rPr>
              <a:t>performance software </a:t>
            </a:r>
            <a:r>
              <a:rPr lang="en-US" i="1" dirty="0">
                <a:latin typeface="Intel Clear"/>
              </a:rPr>
              <a:t>must exploit both</a:t>
            </a:r>
            <a:endParaRPr lang="en-US" dirty="0"/>
          </a:p>
        </p:txBody>
      </p:sp>
      <p:sp>
        <p:nvSpPr>
          <p:cNvPr id="6" name="Rectangle 5"/>
          <p:cNvSpPr/>
          <p:nvPr/>
        </p:nvSpPr>
        <p:spPr>
          <a:xfrm>
            <a:off x="2843982" y="5520619"/>
            <a:ext cx="6096000" cy="1061829"/>
          </a:xfrm>
          <a:prstGeom prst="rect">
            <a:avLst/>
          </a:prstGeom>
        </p:spPr>
        <p:txBody>
          <a:bodyPr>
            <a:spAutoFit/>
          </a:bodyPr>
          <a:lstStyle/>
          <a:p>
            <a:endParaRPr lang="en-US" sz="900" dirty="0">
              <a:solidFill>
                <a:srgbClr val="000000"/>
              </a:solidFill>
            </a:endParaRPr>
          </a:p>
          <a:p>
            <a:r>
              <a:rPr lang="en-US" i="1"/>
              <a:t>High </a:t>
            </a:r>
            <a:r>
              <a:rPr lang="en-US" i="1" smtClean="0"/>
              <a:t>performance software </a:t>
            </a:r>
            <a:r>
              <a:rPr lang="en-US" i="1" dirty="0"/>
              <a:t>must exploit </a:t>
            </a:r>
            <a:r>
              <a:rPr lang="en-US" i="1" dirty="0" smtClean="0"/>
              <a:t>both : </a:t>
            </a:r>
            <a:endParaRPr lang="en-US" dirty="0"/>
          </a:p>
          <a:p>
            <a:pPr marL="285750" indent="-285750">
              <a:buFont typeface="Wingdings" panose="05000000000000000000" pitchFamily="2" charset="2"/>
              <a:buChar char="q"/>
            </a:pPr>
            <a:r>
              <a:rPr lang="en-US" smtClean="0"/>
              <a:t>Threading parallelism</a:t>
            </a:r>
            <a:endParaRPr lang="en-US" dirty="0" smtClean="0"/>
          </a:p>
          <a:p>
            <a:pPr marL="285750" indent="-285750">
              <a:buFont typeface="Wingdings" panose="05000000000000000000" pitchFamily="2" charset="2"/>
              <a:buChar char="q"/>
            </a:pPr>
            <a:r>
              <a:rPr lang="en-US" smtClean="0"/>
              <a:t>Vector parallelism</a:t>
            </a:r>
            <a:endParaRPr lang="en-US" dirty="0"/>
          </a:p>
        </p:txBody>
      </p:sp>
    </p:spTree>
    <p:extLst>
      <p:ext uri="{BB962C8B-B14F-4D97-AF65-F5344CB8AC3E}">
        <p14:creationId xmlns:p14="http://schemas.microsoft.com/office/powerpoint/2010/main" val="3916218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460543" y="447761"/>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panose="020F0502020204030204" pitchFamily="34" charset="0"/>
              </a:rPr>
              <a:t>Vectorization Reports</a:t>
            </a:r>
          </a:p>
          <a:p>
            <a:endParaRPr lang="en-US" sz="1800" dirty="0">
              <a:latin typeface="Calibri" panose="020F0502020204030204" pitchFamily="34" charset="0"/>
            </a:endParaRPr>
          </a:p>
        </p:txBody>
      </p:sp>
      <p:sp>
        <p:nvSpPr>
          <p:cNvPr id="6" name="Rectangle 5"/>
          <p:cNvSpPr/>
          <p:nvPr/>
        </p:nvSpPr>
        <p:spPr>
          <a:xfrm>
            <a:off x="1846995" y="1222444"/>
            <a:ext cx="10053851" cy="1323439"/>
          </a:xfrm>
          <a:prstGeom prst="rect">
            <a:avLst/>
          </a:prstGeom>
        </p:spPr>
        <p:txBody>
          <a:bodyPr wrap="square">
            <a:spAutoFit/>
          </a:bodyPr>
          <a:lstStyle/>
          <a:p>
            <a:pPr marL="342900" indent="-342900">
              <a:buFont typeface="Wingdings" panose="05000000000000000000" pitchFamily="2" charset="2"/>
              <a:buChar char="v"/>
            </a:pPr>
            <a:r>
              <a:rPr lang="en-US" sz="2000" b="1" dirty="0">
                <a:solidFill>
                  <a:srgbClr val="FFC000"/>
                </a:solidFill>
              </a:rPr>
              <a:t>The Intel® Compiler provides a vectorization report option that provides two important kinds of </a:t>
            </a:r>
            <a:r>
              <a:rPr lang="en-US" sz="2000" b="1" dirty="0" smtClean="0">
                <a:solidFill>
                  <a:srgbClr val="FFC000"/>
                </a:solidFill>
              </a:rPr>
              <a:t>information</a:t>
            </a:r>
            <a:r>
              <a:rPr lang="en-US" sz="2000" b="1" dirty="0">
                <a:solidFill>
                  <a:srgbClr val="FFC000"/>
                </a:solidFill>
              </a:rPr>
              <a:t> </a:t>
            </a:r>
            <a:r>
              <a:rPr lang="en-US" sz="2000" b="1" dirty="0" smtClean="0">
                <a:solidFill>
                  <a:srgbClr val="FFC000"/>
                </a:solidFill>
              </a:rPr>
              <a:t>: </a:t>
            </a:r>
          </a:p>
          <a:p>
            <a:pPr marL="800100" lvl="1" indent="-342900">
              <a:buFont typeface="+mj-lt"/>
              <a:buAutoNum type="arabicPeriod"/>
            </a:pPr>
            <a:r>
              <a:rPr lang="en-US" sz="2000" dirty="0" smtClean="0"/>
              <a:t>Inform </a:t>
            </a:r>
            <a:r>
              <a:rPr lang="en-US" sz="2000" dirty="0"/>
              <a:t>you which loops in your code are being vectorized. </a:t>
            </a:r>
            <a:endParaRPr lang="en-US" sz="2000" dirty="0" smtClean="0"/>
          </a:p>
          <a:p>
            <a:pPr marL="800100" lvl="1" indent="-342900">
              <a:buFont typeface="+mj-lt"/>
              <a:buAutoNum type="arabicPeriod"/>
            </a:pPr>
            <a:r>
              <a:rPr lang="en-US" sz="2000" dirty="0" smtClean="0"/>
              <a:t>Report </a:t>
            </a:r>
            <a:r>
              <a:rPr lang="en-US" sz="2000" dirty="0"/>
              <a:t>information about why the compiler did NOT vectorize a loop </a:t>
            </a:r>
          </a:p>
        </p:txBody>
      </p:sp>
      <p:sp>
        <p:nvSpPr>
          <p:cNvPr id="7" name="Rectangle 6"/>
          <p:cNvSpPr/>
          <p:nvPr/>
        </p:nvSpPr>
        <p:spPr>
          <a:xfrm>
            <a:off x="1846995" y="2661889"/>
            <a:ext cx="10053851" cy="2246769"/>
          </a:xfrm>
          <a:prstGeom prst="rect">
            <a:avLst/>
          </a:prstGeom>
        </p:spPr>
        <p:txBody>
          <a:bodyPr wrap="square">
            <a:spAutoFit/>
          </a:bodyPr>
          <a:lstStyle/>
          <a:p>
            <a:pPr marL="342900" indent="-342900">
              <a:buFont typeface="Wingdings" panose="05000000000000000000" pitchFamily="2" charset="2"/>
              <a:buChar char="v"/>
            </a:pPr>
            <a:r>
              <a:rPr lang="en-US" sz="2000" b="1" dirty="0" smtClean="0">
                <a:solidFill>
                  <a:srgbClr val="FFC000"/>
                </a:solidFill>
              </a:rPr>
              <a:t>Vectorization report has different level of information : </a:t>
            </a:r>
          </a:p>
          <a:p>
            <a:pPr marL="800100" lvl="1" indent="-342900">
              <a:buFont typeface="Arial" panose="020B0604020202020204" pitchFamily="34" charset="0"/>
              <a:buChar char="•"/>
            </a:pPr>
            <a:r>
              <a:rPr lang="en-US" sz="2000" dirty="0"/>
              <a:t>n=0: No diagnostic information </a:t>
            </a:r>
            <a:endParaRPr lang="en-US" sz="2000" dirty="0" smtClean="0"/>
          </a:p>
          <a:p>
            <a:pPr marL="800100" lvl="1" indent="-342900">
              <a:buFont typeface="Arial" panose="020B0604020202020204" pitchFamily="34" charset="0"/>
              <a:buChar char="•"/>
            </a:pPr>
            <a:r>
              <a:rPr lang="en-US" sz="2000" dirty="0"/>
              <a:t>n=1: Loops successfully vectorized </a:t>
            </a:r>
            <a:endParaRPr lang="en-US" sz="2000" dirty="0" smtClean="0"/>
          </a:p>
          <a:p>
            <a:pPr marL="800100" lvl="1" indent="-342900">
              <a:buFont typeface="Arial" panose="020B0604020202020204" pitchFamily="34" charset="0"/>
              <a:buChar char="•"/>
            </a:pPr>
            <a:r>
              <a:rPr lang="en-US" sz="2000" dirty="0"/>
              <a:t>n=2: Loops not vectorized - and the reason why not </a:t>
            </a:r>
            <a:endParaRPr lang="en-US" sz="2000" dirty="0" smtClean="0"/>
          </a:p>
          <a:p>
            <a:pPr marL="800100" lvl="1" indent="-342900">
              <a:buFont typeface="Arial" panose="020B0604020202020204" pitchFamily="34" charset="0"/>
              <a:buChar char="•"/>
            </a:pPr>
            <a:r>
              <a:rPr lang="en-US" sz="2000" dirty="0"/>
              <a:t>n=3: Adds dependency Information </a:t>
            </a:r>
            <a:endParaRPr lang="en-US" sz="2000" dirty="0" smtClean="0"/>
          </a:p>
          <a:p>
            <a:pPr marL="800100" lvl="1" indent="-342900">
              <a:buFont typeface="Arial" panose="020B0604020202020204" pitchFamily="34" charset="0"/>
              <a:buChar char="•"/>
            </a:pPr>
            <a:r>
              <a:rPr lang="en-US" sz="2000" dirty="0"/>
              <a:t>n=4: Reports only non-vectorized loops </a:t>
            </a:r>
            <a:endParaRPr lang="en-US" sz="2000" dirty="0" smtClean="0"/>
          </a:p>
          <a:p>
            <a:pPr marL="800100" lvl="1" indent="-342900">
              <a:buFont typeface="Arial" panose="020B0604020202020204" pitchFamily="34" charset="0"/>
              <a:buChar char="•"/>
            </a:pPr>
            <a:r>
              <a:rPr lang="en-US" sz="2000" dirty="0"/>
              <a:t>n=5: Reports only non-vectorized loops and adds dependency info </a:t>
            </a:r>
            <a:endParaRPr lang="en-US" sz="2000" dirty="0" smtClean="0"/>
          </a:p>
        </p:txBody>
      </p:sp>
      <p:sp>
        <p:nvSpPr>
          <p:cNvPr id="8" name="Rectangle 7"/>
          <p:cNvSpPr/>
          <p:nvPr/>
        </p:nvSpPr>
        <p:spPr>
          <a:xfrm>
            <a:off x="1846995" y="5024664"/>
            <a:ext cx="10053851" cy="1323439"/>
          </a:xfrm>
          <a:prstGeom prst="rect">
            <a:avLst/>
          </a:prstGeom>
        </p:spPr>
        <p:txBody>
          <a:bodyPr wrap="square">
            <a:spAutoFit/>
          </a:bodyPr>
          <a:lstStyle/>
          <a:p>
            <a:pPr marL="342900" indent="-342900">
              <a:buFont typeface="Wingdings" panose="05000000000000000000" pitchFamily="2" charset="2"/>
              <a:buChar char="v"/>
            </a:pPr>
            <a:r>
              <a:rPr lang="en-US" sz="2000" b="1" dirty="0" smtClean="0">
                <a:solidFill>
                  <a:srgbClr val="FFC000"/>
                </a:solidFill>
                <a:latin typeface="+mj-lt"/>
              </a:rPr>
              <a:t>How enable vectorization report? : </a:t>
            </a:r>
          </a:p>
          <a:p>
            <a:r>
              <a:rPr lang="en-US" sz="2000" dirty="0">
                <a:latin typeface="+mj-lt"/>
              </a:rPr>
              <a:t> </a:t>
            </a:r>
            <a:r>
              <a:rPr lang="en-US" sz="2000" dirty="0" smtClean="0">
                <a:latin typeface="+mj-lt"/>
              </a:rPr>
              <a:t>    	Microsoft </a:t>
            </a:r>
            <a:r>
              <a:rPr lang="en-US" sz="2000" dirty="0">
                <a:latin typeface="+mj-lt"/>
              </a:rPr>
              <a:t>Visual </a:t>
            </a:r>
            <a:r>
              <a:rPr lang="en-US" sz="2000" dirty="0" smtClean="0">
                <a:latin typeface="+mj-lt"/>
              </a:rPr>
              <a:t>Studio </a:t>
            </a:r>
            <a:r>
              <a:rPr lang="en-US" sz="2000" dirty="0">
                <a:latin typeface="+mj-lt"/>
              </a:rPr>
              <a:t>IDE </a:t>
            </a:r>
            <a:r>
              <a:rPr lang="en-US" sz="2000" dirty="0" smtClean="0">
                <a:latin typeface="+mj-lt"/>
              </a:rPr>
              <a:t> -   Project Properties </a:t>
            </a:r>
            <a:r>
              <a:rPr lang="en-US" sz="2000" dirty="0">
                <a:latin typeface="+mj-lt"/>
              </a:rPr>
              <a:t>\ C/C++ \ Diagnostics \ Optimization  </a:t>
            </a:r>
            <a:r>
              <a:rPr lang="en-US" sz="2000" dirty="0" smtClean="0">
                <a:latin typeface="+mj-lt"/>
              </a:rPr>
              <a:t>      	Diagnostic Level \ choose </a:t>
            </a:r>
            <a:r>
              <a:rPr lang="en-US" sz="2000" smtClean="0">
                <a:latin typeface="+mj-lt"/>
              </a:rPr>
              <a:t>from  </a:t>
            </a:r>
            <a:r>
              <a:rPr lang="en-US" sz="2000" smtClean="0">
                <a:latin typeface="Calibri" panose="020F0502020204030204" pitchFamily="34" charset="0"/>
              </a:rPr>
              <a:t>n0:n5</a:t>
            </a:r>
            <a:endParaRPr lang="en-US" sz="2000" dirty="0">
              <a:latin typeface="+mj-lt"/>
            </a:endParaRPr>
          </a:p>
          <a:p>
            <a:r>
              <a:rPr lang="en-US" sz="2000" dirty="0" smtClean="0">
                <a:latin typeface="+mj-lt"/>
              </a:rPr>
              <a:t>	Or use /Qopt-report:</a:t>
            </a:r>
            <a:r>
              <a:rPr lang="en-US" sz="2000" dirty="0" smtClean="0">
                <a:latin typeface="Calibri" panose="020F0502020204030204" pitchFamily="34" charset="0"/>
              </a:rPr>
              <a:t>&lt;n&gt;</a:t>
            </a:r>
            <a:r>
              <a:rPr lang="en-US" sz="2000" dirty="0" smtClean="0">
                <a:latin typeface="+mj-lt"/>
              </a:rPr>
              <a:t> option</a:t>
            </a:r>
            <a:endParaRPr lang="en-US" sz="2000" dirty="0">
              <a:latin typeface="+mj-lt"/>
            </a:endParaRPr>
          </a:p>
        </p:txBody>
      </p:sp>
    </p:spTree>
    <p:extLst>
      <p:ext uri="{BB962C8B-B14F-4D97-AF65-F5344CB8AC3E}">
        <p14:creationId xmlns:p14="http://schemas.microsoft.com/office/powerpoint/2010/main" val="3552915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15134" y="133863"/>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Examples of Vectorization Report Messages </a:t>
            </a:r>
            <a:endParaRPr lang="en-US" sz="1800" dirty="0">
              <a:latin typeface="Calibri" panose="020F0502020204030204" pitchFamily="34" charset="0"/>
            </a:endParaRPr>
          </a:p>
        </p:txBody>
      </p:sp>
      <p:sp>
        <p:nvSpPr>
          <p:cNvPr id="2" name="Rectangle 1"/>
          <p:cNvSpPr/>
          <p:nvPr/>
        </p:nvSpPr>
        <p:spPr>
          <a:xfrm>
            <a:off x="1515134" y="1041442"/>
            <a:ext cx="10563366" cy="5262979"/>
          </a:xfrm>
          <a:prstGeom prst="rect">
            <a:avLst/>
          </a:prstGeom>
        </p:spPr>
        <p:txBody>
          <a:bodyPr wrap="square">
            <a:spAutoFit/>
          </a:bodyPr>
          <a:lstStyle/>
          <a:p>
            <a:pPr marL="342900" indent="-342900">
              <a:buFont typeface="Wingdings" panose="05000000000000000000" pitchFamily="2" charset="2"/>
              <a:buChar char="q"/>
            </a:pPr>
            <a:r>
              <a:rPr lang="en-US" sz="2400" b="1" dirty="0" smtClean="0">
                <a:solidFill>
                  <a:srgbClr val="FFFF00"/>
                </a:solidFill>
              </a:rPr>
              <a:t>Low </a:t>
            </a:r>
            <a:r>
              <a:rPr lang="en-US" sz="2400" b="1" dirty="0">
                <a:solidFill>
                  <a:srgbClr val="FFFF00"/>
                </a:solidFill>
              </a:rPr>
              <a:t>trip </a:t>
            </a:r>
            <a:r>
              <a:rPr lang="en-US" sz="2400" b="1" dirty="0" smtClean="0">
                <a:solidFill>
                  <a:srgbClr val="FFFF00"/>
                </a:solidFill>
              </a:rPr>
              <a:t>count   </a:t>
            </a:r>
            <a:r>
              <a:rPr lang="en-US" dirty="0" smtClean="0"/>
              <a:t>The </a:t>
            </a:r>
            <a:r>
              <a:rPr lang="en-US" dirty="0"/>
              <a:t>loop does not have sufficient iterations for vectorization to be </a:t>
            </a:r>
            <a:r>
              <a:rPr lang="en-US" dirty="0" smtClean="0"/>
              <a:t>worthwhile</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sz="2400" b="1" dirty="0" smtClean="0">
                <a:solidFill>
                  <a:srgbClr val="FFFF00"/>
                </a:solidFill>
              </a:rPr>
              <a:t>Not </a:t>
            </a:r>
            <a:r>
              <a:rPr lang="en-US" sz="2400" b="1" dirty="0">
                <a:solidFill>
                  <a:srgbClr val="FFFF00"/>
                </a:solidFill>
              </a:rPr>
              <a:t>Inner </a:t>
            </a:r>
            <a:r>
              <a:rPr lang="en-US" sz="2400" b="1" dirty="0" smtClean="0">
                <a:solidFill>
                  <a:srgbClr val="FFFF00"/>
                </a:solidFill>
              </a:rPr>
              <a:t>Loop   </a:t>
            </a:r>
            <a:r>
              <a:rPr lang="en-US" dirty="0" smtClean="0"/>
              <a:t>Only </a:t>
            </a:r>
            <a:r>
              <a:rPr lang="en-US" dirty="0"/>
              <a:t>the inner loop of a loop nest may be vectorized</a:t>
            </a:r>
            <a:r>
              <a:rPr lang="en-US" dirty="0" smtClean="0"/>
              <a:t>.</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sz="2400" b="1" dirty="0" smtClean="0">
                <a:solidFill>
                  <a:srgbClr val="FFFF00"/>
                </a:solidFill>
              </a:rPr>
              <a:t>Existence </a:t>
            </a:r>
            <a:r>
              <a:rPr lang="en-US" sz="2400" b="1" dirty="0">
                <a:solidFill>
                  <a:srgbClr val="FFFF00"/>
                </a:solidFill>
              </a:rPr>
              <a:t>of vector </a:t>
            </a:r>
            <a:r>
              <a:rPr lang="en-US" sz="2400" b="1" dirty="0" smtClean="0">
                <a:solidFill>
                  <a:srgbClr val="FFFF00"/>
                </a:solidFill>
              </a:rPr>
              <a:t>dependence </a:t>
            </a:r>
            <a:r>
              <a:rPr lang="en-US" dirty="0"/>
              <a:t>The compiler </a:t>
            </a:r>
            <a:r>
              <a:rPr lang="en-US" dirty="0" smtClean="0"/>
              <a:t>find </a:t>
            </a:r>
            <a:r>
              <a:rPr lang="en-US" dirty="0"/>
              <a:t>a proven or potential </a:t>
            </a:r>
            <a:r>
              <a:rPr lang="en-US" dirty="0" smtClean="0"/>
              <a:t>dependence. you could ignore it by </a:t>
            </a:r>
            <a:r>
              <a:rPr lang="en-US" dirty="0"/>
              <a:t>#pragma ivdep</a:t>
            </a:r>
            <a:r>
              <a:rPr lang="en-US" dirty="0" smtClean="0"/>
              <a:t>.</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sz="2400" b="1" dirty="0" smtClean="0">
                <a:solidFill>
                  <a:srgbClr val="FFFF00"/>
                </a:solidFill>
              </a:rPr>
              <a:t>vectorization </a:t>
            </a:r>
            <a:r>
              <a:rPr lang="en-US" sz="2400" b="1" dirty="0">
                <a:solidFill>
                  <a:srgbClr val="FFFF00"/>
                </a:solidFill>
              </a:rPr>
              <a:t>possible but seems </a:t>
            </a:r>
            <a:r>
              <a:rPr lang="en-US" sz="2400" b="1" dirty="0" smtClean="0">
                <a:solidFill>
                  <a:srgbClr val="FFFF00"/>
                </a:solidFill>
              </a:rPr>
              <a:t>inefficient </a:t>
            </a:r>
            <a:r>
              <a:rPr lang="en-US" dirty="0"/>
              <a:t>The compiler thinks that vectorization may not improve the performance of this loop. You may use #pragma vector always to ask the compiler to </a:t>
            </a:r>
            <a:r>
              <a:rPr lang="en-US" dirty="0" smtClean="0"/>
              <a:t>vectorize it anyway.</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sz="2400" b="1" dirty="0" smtClean="0">
                <a:solidFill>
                  <a:srgbClr val="FFFF00"/>
                </a:solidFill>
              </a:rPr>
              <a:t>Condition </a:t>
            </a:r>
            <a:r>
              <a:rPr lang="en-US" sz="2400" b="1" dirty="0">
                <a:solidFill>
                  <a:srgbClr val="FFFF00"/>
                </a:solidFill>
              </a:rPr>
              <a:t>may protect </a:t>
            </a:r>
            <a:r>
              <a:rPr lang="en-US" sz="2400" b="1" dirty="0" smtClean="0">
                <a:solidFill>
                  <a:srgbClr val="FFFF00"/>
                </a:solidFill>
              </a:rPr>
              <a:t>exception </a:t>
            </a:r>
            <a:r>
              <a:rPr lang="en-US" dirty="0" smtClean="0"/>
              <a:t>When a </a:t>
            </a:r>
            <a:r>
              <a:rPr lang="en-US" dirty="0"/>
              <a:t>loop containing an IF statement, </a:t>
            </a:r>
            <a:r>
              <a:rPr lang="en-US" dirty="0" smtClean="0"/>
              <a:t>compiler </a:t>
            </a:r>
            <a:r>
              <a:rPr lang="en-US" dirty="0"/>
              <a:t>typically evaluates the RHS expressions for all values of the loop index, but only makes the final assignment in those cases where the conditional evaluates to TRUE. In some cases, the compiler may not vectorize out of concern that the condition may be protecting against accessing an illegal memory address.</a:t>
            </a:r>
          </a:p>
          <a:p>
            <a:r>
              <a:rPr lang="en-US" dirty="0"/>
              <a:t> </a:t>
            </a:r>
            <a:r>
              <a:rPr lang="en-US" dirty="0" smtClean="0"/>
              <a:t>      An </a:t>
            </a:r>
            <a:r>
              <a:rPr lang="en-US" dirty="0"/>
              <a:t>IVDEP pragma may be used to reassure the compiler that the conditional is not protecting </a:t>
            </a:r>
            <a:r>
              <a:rPr lang="en-US" dirty="0" smtClean="0"/>
              <a:t>	against </a:t>
            </a:r>
            <a:r>
              <a:rPr lang="en-US" dirty="0"/>
              <a:t>a </a:t>
            </a:r>
            <a:r>
              <a:rPr lang="en-US" dirty="0" smtClean="0"/>
              <a:t>memory </a:t>
            </a:r>
            <a:r>
              <a:rPr lang="en-US" dirty="0"/>
              <a:t>exception in such cases</a:t>
            </a:r>
            <a:r>
              <a:rPr lang="en-US" dirty="0" smtClean="0"/>
              <a:t>.</a:t>
            </a:r>
            <a:endParaRPr lang="en-US" dirty="0"/>
          </a:p>
        </p:txBody>
      </p:sp>
    </p:spTree>
    <p:extLst>
      <p:ext uri="{BB962C8B-B14F-4D97-AF65-F5344CB8AC3E}">
        <p14:creationId xmlns:p14="http://schemas.microsoft.com/office/powerpoint/2010/main" val="2306106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1506" y="1137525"/>
            <a:ext cx="9785444" cy="5262979"/>
          </a:xfrm>
          <a:prstGeom prst="rect">
            <a:avLst/>
          </a:prstGeom>
        </p:spPr>
        <p:txBody>
          <a:bodyPr wrap="square">
            <a:spAutoFit/>
          </a:bodyPr>
          <a:lstStyle/>
          <a:p>
            <a:pPr marL="342900" indent="-342900">
              <a:buFont typeface="Wingdings" panose="05000000000000000000" pitchFamily="2" charset="2"/>
              <a:buChar char="q"/>
            </a:pPr>
            <a:r>
              <a:rPr lang="en-US" sz="2400" b="1" dirty="0" smtClean="0">
                <a:solidFill>
                  <a:srgbClr val="FFFF00"/>
                </a:solidFill>
              </a:rPr>
              <a:t>data </a:t>
            </a:r>
            <a:r>
              <a:rPr lang="en-US" sz="2400" b="1" dirty="0">
                <a:solidFill>
                  <a:srgbClr val="FFFF00"/>
                </a:solidFill>
              </a:rPr>
              <a:t>type unsupported on given target </a:t>
            </a:r>
            <a:r>
              <a:rPr lang="en-US" sz="2400" b="1" dirty="0" smtClean="0">
                <a:solidFill>
                  <a:srgbClr val="FFFF00"/>
                </a:solidFill>
              </a:rPr>
              <a:t>architecture</a:t>
            </a:r>
            <a:r>
              <a:rPr lang="en-US" dirty="0" smtClean="0">
                <a:solidFill>
                  <a:srgbClr val="FFFF00"/>
                </a:solidFill>
              </a:rPr>
              <a:t>   </a:t>
            </a:r>
            <a:r>
              <a:rPr lang="en-US" dirty="0"/>
              <a:t>For example, this message might occur when compiling a loop containing complex arithmetic for a target processor that supported only the SSE2 instruction set. SSE3 instructions are needed for effective vectorization of arithmetic involving complex data types</a:t>
            </a:r>
            <a:r>
              <a:rPr lang="en-US" dirty="0" smtClean="0"/>
              <a:t>.</a:t>
            </a:r>
          </a:p>
          <a:p>
            <a:endParaRPr lang="en-US" dirty="0"/>
          </a:p>
          <a:p>
            <a:pPr marL="342900" indent="-342900">
              <a:buFont typeface="Wingdings" panose="05000000000000000000" pitchFamily="2" charset="2"/>
              <a:buChar char="q"/>
            </a:pPr>
            <a:r>
              <a:rPr lang="en-US" sz="2400" b="1" dirty="0" smtClean="0">
                <a:solidFill>
                  <a:srgbClr val="FFFF00"/>
                </a:solidFill>
              </a:rPr>
              <a:t>Statement </a:t>
            </a:r>
            <a:r>
              <a:rPr lang="en-US" sz="2400" b="1" dirty="0">
                <a:solidFill>
                  <a:srgbClr val="FFFF00"/>
                </a:solidFill>
              </a:rPr>
              <a:t>cannot be </a:t>
            </a:r>
            <a:r>
              <a:rPr lang="en-US" sz="2400" b="1" dirty="0" smtClean="0">
                <a:solidFill>
                  <a:srgbClr val="FFFF00"/>
                </a:solidFill>
              </a:rPr>
              <a:t>vectorized </a:t>
            </a:r>
            <a:r>
              <a:rPr lang="en-US" dirty="0"/>
              <a:t>Certain statements, such as switch statements, can’t be vectorized</a:t>
            </a:r>
            <a:r>
              <a:rPr lang="en-US" dirty="0" smtClean="0"/>
              <a:t>.</a:t>
            </a:r>
          </a:p>
          <a:p>
            <a:endParaRPr lang="en-US" dirty="0"/>
          </a:p>
          <a:p>
            <a:pPr marL="342900" indent="-342900">
              <a:buFont typeface="Wingdings" panose="05000000000000000000" pitchFamily="2" charset="2"/>
              <a:buChar char="q"/>
            </a:pPr>
            <a:r>
              <a:rPr lang="en-US" sz="2400" b="1" dirty="0" smtClean="0">
                <a:solidFill>
                  <a:srgbClr val="FFFF00"/>
                </a:solidFill>
              </a:rPr>
              <a:t>Subscript </a:t>
            </a:r>
            <a:r>
              <a:rPr lang="en-US" sz="2400" b="1" dirty="0">
                <a:solidFill>
                  <a:srgbClr val="FFFF00"/>
                </a:solidFill>
              </a:rPr>
              <a:t>too </a:t>
            </a:r>
            <a:r>
              <a:rPr lang="en-US" sz="2400" b="1" dirty="0" smtClean="0">
                <a:solidFill>
                  <a:srgbClr val="FFFF00"/>
                </a:solidFill>
              </a:rPr>
              <a:t>complex </a:t>
            </a:r>
            <a:r>
              <a:rPr lang="en-US" dirty="0"/>
              <a:t>An array subscript may be too complicated for the compiler to decipher the memory access pattern. Try to write subscripts as an explicit function of the main loop counter</a:t>
            </a:r>
            <a:r>
              <a:rPr lang="en-US" dirty="0" smtClean="0"/>
              <a:t>.</a:t>
            </a:r>
          </a:p>
          <a:p>
            <a:endParaRPr lang="en-US" dirty="0"/>
          </a:p>
          <a:p>
            <a:pPr marL="342900" indent="-342900">
              <a:buFont typeface="Wingdings" panose="05000000000000000000" pitchFamily="2" charset="2"/>
              <a:buChar char="q"/>
            </a:pPr>
            <a:r>
              <a:rPr lang="en-US" sz="2400" b="1" dirty="0" smtClean="0">
                <a:solidFill>
                  <a:srgbClr val="FFFF00"/>
                </a:solidFill>
              </a:rPr>
              <a:t>Unsupported </a:t>
            </a:r>
            <a:r>
              <a:rPr lang="en-US" sz="2400" b="1" dirty="0">
                <a:solidFill>
                  <a:srgbClr val="FFFF00"/>
                </a:solidFill>
              </a:rPr>
              <a:t>Loop </a:t>
            </a:r>
            <a:r>
              <a:rPr lang="en-US" sz="2400" b="1" dirty="0" smtClean="0">
                <a:solidFill>
                  <a:srgbClr val="FFFF00"/>
                </a:solidFill>
              </a:rPr>
              <a:t>Structure</a:t>
            </a:r>
            <a:r>
              <a:rPr lang="en-US" dirty="0" smtClean="0">
                <a:solidFill>
                  <a:srgbClr val="FFFF00"/>
                </a:solidFill>
              </a:rPr>
              <a:t>, </a:t>
            </a:r>
            <a:r>
              <a:rPr lang="en-US" sz="2400" b="1" dirty="0" smtClean="0">
                <a:solidFill>
                  <a:srgbClr val="FFFF00"/>
                </a:solidFill>
              </a:rPr>
              <a:t>Top </a:t>
            </a:r>
            <a:r>
              <a:rPr lang="en-US" sz="2400" b="1" dirty="0">
                <a:solidFill>
                  <a:srgbClr val="FFFF00"/>
                </a:solidFill>
              </a:rPr>
              <a:t>test could not be </a:t>
            </a:r>
            <a:r>
              <a:rPr lang="en-US" sz="2400" b="1" dirty="0" smtClean="0">
                <a:solidFill>
                  <a:srgbClr val="FFFF00"/>
                </a:solidFill>
              </a:rPr>
              <a:t>found</a:t>
            </a:r>
            <a:r>
              <a:rPr lang="en-US" dirty="0">
                <a:solidFill>
                  <a:srgbClr val="FFFF00"/>
                </a:solidFill>
              </a:rPr>
              <a:t> </a:t>
            </a:r>
            <a:r>
              <a:rPr lang="en-US" dirty="0" smtClean="0"/>
              <a:t>Loops </a:t>
            </a:r>
            <a:r>
              <a:rPr lang="en-US" dirty="0"/>
              <a:t>that don’t fulfill the requirements of </a:t>
            </a:r>
            <a:r>
              <a:rPr lang="en-US" dirty="0" smtClean="0"/>
              <a:t>countability, </a:t>
            </a:r>
            <a:r>
              <a:rPr lang="en-US" dirty="0"/>
              <a:t>single entry and exit, etc., may generate these messages</a:t>
            </a:r>
            <a:r>
              <a:rPr lang="en-US" dirty="0" smtClean="0"/>
              <a:t>.</a:t>
            </a:r>
          </a:p>
          <a:p>
            <a:endParaRPr lang="en-US" dirty="0"/>
          </a:p>
          <a:p>
            <a:pPr marL="342900" indent="-342900">
              <a:buFont typeface="Wingdings" panose="05000000000000000000" pitchFamily="2" charset="2"/>
              <a:buChar char="q"/>
            </a:pPr>
            <a:r>
              <a:rPr lang="en-US" sz="2400" b="1" dirty="0" smtClean="0">
                <a:solidFill>
                  <a:srgbClr val="FFFF00"/>
                </a:solidFill>
              </a:rPr>
              <a:t>Operator </a:t>
            </a:r>
            <a:r>
              <a:rPr lang="en-US" sz="2400" b="1" dirty="0">
                <a:solidFill>
                  <a:srgbClr val="FFFF00"/>
                </a:solidFill>
              </a:rPr>
              <a:t>unsuited for </a:t>
            </a:r>
            <a:r>
              <a:rPr lang="en-US" sz="2400" b="1" dirty="0" smtClean="0">
                <a:solidFill>
                  <a:srgbClr val="FFFF00"/>
                </a:solidFill>
              </a:rPr>
              <a:t>vectorization</a:t>
            </a:r>
            <a:r>
              <a:rPr lang="en-US" dirty="0"/>
              <a:t> </a:t>
            </a:r>
            <a:r>
              <a:rPr lang="en-US" dirty="0" smtClean="0"/>
              <a:t> </a:t>
            </a:r>
            <a:r>
              <a:rPr lang="en-US" dirty="0"/>
              <a:t>Certain operators, such as the “%” (modulus) operator, can’t be vectorized.</a:t>
            </a:r>
          </a:p>
        </p:txBody>
      </p:sp>
      <p:sp>
        <p:nvSpPr>
          <p:cNvPr id="5" name="Title 1"/>
          <p:cNvSpPr txBox="1">
            <a:spLocks/>
          </p:cNvSpPr>
          <p:nvPr/>
        </p:nvSpPr>
        <p:spPr>
          <a:xfrm>
            <a:off x="1515134" y="133863"/>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Examples of Vectorization Report Messages </a:t>
            </a:r>
            <a:endParaRPr lang="en-US" sz="1800" dirty="0">
              <a:latin typeface="Calibri" panose="020F0502020204030204" pitchFamily="34" charset="0"/>
            </a:endParaRPr>
          </a:p>
        </p:txBody>
      </p:sp>
    </p:spTree>
    <p:extLst>
      <p:ext uri="{BB962C8B-B14F-4D97-AF65-F5344CB8AC3E}">
        <p14:creationId xmlns:p14="http://schemas.microsoft.com/office/powerpoint/2010/main" val="2923538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3960" y="1414306"/>
            <a:ext cx="10348685" cy="2554545"/>
          </a:xfrm>
          <a:prstGeom prst="rect">
            <a:avLst/>
          </a:prstGeom>
        </p:spPr>
        <p:txBody>
          <a:bodyPr wrap="square">
            <a:spAutoFit/>
          </a:bodyPr>
          <a:lstStyle/>
          <a:p>
            <a:pPr algn="ctr"/>
            <a:r>
              <a:rPr lang="en-US" sz="4000" dirty="0"/>
              <a:t>“I’ve </a:t>
            </a:r>
            <a:r>
              <a:rPr lang="en-US" sz="4000" dirty="0">
                <a:solidFill>
                  <a:srgbClr val="FF0000"/>
                </a:solidFill>
              </a:rPr>
              <a:t>stopped</a:t>
            </a:r>
            <a:r>
              <a:rPr lang="en-US" sz="4000" dirty="0"/>
              <a:t> using the </a:t>
            </a:r>
            <a:r>
              <a:rPr lang="en-US" sz="4000" dirty="0" smtClean="0">
                <a:solidFill>
                  <a:srgbClr val="00B0F0"/>
                </a:solidFill>
              </a:rPr>
              <a:t>Intel Compiler</a:t>
            </a:r>
            <a:r>
              <a:rPr lang="en-US" sz="4000" dirty="0" smtClean="0"/>
              <a:t>.</a:t>
            </a:r>
          </a:p>
          <a:p>
            <a:pPr algn="ctr"/>
            <a:endParaRPr lang="en-US" sz="4000" dirty="0" smtClean="0"/>
          </a:p>
          <a:p>
            <a:pPr algn="ctr"/>
            <a:r>
              <a:rPr lang="en-US" sz="4000" dirty="0" smtClean="0"/>
              <a:t>Each </a:t>
            </a:r>
            <a:r>
              <a:rPr lang="en-US" sz="4000" dirty="0"/>
              <a:t>time I ship the product to a customer, </a:t>
            </a:r>
            <a:r>
              <a:rPr lang="en-US" sz="4000" dirty="0" smtClean="0"/>
              <a:t>they </a:t>
            </a:r>
            <a:r>
              <a:rPr lang="en-US" sz="4000" dirty="0"/>
              <a:t>complain that applications </a:t>
            </a:r>
            <a:r>
              <a:rPr lang="en-US" sz="4000" dirty="0" smtClean="0">
                <a:solidFill>
                  <a:srgbClr val="FF0000"/>
                </a:solidFill>
              </a:rPr>
              <a:t>crashes </a:t>
            </a:r>
            <a:r>
              <a:rPr lang="en-US" sz="4000" b="1" dirty="0" smtClean="0">
                <a:solidFill>
                  <a:srgbClr val="FF0000"/>
                </a:solidFill>
              </a:rPr>
              <a:t>!</a:t>
            </a:r>
            <a:r>
              <a:rPr lang="en-US" sz="4000" dirty="0" smtClean="0"/>
              <a:t> </a:t>
            </a:r>
            <a:endParaRPr lang="en-US" sz="4000" dirty="0"/>
          </a:p>
        </p:txBody>
      </p:sp>
      <p:sp>
        <p:nvSpPr>
          <p:cNvPr id="5" name="Rectangle 4"/>
          <p:cNvSpPr/>
          <p:nvPr/>
        </p:nvSpPr>
        <p:spPr>
          <a:xfrm>
            <a:off x="3675906" y="4695764"/>
            <a:ext cx="5804794" cy="1323439"/>
          </a:xfrm>
          <a:prstGeom prst="rect">
            <a:avLst/>
          </a:prstGeom>
        </p:spPr>
        <p:txBody>
          <a:bodyPr wrap="none">
            <a:spAutoFit/>
          </a:bodyPr>
          <a:lstStyle/>
          <a:p>
            <a:r>
              <a:rPr lang="en-US" sz="4000" b="1" dirty="0">
                <a:solidFill>
                  <a:srgbClr val="FFFF00"/>
                </a:solidFill>
              </a:rPr>
              <a:t>What might be the issue</a:t>
            </a:r>
            <a:r>
              <a:rPr lang="en-US" sz="4000" b="1" dirty="0" smtClean="0">
                <a:solidFill>
                  <a:srgbClr val="FFFF00"/>
                </a:solidFill>
              </a:rPr>
              <a:t>?</a:t>
            </a:r>
          </a:p>
          <a:p>
            <a:r>
              <a:rPr lang="en-US" sz="4000" b="1" dirty="0" smtClean="0">
                <a:solidFill>
                  <a:srgbClr val="FFFF00"/>
                </a:solidFill>
              </a:rPr>
              <a:t> </a:t>
            </a:r>
            <a:r>
              <a:rPr lang="en-US" sz="4000" b="1" dirty="0">
                <a:solidFill>
                  <a:srgbClr val="FFFF00"/>
                </a:solidFill>
              </a:rPr>
              <a:t>How can it be overcome?</a:t>
            </a:r>
          </a:p>
        </p:txBody>
      </p:sp>
      <p:sp>
        <p:nvSpPr>
          <p:cNvPr id="6" name="Title 1"/>
          <p:cNvSpPr txBox="1">
            <a:spLocks/>
          </p:cNvSpPr>
          <p:nvPr/>
        </p:nvSpPr>
        <p:spPr>
          <a:xfrm>
            <a:off x="1403960" y="264492"/>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Vectorization Code Generation </a:t>
            </a:r>
            <a:endParaRPr lang="en-US" sz="1800" dirty="0">
              <a:latin typeface="Calibri" panose="020F0502020204030204" pitchFamily="34" charset="0"/>
            </a:endParaRPr>
          </a:p>
        </p:txBody>
      </p:sp>
    </p:spTree>
    <p:extLst>
      <p:ext uri="{BB962C8B-B14F-4D97-AF65-F5344CB8AC3E}">
        <p14:creationId xmlns:p14="http://schemas.microsoft.com/office/powerpoint/2010/main" val="3841745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4700" y="148919"/>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Multipath </a:t>
            </a:r>
            <a:r>
              <a:rPr lang="en-US" b="1" dirty="0" smtClean="0"/>
              <a:t>Auto-vectorization </a:t>
            </a:r>
            <a:endParaRPr lang="en-US" sz="1800" dirty="0">
              <a:latin typeface="Calibri" panose="020F0502020204030204" pitchFamily="34" charset="0"/>
            </a:endParaRPr>
          </a:p>
        </p:txBody>
      </p:sp>
      <p:grpSp>
        <p:nvGrpSpPr>
          <p:cNvPr id="63" name="Group 62"/>
          <p:cNvGrpSpPr/>
          <p:nvPr/>
        </p:nvGrpSpPr>
        <p:grpSpPr>
          <a:xfrm>
            <a:off x="1473200" y="896408"/>
            <a:ext cx="8841046" cy="5629905"/>
            <a:chOff x="1429657" y="998008"/>
            <a:chExt cx="8841046" cy="5629905"/>
          </a:xfrm>
        </p:grpSpPr>
        <p:sp>
          <p:nvSpPr>
            <p:cNvPr id="6" name="Flowchart: Decision 5"/>
            <p:cNvSpPr/>
            <p:nvPr/>
          </p:nvSpPr>
          <p:spPr>
            <a:xfrm>
              <a:off x="4949370" y="1224772"/>
              <a:ext cx="1175659" cy="1088572"/>
            </a:xfrm>
            <a:prstGeom prst="flowChartDecision">
              <a:avLst/>
            </a:prstGeom>
            <a:ln w="28575">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latin typeface="Calibri" panose="020F0502020204030204" pitchFamily="34" charset="0"/>
                </a:rPr>
                <a:t>CPU ID</a:t>
              </a:r>
              <a:endParaRPr lang="en-US" dirty="0">
                <a:latin typeface="Calibri" panose="020F0502020204030204" pitchFamily="34" charset="0"/>
              </a:endParaRPr>
            </a:p>
          </p:txBody>
        </p:sp>
        <p:cxnSp>
          <p:nvCxnSpPr>
            <p:cNvPr id="8" name="Straight Arrow Connector 7"/>
            <p:cNvCxnSpPr>
              <a:stCxn id="6" idx="2"/>
              <a:endCxn id="9" idx="0"/>
            </p:cNvCxnSpPr>
            <p:nvPr/>
          </p:nvCxnSpPr>
          <p:spPr>
            <a:xfrm flipH="1">
              <a:off x="2026558" y="2313344"/>
              <a:ext cx="3510642" cy="1604048"/>
            </a:xfrm>
            <a:prstGeom prst="straightConnector1">
              <a:avLst/>
            </a:prstGeom>
            <a:ln w="2857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429657" y="3917392"/>
              <a:ext cx="1193802" cy="485781"/>
            </a:xfrm>
            <a:prstGeom prst="rect">
              <a:avLst/>
            </a:prstGeom>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dk1"/>
            </a:lnRef>
            <a:fillRef idx="3">
              <a:schemeClr val="dk1"/>
            </a:fillRef>
            <a:effectRef idx="3">
              <a:schemeClr val="dk1"/>
            </a:effectRef>
            <a:fontRef idx="minor">
              <a:schemeClr val="lt1"/>
            </a:fontRef>
          </p:style>
          <p:txBody>
            <a:bodyPr rtlCol="0" anchor="ctr"/>
            <a:lstStyle/>
            <a:p>
              <a:pPr algn="ctr"/>
              <a:r>
                <a:rPr lang="en-US" sz="2400" dirty="0" smtClean="0">
                  <a:latin typeface="Calibri" panose="020F0502020204030204" pitchFamily="34" charset="0"/>
                </a:rPr>
                <a:t>SSE2</a:t>
              </a:r>
              <a:endParaRPr lang="en-US" sz="2400" dirty="0">
                <a:latin typeface="Calibri" panose="020F0502020204030204" pitchFamily="34" charset="0"/>
              </a:endParaRPr>
            </a:p>
          </p:txBody>
        </p:sp>
        <p:sp>
          <p:nvSpPr>
            <p:cNvPr id="2" name="Rectangle 1"/>
            <p:cNvSpPr/>
            <p:nvPr/>
          </p:nvSpPr>
          <p:spPr>
            <a:xfrm>
              <a:off x="2788558" y="2416214"/>
              <a:ext cx="1146565" cy="923330"/>
            </a:xfrm>
            <a:prstGeom prst="rect">
              <a:avLst/>
            </a:prstGeom>
            <a:solidFill>
              <a:srgbClr val="00133A"/>
            </a:solidFill>
            <a:ln>
              <a:solidFill>
                <a:schemeClr val="accent4">
                  <a:lumMod val="20000"/>
                  <a:lumOff val="80000"/>
                </a:schemeClr>
              </a:solidFill>
            </a:ln>
            <a:effectLst>
              <a:glow rad="635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dirty="0">
                  <a:solidFill>
                    <a:schemeClr val="tx1">
                      <a:lumMod val="95000"/>
                    </a:schemeClr>
                  </a:solidFill>
                  <a:latin typeface="+mj-lt"/>
                </a:rPr>
                <a:t>Default </a:t>
              </a:r>
              <a:endParaRPr lang="en-US" dirty="0" smtClean="0">
                <a:solidFill>
                  <a:schemeClr val="tx1">
                    <a:lumMod val="95000"/>
                  </a:schemeClr>
                </a:solidFill>
                <a:latin typeface="+mj-lt"/>
              </a:endParaRPr>
            </a:p>
            <a:p>
              <a:pPr algn="ctr"/>
              <a:r>
                <a:rPr lang="en-US" dirty="0" smtClean="0">
                  <a:solidFill>
                    <a:schemeClr val="tx1">
                      <a:lumMod val="95000"/>
                    </a:schemeClr>
                  </a:solidFill>
                  <a:latin typeface="+mj-lt"/>
                </a:rPr>
                <a:t>Path </a:t>
              </a:r>
              <a:r>
                <a:rPr lang="en-US" dirty="0">
                  <a:solidFill>
                    <a:srgbClr val="00B0F0"/>
                  </a:solidFill>
                </a:rPr>
                <a:t>/arch </a:t>
              </a:r>
              <a:r>
                <a:rPr lang="en-US" dirty="0" smtClean="0">
                  <a:solidFill>
                    <a:srgbClr val="00B0F0"/>
                  </a:solidFill>
                  <a:latin typeface="+mj-lt"/>
                </a:rPr>
                <a:t>/Qx </a:t>
              </a:r>
              <a:endParaRPr lang="en-US" dirty="0">
                <a:solidFill>
                  <a:srgbClr val="00B0F0"/>
                </a:solidFill>
                <a:latin typeface="+mj-lt"/>
              </a:endParaRPr>
            </a:p>
          </p:txBody>
        </p:sp>
        <p:cxnSp>
          <p:nvCxnSpPr>
            <p:cNvPr id="10" name="Straight Arrow Connector 9"/>
            <p:cNvCxnSpPr>
              <a:stCxn id="6" idx="2"/>
              <a:endCxn id="11" idx="0"/>
            </p:cNvCxnSpPr>
            <p:nvPr/>
          </p:nvCxnSpPr>
          <p:spPr>
            <a:xfrm flipH="1">
              <a:off x="4775200" y="2313344"/>
              <a:ext cx="762000" cy="1604048"/>
            </a:xfrm>
            <a:prstGeom prst="straightConnector1">
              <a:avLst/>
            </a:prstGeom>
            <a:ln w="2857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178299" y="3917392"/>
              <a:ext cx="1193802" cy="485781"/>
            </a:xfrm>
            <a:prstGeom prst="rect">
              <a:avLst/>
            </a:prstGeom>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dk1"/>
            </a:lnRef>
            <a:fillRef idx="3">
              <a:schemeClr val="dk1"/>
            </a:fillRef>
            <a:effectRef idx="3">
              <a:schemeClr val="dk1"/>
            </a:effectRef>
            <a:fontRef idx="minor">
              <a:schemeClr val="lt1"/>
            </a:fontRef>
          </p:style>
          <p:txBody>
            <a:bodyPr rtlCol="0" anchor="ctr"/>
            <a:lstStyle/>
            <a:p>
              <a:pPr algn="ctr"/>
              <a:r>
                <a:rPr lang="en-US" sz="2400" dirty="0" smtClean="0">
                  <a:latin typeface="Calibri" panose="020F0502020204030204" pitchFamily="34" charset="0"/>
                </a:rPr>
                <a:t>SSE4.2</a:t>
              </a:r>
              <a:endParaRPr lang="en-US" sz="2400" dirty="0">
                <a:latin typeface="Calibri" panose="020F0502020204030204" pitchFamily="34" charset="0"/>
              </a:endParaRPr>
            </a:p>
          </p:txBody>
        </p:sp>
        <p:sp>
          <p:nvSpPr>
            <p:cNvPr id="14" name="Rectangle 13"/>
            <p:cNvSpPr/>
            <p:nvPr/>
          </p:nvSpPr>
          <p:spPr>
            <a:xfrm>
              <a:off x="4607511" y="2960367"/>
              <a:ext cx="1370271" cy="646331"/>
            </a:xfrm>
            <a:prstGeom prst="rect">
              <a:avLst/>
            </a:prstGeom>
            <a:solidFill>
              <a:srgbClr val="00133A"/>
            </a:solidFill>
            <a:ln>
              <a:solidFill>
                <a:schemeClr val="accent4">
                  <a:lumMod val="20000"/>
                  <a:lumOff val="80000"/>
                </a:schemeClr>
              </a:solidFill>
            </a:ln>
            <a:effectLst>
              <a:glow rad="635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dirty="0" smtClean="0">
                  <a:latin typeface="+mj-lt"/>
                </a:rPr>
                <a:t>Specialized </a:t>
              </a:r>
            </a:p>
            <a:p>
              <a:pPr algn="ctr"/>
              <a:r>
                <a:rPr lang="en-US" dirty="0" smtClean="0">
                  <a:latin typeface="+mj-lt"/>
                </a:rPr>
                <a:t>Path </a:t>
              </a:r>
              <a:r>
                <a:rPr lang="en-US" dirty="0" smtClean="0">
                  <a:solidFill>
                    <a:srgbClr val="00B0F0"/>
                  </a:solidFill>
                  <a:latin typeface="+mj-lt"/>
                </a:rPr>
                <a:t>/Qax </a:t>
              </a:r>
              <a:endParaRPr lang="en-US" dirty="0">
                <a:solidFill>
                  <a:srgbClr val="00B0F0"/>
                </a:solidFill>
                <a:latin typeface="+mj-lt"/>
              </a:endParaRPr>
            </a:p>
          </p:txBody>
        </p:sp>
        <p:cxnSp>
          <p:nvCxnSpPr>
            <p:cNvPr id="17" name="Straight Arrow Connector 16"/>
            <p:cNvCxnSpPr>
              <a:stCxn id="6" idx="2"/>
              <a:endCxn id="18" idx="0"/>
            </p:cNvCxnSpPr>
            <p:nvPr/>
          </p:nvCxnSpPr>
          <p:spPr>
            <a:xfrm>
              <a:off x="5537200" y="2313344"/>
              <a:ext cx="2583543" cy="1604048"/>
            </a:xfrm>
            <a:prstGeom prst="straightConnector1">
              <a:avLst/>
            </a:prstGeom>
            <a:ln w="28575">
              <a:solidFill>
                <a:schemeClr val="accent5">
                  <a:lumMod val="20000"/>
                  <a:lumOff val="8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23842" y="3917392"/>
              <a:ext cx="1193802" cy="485781"/>
            </a:xfrm>
            <a:prstGeom prst="rect">
              <a:avLst/>
            </a:prstGeom>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dk1"/>
            </a:lnRef>
            <a:fillRef idx="3">
              <a:schemeClr val="dk1"/>
            </a:fillRef>
            <a:effectRef idx="3">
              <a:schemeClr val="dk1"/>
            </a:effectRef>
            <a:fontRef idx="minor">
              <a:schemeClr val="lt1"/>
            </a:fontRef>
          </p:style>
          <p:txBody>
            <a:bodyPr rtlCol="0" anchor="ctr"/>
            <a:lstStyle/>
            <a:p>
              <a:pPr algn="ctr"/>
              <a:r>
                <a:rPr lang="en-US" sz="2400" dirty="0" smtClean="0">
                  <a:latin typeface="Calibri" panose="020F0502020204030204" pitchFamily="34" charset="0"/>
                </a:rPr>
                <a:t>AVX</a:t>
              </a:r>
              <a:endParaRPr lang="en-US" sz="2400" dirty="0">
                <a:latin typeface="Calibri" panose="020F0502020204030204" pitchFamily="34" charset="0"/>
              </a:endParaRPr>
            </a:p>
          </p:txBody>
        </p:sp>
        <p:cxnSp>
          <p:nvCxnSpPr>
            <p:cNvPr id="21" name="Straight Arrow Connector 20"/>
            <p:cNvCxnSpPr>
              <a:stCxn id="6" idx="2"/>
              <a:endCxn id="22" idx="0"/>
            </p:cNvCxnSpPr>
            <p:nvPr/>
          </p:nvCxnSpPr>
          <p:spPr>
            <a:xfrm>
              <a:off x="5537200" y="2313344"/>
              <a:ext cx="4136602" cy="1604048"/>
            </a:xfrm>
            <a:prstGeom prst="straightConnector1">
              <a:avLst/>
            </a:prstGeom>
            <a:ln w="28575">
              <a:solidFill>
                <a:schemeClr val="accent5">
                  <a:lumMod val="20000"/>
                  <a:lumOff val="8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9076901" y="3917392"/>
              <a:ext cx="1193802" cy="485781"/>
            </a:xfrm>
            <a:prstGeom prst="rect">
              <a:avLst/>
            </a:prstGeom>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dk1"/>
            </a:lnRef>
            <a:fillRef idx="3">
              <a:schemeClr val="dk1"/>
            </a:fillRef>
            <a:effectRef idx="3">
              <a:schemeClr val="dk1"/>
            </a:effectRef>
            <a:fontRef idx="minor">
              <a:schemeClr val="lt1"/>
            </a:fontRef>
          </p:style>
          <p:txBody>
            <a:bodyPr rtlCol="0" anchor="ctr"/>
            <a:lstStyle/>
            <a:p>
              <a:pPr algn="ctr"/>
              <a:r>
                <a:rPr lang="en-US" sz="2400" dirty="0" smtClean="0">
                  <a:latin typeface="Calibri" panose="020F0502020204030204" pitchFamily="34" charset="0"/>
                </a:rPr>
                <a:t>AVX2</a:t>
              </a:r>
              <a:endParaRPr lang="en-US" sz="2400" dirty="0">
                <a:latin typeface="Calibri" panose="020F0502020204030204" pitchFamily="34" charset="0"/>
              </a:endParaRPr>
            </a:p>
          </p:txBody>
        </p:sp>
        <p:sp>
          <p:nvSpPr>
            <p:cNvPr id="24" name="Flowchart: Connector 23"/>
            <p:cNvSpPr/>
            <p:nvPr/>
          </p:nvSpPr>
          <p:spPr>
            <a:xfrm>
              <a:off x="5200635" y="5521440"/>
              <a:ext cx="673130" cy="647023"/>
            </a:xfrm>
            <a:prstGeom prst="flowChartConnector">
              <a:avLst/>
            </a:prstGeom>
            <a:ln w="28575">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5" name="Rectangle 24"/>
            <p:cNvSpPr/>
            <p:nvPr/>
          </p:nvSpPr>
          <p:spPr>
            <a:xfrm>
              <a:off x="6933940" y="2403610"/>
              <a:ext cx="1370271" cy="646331"/>
            </a:xfrm>
            <a:prstGeom prst="rect">
              <a:avLst/>
            </a:prstGeom>
            <a:solidFill>
              <a:srgbClr val="00133A"/>
            </a:solidFill>
            <a:ln>
              <a:solidFill>
                <a:schemeClr val="accent4">
                  <a:lumMod val="20000"/>
                  <a:lumOff val="80000"/>
                </a:schemeClr>
              </a:solidFill>
              <a:prstDash val="dash"/>
            </a:ln>
            <a:effectLst>
              <a:glow rad="635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dirty="0"/>
                <a:t>Additional </a:t>
              </a:r>
              <a:r>
                <a:rPr lang="en-US" dirty="0" smtClean="0"/>
                <a:t>paths </a:t>
              </a:r>
              <a:r>
                <a:rPr lang="en-US" dirty="0">
                  <a:solidFill>
                    <a:srgbClr val="00B0F0"/>
                  </a:solidFill>
                </a:rPr>
                <a:t>/Qax</a:t>
              </a:r>
              <a:r>
                <a:rPr lang="en-US" dirty="0" smtClean="0">
                  <a:solidFill>
                    <a:srgbClr val="00B0F0"/>
                  </a:solidFill>
                </a:rPr>
                <a:t> </a:t>
              </a:r>
              <a:endParaRPr lang="en-US" dirty="0">
                <a:solidFill>
                  <a:srgbClr val="00B0F0"/>
                </a:solidFill>
                <a:latin typeface="+mj-lt"/>
              </a:endParaRPr>
            </a:p>
          </p:txBody>
        </p:sp>
        <p:cxnSp>
          <p:nvCxnSpPr>
            <p:cNvPr id="27" name="Straight Arrow Connector 26"/>
            <p:cNvCxnSpPr>
              <a:stCxn id="9" idx="2"/>
              <a:endCxn id="24" idx="2"/>
            </p:cNvCxnSpPr>
            <p:nvPr/>
          </p:nvCxnSpPr>
          <p:spPr>
            <a:xfrm>
              <a:off x="2026558" y="4403173"/>
              <a:ext cx="3174077" cy="1441779"/>
            </a:xfrm>
            <a:prstGeom prst="straightConnector1">
              <a:avLst/>
            </a:prstGeom>
            <a:ln w="285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2"/>
              <a:endCxn id="24" idx="0"/>
            </p:cNvCxnSpPr>
            <p:nvPr/>
          </p:nvCxnSpPr>
          <p:spPr>
            <a:xfrm>
              <a:off x="4775200" y="4403173"/>
              <a:ext cx="762000" cy="1118267"/>
            </a:xfrm>
            <a:prstGeom prst="straightConnector1">
              <a:avLst/>
            </a:prstGeom>
            <a:ln w="285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24" idx="7"/>
            </p:cNvCxnSpPr>
            <p:nvPr/>
          </p:nvCxnSpPr>
          <p:spPr>
            <a:xfrm flipH="1">
              <a:off x="5775187" y="4403173"/>
              <a:ext cx="2345556" cy="1213021"/>
            </a:xfrm>
            <a:prstGeom prst="straightConnector1">
              <a:avLst/>
            </a:prstGeom>
            <a:ln w="285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2" idx="2"/>
              <a:endCxn id="24" idx="6"/>
            </p:cNvCxnSpPr>
            <p:nvPr/>
          </p:nvCxnSpPr>
          <p:spPr>
            <a:xfrm flipH="1">
              <a:off x="5873765" y="4403173"/>
              <a:ext cx="3800037" cy="1441779"/>
            </a:xfrm>
            <a:prstGeom prst="straightConnector1">
              <a:avLst/>
            </a:prstGeom>
            <a:ln w="285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6" idx="0"/>
            </p:cNvCxnSpPr>
            <p:nvPr/>
          </p:nvCxnSpPr>
          <p:spPr>
            <a:xfrm>
              <a:off x="5537200" y="998008"/>
              <a:ext cx="0" cy="226764"/>
            </a:xfrm>
            <a:prstGeom prst="straightConnector1">
              <a:avLst/>
            </a:prstGeom>
            <a:ln w="2857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4" idx="4"/>
            </p:cNvCxnSpPr>
            <p:nvPr/>
          </p:nvCxnSpPr>
          <p:spPr>
            <a:xfrm flipH="1">
              <a:off x="5528129" y="6168463"/>
              <a:ext cx="9071" cy="459450"/>
            </a:xfrm>
            <a:prstGeom prst="straightConnector1">
              <a:avLst/>
            </a:prstGeom>
            <a:ln w="2857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1512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04487" y="220949"/>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Code Generation Option</a:t>
            </a:r>
            <a:endParaRPr lang="en-US" sz="1800" dirty="0">
              <a:latin typeface="Calibri" panose="020F0502020204030204" pitchFamily="34" charset="0"/>
            </a:endParaRPr>
          </a:p>
        </p:txBody>
      </p:sp>
      <p:sp>
        <p:nvSpPr>
          <p:cNvPr id="26" name="Rectangle 25"/>
          <p:cNvSpPr/>
          <p:nvPr/>
        </p:nvSpPr>
        <p:spPr>
          <a:xfrm>
            <a:off x="1465943" y="1298192"/>
            <a:ext cx="10130971" cy="4893647"/>
          </a:xfrm>
          <a:prstGeom prst="rect">
            <a:avLst/>
          </a:prstGeom>
        </p:spPr>
        <p:txBody>
          <a:bodyPr wrap="square">
            <a:spAutoFit/>
          </a:bodyPr>
          <a:lstStyle/>
          <a:p>
            <a:pPr marL="342900" indent="-342900">
              <a:buFont typeface="Wingdings" panose="05000000000000000000" pitchFamily="2" charset="2"/>
              <a:buChar char="q"/>
            </a:pPr>
            <a:r>
              <a:rPr lang="en-US" sz="2400" dirty="0" smtClean="0">
                <a:latin typeface="+mj-lt"/>
              </a:rPr>
              <a:t>Linux  </a:t>
            </a:r>
            <a:r>
              <a:rPr lang="en-US" sz="2400" dirty="0" smtClean="0">
                <a:solidFill>
                  <a:srgbClr val="00B0F0"/>
                </a:solidFill>
                <a:latin typeface="+mj-lt"/>
              </a:rPr>
              <a:t>-x  </a:t>
            </a:r>
            <a:r>
              <a:rPr lang="en-US" sz="2400" dirty="0" smtClean="0">
                <a:latin typeface="+mj-lt"/>
              </a:rPr>
              <a:t>, Windows   </a:t>
            </a:r>
            <a:r>
              <a:rPr lang="en-US" sz="2400" dirty="0" smtClean="0">
                <a:solidFill>
                  <a:srgbClr val="00B0F0"/>
                </a:solidFill>
                <a:latin typeface="+mj-lt"/>
              </a:rPr>
              <a:t>/Qx </a:t>
            </a:r>
          </a:p>
          <a:p>
            <a:r>
              <a:rPr lang="en-US" dirty="0" smtClean="0">
                <a:latin typeface="+mj-lt"/>
              </a:rPr>
              <a:t>Tells </a:t>
            </a:r>
            <a:r>
              <a:rPr lang="en-US" dirty="0">
                <a:latin typeface="+mj-lt"/>
              </a:rPr>
              <a:t>the compiler which processor features it may target, including which instruction sets and </a:t>
            </a:r>
            <a:r>
              <a:rPr lang="en-US" dirty="0" smtClean="0">
                <a:latin typeface="+mj-lt"/>
              </a:rPr>
              <a:t>optimizations </a:t>
            </a:r>
            <a:r>
              <a:rPr lang="en-US" dirty="0">
                <a:latin typeface="+mj-lt"/>
              </a:rPr>
              <a:t>it may </a:t>
            </a:r>
            <a:r>
              <a:rPr lang="en-US" dirty="0" smtClean="0">
                <a:latin typeface="+mj-lt"/>
              </a:rPr>
              <a:t>generate.				         Example : </a:t>
            </a:r>
            <a:r>
              <a:rPr lang="en-US" dirty="0" smtClean="0"/>
              <a:t>/QxSSE</a:t>
            </a:r>
            <a:r>
              <a:rPr lang="en-US" dirty="0" smtClean="0">
                <a:latin typeface="Calibri" panose="020F0502020204030204" pitchFamily="34" charset="0"/>
              </a:rPr>
              <a:t>4.1</a:t>
            </a:r>
          </a:p>
          <a:p>
            <a:endParaRPr lang="en-US" dirty="0" smtClean="0">
              <a:latin typeface="Calibri" panose="020F0502020204030204" pitchFamily="34" charset="0"/>
            </a:endParaRPr>
          </a:p>
          <a:p>
            <a:pPr marL="285750" indent="-285750">
              <a:buFont typeface="Wingdings" panose="05000000000000000000" pitchFamily="2" charset="2"/>
              <a:buChar char="q"/>
            </a:pPr>
            <a:r>
              <a:rPr lang="en-US" sz="2400" dirty="0"/>
              <a:t>Linux  </a:t>
            </a:r>
            <a:r>
              <a:rPr lang="en-US" sz="2400" dirty="0" smtClean="0">
                <a:solidFill>
                  <a:srgbClr val="00B0F0"/>
                </a:solidFill>
              </a:rPr>
              <a:t>-ax  </a:t>
            </a:r>
            <a:r>
              <a:rPr lang="en-US" sz="2400" dirty="0"/>
              <a:t>, Windows   </a:t>
            </a:r>
            <a:r>
              <a:rPr lang="en-US" sz="2400" dirty="0">
                <a:solidFill>
                  <a:srgbClr val="00B0F0"/>
                </a:solidFill>
              </a:rPr>
              <a:t>/</a:t>
            </a:r>
            <a:r>
              <a:rPr lang="en-US" sz="2400" dirty="0" smtClean="0">
                <a:solidFill>
                  <a:srgbClr val="00B0F0"/>
                </a:solidFill>
              </a:rPr>
              <a:t>Qax </a:t>
            </a:r>
          </a:p>
          <a:p>
            <a:r>
              <a:rPr lang="en-US" dirty="0"/>
              <a:t>Tells the compiler to generate multiple, feature-specific auto-dispatch code paths for Intel® processors if there is a performance benefit</a:t>
            </a:r>
            <a:r>
              <a:rPr lang="en-US" dirty="0" smtClean="0"/>
              <a:t>.					              Example </a:t>
            </a:r>
            <a:r>
              <a:rPr lang="en-US" dirty="0"/>
              <a:t>: /</a:t>
            </a:r>
            <a:r>
              <a:rPr lang="en-US" dirty="0" smtClean="0"/>
              <a:t>QaxAVX</a:t>
            </a:r>
            <a:endParaRPr lang="en-US" dirty="0">
              <a:solidFill>
                <a:srgbClr val="00B0F0"/>
              </a:solidFill>
            </a:endParaRPr>
          </a:p>
          <a:p>
            <a:endParaRPr lang="en-US" dirty="0" smtClean="0">
              <a:latin typeface="Calibri" panose="020F0502020204030204" pitchFamily="34" charset="0"/>
            </a:endParaRPr>
          </a:p>
          <a:p>
            <a:pPr marL="285750" indent="-285750">
              <a:buFont typeface="Wingdings" panose="05000000000000000000" pitchFamily="2" charset="2"/>
              <a:buChar char="q"/>
            </a:pPr>
            <a:r>
              <a:rPr lang="en-US" sz="2400" dirty="0"/>
              <a:t>Linux  </a:t>
            </a:r>
            <a:r>
              <a:rPr lang="en-US" sz="2400" dirty="0" smtClean="0">
                <a:solidFill>
                  <a:srgbClr val="00B0F0"/>
                </a:solidFill>
              </a:rPr>
              <a:t>-m  </a:t>
            </a:r>
            <a:r>
              <a:rPr lang="en-US" sz="2400" dirty="0"/>
              <a:t>, </a:t>
            </a:r>
            <a:r>
              <a:rPr lang="en-US" sz="2400" dirty="0" smtClean="0"/>
              <a:t>Windows  </a:t>
            </a:r>
            <a:r>
              <a:rPr lang="en-US" sz="2400" dirty="0" smtClean="0">
                <a:solidFill>
                  <a:srgbClr val="00B0F0"/>
                </a:solidFill>
              </a:rPr>
              <a:t> /arch  </a:t>
            </a:r>
            <a:endParaRPr lang="en-US" sz="2400" dirty="0">
              <a:solidFill>
                <a:srgbClr val="00B0F0"/>
              </a:solidFill>
            </a:endParaRPr>
          </a:p>
          <a:p>
            <a:r>
              <a:rPr lang="en-US" dirty="0"/>
              <a:t>This option tells the compiler which </a:t>
            </a:r>
            <a:r>
              <a:rPr lang="en-US" dirty="0" smtClean="0"/>
              <a:t>instruction </a:t>
            </a:r>
            <a:r>
              <a:rPr lang="en-US" dirty="0"/>
              <a:t>sets it may generate</a:t>
            </a:r>
            <a:r>
              <a:rPr lang="en-US" dirty="0" smtClean="0"/>
              <a:t>.</a:t>
            </a:r>
            <a:r>
              <a:rPr lang="en-US" dirty="0"/>
              <a:t> Code generated with these options should execute on any compatible, </a:t>
            </a:r>
            <a:r>
              <a:rPr lang="en-US" u="sng" dirty="0">
                <a:solidFill>
                  <a:srgbClr val="FFC000"/>
                </a:solidFill>
              </a:rPr>
              <a:t>non-Intel</a:t>
            </a:r>
            <a:r>
              <a:rPr lang="en-US" dirty="0">
                <a:solidFill>
                  <a:srgbClr val="FFC000"/>
                </a:solidFill>
              </a:rPr>
              <a:t> </a:t>
            </a:r>
            <a:r>
              <a:rPr lang="en-US" dirty="0"/>
              <a:t>processor with support for the corresponding instruction set</a:t>
            </a:r>
            <a:r>
              <a:rPr lang="en-US" dirty="0" smtClean="0"/>
              <a:t>.</a:t>
            </a:r>
          </a:p>
          <a:p>
            <a:r>
              <a:rPr lang="en-US" dirty="0" smtClean="0">
                <a:latin typeface="Calibri" panose="020F0502020204030204" pitchFamily="34" charset="0"/>
              </a:rPr>
              <a:t>							                 Example : </a:t>
            </a:r>
            <a:r>
              <a:rPr lang="en-US" dirty="0"/>
              <a:t>/</a:t>
            </a:r>
            <a:r>
              <a:rPr lang="en-US" dirty="0" smtClean="0"/>
              <a:t>arch:CORE-AVX</a:t>
            </a:r>
            <a:r>
              <a:rPr lang="en-US" dirty="0" smtClean="0">
                <a:latin typeface="Calibri" panose="020F0502020204030204" pitchFamily="34" charset="0"/>
              </a:rPr>
              <a:t>2</a:t>
            </a:r>
            <a:endParaRPr lang="en-US" dirty="0">
              <a:latin typeface="Calibri" panose="020F0502020204030204" pitchFamily="34" charset="0"/>
            </a:endParaRPr>
          </a:p>
          <a:p>
            <a:endParaRPr lang="en-US" dirty="0">
              <a:latin typeface="Calibri" panose="020F0502020204030204" pitchFamily="34" charset="0"/>
            </a:endParaRPr>
          </a:p>
          <a:p>
            <a:pPr marL="285750" indent="-285750">
              <a:buFont typeface="Wingdings" panose="05000000000000000000" pitchFamily="2" charset="2"/>
              <a:buChar char="q"/>
            </a:pPr>
            <a:r>
              <a:rPr lang="en-US" sz="2400" dirty="0"/>
              <a:t>Linux  </a:t>
            </a:r>
            <a:r>
              <a:rPr lang="en-US" sz="2400" dirty="0" smtClean="0">
                <a:solidFill>
                  <a:srgbClr val="00B0F0"/>
                </a:solidFill>
              </a:rPr>
              <a:t>-xHost  </a:t>
            </a:r>
            <a:r>
              <a:rPr lang="en-US" sz="2400" dirty="0"/>
              <a:t>, Windows   </a:t>
            </a:r>
            <a:r>
              <a:rPr lang="en-US" sz="2400" dirty="0">
                <a:solidFill>
                  <a:srgbClr val="00B0F0"/>
                </a:solidFill>
              </a:rPr>
              <a:t>/</a:t>
            </a:r>
            <a:r>
              <a:rPr lang="en-US" sz="2400" dirty="0" smtClean="0">
                <a:solidFill>
                  <a:srgbClr val="00B0F0"/>
                </a:solidFill>
              </a:rPr>
              <a:t>QxHost</a:t>
            </a:r>
            <a:endParaRPr lang="en-US" sz="2400" dirty="0">
              <a:solidFill>
                <a:srgbClr val="00B0F0"/>
              </a:solidFill>
            </a:endParaRPr>
          </a:p>
          <a:p>
            <a:r>
              <a:rPr lang="en-US" dirty="0"/>
              <a:t>Tells the compiler to generate instructions for the </a:t>
            </a:r>
            <a:r>
              <a:rPr lang="en-US" u="sng" dirty="0"/>
              <a:t>highest</a:t>
            </a:r>
            <a:r>
              <a:rPr lang="en-US" dirty="0"/>
              <a:t> instruction set available on the compilation host processor.</a:t>
            </a:r>
            <a:endParaRPr lang="en-US" dirty="0">
              <a:latin typeface="Calibri" panose="020F0502020204030204" pitchFamily="34" charset="0"/>
            </a:endParaRPr>
          </a:p>
        </p:txBody>
      </p:sp>
    </p:spTree>
    <p:extLst>
      <p:ext uri="{BB962C8B-B14F-4D97-AF65-F5344CB8AC3E}">
        <p14:creationId xmlns:p14="http://schemas.microsoft.com/office/powerpoint/2010/main" val="2594924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1709" y="2462782"/>
            <a:ext cx="9971315" cy="707886"/>
          </a:xfrm>
          <a:prstGeom prst="rect">
            <a:avLst/>
          </a:prstGeom>
        </p:spPr>
        <p:txBody>
          <a:bodyPr wrap="square">
            <a:spAutoFit/>
          </a:bodyPr>
          <a:lstStyle/>
          <a:p>
            <a:pPr marL="285750" indent="-285750">
              <a:buFont typeface="Wingdings" panose="05000000000000000000" pitchFamily="2" charset="2"/>
              <a:buChar char="q"/>
            </a:pPr>
            <a:r>
              <a:rPr lang="en-US" sz="2000" dirty="0" smtClean="0"/>
              <a:t>If </a:t>
            </a:r>
            <a:r>
              <a:rPr lang="en-US" sz="2000" dirty="0"/>
              <a:t>you specify both the </a:t>
            </a:r>
            <a:r>
              <a:rPr lang="en-US" sz="2000" dirty="0" smtClean="0">
                <a:solidFill>
                  <a:srgbClr val="00B0F0"/>
                </a:solidFill>
              </a:rPr>
              <a:t>/Qax</a:t>
            </a:r>
            <a:r>
              <a:rPr lang="en-US" sz="2000" dirty="0"/>
              <a:t> and</a:t>
            </a:r>
            <a:r>
              <a:rPr lang="en-US" sz="2000" dirty="0">
                <a:solidFill>
                  <a:srgbClr val="00B0F0"/>
                </a:solidFill>
              </a:rPr>
              <a:t> </a:t>
            </a:r>
            <a:r>
              <a:rPr lang="en-US" sz="2000" dirty="0" smtClean="0">
                <a:solidFill>
                  <a:srgbClr val="00B0F0"/>
                </a:solidFill>
              </a:rPr>
              <a:t>/Qx</a:t>
            </a:r>
            <a:r>
              <a:rPr lang="en-US" sz="2000" dirty="0"/>
              <a:t> options, the baseline code will only execute on Intel® processors compatible with the setting specified for the </a:t>
            </a:r>
            <a:r>
              <a:rPr lang="en-US" sz="2000" dirty="0" smtClean="0">
                <a:solidFill>
                  <a:srgbClr val="00B0F0"/>
                </a:solidFill>
              </a:rPr>
              <a:t>/Qx</a:t>
            </a:r>
            <a:r>
              <a:rPr lang="en-US" sz="2000" dirty="0"/>
              <a:t>.</a:t>
            </a:r>
          </a:p>
        </p:txBody>
      </p:sp>
      <p:sp>
        <p:nvSpPr>
          <p:cNvPr id="6" name="Title 1"/>
          <p:cNvSpPr txBox="1">
            <a:spLocks/>
          </p:cNvSpPr>
          <p:nvPr/>
        </p:nvSpPr>
        <p:spPr>
          <a:xfrm>
            <a:off x="1104487" y="220949"/>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Code Generation Option</a:t>
            </a:r>
            <a:endParaRPr lang="en-US" sz="1800" dirty="0">
              <a:latin typeface="Calibri" panose="020F0502020204030204" pitchFamily="34" charset="0"/>
            </a:endParaRPr>
          </a:p>
        </p:txBody>
      </p:sp>
      <p:sp>
        <p:nvSpPr>
          <p:cNvPr id="7" name="Rectangle 6"/>
          <p:cNvSpPr/>
          <p:nvPr/>
        </p:nvSpPr>
        <p:spPr>
          <a:xfrm>
            <a:off x="1741710" y="3601295"/>
            <a:ext cx="9855201" cy="707886"/>
          </a:xfrm>
          <a:prstGeom prst="rect">
            <a:avLst/>
          </a:prstGeom>
        </p:spPr>
        <p:txBody>
          <a:bodyPr wrap="square">
            <a:spAutoFit/>
          </a:bodyPr>
          <a:lstStyle/>
          <a:p>
            <a:pPr marL="285750" indent="-285750">
              <a:buFont typeface="Wingdings" panose="05000000000000000000" pitchFamily="2" charset="2"/>
              <a:buChar char="q"/>
            </a:pPr>
            <a:r>
              <a:rPr lang="en-US" sz="2000" dirty="0"/>
              <a:t>Options </a:t>
            </a:r>
            <a:r>
              <a:rPr lang="en-US" sz="2000" dirty="0">
                <a:solidFill>
                  <a:srgbClr val="00B0F0"/>
                </a:solidFill>
              </a:rPr>
              <a:t>/</a:t>
            </a:r>
            <a:r>
              <a:rPr lang="en-US" sz="2000" dirty="0" smtClean="0">
                <a:solidFill>
                  <a:srgbClr val="00B0F0"/>
                </a:solidFill>
              </a:rPr>
              <a:t>arch</a:t>
            </a:r>
            <a:r>
              <a:rPr lang="en-US" sz="2000" dirty="0" smtClean="0"/>
              <a:t>(</a:t>
            </a:r>
            <a:r>
              <a:rPr lang="en-US" sz="2000" dirty="0" smtClean="0">
                <a:solidFill>
                  <a:srgbClr val="00B0F0"/>
                </a:solidFill>
              </a:rPr>
              <a:t>-m</a:t>
            </a:r>
            <a:r>
              <a:rPr lang="en-US" sz="2000" dirty="0" smtClean="0"/>
              <a:t>) </a:t>
            </a:r>
            <a:r>
              <a:rPr lang="en-US" sz="2000" dirty="0"/>
              <a:t>and </a:t>
            </a:r>
            <a:r>
              <a:rPr lang="en-US" sz="2000" dirty="0">
                <a:solidFill>
                  <a:srgbClr val="00B0F0"/>
                </a:solidFill>
              </a:rPr>
              <a:t>/</a:t>
            </a:r>
            <a:r>
              <a:rPr lang="en-US" sz="2000" dirty="0" smtClean="0">
                <a:solidFill>
                  <a:srgbClr val="00B0F0"/>
                </a:solidFill>
              </a:rPr>
              <a:t>Qx</a:t>
            </a:r>
            <a:r>
              <a:rPr lang="en-US" sz="2000" dirty="0" smtClean="0"/>
              <a:t>(</a:t>
            </a:r>
            <a:r>
              <a:rPr lang="en-US" sz="2000" dirty="0" smtClean="0">
                <a:solidFill>
                  <a:srgbClr val="00B0F0"/>
                </a:solidFill>
              </a:rPr>
              <a:t>-x</a:t>
            </a:r>
            <a:r>
              <a:rPr lang="en-US" sz="2000" dirty="0" smtClean="0"/>
              <a:t>) </a:t>
            </a:r>
            <a:r>
              <a:rPr lang="en-US" sz="2000" dirty="0"/>
              <a:t>are mutually exclusive. If both are specified, the compiler uses the last one specified and generates a warning.</a:t>
            </a:r>
          </a:p>
        </p:txBody>
      </p:sp>
      <p:sp>
        <p:nvSpPr>
          <p:cNvPr id="8" name="Rectangle 7"/>
          <p:cNvSpPr/>
          <p:nvPr/>
        </p:nvSpPr>
        <p:spPr>
          <a:xfrm>
            <a:off x="1741709" y="4739808"/>
            <a:ext cx="9855201" cy="707886"/>
          </a:xfrm>
          <a:prstGeom prst="rect">
            <a:avLst/>
          </a:prstGeom>
        </p:spPr>
        <p:txBody>
          <a:bodyPr wrap="square">
            <a:spAutoFit/>
          </a:bodyPr>
          <a:lstStyle/>
          <a:p>
            <a:pPr marL="285750" indent="-285750">
              <a:buFont typeface="Wingdings" panose="05000000000000000000" pitchFamily="2" charset="2"/>
              <a:buChar char="q"/>
            </a:pPr>
            <a:r>
              <a:rPr lang="en-US" sz="2000" dirty="0"/>
              <a:t>If you specify both the </a:t>
            </a:r>
            <a:r>
              <a:rPr lang="en-US" sz="2000" dirty="0">
                <a:solidFill>
                  <a:srgbClr val="00B0F0"/>
                </a:solidFill>
              </a:rPr>
              <a:t>/Qax </a:t>
            </a:r>
            <a:r>
              <a:rPr lang="en-US" sz="2000" dirty="0"/>
              <a:t>and </a:t>
            </a:r>
            <a:r>
              <a:rPr lang="en-US" sz="2000" dirty="0">
                <a:solidFill>
                  <a:srgbClr val="00B0F0"/>
                </a:solidFill>
              </a:rPr>
              <a:t>/arch </a:t>
            </a:r>
            <a:r>
              <a:rPr lang="en-US" sz="2000" dirty="0"/>
              <a:t>options, the compiler will not generate Intel-specific instructions.</a:t>
            </a:r>
          </a:p>
        </p:txBody>
      </p:sp>
      <p:sp>
        <p:nvSpPr>
          <p:cNvPr id="9" name="Rectangle 8"/>
          <p:cNvSpPr/>
          <p:nvPr/>
        </p:nvSpPr>
        <p:spPr>
          <a:xfrm>
            <a:off x="1741710" y="1472489"/>
            <a:ext cx="9855200" cy="707886"/>
          </a:xfrm>
          <a:prstGeom prst="rect">
            <a:avLst/>
          </a:prstGeom>
        </p:spPr>
        <p:txBody>
          <a:bodyPr wrap="square">
            <a:spAutoFit/>
          </a:bodyPr>
          <a:lstStyle/>
          <a:p>
            <a:pPr marL="285750" indent="-285750">
              <a:buFont typeface="Wingdings" panose="05000000000000000000" pitchFamily="2" charset="2"/>
              <a:buChar char="q"/>
            </a:pPr>
            <a:r>
              <a:rPr lang="en-US" sz="2000" dirty="0"/>
              <a:t>The </a:t>
            </a:r>
            <a:r>
              <a:rPr lang="en-US" sz="2000" dirty="0">
                <a:solidFill>
                  <a:srgbClr val="00B0F0"/>
                </a:solidFill>
              </a:rPr>
              <a:t>-x</a:t>
            </a:r>
            <a:r>
              <a:rPr lang="en-US" sz="2000" dirty="0"/>
              <a:t> and </a:t>
            </a:r>
            <a:r>
              <a:rPr lang="en-US" sz="2000" dirty="0">
                <a:solidFill>
                  <a:srgbClr val="00B0F0"/>
                </a:solidFill>
              </a:rPr>
              <a:t>/Qx </a:t>
            </a:r>
            <a:r>
              <a:rPr lang="en-US" sz="2000" dirty="0"/>
              <a:t>options enable additional optimizations not enabled with options </a:t>
            </a:r>
            <a:r>
              <a:rPr lang="en-US" sz="2000" dirty="0">
                <a:solidFill>
                  <a:srgbClr val="00B0F0"/>
                </a:solidFill>
              </a:rPr>
              <a:t>-m</a:t>
            </a:r>
            <a:r>
              <a:rPr lang="en-US" sz="2000" dirty="0"/>
              <a:t> or </a:t>
            </a:r>
            <a:r>
              <a:rPr lang="en-US" sz="2000" dirty="0">
                <a:solidFill>
                  <a:srgbClr val="00B0F0"/>
                </a:solidFill>
              </a:rPr>
              <a:t>/arch </a:t>
            </a:r>
            <a:r>
              <a:rPr lang="en-US" sz="2000" dirty="0"/>
              <a:t>(nor with options </a:t>
            </a:r>
            <a:r>
              <a:rPr lang="en-US" sz="2000" dirty="0">
                <a:solidFill>
                  <a:srgbClr val="00B0F0"/>
                </a:solidFill>
              </a:rPr>
              <a:t>-ax </a:t>
            </a:r>
            <a:r>
              <a:rPr lang="en-US" sz="2000" dirty="0"/>
              <a:t>and </a:t>
            </a:r>
            <a:r>
              <a:rPr lang="en-US" sz="2000" dirty="0">
                <a:solidFill>
                  <a:srgbClr val="00B0F0"/>
                </a:solidFill>
              </a:rPr>
              <a:t>/Qax</a:t>
            </a:r>
            <a:r>
              <a:rPr lang="en-US" sz="2000" dirty="0"/>
              <a:t>).</a:t>
            </a:r>
          </a:p>
        </p:txBody>
      </p:sp>
      <p:sp>
        <p:nvSpPr>
          <p:cNvPr id="10" name="Rectangle 9"/>
          <p:cNvSpPr/>
          <p:nvPr/>
        </p:nvSpPr>
        <p:spPr>
          <a:xfrm>
            <a:off x="3207656" y="6550223"/>
            <a:ext cx="8795658" cy="307777"/>
          </a:xfrm>
          <a:prstGeom prst="rect">
            <a:avLst/>
          </a:prstGeom>
        </p:spPr>
        <p:txBody>
          <a:bodyPr wrap="square">
            <a:spAutoFit/>
          </a:bodyPr>
          <a:lstStyle/>
          <a:p>
            <a:r>
              <a:rPr lang="en-US" sz="1400" dirty="0">
                <a:solidFill>
                  <a:srgbClr val="FFC000"/>
                </a:solidFill>
              </a:rPr>
              <a:t>More detail </a:t>
            </a:r>
            <a:r>
              <a:rPr lang="en-US" sz="1400" dirty="0" smtClean="0">
                <a:solidFill>
                  <a:srgbClr val="FFC000"/>
                </a:solidFill>
              </a:rPr>
              <a:t>: https</a:t>
            </a:r>
            <a:r>
              <a:rPr lang="en-US" sz="1400" dirty="0">
                <a:solidFill>
                  <a:srgbClr val="FFC000"/>
                </a:solidFill>
              </a:rPr>
              <a:t>://software.intel.com/en-us/cpp-compiler-developer-guide-and-reference-code-generation-options</a:t>
            </a:r>
          </a:p>
        </p:txBody>
      </p:sp>
    </p:spTree>
    <p:extLst>
      <p:ext uri="{BB962C8B-B14F-4D97-AF65-F5344CB8AC3E}">
        <p14:creationId xmlns:p14="http://schemas.microsoft.com/office/powerpoint/2010/main" val="3803015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44700" y="148919"/>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Intel Compiler Hint</a:t>
            </a:r>
            <a:endParaRPr lang="en-US" sz="1800" dirty="0">
              <a:latin typeface="Calibri" panose="020F0502020204030204" pitchFamily="34" charset="0"/>
            </a:endParaRPr>
          </a:p>
        </p:txBody>
      </p:sp>
      <p:sp>
        <p:nvSpPr>
          <p:cNvPr id="2" name="Rectangle 1"/>
          <p:cNvSpPr/>
          <p:nvPr/>
        </p:nvSpPr>
        <p:spPr>
          <a:xfrm>
            <a:off x="1328398" y="922824"/>
            <a:ext cx="10747488" cy="5447645"/>
          </a:xfrm>
          <a:prstGeom prst="rect">
            <a:avLst/>
          </a:prstGeom>
        </p:spPr>
        <p:txBody>
          <a:bodyPr wrap="square">
            <a:spAutoFit/>
          </a:bodyPr>
          <a:lstStyle/>
          <a:p>
            <a:r>
              <a:rPr lang="en-US" sz="2400" b="1" dirty="0" smtClean="0">
                <a:solidFill>
                  <a:srgbClr val="00B0F0"/>
                </a:solidFill>
              </a:rPr>
              <a:t>#pragma </a:t>
            </a:r>
            <a:r>
              <a:rPr lang="en-US" sz="2400" b="1" dirty="0" smtClean="0"/>
              <a:t>ivdep		 </a:t>
            </a:r>
            <a:r>
              <a:rPr lang="en-US" dirty="0" smtClean="0"/>
              <a:t>ignore vector dependency</a:t>
            </a:r>
          </a:p>
          <a:p>
            <a:r>
              <a:rPr lang="en-US" sz="2400" b="1" dirty="0" smtClean="0">
                <a:solidFill>
                  <a:srgbClr val="00B0F0"/>
                </a:solidFill>
              </a:rPr>
              <a:t>#pragma </a:t>
            </a:r>
            <a:r>
              <a:rPr lang="en-US" sz="2400" b="1" dirty="0" smtClean="0"/>
              <a:t>vector always </a:t>
            </a:r>
            <a:r>
              <a:rPr lang="en-US" dirty="0" smtClean="0"/>
              <a:t> 	 ignore compile heuristics and always vectorize a loop</a:t>
            </a:r>
          </a:p>
          <a:p>
            <a:r>
              <a:rPr lang="en-US" sz="2400" b="1" dirty="0" smtClean="0">
                <a:solidFill>
                  <a:srgbClr val="00B0F0"/>
                </a:solidFill>
              </a:rPr>
              <a:t>#pragma </a:t>
            </a:r>
            <a:r>
              <a:rPr lang="en-US" sz="2400" b="1" dirty="0" smtClean="0"/>
              <a:t>vector aligned 	</a:t>
            </a:r>
            <a:r>
              <a:rPr lang="en-US" dirty="0" smtClean="0"/>
              <a:t> </a:t>
            </a:r>
            <a:r>
              <a:rPr lang="en-US" dirty="0"/>
              <a:t>ignore compile heuristics and </a:t>
            </a:r>
            <a:r>
              <a:rPr lang="en-US" dirty="0" smtClean="0"/>
              <a:t>vectorize </a:t>
            </a:r>
          </a:p>
          <a:p>
            <a:r>
              <a:rPr lang="en-US" dirty="0"/>
              <a:t>	 </a:t>
            </a:r>
            <a:r>
              <a:rPr lang="en-US" dirty="0" smtClean="0"/>
              <a:t>       			 loop by aligned load\store operation</a:t>
            </a:r>
          </a:p>
          <a:p>
            <a:endParaRPr lang="en-US" dirty="0" smtClean="0"/>
          </a:p>
          <a:p>
            <a:r>
              <a:rPr lang="en-US" sz="2400" b="1" dirty="0" smtClean="0">
                <a:solidFill>
                  <a:srgbClr val="00B0F0"/>
                </a:solidFill>
              </a:rPr>
              <a:t>#pragma </a:t>
            </a:r>
            <a:r>
              <a:rPr lang="en-US" sz="2400" b="1" dirty="0" smtClean="0"/>
              <a:t>vector unaligned 	</a:t>
            </a:r>
            <a:r>
              <a:rPr lang="en-US" dirty="0" smtClean="0"/>
              <a:t> </a:t>
            </a:r>
            <a:r>
              <a:rPr lang="en-US" dirty="0"/>
              <a:t>ignore compile heuristics and vectorize </a:t>
            </a:r>
            <a:r>
              <a:rPr lang="en-US" dirty="0" smtClean="0"/>
              <a:t>loop </a:t>
            </a:r>
            <a:r>
              <a:rPr lang="en-US" dirty="0"/>
              <a:t>by </a:t>
            </a:r>
            <a:endParaRPr lang="en-US" dirty="0" smtClean="0"/>
          </a:p>
          <a:p>
            <a:r>
              <a:rPr lang="en-US" dirty="0"/>
              <a:t>	</a:t>
            </a:r>
            <a:r>
              <a:rPr lang="en-US" dirty="0" smtClean="0"/>
              <a:t>			 unaligned load\store operation</a:t>
            </a:r>
          </a:p>
          <a:p>
            <a:endParaRPr lang="en-US" dirty="0" smtClean="0"/>
          </a:p>
          <a:p>
            <a:r>
              <a:rPr lang="en-US" sz="2400" b="1" dirty="0" smtClean="0">
                <a:solidFill>
                  <a:srgbClr val="00B0F0"/>
                </a:solidFill>
              </a:rPr>
              <a:t>#pragma </a:t>
            </a:r>
            <a:r>
              <a:rPr lang="en-US" sz="2400" b="1" dirty="0" smtClean="0"/>
              <a:t>vector Nontemporal </a:t>
            </a:r>
            <a:r>
              <a:rPr lang="en-US" dirty="0" smtClean="0"/>
              <a:t> </a:t>
            </a:r>
            <a:r>
              <a:rPr lang="en-US" dirty="0"/>
              <a:t>ignore compile heuristics </a:t>
            </a:r>
            <a:r>
              <a:rPr lang="en-US" dirty="0" smtClean="0"/>
              <a:t>and vectorize </a:t>
            </a:r>
            <a:r>
              <a:rPr lang="en-US" dirty="0"/>
              <a:t>loop by </a:t>
            </a:r>
            <a:r>
              <a:rPr lang="en-US" dirty="0" smtClean="0"/>
              <a:t>streaming store.</a:t>
            </a:r>
          </a:p>
          <a:p>
            <a:r>
              <a:rPr lang="en-US" sz="2400" b="1" dirty="0" smtClean="0">
                <a:solidFill>
                  <a:srgbClr val="00B0F0"/>
                </a:solidFill>
              </a:rPr>
              <a:t>#pragma </a:t>
            </a:r>
            <a:r>
              <a:rPr lang="en-US" sz="2400" b="1" dirty="0" smtClean="0"/>
              <a:t>novector </a:t>
            </a:r>
            <a:r>
              <a:rPr lang="en-US" dirty="0" smtClean="0"/>
              <a:t> 		do not vectorize.</a:t>
            </a:r>
          </a:p>
          <a:p>
            <a:r>
              <a:rPr lang="en-US" sz="2400" b="1" dirty="0" smtClean="0">
                <a:solidFill>
                  <a:srgbClr val="00B0F0"/>
                </a:solidFill>
              </a:rPr>
              <a:t>#pragma </a:t>
            </a:r>
            <a:r>
              <a:rPr lang="en-US" sz="2400" b="1" dirty="0" smtClean="0"/>
              <a:t>loop count(n) </a:t>
            </a:r>
            <a:r>
              <a:rPr lang="en-US" dirty="0" smtClean="0"/>
              <a:t> 	typical iteration loop count, affect pipelining, vectorization </a:t>
            </a:r>
          </a:p>
          <a:p>
            <a:r>
              <a:rPr lang="en-US" dirty="0"/>
              <a:t>	</a:t>
            </a:r>
            <a:r>
              <a:rPr lang="en-US" dirty="0" smtClean="0"/>
              <a:t>        			and other loop transformation.</a:t>
            </a:r>
          </a:p>
          <a:p>
            <a:r>
              <a:rPr lang="en-US" sz="2400" b="1" dirty="0" smtClean="0">
                <a:solidFill>
                  <a:srgbClr val="00B0F0"/>
                </a:solidFill>
              </a:rPr>
              <a:t>#pragma </a:t>
            </a:r>
            <a:r>
              <a:rPr lang="en-US" sz="2400" b="1" dirty="0" smtClean="0"/>
              <a:t>unroll(n) </a:t>
            </a:r>
            <a:r>
              <a:rPr lang="en-US" dirty="0" smtClean="0"/>
              <a:t> 		suggest loop unroll factor</a:t>
            </a:r>
          </a:p>
          <a:p>
            <a:r>
              <a:rPr lang="en-US" sz="2400" b="1" dirty="0" smtClean="0">
                <a:solidFill>
                  <a:srgbClr val="00B0F0"/>
                </a:solidFill>
              </a:rPr>
              <a:t>#pragma </a:t>
            </a:r>
            <a:r>
              <a:rPr lang="en-US" sz="2400" b="1" dirty="0" smtClean="0"/>
              <a:t>distribute point </a:t>
            </a:r>
            <a:r>
              <a:rPr lang="en-US" dirty="0" smtClean="0"/>
              <a:t> 	advise where to split a loop. All carried dependencies will be ignored.</a:t>
            </a:r>
          </a:p>
          <a:p>
            <a:r>
              <a:rPr lang="en-US" sz="2400" b="1" dirty="0" smtClean="0">
                <a:solidFill>
                  <a:srgbClr val="00B0F0"/>
                </a:solidFill>
              </a:rPr>
              <a:t>#pragma </a:t>
            </a:r>
            <a:r>
              <a:rPr lang="en-US" sz="2400" b="1" dirty="0" smtClean="0"/>
              <a:t>prefetch </a:t>
            </a:r>
            <a:r>
              <a:rPr lang="en-US" dirty="0" smtClean="0"/>
              <a:t> 		hint to prefetch data.</a:t>
            </a:r>
          </a:p>
          <a:p>
            <a:r>
              <a:rPr lang="en-US" dirty="0" smtClean="0"/>
              <a:t> </a:t>
            </a:r>
            <a:endParaRPr lang="en-US" dirty="0"/>
          </a:p>
        </p:txBody>
      </p:sp>
      <p:cxnSp>
        <p:nvCxnSpPr>
          <p:cNvPr id="6" name="Straight Connector 5"/>
          <p:cNvCxnSpPr/>
          <p:nvPr/>
        </p:nvCxnSpPr>
        <p:spPr>
          <a:xfrm>
            <a:off x="1386454" y="1364342"/>
            <a:ext cx="9731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88383" y="1719942"/>
            <a:ext cx="9731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86454" y="2532742"/>
            <a:ext cx="9731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431925" y="3526971"/>
            <a:ext cx="9731488" cy="7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31925" y="3940628"/>
            <a:ext cx="9731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31925" y="4303485"/>
            <a:ext cx="9731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431925" y="4891314"/>
            <a:ext cx="9731488" cy="2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431925" y="5296412"/>
            <a:ext cx="9731488" cy="2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431925" y="5668270"/>
            <a:ext cx="9731488" cy="217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30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62414" y="2819548"/>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t>Intel vector intrinsics</a:t>
            </a:r>
            <a:r>
              <a:rPr lang="en-US" sz="4400" dirty="0" smtClean="0"/>
              <a:t> </a:t>
            </a:r>
            <a:endParaRPr lang="en-US" sz="2000" dirty="0">
              <a:latin typeface="Calibri" panose="020F0502020204030204" pitchFamily="34" charset="0"/>
            </a:endParaRPr>
          </a:p>
        </p:txBody>
      </p:sp>
    </p:spTree>
    <p:extLst>
      <p:ext uri="{BB962C8B-B14F-4D97-AF65-F5344CB8AC3E}">
        <p14:creationId xmlns:p14="http://schemas.microsoft.com/office/powerpoint/2010/main" val="3129236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28684" y="1529262"/>
            <a:ext cx="6850743" cy="4401205"/>
          </a:xfrm>
          <a:prstGeom prst="rect">
            <a:avLst/>
          </a:prstGeom>
        </p:spPr>
        <p:txBody>
          <a:bodyPr wrap="square">
            <a:spAutoFit/>
          </a:bodyPr>
          <a:lstStyle/>
          <a:p>
            <a:pPr marL="342900" indent="-342900">
              <a:buFont typeface="Wingdings" panose="05000000000000000000" pitchFamily="2" charset="2"/>
              <a:buChar char="§"/>
            </a:pPr>
            <a:r>
              <a:rPr lang="en-US" sz="2800" b="1" dirty="0" smtClean="0">
                <a:latin typeface="Calibri" panose="020F0502020204030204" pitchFamily="34" charset="0"/>
              </a:rPr>
              <a:t>MMX</a:t>
            </a:r>
            <a:r>
              <a:rPr lang="en-US" sz="2400" dirty="0" smtClean="0"/>
              <a:t>   	</a:t>
            </a:r>
            <a:r>
              <a:rPr lang="en-US" sz="2400" dirty="0" smtClean="0">
                <a:solidFill>
                  <a:srgbClr val="FFC000"/>
                </a:solidFill>
              </a:rPr>
              <a:t> &lt;mmintrin.h</a:t>
            </a:r>
            <a:r>
              <a:rPr lang="en-US" sz="2400" dirty="0">
                <a:solidFill>
                  <a:srgbClr val="FFC000"/>
                </a:solidFill>
              </a:rPr>
              <a:t>&gt; </a:t>
            </a:r>
          </a:p>
          <a:p>
            <a:pPr marL="342900" indent="-342900">
              <a:buFont typeface="Wingdings" panose="05000000000000000000" pitchFamily="2" charset="2"/>
              <a:buChar char="§"/>
            </a:pPr>
            <a:r>
              <a:rPr lang="en-US" sz="2800" b="1" dirty="0" smtClean="0">
                <a:latin typeface="Calibri" panose="020F0502020204030204" pitchFamily="34" charset="0"/>
              </a:rPr>
              <a:t>SSE	</a:t>
            </a:r>
            <a:r>
              <a:rPr lang="en-US" sz="2400" dirty="0" smtClean="0"/>
              <a:t> 	</a:t>
            </a:r>
            <a:r>
              <a:rPr lang="en-US" sz="2400" dirty="0" smtClean="0">
                <a:solidFill>
                  <a:srgbClr val="FFC000"/>
                </a:solidFill>
              </a:rPr>
              <a:t>&lt;xmmintrin.h</a:t>
            </a:r>
            <a:r>
              <a:rPr lang="en-US" sz="2400" dirty="0">
                <a:solidFill>
                  <a:srgbClr val="FFC000"/>
                </a:solidFill>
              </a:rPr>
              <a:t>&gt; </a:t>
            </a:r>
            <a:endParaRPr lang="en-US" sz="2400" dirty="0" smtClean="0">
              <a:solidFill>
                <a:srgbClr val="FFC000"/>
              </a:solidFill>
            </a:endParaRPr>
          </a:p>
          <a:p>
            <a:pPr marL="342900" indent="-342900">
              <a:buFont typeface="Wingdings" panose="05000000000000000000" pitchFamily="2" charset="2"/>
              <a:buChar char="§"/>
            </a:pPr>
            <a:r>
              <a:rPr lang="en-US" sz="2800" b="1" dirty="0" smtClean="0">
                <a:latin typeface="Calibri" panose="020F0502020204030204" pitchFamily="34" charset="0"/>
              </a:rPr>
              <a:t>SSE2	</a:t>
            </a:r>
            <a:r>
              <a:rPr lang="en-US" sz="2400" dirty="0" smtClean="0"/>
              <a:t> </a:t>
            </a:r>
            <a:r>
              <a:rPr lang="en-US" sz="2400" dirty="0" smtClean="0">
                <a:solidFill>
                  <a:srgbClr val="FFC000"/>
                </a:solidFill>
              </a:rPr>
              <a:t>&lt;emmintrin.h&gt; </a:t>
            </a:r>
          </a:p>
          <a:p>
            <a:pPr marL="342900" indent="-342900">
              <a:buFont typeface="Wingdings" panose="05000000000000000000" pitchFamily="2" charset="2"/>
              <a:buChar char="§"/>
            </a:pPr>
            <a:r>
              <a:rPr lang="en-US" sz="2800" b="1" dirty="0" smtClean="0">
                <a:latin typeface="Calibri" panose="020F0502020204030204" pitchFamily="34" charset="0"/>
              </a:rPr>
              <a:t>SSE3</a:t>
            </a:r>
            <a:r>
              <a:rPr lang="en-US" sz="2400" dirty="0" smtClean="0"/>
              <a:t> 	</a:t>
            </a:r>
            <a:r>
              <a:rPr lang="en-US" sz="2400" dirty="0" smtClean="0">
                <a:solidFill>
                  <a:srgbClr val="FFC000"/>
                </a:solidFill>
              </a:rPr>
              <a:t>&lt;pmmintrin.h</a:t>
            </a:r>
            <a:r>
              <a:rPr lang="en-US" sz="2400" dirty="0">
                <a:solidFill>
                  <a:srgbClr val="FFC000"/>
                </a:solidFill>
              </a:rPr>
              <a:t>&gt; </a:t>
            </a:r>
          </a:p>
          <a:p>
            <a:pPr marL="342900" indent="-342900">
              <a:buFont typeface="Wingdings" panose="05000000000000000000" pitchFamily="2" charset="2"/>
              <a:buChar char="§"/>
            </a:pPr>
            <a:r>
              <a:rPr lang="en-US" sz="2800" b="1" dirty="0" smtClean="0">
                <a:latin typeface="Calibri" panose="020F0502020204030204" pitchFamily="34" charset="0"/>
              </a:rPr>
              <a:t>SSSE3	</a:t>
            </a:r>
            <a:r>
              <a:rPr lang="en-US" sz="2400" dirty="0" smtClean="0"/>
              <a:t> </a:t>
            </a:r>
            <a:r>
              <a:rPr lang="en-US" sz="2400" dirty="0" smtClean="0">
                <a:solidFill>
                  <a:srgbClr val="FFC000"/>
                </a:solidFill>
              </a:rPr>
              <a:t>&lt;tmmintrin.h</a:t>
            </a:r>
            <a:r>
              <a:rPr lang="en-US" sz="2400" dirty="0">
                <a:solidFill>
                  <a:srgbClr val="FFC000"/>
                </a:solidFill>
              </a:rPr>
              <a:t>&gt; </a:t>
            </a:r>
          </a:p>
          <a:p>
            <a:pPr marL="342900" indent="-342900">
              <a:buFont typeface="Wingdings" panose="05000000000000000000" pitchFamily="2" charset="2"/>
              <a:buChar char="§"/>
            </a:pPr>
            <a:r>
              <a:rPr lang="en-US" sz="2800" b="1" dirty="0" smtClean="0">
                <a:latin typeface="Calibri" panose="020F0502020204030204" pitchFamily="34" charset="0"/>
              </a:rPr>
              <a:t>SSE4.1</a:t>
            </a:r>
            <a:r>
              <a:rPr lang="en-US" sz="2400" dirty="0" smtClean="0"/>
              <a:t> 	</a:t>
            </a:r>
            <a:r>
              <a:rPr lang="en-US" sz="2400" dirty="0" smtClean="0">
                <a:solidFill>
                  <a:srgbClr val="FFC000"/>
                </a:solidFill>
              </a:rPr>
              <a:t>&lt;smmintrin.h</a:t>
            </a:r>
            <a:r>
              <a:rPr lang="en-US" sz="2400" dirty="0">
                <a:solidFill>
                  <a:srgbClr val="FFC000"/>
                </a:solidFill>
              </a:rPr>
              <a:t>&gt; </a:t>
            </a:r>
          </a:p>
          <a:p>
            <a:pPr marL="342900" indent="-342900">
              <a:buFont typeface="Wingdings" panose="05000000000000000000" pitchFamily="2" charset="2"/>
              <a:buChar char="§"/>
            </a:pPr>
            <a:r>
              <a:rPr lang="en-US" sz="2800" b="1" dirty="0" smtClean="0">
                <a:latin typeface="Calibri" panose="020F0502020204030204" pitchFamily="34" charset="0"/>
              </a:rPr>
              <a:t>SSE4.2</a:t>
            </a:r>
            <a:r>
              <a:rPr lang="en-US" sz="2400" dirty="0" smtClean="0"/>
              <a:t> 	</a:t>
            </a:r>
            <a:r>
              <a:rPr lang="en-US" sz="2400" dirty="0" smtClean="0">
                <a:solidFill>
                  <a:srgbClr val="FFC000"/>
                </a:solidFill>
              </a:rPr>
              <a:t>&lt;nmmintrin.h&gt; </a:t>
            </a:r>
            <a:endParaRPr lang="en-US" sz="2400" dirty="0">
              <a:solidFill>
                <a:srgbClr val="FFC000"/>
              </a:solidFill>
            </a:endParaRPr>
          </a:p>
          <a:p>
            <a:pPr marL="342900" indent="-342900">
              <a:buFont typeface="Wingdings" panose="05000000000000000000" pitchFamily="2" charset="2"/>
              <a:buChar char="§"/>
            </a:pPr>
            <a:r>
              <a:rPr lang="en-US" sz="2800" b="1" dirty="0" smtClean="0">
                <a:latin typeface="Calibri" panose="020F0502020204030204" pitchFamily="34" charset="0"/>
              </a:rPr>
              <a:t>AES		</a:t>
            </a:r>
            <a:r>
              <a:rPr lang="en-US" sz="2400" dirty="0" smtClean="0"/>
              <a:t> </a:t>
            </a:r>
            <a:r>
              <a:rPr lang="en-US" sz="2400" dirty="0" smtClean="0">
                <a:solidFill>
                  <a:srgbClr val="FFC000"/>
                </a:solidFill>
              </a:rPr>
              <a:t>&lt;wmmintrin.h</a:t>
            </a:r>
            <a:r>
              <a:rPr lang="en-US" sz="2400" dirty="0">
                <a:solidFill>
                  <a:srgbClr val="FFC000"/>
                </a:solidFill>
              </a:rPr>
              <a:t>&gt; </a:t>
            </a:r>
          </a:p>
          <a:p>
            <a:pPr marL="342900" indent="-342900">
              <a:buFont typeface="Wingdings" panose="05000000000000000000" pitchFamily="2" charset="2"/>
              <a:buChar char="§"/>
            </a:pPr>
            <a:r>
              <a:rPr lang="en-US" sz="2800" b="1" dirty="0" smtClean="0">
                <a:latin typeface="Calibri" panose="020F0502020204030204" pitchFamily="34" charset="0"/>
              </a:rPr>
              <a:t>AVX</a:t>
            </a:r>
            <a:r>
              <a:rPr lang="en-US" sz="2400" dirty="0" smtClean="0"/>
              <a:t> 	</a:t>
            </a:r>
            <a:r>
              <a:rPr lang="en-US" sz="2400" dirty="0" smtClean="0">
                <a:solidFill>
                  <a:srgbClr val="FFC000"/>
                </a:solidFill>
              </a:rPr>
              <a:t>&lt;immintrin.h</a:t>
            </a:r>
            <a:r>
              <a:rPr lang="en-US" sz="2400" dirty="0">
                <a:solidFill>
                  <a:srgbClr val="FFC000"/>
                </a:solidFill>
              </a:rPr>
              <a:t>&gt; </a:t>
            </a:r>
          </a:p>
          <a:p>
            <a:pPr marL="342900" indent="-342900">
              <a:buFont typeface="Wingdings" panose="05000000000000000000" pitchFamily="2" charset="2"/>
              <a:buChar char="§"/>
            </a:pPr>
            <a:r>
              <a:rPr lang="en-US" sz="2800" b="1" dirty="0" smtClean="0">
                <a:latin typeface="Calibri" panose="020F0502020204030204" pitchFamily="34" charset="0"/>
              </a:rPr>
              <a:t>AVX512</a:t>
            </a:r>
            <a:r>
              <a:rPr lang="en-US" sz="2400" dirty="0" smtClean="0"/>
              <a:t> 	 </a:t>
            </a:r>
            <a:r>
              <a:rPr lang="en-US" sz="2400" dirty="0" smtClean="0">
                <a:solidFill>
                  <a:srgbClr val="FFC000"/>
                </a:solidFill>
              </a:rPr>
              <a:t>&lt;immintrin.h&gt;</a:t>
            </a:r>
            <a:endParaRPr lang="en-US" sz="2400" dirty="0">
              <a:solidFill>
                <a:srgbClr val="FFC000"/>
              </a:solidFill>
            </a:endParaRPr>
          </a:p>
        </p:txBody>
      </p:sp>
      <p:sp>
        <p:nvSpPr>
          <p:cNvPr id="5" name="Title 1"/>
          <p:cNvSpPr txBox="1">
            <a:spLocks/>
          </p:cNvSpPr>
          <p:nvPr/>
        </p:nvSpPr>
        <p:spPr>
          <a:xfrm>
            <a:off x="1144700" y="148919"/>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The Intel </a:t>
            </a:r>
            <a:r>
              <a:rPr lang="en-US" b="1" dirty="0" smtClean="0"/>
              <a:t>intrinsics Header </a:t>
            </a:r>
            <a:r>
              <a:rPr lang="en-US" b="1" dirty="0"/>
              <a:t>file</a:t>
            </a:r>
            <a:endParaRPr lang="en-US" sz="1800" dirty="0">
              <a:latin typeface="Calibri" panose="020F0502020204030204" pitchFamily="34" charset="0"/>
            </a:endParaRPr>
          </a:p>
        </p:txBody>
      </p:sp>
    </p:spTree>
    <p:extLst>
      <p:ext uri="{BB962C8B-B14F-4D97-AF65-F5344CB8AC3E}">
        <p14:creationId xmlns:p14="http://schemas.microsoft.com/office/powerpoint/2010/main" val="2062686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What is SIMD ? </a:t>
            </a:r>
            <a:r>
              <a:rPr lang="en-US" sz="1600" smtClean="0">
                <a:latin typeface="Calibri" panose="020F0502020204030204" pitchFamily="34" charset="0"/>
              </a:rPr>
              <a:t>Single Instruction </a:t>
            </a:r>
            <a:r>
              <a:rPr lang="en-US" sz="1600" dirty="0" smtClean="0">
                <a:latin typeface="Calibri" panose="020F0502020204030204" pitchFamily="34" charset="0"/>
              </a:rPr>
              <a:t>Multiple Data</a:t>
            </a:r>
            <a:endParaRPr lang="en-US" sz="1600" dirty="0">
              <a:latin typeface="Calibri" panose="020F0502020204030204" pitchFamily="34" charset="0"/>
            </a:endParaRPr>
          </a:p>
        </p:txBody>
      </p:sp>
      <p:sp>
        <p:nvSpPr>
          <p:cNvPr id="6" name="Rectangle 5"/>
          <p:cNvSpPr/>
          <p:nvPr/>
        </p:nvSpPr>
        <p:spPr>
          <a:xfrm>
            <a:off x="2476788" y="6045182"/>
            <a:ext cx="9026236" cy="646331"/>
          </a:xfrm>
          <a:prstGeom prst="rect">
            <a:avLst/>
          </a:prstGeom>
        </p:spPr>
        <p:txBody>
          <a:bodyPr wrap="square">
            <a:spAutoFit/>
          </a:bodyPr>
          <a:lstStyle/>
          <a:p>
            <a:r>
              <a:rPr lang="en-US"/>
              <a:t>SIMD </a:t>
            </a:r>
            <a:r>
              <a:rPr lang="en-US" smtClean="0"/>
              <a:t>instructions operate </a:t>
            </a:r>
            <a:r>
              <a:rPr lang="en-US" dirty="0"/>
              <a:t>on multiple data elements in </a:t>
            </a:r>
            <a:r>
              <a:rPr lang="en-US"/>
              <a:t>one </a:t>
            </a:r>
            <a:r>
              <a:rPr lang="en-US" smtClean="0"/>
              <a:t>instruction </a:t>
            </a:r>
            <a:r>
              <a:rPr lang="en-US" dirty="0"/>
              <a:t>and make use of the 128-bit SIMD </a:t>
            </a:r>
            <a:r>
              <a:rPr lang="en-US"/>
              <a:t>floating-point </a:t>
            </a:r>
            <a:r>
              <a:rPr lang="en-US" smtClean="0"/>
              <a:t>registers</a:t>
            </a:r>
            <a:r>
              <a:rPr lang="en-US" dirty="0"/>
              <a:t>.</a:t>
            </a:r>
          </a:p>
        </p:txBody>
      </p:sp>
      <p:graphicFrame>
        <p:nvGraphicFramePr>
          <p:cNvPr id="7" name="Table 6"/>
          <p:cNvGraphicFramePr>
            <a:graphicFrameLocks noGrp="1"/>
          </p:cNvGraphicFramePr>
          <p:nvPr>
            <p:extLst>
              <p:ext uri="{D42A27DB-BD31-4B8C-83A1-F6EECF244321}">
                <p14:modId xmlns:p14="http://schemas.microsoft.com/office/powerpoint/2010/main" val="1791835623"/>
              </p:ext>
            </p:extLst>
          </p:nvPr>
        </p:nvGraphicFramePr>
        <p:xfrm>
          <a:off x="2676237" y="3166646"/>
          <a:ext cx="5366328" cy="370840"/>
        </p:xfrm>
        <a:graphic>
          <a:graphicData uri="http://schemas.openxmlformats.org/drawingml/2006/table">
            <a:tbl>
              <a:tblPr firstRow="1" bandRow="1">
                <a:tableStyleId>{D7AC3CCA-C797-4891-BE02-D94E43425B78}</a:tableStyleId>
              </a:tblPr>
              <a:tblGrid>
                <a:gridCol w="1341582"/>
                <a:gridCol w="1341582"/>
                <a:gridCol w="1341582"/>
                <a:gridCol w="1341582"/>
              </a:tblGrid>
              <a:tr h="370840">
                <a:tc>
                  <a:txBody>
                    <a:bodyPr/>
                    <a:lstStyle/>
                    <a:p>
                      <a:pPr algn="ctr"/>
                      <a:r>
                        <a:rPr lang="en-US" dirty="0" smtClean="0"/>
                        <a:t>A[0]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A[1]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A[2]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A[3]</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25971099"/>
              </p:ext>
            </p:extLst>
          </p:nvPr>
        </p:nvGraphicFramePr>
        <p:xfrm>
          <a:off x="2672774" y="3734682"/>
          <a:ext cx="5366328" cy="370840"/>
        </p:xfrm>
        <a:graphic>
          <a:graphicData uri="http://schemas.openxmlformats.org/drawingml/2006/table">
            <a:tbl>
              <a:tblPr firstRow="1" bandRow="1">
                <a:tableStyleId>{D7AC3CCA-C797-4891-BE02-D94E43425B78}</a:tableStyleId>
              </a:tblPr>
              <a:tblGrid>
                <a:gridCol w="1341582"/>
                <a:gridCol w="1341582"/>
                <a:gridCol w="1341582"/>
                <a:gridCol w="1341582"/>
              </a:tblGrid>
              <a:tr h="370840">
                <a:tc>
                  <a:txBody>
                    <a:bodyPr/>
                    <a:lstStyle/>
                    <a:p>
                      <a:pPr algn="ctr"/>
                      <a:r>
                        <a:rPr lang="en-US" dirty="0" smtClean="0"/>
                        <a:t>B[0]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B[1]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B[2]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B[3]</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86096267"/>
              </p:ext>
            </p:extLst>
          </p:nvPr>
        </p:nvGraphicFramePr>
        <p:xfrm>
          <a:off x="2679701" y="4385846"/>
          <a:ext cx="5366328" cy="370840"/>
        </p:xfrm>
        <a:graphic>
          <a:graphicData uri="http://schemas.openxmlformats.org/drawingml/2006/table">
            <a:tbl>
              <a:tblPr firstRow="1" bandRow="1">
                <a:tableStyleId>{D7AC3CCA-C797-4891-BE02-D94E43425B78}</a:tableStyleId>
              </a:tblPr>
              <a:tblGrid>
                <a:gridCol w="1341582"/>
                <a:gridCol w="1341582"/>
                <a:gridCol w="1341582"/>
                <a:gridCol w="1341582"/>
              </a:tblGrid>
              <a:tr h="370840">
                <a:tc>
                  <a:txBody>
                    <a:bodyPr/>
                    <a:lstStyle/>
                    <a:p>
                      <a:pPr algn="ctr"/>
                      <a:r>
                        <a:rPr lang="en-US" dirty="0" smtClean="0"/>
                        <a:t>C[0]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C[1]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C[2]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C[3]</a:t>
                      </a:r>
                    </a:p>
                  </a:txBody>
                  <a:tcPr/>
                </a:tc>
              </a:tr>
            </a:tbl>
          </a:graphicData>
        </a:graphic>
      </p:graphicFrame>
      <p:cxnSp>
        <p:nvCxnSpPr>
          <p:cNvPr id="11" name="Straight Connector 10"/>
          <p:cNvCxnSpPr/>
          <p:nvPr/>
        </p:nvCxnSpPr>
        <p:spPr>
          <a:xfrm>
            <a:off x="2590556" y="4237117"/>
            <a:ext cx="5593346" cy="0"/>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3632550" y="2798108"/>
            <a:ext cx="3663182" cy="369332"/>
          </a:xfrm>
          <a:prstGeom prst="rect">
            <a:avLst/>
          </a:prstGeom>
          <a:noFill/>
        </p:spPr>
        <p:txBody>
          <a:bodyPr wrap="none" rtlCol="0">
            <a:spAutoFit/>
          </a:bodyPr>
          <a:lstStyle/>
          <a:p>
            <a:r>
              <a:rPr lang="en-US" dirty="0" smtClean="0"/>
              <a:t>128-bit </a:t>
            </a:r>
            <a:r>
              <a:rPr lang="en-US" smtClean="0"/>
              <a:t>width vector </a:t>
            </a:r>
            <a:r>
              <a:rPr lang="en-US" dirty="0" smtClean="0"/>
              <a:t>(4 × 32-bit float)</a:t>
            </a:r>
            <a:endParaRPr lang="en-US" dirty="0"/>
          </a:p>
        </p:txBody>
      </p:sp>
      <p:sp>
        <p:nvSpPr>
          <p:cNvPr id="14" name="TextBox 13"/>
          <p:cNvSpPr txBox="1"/>
          <p:nvPr/>
        </p:nvSpPr>
        <p:spPr>
          <a:xfrm>
            <a:off x="2106833" y="3148168"/>
            <a:ext cx="421910" cy="923330"/>
          </a:xfrm>
          <a:prstGeom prst="rect">
            <a:avLst/>
          </a:prstGeom>
          <a:noFill/>
        </p:spPr>
        <p:txBody>
          <a:bodyPr wrap="square" rtlCol="0">
            <a:spAutoFit/>
          </a:bodyPr>
          <a:lstStyle/>
          <a:p>
            <a:pPr algn="ctr"/>
            <a:r>
              <a:rPr lang="en-US" sz="5400" dirty="0">
                <a:solidFill>
                  <a:schemeClr val="accent1">
                    <a:lumMod val="50000"/>
                  </a:schemeClr>
                </a:solidFill>
              </a:rPr>
              <a:t>+</a:t>
            </a:r>
          </a:p>
        </p:txBody>
      </p:sp>
      <p:sp>
        <p:nvSpPr>
          <p:cNvPr id="16" name="Rectangle 15"/>
          <p:cNvSpPr/>
          <p:nvPr/>
        </p:nvSpPr>
        <p:spPr>
          <a:xfrm>
            <a:off x="9539138" y="3148168"/>
            <a:ext cx="1340427" cy="374348"/>
          </a:xfrm>
          <a:prstGeom prst="rect">
            <a:avLst/>
          </a:prstGeom>
          <a:solidFill>
            <a:schemeClr val="tx2">
              <a:lumMod val="10000"/>
              <a:lumOff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A(32 bit float)</a:t>
            </a:r>
            <a:endParaRPr lang="en-US" sz="1600" dirty="0"/>
          </a:p>
        </p:txBody>
      </p:sp>
      <p:sp>
        <p:nvSpPr>
          <p:cNvPr id="18" name="Rectangle 17"/>
          <p:cNvSpPr/>
          <p:nvPr/>
        </p:nvSpPr>
        <p:spPr>
          <a:xfrm>
            <a:off x="9535675" y="3717932"/>
            <a:ext cx="1340427" cy="374348"/>
          </a:xfrm>
          <a:prstGeom prst="rect">
            <a:avLst/>
          </a:prstGeom>
          <a:solidFill>
            <a:schemeClr val="tx2">
              <a:lumMod val="10000"/>
              <a:lumOff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B(32 </a:t>
            </a:r>
            <a:r>
              <a:rPr lang="en-US" sz="1600" dirty="0"/>
              <a:t>bit float)</a:t>
            </a:r>
          </a:p>
        </p:txBody>
      </p:sp>
      <p:cxnSp>
        <p:nvCxnSpPr>
          <p:cNvPr id="19" name="Straight Connector 18"/>
          <p:cNvCxnSpPr/>
          <p:nvPr/>
        </p:nvCxnSpPr>
        <p:spPr>
          <a:xfrm>
            <a:off x="9263109" y="4237117"/>
            <a:ext cx="1948682" cy="0"/>
          </a:xfrm>
          <a:prstGeom prst="line">
            <a:avLst/>
          </a:prstGeom>
        </p:spPr>
        <p:style>
          <a:lnRef idx="3">
            <a:schemeClr val="dk1"/>
          </a:lnRef>
          <a:fillRef idx="0">
            <a:schemeClr val="dk1"/>
          </a:fillRef>
          <a:effectRef idx="2">
            <a:schemeClr val="dk1"/>
          </a:effectRef>
          <a:fontRef idx="minor">
            <a:schemeClr val="tx1"/>
          </a:fontRef>
        </p:style>
      </p:cxnSp>
      <p:sp>
        <p:nvSpPr>
          <p:cNvPr id="21" name="Rectangle 20"/>
          <p:cNvSpPr/>
          <p:nvPr/>
        </p:nvSpPr>
        <p:spPr>
          <a:xfrm>
            <a:off x="9542603" y="4374570"/>
            <a:ext cx="1340427" cy="374348"/>
          </a:xfrm>
          <a:prstGeom prst="rect">
            <a:avLst/>
          </a:prstGeom>
          <a:solidFill>
            <a:schemeClr val="tx2">
              <a:lumMod val="10000"/>
              <a:lumOff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C(32 </a:t>
            </a:r>
            <a:r>
              <a:rPr lang="en-US" sz="1600" dirty="0"/>
              <a:t>bit float</a:t>
            </a:r>
            <a:r>
              <a:rPr lang="en-US" sz="1600" dirty="0" smtClean="0"/>
              <a:t>)</a:t>
            </a:r>
            <a:endParaRPr lang="en-US" sz="1600" dirty="0"/>
          </a:p>
        </p:txBody>
      </p:sp>
      <p:sp>
        <p:nvSpPr>
          <p:cNvPr id="22" name="TextBox 21"/>
          <p:cNvSpPr txBox="1"/>
          <p:nvPr/>
        </p:nvSpPr>
        <p:spPr>
          <a:xfrm>
            <a:off x="10851129" y="3111430"/>
            <a:ext cx="421910" cy="923330"/>
          </a:xfrm>
          <a:prstGeom prst="rect">
            <a:avLst/>
          </a:prstGeom>
          <a:noFill/>
        </p:spPr>
        <p:txBody>
          <a:bodyPr wrap="square" rtlCol="0">
            <a:spAutoFit/>
          </a:bodyPr>
          <a:lstStyle/>
          <a:p>
            <a:pPr algn="ctr"/>
            <a:r>
              <a:rPr lang="en-US" sz="5400" dirty="0"/>
              <a:t>+</a:t>
            </a:r>
          </a:p>
        </p:txBody>
      </p:sp>
      <p:sp>
        <p:nvSpPr>
          <p:cNvPr id="24" name="TextBox 23"/>
          <p:cNvSpPr txBox="1"/>
          <p:nvPr/>
        </p:nvSpPr>
        <p:spPr>
          <a:xfrm>
            <a:off x="1574369" y="3448207"/>
            <a:ext cx="653487" cy="430887"/>
          </a:xfrm>
          <a:prstGeom prst="rect">
            <a:avLst/>
          </a:prstGeom>
          <a:noFill/>
        </p:spPr>
        <p:txBody>
          <a:bodyPr wrap="square" rtlCol="0">
            <a:spAutoFit/>
          </a:bodyPr>
          <a:lstStyle/>
          <a:p>
            <a:pPr algn="r"/>
            <a:r>
              <a:rPr lang="en-US" sz="1100" dirty="0" smtClean="0"/>
              <a:t>SSE</a:t>
            </a:r>
          </a:p>
          <a:p>
            <a:pPr algn="r"/>
            <a:r>
              <a:rPr lang="en-US" sz="1100" dirty="0" smtClean="0"/>
              <a:t> ADD</a:t>
            </a:r>
            <a:endParaRPr lang="en-US" sz="1100" dirty="0"/>
          </a:p>
        </p:txBody>
      </p:sp>
      <p:sp>
        <p:nvSpPr>
          <p:cNvPr id="26" name="TextBox 25"/>
          <p:cNvSpPr txBox="1"/>
          <p:nvPr/>
        </p:nvSpPr>
        <p:spPr>
          <a:xfrm>
            <a:off x="2654878" y="2147498"/>
            <a:ext cx="5392880" cy="461665"/>
          </a:xfrm>
          <a:prstGeom prst="rect">
            <a:avLst/>
          </a:prstGeom>
          <a:solidFill>
            <a:schemeClr val="bg2">
              <a:lumMod val="25000"/>
            </a:schemeClr>
          </a:solidFill>
        </p:spPr>
        <p:txBody>
          <a:bodyPr wrap="square" rtlCol="0">
            <a:spAutoFit/>
          </a:bodyPr>
          <a:lstStyle/>
          <a:p>
            <a:pPr algn="ctr"/>
            <a:r>
              <a:rPr lang="en-US" sz="2400" dirty="0" smtClean="0">
                <a:solidFill>
                  <a:srgbClr val="FFFF00"/>
                </a:solidFill>
              </a:rPr>
              <a:t>SIMD  Mode</a:t>
            </a:r>
            <a:endParaRPr lang="en-US" sz="2400" dirty="0">
              <a:solidFill>
                <a:srgbClr val="FFFF00"/>
              </a:solidFill>
            </a:endParaRPr>
          </a:p>
        </p:txBody>
      </p:sp>
      <p:sp>
        <p:nvSpPr>
          <p:cNvPr id="28" name="TextBox 27"/>
          <p:cNvSpPr txBox="1"/>
          <p:nvPr/>
        </p:nvSpPr>
        <p:spPr>
          <a:xfrm>
            <a:off x="9218325" y="2147497"/>
            <a:ext cx="2066485" cy="461665"/>
          </a:xfrm>
          <a:prstGeom prst="rect">
            <a:avLst/>
          </a:prstGeom>
          <a:solidFill>
            <a:schemeClr val="bg2">
              <a:lumMod val="25000"/>
            </a:schemeClr>
          </a:solidFill>
        </p:spPr>
        <p:txBody>
          <a:bodyPr wrap="square" rtlCol="0">
            <a:spAutoFit/>
          </a:bodyPr>
          <a:lstStyle/>
          <a:p>
            <a:pPr algn="ctr"/>
            <a:r>
              <a:rPr lang="en-US" sz="2400" smtClean="0">
                <a:solidFill>
                  <a:srgbClr val="FFFF00"/>
                </a:solidFill>
              </a:rPr>
              <a:t>Scalar  </a:t>
            </a:r>
            <a:r>
              <a:rPr lang="en-US" sz="2400" dirty="0" smtClean="0">
                <a:solidFill>
                  <a:srgbClr val="FFFF00"/>
                </a:solidFill>
              </a:rPr>
              <a:t>Mode</a:t>
            </a:r>
            <a:endParaRPr lang="en-US" sz="2400" dirty="0">
              <a:solidFill>
                <a:srgbClr val="FFFF00"/>
              </a:solidFill>
            </a:endParaRPr>
          </a:p>
        </p:txBody>
      </p:sp>
      <p:cxnSp>
        <p:nvCxnSpPr>
          <p:cNvPr id="29" name="Straight Connector 28"/>
          <p:cNvCxnSpPr/>
          <p:nvPr/>
        </p:nvCxnSpPr>
        <p:spPr>
          <a:xfrm flipH="1" flipV="1">
            <a:off x="8654179" y="2147497"/>
            <a:ext cx="2509" cy="2601421"/>
          </a:xfrm>
          <a:prstGeom prst="line">
            <a:avLst/>
          </a:prstGeom>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3458656" y="5070116"/>
            <a:ext cx="3857146" cy="400110"/>
          </a:xfrm>
          <a:prstGeom prst="rect">
            <a:avLst/>
          </a:prstGeom>
          <a:solidFill>
            <a:srgbClr val="FFC000"/>
          </a:solidFill>
        </p:spPr>
        <p:txBody>
          <a:bodyPr wrap="none" rtlCol="0">
            <a:spAutoFit/>
          </a:bodyPr>
          <a:lstStyle/>
          <a:p>
            <a:r>
              <a:rPr lang="en-US" sz="2000" b="1" dirty="0" smtClean="0">
                <a:latin typeface="Segoe UI Black" panose="020B0A02040204020203" pitchFamily="34" charset="0"/>
                <a:ea typeface="Segoe UI Black" panose="020B0A02040204020203" pitchFamily="34" charset="0"/>
                <a:cs typeface="Segoe UI Black" panose="020B0A02040204020203" pitchFamily="34" charset="0"/>
              </a:rPr>
              <a:t>SIMD is </a:t>
            </a:r>
            <a:r>
              <a:rPr lang="en-US" sz="2000" b="1" u="sng" dirty="0" smtClean="0">
                <a:latin typeface="Segoe UI Black" panose="020B0A02040204020203" pitchFamily="34" charset="0"/>
                <a:ea typeface="Segoe UI Black" panose="020B0A02040204020203" pitchFamily="34" charset="0"/>
                <a:cs typeface="Segoe UI Black" panose="020B0A02040204020203" pitchFamily="34" charset="0"/>
              </a:rPr>
              <a:t>4</a:t>
            </a:r>
            <a:r>
              <a:rPr lang="en-US" sz="2000" b="1" dirty="0" smtClean="0">
                <a:latin typeface="Segoe UI Black" panose="020B0A02040204020203" pitchFamily="34" charset="0"/>
                <a:ea typeface="Segoe UI Black" panose="020B0A02040204020203" pitchFamily="34" charset="0"/>
                <a:cs typeface="Segoe UI Black" panose="020B0A02040204020203" pitchFamily="34" charset="0"/>
              </a:rPr>
              <a:t> </a:t>
            </a:r>
            <a:r>
              <a:rPr lang="en-US" sz="2000" b="1" smtClean="0">
                <a:latin typeface="Segoe UI Black" panose="020B0A02040204020203" pitchFamily="34" charset="0"/>
                <a:ea typeface="Segoe UI Black" panose="020B0A02040204020203" pitchFamily="34" charset="0"/>
                <a:cs typeface="Segoe UI Black" panose="020B0A02040204020203" pitchFamily="34" charset="0"/>
              </a:rPr>
              <a:t>times faster </a:t>
            </a:r>
            <a:r>
              <a:rPr lang="en-US" sz="2000" b="1" u="sng" dirty="0" smtClean="0">
                <a:latin typeface="Segoe UI Black" panose="020B0A02040204020203" pitchFamily="34" charset="0"/>
                <a:ea typeface="Segoe UI Black" panose="020B0A02040204020203" pitchFamily="34" charset="0"/>
                <a:cs typeface="Segoe UI Black" panose="020B0A02040204020203" pitchFamily="34" charset="0"/>
              </a:rPr>
              <a:t>ideally</a:t>
            </a:r>
            <a:endParaRPr lang="en-US" sz="2000" b="1" u="sng"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40" name="TextBox 39"/>
          <p:cNvSpPr txBox="1"/>
          <p:nvPr/>
        </p:nvSpPr>
        <p:spPr>
          <a:xfrm>
            <a:off x="11114327" y="3415171"/>
            <a:ext cx="1099981" cy="430887"/>
          </a:xfrm>
          <a:prstGeom prst="rect">
            <a:avLst/>
          </a:prstGeom>
          <a:noFill/>
        </p:spPr>
        <p:txBody>
          <a:bodyPr wrap="none" rtlCol="0">
            <a:spAutoFit/>
          </a:bodyPr>
          <a:lstStyle/>
          <a:p>
            <a:r>
              <a:rPr lang="en-US" sz="1100" dirty="0" smtClean="0"/>
              <a:t>Single Floating-</a:t>
            </a:r>
          </a:p>
          <a:p>
            <a:r>
              <a:rPr lang="en-US" sz="1100" dirty="0" smtClean="0"/>
              <a:t>Point ADD</a:t>
            </a:r>
            <a:endParaRPr lang="en-US" sz="1100" dirty="0"/>
          </a:p>
        </p:txBody>
      </p:sp>
    </p:spTree>
    <p:extLst>
      <p:ext uri="{BB962C8B-B14F-4D97-AF65-F5344CB8AC3E}">
        <p14:creationId xmlns:p14="http://schemas.microsoft.com/office/powerpoint/2010/main" val="1362108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4700" y="148919"/>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The Intel </a:t>
            </a:r>
            <a:r>
              <a:rPr lang="en-US" b="1" dirty="0" smtClean="0"/>
              <a:t>intrinsics Data Types</a:t>
            </a:r>
            <a:endParaRPr lang="en-US" sz="1800" dirty="0">
              <a:latin typeface="Calibri" panose="020F0502020204030204" pitchFamily="34" charset="0"/>
            </a:endParaRPr>
          </a:p>
        </p:txBody>
      </p:sp>
      <p:sp>
        <p:nvSpPr>
          <p:cNvPr id="5" name="Rectangle 4"/>
          <p:cNvSpPr/>
          <p:nvPr/>
        </p:nvSpPr>
        <p:spPr>
          <a:xfrm>
            <a:off x="1828799" y="1056498"/>
            <a:ext cx="8899185" cy="4893647"/>
          </a:xfrm>
          <a:prstGeom prst="rect">
            <a:avLst/>
          </a:prstGeom>
        </p:spPr>
        <p:txBody>
          <a:bodyPr wrap="square">
            <a:spAutoFit/>
          </a:bodyPr>
          <a:lstStyle/>
          <a:p>
            <a:r>
              <a:rPr lang="en-US" sz="2400" dirty="0" smtClean="0">
                <a:latin typeface="Calibri" panose="020F0502020204030204" pitchFamily="34" charset="0"/>
              </a:rPr>
              <a:t>We </a:t>
            </a:r>
            <a:r>
              <a:rPr lang="en-US" sz="2400" dirty="0">
                <a:latin typeface="Calibri" panose="020F0502020204030204" pitchFamily="34" charset="0"/>
              </a:rPr>
              <a:t>will use the following data types:</a:t>
            </a:r>
          </a:p>
          <a:p>
            <a:r>
              <a:rPr lang="en-US" sz="2000" b="1" dirty="0">
                <a:solidFill>
                  <a:schemeClr val="accent1">
                    <a:lumMod val="60000"/>
                    <a:lumOff val="40000"/>
                  </a:schemeClr>
                </a:solidFill>
                <a:latin typeface="Calibri" panose="020F0502020204030204" pitchFamily="34" charset="0"/>
              </a:rPr>
              <a:t>__</a:t>
            </a:r>
            <a:r>
              <a:rPr lang="en-US" sz="2000" b="1" dirty="0" smtClean="0">
                <a:solidFill>
                  <a:schemeClr val="accent1">
                    <a:lumMod val="60000"/>
                    <a:lumOff val="40000"/>
                  </a:schemeClr>
                </a:solidFill>
                <a:latin typeface="Calibri" panose="020F0502020204030204" pitchFamily="34" charset="0"/>
              </a:rPr>
              <a:t>m128    </a:t>
            </a:r>
            <a:r>
              <a:rPr lang="en-US" sz="2400" dirty="0" smtClean="0">
                <a:latin typeface="Calibri" panose="020F0502020204030204" pitchFamily="34" charset="0"/>
              </a:rPr>
              <a:t>packed </a:t>
            </a:r>
            <a:r>
              <a:rPr lang="en-US" sz="2400" dirty="0">
                <a:latin typeface="Calibri" panose="020F0502020204030204" pitchFamily="34" charset="0"/>
              </a:rPr>
              <a:t>single </a:t>
            </a:r>
            <a:r>
              <a:rPr lang="en-US" sz="2400" dirty="0" smtClean="0">
                <a:latin typeface="Calibri" panose="020F0502020204030204" pitchFamily="34" charset="0"/>
              </a:rPr>
              <a:t>precision	 (</a:t>
            </a:r>
            <a:r>
              <a:rPr lang="en-US" sz="2400" dirty="0">
                <a:latin typeface="Calibri" panose="020F0502020204030204" pitchFamily="34" charset="0"/>
              </a:rPr>
              <a:t>vector XMM register)</a:t>
            </a:r>
          </a:p>
          <a:p>
            <a:r>
              <a:rPr lang="en-US" sz="2000" b="1" dirty="0">
                <a:solidFill>
                  <a:schemeClr val="accent1">
                    <a:lumMod val="60000"/>
                    <a:lumOff val="40000"/>
                  </a:schemeClr>
                </a:solidFill>
                <a:latin typeface="Calibri" panose="020F0502020204030204" pitchFamily="34" charset="0"/>
              </a:rPr>
              <a:t>__</a:t>
            </a:r>
            <a:r>
              <a:rPr lang="en-US" sz="2000" b="1" dirty="0" smtClean="0">
                <a:solidFill>
                  <a:schemeClr val="accent1">
                    <a:lumMod val="60000"/>
                    <a:lumOff val="40000"/>
                  </a:schemeClr>
                </a:solidFill>
                <a:latin typeface="Calibri" panose="020F0502020204030204" pitchFamily="34" charset="0"/>
              </a:rPr>
              <a:t>m128d  </a:t>
            </a:r>
            <a:r>
              <a:rPr lang="en-US" sz="2400" dirty="0" smtClean="0">
                <a:latin typeface="Calibri" panose="020F0502020204030204" pitchFamily="34" charset="0"/>
              </a:rPr>
              <a:t>packed </a:t>
            </a:r>
            <a:r>
              <a:rPr lang="en-US" sz="2400" dirty="0">
                <a:latin typeface="Calibri" panose="020F0502020204030204" pitchFamily="34" charset="0"/>
              </a:rPr>
              <a:t>double precision </a:t>
            </a:r>
            <a:r>
              <a:rPr lang="en-US" sz="2400" dirty="0" smtClean="0">
                <a:latin typeface="Calibri" panose="020F0502020204030204" pitchFamily="34" charset="0"/>
              </a:rPr>
              <a:t>	 (</a:t>
            </a:r>
            <a:r>
              <a:rPr lang="en-US" sz="2400" dirty="0">
                <a:latin typeface="Calibri" panose="020F0502020204030204" pitchFamily="34" charset="0"/>
              </a:rPr>
              <a:t>vector XMM register)</a:t>
            </a:r>
          </a:p>
          <a:p>
            <a:r>
              <a:rPr lang="sv-SE" sz="2000" b="1" dirty="0">
                <a:solidFill>
                  <a:schemeClr val="accent1">
                    <a:lumMod val="60000"/>
                    <a:lumOff val="40000"/>
                  </a:schemeClr>
                </a:solidFill>
                <a:latin typeface="Calibri" panose="020F0502020204030204" pitchFamily="34" charset="0"/>
              </a:rPr>
              <a:t>__</a:t>
            </a:r>
            <a:r>
              <a:rPr lang="sv-SE" sz="2000" b="1" dirty="0" smtClean="0">
                <a:solidFill>
                  <a:schemeClr val="accent1">
                    <a:lumMod val="60000"/>
                    <a:lumOff val="40000"/>
                  </a:schemeClr>
                </a:solidFill>
                <a:latin typeface="Calibri" panose="020F0502020204030204" pitchFamily="34" charset="0"/>
              </a:rPr>
              <a:t>m128i   </a:t>
            </a:r>
            <a:r>
              <a:rPr lang="sv-SE" sz="2400" dirty="0" smtClean="0">
                <a:latin typeface="Calibri" panose="020F0502020204030204" pitchFamily="34" charset="0"/>
              </a:rPr>
              <a:t>packed </a:t>
            </a:r>
            <a:r>
              <a:rPr lang="sv-SE" sz="2400" dirty="0">
                <a:latin typeface="Calibri" panose="020F0502020204030204" pitchFamily="34" charset="0"/>
              </a:rPr>
              <a:t>integer </a:t>
            </a:r>
            <a:r>
              <a:rPr lang="sv-SE" sz="2400" dirty="0" smtClean="0">
                <a:latin typeface="Calibri" panose="020F0502020204030204" pitchFamily="34" charset="0"/>
              </a:rPr>
              <a:t>		 (</a:t>
            </a:r>
            <a:r>
              <a:rPr lang="sv-SE" sz="2400" dirty="0">
                <a:latin typeface="Calibri" panose="020F0502020204030204" pitchFamily="34" charset="0"/>
              </a:rPr>
              <a:t>vector XMM register</a:t>
            </a:r>
            <a:r>
              <a:rPr lang="sv-SE" sz="2400" dirty="0" smtClean="0">
                <a:latin typeface="Calibri" panose="020F0502020204030204" pitchFamily="34" charset="0"/>
              </a:rPr>
              <a:t>)</a:t>
            </a:r>
          </a:p>
          <a:p>
            <a:endParaRPr lang="sv-SE" sz="2400" dirty="0">
              <a:latin typeface="Calibri" panose="020F0502020204030204" pitchFamily="34" charset="0"/>
            </a:endParaRPr>
          </a:p>
          <a:p>
            <a:r>
              <a:rPr lang="en-US" sz="2000" b="1" dirty="0">
                <a:solidFill>
                  <a:schemeClr val="accent1">
                    <a:lumMod val="60000"/>
                    <a:lumOff val="40000"/>
                  </a:schemeClr>
                </a:solidFill>
                <a:latin typeface="Calibri" panose="020F0502020204030204" pitchFamily="34" charset="0"/>
              </a:rPr>
              <a:t>__</a:t>
            </a:r>
            <a:r>
              <a:rPr lang="en-US" sz="2000" b="1" dirty="0" smtClean="0">
                <a:solidFill>
                  <a:schemeClr val="accent1">
                    <a:lumMod val="60000"/>
                    <a:lumOff val="40000"/>
                  </a:schemeClr>
                </a:solidFill>
                <a:latin typeface="Calibri" panose="020F0502020204030204" pitchFamily="34" charset="0"/>
              </a:rPr>
              <a:t>m256   </a:t>
            </a:r>
            <a:r>
              <a:rPr lang="en-US" sz="2000" b="1" dirty="0">
                <a:solidFill>
                  <a:schemeClr val="accent1">
                    <a:lumMod val="60000"/>
                    <a:lumOff val="40000"/>
                  </a:schemeClr>
                </a:solidFill>
                <a:latin typeface="Calibri" panose="020F0502020204030204" pitchFamily="34" charset="0"/>
              </a:rPr>
              <a:t> </a:t>
            </a:r>
            <a:r>
              <a:rPr lang="en-US" sz="2400" dirty="0" smtClean="0">
                <a:latin typeface="Calibri" panose="020F0502020204030204" pitchFamily="34" charset="0"/>
              </a:rPr>
              <a:t>packed </a:t>
            </a:r>
            <a:r>
              <a:rPr lang="en-US" sz="2400" dirty="0">
                <a:latin typeface="Calibri" panose="020F0502020204030204" pitchFamily="34" charset="0"/>
              </a:rPr>
              <a:t>single precision	</a:t>
            </a:r>
            <a:r>
              <a:rPr lang="en-US" sz="2400" dirty="0" smtClean="0">
                <a:latin typeface="Calibri" panose="020F0502020204030204" pitchFamily="34" charset="0"/>
              </a:rPr>
              <a:t> (</a:t>
            </a:r>
            <a:r>
              <a:rPr lang="en-US" sz="2400" dirty="0">
                <a:latin typeface="Calibri" panose="020F0502020204030204" pitchFamily="34" charset="0"/>
              </a:rPr>
              <a:t>vector </a:t>
            </a:r>
            <a:r>
              <a:rPr lang="en-US" sz="2400" dirty="0" smtClean="0">
                <a:latin typeface="Calibri" panose="020F0502020204030204" pitchFamily="34" charset="0"/>
              </a:rPr>
              <a:t>YMM </a:t>
            </a:r>
            <a:r>
              <a:rPr lang="en-US" sz="2400" dirty="0">
                <a:latin typeface="Calibri" panose="020F0502020204030204" pitchFamily="34" charset="0"/>
              </a:rPr>
              <a:t>register)</a:t>
            </a:r>
          </a:p>
          <a:p>
            <a:r>
              <a:rPr lang="en-US" sz="2000" b="1" dirty="0">
                <a:solidFill>
                  <a:schemeClr val="accent1">
                    <a:lumMod val="60000"/>
                    <a:lumOff val="40000"/>
                  </a:schemeClr>
                </a:solidFill>
                <a:latin typeface="Calibri" panose="020F0502020204030204" pitchFamily="34" charset="0"/>
              </a:rPr>
              <a:t>__</a:t>
            </a:r>
            <a:r>
              <a:rPr lang="en-US" sz="2000" b="1" dirty="0" smtClean="0">
                <a:solidFill>
                  <a:schemeClr val="accent1">
                    <a:lumMod val="60000"/>
                    <a:lumOff val="40000"/>
                  </a:schemeClr>
                </a:solidFill>
                <a:latin typeface="Calibri" panose="020F0502020204030204" pitchFamily="34" charset="0"/>
              </a:rPr>
              <a:t>m256d  </a:t>
            </a:r>
            <a:r>
              <a:rPr lang="en-US" sz="2400" dirty="0" smtClean="0">
                <a:latin typeface="Calibri" panose="020F0502020204030204" pitchFamily="34" charset="0"/>
              </a:rPr>
              <a:t>packed </a:t>
            </a:r>
            <a:r>
              <a:rPr lang="en-US" sz="2400" dirty="0">
                <a:latin typeface="Calibri" panose="020F0502020204030204" pitchFamily="34" charset="0"/>
              </a:rPr>
              <a:t>double precision 	</a:t>
            </a:r>
            <a:r>
              <a:rPr lang="en-US" sz="2400" dirty="0" smtClean="0">
                <a:latin typeface="Calibri" panose="020F0502020204030204" pitchFamily="34" charset="0"/>
              </a:rPr>
              <a:t> (</a:t>
            </a:r>
            <a:r>
              <a:rPr lang="en-US" sz="2400" dirty="0">
                <a:latin typeface="Calibri" panose="020F0502020204030204" pitchFamily="34" charset="0"/>
              </a:rPr>
              <a:t>vector </a:t>
            </a:r>
            <a:r>
              <a:rPr lang="en-US" sz="2400" dirty="0" smtClean="0">
                <a:latin typeface="Calibri" panose="020F0502020204030204" pitchFamily="34" charset="0"/>
              </a:rPr>
              <a:t>YMM </a:t>
            </a:r>
            <a:r>
              <a:rPr lang="en-US" sz="2400" dirty="0">
                <a:latin typeface="Calibri" panose="020F0502020204030204" pitchFamily="34" charset="0"/>
              </a:rPr>
              <a:t>register)</a:t>
            </a:r>
          </a:p>
          <a:p>
            <a:r>
              <a:rPr lang="sv-SE" sz="2000" b="1" dirty="0">
                <a:solidFill>
                  <a:schemeClr val="accent1">
                    <a:lumMod val="60000"/>
                    <a:lumOff val="40000"/>
                  </a:schemeClr>
                </a:solidFill>
                <a:latin typeface="Calibri" panose="020F0502020204030204" pitchFamily="34" charset="0"/>
              </a:rPr>
              <a:t>__</a:t>
            </a:r>
            <a:r>
              <a:rPr lang="sv-SE" sz="2000" b="1" dirty="0" smtClean="0">
                <a:solidFill>
                  <a:schemeClr val="accent1">
                    <a:lumMod val="60000"/>
                    <a:lumOff val="40000"/>
                  </a:schemeClr>
                </a:solidFill>
                <a:latin typeface="Calibri" panose="020F0502020204030204" pitchFamily="34" charset="0"/>
              </a:rPr>
              <a:t>m256i   </a:t>
            </a:r>
            <a:r>
              <a:rPr lang="sv-SE" sz="2400" dirty="0" smtClean="0">
                <a:latin typeface="Calibri" panose="020F0502020204030204" pitchFamily="34" charset="0"/>
              </a:rPr>
              <a:t>packed </a:t>
            </a:r>
            <a:r>
              <a:rPr lang="sv-SE" sz="2400" dirty="0">
                <a:latin typeface="Calibri" panose="020F0502020204030204" pitchFamily="34" charset="0"/>
              </a:rPr>
              <a:t>integer 		</a:t>
            </a:r>
            <a:r>
              <a:rPr lang="sv-SE" sz="2400" dirty="0" smtClean="0">
                <a:latin typeface="Calibri" panose="020F0502020204030204" pitchFamily="34" charset="0"/>
              </a:rPr>
              <a:t> (</a:t>
            </a:r>
            <a:r>
              <a:rPr lang="sv-SE" sz="2400" dirty="0">
                <a:latin typeface="Calibri" panose="020F0502020204030204" pitchFamily="34" charset="0"/>
              </a:rPr>
              <a:t>vector </a:t>
            </a:r>
            <a:r>
              <a:rPr lang="sv-SE" sz="2400" dirty="0" smtClean="0">
                <a:latin typeface="Calibri" panose="020F0502020204030204" pitchFamily="34" charset="0"/>
              </a:rPr>
              <a:t>YMM </a:t>
            </a:r>
            <a:r>
              <a:rPr lang="sv-SE" sz="2400" dirty="0">
                <a:latin typeface="Calibri" panose="020F0502020204030204" pitchFamily="34" charset="0"/>
              </a:rPr>
              <a:t>register)</a:t>
            </a:r>
            <a:endParaRPr lang="en-US" sz="2400" dirty="0">
              <a:latin typeface="Calibri" panose="020F0502020204030204" pitchFamily="34" charset="0"/>
            </a:endParaRPr>
          </a:p>
          <a:p>
            <a:endParaRPr lang="en-US" sz="2400" dirty="0" smtClean="0">
              <a:latin typeface="Calibri" panose="020F0502020204030204" pitchFamily="34" charset="0"/>
            </a:endParaRPr>
          </a:p>
          <a:p>
            <a:r>
              <a:rPr lang="en-US" sz="2000" b="1" dirty="0">
                <a:solidFill>
                  <a:schemeClr val="accent1">
                    <a:lumMod val="60000"/>
                    <a:lumOff val="40000"/>
                  </a:schemeClr>
                </a:solidFill>
                <a:latin typeface="Calibri" panose="020F0502020204030204" pitchFamily="34" charset="0"/>
              </a:rPr>
              <a:t>__</a:t>
            </a:r>
            <a:r>
              <a:rPr lang="en-US" sz="2000" b="1" dirty="0" smtClean="0">
                <a:solidFill>
                  <a:schemeClr val="accent1">
                    <a:lumMod val="60000"/>
                    <a:lumOff val="40000"/>
                  </a:schemeClr>
                </a:solidFill>
                <a:latin typeface="Calibri" panose="020F0502020204030204" pitchFamily="34" charset="0"/>
              </a:rPr>
              <a:t>m512     </a:t>
            </a:r>
            <a:r>
              <a:rPr lang="en-US" sz="2400" dirty="0" smtClean="0">
                <a:latin typeface="Calibri" panose="020F0502020204030204" pitchFamily="34" charset="0"/>
              </a:rPr>
              <a:t>packed </a:t>
            </a:r>
            <a:r>
              <a:rPr lang="en-US" sz="2400" dirty="0">
                <a:latin typeface="Calibri" panose="020F0502020204030204" pitchFamily="34" charset="0"/>
              </a:rPr>
              <a:t>single precision	 (vector </a:t>
            </a:r>
            <a:r>
              <a:rPr lang="en-US" sz="2400" dirty="0" smtClean="0">
                <a:latin typeface="Calibri" panose="020F0502020204030204" pitchFamily="34" charset="0"/>
              </a:rPr>
              <a:t>ZMM </a:t>
            </a:r>
            <a:r>
              <a:rPr lang="en-US" sz="2400" dirty="0">
                <a:latin typeface="Calibri" panose="020F0502020204030204" pitchFamily="34" charset="0"/>
              </a:rPr>
              <a:t>register)</a:t>
            </a:r>
          </a:p>
          <a:p>
            <a:r>
              <a:rPr lang="en-US" sz="2000" b="1" dirty="0">
                <a:solidFill>
                  <a:schemeClr val="accent1">
                    <a:lumMod val="60000"/>
                    <a:lumOff val="40000"/>
                  </a:schemeClr>
                </a:solidFill>
                <a:latin typeface="Calibri" panose="020F0502020204030204" pitchFamily="34" charset="0"/>
              </a:rPr>
              <a:t>__</a:t>
            </a:r>
            <a:r>
              <a:rPr lang="en-US" sz="2000" b="1" dirty="0" smtClean="0">
                <a:solidFill>
                  <a:schemeClr val="accent1">
                    <a:lumMod val="60000"/>
                    <a:lumOff val="40000"/>
                  </a:schemeClr>
                </a:solidFill>
                <a:latin typeface="Calibri" panose="020F0502020204030204" pitchFamily="34" charset="0"/>
              </a:rPr>
              <a:t>m512d  </a:t>
            </a:r>
            <a:r>
              <a:rPr lang="en-US" sz="2400" dirty="0" smtClean="0">
                <a:latin typeface="Calibri" panose="020F0502020204030204" pitchFamily="34" charset="0"/>
              </a:rPr>
              <a:t>packed </a:t>
            </a:r>
            <a:r>
              <a:rPr lang="en-US" sz="2400" dirty="0">
                <a:latin typeface="Calibri" panose="020F0502020204030204" pitchFamily="34" charset="0"/>
              </a:rPr>
              <a:t>double precision 	 (vector </a:t>
            </a:r>
            <a:r>
              <a:rPr lang="en-US" sz="2400" dirty="0" smtClean="0">
                <a:latin typeface="Calibri" panose="020F0502020204030204" pitchFamily="34" charset="0"/>
              </a:rPr>
              <a:t>ZMM </a:t>
            </a:r>
            <a:r>
              <a:rPr lang="en-US" sz="2400" dirty="0">
                <a:latin typeface="Calibri" panose="020F0502020204030204" pitchFamily="34" charset="0"/>
              </a:rPr>
              <a:t>register)</a:t>
            </a:r>
          </a:p>
          <a:p>
            <a:r>
              <a:rPr lang="sv-SE" sz="2000" b="1" dirty="0">
                <a:solidFill>
                  <a:schemeClr val="accent1">
                    <a:lumMod val="60000"/>
                    <a:lumOff val="40000"/>
                  </a:schemeClr>
                </a:solidFill>
                <a:latin typeface="Calibri" panose="020F0502020204030204" pitchFamily="34" charset="0"/>
              </a:rPr>
              <a:t>__</a:t>
            </a:r>
            <a:r>
              <a:rPr lang="sv-SE" sz="2000" b="1" dirty="0" smtClean="0">
                <a:solidFill>
                  <a:schemeClr val="accent1">
                    <a:lumMod val="60000"/>
                    <a:lumOff val="40000"/>
                  </a:schemeClr>
                </a:solidFill>
                <a:latin typeface="Calibri" panose="020F0502020204030204" pitchFamily="34" charset="0"/>
              </a:rPr>
              <a:t>m512i   </a:t>
            </a:r>
            <a:r>
              <a:rPr lang="sv-SE" sz="2400" dirty="0" smtClean="0">
                <a:latin typeface="Calibri" panose="020F0502020204030204" pitchFamily="34" charset="0"/>
              </a:rPr>
              <a:t>packed </a:t>
            </a:r>
            <a:r>
              <a:rPr lang="sv-SE" sz="2400" dirty="0">
                <a:latin typeface="Calibri" panose="020F0502020204030204" pitchFamily="34" charset="0"/>
              </a:rPr>
              <a:t>integer 		 (vector </a:t>
            </a:r>
            <a:r>
              <a:rPr lang="sv-SE" sz="2400" dirty="0" smtClean="0">
                <a:latin typeface="Calibri" panose="020F0502020204030204" pitchFamily="34" charset="0"/>
              </a:rPr>
              <a:t>ZMM </a:t>
            </a:r>
            <a:r>
              <a:rPr lang="sv-SE" sz="2400" dirty="0">
                <a:latin typeface="Calibri" panose="020F0502020204030204" pitchFamily="34" charset="0"/>
              </a:rPr>
              <a:t>register)</a:t>
            </a:r>
            <a:endParaRPr lang="en-US" sz="2400" dirty="0">
              <a:latin typeface="Calibri" panose="020F0502020204030204" pitchFamily="34" charset="0"/>
            </a:endParaRPr>
          </a:p>
          <a:p>
            <a:endParaRPr lang="en-US" sz="2400" dirty="0">
              <a:latin typeface="Calibri" panose="020F0502020204030204" pitchFamily="34" charset="0"/>
            </a:endParaRPr>
          </a:p>
        </p:txBody>
      </p:sp>
    </p:spTree>
    <p:extLst>
      <p:ext uri="{BB962C8B-B14F-4D97-AF65-F5344CB8AC3E}">
        <p14:creationId xmlns:p14="http://schemas.microsoft.com/office/powerpoint/2010/main" val="1907147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44700" y="148919"/>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The Intel </a:t>
            </a:r>
            <a:r>
              <a:rPr lang="en-US" b="1" dirty="0" smtClean="0"/>
              <a:t>intrinsics instruction</a:t>
            </a:r>
            <a:endParaRPr lang="en-US" sz="1800" dirty="0">
              <a:latin typeface="Calibri" panose="020F0502020204030204" pitchFamily="34" charset="0"/>
            </a:endParaRPr>
          </a:p>
        </p:txBody>
      </p:sp>
      <p:sp>
        <p:nvSpPr>
          <p:cNvPr id="6" name="Rectangle 5"/>
          <p:cNvSpPr/>
          <p:nvPr/>
        </p:nvSpPr>
        <p:spPr>
          <a:xfrm>
            <a:off x="2307770" y="1187128"/>
            <a:ext cx="8505371" cy="523220"/>
          </a:xfrm>
          <a:prstGeom prst="rect">
            <a:avLst/>
          </a:prstGeom>
        </p:spPr>
        <p:txBody>
          <a:bodyPr wrap="square">
            <a:spAutoFit/>
          </a:bodyPr>
          <a:lstStyle/>
          <a:p>
            <a:r>
              <a:rPr lang="en-US" sz="2400" dirty="0" smtClean="0"/>
              <a:t>Intrinsics format:    </a:t>
            </a:r>
            <a:r>
              <a:rPr lang="en-US" sz="2800" b="1" dirty="0" smtClean="0">
                <a:solidFill>
                  <a:srgbClr val="FFC000"/>
                </a:solidFill>
              </a:rPr>
              <a:t>_prefix_instruction_suffix(…)</a:t>
            </a:r>
            <a:r>
              <a:rPr lang="en-US" sz="2400" dirty="0" smtClean="0"/>
              <a:t>	</a:t>
            </a:r>
            <a:endParaRPr lang="en-US" sz="2400" dirty="0"/>
          </a:p>
        </p:txBody>
      </p:sp>
      <p:sp>
        <p:nvSpPr>
          <p:cNvPr id="8" name="Rectangle 7"/>
          <p:cNvSpPr/>
          <p:nvPr/>
        </p:nvSpPr>
        <p:spPr>
          <a:xfrm>
            <a:off x="2307770" y="3635480"/>
            <a:ext cx="8157030" cy="2677656"/>
          </a:xfrm>
          <a:prstGeom prst="rect">
            <a:avLst/>
          </a:prstGeom>
        </p:spPr>
        <p:txBody>
          <a:bodyPr wrap="square">
            <a:spAutoFit/>
          </a:bodyPr>
          <a:lstStyle/>
          <a:p>
            <a:r>
              <a:rPr lang="en-US" sz="2400" dirty="0" smtClean="0">
                <a:latin typeface="Calibri" panose="020F0502020204030204" pitchFamily="34" charset="0"/>
              </a:rPr>
              <a:t>Suffix </a:t>
            </a:r>
            <a:r>
              <a:rPr lang="en-US" sz="2400" dirty="0">
                <a:latin typeface="Calibri" panose="020F0502020204030204" pitchFamily="34" charset="0"/>
              </a:rPr>
              <a:t>can take many forms. Among them:</a:t>
            </a:r>
          </a:p>
          <a:p>
            <a:pPr marL="285750" indent="-285750">
              <a:buFont typeface="Wingdings" panose="05000000000000000000" pitchFamily="2" charset="2"/>
              <a:buChar char="§"/>
            </a:pPr>
            <a:r>
              <a:rPr lang="en-US" sz="2400" b="1" dirty="0" smtClean="0">
                <a:solidFill>
                  <a:schemeClr val="accent1">
                    <a:lumMod val="60000"/>
                    <a:lumOff val="40000"/>
                  </a:schemeClr>
                </a:solidFill>
                <a:latin typeface="Calibri" panose="020F0502020204030204" pitchFamily="34" charset="0"/>
              </a:rPr>
              <a:t>ss</a:t>
            </a:r>
            <a:r>
              <a:rPr lang="en-US" sz="2400" dirty="0" smtClean="0">
                <a:latin typeface="Calibri" panose="020F0502020204030204" pitchFamily="34" charset="0"/>
              </a:rPr>
              <a:t>   </a:t>
            </a:r>
            <a:r>
              <a:rPr lang="en-US" dirty="0" smtClean="0">
                <a:latin typeface="Calibri" panose="020F0502020204030204" pitchFamily="34" charset="0"/>
              </a:rPr>
              <a:t>	 scalar </a:t>
            </a:r>
            <a:r>
              <a:rPr lang="en-US" dirty="0">
                <a:latin typeface="Calibri" panose="020F0502020204030204" pitchFamily="34" charset="0"/>
              </a:rPr>
              <a:t>single precision</a:t>
            </a:r>
          </a:p>
          <a:p>
            <a:pPr marL="285750" indent="-285750">
              <a:buFont typeface="Wingdings" panose="05000000000000000000" pitchFamily="2" charset="2"/>
              <a:buChar char="§"/>
            </a:pPr>
            <a:r>
              <a:rPr lang="en-US" sz="2400" b="1" dirty="0" smtClean="0">
                <a:solidFill>
                  <a:schemeClr val="accent1">
                    <a:lumMod val="60000"/>
                    <a:lumOff val="40000"/>
                  </a:schemeClr>
                </a:solidFill>
                <a:latin typeface="Calibri" panose="020F0502020204030204" pitchFamily="34" charset="0"/>
              </a:rPr>
              <a:t>ps</a:t>
            </a:r>
            <a:r>
              <a:rPr lang="en-US" sz="2400" dirty="0" smtClean="0">
                <a:latin typeface="Calibri" panose="020F0502020204030204" pitchFamily="34" charset="0"/>
              </a:rPr>
              <a:t>   </a:t>
            </a:r>
            <a:r>
              <a:rPr lang="en-US" dirty="0" smtClean="0">
                <a:latin typeface="Calibri" panose="020F0502020204030204" pitchFamily="34" charset="0"/>
              </a:rPr>
              <a:t>	 packed </a:t>
            </a:r>
            <a:r>
              <a:rPr lang="en-US" dirty="0">
                <a:latin typeface="Calibri" panose="020F0502020204030204" pitchFamily="34" charset="0"/>
              </a:rPr>
              <a:t>(vector) </a:t>
            </a:r>
            <a:r>
              <a:rPr lang="en-US" dirty="0" smtClean="0">
                <a:latin typeface="Calibri" panose="020F0502020204030204" pitchFamily="34" charset="0"/>
              </a:rPr>
              <a:t>single </a:t>
            </a:r>
            <a:r>
              <a:rPr lang="en-US" dirty="0">
                <a:latin typeface="Calibri" panose="020F0502020204030204" pitchFamily="34" charset="0"/>
              </a:rPr>
              <a:t>precision</a:t>
            </a:r>
          </a:p>
          <a:p>
            <a:pPr marL="285750" indent="-285750">
              <a:buFont typeface="Wingdings" panose="05000000000000000000" pitchFamily="2" charset="2"/>
              <a:buChar char="§"/>
            </a:pPr>
            <a:r>
              <a:rPr lang="en-US" sz="2400" b="1" dirty="0" smtClean="0">
                <a:solidFill>
                  <a:schemeClr val="accent1">
                    <a:lumMod val="60000"/>
                    <a:lumOff val="40000"/>
                  </a:schemeClr>
                </a:solidFill>
                <a:latin typeface="Calibri" panose="020F0502020204030204" pitchFamily="34" charset="0"/>
              </a:rPr>
              <a:t>sd</a:t>
            </a:r>
            <a:r>
              <a:rPr lang="en-US" sz="2400" dirty="0" smtClean="0">
                <a:latin typeface="Calibri" panose="020F0502020204030204" pitchFamily="34" charset="0"/>
              </a:rPr>
              <a:t>   </a:t>
            </a:r>
            <a:r>
              <a:rPr lang="en-US" dirty="0" smtClean="0">
                <a:latin typeface="Calibri" panose="020F0502020204030204" pitchFamily="34" charset="0"/>
              </a:rPr>
              <a:t>	 scalar </a:t>
            </a:r>
            <a:r>
              <a:rPr lang="en-US" dirty="0">
                <a:latin typeface="Calibri" panose="020F0502020204030204" pitchFamily="34" charset="0"/>
              </a:rPr>
              <a:t>double precision</a:t>
            </a:r>
          </a:p>
          <a:p>
            <a:pPr marL="285750" indent="-285750">
              <a:buFont typeface="Wingdings" panose="05000000000000000000" pitchFamily="2" charset="2"/>
              <a:buChar char="§"/>
            </a:pPr>
            <a:r>
              <a:rPr lang="en-US" sz="2400" b="1" dirty="0" smtClean="0">
                <a:solidFill>
                  <a:schemeClr val="accent1">
                    <a:lumMod val="60000"/>
                    <a:lumOff val="40000"/>
                  </a:schemeClr>
                </a:solidFill>
                <a:latin typeface="Calibri" panose="020F0502020204030204" pitchFamily="34" charset="0"/>
              </a:rPr>
              <a:t>pd</a:t>
            </a:r>
            <a:r>
              <a:rPr lang="en-US" sz="2400" dirty="0" smtClean="0">
                <a:latin typeface="Calibri" panose="020F0502020204030204" pitchFamily="34" charset="0"/>
              </a:rPr>
              <a:t>  </a:t>
            </a:r>
            <a:r>
              <a:rPr lang="en-US" dirty="0" smtClean="0">
                <a:latin typeface="Calibri" panose="020F0502020204030204" pitchFamily="34" charset="0"/>
              </a:rPr>
              <a:t>	 packed </a:t>
            </a:r>
            <a:r>
              <a:rPr lang="en-US" dirty="0">
                <a:latin typeface="Calibri" panose="020F0502020204030204" pitchFamily="34" charset="0"/>
              </a:rPr>
              <a:t>double precision</a:t>
            </a:r>
          </a:p>
          <a:p>
            <a:pPr marL="285750" indent="-285750">
              <a:buFont typeface="Wingdings" panose="05000000000000000000" pitchFamily="2" charset="2"/>
              <a:buChar char="§"/>
            </a:pPr>
            <a:r>
              <a:rPr lang="en-US" sz="2400" b="1" dirty="0">
                <a:solidFill>
                  <a:schemeClr val="accent1">
                    <a:lumMod val="60000"/>
                    <a:lumOff val="40000"/>
                  </a:schemeClr>
                </a:solidFill>
                <a:latin typeface="Calibri" panose="020F0502020204030204" pitchFamily="34" charset="0"/>
              </a:rPr>
              <a:t>si</a:t>
            </a:r>
            <a:r>
              <a:rPr lang="en-US" sz="2400" b="1" dirty="0" smtClean="0">
                <a:solidFill>
                  <a:schemeClr val="accent1">
                    <a:lumMod val="60000"/>
                    <a:lumOff val="40000"/>
                  </a:schemeClr>
                </a:solidFill>
                <a:latin typeface="Calibri" panose="020F0502020204030204" pitchFamily="34" charset="0"/>
              </a:rPr>
              <a:t>#  </a:t>
            </a:r>
            <a:r>
              <a:rPr lang="en-US" dirty="0" smtClean="0">
                <a:latin typeface="Calibri" panose="020F0502020204030204" pitchFamily="34" charset="0"/>
              </a:rPr>
              <a:t>	 scalar </a:t>
            </a:r>
            <a:r>
              <a:rPr lang="en-US" dirty="0">
                <a:latin typeface="Calibri" panose="020F0502020204030204" pitchFamily="34" charset="0"/>
              </a:rPr>
              <a:t>integer (8, 16, 32, 64, 128 bits)</a:t>
            </a:r>
          </a:p>
          <a:p>
            <a:pPr marL="285750" indent="-285750">
              <a:buFont typeface="Wingdings" panose="05000000000000000000" pitchFamily="2" charset="2"/>
              <a:buChar char="§"/>
            </a:pPr>
            <a:r>
              <a:rPr lang="en-US" sz="2400" b="1" dirty="0">
                <a:solidFill>
                  <a:schemeClr val="accent1">
                    <a:lumMod val="60000"/>
                    <a:lumOff val="40000"/>
                  </a:schemeClr>
                </a:solidFill>
                <a:latin typeface="Calibri" panose="020F0502020204030204" pitchFamily="34" charset="0"/>
              </a:rPr>
              <a:t>su</a:t>
            </a:r>
            <a:r>
              <a:rPr lang="en-US" sz="2400" b="1" dirty="0" smtClean="0">
                <a:solidFill>
                  <a:schemeClr val="accent1">
                    <a:lumMod val="60000"/>
                    <a:lumOff val="40000"/>
                  </a:schemeClr>
                </a:solidFill>
                <a:latin typeface="Calibri" panose="020F0502020204030204" pitchFamily="34" charset="0"/>
              </a:rPr>
              <a:t>#</a:t>
            </a:r>
            <a:r>
              <a:rPr lang="en-US" dirty="0" smtClean="0">
                <a:latin typeface="Calibri" panose="020F0502020204030204" pitchFamily="34" charset="0"/>
              </a:rPr>
              <a:t>	 scalar </a:t>
            </a:r>
            <a:r>
              <a:rPr lang="en-US" dirty="0">
                <a:latin typeface="Calibri" panose="020F0502020204030204" pitchFamily="34" charset="0"/>
              </a:rPr>
              <a:t>unsigned integer (8, 16, 32, 64, 128 bits) </a:t>
            </a:r>
          </a:p>
        </p:txBody>
      </p:sp>
      <p:sp>
        <p:nvSpPr>
          <p:cNvPr id="9" name="Rectangle 8"/>
          <p:cNvSpPr/>
          <p:nvPr/>
        </p:nvSpPr>
        <p:spPr>
          <a:xfrm>
            <a:off x="2307770" y="1888084"/>
            <a:ext cx="5509522" cy="1569660"/>
          </a:xfrm>
          <a:prstGeom prst="rect">
            <a:avLst/>
          </a:prstGeom>
        </p:spPr>
        <p:txBody>
          <a:bodyPr wrap="none">
            <a:spAutoFit/>
          </a:bodyPr>
          <a:lstStyle/>
          <a:p>
            <a:r>
              <a:rPr lang="en-US" sz="2400" dirty="0" smtClean="0">
                <a:latin typeface="Calibri" panose="020F0502020204030204" pitchFamily="34" charset="0"/>
              </a:rPr>
              <a:t>prefix </a:t>
            </a:r>
            <a:r>
              <a:rPr lang="en-US" sz="2400" dirty="0">
                <a:latin typeface="Calibri" panose="020F0502020204030204" pitchFamily="34" charset="0"/>
              </a:rPr>
              <a:t>can take many forms. Among them</a:t>
            </a:r>
            <a:r>
              <a:rPr lang="en-US" sz="2400" dirty="0" smtClean="0">
                <a:latin typeface="Calibri" panose="020F0502020204030204" pitchFamily="34" charset="0"/>
              </a:rPr>
              <a:t>:</a:t>
            </a:r>
          </a:p>
          <a:p>
            <a:pPr marL="342900" indent="-342900">
              <a:buFont typeface="Arial" panose="020B0604020202020204" pitchFamily="34" charset="0"/>
              <a:buChar char="•"/>
            </a:pPr>
            <a:r>
              <a:rPr lang="en-US" sz="2400" b="1" dirty="0" smtClean="0">
                <a:solidFill>
                  <a:schemeClr val="accent1">
                    <a:lumMod val="60000"/>
                    <a:lumOff val="40000"/>
                  </a:schemeClr>
                </a:solidFill>
                <a:latin typeface="Calibri" panose="020F0502020204030204" pitchFamily="34" charset="0"/>
              </a:rPr>
              <a:t>mm</a:t>
            </a:r>
            <a:r>
              <a:rPr lang="en-US" sz="2400" dirty="0" smtClean="0">
                <a:latin typeface="Calibri" panose="020F0502020204030204" pitchFamily="34" charset="0"/>
              </a:rPr>
              <a:t>		SSE</a:t>
            </a:r>
          </a:p>
          <a:p>
            <a:pPr marL="342900" indent="-342900">
              <a:buFont typeface="Arial" panose="020B0604020202020204" pitchFamily="34" charset="0"/>
              <a:buChar char="•"/>
            </a:pPr>
            <a:r>
              <a:rPr lang="en-US" sz="2400" b="1" dirty="0" smtClean="0">
                <a:solidFill>
                  <a:schemeClr val="accent1">
                    <a:lumMod val="60000"/>
                    <a:lumOff val="40000"/>
                  </a:schemeClr>
                </a:solidFill>
                <a:latin typeface="Calibri" panose="020F0502020204030204" pitchFamily="34" charset="0"/>
              </a:rPr>
              <a:t>mm256</a:t>
            </a:r>
            <a:r>
              <a:rPr lang="en-US" sz="2400" dirty="0" smtClean="0">
                <a:latin typeface="Calibri" panose="020F0502020204030204" pitchFamily="34" charset="0"/>
              </a:rPr>
              <a:t>	AVX,AVX2</a:t>
            </a:r>
          </a:p>
          <a:p>
            <a:pPr marL="342900" indent="-342900">
              <a:buFont typeface="Arial" panose="020B0604020202020204" pitchFamily="34" charset="0"/>
              <a:buChar char="•"/>
            </a:pPr>
            <a:r>
              <a:rPr lang="en-US" sz="2400" b="1" dirty="0" smtClean="0">
                <a:solidFill>
                  <a:schemeClr val="accent1">
                    <a:lumMod val="60000"/>
                    <a:lumOff val="40000"/>
                  </a:schemeClr>
                </a:solidFill>
                <a:latin typeface="Calibri" panose="020F0502020204030204" pitchFamily="34" charset="0"/>
              </a:rPr>
              <a:t>mm512</a:t>
            </a:r>
            <a:r>
              <a:rPr lang="en-US" sz="2400" dirty="0" smtClean="0">
                <a:latin typeface="Calibri" panose="020F0502020204030204" pitchFamily="34" charset="0"/>
              </a:rPr>
              <a:t> 	AVX512</a:t>
            </a:r>
            <a:endParaRPr lang="en-US" sz="2400" dirty="0">
              <a:latin typeface="Calibri" panose="020F0502020204030204" pitchFamily="34" charset="0"/>
            </a:endParaRPr>
          </a:p>
        </p:txBody>
      </p:sp>
      <p:sp>
        <p:nvSpPr>
          <p:cNvPr id="10" name="Rectangle 9"/>
          <p:cNvSpPr/>
          <p:nvPr/>
        </p:nvSpPr>
        <p:spPr>
          <a:xfrm>
            <a:off x="7082970" y="6444343"/>
            <a:ext cx="4789716" cy="307777"/>
          </a:xfrm>
          <a:prstGeom prst="rect">
            <a:avLst/>
          </a:prstGeom>
        </p:spPr>
        <p:txBody>
          <a:bodyPr wrap="square">
            <a:spAutoFit/>
          </a:bodyPr>
          <a:lstStyle/>
          <a:p>
            <a:r>
              <a:rPr lang="en-US" sz="1400" dirty="0" smtClean="0">
                <a:hlinkClick r:id="rId2"/>
              </a:rPr>
              <a:t>https</a:t>
            </a:r>
            <a:r>
              <a:rPr lang="en-US" sz="1400" dirty="0">
                <a:hlinkClick r:id="rId2"/>
              </a:rPr>
              <a:t>://software.intel.com/sites/landingpage/IntrinsicsGuide/</a:t>
            </a:r>
            <a:endParaRPr lang="en-US" sz="1400" dirty="0">
              <a:latin typeface="Calibri" panose="020F0502020204030204" pitchFamily="34" charset="0"/>
            </a:endParaRPr>
          </a:p>
        </p:txBody>
      </p:sp>
      <p:sp>
        <p:nvSpPr>
          <p:cNvPr id="11" name="Rectangle 10"/>
          <p:cNvSpPr/>
          <p:nvPr/>
        </p:nvSpPr>
        <p:spPr>
          <a:xfrm>
            <a:off x="4659082" y="6458857"/>
            <a:ext cx="2608406" cy="307777"/>
          </a:xfrm>
          <a:prstGeom prst="rect">
            <a:avLst/>
          </a:prstGeom>
        </p:spPr>
        <p:txBody>
          <a:bodyPr wrap="none">
            <a:spAutoFit/>
          </a:bodyPr>
          <a:lstStyle/>
          <a:p>
            <a:r>
              <a:rPr lang="en-US" sz="1400" dirty="0" smtClean="0"/>
              <a:t>Instructions </a:t>
            </a:r>
            <a:r>
              <a:rPr lang="en-US" sz="1400" dirty="0"/>
              <a:t>list and </a:t>
            </a:r>
            <a:r>
              <a:rPr lang="en-US" sz="1400" dirty="0" smtClean="0"/>
              <a:t>description : </a:t>
            </a:r>
            <a:endParaRPr lang="en-US" sz="1400" dirty="0"/>
          </a:p>
        </p:txBody>
      </p:sp>
    </p:spTree>
    <p:extLst>
      <p:ext uri="{BB962C8B-B14F-4D97-AF65-F5344CB8AC3E}">
        <p14:creationId xmlns:p14="http://schemas.microsoft.com/office/powerpoint/2010/main" val="1962396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01157" y="397351"/>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The Intel </a:t>
            </a:r>
            <a:r>
              <a:rPr lang="en-US" b="1" dirty="0" smtClean="0"/>
              <a:t>intrinsics instruction</a:t>
            </a:r>
            <a:endParaRPr lang="en-US" sz="1800" dirty="0">
              <a:latin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300688606"/>
              </p:ext>
            </p:extLst>
          </p:nvPr>
        </p:nvGraphicFramePr>
        <p:xfrm>
          <a:off x="1915890" y="3448351"/>
          <a:ext cx="2931888" cy="370840"/>
        </p:xfrm>
        <a:graphic>
          <a:graphicData uri="http://schemas.openxmlformats.org/drawingml/2006/table">
            <a:tbl>
              <a:tblPr firstRow="1" bandRow="1">
                <a:tableStyleId>{5940675A-B579-460E-94D1-54222C63F5DA}</a:tableStyleId>
              </a:tblPr>
              <a:tblGrid>
                <a:gridCol w="732972"/>
                <a:gridCol w="732972"/>
                <a:gridCol w="732972"/>
                <a:gridCol w="732972"/>
              </a:tblGrid>
              <a:tr h="370840">
                <a:tc>
                  <a:txBody>
                    <a:bodyPr/>
                    <a:lstStyle/>
                    <a:p>
                      <a:pPr algn="ctr"/>
                      <a:r>
                        <a:rPr lang="en-US" dirty="0" smtClean="0">
                          <a:latin typeface="Calibri" panose="020F0502020204030204" pitchFamily="34" charset="0"/>
                        </a:rPr>
                        <a:t>4</a:t>
                      </a:r>
                      <a:endParaRPr lang="en-US" dirty="0">
                        <a:latin typeface="Calibri" panose="020F0502020204030204" pitchFamily="34" charset="0"/>
                      </a:endParaRPr>
                    </a:p>
                  </a:txBody>
                  <a:tcPr>
                    <a:solidFill>
                      <a:schemeClr val="accent1">
                        <a:lumMod val="50000"/>
                      </a:schemeClr>
                    </a:solidFill>
                  </a:tcPr>
                </a:tc>
                <a:tc>
                  <a:txBody>
                    <a:bodyPr/>
                    <a:lstStyle/>
                    <a:p>
                      <a:pPr algn="ctr"/>
                      <a:r>
                        <a:rPr lang="en-US" dirty="0" smtClean="0">
                          <a:latin typeface="Calibri" panose="020F0502020204030204" pitchFamily="34" charset="0"/>
                        </a:rPr>
                        <a:t>3</a:t>
                      </a:r>
                      <a:endParaRPr lang="en-US" dirty="0">
                        <a:latin typeface="Calibri" panose="020F0502020204030204" pitchFamily="34" charset="0"/>
                      </a:endParaRPr>
                    </a:p>
                  </a:txBody>
                  <a:tcPr>
                    <a:solidFill>
                      <a:schemeClr val="accent1">
                        <a:lumMod val="50000"/>
                      </a:schemeClr>
                    </a:solidFill>
                  </a:tcP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solidFill>
                      <a:schemeClr val="accent1">
                        <a:lumMod val="50000"/>
                      </a:schemeClr>
                    </a:solidFill>
                  </a:tcP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solidFill>
                      <a:schemeClr val="accent1">
                        <a:lumMod val="5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66522703"/>
              </p:ext>
            </p:extLst>
          </p:nvPr>
        </p:nvGraphicFramePr>
        <p:xfrm>
          <a:off x="1908633" y="4195837"/>
          <a:ext cx="2931888" cy="370840"/>
        </p:xfrm>
        <a:graphic>
          <a:graphicData uri="http://schemas.openxmlformats.org/drawingml/2006/table">
            <a:tbl>
              <a:tblPr firstRow="1" bandRow="1">
                <a:tableStyleId>{5940675A-B579-460E-94D1-54222C63F5DA}</a:tableStyleId>
              </a:tblPr>
              <a:tblGrid>
                <a:gridCol w="732972"/>
                <a:gridCol w="732972"/>
                <a:gridCol w="732972"/>
                <a:gridCol w="732972"/>
              </a:tblGrid>
              <a:tr h="370840">
                <a:tc>
                  <a:txBody>
                    <a:bodyPr/>
                    <a:lstStyle/>
                    <a:p>
                      <a:pPr algn="ctr"/>
                      <a:r>
                        <a:rPr lang="en-US" dirty="0" smtClean="0">
                          <a:latin typeface="Calibri" panose="020F0502020204030204" pitchFamily="34" charset="0"/>
                        </a:rPr>
                        <a:t>4</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3</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12</a:t>
                      </a:r>
                      <a:endParaRPr lang="en-US" dirty="0">
                        <a:latin typeface="Calibri" panose="020F0502020204030204" pitchFamily="34" charset="0"/>
                      </a:endParaRPr>
                    </a:p>
                  </a:txBody>
                  <a:tcPr>
                    <a:solidFill>
                      <a:srgbClr val="002060"/>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55846232"/>
              </p:ext>
            </p:extLst>
          </p:nvPr>
        </p:nvGraphicFramePr>
        <p:xfrm>
          <a:off x="1901376" y="4943322"/>
          <a:ext cx="2931888" cy="370840"/>
        </p:xfrm>
        <a:graphic>
          <a:graphicData uri="http://schemas.openxmlformats.org/drawingml/2006/table">
            <a:tbl>
              <a:tblPr firstRow="1" bandRow="1">
                <a:tableStyleId>{5940675A-B579-460E-94D1-54222C63F5DA}</a:tableStyleId>
              </a:tblPr>
              <a:tblGrid>
                <a:gridCol w="732972"/>
                <a:gridCol w="732972"/>
                <a:gridCol w="732972"/>
                <a:gridCol w="732972"/>
              </a:tblGrid>
              <a:tr h="370840">
                <a:tc>
                  <a:txBody>
                    <a:bodyPr/>
                    <a:lstStyle/>
                    <a:p>
                      <a:pPr algn="ctr"/>
                      <a:r>
                        <a:rPr lang="en-US" dirty="0" smtClean="0">
                          <a:latin typeface="Calibri" panose="020F0502020204030204" pitchFamily="34" charset="0"/>
                        </a:rPr>
                        <a:t>16</a:t>
                      </a:r>
                      <a:endParaRPr lang="en-US" dirty="0">
                        <a:latin typeface="Calibri" panose="020F0502020204030204" pitchFamily="34" charset="0"/>
                      </a:endParaRPr>
                    </a:p>
                  </a:txBody>
                  <a:tcPr>
                    <a:solidFill>
                      <a:schemeClr val="accent1">
                        <a:lumMod val="50000"/>
                      </a:schemeClr>
                    </a:solidFill>
                  </a:tcPr>
                </a:tc>
                <a:tc>
                  <a:txBody>
                    <a:bodyPr/>
                    <a:lstStyle/>
                    <a:p>
                      <a:pPr algn="ctr"/>
                      <a:r>
                        <a:rPr lang="en-US" dirty="0" smtClean="0">
                          <a:latin typeface="Calibri" panose="020F0502020204030204" pitchFamily="34" charset="0"/>
                        </a:rPr>
                        <a:t>9</a:t>
                      </a:r>
                      <a:endParaRPr lang="en-US" dirty="0">
                        <a:latin typeface="Calibri" panose="020F0502020204030204" pitchFamily="34" charset="0"/>
                      </a:endParaRPr>
                    </a:p>
                  </a:txBody>
                  <a:tcPr>
                    <a:solidFill>
                      <a:schemeClr val="accent1">
                        <a:lumMod val="50000"/>
                      </a:schemeClr>
                    </a:solidFill>
                  </a:tcPr>
                </a:tc>
                <a:tc>
                  <a:txBody>
                    <a:bodyPr/>
                    <a:lstStyle/>
                    <a:p>
                      <a:pPr algn="ctr"/>
                      <a:r>
                        <a:rPr lang="en-US" dirty="0" smtClean="0">
                          <a:latin typeface="Calibri" panose="020F0502020204030204" pitchFamily="34" charset="0"/>
                        </a:rPr>
                        <a:t>4</a:t>
                      </a:r>
                      <a:endParaRPr lang="en-US" dirty="0">
                        <a:latin typeface="Calibri" panose="020F0502020204030204" pitchFamily="34" charset="0"/>
                      </a:endParaRPr>
                    </a:p>
                  </a:txBody>
                  <a:tcPr>
                    <a:solidFill>
                      <a:schemeClr val="accent1">
                        <a:lumMod val="50000"/>
                      </a:schemeClr>
                    </a:solidFill>
                  </a:tcPr>
                </a:tc>
                <a:tc>
                  <a:txBody>
                    <a:bodyPr/>
                    <a:lstStyle/>
                    <a:p>
                      <a:pPr algn="ctr"/>
                      <a:r>
                        <a:rPr lang="en-US" dirty="0" smtClean="0">
                          <a:latin typeface="Calibri" panose="020F0502020204030204" pitchFamily="34" charset="0"/>
                        </a:rPr>
                        <a:t>12</a:t>
                      </a:r>
                      <a:endParaRPr lang="en-US" dirty="0">
                        <a:latin typeface="Calibri" panose="020F0502020204030204" pitchFamily="34" charset="0"/>
                      </a:endParaRPr>
                    </a:p>
                  </a:txBody>
                  <a:tcPr>
                    <a:solidFill>
                      <a:schemeClr val="accent1">
                        <a:lumMod val="50000"/>
                      </a:schemeClr>
                    </a:solidFill>
                  </a:tcPr>
                </a:tc>
              </a:tr>
            </a:tbl>
          </a:graphicData>
        </a:graphic>
      </p:graphicFrame>
      <p:sp>
        <p:nvSpPr>
          <p:cNvPr id="9" name="TextBox 8"/>
          <p:cNvSpPr txBox="1"/>
          <p:nvPr/>
        </p:nvSpPr>
        <p:spPr>
          <a:xfrm>
            <a:off x="2249720" y="2772228"/>
            <a:ext cx="2392450" cy="369332"/>
          </a:xfrm>
          <a:prstGeom prst="rect">
            <a:avLst/>
          </a:prstGeom>
          <a:noFill/>
        </p:spPr>
        <p:txBody>
          <a:bodyPr wrap="none" rtlCol="0">
            <a:spAutoFit/>
          </a:bodyPr>
          <a:lstStyle/>
          <a:p>
            <a:r>
              <a:rPr lang="en-US" dirty="0" smtClean="0">
                <a:latin typeface="Calibri" panose="020F0502020204030204" pitchFamily="34" charset="0"/>
              </a:rPr>
              <a:t>mulps   XMM1 ,  XMM2</a:t>
            </a:r>
            <a:endParaRPr lang="en-US" dirty="0">
              <a:latin typeface="Calibri" panose="020F0502020204030204" pitchFamily="34" charset="0"/>
            </a:endParaRPr>
          </a:p>
        </p:txBody>
      </p:sp>
      <p:sp>
        <p:nvSpPr>
          <p:cNvPr id="10" name="TextBox 9"/>
          <p:cNvSpPr txBox="1"/>
          <p:nvPr/>
        </p:nvSpPr>
        <p:spPr>
          <a:xfrm>
            <a:off x="2141618" y="3801768"/>
            <a:ext cx="303288" cy="369332"/>
          </a:xfrm>
          <a:prstGeom prst="rect">
            <a:avLst/>
          </a:prstGeom>
          <a:noFill/>
        </p:spPr>
        <p:txBody>
          <a:bodyPr wrap="none" rtlCol="0">
            <a:spAutoFit/>
          </a:bodyPr>
          <a:lstStyle/>
          <a:p>
            <a:r>
              <a:rPr lang="en-US" dirty="0" smtClean="0"/>
              <a:t>×</a:t>
            </a:r>
            <a:endParaRPr lang="en-US" dirty="0"/>
          </a:p>
        </p:txBody>
      </p:sp>
      <p:sp>
        <p:nvSpPr>
          <p:cNvPr id="11" name="TextBox 10"/>
          <p:cNvSpPr txBox="1"/>
          <p:nvPr/>
        </p:nvSpPr>
        <p:spPr>
          <a:xfrm>
            <a:off x="2866576" y="3816282"/>
            <a:ext cx="303288" cy="369332"/>
          </a:xfrm>
          <a:prstGeom prst="rect">
            <a:avLst/>
          </a:prstGeom>
          <a:noFill/>
        </p:spPr>
        <p:txBody>
          <a:bodyPr wrap="none" rtlCol="0">
            <a:spAutoFit/>
          </a:bodyPr>
          <a:lstStyle/>
          <a:p>
            <a:r>
              <a:rPr lang="en-US" dirty="0" smtClean="0"/>
              <a:t>×</a:t>
            </a:r>
            <a:endParaRPr lang="en-US" dirty="0"/>
          </a:p>
        </p:txBody>
      </p:sp>
      <p:sp>
        <p:nvSpPr>
          <p:cNvPr id="12" name="TextBox 11"/>
          <p:cNvSpPr txBox="1"/>
          <p:nvPr/>
        </p:nvSpPr>
        <p:spPr>
          <a:xfrm>
            <a:off x="3598791" y="3801768"/>
            <a:ext cx="303288" cy="369332"/>
          </a:xfrm>
          <a:prstGeom prst="rect">
            <a:avLst/>
          </a:prstGeom>
          <a:noFill/>
        </p:spPr>
        <p:txBody>
          <a:bodyPr wrap="none" rtlCol="0">
            <a:spAutoFit/>
          </a:bodyPr>
          <a:lstStyle/>
          <a:p>
            <a:r>
              <a:rPr lang="en-US" dirty="0" smtClean="0"/>
              <a:t>×</a:t>
            </a:r>
            <a:endParaRPr lang="en-US" dirty="0"/>
          </a:p>
        </p:txBody>
      </p:sp>
      <p:sp>
        <p:nvSpPr>
          <p:cNvPr id="13" name="TextBox 12"/>
          <p:cNvSpPr txBox="1"/>
          <p:nvPr/>
        </p:nvSpPr>
        <p:spPr>
          <a:xfrm>
            <a:off x="4331006" y="3816282"/>
            <a:ext cx="303288"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2127104" y="4574072"/>
            <a:ext cx="303288" cy="369332"/>
          </a:xfrm>
          <a:prstGeom prst="rect">
            <a:avLst/>
          </a:prstGeom>
          <a:noFill/>
        </p:spPr>
        <p:txBody>
          <a:bodyPr wrap="none" rtlCol="0">
            <a:spAutoFit/>
          </a:bodyPr>
          <a:lstStyle/>
          <a:p>
            <a:r>
              <a:rPr lang="en-US" dirty="0" smtClean="0"/>
              <a:t>=</a:t>
            </a:r>
            <a:endParaRPr lang="en-US" dirty="0"/>
          </a:p>
        </p:txBody>
      </p:sp>
      <p:sp>
        <p:nvSpPr>
          <p:cNvPr id="16" name="TextBox 15"/>
          <p:cNvSpPr txBox="1"/>
          <p:nvPr/>
        </p:nvSpPr>
        <p:spPr>
          <a:xfrm>
            <a:off x="2866576" y="4574072"/>
            <a:ext cx="303288" cy="369332"/>
          </a:xfrm>
          <a:prstGeom prst="rect">
            <a:avLst/>
          </a:prstGeom>
          <a:noFill/>
        </p:spPr>
        <p:txBody>
          <a:bodyPr wrap="none" rtlCol="0">
            <a:spAutoFit/>
          </a:bodyPr>
          <a:lstStyle/>
          <a:p>
            <a:r>
              <a:rPr lang="en-US" dirty="0" smtClean="0"/>
              <a:t>=</a:t>
            </a:r>
            <a:endParaRPr lang="en-US" dirty="0"/>
          </a:p>
        </p:txBody>
      </p:sp>
      <p:sp>
        <p:nvSpPr>
          <p:cNvPr id="17" name="TextBox 16"/>
          <p:cNvSpPr txBox="1"/>
          <p:nvPr/>
        </p:nvSpPr>
        <p:spPr>
          <a:xfrm>
            <a:off x="3598791" y="4574072"/>
            <a:ext cx="303288" cy="369332"/>
          </a:xfrm>
          <a:prstGeom prst="rect">
            <a:avLst/>
          </a:prstGeom>
          <a:noFill/>
        </p:spPr>
        <p:txBody>
          <a:bodyPr wrap="none" rtlCol="0">
            <a:spAutoFit/>
          </a:bodyPr>
          <a:lstStyle/>
          <a:p>
            <a:r>
              <a:rPr lang="en-US" dirty="0" smtClean="0"/>
              <a:t>=</a:t>
            </a:r>
            <a:endParaRPr lang="en-US" dirty="0"/>
          </a:p>
        </p:txBody>
      </p:sp>
      <p:sp>
        <p:nvSpPr>
          <p:cNvPr id="18" name="TextBox 17"/>
          <p:cNvSpPr txBox="1"/>
          <p:nvPr/>
        </p:nvSpPr>
        <p:spPr>
          <a:xfrm>
            <a:off x="4330251" y="4574072"/>
            <a:ext cx="303288" cy="369332"/>
          </a:xfrm>
          <a:prstGeom prst="rect">
            <a:avLst/>
          </a:prstGeom>
          <a:noFill/>
        </p:spPr>
        <p:txBody>
          <a:bodyPr wrap="none" rtlCol="0">
            <a:spAutoFit/>
          </a:bodyPr>
          <a:lstStyle/>
          <a:p>
            <a:r>
              <a:rPr lang="en-US" dirty="0" smtClean="0"/>
              <a:t>=</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2773297906"/>
              </p:ext>
            </p:extLst>
          </p:nvPr>
        </p:nvGraphicFramePr>
        <p:xfrm>
          <a:off x="7322458" y="3448433"/>
          <a:ext cx="2931888" cy="370840"/>
        </p:xfrm>
        <a:graphic>
          <a:graphicData uri="http://schemas.openxmlformats.org/drawingml/2006/table">
            <a:tbl>
              <a:tblPr firstRow="1" bandRow="1">
                <a:tableStyleId>{5940675A-B579-460E-94D1-54222C63F5DA}</a:tableStyleId>
              </a:tblPr>
              <a:tblGrid>
                <a:gridCol w="732972"/>
                <a:gridCol w="732972"/>
                <a:gridCol w="732972"/>
                <a:gridCol w="732972"/>
              </a:tblGrid>
              <a:tr h="370840">
                <a:tc>
                  <a:txBody>
                    <a:bodyPr/>
                    <a:lstStyle/>
                    <a:p>
                      <a:pPr algn="ctr"/>
                      <a:r>
                        <a:rPr lang="en-US" dirty="0" smtClean="0">
                          <a:latin typeface="Calibri" panose="020F0502020204030204" pitchFamily="34" charset="0"/>
                        </a:rPr>
                        <a:t>4</a:t>
                      </a:r>
                      <a:endParaRPr lang="en-US" dirty="0">
                        <a:latin typeface="Calibri" panose="020F0502020204030204" pitchFamily="34" charset="0"/>
                      </a:endParaRPr>
                    </a:p>
                  </a:txBody>
                  <a:tcPr>
                    <a:solidFill>
                      <a:schemeClr val="accent1">
                        <a:lumMod val="50000"/>
                      </a:schemeClr>
                    </a:solidFill>
                  </a:tcPr>
                </a:tc>
                <a:tc>
                  <a:txBody>
                    <a:bodyPr/>
                    <a:lstStyle/>
                    <a:p>
                      <a:pPr algn="ctr"/>
                      <a:r>
                        <a:rPr lang="en-US" dirty="0" smtClean="0">
                          <a:latin typeface="Calibri" panose="020F0502020204030204" pitchFamily="34" charset="0"/>
                        </a:rPr>
                        <a:t>3</a:t>
                      </a:r>
                      <a:endParaRPr lang="en-US" dirty="0">
                        <a:latin typeface="Calibri" panose="020F0502020204030204" pitchFamily="34" charset="0"/>
                      </a:endParaRPr>
                    </a:p>
                  </a:txBody>
                  <a:tcPr>
                    <a:solidFill>
                      <a:schemeClr val="accent1">
                        <a:lumMod val="50000"/>
                      </a:schemeClr>
                    </a:solidFill>
                  </a:tcP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solidFill>
                      <a:schemeClr val="accent1">
                        <a:lumMod val="50000"/>
                      </a:schemeClr>
                    </a:solidFill>
                  </a:tcPr>
                </a:tc>
                <a:tc>
                  <a:txBody>
                    <a:bodyPr/>
                    <a:lstStyle/>
                    <a:p>
                      <a:pPr algn="ctr"/>
                      <a:r>
                        <a:rPr lang="en-US" dirty="0" smtClean="0">
                          <a:latin typeface="Calibri" panose="020F0502020204030204" pitchFamily="34" charset="0"/>
                        </a:rPr>
                        <a:t>1</a:t>
                      </a:r>
                      <a:endParaRPr lang="en-US" dirty="0">
                        <a:latin typeface="Calibri" panose="020F0502020204030204" pitchFamily="34" charset="0"/>
                      </a:endParaRPr>
                    </a:p>
                  </a:txBody>
                  <a:tcPr>
                    <a:solidFill>
                      <a:schemeClr val="accent1">
                        <a:lumMod val="50000"/>
                      </a:schemeClr>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855066313"/>
              </p:ext>
            </p:extLst>
          </p:nvPr>
        </p:nvGraphicFramePr>
        <p:xfrm>
          <a:off x="7315201" y="4195919"/>
          <a:ext cx="2931888" cy="370840"/>
        </p:xfrm>
        <a:graphic>
          <a:graphicData uri="http://schemas.openxmlformats.org/drawingml/2006/table">
            <a:tbl>
              <a:tblPr firstRow="1" bandRow="1">
                <a:tableStyleId>{5940675A-B579-460E-94D1-54222C63F5DA}</a:tableStyleId>
              </a:tblPr>
              <a:tblGrid>
                <a:gridCol w="732972"/>
                <a:gridCol w="732972"/>
                <a:gridCol w="732972"/>
                <a:gridCol w="732972"/>
              </a:tblGrid>
              <a:tr h="370840">
                <a:tc>
                  <a:txBody>
                    <a:bodyPr/>
                    <a:lstStyle/>
                    <a:p>
                      <a:pPr algn="ctr"/>
                      <a:r>
                        <a:rPr lang="en-US" dirty="0" smtClean="0">
                          <a:latin typeface="Calibri" panose="020F0502020204030204" pitchFamily="34" charset="0"/>
                        </a:rPr>
                        <a:t>4</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3</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12</a:t>
                      </a:r>
                      <a:endParaRPr lang="en-US" dirty="0">
                        <a:latin typeface="Calibri" panose="020F0502020204030204" pitchFamily="34" charset="0"/>
                      </a:endParaRPr>
                    </a:p>
                  </a:txBody>
                  <a:tcPr>
                    <a:solidFill>
                      <a:srgbClr val="002060"/>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882586812"/>
              </p:ext>
            </p:extLst>
          </p:nvPr>
        </p:nvGraphicFramePr>
        <p:xfrm>
          <a:off x="7307944" y="4943404"/>
          <a:ext cx="2931888" cy="370840"/>
        </p:xfrm>
        <a:graphic>
          <a:graphicData uri="http://schemas.openxmlformats.org/drawingml/2006/table">
            <a:tbl>
              <a:tblPr firstRow="1" bandRow="1">
                <a:tableStyleId>{5940675A-B579-460E-94D1-54222C63F5DA}</a:tableStyleId>
              </a:tblPr>
              <a:tblGrid>
                <a:gridCol w="732972"/>
                <a:gridCol w="732972"/>
                <a:gridCol w="732972"/>
                <a:gridCol w="732972"/>
              </a:tblGrid>
              <a:tr h="370840">
                <a:tc>
                  <a:txBody>
                    <a:bodyPr/>
                    <a:lstStyle/>
                    <a:p>
                      <a:pPr algn="ctr"/>
                      <a:r>
                        <a:rPr lang="en-US" dirty="0" smtClean="0">
                          <a:latin typeface="Calibri" panose="020F0502020204030204" pitchFamily="34" charset="0"/>
                        </a:rPr>
                        <a:t>4</a:t>
                      </a:r>
                      <a:endParaRPr lang="en-US" dirty="0">
                        <a:latin typeface="Calibri" panose="020F0502020204030204" pitchFamily="34" charset="0"/>
                      </a:endParaRPr>
                    </a:p>
                  </a:txBody>
                  <a:tcPr>
                    <a:solidFill>
                      <a:schemeClr val="accent1">
                        <a:lumMod val="50000"/>
                      </a:schemeClr>
                    </a:solidFill>
                  </a:tcPr>
                </a:tc>
                <a:tc>
                  <a:txBody>
                    <a:bodyPr/>
                    <a:lstStyle/>
                    <a:p>
                      <a:pPr algn="ctr"/>
                      <a:r>
                        <a:rPr lang="en-US" dirty="0" smtClean="0">
                          <a:latin typeface="Calibri" panose="020F0502020204030204" pitchFamily="34" charset="0"/>
                        </a:rPr>
                        <a:t>3</a:t>
                      </a:r>
                      <a:endParaRPr lang="en-US" dirty="0">
                        <a:latin typeface="Calibri" panose="020F0502020204030204" pitchFamily="34" charset="0"/>
                      </a:endParaRPr>
                    </a:p>
                  </a:txBody>
                  <a:tcPr>
                    <a:solidFill>
                      <a:schemeClr val="accent1">
                        <a:lumMod val="50000"/>
                      </a:schemeClr>
                    </a:solidFill>
                  </a:tcPr>
                </a:tc>
                <a:tc>
                  <a:txBody>
                    <a:bodyPr/>
                    <a:lstStyle/>
                    <a:p>
                      <a:pPr algn="ctr"/>
                      <a:r>
                        <a:rPr lang="en-US" dirty="0" smtClean="0">
                          <a:latin typeface="Calibri" panose="020F0502020204030204" pitchFamily="34" charset="0"/>
                        </a:rPr>
                        <a:t>2</a:t>
                      </a:r>
                      <a:endParaRPr lang="en-US" dirty="0">
                        <a:latin typeface="Calibri" panose="020F0502020204030204" pitchFamily="34" charset="0"/>
                      </a:endParaRPr>
                    </a:p>
                  </a:txBody>
                  <a:tcPr>
                    <a:solidFill>
                      <a:schemeClr val="accent1">
                        <a:lumMod val="50000"/>
                      </a:schemeClr>
                    </a:solidFill>
                  </a:tcPr>
                </a:tc>
                <a:tc>
                  <a:txBody>
                    <a:bodyPr/>
                    <a:lstStyle/>
                    <a:p>
                      <a:pPr algn="ctr"/>
                      <a:r>
                        <a:rPr lang="en-US" dirty="0" smtClean="0">
                          <a:latin typeface="Calibri" panose="020F0502020204030204" pitchFamily="34" charset="0"/>
                        </a:rPr>
                        <a:t>12</a:t>
                      </a:r>
                      <a:endParaRPr lang="en-US" dirty="0">
                        <a:latin typeface="Calibri" panose="020F0502020204030204" pitchFamily="34" charset="0"/>
                      </a:endParaRPr>
                    </a:p>
                  </a:txBody>
                  <a:tcPr>
                    <a:solidFill>
                      <a:schemeClr val="accent1">
                        <a:lumMod val="50000"/>
                      </a:schemeClr>
                    </a:solidFill>
                  </a:tcPr>
                </a:tc>
              </a:tr>
            </a:tbl>
          </a:graphicData>
        </a:graphic>
      </p:graphicFrame>
      <p:sp>
        <p:nvSpPr>
          <p:cNvPr id="23" name="TextBox 22"/>
          <p:cNvSpPr txBox="1"/>
          <p:nvPr/>
        </p:nvSpPr>
        <p:spPr>
          <a:xfrm>
            <a:off x="7656288" y="2772310"/>
            <a:ext cx="2361544" cy="369332"/>
          </a:xfrm>
          <a:prstGeom prst="rect">
            <a:avLst/>
          </a:prstGeom>
          <a:noFill/>
        </p:spPr>
        <p:txBody>
          <a:bodyPr wrap="none" rtlCol="0">
            <a:spAutoFit/>
          </a:bodyPr>
          <a:lstStyle/>
          <a:p>
            <a:r>
              <a:rPr lang="en-US" dirty="0" smtClean="0">
                <a:latin typeface="Calibri" panose="020F0502020204030204" pitchFamily="34" charset="0"/>
              </a:rPr>
              <a:t>mulss   XMM1 ,  XMM2</a:t>
            </a:r>
            <a:endParaRPr lang="en-US" dirty="0">
              <a:latin typeface="Calibri" panose="020F0502020204030204" pitchFamily="34" charset="0"/>
            </a:endParaRPr>
          </a:p>
        </p:txBody>
      </p:sp>
      <p:sp>
        <p:nvSpPr>
          <p:cNvPr id="27" name="TextBox 26"/>
          <p:cNvSpPr txBox="1"/>
          <p:nvPr/>
        </p:nvSpPr>
        <p:spPr>
          <a:xfrm>
            <a:off x="9737574" y="3816364"/>
            <a:ext cx="303288" cy="369332"/>
          </a:xfrm>
          <a:prstGeom prst="rect">
            <a:avLst/>
          </a:prstGeom>
          <a:noFill/>
        </p:spPr>
        <p:txBody>
          <a:bodyPr wrap="none" rtlCol="0">
            <a:spAutoFit/>
          </a:bodyPr>
          <a:lstStyle/>
          <a:p>
            <a:r>
              <a:rPr lang="en-US" dirty="0" smtClean="0"/>
              <a:t>×</a:t>
            </a:r>
            <a:endParaRPr lang="en-US" dirty="0"/>
          </a:p>
        </p:txBody>
      </p:sp>
      <p:sp>
        <p:nvSpPr>
          <p:cNvPr id="31" name="TextBox 30"/>
          <p:cNvSpPr txBox="1"/>
          <p:nvPr/>
        </p:nvSpPr>
        <p:spPr>
          <a:xfrm>
            <a:off x="9736819" y="4574154"/>
            <a:ext cx="303288" cy="369332"/>
          </a:xfrm>
          <a:prstGeom prst="rect">
            <a:avLst/>
          </a:prstGeom>
          <a:noFill/>
        </p:spPr>
        <p:txBody>
          <a:bodyPr wrap="none" rtlCol="0">
            <a:spAutoFit/>
          </a:bodyPr>
          <a:lstStyle/>
          <a:p>
            <a:r>
              <a:rPr lang="en-US" dirty="0" smtClean="0"/>
              <a:t>=</a:t>
            </a:r>
            <a:endParaRPr lang="en-US" dirty="0"/>
          </a:p>
        </p:txBody>
      </p:sp>
      <p:sp>
        <p:nvSpPr>
          <p:cNvPr id="36" name="TextBox 35"/>
          <p:cNvSpPr txBox="1"/>
          <p:nvPr/>
        </p:nvSpPr>
        <p:spPr>
          <a:xfrm>
            <a:off x="4728571" y="3160537"/>
            <a:ext cx="263214" cy="276999"/>
          </a:xfrm>
          <a:prstGeom prst="rect">
            <a:avLst/>
          </a:prstGeom>
          <a:noFill/>
        </p:spPr>
        <p:txBody>
          <a:bodyPr wrap="none" rtlCol="0">
            <a:spAutoFit/>
          </a:bodyPr>
          <a:lstStyle/>
          <a:p>
            <a:r>
              <a:rPr lang="en-US" sz="1200" dirty="0" smtClean="0">
                <a:latin typeface="Calibri" panose="020F0502020204030204" pitchFamily="34" charset="0"/>
              </a:rPr>
              <a:t>0</a:t>
            </a:r>
            <a:endParaRPr lang="en-US" sz="1200" dirty="0">
              <a:latin typeface="Calibri" panose="020F0502020204030204" pitchFamily="34" charset="0"/>
            </a:endParaRPr>
          </a:p>
        </p:txBody>
      </p:sp>
      <p:sp>
        <p:nvSpPr>
          <p:cNvPr id="37" name="TextBox 36"/>
          <p:cNvSpPr txBox="1"/>
          <p:nvPr/>
        </p:nvSpPr>
        <p:spPr>
          <a:xfrm>
            <a:off x="4005848" y="3160537"/>
            <a:ext cx="341760" cy="276999"/>
          </a:xfrm>
          <a:prstGeom prst="rect">
            <a:avLst/>
          </a:prstGeom>
          <a:noFill/>
        </p:spPr>
        <p:txBody>
          <a:bodyPr wrap="none" rtlCol="0">
            <a:spAutoFit/>
          </a:bodyPr>
          <a:lstStyle/>
          <a:p>
            <a:r>
              <a:rPr lang="en-US" sz="1200" dirty="0" smtClean="0">
                <a:latin typeface="Calibri" panose="020F0502020204030204" pitchFamily="34" charset="0"/>
              </a:rPr>
              <a:t>31</a:t>
            </a:r>
            <a:endParaRPr lang="en-US" sz="1200" dirty="0">
              <a:latin typeface="Calibri" panose="020F0502020204030204" pitchFamily="34" charset="0"/>
            </a:endParaRPr>
          </a:p>
        </p:txBody>
      </p:sp>
      <p:sp>
        <p:nvSpPr>
          <p:cNvPr id="38" name="TextBox 37"/>
          <p:cNvSpPr txBox="1"/>
          <p:nvPr/>
        </p:nvSpPr>
        <p:spPr>
          <a:xfrm>
            <a:off x="3302727" y="3160537"/>
            <a:ext cx="341760" cy="276999"/>
          </a:xfrm>
          <a:prstGeom prst="rect">
            <a:avLst/>
          </a:prstGeom>
          <a:noFill/>
        </p:spPr>
        <p:txBody>
          <a:bodyPr wrap="none" rtlCol="0">
            <a:spAutoFit/>
          </a:bodyPr>
          <a:lstStyle/>
          <a:p>
            <a:r>
              <a:rPr lang="en-US" sz="1200" dirty="0" smtClean="0">
                <a:latin typeface="Calibri" panose="020F0502020204030204" pitchFamily="34" charset="0"/>
              </a:rPr>
              <a:t>63</a:t>
            </a:r>
            <a:endParaRPr lang="en-US" sz="1200" dirty="0">
              <a:latin typeface="Calibri" panose="020F0502020204030204" pitchFamily="34" charset="0"/>
            </a:endParaRPr>
          </a:p>
        </p:txBody>
      </p:sp>
      <p:sp>
        <p:nvSpPr>
          <p:cNvPr id="39" name="TextBox 38"/>
          <p:cNvSpPr txBox="1"/>
          <p:nvPr/>
        </p:nvSpPr>
        <p:spPr>
          <a:xfrm>
            <a:off x="2524816" y="3160536"/>
            <a:ext cx="341760" cy="276999"/>
          </a:xfrm>
          <a:prstGeom prst="rect">
            <a:avLst/>
          </a:prstGeom>
          <a:noFill/>
        </p:spPr>
        <p:txBody>
          <a:bodyPr wrap="none" rtlCol="0">
            <a:spAutoFit/>
          </a:bodyPr>
          <a:lstStyle/>
          <a:p>
            <a:r>
              <a:rPr lang="en-US" sz="1200" dirty="0" smtClean="0">
                <a:latin typeface="Calibri" panose="020F0502020204030204" pitchFamily="34" charset="0"/>
              </a:rPr>
              <a:t>95</a:t>
            </a:r>
            <a:endParaRPr lang="en-US" sz="1200" dirty="0">
              <a:latin typeface="Calibri" panose="020F0502020204030204" pitchFamily="34" charset="0"/>
            </a:endParaRPr>
          </a:p>
        </p:txBody>
      </p:sp>
      <p:sp>
        <p:nvSpPr>
          <p:cNvPr id="41" name="TextBox 40"/>
          <p:cNvSpPr txBox="1"/>
          <p:nvPr/>
        </p:nvSpPr>
        <p:spPr>
          <a:xfrm>
            <a:off x="1829412" y="3155755"/>
            <a:ext cx="420308" cy="276999"/>
          </a:xfrm>
          <a:prstGeom prst="rect">
            <a:avLst/>
          </a:prstGeom>
          <a:noFill/>
        </p:spPr>
        <p:txBody>
          <a:bodyPr wrap="none" rtlCol="0">
            <a:spAutoFit/>
          </a:bodyPr>
          <a:lstStyle/>
          <a:p>
            <a:r>
              <a:rPr lang="en-US" sz="1200" dirty="0" smtClean="0">
                <a:latin typeface="Calibri" panose="020F0502020204030204" pitchFamily="34" charset="0"/>
              </a:rPr>
              <a:t>127</a:t>
            </a:r>
            <a:endParaRPr lang="en-US" sz="1200" dirty="0">
              <a:latin typeface="Calibri" panose="020F0502020204030204" pitchFamily="34" charset="0"/>
            </a:endParaRPr>
          </a:p>
        </p:txBody>
      </p:sp>
      <p:sp>
        <p:nvSpPr>
          <p:cNvPr id="42" name="TextBox 41"/>
          <p:cNvSpPr txBox="1"/>
          <p:nvPr/>
        </p:nvSpPr>
        <p:spPr>
          <a:xfrm>
            <a:off x="10121036" y="3140128"/>
            <a:ext cx="263214" cy="276999"/>
          </a:xfrm>
          <a:prstGeom prst="rect">
            <a:avLst/>
          </a:prstGeom>
          <a:noFill/>
        </p:spPr>
        <p:txBody>
          <a:bodyPr wrap="none" rtlCol="0">
            <a:spAutoFit/>
          </a:bodyPr>
          <a:lstStyle/>
          <a:p>
            <a:r>
              <a:rPr lang="en-US" sz="1200" dirty="0" smtClean="0">
                <a:latin typeface="Calibri" panose="020F0502020204030204" pitchFamily="34" charset="0"/>
              </a:rPr>
              <a:t>0</a:t>
            </a:r>
            <a:endParaRPr lang="en-US" sz="1200" dirty="0">
              <a:latin typeface="Calibri" panose="020F0502020204030204" pitchFamily="34" charset="0"/>
            </a:endParaRPr>
          </a:p>
        </p:txBody>
      </p:sp>
      <p:sp>
        <p:nvSpPr>
          <p:cNvPr id="43" name="TextBox 42"/>
          <p:cNvSpPr txBox="1"/>
          <p:nvPr/>
        </p:nvSpPr>
        <p:spPr>
          <a:xfrm>
            <a:off x="9398313" y="3140128"/>
            <a:ext cx="341760" cy="276999"/>
          </a:xfrm>
          <a:prstGeom prst="rect">
            <a:avLst/>
          </a:prstGeom>
          <a:noFill/>
        </p:spPr>
        <p:txBody>
          <a:bodyPr wrap="none" rtlCol="0">
            <a:spAutoFit/>
          </a:bodyPr>
          <a:lstStyle/>
          <a:p>
            <a:r>
              <a:rPr lang="en-US" sz="1200" dirty="0" smtClean="0">
                <a:latin typeface="Calibri" panose="020F0502020204030204" pitchFamily="34" charset="0"/>
              </a:rPr>
              <a:t>31</a:t>
            </a:r>
            <a:endParaRPr lang="en-US" sz="1200" dirty="0">
              <a:latin typeface="Calibri" panose="020F0502020204030204" pitchFamily="34" charset="0"/>
            </a:endParaRPr>
          </a:p>
        </p:txBody>
      </p:sp>
      <p:sp>
        <p:nvSpPr>
          <p:cNvPr id="44" name="TextBox 43"/>
          <p:cNvSpPr txBox="1"/>
          <p:nvPr/>
        </p:nvSpPr>
        <p:spPr>
          <a:xfrm>
            <a:off x="8695192" y="3140128"/>
            <a:ext cx="341760" cy="276999"/>
          </a:xfrm>
          <a:prstGeom prst="rect">
            <a:avLst/>
          </a:prstGeom>
          <a:noFill/>
        </p:spPr>
        <p:txBody>
          <a:bodyPr wrap="none" rtlCol="0">
            <a:spAutoFit/>
          </a:bodyPr>
          <a:lstStyle/>
          <a:p>
            <a:r>
              <a:rPr lang="en-US" sz="1200" dirty="0" smtClean="0">
                <a:latin typeface="Calibri" panose="020F0502020204030204" pitchFamily="34" charset="0"/>
              </a:rPr>
              <a:t>63</a:t>
            </a:r>
            <a:endParaRPr lang="en-US" sz="1200" dirty="0">
              <a:latin typeface="Calibri" panose="020F0502020204030204" pitchFamily="34" charset="0"/>
            </a:endParaRPr>
          </a:p>
        </p:txBody>
      </p:sp>
      <p:sp>
        <p:nvSpPr>
          <p:cNvPr id="45" name="TextBox 44"/>
          <p:cNvSpPr txBox="1"/>
          <p:nvPr/>
        </p:nvSpPr>
        <p:spPr>
          <a:xfrm>
            <a:off x="7917281" y="3140127"/>
            <a:ext cx="341760" cy="276999"/>
          </a:xfrm>
          <a:prstGeom prst="rect">
            <a:avLst/>
          </a:prstGeom>
          <a:noFill/>
        </p:spPr>
        <p:txBody>
          <a:bodyPr wrap="none" rtlCol="0">
            <a:spAutoFit/>
          </a:bodyPr>
          <a:lstStyle/>
          <a:p>
            <a:r>
              <a:rPr lang="en-US" sz="1200" dirty="0" smtClean="0">
                <a:latin typeface="Calibri" panose="020F0502020204030204" pitchFamily="34" charset="0"/>
              </a:rPr>
              <a:t>95</a:t>
            </a:r>
            <a:endParaRPr lang="en-US" sz="1200" dirty="0">
              <a:latin typeface="Calibri" panose="020F0502020204030204" pitchFamily="34" charset="0"/>
            </a:endParaRPr>
          </a:p>
        </p:txBody>
      </p:sp>
      <p:sp>
        <p:nvSpPr>
          <p:cNvPr id="46" name="TextBox 45"/>
          <p:cNvSpPr txBox="1"/>
          <p:nvPr/>
        </p:nvSpPr>
        <p:spPr>
          <a:xfrm>
            <a:off x="7221877" y="3135346"/>
            <a:ext cx="420308" cy="276999"/>
          </a:xfrm>
          <a:prstGeom prst="rect">
            <a:avLst/>
          </a:prstGeom>
          <a:noFill/>
        </p:spPr>
        <p:txBody>
          <a:bodyPr wrap="none" rtlCol="0">
            <a:spAutoFit/>
          </a:bodyPr>
          <a:lstStyle/>
          <a:p>
            <a:r>
              <a:rPr lang="en-US" sz="1200" dirty="0" smtClean="0">
                <a:latin typeface="Calibri" panose="020F0502020204030204" pitchFamily="34" charset="0"/>
              </a:rPr>
              <a:t>127</a:t>
            </a:r>
            <a:endParaRPr lang="en-US" sz="1200" dirty="0">
              <a:latin typeface="Calibri" panose="020F0502020204030204" pitchFamily="34" charset="0"/>
            </a:endParaRPr>
          </a:p>
        </p:txBody>
      </p:sp>
      <p:sp>
        <p:nvSpPr>
          <p:cNvPr id="47" name="Rectangle 46"/>
          <p:cNvSpPr/>
          <p:nvPr/>
        </p:nvSpPr>
        <p:spPr>
          <a:xfrm>
            <a:off x="1245603" y="3478761"/>
            <a:ext cx="606256" cy="276999"/>
          </a:xfrm>
          <a:prstGeom prst="rect">
            <a:avLst/>
          </a:prstGeom>
        </p:spPr>
        <p:txBody>
          <a:bodyPr wrap="none">
            <a:spAutoFit/>
          </a:bodyPr>
          <a:lstStyle/>
          <a:p>
            <a:r>
              <a:rPr lang="en-US" sz="1200" dirty="0">
                <a:latin typeface="Calibri" panose="020F0502020204030204" pitchFamily="34" charset="0"/>
              </a:rPr>
              <a:t>XMM1</a:t>
            </a:r>
            <a:endParaRPr lang="en-US" sz="1200" dirty="0"/>
          </a:p>
        </p:txBody>
      </p:sp>
      <p:sp>
        <p:nvSpPr>
          <p:cNvPr id="48" name="Rectangle 47"/>
          <p:cNvSpPr/>
          <p:nvPr/>
        </p:nvSpPr>
        <p:spPr>
          <a:xfrm>
            <a:off x="6615621" y="3478760"/>
            <a:ext cx="606256" cy="276999"/>
          </a:xfrm>
          <a:prstGeom prst="rect">
            <a:avLst/>
          </a:prstGeom>
        </p:spPr>
        <p:txBody>
          <a:bodyPr wrap="none">
            <a:spAutoFit/>
          </a:bodyPr>
          <a:lstStyle/>
          <a:p>
            <a:r>
              <a:rPr lang="en-US" sz="1200" dirty="0">
                <a:latin typeface="Calibri" panose="020F0502020204030204" pitchFamily="34" charset="0"/>
              </a:rPr>
              <a:t>XMM1</a:t>
            </a:r>
            <a:endParaRPr lang="en-US" sz="1200" dirty="0"/>
          </a:p>
        </p:txBody>
      </p:sp>
      <p:sp>
        <p:nvSpPr>
          <p:cNvPr id="49" name="Rectangle 48"/>
          <p:cNvSpPr/>
          <p:nvPr/>
        </p:nvSpPr>
        <p:spPr>
          <a:xfrm>
            <a:off x="6609382" y="4986946"/>
            <a:ext cx="606256" cy="276999"/>
          </a:xfrm>
          <a:prstGeom prst="rect">
            <a:avLst/>
          </a:prstGeom>
        </p:spPr>
        <p:txBody>
          <a:bodyPr wrap="none">
            <a:spAutoFit/>
          </a:bodyPr>
          <a:lstStyle/>
          <a:p>
            <a:r>
              <a:rPr lang="en-US" sz="1200" dirty="0">
                <a:latin typeface="Calibri" panose="020F0502020204030204" pitchFamily="34" charset="0"/>
              </a:rPr>
              <a:t>XMM1</a:t>
            </a:r>
            <a:endParaRPr lang="en-US" sz="1200" dirty="0"/>
          </a:p>
        </p:txBody>
      </p:sp>
      <p:sp>
        <p:nvSpPr>
          <p:cNvPr id="50" name="Rectangle 49"/>
          <p:cNvSpPr/>
          <p:nvPr/>
        </p:nvSpPr>
        <p:spPr>
          <a:xfrm>
            <a:off x="1283442" y="4986945"/>
            <a:ext cx="606256" cy="276999"/>
          </a:xfrm>
          <a:prstGeom prst="rect">
            <a:avLst/>
          </a:prstGeom>
        </p:spPr>
        <p:txBody>
          <a:bodyPr wrap="none">
            <a:spAutoFit/>
          </a:bodyPr>
          <a:lstStyle/>
          <a:p>
            <a:r>
              <a:rPr lang="en-US" sz="1200" dirty="0">
                <a:latin typeface="Calibri" panose="020F0502020204030204" pitchFamily="34" charset="0"/>
              </a:rPr>
              <a:t>XMM1</a:t>
            </a:r>
            <a:endParaRPr lang="en-US" sz="1200" dirty="0"/>
          </a:p>
        </p:txBody>
      </p:sp>
      <p:sp>
        <p:nvSpPr>
          <p:cNvPr id="51" name="Rectangle 50"/>
          <p:cNvSpPr/>
          <p:nvPr/>
        </p:nvSpPr>
        <p:spPr>
          <a:xfrm>
            <a:off x="6609382" y="4242692"/>
            <a:ext cx="606256" cy="276999"/>
          </a:xfrm>
          <a:prstGeom prst="rect">
            <a:avLst/>
          </a:prstGeom>
        </p:spPr>
        <p:txBody>
          <a:bodyPr wrap="none">
            <a:spAutoFit/>
          </a:bodyPr>
          <a:lstStyle/>
          <a:p>
            <a:r>
              <a:rPr lang="en-US" sz="1200" dirty="0" smtClean="0">
                <a:latin typeface="Calibri" panose="020F0502020204030204" pitchFamily="34" charset="0"/>
              </a:rPr>
              <a:t>XMM2</a:t>
            </a:r>
            <a:endParaRPr lang="en-US" sz="1200" dirty="0"/>
          </a:p>
        </p:txBody>
      </p:sp>
      <p:sp>
        <p:nvSpPr>
          <p:cNvPr id="52" name="Rectangle 51"/>
          <p:cNvSpPr/>
          <p:nvPr/>
        </p:nvSpPr>
        <p:spPr>
          <a:xfrm>
            <a:off x="1258834" y="4232853"/>
            <a:ext cx="606256" cy="276999"/>
          </a:xfrm>
          <a:prstGeom prst="rect">
            <a:avLst/>
          </a:prstGeom>
        </p:spPr>
        <p:txBody>
          <a:bodyPr wrap="none">
            <a:spAutoFit/>
          </a:bodyPr>
          <a:lstStyle/>
          <a:p>
            <a:r>
              <a:rPr lang="en-US" sz="1200" dirty="0" smtClean="0">
                <a:latin typeface="Calibri" panose="020F0502020204030204" pitchFamily="34" charset="0"/>
              </a:rPr>
              <a:t>XMM2</a:t>
            </a:r>
            <a:endParaRPr lang="en-US" sz="1200" dirty="0"/>
          </a:p>
        </p:txBody>
      </p:sp>
      <p:sp>
        <p:nvSpPr>
          <p:cNvPr id="53" name="Rectangle 52"/>
          <p:cNvSpPr/>
          <p:nvPr/>
        </p:nvSpPr>
        <p:spPr>
          <a:xfrm>
            <a:off x="1254409" y="1960919"/>
            <a:ext cx="4384357" cy="4292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lumMod val="95000"/>
                    <a:lumOff val="5000"/>
                  </a:schemeClr>
                </a:solidFill>
              </a:rPr>
              <a:t>Packed</a:t>
            </a:r>
            <a:endParaRPr lang="en-US" sz="2400" b="1" dirty="0">
              <a:solidFill>
                <a:schemeClr val="bg1">
                  <a:lumMod val="95000"/>
                  <a:lumOff val="5000"/>
                </a:schemeClr>
              </a:solidFill>
            </a:endParaRPr>
          </a:p>
        </p:txBody>
      </p:sp>
      <p:sp>
        <p:nvSpPr>
          <p:cNvPr id="54" name="Rectangle 53"/>
          <p:cNvSpPr/>
          <p:nvPr/>
        </p:nvSpPr>
        <p:spPr>
          <a:xfrm>
            <a:off x="5638765" y="1960920"/>
            <a:ext cx="931389" cy="4292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lumMod val="95000"/>
                    <a:lumOff val="5000"/>
                  </a:schemeClr>
                </a:solidFill>
              </a:rPr>
              <a:t>vs</a:t>
            </a:r>
            <a:endParaRPr lang="en-US" sz="2400" b="1" dirty="0">
              <a:solidFill>
                <a:schemeClr val="bg1">
                  <a:lumMod val="95000"/>
                  <a:lumOff val="5000"/>
                </a:schemeClr>
              </a:solidFill>
            </a:endParaRPr>
          </a:p>
        </p:txBody>
      </p:sp>
      <p:sp>
        <p:nvSpPr>
          <p:cNvPr id="55" name="Rectangle 54"/>
          <p:cNvSpPr/>
          <p:nvPr/>
        </p:nvSpPr>
        <p:spPr>
          <a:xfrm>
            <a:off x="6570155" y="1960920"/>
            <a:ext cx="4393161" cy="4292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lumMod val="95000"/>
                    <a:lumOff val="5000"/>
                  </a:schemeClr>
                </a:solidFill>
              </a:rPr>
              <a:t>Scalar</a:t>
            </a:r>
            <a:endParaRPr lang="en-US" sz="2400" b="1" dirty="0">
              <a:solidFill>
                <a:schemeClr val="bg1">
                  <a:lumMod val="95000"/>
                  <a:lumOff val="5000"/>
                </a:schemeClr>
              </a:solidFill>
            </a:endParaRPr>
          </a:p>
        </p:txBody>
      </p:sp>
      <p:sp>
        <p:nvSpPr>
          <p:cNvPr id="62" name="Rectangle 61"/>
          <p:cNvSpPr/>
          <p:nvPr/>
        </p:nvSpPr>
        <p:spPr>
          <a:xfrm>
            <a:off x="1245603" y="1960918"/>
            <a:ext cx="4393162" cy="3554511"/>
          </a:xfrm>
          <a:prstGeom prst="rect">
            <a:avLst/>
          </a:prstGeom>
          <a:solidFill>
            <a:schemeClr val="accent1">
              <a:alpha val="15000"/>
            </a:schemeClr>
          </a:solidFill>
          <a:ln>
            <a:solidFill>
              <a:schemeClr val="accent1">
                <a:lumMod val="40000"/>
                <a:lumOff val="6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570154" y="1960918"/>
            <a:ext cx="4393162" cy="3555601"/>
          </a:xfrm>
          <a:prstGeom prst="rect">
            <a:avLst/>
          </a:prstGeom>
          <a:solidFill>
            <a:schemeClr val="accent1">
              <a:alpha val="15000"/>
            </a:schemeClr>
          </a:solidFill>
          <a:ln>
            <a:solidFill>
              <a:schemeClr val="accent1">
                <a:lumMod val="40000"/>
                <a:lumOff val="6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177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4700" y="148919"/>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The Intel </a:t>
            </a:r>
            <a:r>
              <a:rPr lang="en-US" b="1" dirty="0" smtClean="0"/>
              <a:t>intrinsics instruction - example</a:t>
            </a:r>
            <a:endParaRPr lang="en-US" sz="1800" dirty="0">
              <a:latin typeface="Calibri" panose="020F0502020204030204" pitchFamily="34" charset="0"/>
            </a:endParaRPr>
          </a:p>
        </p:txBody>
      </p:sp>
      <p:sp>
        <p:nvSpPr>
          <p:cNvPr id="5" name="Rectangle 4"/>
          <p:cNvSpPr/>
          <p:nvPr/>
        </p:nvSpPr>
        <p:spPr>
          <a:xfrm>
            <a:off x="1777999" y="1695493"/>
            <a:ext cx="9775372" cy="3416320"/>
          </a:xfrm>
          <a:prstGeom prst="rect">
            <a:avLst/>
          </a:prstGeom>
        </p:spPr>
        <p:txBody>
          <a:bodyPr wrap="square">
            <a:spAutoFit/>
          </a:bodyPr>
          <a:lstStyle/>
          <a:p>
            <a:r>
              <a:rPr lang="en-US" sz="2400" dirty="0">
                <a:latin typeface="Calibri" panose="020F0502020204030204" pitchFamily="34" charset="0"/>
              </a:rPr>
              <a:t>Load four 16-byte aligned single precision values in a vector</a:t>
            </a:r>
            <a:r>
              <a:rPr lang="en-US" sz="2400" dirty="0" smtClean="0">
                <a:latin typeface="Calibri" panose="020F0502020204030204" pitchFamily="34" charset="0"/>
              </a:rPr>
              <a:t>:</a:t>
            </a:r>
          </a:p>
          <a:p>
            <a:endParaRPr lang="en-US" sz="2400" dirty="0">
              <a:latin typeface="Calibri" panose="020F0502020204030204" pitchFamily="34" charset="0"/>
            </a:endParaRPr>
          </a:p>
          <a:p>
            <a:r>
              <a:rPr lang="en-US" sz="2400" dirty="0">
                <a:solidFill>
                  <a:schemeClr val="accent1">
                    <a:lumMod val="60000"/>
                    <a:lumOff val="40000"/>
                  </a:schemeClr>
                </a:solidFill>
                <a:latin typeface="Calibri" panose="020F0502020204030204" pitchFamily="34" charset="0"/>
              </a:rPr>
              <a:t>float a[4]={1.0,2.0,3.0,4.0};</a:t>
            </a:r>
            <a:r>
              <a:rPr lang="en-US" sz="2400" dirty="0">
                <a:solidFill>
                  <a:schemeClr val="accent2">
                    <a:lumMod val="60000"/>
                    <a:lumOff val="40000"/>
                  </a:schemeClr>
                </a:solidFill>
                <a:latin typeface="Calibri" panose="020F0502020204030204" pitchFamily="34" charset="0"/>
              </a:rPr>
              <a:t>//a must be 16-byte aligned</a:t>
            </a:r>
          </a:p>
          <a:p>
            <a:r>
              <a:rPr lang="en-US" sz="2400" dirty="0">
                <a:solidFill>
                  <a:schemeClr val="accent1">
                    <a:lumMod val="60000"/>
                    <a:lumOff val="40000"/>
                  </a:schemeClr>
                </a:solidFill>
                <a:latin typeface="Calibri" panose="020F0502020204030204" pitchFamily="34" charset="0"/>
              </a:rPr>
              <a:t>__m128 x = _mm_load_ps(a</a:t>
            </a:r>
            <a:r>
              <a:rPr lang="en-US" sz="2400" dirty="0" smtClean="0">
                <a:solidFill>
                  <a:schemeClr val="accent1">
                    <a:lumMod val="60000"/>
                    <a:lumOff val="40000"/>
                  </a:schemeClr>
                </a:solidFill>
                <a:latin typeface="Calibri" panose="020F0502020204030204" pitchFamily="34" charset="0"/>
              </a:rPr>
              <a:t>);</a:t>
            </a:r>
          </a:p>
          <a:p>
            <a:endParaRPr lang="en-US" sz="2400" dirty="0">
              <a:latin typeface="Calibri" panose="020F0502020204030204" pitchFamily="34" charset="0"/>
            </a:endParaRPr>
          </a:p>
          <a:p>
            <a:endParaRPr lang="en-US" sz="2400" dirty="0">
              <a:latin typeface="Calibri" panose="020F0502020204030204" pitchFamily="34" charset="0"/>
            </a:endParaRPr>
          </a:p>
          <a:p>
            <a:r>
              <a:rPr lang="en-US" sz="2400" dirty="0" smtClean="0">
                <a:latin typeface="Calibri" panose="020F0502020204030204" pitchFamily="34" charset="0"/>
              </a:rPr>
              <a:t>Add </a:t>
            </a:r>
            <a:r>
              <a:rPr lang="en-US" sz="2400" dirty="0">
                <a:latin typeface="Calibri" panose="020F0502020204030204" pitchFamily="34" charset="0"/>
              </a:rPr>
              <a:t>two vectors containing four single precision values:</a:t>
            </a:r>
          </a:p>
          <a:p>
            <a:r>
              <a:rPr lang="en-US" sz="2400" dirty="0">
                <a:solidFill>
                  <a:schemeClr val="accent1">
                    <a:lumMod val="60000"/>
                    <a:lumOff val="40000"/>
                  </a:schemeClr>
                </a:solidFill>
                <a:latin typeface="Calibri" panose="020F0502020204030204" pitchFamily="34" charset="0"/>
              </a:rPr>
              <a:t>__m128 a, b;</a:t>
            </a:r>
          </a:p>
          <a:p>
            <a:r>
              <a:rPr lang="en-US" sz="2400" dirty="0">
                <a:solidFill>
                  <a:schemeClr val="accent1">
                    <a:lumMod val="60000"/>
                    <a:lumOff val="40000"/>
                  </a:schemeClr>
                </a:solidFill>
                <a:latin typeface="Calibri" panose="020F0502020204030204" pitchFamily="34" charset="0"/>
              </a:rPr>
              <a:t>__m128 c = _mm_add_ps(a, b);</a:t>
            </a:r>
          </a:p>
        </p:txBody>
      </p:sp>
    </p:spTree>
    <p:extLst>
      <p:ext uri="{BB962C8B-B14F-4D97-AF65-F5344CB8AC3E}">
        <p14:creationId xmlns:p14="http://schemas.microsoft.com/office/powerpoint/2010/main" val="3467200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4700" y="148919"/>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The Intel </a:t>
            </a:r>
            <a:r>
              <a:rPr lang="en-US" b="1" dirty="0" smtClean="0"/>
              <a:t>intrinsics instruction - example</a:t>
            </a:r>
            <a:endParaRPr lang="en-US" sz="1800" dirty="0">
              <a:latin typeface="Calibri" panose="020F0502020204030204" pitchFamily="34" charset="0"/>
            </a:endParaRPr>
          </a:p>
        </p:txBody>
      </p:sp>
      <p:sp>
        <p:nvSpPr>
          <p:cNvPr id="5" name="Rectangle 4"/>
          <p:cNvSpPr/>
          <p:nvPr/>
        </p:nvSpPr>
        <p:spPr>
          <a:xfrm>
            <a:off x="1594643" y="1314708"/>
            <a:ext cx="4238172" cy="2646878"/>
          </a:xfrm>
          <a:prstGeom prst="rect">
            <a:avLst/>
          </a:prstGeom>
          <a:solidFill>
            <a:schemeClr val="tx1"/>
          </a:solidFill>
        </p:spPr>
        <p:txBody>
          <a:bodyPr wrap="square">
            <a:spAutoFit/>
          </a:bodyPr>
          <a:lstStyle/>
          <a:p>
            <a:r>
              <a:rPr lang="pt-BR" sz="1600" dirty="0">
                <a:solidFill>
                  <a:schemeClr val="bg1"/>
                </a:solidFill>
                <a:latin typeface="Calibri" panose="020F0502020204030204" pitchFamily="34" charset="0"/>
              </a:rPr>
              <a:t>#define </a:t>
            </a:r>
            <a:r>
              <a:rPr lang="pt-BR" sz="1600" dirty="0" smtClean="0">
                <a:solidFill>
                  <a:schemeClr val="bg1"/>
                </a:solidFill>
                <a:latin typeface="Calibri" panose="020F0502020204030204" pitchFamily="34" charset="0"/>
              </a:rPr>
              <a:t>n 1024</a:t>
            </a:r>
            <a:endParaRPr lang="pt-BR" sz="1600" dirty="0">
              <a:solidFill>
                <a:schemeClr val="bg1"/>
              </a:solidFill>
              <a:latin typeface="Calibri" panose="020F0502020204030204" pitchFamily="34" charset="0"/>
            </a:endParaRPr>
          </a:p>
          <a:p>
            <a:r>
              <a:rPr lang="pt-BR" sz="1600" dirty="0">
                <a:solidFill>
                  <a:schemeClr val="bg1"/>
                </a:solidFill>
                <a:latin typeface="Calibri" panose="020F0502020204030204" pitchFamily="34" charset="0"/>
              </a:rPr>
              <a:t>__attribute__ ((aligned(16))) float a[n], b[n], c[n</a:t>
            </a:r>
            <a:r>
              <a:rPr lang="pt-BR" sz="1600" dirty="0" smtClean="0">
                <a:solidFill>
                  <a:schemeClr val="bg1"/>
                </a:solidFill>
                <a:latin typeface="Calibri" panose="020F0502020204030204" pitchFamily="34" charset="0"/>
              </a:rPr>
              <a:t>];</a:t>
            </a:r>
          </a:p>
          <a:p>
            <a:endParaRPr lang="pt-BR" sz="1600" dirty="0">
              <a:solidFill>
                <a:schemeClr val="bg1"/>
              </a:solidFill>
              <a:latin typeface="Calibri" panose="020F0502020204030204" pitchFamily="34" charset="0"/>
            </a:endParaRPr>
          </a:p>
          <a:p>
            <a:r>
              <a:rPr lang="pt-BR" sz="1600" dirty="0">
                <a:solidFill>
                  <a:schemeClr val="bg1"/>
                </a:solidFill>
                <a:latin typeface="Calibri" panose="020F0502020204030204" pitchFamily="34" charset="0"/>
              </a:rPr>
              <a:t>intmain() </a:t>
            </a:r>
            <a:endParaRPr lang="pt-BR" sz="1600" dirty="0" smtClean="0">
              <a:solidFill>
                <a:schemeClr val="bg1"/>
              </a:solidFill>
              <a:latin typeface="Calibri" panose="020F0502020204030204" pitchFamily="34" charset="0"/>
            </a:endParaRPr>
          </a:p>
          <a:p>
            <a:r>
              <a:rPr lang="pt-BR" sz="1600" dirty="0" smtClean="0">
                <a:solidFill>
                  <a:schemeClr val="bg1"/>
                </a:solidFill>
                <a:latin typeface="Calibri" panose="020F0502020204030204" pitchFamily="34" charset="0"/>
              </a:rPr>
              <a:t>{</a:t>
            </a:r>
            <a:endParaRPr lang="pt-BR" sz="1600" dirty="0">
              <a:solidFill>
                <a:schemeClr val="bg1"/>
              </a:solidFill>
              <a:latin typeface="Calibri" panose="020F0502020204030204" pitchFamily="34" charset="0"/>
            </a:endParaRPr>
          </a:p>
          <a:p>
            <a:r>
              <a:rPr lang="pt-BR" sz="1600" dirty="0">
                <a:solidFill>
                  <a:schemeClr val="bg1"/>
                </a:solidFill>
                <a:latin typeface="Calibri" panose="020F0502020204030204" pitchFamily="34" charset="0"/>
              </a:rPr>
              <a:t>	</a:t>
            </a:r>
            <a:r>
              <a:rPr lang="pt-BR" sz="1600" dirty="0" smtClean="0">
                <a:solidFill>
                  <a:schemeClr val="bg1"/>
                </a:solidFill>
                <a:latin typeface="Calibri" panose="020F0502020204030204" pitchFamily="34" charset="0"/>
              </a:rPr>
              <a:t>for </a:t>
            </a:r>
            <a:r>
              <a:rPr lang="pt-BR" sz="1600" dirty="0">
                <a:solidFill>
                  <a:schemeClr val="bg1"/>
                </a:solidFill>
                <a:latin typeface="Calibri" panose="020F0502020204030204" pitchFamily="34" charset="0"/>
              </a:rPr>
              <a:t>(i = 0; i &lt; n; i++) </a:t>
            </a:r>
            <a:endParaRPr lang="pt-BR" sz="1600" dirty="0" smtClean="0">
              <a:solidFill>
                <a:schemeClr val="bg1"/>
              </a:solidFill>
              <a:latin typeface="Calibri" panose="020F0502020204030204" pitchFamily="34" charset="0"/>
            </a:endParaRPr>
          </a:p>
          <a:p>
            <a:r>
              <a:rPr lang="pt-BR" sz="1600" dirty="0" smtClean="0">
                <a:solidFill>
                  <a:schemeClr val="bg1"/>
                </a:solidFill>
                <a:latin typeface="Calibri" panose="020F0502020204030204" pitchFamily="34" charset="0"/>
              </a:rPr>
              <a:t>	{</a:t>
            </a:r>
            <a:endParaRPr lang="pt-BR" sz="1600" dirty="0">
              <a:solidFill>
                <a:schemeClr val="bg1"/>
              </a:solidFill>
              <a:latin typeface="Calibri" panose="020F0502020204030204" pitchFamily="34" charset="0"/>
            </a:endParaRPr>
          </a:p>
          <a:p>
            <a:r>
              <a:rPr lang="pt-BR" sz="1600" dirty="0" smtClean="0">
                <a:solidFill>
                  <a:schemeClr val="bg1"/>
                </a:solidFill>
                <a:latin typeface="Calibri" panose="020F0502020204030204" pitchFamily="34" charset="0"/>
              </a:rPr>
              <a:t>		c[i</a:t>
            </a:r>
            <a:r>
              <a:rPr lang="pt-BR" sz="1600" dirty="0">
                <a:solidFill>
                  <a:schemeClr val="bg1"/>
                </a:solidFill>
                <a:latin typeface="Calibri" panose="020F0502020204030204" pitchFamily="34" charset="0"/>
              </a:rPr>
              <a:t>]=a[i]*b[i];</a:t>
            </a:r>
          </a:p>
          <a:p>
            <a:r>
              <a:rPr lang="pt-BR" sz="1600" dirty="0" smtClean="0">
                <a:solidFill>
                  <a:schemeClr val="bg1"/>
                </a:solidFill>
                <a:latin typeface="Calibri" panose="020F0502020204030204" pitchFamily="34" charset="0"/>
              </a:rPr>
              <a:t>	}</a:t>
            </a:r>
            <a:endParaRPr lang="pt-BR" sz="1600" dirty="0">
              <a:solidFill>
                <a:schemeClr val="bg1"/>
              </a:solidFill>
              <a:latin typeface="Calibri" panose="020F0502020204030204" pitchFamily="34" charset="0"/>
            </a:endParaRPr>
          </a:p>
          <a:p>
            <a:r>
              <a:rPr lang="pt-BR" sz="1600" dirty="0">
                <a:solidFill>
                  <a:schemeClr val="bg1"/>
                </a:solidFill>
                <a:latin typeface="Calibri" panose="020F0502020204030204" pitchFamily="34" charset="0"/>
              </a:rPr>
              <a:t>}</a:t>
            </a:r>
            <a:endParaRPr lang="en-US" sz="1600" dirty="0">
              <a:solidFill>
                <a:schemeClr val="bg1"/>
              </a:solidFill>
              <a:latin typeface="Calibri" panose="020F0502020204030204" pitchFamily="34" charset="0"/>
            </a:endParaRPr>
          </a:p>
        </p:txBody>
      </p:sp>
      <p:sp>
        <p:nvSpPr>
          <p:cNvPr id="6" name="Rectangle 5"/>
          <p:cNvSpPr/>
          <p:nvPr/>
        </p:nvSpPr>
        <p:spPr>
          <a:xfrm>
            <a:off x="6154056" y="3088497"/>
            <a:ext cx="5575413" cy="3539430"/>
          </a:xfrm>
          <a:prstGeom prst="rect">
            <a:avLst/>
          </a:prstGeom>
          <a:solidFill>
            <a:schemeClr val="tx1"/>
          </a:solidFill>
        </p:spPr>
        <p:txBody>
          <a:bodyPr wrap="square">
            <a:spAutoFit/>
          </a:bodyPr>
          <a:lstStyle/>
          <a:p>
            <a:r>
              <a:rPr lang="en-US" sz="1600" dirty="0">
                <a:solidFill>
                  <a:sysClr val="windowText" lastClr="000000"/>
                </a:solidFill>
                <a:latin typeface="Calibri" panose="020F0502020204030204" pitchFamily="34" charset="0"/>
              </a:rPr>
              <a:t>#include &lt;xmmintrin.h&gt;</a:t>
            </a:r>
          </a:p>
          <a:p>
            <a:r>
              <a:rPr lang="en-US" sz="1600" dirty="0">
                <a:solidFill>
                  <a:sysClr val="windowText" lastClr="000000"/>
                </a:solidFill>
                <a:latin typeface="Calibri" panose="020F0502020204030204" pitchFamily="34" charset="0"/>
              </a:rPr>
              <a:t>#define </a:t>
            </a:r>
            <a:r>
              <a:rPr lang="en-US" sz="1600" dirty="0" smtClean="0">
                <a:solidFill>
                  <a:sysClr val="windowText" lastClr="000000"/>
                </a:solidFill>
                <a:latin typeface="Calibri" panose="020F0502020204030204" pitchFamily="34" charset="0"/>
              </a:rPr>
              <a:t>n 1024 </a:t>
            </a:r>
          </a:p>
          <a:p>
            <a:r>
              <a:rPr lang="en-US" sz="1600" dirty="0" smtClean="0">
                <a:solidFill>
                  <a:sysClr val="windowText" lastClr="000000"/>
                </a:solidFill>
                <a:latin typeface="Calibri" panose="020F0502020204030204" pitchFamily="34" charset="0"/>
              </a:rPr>
              <a:t>__</a:t>
            </a:r>
            <a:r>
              <a:rPr lang="en-US" sz="1600" dirty="0">
                <a:solidFill>
                  <a:sysClr val="windowText" lastClr="000000"/>
                </a:solidFill>
                <a:latin typeface="Calibri" panose="020F0502020204030204" pitchFamily="34" charset="0"/>
              </a:rPr>
              <a:t>attribute__((aligned(16))) float a[n], b[n], c[n];</a:t>
            </a:r>
          </a:p>
          <a:p>
            <a:r>
              <a:rPr lang="en-US" sz="1600" dirty="0">
                <a:solidFill>
                  <a:sysClr val="windowText" lastClr="000000"/>
                </a:solidFill>
                <a:latin typeface="Calibri" panose="020F0502020204030204" pitchFamily="34" charset="0"/>
              </a:rPr>
              <a:t>intmain() </a:t>
            </a:r>
            <a:endParaRPr lang="en-US" sz="1600" dirty="0" smtClean="0">
              <a:solidFill>
                <a:sysClr val="windowText" lastClr="000000"/>
              </a:solidFill>
              <a:latin typeface="Calibri" panose="020F0502020204030204" pitchFamily="34" charset="0"/>
            </a:endParaRPr>
          </a:p>
          <a:p>
            <a:r>
              <a:rPr lang="en-US" sz="1600" dirty="0" smtClean="0">
                <a:solidFill>
                  <a:sysClr val="windowText" lastClr="000000"/>
                </a:solidFill>
                <a:latin typeface="Calibri" panose="020F0502020204030204" pitchFamily="34" charset="0"/>
              </a:rPr>
              <a:t>{</a:t>
            </a:r>
            <a:endParaRPr lang="en-US" sz="1600" dirty="0">
              <a:solidFill>
                <a:sysClr val="windowText" lastClr="000000"/>
              </a:solidFill>
              <a:latin typeface="Calibri" panose="020F0502020204030204" pitchFamily="34" charset="0"/>
            </a:endParaRPr>
          </a:p>
          <a:p>
            <a:r>
              <a:rPr lang="en-US" sz="1600" dirty="0" smtClean="0">
                <a:solidFill>
                  <a:sysClr val="windowText" lastClr="000000"/>
                </a:solidFill>
                <a:latin typeface="Calibri" panose="020F0502020204030204" pitchFamily="34" charset="0"/>
              </a:rPr>
              <a:t>	__</a:t>
            </a:r>
            <a:r>
              <a:rPr lang="en-US" sz="1600" dirty="0">
                <a:solidFill>
                  <a:sysClr val="windowText" lastClr="000000"/>
                </a:solidFill>
                <a:latin typeface="Calibri" panose="020F0502020204030204" pitchFamily="34" charset="0"/>
              </a:rPr>
              <a:t>m128 rA, rB, rC;</a:t>
            </a:r>
          </a:p>
          <a:p>
            <a:r>
              <a:rPr lang="en-US" sz="1600" dirty="0" smtClean="0">
                <a:solidFill>
                  <a:sysClr val="windowText" lastClr="000000"/>
                </a:solidFill>
                <a:latin typeface="Calibri" panose="020F0502020204030204" pitchFamily="34" charset="0"/>
              </a:rPr>
              <a:t>	for </a:t>
            </a:r>
            <a:r>
              <a:rPr lang="en-US" sz="1600" dirty="0">
                <a:solidFill>
                  <a:sysClr val="windowText" lastClr="000000"/>
                </a:solidFill>
                <a:latin typeface="Calibri" panose="020F0502020204030204" pitchFamily="34" charset="0"/>
              </a:rPr>
              <a:t>(i = 0; i &lt; n; i+=4) </a:t>
            </a:r>
            <a:endParaRPr lang="en-US" sz="1600" dirty="0" smtClean="0">
              <a:solidFill>
                <a:sysClr val="windowText" lastClr="000000"/>
              </a:solidFill>
              <a:latin typeface="Calibri" panose="020F0502020204030204" pitchFamily="34" charset="0"/>
            </a:endParaRPr>
          </a:p>
          <a:p>
            <a:r>
              <a:rPr lang="en-US" sz="1600" dirty="0">
                <a:solidFill>
                  <a:sysClr val="windowText" lastClr="000000"/>
                </a:solidFill>
                <a:latin typeface="Calibri" panose="020F0502020204030204" pitchFamily="34" charset="0"/>
              </a:rPr>
              <a:t>	</a:t>
            </a:r>
            <a:r>
              <a:rPr lang="en-US" sz="1600" dirty="0" smtClean="0">
                <a:solidFill>
                  <a:sysClr val="windowText" lastClr="000000"/>
                </a:solidFill>
                <a:latin typeface="Calibri" panose="020F0502020204030204" pitchFamily="34" charset="0"/>
              </a:rPr>
              <a:t>{</a:t>
            </a:r>
            <a:endParaRPr lang="en-US" sz="1600" dirty="0">
              <a:solidFill>
                <a:sysClr val="windowText" lastClr="000000"/>
              </a:solidFill>
              <a:latin typeface="Calibri" panose="020F0502020204030204" pitchFamily="34" charset="0"/>
            </a:endParaRPr>
          </a:p>
          <a:p>
            <a:r>
              <a:rPr lang="en-US" sz="1600" dirty="0" smtClean="0">
                <a:solidFill>
                  <a:sysClr val="windowText" lastClr="000000"/>
                </a:solidFill>
                <a:latin typeface="Calibri" panose="020F0502020204030204" pitchFamily="34" charset="0"/>
              </a:rPr>
              <a:t>		rA</a:t>
            </a:r>
            <a:r>
              <a:rPr lang="en-US" sz="1600" dirty="0">
                <a:solidFill>
                  <a:sysClr val="windowText" lastClr="000000"/>
                </a:solidFill>
                <a:latin typeface="Calibri" panose="020F0502020204030204" pitchFamily="34" charset="0"/>
              </a:rPr>
              <a:t>= _mm_load_ps(&amp;a[</a:t>
            </a:r>
            <a:r>
              <a:rPr lang="en-US" sz="1600" dirty="0" err="1">
                <a:solidFill>
                  <a:sysClr val="windowText" lastClr="000000"/>
                </a:solidFill>
                <a:latin typeface="Calibri" panose="020F0502020204030204" pitchFamily="34" charset="0"/>
              </a:rPr>
              <a:t>i</a:t>
            </a:r>
            <a:r>
              <a:rPr lang="en-US" sz="1600" dirty="0">
                <a:solidFill>
                  <a:sysClr val="windowText" lastClr="000000"/>
                </a:solidFill>
                <a:latin typeface="Calibri" panose="020F0502020204030204" pitchFamily="34" charset="0"/>
              </a:rPr>
              <a:t>]);</a:t>
            </a:r>
          </a:p>
          <a:p>
            <a:r>
              <a:rPr lang="en-US" sz="1600" dirty="0" smtClean="0">
                <a:solidFill>
                  <a:sysClr val="windowText" lastClr="000000"/>
                </a:solidFill>
                <a:latin typeface="Calibri" panose="020F0502020204030204" pitchFamily="34" charset="0"/>
              </a:rPr>
              <a:t>		rB</a:t>
            </a:r>
            <a:r>
              <a:rPr lang="en-US" sz="1600" dirty="0">
                <a:solidFill>
                  <a:sysClr val="windowText" lastClr="000000"/>
                </a:solidFill>
                <a:latin typeface="Calibri" panose="020F0502020204030204" pitchFamily="34" charset="0"/>
              </a:rPr>
              <a:t>= _mm_load_ps(&amp;b[</a:t>
            </a:r>
            <a:r>
              <a:rPr lang="en-US" sz="1600" dirty="0" err="1">
                <a:solidFill>
                  <a:sysClr val="windowText" lastClr="000000"/>
                </a:solidFill>
                <a:latin typeface="Calibri" panose="020F0502020204030204" pitchFamily="34" charset="0"/>
              </a:rPr>
              <a:t>i</a:t>
            </a:r>
            <a:r>
              <a:rPr lang="en-US" sz="1600" dirty="0">
                <a:solidFill>
                  <a:sysClr val="windowText" lastClr="000000"/>
                </a:solidFill>
                <a:latin typeface="Calibri" panose="020F0502020204030204" pitchFamily="34" charset="0"/>
              </a:rPr>
              <a:t>]);</a:t>
            </a:r>
          </a:p>
          <a:p>
            <a:r>
              <a:rPr lang="en-US" sz="1600" dirty="0" smtClean="0">
                <a:solidFill>
                  <a:sysClr val="windowText" lastClr="000000"/>
                </a:solidFill>
                <a:latin typeface="Calibri" panose="020F0502020204030204" pitchFamily="34" charset="0"/>
              </a:rPr>
              <a:t>		rC</a:t>
            </a:r>
            <a:r>
              <a:rPr lang="en-US" sz="1600" dirty="0">
                <a:solidFill>
                  <a:sysClr val="windowText" lastClr="000000"/>
                </a:solidFill>
                <a:latin typeface="Calibri" panose="020F0502020204030204" pitchFamily="34" charset="0"/>
              </a:rPr>
              <a:t>= _mm_mul_ps(rA</a:t>
            </a:r>
            <a:r>
              <a:rPr lang="en-US" sz="1600" dirty="0" smtClean="0">
                <a:solidFill>
                  <a:sysClr val="windowText" lastClr="000000"/>
                </a:solidFill>
                <a:latin typeface="Calibri" panose="020F0502020204030204" pitchFamily="34" charset="0"/>
              </a:rPr>
              <a:t>, rB</a:t>
            </a:r>
            <a:r>
              <a:rPr lang="en-US" sz="1600" dirty="0">
                <a:solidFill>
                  <a:sysClr val="windowText" lastClr="000000"/>
                </a:solidFill>
                <a:latin typeface="Calibri" panose="020F0502020204030204" pitchFamily="34" charset="0"/>
              </a:rPr>
              <a:t>);</a:t>
            </a:r>
          </a:p>
          <a:p>
            <a:r>
              <a:rPr lang="en-US" sz="1600" dirty="0" smtClean="0">
                <a:solidFill>
                  <a:sysClr val="windowText" lastClr="000000"/>
                </a:solidFill>
                <a:latin typeface="Calibri" panose="020F0502020204030204" pitchFamily="34" charset="0"/>
              </a:rPr>
              <a:t>		_</a:t>
            </a:r>
            <a:r>
              <a:rPr lang="en-US" sz="1600" dirty="0">
                <a:solidFill>
                  <a:sysClr val="windowText" lastClr="000000"/>
                </a:solidFill>
                <a:latin typeface="Calibri" panose="020F0502020204030204" pitchFamily="34" charset="0"/>
              </a:rPr>
              <a:t>mm_store_ps(&amp;c[i], rC);</a:t>
            </a:r>
          </a:p>
          <a:p>
            <a:r>
              <a:rPr lang="en-US" sz="1600" dirty="0" smtClean="0">
                <a:solidFill>
                  <a:sysClr val="windowText" lastClr="000000"/>
                </a:solidFill>
                <a:latin typeface="Calibri" panose="020F0502020204030204" pitchFamily="34" charset="0"/>
              </a:rPr>
              <a:t>	}</a:t>
            </a:r>
          </a:p>
          <a:p>
            <a:r>
              <a:rPr lang="en-US" sz="1600" dirty="0" smtClean="0">
                <a:solidFill>
                  <a:sysClr val="windowText" lastClr="000000"/>
                </a:solidFill>
                <a:latin typeface="Calibri" panose="020F0502020204030204" pitchFamily="34" charset="0"/>
              </a:rPr>
              <a:t>}</a:t>
            </a:r>
            <a:endParaRPr lang="en-US" sz="1600" dirty="0">
              <a:solidFill>
                <a:sysClr val="windowText" lastClr="000000"/>
              </a:solidFill>
              <a:latin typeface="Calibri" panose="020F0502020204030204" pitchFamily="34" charset="0"/>
            </a:endParaRPr>
          </a:p>
        </p:txBody>
      </p:sp>
      <p:sp>
        <p:nvSpPr>
          <p:cNvPr id="7" name="TextBox 6"/>
          <p:cNvSpPr txBox="1"/>
          <p:nvPr/>
        </p:nvSpPr>
        <p:spPr>
          <a:xfrm>
            <a:off x="7736143" y="2638147"/>
            <a:ext cx="2411238" cy="369332"/>
          </a:xfrm>
          <a:prstGeom prst="rect">
            <a:avLst/>
          </a:prstGeom>
          <a:solidFill>
            <a:srgbClr val="00B050"/>
          </a:solidFill>
        </p:spPr>
        <p:txBody>
          <a:bodyPr wrap="none" rtlCol="0">
            <a:spAutoFit/>
          </a:bodyPr>
          <a:lstStyle/>
          <a:p>
            <a:r>
              <a:rPr lang="en-US" dirty="0" smtClean="0"/>
              <a:t>SSE intrinsic equivalent</a:t>
            </a:r>
            <a:endParaRPr lang="en-US" dirty="0"/>
          </a:p>
        </p:txBody>
      </p:sp>
    </p:spTree>
    <p:extLst>
      <p:ext uri="{BB962C8B-B14F-4D97-AF65-F5344CB8AC3E}">
        <p14:creationId xmlns:p14="http://schemas.microsoft.com/office/powerpoint/2010/main" val="2381162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4700" y="148919"/>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Load intrinsics</a:t>
            </a:r>
            <a:endParaRPr lang="en-US" sz="1800" dirty="0">
              <a:latin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34342979"/>
              </p:ext>
            </p:extLst>
          </p:nvPr>
        </p:nvGraphicFramePr>
        <p:xfrm>
          <a:off x="3070455" y="1387134"/>
          <a:ext cx="6284090" cy="370840"/>
        </p:xfrm>
        <a:graphic>
          <a:graphicData uri="http://schemas.openxmlformats.org/drawingml/2006/table">
            <a:tbl>
              <a:tblPr firstRow="1" bandRow="1">
                <a:tableStyleId>{5940675A-B579-460E-94D1-54222C63F5DA}</a:tableStyleId>
              </a:tblPr>
              <a:tblGrid>
                <a:gridCol w="628409"/>
                <a:gridCol w="628409"/>
                <a:gridCol w="628409"/>
                <a:gridCol w="628409"/>
                <a:gridCol w="628409"/>
                <a:gridCol w="628409"/>
                <a:gridCol w="628409"/>
                <a:gridCol w="628409"/>
                <a:gridCol w="628409"/>
                <a:gridCol w="628409"/>
              </a:tblGrid>
              <a:tr h="370840">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15.0</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21.2</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25.3</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0.1</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4.0</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45.3</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68.3</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15.2</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47.1</a:t>
                      </a:r>
                      <a:endParaRPr lang="en-US" dirty="0">
                        <a:latin typeface="Calibri" panose="020F0502020204030204" pitchFamily="34" charset="0"/>
                      </a:endParaRPr>
                    </a:p>
                  </a:txBody>
                  <a:tcPr>
                    <a:solidFill>
                      <a:srgbClr val="002060"/>
                    </a:solidFill>
                  </a:tcPr>
                </a:tc>
              </a:tr>
            </a:tbl>
          </a:graphicData>
        </a:graphic>
      </p:graphicFrame>
      <p:sp>
        <p:nvSpPr>
          <p:cNvPr id="3" name="TextBox 2"/>
          <p:cNvSpPr txBox="1"/>
          <p:nvPr/>
        </p:nvSpPr>
        <p:spPr>
          <a:xfrm>
            <a:off x="1785258" y="583003"/>
            <a:ext cx="1274708" cy="400110"/>
          </a:xfrm>
          <a:prstGeom prst="rect">
            <a:avLst/>
          </a:prstGeom>
          <a:solidFill>
            <a:schemeClr val="bg1"/>
          </a:solidFill>
        </p:spPr>
        <p:txBody>
          <a:bodyPr wrap="none" rtlCol="0">
            <a:spAutoFit/>
          </a:bodyPr>
          <a:lstStyle/>
          <a:p>
            <a:r>
              <a:rPr lang="en-US" sz="2000" b="1" dirty="0" smtClean="0"/>
              <a:t>float* ptr </a:t>
            </a:r>
            <a:endParaRPr lang="en-US" sz="2000" b="1" dirty="0"/>
          </a:p>
        </p:txBody>
      </p:sp>
      <p:sp>
        <p:nvSpPr>
          <p:cNvPr id="6" name="Rectangle 5"/>
          <p:cNvSpPr/>
          <p:nvPr/>
        </p:nvSpPr>
        <p:spPr>
          <a:xfrm>
            <a:off x="1305960" y="1348205"/>
            <a:ext cx="1754006" cy="369332"/>
          </a:xfrm>
          <a:prstGeom prst="rect">
            <a:avLst/>
          </a:prstGeom>
        </p:spPr>
        <p:txBody>
          <a:bodyPr wrap="none">
            <a:spAutoFit/>
          </a:bodyPr>
          <a:lstStyle/>
          <a:p>
            <a:r>
              <a:rPr lang="en-US" dirty="0"/>
              <a:t>Memory stream </a:t>
            </a:r>
          </a:p>
        </p:txBody>
      </p:sp>
      <p:cxnSp>
        <p:nvCxnSpPr>
          <p:cNvPr id="8" name="Straight Arrow Connector 7"/>
          <p:cNvCxnSpPr>
            <a:stCxn id="3" idx="3"/>
          </p:cNvCxnSpPr>
          <p:nvPr/>
        </p:nvCxnSpPr>
        <p:spPr>
          <a:xfrm>
            <a:off x="3059966" y="783058"/>
            <a:ext cx="0" cy="5847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1394745" y="2117965"/>
            <a:ext cx="3745513" cy="369332"/>
          </a:xfrm>
          <a:prstGeom prst="rect">
            <a:avLst/>
          </a:prstGeom>
        </p:spPr>
        <p:txBody>
          <a:bodyPr wrap="none">
            <a:spAutoFit/>
          </a:bodyPr>
          <a:lstStyle/>
          <a:p>
            <a:r>
              <a:rPr lang="en-US" dirty="0" smtClean="0">
                <a:solidFill>
                  <a:schemeClr val="accent1"/>
                </a:solidFill>
              </a:rPr>
              <a:t>__m128 </a:t>
            </a:r>
            <a:r>
              <a:rPr lang="en-US" dirty="0" smtClean="0"/>
              <a:t>DstVec =  _mm_load_ps(ptr);</a:t>
            </a: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731324210"/>
              </p:ext>
            </p:extLst>
          </p:nvPr>
        </p:nvGraphicFramePr>
        <p:xfrm>
          <a:off x="7466490" y="2100184"/>
          <a:ext cx="2583544" cy="370840"/>
        </p:xfrm>
        <a:graphic>
          <a:graphicData uri="http://schemas.openxmlformats.org/drawingml/2006/table">
            <a:tbl>
              <a:tblPr firstRow="1" bandRow="1">
                <a:tableStyleId>{5940675A-B579-460E-94D1-54222C63F5DA}</a:tableStyleId>
              </a:tblPr>
              <a:tblGrid>
                <a:gridCol w="645886"/>
                <a:gridCol w="645886"/>
                <a:gridCol w="645886"/>
                <a:gridCol w="645886"/>
              </a:tblGrid>
              <a:tr h="370840">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15.0</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21.2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25.3</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r>
            </a:tbl>
          </a:graphicData>
        </a:graphic>
      </p:graphicFrame>
      <p:sp>
        <p:nvSpPr>
          <p:cNvPr id="22" name="Rectangle 21"/>
          <p:cNvSpPr/>
          <p:nvPr/>
        </p:nvSpPr>
        <p:spPr>
          <a:xfrm>
            <a:off x="6502398" y="2116327"/>
            <a:ext cx="1013996" cy="369332"/>
          </a:xfrm>
          <a:prstGeom prst="rect">
            <a:avLst/>
          </a:prstGeom>
        </p:spPr>
        <p:txBody>
          <a:bodyPr wrap="none">
            <a:spAutoFit/>
          </a:bodyPr>
          <a:lstStyle/>
          <a:p>
            <a:r>
              <a:rPr lang="en-US" dirty="0" smtClean="0"/>
              <a:t>DstVec : </a:t>
            </a:r>
            <a:endParaRPr lang="en-US" dirty="0"/>
          </a:p>
        </p:txBody>
      </p:sp>
      <p:sp>
        <p:nvSpPr>
          <p:cNvPr id="23" name="Rectangle 22"/>
          <p:cNvSpPr/>
          <p:nvPr/>
        </p:nvSpPr>
        <p:spPr>
          <a:xfrm>
            <a:off x="1394745" y="2634021"/>
            <a:ext cx="3849708" cy="369332"/>
          </a:xfrm>
          <a:prstGeom prst="rect">
            <a:avLst/>
          </a:prstGeom>
        </p:spPr>
        <p:txBody>
          <a:bodyPr wrap="none">
            <a:spAutoFit/>
          </a:bodyPr>
          <a:lstStyle/>
          <a:p>
            <a:r>
              <a:rPr lang="en-US" dirty="0" smtClean="0">
                <a:solidFill>
                  <a:schemeClr val="accent1"/>
                </a:solidFill>
              </a:rPr>
              <a:t>__m128 </a:t>
            </a:r>
            <a:r>
              <a:rPr lang="en-US" dirty="0" smtClean="0"/>
              <a:t>DstVec =  _mm_load_ps1(ptr);</a:t>
            </a:r>
            <a:endParaRPr lang="en-US" dirty="0"/>
          </a:p>
        </p:txBody>
      </p:sp>
      <p:graphicFrame>
        <p:nvGraphicFramePr>
          <p:cNvPr id="25" name="Table 24"/>
          <p:cNvGraphicFramePr>
            <a:graphicFrameLocks noGrp="1"/>
          </p:cNvGraphicFramePr>
          <p:nvPr>
            <p:extLst>
              <p:ext uri="{D42A27DB-BD31-4B8C-83A1-F6EECF244321}">
                <p14:modId xmlns:p14="http://schemas.microsoft.com/office/powerpoint/2010/main" val="1286352175"/>
              </p:ext>
            </p:extLst>
          </p:nvPr>
        </p:nvGraphicFramePr>
        <p:xfrm>
          <a:off x="7466490" y="2616240"/>
          <a:ext cx="2583544" cy="370840"/>
        </p:xfrm>
        <a:graphic>
          <a:graphicData uri="http://schemas.openxmlformats.org/drawingml/2006/table">
            <a:tbl>
              <a:tblPr firstRow="1" bandRow="1">
                <a:tableStyleId>{5940675A-B579-460E-94D1-54222C63F5DA}</a:tableStyleId>
              </a:tblPr>
              <a:tblGrid>
                <a:gridCol w="645886"/>
                <a:gridCol w="645886"/>
                <a:gridCol w="645886"/>
                <a:gridCol w="645886"/>
              </a:tblGrid>
              <a:tr h="370840">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10.2</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10.2</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10.2</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r>
            </a:tbl>
          </a:graphicData>
        </a:graphic>
      </p:graphicFrame>
      <p:sp>
        <p:nvSpPr>
          <p:cNvPr id="26" name="Rectangle 25"/>
          <p:cNvSpPr/>
          <p:nvPr/>
        </p:nvSpPr>
        <p:spPr>
          <a:xfrm>
            <a:off x="6502398" y="2632383"/>
            <a:ext cx="1013996" cy="369332"/>
          </a:xfrm>
          <a:prstGeom prst="rect">
            <a:avLst/>
          </a:prstGeom>
        </p:spPr>
        <p:txBody>
          <a:bodyPr wrap="none">
            <a:spAutoFit/>
          </a:bodyPr>
          <a:lstStyle/>
          <a:p>
            <a:r>
              <a:rPr lang="en-US" dirty="0" smtClean="0"/>
              <a:t>DstVec : </a:t>
            </a:r>
            <a:endParaRPr lang="en-US" dirty="0"/>
          </a:p>
        </p:txBody>
      </p:sp>
      <p:sp>
        <p:nvSpPr>
          <p:cNvPr id="27" name="Rectangle 26"/>
          <p:cNvSpPr/>
          <p:nvPr/>
        </p:nvSpPr>
        <p:spPr>
          <a:xfrm>
            <a:off x="1394745" y="3153615"/>
            <a:ext cx="3820854" cy="369332"/>
          </a:xfrm>
          <a:prstGeom prst="rect">
            <a:avLst/>
          </a:prstGeom>
        </p:spPr>
        <p:txBody>
          <a:bodyPr wrap="none">
            <a:spAutoFit/>
          </a:bodyPr>
          <a:lstStyle/>
          <a:p>
            <a:r>
              <a:rPr lang="en-US" dirty="0" smtClean="0">
                <a:solidFill>
                  <a:schemeClr val="accent1"/>
                </a:solidFill>
              </a:rPr>
              <a:t>__m128 </a:t>
            </a:r>
            <a:r>
              <a:rPr lang="en-US" dirty="0" smtClean="0"/>
              <a:t>DstVec =  _mm_load1_ps(ptr);</a:t>
            </a:r>
            <a:endParaRPr lang="en-US" dirty="0"/>
          </a:p>
        </p:txBody>
      </p:sp>
      <p:graphicFrame>
        <p:nvGraphicFramePr>
          <p:cNvPr id="29" name="Table 28"/>
          <p:cNvGraphicFramePr>
            <a:graphicFrameLocks noGrp="1"/>
          </p:cNvGraphicFramePr>
          <p:nvPr>
            <p:extLst>
              <p:ext uri="{D42A27DB-BD31-4B8C-83A1-F6EECF244321}">
                <p14:modId xmlns:p14="http://schemas.microsoft.com/office/powerpoint/2010/main" val="317634619"/>
              </p:ext>
            </p:extLst>
          </p:nvPr>
        </p:nvGraphicFramePr>
        <p:xfrm>
          <a:off x="7466490" y="3135834"/>
          <a:ext cx="2583544" cy="370840"/>
        </p:xfrm>
        <a:graphic>
          <a:graphicData uri="http://schemas.openxmlformats.org/drawingml/2006/table">
            <a:tbl>
              <a:tblPr firstRow="1" bandRow="1">
                <a:tableStyleId>{5940675A-B579-460E-94D1-54222C63F5DA}</a:tableStyleId>
              </a:tblPr>
              <a:tblGrid>
                <a:gridCol w="645886"/>
                <a:gridCol w="645886"/>
                <a:gridCol w="645886"/>
                <a:gridCol w="645886"/>
              </a:tblGrid>
              <a:tr h="370840">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10.2</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10.2</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10.2</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r>
            </a:tbl>
          </a:graphicData>
        </a:graphic>
      </p:graphicFrame>
      <p:sp>
        <p:nvSpPr>
          <p:cNvPr id="30" name="Rectangle 29"/>
          <p:cNvSpPr/>
          <p:nvPr/>
        </p:nvSpPr>
        <p:spPr>
          <a:xfrm>
            <a:off x="6502398" y="3151977"/>
            <a:ext cx="1013996" cy="369332"/>
          </a:xfrm>
          <a:prstGeom prst="rect">
            <a:avLst/>
          </a:prstGeom>
        </p:spPr>
        <p:txBody>
          <a:bodyPr wrap="none">
            <a:spAutoFit/>
          </a:bodyPr>
          <a:lstStyle/>
          <a:p>
            <a:r>
              <a:rPr lang="en-US" dirty="0" smtClean="0"/>
              <a:t>DstVec : </a:t>
            </a:r>
            <a:endParaRPr lang="en-US" dirty="0"/>
          </a:p>
        </p:txBody>
      </p:sp>
      <p:sp>
        <p:nvSpPr>
          <p:cNvPr id="31" name="Rectangle 30"/>
          <p:cNvSpPr/>
          <p:nvPr/>
        </p:nvSpPr>
        <p:spPr>
          <a:xfrm>
            <a:off x="1394572" y="3670204"/>
            <a:ext cx="3716658" cy="369332"/>
          </a:xfrm>
          <a:prstGeom prst="rect">
            <a:avLst/>
          </a:prstGeom>
        </p:spPr>
        <p:txBody>
          <a:bodyPr wrap="none">
            <a:spAutoFit/>
          </a:bodyPr>
          <a:lstStyle/>
          <a:p>
            <a:r>
              <a:rPr lang="en-US" dirty="0" smtClean="0">
                <a:solidFill>
                  <a:schemeClr val="accent1"/>
                </a:solidFill>
              </a:rPr>
              <a:t>__m128 </a:t>
            </a:r>
            <a:r>
              <a:rPr lang="en-US" dirty="0" smtClean="0"/>
              <a:t>DstVec =  _mm_load_ss(ptr);</a:t>
            </a:r>
            <a:endParaRPr lang="en-US" dirty="0"/>
          </a:p>
        </p:txBody>
      </p:sp>
      <p:graphicFrame>
        <p:nvGraphicFramePr>
          <p:cNvPr id="33" name="Table 32"/>
          <p:cNvGraphicFramePr>
            <a:graphicFrameLocks noGrp="1"/>
          </p:cNvGraphicFramePr>
          <p:nvPr>
            <p:extLst>
              <p:ext uri="{D42A27DB-BD31-4B8C-83A1-F6EECF244321}">
                <p14:modId xmlns:p14="http://schemas.microsoft.com/office/powerpoint/2010/main" val="447961777"/>
              </p:ext>
            </p:extLst>
          </p:nvPr>
        </p:nvGraphicFramePr>
        <p:xfrm>
          <a:off x="7466317" y="3652423"/>
          <a:ext cx="2583544" cy="370840"/>
        </p:xfrm>
        <a:graphic>
          <a:graphicData uri="http://schemas.openxmlformats.org/drawingml/2006/table">
            <a:tbl>
              <a:tblPr firstRow="1" bandRow="1">
                <a:tableStyleId>{5940675A-B579-460E-94D1-54222C63F5DA}</a:tableStyleId>
              </a:tblPr>
              <a:tblGrid>
                <a:gridCol w="645886"/>
                <a:gridCol w="645886"/>
                <a:gridCol w="645886"/>
                <a:gridCol w="645886"/>
              </a:tblGrid>
              <a:tr h="370840">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0</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0</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0</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r>
            </a:tbl>
          </a:graphicData>
        </a:graphic>
      </p:graphicFrame>
      <p:sp>
        <p:nvSpPr>
          <p:cNvPr id="34" name="Rectangle 33"/>
          <p:cNvSpPr/>
          <p:nvPr/>
        </p:nvSpPr>
        <p:spPr>
          <a:xfrm>
            <a:off x="6502225" y="3668566"/>
            <a:ext cx="1013996" cy="369332"/>
          </a:xfrm>
          <a:prstGeom prst="rect">
            <a:avLst/>
          </a:prstGeom>
        </p:spPr>
        <p:txBody>
          <a:bodyPr wrap="none">
            <a:spAutoFit/>
          </a:bodyPr>
          <a:lstStyle/>
          <a:p>
            <a:r>
              <a:rPr lang="en-US" dirty="0" smtClean="0"/>
              <a:t>DstVec : </a:t>
            </a:r>
            <a:endParaRPr lang="en-US" dirty="0"/>
          </a:p>
        </p:txBody>
      </p:sp>
      <p:sp>
        <p:nvSpPr>
          <p:cNvPr id="35" name="Rectangle 34"/>
          <p:cNvSpPr/>
          <p:nvPr/>
        </p:nvSpPr>
        <p:spPr>
          <a:xfrm>
            <a:off x="1394745" y="4170647"/>
            <a:ext cx="3716658" cy="369332"/>
          </a:xfrm>
          <a:prstGeom prst="rect">
            <a:avLst/>
          </a:prstGeom>
        </p:spPr>
        <p:txBody>
          <a:bodyPr wrap="none">
            <a:spAutoFit/>
          </a:bodyPr>
          <a:lstStyle/>
          <a:p>
            <a:r>
              <a:rPr lang="en-US" dirty="0" smtClean="0">
                <a:solidFill>
                  <a:schemeClr val="accent1"/>
                </a:solidFill>
              </a:rPr>
              <a:t>__m128 </a:t>
            </a:r>
            <a:r>
              <a:rPr lang="en-US" dirty="0" smtClean="0"/>
              <a:t>DstVec =  _mm_load_ss(ptr);</a:t>
            </a:r>
            <a:endParaRPr lang="en-US" dirty="0"/>
          </a:p>
        </p:txBody>
      </p:sp>
      <p:graphicFrame>
        <p:nvGraphicFramePr>
          <p:cNvPr id="37" name="Table 36"/>
          <p:cNvGraphicFramePr>
            <a:graphicFrameLocks noGrp="1"/>
          </p:cNvGraphicFramePr>
          <p:nvPr>
            <p:extLst>
              <p:ext uri="{D42A27DB-BD31-4B8C-83A1-F6EECF244321}">
                <p14:modId xmlns:p14="http://schemas.microsoft.com/office/powerpoint/2010/main" val="3613816133"/>
              </p:ext>
            </p:extLst>
          </p:nvPr>
        </p:nvGraphicFramePr>
        <p:xfrm>
          <a:off x="7466490" y="4152866"/>
          <a:ext cx="2583544" cy="370840"/>
        </p:xfrm>
        <a:graphic>
          <a:graphicData uri="http://schemas.openxmlformats.org/drawingml/2006/table">
            <a:tbl>
              <a:tblPr firstRow="1" bandRow="1">
                <a:tableStyleId>{5940675A-B579-460E-94D1-54222C63F5DA}</a:tableStyleId>
              </a:tblPr>
              <a:tblGrid>
                <a:gridCol w="645886"/>
                <a:gridCol w="645886"/>
                <a:gridCol w="645886"/>
                <a:gridCol w="645886"/>
              </a:tblGrid>
              <a:tr h="370840">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0</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0</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0</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r>
            </a:tbl>
          </a:graphicData>
        </a:graphic>
      </p:graphicFrame>
      <p:sp>
        <p:nvSpPr>
          <p:cNvPr id="38" name="Rectangle 37"/>
          <p:cNvSpPr/>
          <p:nvPr/>
        </p:nvSpPr>
        <p:spPr>
          <a:xfrm>
            <a:off x="6502398" y="4169009"/>
            <a:ext cx="1013996" cy="369332"/>
          </a:xfrm>
          <a:prstGeom prst="rect">
            <a:avLst/>
          </a:prstGeom>
        </p:spPr>
        <p:txBody>
          <a:bodyPr wrap="none">
            <a:spAutoFit/>
          </a:bodyPr>
          <a:lstStyle/>
          <a:p>
            <a:r>
              <a:rPr lang="en-US" dirty="0" smtClean="0"/>
              <a:t>DstVec : </a:t>
            </a:r>
            <a:endParaRPr lang="en-US" dirty="0"/>
          </a:p>
        </p:txBody>
      </p:sp>
      <p:sp>
        <p:nvSpPr>
          <p:cNvPr id="39" name="Rectangle 38"/>
          <p:cNvSpPr/>
          <p:nvPr/>
        </p:nvSpPr>
        <p:spPr>
          <a:xfrm>
            <a:off x="1409172" y="4671090"/>
            <a:ext cx="3820854" cy="369332"/>
          </a:xfrm>
          <a:prstGeom prst="rect">
            <a:avLst/>
          </a:prstGeom>
        </p:spPr>
        <p:txBody>
          <a:bodyPr wrap="none">
            <a:spAutoFit/>
          </a:bodyPr>
          <a:lstStyle/>
          <a:p>
            <a:r>
              <a:rPr lang="en-US" dirty="0" smtClean="0">
                <a:solidFill>
                  <a:schemeClr val="accent1"/>
                </a:solidFill>
              </a:rPr>
              <a:t>__m128 </a:t>
            </a:r>
            <a:r>
              <a:rPr lang="en-US" dirty="0" smtClean="0"/>
              <a:t>DstVec =  _mm_loadr_ps(ptr);</a:t>
            </a:r>
            <a:endParaRPr lang="en-US" dirty="0"/>
          </a:p>
        </p:txBody>
      </p:sp>
      <p:graphicFrame>
        <p:nvGraphicFramePr>
          <p:cNvPr id="41" name="Table 40"/>
          <p:cNvGraphicFramePr>
            <a:graphicFrameLocks noGrp="1"/>
          </p:cNvGraphicFramePr>
          <p:nvPr>
            <p:extLst>
              <p:ext uri="{D42A27DB-BD31-4B8C-83A1-F6EECF244321}">
                <p14:modId xmlns:p14="http://schemas.microsoft.com/office/powerpoint/2010/main" val="1007459220"/>
              </p:ext>
            </p:extLst>
          </p:nvPr>
        </p:nvGraphicFramePr>
        <p:xfrm>
          <a:off x="7480917" y="4653309"/>
          <a:ext cx="2583544" cy="370840"/>
        </p:xfrm>
        <a:graphic>
          <a:graphicData uri="http://schemas.openxmlformats.org/drawingml/2006/table">
            <a:tbl>
              <a:tblPr firstRow="1" bandRow="1">
                <a:tableStyleId>{5940675A-B579-460E-94D1-54222C63F5DA}</a:tableStyleId>
              </a:tblPr>
              <a:tblGrid>
                <a:gridCol w="645886"/>
                <a:gridCol w="645886"/>
                <a:gridCol w="645886"/>
                <a:gridCol w="645886"/>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25.3</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21.2</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15.0</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10.2</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r>
            </a:tbl>
          </a:graphicData>
        </a:graphic>
      </p:graphicFrame>
      <p:sp>
        <p:nvSpPr>
          <p:cNvPr id="42" name="Rectangle 41"/>
          <p:cNvSpPr/>
          <p:nvPr/>
        </p:nvSpPr>
        <p:spPr>
          <a:xfrm>
            <a:off x="6516825" y="4669452"/>
            <a:ext cx="1013996" cy="369332"/>
          </a:xfrm>
          <a:prstGeom prst="rect">
            <a:avLst/>
          </a:prstGeom>
        </p:spPr>
        <p:txBody>
          <a:bodyPr wrap="none">
            <a:spAutoFit/>
          </a:bodyPr>
          <a:lstStyle/>
          <a:p>
            <a:r>
              <a:rPr lang="en-US" dirty="0" smtClean="0"/>
              <a:t>DstVec : </a:t>
            </a:r>
            <a:endParaRPr lang="en-US" dirty="0"/>
          </a:p>
        </p:txBody>
      </p:sp>
      <p:sp>
        <p:nvSpPr>
          <p:cNvPr id="43" name="Rectangle 42"/>
          <p:cNvSpPr/>
          <p:nvPr/>
        </p:nvSpPr>
        <p:spPr>
          <a:xfrm>
            <a:off x="1409086" y="5172085"/>
            <a:ext cx="3865738" cy="369332"/>
          </a:xfrm>
          <a:prstGeom prst="rect">
            <a:avLst/>
          </a:prstGeom>
        </p:spPr>
        <p:txBody>
          <a:bodyPr wrap="none">
            <a:spAutoFit/>
          </a:bodyPr>
          <a:lstStyle/>
          <a:p>
            <a:r>
              <a:rPr lang="en-US" dirty="0" smtClean="0">
                <a:solidFill>
                  <a:schemeClr val="accent1"/>
                </a:solidFill>
              </a:rPr>
              <a:t>__m128 </a:t>
            </a:r>
            <a:r>
              <a:rPr lang="en-US" dirty="0" smtClean="0"/>
              <a:t>DstVec =  _mm_loadu_ps(ptr);</a:t>
            </a:r>
            <a:endParaRPr lang="en-US" dirty="0"/>
          </a:p>
        </p:txBody>
      </p:sp>
      <p:sp>
        <p:nvSpPr>
          <p:cNvPr id="44" name="Right Arrow 43"/>
          <p:cNvSpPr/>
          <p:nvPr/>
        </p:nvSpPr>
        <p:spPr>
          <a:xfrm>
            <a:off x="5735034" y="5281452"/>
            <a:ext cx="681997" cy="192953"/>
          </a:xfrm>
          <a:prstGeom prst="rightArrow">
            <a:avLst>
              <a:gd name="adj1" fmla="val 36838"/>
              <a:gd name="adj2" fmla="val 1191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aphicFrame>
        <p:nvGraphicFramePr>
          <p:cNvPr id="45" name="Table 44"/>
          <p:cNvGraphicFramePr>
            <a:graphicFrameLocks noGrp="1"/>
          </p:cNvGraphicFramePr>
          <p:nvPr>
            <p:extLst>
              <p:ext uri="{D42A27DB-BD31-4B8C-83A1-F6EECF244321}">
                <p14:modId xmlns:p14="http://schemas.microsoft.com/office/powerpoint/2010/main" val="489960444"/>
              </p:ext>
            </p:extLst>
          </p:nvPr>
        </p:nvGraphicFramePr>
        <p:xfrm>
          <a:off x="7480831" y="5154304"/>
          <a:ext cx="2583544" cy="370840"/>
        </p:xfrm>
        <a:graphic>
          <a:graphicData uri="http://schemas.openxmlformats.org/drawingml/2006/table">
            <a:tbl>
              <a:tblPr firstRow="1" bandRow="1">
                <a:tableStyleId>{5940675A-B579-460E-94D1-54222C63F5DA}</a:tableStyleId>
              </a:tblPr>
              <a:tblGrid>
                <a:gridCol w="645886"/>
                <a:gridCol w="645886"/>
                <a:gridCol w="645886"/>
                <a:gridCol w="645886"/>
              </a:tblGrid>
              <a:tr h="370840">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15.0</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21.2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25.3</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r>
            </a:tbl>
          </a:graphicData>
        </a:graphic>
      </p:graphicFrame>
      <p:sp>
        <p:nvSpPr>
          <p:cNvPr id="46" name="Rectangle 45"/>
          <p:cNvSpPr/>
          <p:nvPr/>
        </p:nvSpPr>
        <p:spPr>
          <a:xfrm>
            <a:off x="6516739" y="5170447"/>
            <a:ext cx="1013996" cy="369332"/>
          </a:xfrm>
          <a:prstGeom prst="rect">
            <a:avLst/>
          </a:prstGeom>
        </p:spPr>
        <p:txBody>
          <a:bodyPr wrap="none">
            <a:spAutoFit/>
          </a:bodyPr>
          <a:lstStyle/>
          <a:p>
            <a:r>
              <a:rPr lang="en-US" dirty="0" smtClean="0"/>
              <a:t>DstVec : </a:t>
            </a:r>
            <a:endParaRPr lang="en-US" dirty="0"/>
          </a:p>
        </p:txBody>
      </p:sp>
      <p:sp>
        <p:nvSpPr>
          <p:cNvPr id="47" name="Rectangle 46"/>
          <p:cNvSpPr/>
          <p:nvPr/>
        </p:nvSpPr>
        <p:spPr>
          <a:xfrm>
            <a:off x="10215198" y="5103328"/>
            <a:ext cx="1954381" cy="461665"/>
          </a:xfrm>
          <a:prstGeom prst="rect">
            <a:avLst/>
          </a:prstGeom>
          <a:noFill/>
        </p:spPr>
        <p:txBody>
          <a:bodyPr wrap="none">
            <a:spAutoFit/>
          </a:bodyPr>
          <a:lstStyle/>
          <a:p>
            <a:r>
              <a:rPr lang="en-US" sz="1200" dirty="0" smtClean="0"/>
              <a:t>Don’t need aligned memory</a:t>
            </a:r>
          </a:p>
          <a:p>
            <a:r>
              <a:rPr lang="en-US" sz="1200" dirty="0" smtClean="0"/>
              <a:t>U = unaligned</a:t>
            </a:r>
            <a:endParaRPr lang="en-US" sz="1200" dirty="0"/>
          </a:p>
        </p:txBody>
      </p:sp>
      <p:sp>
        <p:nvSpPr>
          <p:cNvPr id="48" name="Rectangle 47"/>
          <p:cNvSpPr/>
          <p:nvPr/>
        </p:nvSpPr>
        <p:spPr>
          <a:xfrm>
            <a:off x="10211920" y="4701718"/>
            <a:ext cx="977191" cy="307777"/>
          </a:xfrm>
          <a:prstGeom prst="rect">
            <a:avLst/>
          </a:prstGeom>
          <a:noFill/>
        </p:spPr>
        <p:txBody>
          <a:bodyPr wrap="square">
            <a:spAutoFit/>
          </a:bodyPr>
          <a:lstStyle/>
          <a:p>
            <a:r>
              <a:rPr lang="en-US" sz="1400" dirty="0" smtClean="0"/>
              <a:t>r </a:t>
            </a:r>
            <a:r>
              <a:rPr lang="en-US" sz="1400" dirty="0"/>
              <a:t>= </a:t>
            </a:r>
            <a:r>
              <a:rPr lang="en-US" sz="1400" dirty="0" smtClean="0"/>
              <a:t>reverse</a:t>
            </a:r>
            <a:endParaRPr lang="en-US" sz="1400" dirty="0"/>
          </a:p>
        </p:txBody>
      </p:sp>
      <p:graphicFrame>
        <p:nvGraphicFramePr>
          <p:cNvPr id="51" name="Table 50"/>
          <p:cNvGraphicFramePr>
            <a:graphicFrameLocks noGrp="1"/>
          </p:cNvGraphicFramePr>
          <p:nvPr>
            <p:extLst>
              <p:ext uri="{D42A27DB-BD31-4B8C-83A1-F6EECF244321}">
                <p14:modId xmlns:p14="http://schemas.microsoft.com/office/powerpoint/2010/main" val="799120224"/>
              </p:ext>
            </p:extLst>
          </p:nvPr>
        </p:nvGraphicFramePr>
        <p:xfrm>
          <a:off x="9514915" y="1385170"/>
          <a:ext cx="2583544" cy="370840"/>
        </p:xfrm>
        <a:graphic>
          <a:graphicData uri="http://schemas.openxmlformats.org/drawingml/2006/table">
            <a:tbl>
              <a:tblPr firstRow="1" bandRow="1">
                <a:tableStyleId>{5940675A-B579-460E-94D1-54222C63F5DA}</a:tableStyleId>
              </a:tblPr>
              <a:tblGrid>
                <a:gridCol w="645886"/>
                <a:gridCol w="645886"/>
                <a:gridCol w="645886"/>
                <a:gridCol w="645886"/>
              </a:tblGrid>
              <a:tr h="370840">
                <a:tc>
                  <a:txBody>
                    <a:bodyPr/>
                    <a:lstStyle/>
                    <a:p>
                      <a:pPr algn="ctr"/>
                      <a:r>
                        <a:rPr lang="en-US" dirty="0" smtClean="0">
                          <a:latin typeface="Calibri" panose="020F0502020204030204" pitchFamily="34" charset="0"/>
                        </a:rPr>
                        <a:t>11</a:t>
                      </a:r>
                      <a:endParaRPr lang="en-US" dirty="0">
                        <a:latin typeface="Calibri" panose="020F0502020204030204" pitchFamily="34" charset="0"/>
                      </a:endParaRPr>
                    </a:p>
                  </a:txBody>
                  <a:tcPr>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0" scaled="1"/>
                      <a:tileRect/>
                    </a:gradFill>
                  </a:tcPr>
                </a:tc>
                <a:tc>
                  <a:txBody>
                    <a:bodyPr/>
                    <a:lstStyle/>
                    <a:p>
                      <a:pPr algn="ctr"/>
                      <a:r>
                        <a:rPr lang="en-US" dirty="0" smtClean="0">
                          <a:latin typeface="Calibri" panose="020F0502020204030204" pitchFamily="34" charset="0"/>
                        </a:rPr>
                        <a:t>12</a:t>
                      </a:r>
                      <a:endParaRPr lang="en-US" dirty="0">
                        <a:latin typeface="Calibri" panose="020F0502020204030204" pitchFamily="34" charset="0"/>
                      </a:endParaRPr>
                    </a:p>
                  </a:txBody>
                  <a:tcPr>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0" scaled="1"/>
                      <a:tileRect/>
                    </a:gradFill>
                  </a:tcPr>
                </a:tc>
                <a:tc>
                  <a:txBody>
                    <a:bodyPr/>
                    <a:lstStyle/>
                    <a:p>
                      <a:pPr algn="ctr"/>
                      <a:r>
                        <a:rPr lang="en-US" dirty="0" smtClean="0">
                          <a:latin typeface="Calibri" panose="020F0502020204030204" pitchFamily="34" charset="0"/>
                        </a:rPr>
                        <a:t>9</a:t>
                      </a:r>
                      <a:endParaRPr lang="en-US" dirty="0">
                        <a:latin typeface="Calibri" panose="020F0502020204030204" pitchFamily="34" charset="0"/>
                      </a:endParaRPr>
                    </a:p>
                  </a:txBody>
                  <a:tcPr>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0" scaled="1"/>
                      <a:tileRect/>
                    </a:gradFill>
                  </a:tcPr>
                </a:tc>
                <a:tc>
                  <a:txBody>
                    <a:bodyPr/>
                    <a:lstStyle/>
                    <a:p>
                      <a:pPr algn="ctr"/>
                      <a:r>
                        <a:rPr lang="en-US" dirty="0" smtClean="0">
                          <a:latin typeface="Calibri" panose="020F0502020204030204" pitchFamily="34" charset="0"/>
                        </a:rPr>
                        <a:t>8</a:t>
                      </a:r>
                      <a:endParaRPr lang="en-US" dirty="0">
                        <a:latin typeface="Calibri" panose="020F0502020204030204" pitchFamily="34" charset="0"/>
                      </a:endParaRPr>
                    </a:p>
                  </a:txBody>
                  <a:tcPr>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0" scaled="1"/>
                      <a:tileRect/>
                    </a:gradFill>
                  </a:tcPr>
                </a:tc>
              </a:tr>
            </a:tbl>
          </a:graphicData>
        </a:graphic>
      </p:graphicFrame>
      <p:sp>
        <p:nvSpPr>
          <p:cNvPr id="52" name="Rectangle 51"/>
          <p:cNvSpPr/>
          <p:nvPr/>
        </p:nvSpPr>
        <p:spPr>
          <a:xfrm>
            <a:off x="10318091" y="998502"/>
            <a:ext cx="836063" cy="369332"/>
          </a:xfrm>
          <a:prstGeom prst="rect">
            <a:avLst/>
          </a:prstGeom>
        </p:spPr>
        <p:txBody>
          <a:bodyPr wrap="none">
            <a:spAutoFit/>
          </a:bodyPr>
          <a:lstStyle/>
          <a:p>
            <a:r>
              <a:rPr lang="en-US" dirty="0" smtClean="0"/>
              <a:t>SrcVec</a:t>
            </a:r>
            <a:endParaRPr lang="en-US" dirty="0"/>
          </a:p>
        </p:txBody>
      </p:sp>
      <p:sp>
        <p:nvSpPr>
          <p:cNvPr id="53" name="Right Arrow 52"/>
          <p:cNvSpPr/>
          <p:nvPr/>
        </p:nvSpPr>
        <p:spPr>
          <a:xfrm>
            <a:off x="5736754" y="4750502"/>
            <a:ext cx="681997" cy="192953"/>
          </a:xfrm>
          <a:prstGeom prst="rightArrow">
            <a:avLst>
              <a:gd name="adj1" fmla="val 36838"/>
              <a:gd name="adj2" fmla="val 1191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4" name="Right Arrow 53"/>
          <p:cNvSpPr/>
          <p:nvPr/>
        </p:nvSpPr>
        <p:spPr>
          <a:xfrm>
            <a:off x="5735033" y="4262036"/>
            <a:ext cx="681997" cy="192953"/>
          </a:xfrm>
          <a:prstGeom prst="rightArrow">
            <a:avLst>
              <a:gd name="adj1" fmla="val 36838"/>
              <a:gd name="adj2" fmla="val 1191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5" name="Right Arrow 54"/>
          <p:cNvSpPr/>
          <p:nvPr/>
        </p:nvSpPr>
        <p:spPr>
          <a:xfrm>
            <a:off x="5735033" y="3759585"/>
            <a:ext cx="681997" cy="192953"/>
          </a:xfrm>
          <a:prstGeom prst="rightArrow">
            <a:avLst>
              <a:gd name="adj1" fmla="val 36838"/>
              <a:gd name="adj2" fmla="val 1191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6" name="Right Arrow 55"/>
          <p:cNvSpPr/>
          <p:nvPr/>
        </p:nvSpPr>
        <p:spPr>
          <a:xfrm>
            <a:off x="5722237" y="3241347"/>
            <a:ext cx="681997" cy="192953"/>
          </a:xfrm>
          <a:prstGeom prst="rightArrow">
            <a:avLst>
              <a:gd name="adj1" fmla="val 36838"/>
              <a:gd name="adj2" fmla="val 1191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7" name="Right Arrow 56"/>
          <p:cNvSpPr/>
          <p:nvPr/>
        </p:nvSpPr>
        <p:spPr>
          <a:xfrm>
            <a:off x="5722237" y="2762739"/>
            <a:ext cx="681997" cy="192953"/>
          </a:xfrm>
          <a:prstGeom prst="rightArrow">
            <a:avLst>
              <a:gd name="adj1" fmla="val 36838"/>
              <a:gd name="adj2" fmla="val 1191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8" name="Right Arrow 57"/>
          <p:cNvSpPr/>
          <p:nvPr/>
        </p:nvSpPr>
        <p:spPr>
          <a:xfrm>
            <a:off x="5735033" y="2244501"/>
            <a:ext cx="681997" cy="192953"/>
          </a:xfrm>
          <a:prstGeom prst="rightArrow">
            <a:avLst>
              <a:gd name="adj1" fmla="val 36838"/>
              <a:gd name="adj2" fmla="val 1191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9" name="Rectangle 58"/>
          <p:cNvSpPr/>
          <p:nvPr/>
        </p:nvSpPr>
        <p:spPr>
          <a:xfrm>
            <a:off x="1409086" y="5687991"/>
            <a:ext cx="4308359" cy="369332"/>
          </a:xfrm>
          <a:prstGeom prst="rect">
            <a:avLst/>
          </a:prstGeom>
        </p:spPr>
        <p:txBody>
          <a:bodyPr wrap="none">
            <a:spAutoFit/>
          </a:bodyPr>
          <a:lstStyle/>
          <a:p>
            <a:r>
              <a:rPr lang="en-US" dirty="0" smtClean="0">
                <a:solidFill>
                  <a:schemeClr val="accent1"/>
                </a:solidFill>
              </a:rPr>
              <a:t>__m128 </a:t>
            </a:r>
            <a:r>
              <a:rPr lang="en-US" dirty="0" smtClean="0"/>
              <a:t>DstVec =  </a:t>
            </a:r>
            <a:r>
              <a:rPr lang="en-US" sz="1600" dirty="0" smtClean="0"/>
              <a:t>_mm_loadh_pi( </a:t>
            </a:r>
            <a:r>
              <a:rPr lang="en-US" sz="1400" dirty="0" smtClean="0"/>
              <a:t>SrcVec</a:t>
            </a:r>
            <a:r>
              <a:rPr lang="en-US" sz="1600" dirty="0" smtClean="0"/>
              <a:t>, ptr);</a:t>
            </a:r>
            <a:endParaRPr lang="en-US" sz="1600" dirty="0"/>
          </a:p>
        </p:txBody>
      </p:sp>
      <p:sp>
        <p:nvSpPr>
          <p:cNvPr id="60" name="Right Arrow 59"/>
          <p:cNvSpPr/>
          <p:nvPr/>
        </p:nvSpPr>
        <p:spPr>
          <a:xfrm>
            <a:off x="5735034" y="5797358"/>
            <a:ext cx="681997" cy="192953"/>
          </a:xfrm>
          <a:prstGeom prst="rightArrow">
            <a:avLst>
              <a:gd name="adj1" fmla="val 36838"/>
              <a:gd name="adj2" fmla="val 1191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aphicFrame>
        <p:nvGraphicFramePr>
          <p:cNvPr id="61" name="Table 60"/>
          <p:cNvGraphicFramePr>
            <a:graphicFrameLocks noGrp="1"/>
          </p:cNvGraphicFramePr>
          <p:nvPr>
            <p:extLst>
              <p:ext uri="{D42A27DB-BD31-4B8C-83A1-F6EECF244321}">
                <p14:modId xmlns:p14="http://schemas.microsoft.com/office/powerpoint/2010/main" val="203089819"/>
              </p:ext>
            </p:extLst>
          </p:nvPr>
        </p:nvGraphicFramePr>
        <p:xfrm>
          <a:off x="7480831" y="5670210"/>
          <a:ext cx="2583544" cy="370840"/>
        </p:xfrm>
        <a:graphic>
          <a:graphicData uri="http://schemas.openxmlformats.org/drawingml/2006/table">
            <a:tbl>
              <a:tblPr firstRow="1" bandRow="1">
                <a:tableStyleId>{5940675A-B579-460E-94D1-54222C63F5DA}</a:tableStyleId>
              </a:tblPr>
              <a:tblGrid>
                <a:gridCol w="645886"/>
                <a:gridCol w="645886"/>
                <a:gridCol w="645886"/>
                <a:gridCol w="645886"/>
              </a:tblGrid>
              <a:tr h="370840">
                <a:tc>
                  <a:txBody>
                    <a:bodyPr/>
                    <a:lstStyle/>
                    <a:p>
                      <a:pPr algn="ctr"/>
                      <a:r>
                        <a:rPr lang="en-US" dirty="0" smtClean="0">
                          <a:latin typeface="Calibri" panose="020F0502020204030204" pitchFamily="34" charset="0"/>
                        </a:rPr>
                        <a:t>11</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15.0</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r>
            </a:tbl>
          </a:graphicData>
        </a:graphic>
      </p:graphicFrame>
      <p:sp>
        <p:nvSpPr>
          <p:cNvPr id="62" name="Rectangle 61"/>
          <p:cNvSpPr/>
          <p:nvPr/>
        </p:nvSpPr>
        <p:spPr>
          <a:xfrm>
            <a:off x="6516739" y="5686353"/>
            <a:ext cx="1013996" cy="369332"/>
          </a:xfrm>
          <a:prstGeom prst="rect">
            <a:avLst/>
          </a:prstGeom>
        </p:spPr>
        <p:txBody>
          <a:bodyPr wrap="none">
            <a:spAutoFit/>
          </a:bodyPr>
          <a:lstStyle/>
          <a:p>
            <a:r>
              <a:rPr lang="en-US" dirty="0" smtClean="0"/>
              <a:t>DstVec : </a:t>
            </a:r>
            <a:endParaRPr lang="en-US" dirty="0"/>
          </a:p>
        </p:txBody>
      </p:sp>
      <p:sp>
        <p:nvSpPr>
          <p:cNvPr id="64" name="Rectangle 63"/>
          <p:cNvSpPr/>
          <p:nvPr/>
        </p:nvSpPr>
        <p:spPr>
          <a:xfrm>
            <a:off x="10211920" y="5695898"/>
            <a:ext cx="2005778" cy="307777"/>
          </a:xfrm>
          <a:prstGeom prst="rect">
            <a:avLst/>
          </a:prstGeom>
          <a:noFill/>
        </p:spPr>
        <p:txBody>
          <a:bodyPr wrap="square">
            <a:spAutoFit/>
          </a:bodyPr>
          <a:lstStyle/>
          <a:p>
            <a:r>
              <a:rPr lang="en-US" sz="1400" dirty="0" smtClean="0"/>
              <a:t>h </a:t>
            </a:r>
            <a:r>
              <a:rPr lang="en-US" sz="1400" dirty="0"/>
              <a:t>= </a:t>
            </a:r>
            <a:r>
              <a:rPr lang="en-US" sz="1400" dirty="0" smtClean="0"/>
              <a:t>load high elements</a:t>
            </a:r>
            <a:endParaRPr lang="en-US" sz="1400" dirty="0"/>
          </a:p>
        </p:txBody>
      </p:sp>
      <p:sp>
        <p:nvSpPr>
          <p:cNvPr id="66" name="Rectangle 65"/>
          <p:cNvSpPr/>
          <p:nvPr/>
        </p:nvSpPr>
        <p:spPr>
          <a:xfrm>
            <a:off x="1409086" y="6203248"/>
            <a:ext cx="4308359" cy="369332"/>
          </a:xfrm>
          <a:prstGeom prst="rect">
            <a:avLst/>
          </a:prstGeom>
        </p:spPr>
        <p:txBody>
          <a:bodyPr wrap="none">
            <a:spAutoFit/>
          </a:bodyPr>
          <a:lstStyle/>
          <a:p>
            <a:r>
              <a:rPr lang="en-US" dirty="0" smtClean="0">
                <a:solidFill>
                  <a:schemeClr val="accent1"/>
                </a:solidFill>
              </a:rPr>
              <a:t>__m128 </a:t>
            </a:r>
            <a:r>
              <a:rPr lang="en-US" dirty="0" smtClean="0"/>
              <a:t>DstVec =  </a:t>
            </a:r>
            <a:r>
              <a:rPr lang="en-US" sz="1600" dirty="0" smtClean="0"/>
              <a:t>_mm_loadl_pi( </a:t>
            </a:r>
            <a:r>
              <a:rPr lang="en-US" sz="1400" dirty="0" smtClean="0"/>
              <a:t>SrcVec</a:t>
            </a:r>
            <a:r>
              <a:rPr lang="en-US" sz="1600" dirty="0" smtClean="0"/>
              <a:t>, ptr);</a:t>
            </a:r>
            <a:endParaRPr lang="en-US" sz="1600" dirty="0"/>
          </a:p>
        </p:txBody>
      </p:sp>
      <p:sp>
        <p:nvSpPr>
          <p:cNvPr id="67" name="Right Arrow 66"/>
          <p:cNvSpPr/>
          <p:nvPr/>
        </p:nvSpPr>
        <p:spPr>
          <a:xfrm>
            <a:off x="5735034" y="6312615"/>
            <a:ext cx="681997" cy="192953"/>
          </a:xfrm>
          <a:prstGeom prst="rightArrow">
            <a:avLst>
              <a:gd name="adj1" fmla="val 36838"/>
              <a:gd name="adj2" fmla="val 1191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aphicFrame>
        <p:nvGraphicFramePr>
          <p:cNvPr id="68" name="Table 67"/>
          <p:cNvGraphicFramePr>
            <a:graphicFrameLocks noGrp="1"/>
          </p:cNvGraphicFramePr>
          <p:nvPr>
            <p:extLst>
              <p:ext uri="{D42A27DB-BD31-4B8C-83A1-F6EECF244321}">
                <p14:modId xmlns:p14="http://schemas.microsoft.com/office/powerpoint/2010/main" val="595579021"/>
              </p:ext>
            </p:extLst>
          </p:nvPr>
        </p:nvGraphicFramePr>
        <p:xfrm>
          <a:off x="7480831" y="6185467"/>
          <a:ext cx="2583544" cy="370840"/>
        </p:xfrm>
        <a:graphic>
          <a:graphicData uri="http://schemas.openxmlformats.org/drawingml/2006/table">
            <a:tbl>
              <a:tblPr firstRow="1" bandRow="1">
                <a:tableStyleId>{5940675A-B579-460E-94D1-54222C63F5DA}</a:tableStyleId>
              </a:tblPr>
              <a:tblGrid>
                <a:gridCol w="645886"/>
                <a:gridCol w="645886"/>
                <a:gridCol w="645886"/>
                <a:gridCol w="645886"/>
              </a:tblGrid>
              <a:tr h="370840">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15.0</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9</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8</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r>
            </a:tbl>
          </a:graphicData>
        </a:graphic>
      </p:graphicFrame>
      <p:sp>
        <p:nvSpPr>
          <p:cNvPr id="69" name="Rectangle 68"/>
          <p:cNvSpPr/>
          <p:nvPr/>
        </p:nvSpPr>
        <p:spPr>
          <a:xfrm>
            <a:off x="6516739" y="6201610"/>
            <a:ext cx="1013996" cy="369332"/>
          </a:xfrm>
          <a:prstGeom prst="rect">
            <a:avLst/>
          </a:prstGeom>
        </p:spPr>
        <p:txBody>
          <a:bodyPr wrap="none">
            <a:spAutoFit/>
          </a:bodyPr>
          <a:lstStyle/>
          <a:p>
            <a:r>
              <a:rPr lang="en-US" dirty="0" smtClean="0"/>
              <a:t>DstVec : </a:t>
            </a:r>
            <a:endParaRPr lang="en-US" dirty="0"/>
          </a:p>
        </p:txBody>
      </p:sp>
      <p:sp>
        <p:nvSpPr>
          <p:cNvPr id="70" name="Rectangle 69"/>
          <p:cNvSpPr/>
          <p:nvPr/>
        </p:nvSpPr>
        <p:spPr>
          <a:xfrm>
            <a:off x="10229921" y="6225720"/>
            <a:ext cx="2005778" cy="307777"/>
          </a:xfrm>
          <a:prstGeom prst="rect">
            <a:avLst/>
          </a:prstGeom>
          <a:noFill/>
        </p:spPr>
        <p:txBody>
          <a:bodyPr wrap="square">
            <a:spAutoFit/>
          </a:bodyPr>
          <a:lstStyle/>
          <a:p>
            <a:r>
              <a:rPr lang="en-US" sz="1400" dirty="0" smtClean="0"/>
              <a:t>l </a:t>
            </a:r>
            <a:r>
              <a:rPr lang="en-US" sz="1400" dirty="0"/>
              <a:t>= </a:t>
            </a:r>
            <a:r>
              <a:rPr lang="en-US" sz="1400" dirty="0" smtClean="0"/>
              <a:t>load low elements</a:t>
            </a:r>
            <a:endParaRPr lang="en-US" sz="1400" dirty="0"/>
          </a:p>
        </p:txBody>
      </p:sp>
      <p:cxnSp>
        <p:nvCxnSpPr>
          <p:cNvPr id="71" name="Straight Connector 70"/>
          <p:cNvCxnSpPr/>
          <p:nvPr/>
        </p:nvCxnSpPr>
        <p:spPr>
          <a:xfrm>
            <a:off x="1386454" y="2547256"/>
            <a:ext cx="1008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380058" y="3045256"/>
            <a:ext cx="1008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365544" y="3566966"/>
            <a:ext cx="1008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349502" y="4081440"/>
            <a:ext cx="1008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349502" y="4578629"/>
            <a:ext cx="1008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349502" y="5081783"/>
            <a:ext cx="1008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349502" y="5608762"/>
            <a:ext cx="1008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351030" y="6113516"/>
            <a:ext cx="1008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505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4700" y="148919"/>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Load intrinsics</a:t>
            </a:r>
            <a:endParaRPr lang="en-US" sz="1800" dirty="0">
              <a:latin typeface="Calibri" panose="020F0502020204030204" pitchFamily="34" charset="0"/>
            </a:endParaRPr>
          </a:p>
        </p:txBody>
      </p:sp>
      <p:sp>
        <p:nvSpPr>
          <p:cNvPr id="5" name="Rectangle 4"/>
          <p:cNvSpPr/>
          <p:nvPr/>
        </p:nvSpPr>
        <p:spPr>
          <a:xfrm>
            <a:off x="1298954" y="2204226"/>
            <a:ext cx="9855200" cy="646331"/>
          </a:xfrm>
          <a:prstGeom prst="rect">
            <a:avLst/>
          </a:prstGeom>
        </p:spPr>
        <p:txBody>
          <a:bodyPr wrap="square">
            <a:spAutoFit/>
          </a:bodyPr>
          <a:lstStyle/>
          <a:p>
            <a:r>
              <a:rPr lang="en-US" dirty="0">
                <a:solidFill>
                  <a:srgbClr val="00B0F0"/>
                </a:solidFill>
                <a:latin typeface="Calibri" panose="020F0502020204030204" pitchFamily="34" charset="0"/>
              </a:rPr>
              <a:t>__m128i</a:t>
            </a:r>
            <a:r>
              <a:rPr lang="en-US" dirty="0">
                <a:latin typeface="Calibri" panose="020F0502020204030204" pitchFamily="34" charset="0"/>
              </a:rPr>
              <a:t> _mm_stream_load_si128 (</a:t>
            </a:r>
            <a:r>
              <a:rPr lang="en-US" dirty="0">
                <a:solidFill>
                  <a:srgbClr val="00B0F0"/>
                </a:solidFill>
                <a:latin typeface="Calibri" panose="020F0502020204030204" pitchFamily="34" charset="0"/>
              </a:rPr>
              <a:t>__m128i </a:t>
            </a:r>
            <a:r>
              <a:rPr lang="en-US" dirty="0">
                <a:latin typeface="Calibri" panose="020F0502020204030204" pitchFamily="34" charset="0"/>
              </a:rPr>
              <a:t>* mem_addr</a:t>
            </a:r>
            <a:r>
              <a:rPr lang="en-US" dirty="0" smtClean="0">
                <a:latin typeface="Calibri" panose="020F0502020204030204" pitchFamily="34" charset="0"/>
              </a:rPr>
              <a:t>)</a:t>
            </a:r>
            <a:r>
              <a:rPr lang="fa-IR" dirty="0" smtClean="0">
                <a:latin typeface="Calibri" panose="020F0502020204030204" pitchFamily="34" charset="0"/>
              </a:rPr>
              <a:t>	</a:t>
            </a:r>
            <a:r>
              <a:rPr lang="fa-IR" dirty="0" smtClean="0"/>
              <a:t>		</a:t>
            </a:r>
            <a:endParaRPr lang="en-US" dirty="0" smtClean="0"/>
          </a:p>
          <a:p>
            <a:r>
              <a:rPr lang="en-US" dirty="0"/>
              <a:t>Load 128-bits of integer data from memory into </a:t>
            </a:r>
            <a:r>
              <a:rPr lang="en-US" dirty="0" smtClean="0"/>
              <a:t>destination</a:t>
            </a:r>
            <a:r>
              <a:rPr lang="en-US" dirty="0"/>
              <a:t> using a </a:t>
            </a:r>
            <a:r>
              <a:rPr lang="en-US" dirty="0">
                <a:solidFill>
                  <a:srgbClr val="FFC000"/>
                </a:solidFill>
              </a:rPr>
              <a:t>non-temporal</a:t>
            </a:r>
            <a:r>
              <a:rPr lang="en-US" dirty="0"/>
              <a:t> memory hint. </a:t>
            </a:r>
          </a:p>
        </p:txBody>
      </p:sp>
      <p:graphicFrame>
        <p:nvGraphicFramePr>
          <p:cNvPr id="6" name="Table 5"/>
          <p:cNvGraphicFramePr>
            <a:graphicFrameLocks noGrp="1"/>
          </p:cNvGraphicFramePr>
          <p:nvPr>
            <p:extLst>
              <p:ext uri="{D42A27DB-BD31-4B8C-83A1-F6EECF244321}">
                <p14:modId xmlns:p14="http://schemas.microsoft.com/office/powerpoint/2010/main" val="1806160472"/>
              </p:ext>
            </p:extLst>
          </p:nvPr>
        </p:nvGraphicFramePr>
        <p:xfrm>
          <a:off x="3070455" y="1387134"/>
          <a:ext cx="6284090" cy="370840"/>
        </p:xfrm>
        <a:graphic>
          <a:graphicData uri="http://schemas.openxmlformats.org/drawingml/2006/table">
            <a:tbl>
              <a:tblPr firstRow="1" bandRow="1">
                <a:tableStyleId>{5940675A-B579-460E-94D1-54222C63F5DA}</a:tableStyleId>
              </a:tblPr>
              <a:tblGrid>
                <a:gridCol w="628409"/>
                <a:gridCol w="628409"/>
                <a:gridCol w="628409"/>
                <a:gridCol w="628409"/>
                <a:gridCol w="628409"/>
                <a:gridCol w="628409"/>
                <a:gridCol w="628409"/>
                <a:gridCol w="628409"/>
                <a:gridCol w="628409"/>
                <a:gridCol w="628409"/>
              </a:tblGrid>
              <a:tr h="370840">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15.0</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21.2</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25.3</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0.1</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4.0</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45.3</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68.3</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15.2</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47.1</a:t>
                      </a:r>
                      <a:endParaRPr lang="en-US" dirty="0">
                        <a:latin typeface="Calibri" panose="020F0502020204030204" pitchFamily="34" charset="0"/>
                      </a:endParaRPr>
                    </a:p>
                  </a:txBody>
                  <a:tcPr>
                    <a:solidFill>
                      <a:srgbClr val="002060"/>
                    </a:solidFill>
                  </a:tcPr>
                </a:tc>
              </a:tr>
            </a:tbl>
          </a:graphicData>
        </a:graphic>
      </p:graphicFrame>
      <p:sp>
        <p:nvSpPr>
          <p:cNvPr id="7" name="TextBox 6"/>
          <p:cNvSpPr txBox="1"/>
          <p:nvPr/>
        </p:nvSpPr>
        <p:spPr>
          <a:xfrm>
            <a:off x="1785258" y="583003"/>
            <a:ext cx="1274708" cy="400110"/>
          </a:xfrm>
          <a:prstGeom prst="rect">
            <a:avLst/>
          </a:prstGeom>
          <a:solidFill>
            <a:schemeClr val="bg1"/>
          </a:solidFill>
        </p:spPr>
        <p:txBody>
          <a:bodyPr wrap="none" rtlCol="0">
            <a:spAutoFit/>
          </a:bodyPr>
          <a:lstStyle/>
          <a:p>
            <a:r>
              <a:rPr lang="en-US" sz="2000" b="1" dirty="0" smtClean="0"/>
              <a:t>float* ptr </a:t>
            </a:r>
            <a:endParaRPr lang="en-US" sz="2000" b="1" dirty="0"/>
          </a:p>
        </p:txBody>
      </p:sp>
      <p:sp>
        <p:nvSpPr>
          <p:cNvPr id="8" name="Rectangle 7"/>
          <p:cNvSpPr/>
          <p:nvPr/>
        </p:nvSpPr>
        <p:spPr>
          <a:xfrm>
            <a:off x="1305960" y="1348205"/>
            <a:ext cx="1754006" cy="369332"/>
          </a:xfrm>
          <a:prstGeom prst="rect">
            <a:avLst/>
          </a:prstGeom>
        </p:spPr>
        <p:txBody>
          <a:bodyPr wrap="none">
            <a:spAutoFit/>
          </a:bodyPr>
          <a:lstStyle/>
          <a:p>
            <a:r>
              <a:rPr lang="en-US" dirty="0"/>
              <a:t>Memory stream </a:t>
            </a:r>
          </a:p>
        </p:txBody>
      </p:sp>
      <p:cxnSp>
        <p:nvCxnSpPr>
          <p:cNvPr id="9" name="Straight Arrow Connector 8"/>
          <p:cNvCxnSpPr>
            <a:stCxn id="7" idx="3"/>
          </p:cNvCxnSpPr>
          <p:nvPr/>
        </p:nvCxnSpPr>
        <p:spPr>
          <a:xfrm>
            <a:off x="3059966" y="783058"/>
            <a:ext cx="0" cy="5847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1305960" y="2916250"/>
            <a:ext cx="5219249" cy="369332"/>
          </a:xfrm>
          <a:prstGeom prst="rect">
            <a:avLst/>
          </a:prstGeom>
        </p:spPr>
        <p:txBody>
          <a:bodyPr wrap="none">
            <a:spAutoFit/>
          </a:bodyPr>
          <a:lstStyle/>
          <a:p>
            <a:r>
              <a:rPr lang="en-US" dirty="0">
                <a:solidFill>
                  <a:schemeClr val="accent1"/>
                </a:solidFill>
                <a:latin typeface="Calibri" panose="020F0502020204030204" pitchFamily="34" charset="0"/>
              </a:rPr>
              <a:t>__m256</a:t>
            </a:r>
            <a:r>
              <a:rPr lang="en-US" dirty="0">
                <a:latin typeface="Calibri" panose="020F0502020204030204" pitchFamily="34" charset="0"/>
              </a:rPr>
              <a:t> _mm256_broadcast_ps (</a:t>
            </a:r>
            <a:r>
              <a:rPr lang="en-US" dirty="0">
                <a:solidFill>
                  <a:schemeClr val="accent1"/>
                </a:solidFill>
                <a:latin typeface="Calibri" panose="020F0502020204030204" pitchFamily="34" charset="0"/>
              </a:rPr>
              <a:t>__m128 const *</a:t>
            </a:r>
            <a:r>
              <a:rPr lang="en-US" dirty="0">
                <a:latin typeface="Calibri" panose="020F0502020204030204" pitchFamily="34" charset="0"/>
              </a:rPr>
              <a:t> </a:t>
            </a:r>
            <a:r>
              <a:rPr lang="en-US" dirty="0" smtClean="0">
                <a:latin typeface="Calibri" panose="020F0502020204030204" pitchFamily="34" charset="0"/>
              </a:rPr>
              <a:t>ptr)</a:t>
            </a:r>
            <a:endParaRPr lang="en-US" dirty="0">
              <a:latin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163027858"/>
              </p:ext>
            </p:extLst>
          </p:nvPr>
        </p:nvGraphicFramePr>
        <p:xfrm>
          <a:off x="6704206" y="3346707"/>
          <a:ext cx="4896856" cy="401262"/>
        </p:xfrm>
        <a:graphic>
          <a:graphicData uri="http://schemas.openxmlformats.org/drawingml/2006/table">
            <a:tbl>
              <a:tblPr firstRow="1" bandRow="1">
                <a:tableStyleId>{5940675A-B579-460E-94D1-54222C63F5DA}</a:tableStyleId>
              </a:tblPr>
              <a:tblGrid>
                <a:gridCol w="612107"/>
                <a:gridCol w="612107"/>
                <a:gridCol w="612107"/>
                <a:gridCol w="612107"/>
                <a:gridCol w="612107"/>
                <a:gridCol w="612107"/>
                <a:gridCol w="612107"/>
                <a:gridCol w="612107"/>
              </a:tblGrid>
              <a:tr h="401262">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15.0</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21.2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25.3</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15.0</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21.2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25.3</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r>
            </a:tbl>
          </a:graphicData>
        </a:graphic>
      </p:graphicFrame>
      <p:sp>
        <p:nvSpPr>
          <p:cNvPr id="12" name="Rectangle 11"/>
          <p:cNvSpPr/>
          <p:nvPr/>
        </p:nvSpPr>
        <p:spPr>
          <a:xfrm>
            <a:off x="5690210" y="3346707"/>
            <a:ext cx="1013996" cy="369332"/>
          </a:xfrm>
          <a:prstGeom prst="rect">
            <a:avLst/>
          </a:prstGeom>
        </p:spPr>
        <p:txBody>
          <a:bodyPr wrap="none">
            <a:spAutoFit/>
          </a:bodyPr>
          <a:lstStyle/>
          <a:p>
            <a:r>
              <a:rPr lang="en-US" dirty="0" smtClean="0"/>
              <a:t>DstVec : </a:t>
            </a:r>
            <a:endParaRPr lang="en-US" dirty="0"/>
          </a:p>
        </p:txBody>
      </p:sp>
      <p:sp>
        <p:nvSpPr>
          <p:cNvPr id="15" name="Right Arrow 14"/>
          <p:cNvSpPr/>
          <p:nvPr/>
        </p:nvSpPr>
        <p:spPr>
          <a:xfrm>
            <a:off x="5008213" y="3464630"/>
            <a:ext cx="681997" cy="192953"/>
          </a:xfrm>
          <a:prstGeom prst="rightArrow">
            <a:avLst>
              <a:gd name="adj1" fmla="val 36838"/>
              <a:gd name="adj2" fmla="val 1191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16" name="Straight Connector 15"/>
          <p:cNvCxnSpPr/>
          <p:nvPr/>
        </p:nvCxnSpPr>
        <p:spPr>
          <a:xfrm>
            <a:off x="1305960" y="3940627"/>
            <a:ext cx="100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583265" y="3285582"/>
            <a:ext cx="2515493" cy="532055"/>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185842" y="3283500"/>
            <a:ext cx="2515493" cy="532055"/>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305960" y="2850557"/>
            <a:ext cx="100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305960" y="3998285"/>
            <a:ext cx="4501745" cy="369332"/>
          </a:xfrm>
          <a:prstGeom prst="rect">
            <a:avLst/>
          </a:prstGeom>
        </p:spPr>
        <p:txBody>
          <a:bodyPr wrap="none">
            <a:spAutoFit/>
          </a:bodyPr>
          <a:lstStyle/>
          <a:p>
            <a:r>
              <a:rPr lang="en-US" dirty="0">
                <a:solidFill>
                  <a:schemeClr val="accent1"/>
                </a:solidFill>
                <a:latin typeface="Calibri" panose="020F0502020204030204" pitchFamily="34" charset="0"/>
              </a:rPr>
              <a:t>__</a:t>
            </a:r>
            <a:r>
              <a:rPr lang="en-US" dirty="0" smtClean="0">
                <a:solidFill>
                  <a:schemeClr val="accent1"/>
                </a:solidFill>
                <a:latin typeface="Calibri" panose="020F0502020204030204" pitchFamily="34" charset="0"/>
              </a:rPr>
              <a:t>m256</a:t>
            </a:r>
            <a:r>
              <a:rPr lang="en-US" dirty="0">
                <a:latin typeface="Calibri" panose="020F0502020204030204" pitchFamily="34" charset="0"/>
              </a:rPr>
              <a:t> _mm_broadcast_ss (</a:t>
            </a:r>
            <a:r>
              <a:rPr lang="en-US" dirty="0">
                <a:solidFill>
                  <a:schemeClr val="accent1"/>
                </a:solidFill>
                <a:latin typeface="Calibri" panose="020F0502020204030204" pitchFamily="34" charset="0"/>
              </a:rPr>
              <a:t>float const *</a:t>
            </a:r>
            <a:r>
              <a:rPr lang="en-US" dirty="0">
                <a:latin typeface="Calibri" panose="020F0502020204030204" pitchFamily="34" charset="0"/>
              </a:rPr>
              <a:t> </a:t>
            </a:r>
            <a:r>
              <a:rPr lang="en-US" dirty="0" smtClean="0">
                <a:latin typeface="Calibri" panose="020F0502020204030204" pitchFamily="34" charset="0"/>
              </a:rPr>
              <a:t>ptr)</a:t>
            </a:r>
            <a:endParaRPr lang="en-US" dirty="0">
              <a:latin typeface="Calibri" panose="020F0502020204030204"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3640072892"/>
              </p:ext>
            </p:extLst>
          </p:nvPr>
        </p:nvGraphicFramePr>
        <p:xfrm>
          <a:off x="6704206" y="4428742"/>
          <a:ext cx="4896856" cy="401262"/>
        </p:xfrm>
        <a:graphic>
          <a:graphicData uri="http://schemas.openxmlformats.org/drawingml/2006/table">
            <a:tbl>
              <a:tblPr firstRow="1" bandRow="1">
                <a:tableStyleId>{5940675A-B579-460E-94D1-54222C63F5DA}</a:tableStyleId>
              </a:tblPr>
              <a:tblGrid>
                <a:gridCol w="612107"/>
                <a:gridCol w="612107"/>
                <a:gridCol w="612107"/>
                <a:gridCol w="612107"/>
                <a:gridCol w="612107"/>
                <a:gridCol w="612107"/>
                <a:gridCol w="612107"/>
                <a:gridCol w="612107"/>
              </a:tblGrid>
              <a:tr h="401262">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r>
            </a:tbl>
          </a:graphicData>
        </a:graphic>
      </p:graphicFrame>
      <p:sp>
        <p:nvSpPr>
          <p:cNvPr id="23" name="Rectangle 22"/>
          <p:cNvSpPr/>
          <p:nvPr/>
        </p:nvSpPr>
        <p:spPr>
          <a:xfrm>
            <a:off x="5690210" y="4428742"/>
            <a:ext cx="1013996" cy="369332"/>
          </a:xfrm>
          <a:prstGeom prst="rect">
            <a:avLst/>
          </a:prstGeom>
        </p:spPr>
        <p:txBody>
          <a:bodyPr wrap="none">
            <a:spAutoFit/>
          </a:bodyPr>
          <a:lstStyle/>
          <a:p>
            <a:r>
              <a:rPr lang="en-US" dirty="0" smtClean="0"/>
              <a:t>DstVec : </a:t>
            </a:r>
            <a:endParaRPr lang="en-US" dirty="0"/>
          </a:p>
        </p:txBody>
      </p:sp>
      <p:sp>
        <p:nvSpPr>
          <p:cNvPr id="24" name="Right Arrow 23"/>
          <p:cNvSpPr/>
          <p:nvPr/>
        </p:nvSpPr>
        <p:spPr>
          <a:xfrm>
            <a:off x="5008213" y="4546665"/>
            <a:ext cx="681997" cy="192953"/>
          </a:xfrm>
          <a:prstGeom prst="rightArrow">
            <a:avLst>
              <a:gd name="adj1" fmla="val 36838"/>
              <a:gd name="adj2" fmla="val 1191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25" name="Straight Connector 24"/>
          <p:cNvCxnSpPr/>
          <p:nvPr/>
        </p:nvCxnSpPr>
        <p:spPr>
          <a:xfrm>
            <a:off x="1305960" y="5022662"/>
            <a:ext cx="100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277716" y="5052049"/>
            <a:ext cx="6260881" cy="369332"/>
          </a:xfrm>
          <a:prstGeom prst="rect">
            <a:avLst/>
          </a:prstGeom>
        </p:spPr>
        <p:txBody>
          <a:bodyPr wrap="none">
            <a:spAutoFit/>
          </a:bodyPr>
          <a:lstStyle/>
          <a:p>
            <a:r>
              <a:rPr lang="en-US" dirty="0">
                <a:solidFill>
                  <a:schemeClr val="accent1"/>
                </a:solidFill>
                <a:latin typeface="Calibri" panose="020F0502020204030204" pitchFamily="34" charset="0"/>
              </a:rPr>
              <a:t>__m256</a:t>
            </a:r>
            <a:r>
              <a:rPr lang="en-US" dirty="0">
                <a:latin typeface="Calibri" panose="020F0502020204030204" pitchFamily="34" charset="0"/>
              </a:rPr>
              <a:t> _mm256_maskload_ps (</a:t>
            </a:r>
            <a:r>
              <a:rPr lang="en-US" dirty="0">
                <a:solidFill>
                  <a:schemeClr val="accent1"/>
                </a:solidFill>
                <a:latin typeface="Calibri" panose="020F0502020204030204" pitchFamily="34" charset="0"/>
              </a:rPr>
              <a:t>float const *</a:t>
            </a:r>
            <a:r>
              <a:rPr lang="en-US" dirty="0">
                <a:latin typeface="Calibri" panose="020F0502020204030204" pitchFamily="34" charset="0"/>
              </a:rPr>
              <a:t> </a:t>
            </a:r>
            <a:r>
              <a:rPr lang="en-US" dirty="0" smtClean="0">
                <a:latin typeface="Calibri" panose="020F0502020204030204" pitchFamily="34" charset="0"/>
              </a:rPr>
              <a:t>ptr,</a:t>
            </a:r>
            <a:r>
              <a:rPr lang="en-US" dirty="0">
                <a:latin typeface="Calibri" panose="020F0502020204030204" pitchFamily="34" charset="0"/>
              </a:rPr>
              <a:t> </a:t>
            </a:r>
            <a:r>
              <a:rPr lang="en-US" dirty="0">
                <a:solidFill>
                  <a:schemeClr val="accent1"/>
                </a:solidFill>
                <a:latin typeface="Calibri" panose="020F0502020204030204" pitchFamily="34" charset="0"/>
              </a:rPr>
              <a:t>__m256i</a:t>
            </a:r>
            <a:r>
              <a:rPr lang="en-US" dirty="0">
                <a:latin typeface="Calibri" panose="020F0502020204030204" pitchFamily="34" charset="0"/>
              </a:rPr>
              <a:t> </a:t>
            </a:r>
            <a:r>
              <a:rPr lang="en-US" dirty="0" smtClean="0">
                <a:latin typeface="Calibri" panose="020F0502020204030204" pitchFamily="34" charset="0"/>
              </a:rPr>
              <a:t>Mask</a:t>
            </a:r>
            <a:r>
              <a:rPr lang="en-US" dirty="0">
                <a:latin typeface="Calibri" panose="020F0502020204030204" pitchFamily="34" charset="0"/>
              </a:rPr>
              <a:t>)</a:t>
            </a:r>
          </a:p>
        </p:txBody>
      </p:sp>
      <p:graphicFrame>
        <p:nvGraphicFramePr>
          <p:cNvPr id="30" name="Table 29"/>
          <p:cNvGraphicFramePr>
            <a:graphicFrameLocks noGrp="1"/>
          </p:cNvGraphicFramePr>
          <p:nvPr>
            <p:extLst>
              <p:ext uri="{D42A27DB-BD31-4B8C-83A1-F6EECF244321}">
                <p14:modId xmlns:p14="http://schemas.microsoft.com/office/powerpoint/2010/main" val="134525595"/>
              </p:ext>
            </p:extLst>
          </p:nvPr>
        </p:nvGraphicFramePr>
        <p:xfrm>
          <a:off x="6675962" y="6019533"/>
          <a:ext cx="4896856" cy="401262"/>
        </p:xfrm>
        <a:graphic>
          <a:graphicData uri="http://schemas.openxmlformats.org/drawingml/2006/table">
            <a:tbl>
              <a:tblPr firstRow="1" bandRow="1">
                <a:tableStyleId>{5940675A-B579-460E-94D1-54222C63F5DA}</a:tableStyleId>
              </a:tblPr>
              <a:tblGrid>
                <a:gridCol w="612107"/>
                <a:gridCol w="612107"/>
                <a:gridCol w="612107"/>
                <a:gridCol w="612107"/>
                <a:gridCol w="612107"/>
                <a:gridCol w="612107"/>
                <a:gridCol w="612107"/>
                <a:gridCol w="612107"/>
              </a:tblGrid>
              <a:tr h="401262">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0</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0</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25.3</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0</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4.0</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45.3</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0</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r>
            </a:tbl>
          </a:graphicData>
        </a:graphic>
      </p:graphicFrame>
      <p:sp>
        <p:nvSpPr>
          <p:cNvPr id="31" name="Rectangle 30"/>
          <p:cNvSpPr/>
          <p:nvPr/>
        </p:nvSpPr>
        <p:spPr>
          <a:xfrm>
            <a:off x="5661966" y="6019533"/>
            <a:ext cx="1013996" cy="369332"/>
          </a:xfrm>
          <a:prstGeom prst="rect">
            <a:avLst/>
          </a:prstGeom>
        </p:spPr>
        <p:txBody>
          <a:bodyPr wrap="none">
            <a:spAutoFit/>
          </a:bodyPr>
          <a:lstStyle/>
          <a:p>
            <a:r>
              <a:rPr lang="en-US" dirty="0" smtClean="0"/>
              <a:t>DstVec : </a:t>
            </a:r>
            <a:endParaRPr lang="en-US" dirty="0"/>
          </a:p>
        </p:txBody>
      </p:sp>
      <p:sp>
        <p:nvSpPr>
          <p:cNvPr id="32" name="Right Arrow 31"/>
          <p:cNvSpPr/>
          <p:nvPr/>
        </p:nvSpPr>
        <p:spPr>
          <a:xfrm>
            <a:off x="4979969" y="6137456"/>
            <a:ext cx="681997" cy="192953"/>
          </a:xfrm>
          <a:prstGeom prst="rightArrow">
            <a:avLst>
              <a:gd name="adj1" fmla="val 36838"/>
              <a:gd name="adj2" fmla="val 1191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aphicFrame>
        <p:nvGraphicFramePr>
          <p:cNvPr id="34" name="Table 33"/>
          <p:cNvGraphicFramePr>
            <a:graphicFrameLocks noGrp="1"/>
          </p:cNvGraphicFramePr>
          <p:nvPr>
            <p:extLst>
              <p:ext uri="{D42A27DB-BD31-4B8C-83A1-F6EECF244321}">
                <p14:modId xmlns:p14="http://schemas.microsoft.com/office/powerpoint/2010/main" val="2007813742"/>
              </p:ext>
            </p:extLst>
          </p:nvPr>
        </p:nvGraphicFramePr>
        <p:xfrm>
          <a:off x="6675962" y="5506464"/>
          <a:ext cx="4896856" cy="401262"/>
        </p:xfrm>
        <a:graphic>
          <a:graphicData uri="http://schemas.openxmlformats.org/drawingml/2006/table">
            <a:tbl>
              <a:tblPr firstRow="1" bandRow="1">
                <a:tableStyleId>{5940675A-B579-460E-94D1-54222C63F5DA}</a:tableStyleId>
              </a:tblPr>
              <a:tblGrid>
                <a:gridCol w="612107"/>
                <a:gridCol w="612107"/>
                <a:gridCol w="612107"/>
                <a:gridCol w="612107"/>
                <a:gridCol w="612107"/>
                <a:gridCol w="612107"/>
                <a:gridCol w="612107"/>
                <a:gridCol w="612107"/>
              </a:tblGrid>
              <a:tr h="401262">
                <a:tc>
                  <a:txBody>
                    <a:bodyPr/>
                    <a:lstStyle/>
                    <a:p>
                      <a:pPr algn="ctr"/>
                      <a:r>
                        <a:rPr lang="en-US" sz="1600" dirty="0" smtClean="0">
                          <a:latin typeface="Calibri" panose="020F0502020204030204" pitchFamily="34" charset="0"/>
                        </a:rPr>
                        <a:t>true</a:t>
                      </a:r>
                      <a:endParaRPr lang="en-US" sz="1600" dirty="0">
                        <a:latin typeface="Calibri" panose="020F0502020204030204" pitchFamily="34" charset="0"/>
                      </a:endParaRPr>
                    </a:p>
                  </a:txBody>
                  <a:tcPr>
                    <a:solidFill>
                      <a:schemeClr val="accent2"/>
                    </a:solidFill>
                  </a:tcPr>
                </a:tc>
                <a:tc>
                  <a:txBody>
                    <a:bodyPr/>
                    <a:lstStyle/>
                    <a:p>
                      <a:pPr algn="ctr"/>
                      <a:r>
                        <a:rPr lang="en-US" sz="1600" dirty="0" smtClean="0">
                          <a:latin typeface="Calibri" panose="020F0502020204030204" pitchFamily="34" charset="0"/>
                        </a:rPr>
                        <a:t>false</a:t>
                      </a:r>
                      <a:endParaRPr lang="en-US" sz="1600" dirty="0">
                        <a:latin typeface="Calibri" panose="020F0502020204030204" pitchFamily="34" charset="0"/>
                      </a:endParaRPr>
                    </a:p>
                  </a:txBody>
                  <a:tcPr>
                    <a:solidFill>
                      <a:schemeClr val="accent4">
                        <a:lumMod val="60000"/>
                        <a:lumOff val="40000"/>
                      </a:schemeClr>
                    </a:solidFill>
                  </a:tcPr>
                </a:tc>
                <a:tc>
                  <a:txBody>
                    <a:bodyPr/>
                    <a:lstStyle/>
                    <a:p>
                      <a:pPr algn="ctr"/>
                      <a:r>
                        <a:rPr lang="en-US" sz="1600" dirty="0" smtClean="0">
                          <a:latin typeface="Calibri" panose="020F0502020204030204" pitchFamily="34" charset="0"/>
                        </a:rPr>
                        <a:t>false</a:t>
                      </a:r>
                      <a:endParaRPr lang="en-US" sz="1600" dirty="0">
                        <a:latin typeface="Calibri" panose="020F0502020204030204" pitchFamily="34" charset="0"/>
                      </a:endParaRPr>
                    </a:p>
                  </a:txBody>
                  <a:tcPr>
                    <a:solidFill>
                      <a:schemeClr val="accent4">
                        <a:lumMod val="60000"/>
                        <a:lumOff val="40000"/>
                      </a:schemeClr>
                    </a:solidFill>
                  </a:tcPr>
                </a:tc>
                <a:tc>
                  <a:txBody>
                    <a:bodyPr/>
                    <a:lstStyle/>
                    <a:p>
                      <a:pPr algn="ctr"/>
                      <a:r>
                        <a:rPr lang="en-US" sz="1600" dirty="0" smtClean="0">
                          <a:latin typeface="Calibri" panose="020F0502020204030204" pitchFamily="34" charset="0"/>
                        </a:rPr>
                        <a:t>true</a:t>
                      </a:r>
                      <a:endParaRPr lang="en-US" sz="1600" dirty="0">
                        <a:latin typeface="Calibri" panose="020F0502020204030204" pitchFamily="34" charset="0"/>
                      </a:endParaRPr>
                    </a:p>
                  </a:txBody>
                  <a:tcPr>
                    <a:solidFill>
                      <a:schemeClr val="accent2"/>
                    </a:solidFill>
                  </a:tcPr>
                </a:tc>
                <a:tc>
                  <a:txBody>
                    <a:bodyPr/>
                    <a:lstStyle/>
                    <a:p>
                      <a:pPr algn="ctr"/>
                      <a:r>
                        <a:rPr lang="en-US" sz="1600" dirty="0" smtClean="0">
                          <a:latin typeface="Calibri" panose="020F0502020204030204" pitchFamily="34" charset="0"/>
                        </a:rPr>
                        <a:t>false</a:t>
                      </a:r>
                      <a:endParaRPr lang="en-US" sz="1600" dirty="0">
                        <a:latin typeface="Calibri" panose="020F0502020204030204" pitchFamily="34" charset="0"/>
                      </a:endParaRPr>
                    </a:p>
                  </a:txBody>
                  <a:tcPr>
                    <a:solidFill>
                      <a:schemeClr val="accent4">
                        <a:lumMod val="60000"/>
                        <a:lumOff val="40000"/>
                      </a:schemeClr>
                    </a:solidFill>
                  </a:tcPr>
                </a:tc>
                <a:tc>
                  <a:txBody>
                    <a:bodyPr/>
                    <a:lstStyle/>
                    <a:p>
                      <a:pPr algn="ctr"/>
                      <a:r>
                        <a:rPr lang="en-US" sz="1600" dirty="0" smtClean="0">
                          <a:latin typeface="Calibri" panose="020F0502020204030204" pitchFamily="34" charset="0"/>
                        </a:rPr>
                        <a:t>true</a:t>
                      </a:r>
                      <a:endParaRPr lang="en-US" sz="1600" dirty="0">
                        <a:latin typeface="Calibri" panose="020F0502020204030204" pitchFamily="34" charset="0"/>
                      </a:endParaRPr>
                    </a:p>
                  </a:txBody>
                  <a:tcPr>
                    <a:solidFill>
                      <a:schemeClr val="accent2"/>
                    </a:solidFill>
                  </a:tcPr>
                </a:tc>
                <a:tc>
                  <a:txBody>
                    <a:bodyPr/>
                    <a:lstStyle/>
                    <a:p>
                      <a:pPr algn="ctr"/>
                      <a:r>
                        <a:rPr lang="en-US" sz="1600" dirty="0" smtClean="0">
                          <a:latin typeface="Calibri" panose="020F0502020204030204" pitchFamily="34" charset="0"/>
                        </a:rPr>
                        <a:t>true</a:t>
                      </a:r>
                      <a:endParaRPr lang="en-US" sz="1600" dirty="0">
                        <a:latin typeface="Calibri" panose="020F0502020204030204" pitchFamily="34" charset="0"/>
                      </a:endParaRPr>
                    </a:p>
                  </a:txBody>
                  <a:tcPr>
                    <a:solidFill>
                      <a:schemeClr val="accent2"/>
                    </a:solidFill>
                  </a:tcPr>
                </a:tc>
                <a:tc>
                  <a:txBody>
                    <a:bodyPr/>
                    <a:lstStyle/>
                    <a:p>
                      <a:pPr algn="ctr"/>
                      <a:r>
                        <a:rPr lang="en-US" sz="1600" dirty="0" smtClean="0">
                          <a:latin typeface="Calibri" panose="020F0502020204030204" pitchFamily="34" charset="0"/>
                        </a:rPr>
                        <a:t>false</a:t>
                      </a:r>
                      <a:endParaRPr lang="en-US" sz="1600" dirty="0">
                        <a:latin typeface="Calibri" panose="020F0502020204030204" pitchFamily="34" charset="0"/>
                      </a:endParaRPr>
                    </a:p>
                  </a:txBody>
                  <a:tcPr>
                    <a:solidFill>
                      <a:schemeClr val="accent4">
                        <a:lumMod val="60000"/>
                        <a:lumOff val="40000"/>
                      </a:schemeClr>
                    </a:solidFill>
                  </a:tcPr>
                </a:tc>
              </a:tr>
            </a:tbl>
          </a:graphicData>
        </a:graphic>
      </p:graphicFrame>
      <p:sp>
        <p:nvSpPr>
          <p:cNvPr id="35" name="Rectangle 34"/>
          <p:cNvSpPr/>
          <p:nvPr/>
        </p:nvSpPr>
        <p:spPr>
          <a:xfrm>
            <a:off x="5822219" y="5537613"/>
            <a:ext cx="801823" cy="369332"/>
          </a:xfrm>
          <a:prstGeom prst="rect">
            <a:avLst/>
          </a:prstGeom>
        </p:spPr>
        <p:txBody>
          <a:bodyPr wrap="none">
            <a:spAutoFit/>
          </a:bodyPr>
          <a:lstStyle/>
          <a:p>
            <a:r>
              <a:rPr lang="en-US" dirty="0" smtClean="0">
                <a:latin typeface="Calibri" panose="020F0502020204030204" pitchFamily="34" charset="0"/>
              </a:rPr>
              <a:t>Mask :</a:t>
            </a:r>
            <a:endParaRPr lang="en-US" dirty="0"/>
          </a:p>
        </p:txBody>
      </p:sp>
    </p:spTree>
    <p:extLst>
      <p:ext uri="{BB962C8B-B14F-4D97-AF65-F5344CB8AC3E}">
        <p14:creationId xmlns:p14="http://schemas.microsoft.com/office/powerpoint/2010/main" val="4232130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3478596"/>
              </p:ext>
            </p:extLst>
          </p:nvPr>
        </p:nvGraphicFramePr>
        <p:xfrm>
          <a:off x="3070455" y="1387134"/>
          <a:ext cx="6284090" cy="370840"/>
        </p:xfrm>
        <a:graphic>
          <a:graphicData uri="http://schemas.openxmlformats.org/drawingml/2006/table">
            <a:tbl>
              <a:tblPr firstRow="1" bandRow="1">
                <a:tableStyleId>{5940675A-B579-460E-94D1-54222C63F5DA}</a:tableStyleId>
              </a:tblPr>
              <a:tblGrid>
                <a:gridCol w="628409"/>
                <a:gridCol w="628409"/>
                <a:gridCol w="628409"/>
                <a:gridCol w="628409"/>
                <a:gridCol w="628409"/>
                <a:gridCol w="628409"/>
                <a:gridCol w="628409"/>
                <a:gridCol w="628409"/>
                <a:gridCol w="628409"/>
                <a:gridCol w="628409"/>
              </a:tblGrid>
              <a:tr h="370840">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15.0</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21.2</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25.3</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0.1</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4.0</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45.3</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68.3</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15.2</a:t>
                      </a:r>
                      <a:endParaRPr lang="en-US" dirty="0">
                        <a:latin typeface="Calibri" panose="020F0502020204030204" pitchFamily="34" charset="0"/>
                      </a:endParaRPr>
                    </a:p>
                  </a:txBody>
                  <a:tcPr>
                    <a:solidFill>
                      <a:srgbClr val="002060"/>
                    </a:solidFill>
                  </a:tcPr>
                </a:tc>
                <a:tc>
                  <a:txBody>
                    <a:bodyPr/>
                    <a:lstStyle/>
                    <a:p>
                      <a:pPr algn="ctr"/>
                      <a:r>
                        <a:rPr lang="en-US" dirty="0" smtClean="0">
                          <a:latin typeface="Calibri" panose="020F0502020204030204" pitchFamily="34" charset="0"/>
                        </a:rPr>
                        <a:t>47.1</a:t>
                      </a:r>
                      <a:endParaRPr lang="en-US" dirty="0">
                        <a:latin typeface="Calibri" panose="020F0502020204030204" pitchFamily="34" charset="0"/>
                      </a:endParaRPr>
                    </a:p>
                  </a:txBody>
                  <a:tcPr>
                    <a:solidFill>
                      <a:srgbClr val="002060"/>
                    </a:solidFill>
                  </a:tcPr>
                </a:tc>
              </a:tr>
            </a:tbl>
          </a:graphicData>
        </a:graphic>
      </p:graphicFrame>
      <p:sp>
        <p:nvSpPr>
          <p:cNvPr id="5" name="TextBox 4"/>
          <p:cNvSpPr txBox="1"/>
          <p:nvPr/>
        </p:nvSpPr>
        <p:spPr>
          <a:xfrm>
            <a:off x="1785258" y="583003"/>
            <a:ext cx="1274708" cy="400110"/>
          </a:xfrm>
          <a:prstGeom prst="rect">
            <a:avLst/>
          </a:prstGeom>
          <a:solidFill>
            <a:schemeClr val="bg1"/>
          </a:solidFill>
        </p:spPr>
        <p:txBody>
          <a:bodyPr wrap="none" rtlCol="0">
            <a:spAutoFit/>
          </a:bodyPr>
          <a:lstStyle/>
          <a:p>
            <a:r>
              <a:rPr lang="en-US" sz="2000" b="1" dirty="0" smtClean="0"/>
              <a:t>float* ptr </a:t>
            </a:r>
            <a:endParaRPr lang="en-US" sz="2000" b="1" dirty="0"/>
          </a:p>
        </p:txBody>
      </p:sp>
      <p:sp>
        <p:nvSpPr>
          <p:cNvPr id="6" name="Rectangle 5"/>
          <p:cNvSpPr/>
          <p:nvPr/>
        </p:nvSpPr>
        <p:spPr>
          <a:xfrm>
            <a:off x="1305960" y="1348205"/>
            <a:ext cx="1754006" cy="369332"/>
          </a:xfrm>
          <a:prstGeom prst="rect">
            <a:avLst/>
          </a:prstGeom>
        </p:spPr>
        <p:txBody>
          <a:bodyPr wrap="none">
            <a:spAutoFit/>
          </a:bodyPr>
          <a:lstStyle/>
          <a:p>
            <a:r>
              <a:rPr lang="en-US" dirty="0"/>
              <a:t>Memory stream </a:t>
            </a:r>
          </a:p>
        </p:txBody>
      </p:sp>
      <p:cxnSp>
        <p:nvCxnSpPr>
          <p:cNvPr id="7" name="Straight Arrow Connector 6"/>
          <p:cNvCxnSpPr>
            <a:stCxn id="5" idx="3"/>
          </p:cNvCxnSpPr>
          <p:nvPr/>
        </p:nvCxnSpPr>
        <p:spPr>
          <a:xfrm>
            <a:off x="3059966" y="783058"/>
            <a:ext cx="0" cy="58477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8" name="Title 1"/>
          <p:cNvSpPr txBox="1">
            <a:spLocks/>
          </p:cNvSpPr>
          <p:nvPr/>
        </p:nvSpPr>
        <p:spPr>
          <a:xfrm>
            <a:off x="1144700" y="148919"/>
            <a:ext cx="10018713" cy="9075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Load intrinsics</a:t>
            </a:r>
            <a:endParaRPr lang="en-US" sz="1800" dirty="0">
              <a:latin typeface="Calibri" panose="020F0502020204030204" pitchFamily="34" charset="0"/>
            </a:endParaRPr>
          </a:p>
        </p:txBody>
      </p:sp>
      <p:sp>
        <p:nvSpPr>
          <p:cNvPr id="2" name="Rectangle 1"/>
          <p:cNvSpPr/>
          <p:nvPr/>
        </p:nvSpPr>
        <p:spPr>
          <a:xfrm>
            <a:off x="1613615" y="2452690"/>
            <a:ext cx="10259071" cy="369332"/>
          </a:xfrm>
          <a:prstGeom prst="rect">
            <a:avLst/>
          </a:prstGeom>
        </p:spPr>
        <p:txBody>
          <a:bodyPr wrap="square">
            <a:spAutoFit/>
          </a:bodyPr>
          <a:lstStyle/>
          <a:p>
            <a:r>
              <a:rPr lang="en-US" dirty="0">
                <a:solidFill>
                  <a:srgbClr val="30ACEC"/>
                </a:solidFill>
              </a:rPr>
              <a:t>__m256 </a:t>
            </a:r>
            <a:r>
              <a:rPr lang="en-US" dirty="0"/>
              <a:t>_mm256_i32gather_ps (</a:t>
            </a:r>
            <a:r>
              <a:rPr lang="en-US" dirty="0">
                <a:solidFill>
                  <a:srgbClr val="30ACEC"/>
                </a:solidFill>
              </a:rPr>
              <a:t>float const* </a:t>
            </a:r>
            <a:r>
              <a:rPr lang="en-US" dirty="0" smtClean="0">
                <a:solidFill>
                  <a:srgbClr val="30ACEC"/>
                </a:solidFill>
              </a:rPr>
              <a:t> </a:t>
            </a:r>
            <a:r>
              <a:rPr lang="en-US" dirty="0" smtClean="0"/>
              <a:t>base_addr,           </a:t>
            </a:r>
            <a:r>
              <a:rPr lang="en-US" dirty="0">
                <a:solidFill>
                  <a:srgbClr val="30ACEC"/>
                </a:solidFill>
              </a:rPr>
              <a:t>__m256i </a:t>
            </a:r>
            <a:r>
              <a:rPr lang="en-US" dirty="0"/>
              <a:t>vindex</a:t>
            </a:r>
            <a:r>
              <a:rPr lang="en-US" dirty="0" smtClean="0"/>
              <a:t>,                           </a:t>
            </a:r>
            <a:r>
              <a:rPr lang="en-US" dirty="0">
                <a:solidFill>
                  <a:srgbClr val="30ACEC"/>
                </a:solidFill>
              </a:rPr>
              <a:t>const int </a:t>
            </a:r>
            <a:r>
              <a:rPr lang="en-US" dirty="0"/>
              <a:t>scale</a:t>
            </a:r>
            <a:r>
              <a:rPr lang="en-US" dirty="0" smtClean="0"/>
              <a:t>)  </a:t>
            </a:r>
            <a:endParaRPr lang="en-US" dirty="0"/>
          </a:p>
        </p:txBody>
      </p:sp>
      <p:sp>
        <p:nvSpPr>
          <p:cNvPr id="10" name="Rectangle 9"/>
          <p:cNvSpPr/>
          <p:nvPr/>
        </p:nvSpPr>
        <p:spPr>
          <a:xfrm>
            <a:off x="1613615" y="2997617"/>
            <a:ext cx="7907756" cy="1508105"/>
          </a:xfrm>
          <a:prstGeom prst="rect">
            <a:avLst/>
          </a:prstGeom>
        </p:spPr>
        <p:txBody>
          <a:bodyPr wrap="square">
            <a:spAutoFit/>
          </a:bodyPr>
          <a:lstStyle/>
          <a:p>
            <a:r>
              <a:rPr lang="en-US" sz="2000" b="1" dirty="0" smtClean="0">
                <a:solidFill>
                  <a:srgbClr val="FFC000"/>
                </a:solidFill>
                <a:latin typeface="Calibri" panose="020F0502020204030204" pitchFamily="34" charset="0"/>
              </a:rPr>
              <a:t>Operation : </a:t>
            </a:r>
          </a:p>
          <a:p>
            <a:r>
              <a:rPr lang="en-US" dirty="0" smtClean="0">
                <a:solidFill>
                  <a:srgbClr val="FFC000"/>
                </a:solidFill>
                <a:latin typeface="Calibri" panose="020F0502020204030204" pitchFamily="34" charset="0"/>
              </a:rPr>
              <a:t>FOR </a:t>
            </a:r>
            <a:r>
              <a:rPr lang="en-US" dirty="0">
                <a:solidFill>
                  <a:srgbClr val="FFC000"/>
                </a:solidFill>
                <a:latin typeface="Calibri" panose="020F0502020204030204" pitchFamily="34" charset="0"/>
              </a:rPr>
              <a:t>j := 0 to 7</a:t>
            </a:r>
          </a:p>
          <a:p>
            <a:r>
              <a:rPr lang="en-US" dirty="0">
                <a:solidFill>
                  <a:srgbClr val="FFC000"/>
                </a:solidFill>
                <a:latin typeface="Calibri" panose="020F0502020204030204" pitchFamily="34" charset="0"/>
              </a:rPr>
              <a:t>	i := j*32</a:t>
            </a:r>
          </a:p>
          <a:p>
            <a:r>
              <a:rPr lang="en-US" dirty="0">
                <a:solidFill>
                  <a:srgbClr val="FFC000"/>
                </a:solidFill>
                <a:latin typeface="Calibri" panose="020F0502020204030204" pitchFamily="34" charset="0"/>
              </a:rPr>
              <a:t>	dst[i+31:i] := MEM[base_addr + SignExtend(vindex[i+31:i])*scale]</a:t>
            </a:r>
          </a:p>
          <a:p>
            <a:r>
              <a:rPr lang="en-US" dirty="0">
                <a:solidFill>
                  <a:srgbClr val="FFC000"/>
                </a:solidFill>
                <a:latin typeface="Calibri" panose="020F0502020204030204" pitchFamily="34" charset="0"/>
              </a:rPr>
              <a:t>ENDFOR</a:t>
            </a:r>
          </a:p>
        </p:txBody>
      </p:sp>
      <p:sp>
        <p:nvSpPr>
          <p:cNvPr id="12" name="TextBox 11"/>
          <p:cNvSpPr txBox="1"/>
          <p:nvPr/>
        </p:nvSpPr>
        <p:spPr>
          <a:xfrm>
            <a:off x="4648136" y="1876248"/>
            <a:ext cx="2287806" cy="338554"/>
          </a:xfrm>
          <a:prstGeom prst="rect">
            <a:avLst/>
          </a:prstGeom>
          <a:noFill/>
        </p:spPr>
        <p:txBody>
          <a:bodyPr wrap="none" rtlCol="0">
            <a:spAutoFit/>
          </a:bodyPr>
          <a:lstStyle/>
          <a:p>
            <a:r>
              <a:rPr lang="en-US" sz="1600" dirty="0" smtClean="0"/>
              <a:t>Start address of memory</a:t>
            </a:r>
            <a:endParaRPr lang="en-US" sz="1600" dirty="0"/>
          </a:p>
        </p:txBody>
      </p:sp>
      <p:sp>
        <p:nvSpPr>
          <p:cNvPr id="13" name="TextBox 12"/>
          <p:cNvSpPr txBox="1"/>
          <p:nvPr/>
        </p:nvSpPr>
        <p:spPr>
          <a:xfrm>
            <a:off x="8006514" y="1876248"/>
            <a:ext cx="681597" cy="338554"/>
          </a:xfrm>
          <a:prstGeom prst="rect">
            <a:avLst/>
          </a:prstGeom>
          <a:noFill/>
        </p:spPr>
        <p:txBody>
          <a:bodyPr wrap="none" rtlCol="0">
            <a:spAutoFit/>
          </a:bodyPr>
          <a:lstStyle/>
          <a:p>
            <a:r>
              <a:rPr lang="en-US" sz="1600" dirty="0" smtClean="0"/>
              <a:t>offset</a:t>
            </a:r>
            <a:endParaRPr lang="en-US" sz="1600" dirty="0"/>
          </a:p>
        </p:txBody>
      </p:sp>
      <p:sp>
        <p:nvSpPr>
          <p:cNvPr id="14" name="Rectangle 13"/>
          <p:cNvSpPr/>
          <p:nvPr/>
        </p:nvSpPr>
        <p:spPr>
          <a:xfrm>
            <a:off x="8006514" y="3130381"/>
            <a:ext cx="3627916" cy="584775"/>
          </a:xfrm>
          <a:prstGeom prst="rect">
            <a:avLst/>
          </a:prstGeom>
        </p:spPr>
        <p:txBody>
          <a:bodyPr wrap="none">
            <a:spAutoFit/>
          </a:bodyPr>
          <a:lstStyle/>
          <a:p>
            <a:r>
              <a:rPr lang="en-US" sz="1600" dirty="0"/>
              <a:t>each index is scaled by the factor in </a:t>
            </a:r>
            <a:r>
              <a:rPr lang="en-US" sz="1600" dirty="0" smtClean="0"/>
              <a:t>scale</a:t>
            </a:r>
          </a:p>
          <a:p>
            <a:r>
              <a:rPr lang="en-US" sz="1600" dirty="0" smtClean="0"/>
              <a:t>Scale could be 1,2,4,8</a:t>
            </a:r>
            <a:endParaRPr lang="en-US" sz="1600" dirty="0"/>
          </a:p>
        </p:txBody>
      </p:sp>
      <p:cxnSp>
        <p:nvCxnSpPr>
          <p:cNvPr id="16" name="Straight Connector 15"/>
          <p:cNvCxnSpPr/>
          <p:nvPr/>
        </p:nvCxnSpPr>
        <p:spPr>
          <a:xfrm>
            <a:off x="4699831" y="2142232"/>
            <a:ext cx="2086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2" idx="2"/>
          </p:cNvCxnSpPr>
          <p:nvPr/>
        </p:nvCxnSpPr>
        <p:spPr>
          <a:xfrm flipH="1" flipV="1">
            <a:off x="5792039" y="2214802"/>
            <a:ext cx="362017" cy="2659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8006514" y="2214802"/>
            <a:ext cx="68159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3" idx="2"/>
          </p:cNvCxnSpPr>
          <p:nvPr/>
        </p:nvCxnSpPr>
        <p:spPr>
          <a:xfrm flipH="1" flipV="1">
            <a:off x="8347313" y="2214802"/>
            <a:ext cx="114516" cy="3385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8067257" y="3130381"/>
            <a:ext cx="3506430" cy="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4" idx="0"/>
          </p:cNvCxnSpPr>
          <p:nvPr/>
        </p:nvCxnSpPr>
        <p:spPr>
          <a:xfrm flipH="1">
            <a:off x="9820472" y="2761958"/>
            <a:ext cx="1342942" cy="3684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613614" y="4760466"/>
            <a:ext cx="9663985" cy="461665"/>
          </a:xfrm>
          <a:prstGeom prst="rect">
            <a:avLst/>
          </a:prstGeom>
        </p:spPr>
        <p:txBody>
          <a:bodyPr wrap="square">
            <a:spAutoFit/>
          </a:bodyPr>
          <a:lstStyle/>
          <a:p>
            <a:r>
              <a:rPr lang="en-US" dirty="0" smtClean="0">
                <a:solidFill>
                  <a:srgbClr val="0099FF"/>
                </a:solidFill>
              </a:rPr>
              <a:t>_mm256 </a:t>
            </a:r>
            <a:r>
              <a:rPr lang="en-US" dirty="0"/>
              <a:t>DstVec </a:t>
            </a:r>
            <a:r>
              <a:rPr lang="en-US" dirty="0" smtClean="0"/>
              <a:t>= _</a:t>
            </a:r>
            <a:r>
              <a:rPr lang="en-US" dirty="0"/>
              <a:t>mm256_i32gather_ps </a:t>
            </a:r>
            <a:r>
              <a:rPr lang="en-US" dirty="0" smtClean="0"/>
              <a:t>(ptr, vindex</a:t>
            </a:r>
            <a:r>
              <a:rPr lang="en-US" dirty="0"/>
              <a:t>, </a:t>
            </a:r>
            <a:r>
              <a:rPr lang="en-US" sz="2400" b="1" dirty="0" smtClean="0"/>
              <a:t>4</a:t>
            </a:r>
            <a:r>
              <a:rPr lang="en-US" dirty="0" smtClean="0"/>
              <a:t>) </a:t>
            </a:r>
            <a:endParaRPr lang="en-US" dirty="0"/>
          </a:p>
        </p:txBody>
      </p:sp>
      <p:graphicFrame>
        <p:nvGraphicFramePr>
          <p:cNvPr id="48" name="Table 47"/>
          <p:cNvGraphicFramePr>
            <a:graphicFrameLocks noGrp="1"/>
          </p:cNvGraphicFramePr>
          <p:nvPr>
            <p:extLst>
              <p:ext uri="{D42A27DB-BD31-4B8C-83A1-F6EECF244321}">
                <p14:modId xmlns:p14="http://schemas.microsoft.com/office/powerpoint/2010/main" val="2214107844"/>
              </p:ext>
            </p:extLst>
          </p:nvPr>
        </p:nvGraphicFramePr>
        <p:xfrm>
          <a:off x="6268444" y="5310219"/>
          <a:ext cx="4894968" cy="304800"/>
        </p:xfrm>
        <a:graphic>
          <a:graphicData uri="http://schemas.openxmlformats.org/drawingml/2006/table">
            <a:tbl>
              <a:tblPr firstRow="1" bandRow="1">
                <a:tableStyleId>{5940675A-B579-460E-94D1-54222C63F5DA}</a:tableStyleId>
              </a:tblPr>
              <a:tblGrid>
                <a:gridCol w="611871"/>
                <a:gridCol w="611871"/>
                <a:gridCol w="611871"/>
                <a:gridCol w="611871"/>
                <a:gridCol w="611871"/>
                <a:gridCol w="611871"/>
                <a:gridCol w="611871"/>
                <a:gridCol w="611871"/>
              </a:tblGrid>
              <a:tr h="193560">
                <a:tc>
                  <a:txBody>
                    <a:bodyPr/>
                    <a:lstStyle/>
                    <a:p>
                      <a:pPr algn="ctr"/>
                      <a:r>
                        <a:rPr lang="en-US" sz="1400" dirty="0" smtClean="0">
                          <a:latin typeface="Calibri" panose="020F0502020204030204" pitchFamily="34" charset="0"/>
                        </a:rPr>
                        <a:t>2</a:t>
                      </a:r>
                      <a:endParaRPr lang="en-US" sz="1400" dirty="0">
                        <a:latin typeface="Calibri" panose="020F0502020204030204" pitchFamily="34" charset="0"/>
                      </a:endParaRPr>
                    </a:p>
                  </a:txBody>
                  <a:tcPr>
                    <a:solidFill>
                      <a:srgbClr val="00B050"/>
                    </a:solidFill>
                  </a:tcPr>
                </a:tc>
                <a:tc>
                  <a:txBody>
                    <a:bodyPr/>
                    <a:lstStyle/>
                    <a:p>
                      <a:pPr algn="ctr"/>
                      <a:r>
                        <a:rPr lang="en-US" sz="1400" dirty="0" smtClean="0">
                          <a:latin typeface="Calibri" panose="020F0502020204030204" pitchFamily="34" charset="0"/>
                        </a:rPr>
                        <a:t>1</a:t>
                      </a:r>
                      <a:endParaRPr lang="en-US" sz="1400" dirty="0">
                        <a:latin typeface="Calibri" panose="020F0502020204030204" pitchFamily="34" charset="0"/>
                      </a:endParaRPr>
                    </a:p>
                  </a:txBody>
                  <a:tcPr>
                    <a:solidFill>
                      <a:srgbClr val="00B050"/>
                    </a:solidFill>
                  </a:tcPr>
                </a:tc>
                <a:tc>
                  <a:txBody>
                    <a:bodyPr/>
                    <a:lstStyle/>
                    <a:p>
                      <a:pPr algn="ctr"/>
                      <a:r>
                        <a:rPr lang="en-US" sz="1400" dirty="0" smtClean="0">
                          <a:latin typeface="Calibri" panose="020F0502020204030204" pitchFamily="34" charset="0"/>
                        </a:rPr>
                        <a:t>3</a:t>
                      </a:r>
                      <a:endParaRPr lang="en-US" sz="1400" dirty="0">
                        <a:latin typeface="Calibri" panose="020F0502020204030204" pitchFamily="34" charset="0"/>
                      </a:endParaRPr>
                    </a:p>
                  </a:txBody>
                  <a:tcPr>
                    <a:solidFill>
                      <a:srgbClr val="00B050"/>
                    </a:solidFill>
                  </a:tcPr>
                </a:tc>
                <a:tc>
                  <a:txBody>
                    <a:bodyPr/>
                    <a:lstStyle/>
                    <a:p>
                      <a:pPr algn="ctr"/>
                      <a:r>
                        <a:rPr lang="en-US" sz="1400" dirty="0" smtClean="0">
                          <a:latin typeface="Calibri" panose="020F0502020204030204" pitchFamily="34" charset="0"/>
                        </a:rPr>
                        <a:t>5</a:t>
                      </a:r>
                      <a:endParaRPr lang="en-US" sz="1400" dirty="0">
                        <a:latin typeface="Calibri" panose="020F0502020204030204" pitchFamily="34" charset="0"/>
                      </a:endParaRPr>
                    </a:p>
                  </a:txBody>
                  <a:tcPr>
                    <a:solidFill>
                      <a:srgbClr val="00B050"/>
                    </a:solidFill>
                  </a:tcPr>
                </a:tc>
                <a:tc>
                  <a:txBody>
                    <a:bodyPr/>
                    <a:lstStyle/>
                    <a:p>
                      <a:pPr algn="ctr"/>
                      <a:r>
                        <a:rPr lang="en-US" sz="1400" dirty="0" smtClean="0">
                          <a:latin typeface="Calibri" panose="020F0502020204030204" pitchFamily="34" charset="0"/>
                        </a:rPr>
                        <a:t>0</a:t>
                      </a:r>
                      <a:endParaRPr lang="en-US" sz="1400" dirty="0">
                        <a:latin typeface="Calibri" panose="020F0502020204030204" pitchFamily="34" charset="0"/>
                      </a:endParaRPr>
                    </a:p>
                  </a:txBody>
                  <a:tcPr>
                    <a:solidFill>
                      <a:srgbClr val="00B050"/>
                    </a:solidFill>
                  </a:tcPr>
                </a:tc>
                <a:tc>
                  <a:txBody>
                    <a:bodyPr/>
                    <a:lstStyle/>
                    <a:p>
                      <a:pPr algn="ctr"/>
                      <a:r>
                        <a:rPr lang="en-US" sz="1400" dirty="0" smtClean="0">
                          <a:latin typeface="Calibri" panose="020F0502020204030204" pitchFamily="34" charset="0"/>
                        </a:rPr>
                        <a:t>4</a:t>
                      </a:r>
                      <a:endParaRPr lang="en-US" sz="1400" dirty="0">
                        <a:latin typeface="Calibri" panose="020F0502020204030204" pitchFamily="34" charset="0"/>
                      </a:endParaRPr>
                    </a:p>
                  </a:txBody>
                  <a:tcPr>
                    <a:solidFill>
                      <a:srgbClr val="00B050"/>
                    </a:solidFill>
                  </a:tcPr>
                </a:tc>
                <a:tc>
                  <a:txBody>
                    <a:bodyPr/>
                    <a:lstStyle/>
                    <a:p>
                      <a:pPr algn="ctr"/>
                      <a:r>
                        <a:rPr lang="en-US" sz="1400" dirty="0" smtClean="0">
                          <a:latin typeface="Calibri" panose="020F0502020204030204" pitchFamily="34" charset="0"/>
                        </a:rPr>
                        <a:t>1</a:t>
                      </a:r>
                      <a:endParaRPr lang="en-US" sz="1400" dirty="0">
                        <a:latin typeface="Calibri" panose="020F0502020204030204" pitchFamily="34" charset="0"/>
                      </a:endParaRPr>
                    </a:p>
                  </a:txBody>
                  <a:tcPr>
                    <a:solidFill>
                      <a:srgbClr val="00B050"/>
                    </a:solidFill>
                  </a:tcPr>
                </a:tc>
                <a:tc>
                  <a:txBody>
                    <a:bodyPr/>
                    <a:lstStyle/>
                    <a:p>
                      <a:pPr algn="ctr"/>
                      <a:r>
                        <a:rPr lang="en-US" sz="1400" dirty="0" smtClean="0">
                          <a:latin typeface="Calibri" panose="020F0502020204030204" pitchFamily="34" charset="0"/>
                        </a:rPr>
                        <a:t>9</a:t>
                      </a:r>
                      <a:endParaRPr lang="en-US" sz="1400" dirty="0">
                        <a:latin typeface="Calibri" panose="020F0502020204030204" pitchFamily="34" charset="0"/>
                      </a:endParaRPr>
                    </a:p>
                  </a:txBody>
                  <a:tcPr>
                    <a:solidFill>
                      <a:srgbClr val="00B050"/>
                    </a:solidFill>
                  </a:tcPr>
                </a:tc>
              </a:tr>
            </a:tbl>
          </a:graphicData>
        </a:graphic>
      </p:graphicFrame>
      <p:sp>
        <p:nvSpPr>
          <p:cNvPr id="49" name="TextBox 48"/>
          <p:cNvSpPr txBox="1"/>
          <p:nvPr/>
        </p:nvSpPr>
        <p:spPr>
          <a:xfrm>
            <a:off x="8316855" y="4965938"/>
            <a:ext cx="742511" cy="338554"/>
          </a:xfrm>
          <a:prstGeom prst="rect">
            <a:avLst/>
          </a:prstGeom>
          <a:noFill/>
        </p:spPr>
        <p:txBody>
          <a:bodyPr wrap="none" rtlCol="0">
            <a:spAutoFit/>
          </a:bodyPr>
          <a:lstStyle/>
          <a:p>
            <a:r>
              <a:rPr lang="en-US" sz="1600" dirty="0" smtClean="0"/>
              <a:t>vindex</a:t>
            </a:r>
            <a:endParaRPr lang="en-US" sz="1600" dirty="0"/>
          </a:p>
        </p:txBody>
      </p:sp>
      <p:graphicFrame>
        <p:nvGraphicFramePr>
          <p:cNvPr id="50" name="Table 49"/>
          <p:cNvGraphicFramePr>
            <a:graphicFrameLocks noGrp="1"/>
          </p:cNvGraphicFramePr>
          <p:nvPr>
            <p:extLst>
              <p:ext uri="{D42A27DB-BD31-4B8C-83A1-F6EECF244321}">
                <p14:modId xmlns:p14="http://schemas.microsoft.com/office/powerpoint/2010/main" val="2258739364"/>
              </p:ext>
            </p:extLst>
          </p:nvPr>
        </p:nvGraphicFramePr>
        <p:xfrm>
          <a:off x="6266557" y="5764051"/>
          <a:ext cx="4896856" cy="401262"/>
        </p:xfrm>
        <a:graphic>
          <a:graphicData uri="http://schemas.openxmlformats.org/drawingml/2006/table">
            <a:tbl>
              <a:tblPr firstRow="1" bandRow="1">
                <a:tableStyleId>{5940675A-B579-460E-94D1-54222C63F5DA}</a:tableStyleId>
              </a:tblPr>
              <a:tblGrid>
                <a:gridCol w="612107"/>
                <a:gridCol w="612107"/>
                <a:gridCol w="612107"/>
                <a:gridCol w="612107"/>
                <a:gridCol w="612107"/>
                <a:gridCol w="612107"/>
                <a:gridCol w="612107"/>
                <a:gridCol w="612107"/>
              </a:tblGrid>
              <a:tr h="401262">
                <a:tc>
                  <a:txBody>
                    <a:bodyPr/>
                    <a:lstStyle/>
                    <a:p>
                      <a:pPr algn="ctr"/>
                      <a:r>
                        <a:rPr lang="en-US" dirty="0" smtClean="0">
                          <a:latin typeface="Calibri" panose="020F0502020204030204" pitchFamily="34" charset="0"/>
                        </a:rPr>
                        <a:t>21.2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15.0</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25.3</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4.0</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10.2</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0.1</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15.0</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c>
                  <a:txBody>
                    <a:bodyPr/>
                    <a:lstStyle/>
                    <a:p>
                      <a:pPr algn="ctr"/>
                      <a:r>
                        <a:rPr lang="en-US" dirty="0" smtClean="0">
                          <a:latin typeface="Calibri" panose="020F0502020204030204" pitchFamily="34" charset="0"/>
                        </a:rPr>
                        <a:t>47.1</a:t>
                      </a:r>
                      <a:endParaRPr lang="en-US" dirty="0">
                        <a:latin typeface="Calibri" panose="020F0502020204030204" pitchFamily="34"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tcPr>
                </a:tc>
              </a:tr>
            </a:tbl>
          </a:graphicData>
        </a:graphic>
      </p:graphicFrame>
      <p:sp>
        <p:nvSpPr>
          <p:cNvPr id="51" name="Rectangle 50"/>
          <p:cNvSpPr/>
          <p:nvPr/>
        </p:nvSpPr>
        <p:spPr>
          <a:xfrm>
            <a:off x="5252561" y="5764051"/>
            <a:ext cx="1013996" cy="369332"/>
          </a:xfrm>
          <a:prstGeom prst="rect">
            <a:avLst/>
          </a:prstGeom>
        </p:spPr>
        <p:txBody>
          <a:bodyPr wrap="none">
            <a:spAutoFit/>
          </a:bodyPr>
          <a:lstStyle/>
          <a:p>
            <a:r>
              <a:rPr lang="en-US" dirty="0" smtClean="0"/>
              <a:t>DstVec : </a:t>
            </a:r>
            <a:endParaRPr lang="en-US" dirty="0"/>
          </a:p>
        </p:txBody>
      </p:sp>
      <p:sp>
        <p:nvSpPr>
          <p:cNvPr id="52" name="Right Arrow 51"/>
          <p:cNvSpPr/>
          <p:nvPr/>
        </p:nvSpPr>
        <p:spPr>
          <a:xfrm>
            <a:off x="4570564" y="5881974"/>
            <a:ext cx="681997" cy="192953"/>
          </a:xfrm>
          <a:prstGeom prst="rightArrow">
            <a:avLst>
              <a:gd name="adj1" fmla="val 36838"/>
              <a:gd name="adj2" fmla="val 1191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3" name="TextBox 52"/>
          <p:cNvSpPr txBox="1"/>
          <p:nvPr/>
        </p:nvSpPr>
        <p:spPr>
          <a:xfrm>
            <a:off x="6731786" y="4523510"/>
            <a:ext cx="2948243" cy="338554"/>
          </a:xfrm>
          <a:prstGeom prst="rect">
            <a:avLst/>
          </a:prstGeom>
          <a:solidFill>
            <a:schemeClr val="accent4">
              <a:lumMod val="75000"/>
              <a:alpha val="32000"/>
            </a:schemeClr>
          </a:solidFill>
        </p:spPr>
        <p:txBody>
          <a:bodyPr wrap="none" rtlCol="0">
            <a:spAutoFit/>
          </a:bodyPr>
          <a:lstStyle/>
          <a:p>
            <a:r>
              <a:rPr lang="en-US" sz="1600" dirty="0" smtClean="0"/>
              <a:t>Scale = 4 because float is 4 byte. </a:t>
            </a:r>
            <a:endParaRPr lang="en-US" sz="1600" dirty="0"/>
          </a:p>
        </p:txBody>
      </p:sp>
      <p:sp>
        <p:nvSpPr>
          <p:cNvPr id="54" name="Oval 53"/>
          <p:cNvSpPr/>
          <p:nvPr/>
        </p:nvSpPr>
        <p:spPr>
          <a:xfrm>
            <a:off x="6751518" y="4862065"/>
            <a:ext cx="287912" cy="356204"/>
          </a:xfrm>
          <a:prstGeom prst="ellipse">
            <a:avLst/>
          </a:prstGeom>
          <a:solidFill>
            <a:schemeClr val="accent4">
              <a:lumMod val="75000"/>
              <a:alpha val="59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68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nny cove block diagram.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1061" y="119090"/>
            <a:ext cx="6288767" cy="673891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5223215" y="294061"/>
            <a:ext cx="10018713" cy="159279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Sunny </a:t>
            </a:r>
            <a:r>
              <a:rPr lang="en-US" b="1" dirty="0" smtClean="0"/>
              <a:t>Cove</a:t>
            </a:r>
          </a:p>
          <a:p>
            <a:r>
              <a:rPr lang="en-US" b="1" dirty="0" smtClean="0">
                <a:latin typeface="Calibri" panose="020F0502020204030204" pitchFamily="34" charset="0"/>
              </a:rPr>
              <a:t>Microarchitecture</a:t>
            </a:r>
            <a:endParaRPr lang="en-US" sz="1800" dirty="0">
              <a:latin typeface="Calibri" panose="020F0502020204030204" pitchFamily="34" charset="0"/>
            </a:endParaRPr>
          </a:p>
        </p:txBody>
      </p:sp>
    </p:spTree>
    <p:extLst>
      <p:ext uri="{BB962C8B-B14F-4D97-AF65-F5344CB8AC3E}">
        <p14:creationId xmlns:p14="http://schemas.microsoft.com/office/powerpoint/2010/main" val="4051203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unny cove block diagram.svg"/>
          <p:cNvPicPr>
            <a:picLocks noChangeAspect="1" noChangeArrowheads="1"/>
          </p:cNvPicPr>
          <p:nvPr/>
        </p:nvPicPr>
        <p:blipFill rotWithShape="1">
          <a:blip r:embed="rId3">
            <a:extLst>
              <a:ext uri="{28A0092B-C50C-407E-A947-70E740481C1C}">
                <a14:useLocalDpi xmlns:a14="http://schemas.microsoft.com/office/drawing/2010/main" val="0"/>
              </a:ext>
            </a:extLst>
          </a:blip>
          <a:srcRect r="19915" b="55574"/>
          <a:stretch/>
        </p:blipFill>
        <p:spPr bwMode="auto">
          <a:xfrm>
            <a:off x="1285493" y="0"/>
            <a:ext cx="9590702" cy="570114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529893"/>
            <a:ext cx="2076450" cy="707886"/>
          </a:xfrm>
          <a:prstGeom prst="rect">
            <a:avLst/>
          </a:prstGeom>
          <a:solidFill>
            <a:srgbClr val="FF0000"/>
          </a:solidFill>
        </p:spPr>
        <p:txBody>
          <a:bodyPr wrap="square" rtlCol="0">
            <a:spAutoFit/>
          </a:bodyPr>
          <a:lstStyle/>
          <a:p>
            <a:r>
              <a:rPr lang="en-US" sz="2000" b="1" dirty="0" smtClean="0"/>
              <a:t>BPU</a:t>
            </a:r>
            <a:r>
              <a:rPr lang="en-US" sz="2000" b="1" dirty="0" smtClean="0">
                <a:solidFill>
                  <a:schemeClr val="bg1"/>
                </a:solidFill>
              </a:rPr>
              <a:t> choose next block of code.</a:t>
            </a:r>
          </a:p>
        </p:txBody>
      </p:sp>
      <p:sp>
        <p:nvSpPr>
          <p:cNvPr id="6" name="Rectangle 5"/>
          <p:cNvSpPr/>
          <p:nvPr/>
        </p:nvSpPr>
        <p:spPr>
          <a:xfrm>
            <a:off x="33985" y="3007894"/>
            <a:ext cx="2255746" cy="984885"/>
          </a:xfrm>
          <a:prstGeom prst="rect">
            <a:avLst/>
          </a:prstGeom>
          <a:solidFill>
            <a:srgbClr val="FFC000"/>
          </a:solidFill>
          <a:ln>
            <a:solidFill>
              <a:srgbClr val="FFFF00"/>
            </a:solidFill>
          </a:ln>
        </p:spPr>
        <p:txBody>
          <a:bodyPr wrap="none">
            <a:spAutoFit/>
          </a:bodyPr>
          <a:lstStyle/>
          <a:p>
            <a:pPr algn="ctr"/>
            <a:r>
              <a:rPr lang="en-US" dirty="0" smtClean="0">
                <a:solidFill>
                  <a:schemeClr val="bg1"/>
                </a:solidFill>
              </a:rPr>
              <a:t>YES</a:t>
            </a:r>
          </a:p>
          <a:p>
            <a:pPr algn="ctr"/>
            <a:r>
              <a:rPr lang="en-US" sz="1200" dirty="0" smtClean="0">
                <a:solidFill>
                  <a:schemeClr val="bg1"/>
                </a:solidFill>
              </a:rPr>
              <a:t>Pick it from </a:t>
            </a:r>
          </a:p>
          <a:p>
            <a:pPr algn="ctr"/>
            <a:r>
              <a:rPr lang="en-US" sz="1600" b="1" dirty="0" smtClean="0">
                <a:solidFill>
                  <a:srgbClr val="FF0000"/>
                </a:solidFill>
              </a:rPr>
              <a:t>Decoded ICache</a:t>
            </a:r>
          </a:p>
          <a:p>
            <a:pPr algn="ctr"/>
            <a:r>
              <a:rPr lang="en-US" sz="1200" dirty="0" smtClean="0">
                <a:solidFill>
                  <a:schemeClr val="bg1"/>
                </a:solidFill>
              </a:rPr>
              <a:t>80% hit rate for most application</a:t>
            </a:r>
            <a:endParaRPr lang="en-US" sz="1200" dirty="0">
              <a:solidFill>
                <a:schemeClr val="bg1"/>
              </a:solidFill>
            </a:endParaRPr>
          </a:p>
        </p:txBody>
      </p:sp>
      <p:cxnSp>
        <p:nvCxnSpPr>
          <p:cNvPr id="10" name="Straight Arrow Connector 9"/>
          <p:cNvCxnSpPr>
            <a:stCxn id="2" idx="2"/>
          </p:cNvCxnSpPr>
          <p:nvPr/>
        </p:nvCxnSpPr>
        <p:spPr>
          <a:xfrm>
            <a:off x="1038225" y="1237779"/>
            <a:ext cx="247269" cy="4683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Flowchart: Decision 11"/>
          <p:cNvSpPr/>
          <p:nvPr/>
        </p:nvSpPr>
        <p:spPr>
          <a:xfrm>
            <a:off x="173523" y="1738468"/>
            <a:ext cx="2223941" cy="1095375"/>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70000" lnSpcReduction="20000"/>
          </a:bodyPr>
          <a:lstStyle/>
          <a:p>
            <a:pPr algn="ctr"/>
            <a:r>
              <a:rPr lang="en-US" dirty="0">
                <a:solidFill>
                  <a:schemeClr val="bg1"/>
                </a:solidFill>
              </a:rPr>
              <a:t>Does Code Exist in Decoded ICache?</a:t>
            </a:r>
          </a:p>
        </p:txBody>
      </p:sp>
      <p:cxnSp>
        <p:nvCxnSpPr>
          <p:cNvPr id="14" name="Straight Arrow Connector 13"/>
          <p:cNvCxnSpPr>
            <a:stCxn id="12" idx="2"/>
          </p:cNvCxnSpPr>
          <p:nvPr/>
        </p:nvCxnSpPr>
        <p:spPr>
          <a:xfrm>
            <a:off x="1285494" y="2833843"/>
            <a:ext cx="1363921" cy="12692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435689" y="1295311"/>
            <a:ext cx="1442703" cy="1508105"/>
          </a:xfrm>
          <a:prstGeom prst="rect">
            <a:avLst/>
          </a:prstGeom>
          <a:solidFill>
            <a:srgbClr val="FFC000"/>
          </a:solidFill>
          <a:ln>
            <a:solidFill>
              <a:srgbClr val="FFFF00"/>
            </a:solidFill>
          </a:ln>
        </p:spPr>
        <p:txBody>
          <a:bodyPr wrap="square" lIns="0" tIns="0" rIns="0" bIns="0">
            <a:spAutoFit/>
          </a:bodyPr>
          <a:lstStyle/>
          <a:p>
            <a:pPr algn="ctr"/>
            <a:r>
              <a:rPr lang="en-US" dirty="0" smtClean="0">
                <a:solidFill>
                  <a:schemeClr val="bg1"/>
                </a:solidFill>
              </a:rPr>
              <a:t>NO</a:t>
            </a:r>
          </a:p>
          <a:p>
            <a:pPr algn="ctr"/>
            <a:r>
              <a:rPr lang="en-US" sz="1200" dirty="0" smtClean="0">
                <a:solidFill>
                  <a:schemeClr val="bg1"/>
                </a:solidFill>
              </a:rPr>
              <a:t>Pick it from </a:t>
            </a:r>
          </a:p>
          <a:p>
            <a:pPr algn="ctr"/>
            <a:r>
              <a:rPr lang="en-US" sz="1200" dirty="0" smtClean="0">
                <a:solidFill>
                  <a:schemeClr val="bg1"/>
                </a:solidFill>
              </a:rPr>
              <a:t>L1 ICache or </a:t>
            </a:r>
          </a:p>
          <a:p>
            <a:pPr algn="ctr"/>
            <a:r>
              <a:rPr lang="en-US" sz="1200" dirty="0" smtClean="0">
                <a:solidFill>
                  <a:schemeClr val="bg1"/>
                </a:solidFill>
              </a:rPr>
              <a:t>L2Cache or</a:t>
            </a:r>
          </a:p>
          <a:p>
            <a:pPr algn="ctr"/>
            <a:r>
              <a:rPr lang="en-US" sz="1200" dirty="0" smtClean="0">
                <a:solidFill>
                  <a:schemeClr val="bg1"/>
                </a:solidFill>
              </a:rPr>
              <a:t> LLC or memory.</a:t>
            </a:r>
          </a:p>
          <a:p>
            <a:pPr algn="ctr"/>
            <a:r>
              <a:rPr lang="en-US" sz="1600" b="1" dirty="0">
                <a:solidFill>
                  <a:srgbClr val="C00000"/>
                </a:solidFill>
              </a:rPr>
              <a:t>legacy decode pipeline</a:t>
            </a:r>
          </a:p>
        </p:txBody>
      </p:sp>
      <p:sp>
        <p:nvSpPr>
          <p:cNvPr id="13" name="Rectangle 12"/>
          <p:cNvSpPr/>
          <p:nvPr/>
        </p:nvSpPr>
        <p:spPr>
          <a:xfrm>
            <a:off x="133362" y="5132336"/>
            <a:ext cx="3668184" cy="1261884"/>
          </a:xfrm>
          <a:prstGeom prst="rect">
            <a:avLst/>
          </a:prstGeom>
          <a:solidFill>
            <a:srgbClr val="FFC000"/>
          </a:solidFill>
          <a:ln>
            <a:solidFill>
              <a:srgbClr val="FFFF00"/>
            </a:solidFill>
          </a:ln>
        </p:spPr>
        <p:txBody>
          <a:bodyPr wrap="none">
            <a:spAutoFit/>
          </a:bodyPr>
          <a:lstStyle/>
          <a:p>
            <a:pPr algn="ctr"/>
            <a:r>
              <a:rPr lang="en-US" sz="1600" b="1" dirty="0" smtClean="0">
                <a:solidFill>
                  <a:srgbClr val="FF0000"/>
                </a:solidFill>
              </a:rPr>
              <a:t>Decoded ICache</a:t>
            </a:r>
            <a:endParaRPr lang="en-US" sz="1200" dirty="0"/>
          </a:p>
          <a:p>
            <a:r>
              <a:rPr lang="en-US" sz="1600" b="1" dirty="0" smtClean="0">
                <a:solidFill>
                  <a:schemeClr val="bg1"/>
                </a:solidFill>
              </a:rPr>
              <a:t>1.</a:t>
            </a:r>
            <a:r>
              <a:rPr lang="en-US" sz="1200" dirty="0" smtClean="0">
                <a:solidFill>
                  <a:schemeClr val="bg1"/>
                </a:solidFill>
              </a:rPr>
              <a:t>Reducing </a:t>
            </a:r>
            <a:r>
              <a:rPr lang="en-US" sz="1200" dirty="0">
                <a:solidFill>
                  <a:schemeClr val="bg1"/>
                </a:solidFill>
              </a:rPr>
              <a:t>the pipeline </a:t>
            </a:r>
            <a:r>
              <a:rPr lang="en-US" sz="1200" dirty="0" smtClean="0">
                <a:solidFill>
                  <a:schemeClr val="bg1"/>
                </a:solidFill>
              </a:rPr>
              <a:t>length and lower miss penalty </a:t>
            </a:r>
          </a:p>
          <a:p>
            <a:r>
              <a:rPr lang="en-US" sz="1200" dirty="0" smtClean="0">
                <a:solidFill>
                  <a:schemeClr val="bg1"/>
                </a:solidFill>
              </a:rPr>
              <a:t>during branch miss prediction. </a:t>
            </a:r>
            <a:endParaRPr lang="en-US" sz="1200" dirty="0"/>
          </a:p>
          <a:p>
            <a:r>
              <a:rPr lang="en-US" sz="1600" b="1" dirty="0" smtClean="0">
                <a:solidFill>
                  <a:schemeClr val="bg1"/>
                </a:solidFill>
              </a:rPr>
              <a:t>2</a:t>
            </a:r>
            <a:r>
              <a:rPr lang="en-US" sz="1600" dirty="0" smtClean="0">
                <a:solidFill>
                  <a:schemeClr val="bg1"/>
                </a:solidFill>
              </a:rPr>
              <a:t>.</a:t>
            </a:r>
            <a:r>
              <a:rPr lang="en-US" sz="1200" dirty="0" smtClean="0">
                <a:solidFill>
                  <a:schemeClr val="bg1"/>
                </a:solidFill>
              </a:rPr>
              <a:t>Increases </a:t>
            </a:r>
            <a:r>
              <a:rPr lang="en-US" sz="1200" dirty="0">
                <a:solidFill>
                  <a:schemeClr val="bg1"/>
                </a:solidFill>
              </a:rPr>
              <a:t>the μOp bandwidth to out-of-order engine</a:t>
            </a:r>
          </a:p>
          <a:p>
            <a:r>
              <a:rPr lang="en-US" sz="1600" b="1" dirty="0" smtClean="0">
                <a:solidFill>
                  <a:schemeClr val="bg1"/>
                </a:solidFill>
              </a:rPr>
              <a:t>3.</a:t>
            </a:r>
            <a:r>
              <a:rPr lang="en-US" sz="1200" dirty="0" smtClean="0">
                <a:solidFill>
                  <a:schemeClr val="bg1"/>
                </a:solidFill>
              </a:rPr>
              <a:t>Allows </a:t>
            </a:r>
            <a:r>
              <a:rPr lang="en-US" sz="1200" dirty="0">
                <a:solidFill>
                  <a:schemeClr val="bg1"/>
                </a:solidFill>
              </a:rPr>
              <a:t>reducing power consumption in the front-end</a:t>
            </a:r>
          </a:p>
        </p:txBody>
      </p:sp>
      <p:cxnSp>
        <p:nvCxnSpPr>
          <p:cNvPr id="15" name="Straight Arrow Connector 14"/>
          <p:cNvCxnSpPr/>
          <p:nvPr/>
        </p:nvCxnSpPr>
        <p:spPr>
          <a:xfrm flipV="1">
            <a:off x="1676815" y="987885"/>
            <a:ext cx="3600035" cy="9075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887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smtClean="0"/>
              <a:t>is Vectorization</a:t>
            </a:r>
            <a:r>
              <a:rPr lang="en-US" dirty="0" smtClean="0"/>
              <a:t>?</a:t>
            </a:r>
            <a:endParaRPr lang="en-US" dirty="0"/>
          </a:p>
        </p:txBody>
      </p:sp>
      <p:sp>
        <p:nvSpPr>
          <p:cNvPr id="4" name="Rectangle 3"/>
          <p:cNvSpPr/>
          <p:nvPr/>
        </p:nvSpPr>
        <p:spPr>
          <a:xfrm>
            <a:off x="1697180" y="2438399"/>
            <a:ext cx="9940637" cy="3139321"/>
          </a:xfrm>
          <a:prstGeom prst="rect">
            <a:avLst/>
          </a:prstGeom>
        </p:spPr>
        <p:txBody>
          <a:bodyPr wrap="square">
            <a:spAutoFit/>
          </a:bodyPr>
          <a:lstStyle/>
          <a:p>
            <a:r>
              <a:rPr lang="en-US" dirty="0"/>
              <a:t>The use of the </a:t>
            </a:r>
            <a:r>
              <a:rPr lang="en-US"/>
              <a:t>Intel </a:t>
            </a:r>
            <a:r>
              <a:rPr lang="en-US" smtClean="0"/>
              <a:t>SSE(or </a:t>
            </a:r>
            <a:r>
              <a:rPr lang="en-US" dirty="0" smtClean="0"/>
              <a:t>AVX</a:t>
            </a:r>
            <a:r>
              <a:rPr lang="en-US" smtClean="0"/>
              <a:t>) instruction </a:t>
            </a:r>
            <a:r>
              <a:rPr lang="en-US" dirty="0"/>
              <a:t>set, which is an extension to the </a:t>
            </a:r>
            <a:r>
              <a:rPr lang="en-US"/>
              <a:t>x86 </a:t>
            </a:r>
            <a:r>
              <a:rPr lang="en-US" smtClean="0"/>
              <a:t>architecture</a:t>
            </a:r>
            <a:r>
              <a:rPr lang="en-US" dirty="0"/>
              <a:t>, is </a:t>
            </a:r>
            <a:r>
              <a:rPr lang="en-US"/>
              <a:t>called </a:t>
            </a:r>
            <a:r>
              <a:rPr lang="en-US" smtClean="0"/>
              <a:t>vectorization</a:t>
            </a:r>
            <a:r>
              <a:rPr lang="en-US" dirty="0"/>
              <a:t>. </a:t>
            </a:r>
            <a:endParaRPr lang="en-US" dirty="0" smtClean="0"/>
          </a:p>
          <a:p>
            <a:endParaRPr lang="en-US" dirty="0"/>
          </a:p>
          <a:p>
            <a:r>
              <a:rPr lang="en-US" smtClean="0"/>
              <a:t>•</a:t>
            </a:r>
            <a:r>
              <a:rPr lang="en-US" b="1" smtClean="0"/>
              <a:t>Hardware Perspective</a:t>
            </a:r>
            <a:r>
              <a:rPr lang="en-US" dirty="0"/>
              <a:t>: </a:t>
            </a:r>
            <a:r>
              <a:rPr lang="en-US"/>
              <a:t>Specialized </a:t>
            </a:r>
            <a:r>
              <a:rPr lang="en-US" smtClean="0"/>
              <a:t>instructions</a:t>
            </a:r>
            <a:r>
              <a:rPr lang="en-US"/>
              <a:t>, </a:t>
            </a:r>
            <a:r>
              <a:rPr lang="en-US" smtClean="0"/>
              <a:t>registers</a:t>
            </a:r>
            <a:r>
              <a:rPr lang="en-US"/>
              <a:t>, </a:t>
            </a:r>
            <a:r>
              <a:rPr lang="en-US" smtClean="0"/>
              <a:t>or </a:t>
            </a:r>
            <a:r>
              <a:rPr lang="en-US" dirty="0"/>
              <a:t>functional units to </a:t>
            </a:r>
            <a:r>
              <a:rPr lang="en-US"/>
              <a:t>allow </a:t>
            </a:r>
            <a:r>
              <a:rPr lang="en-US" smtClean="0"/>
              <a:t>in-core parallelism for operations </a:t>
            </a:r>
            <a:r>
              <a:rPr lang="en-US"/>
              <a:t>on </a:t>
            </a:r>
            <a:r>
              <a:rPr lang="en-US" smtClean="0"/>
              <a:t>arrays </a:t>
            </a:r>
            <a:r>
              <a:rPr lang="en-US"/>
              <a:t>(</a:t>
            </a:r>
            <a:r>
              <a:rPr lang="en-US" smtClean="0"/>
              <a:t>vectors</a:t>
            </a:r>
            <a:r>
              <a:rPr lang="en-US" dirty="0"/>
              <a:t>) of data. </a:t>
            </a:r>
            <a:endParaRPr lang="en-US" dirty="0" smtClean="0"/>
          </a:p>
          <a:p>
            <a:endParaRPr lang="en-US" dirty="0"/>
          </a:p>
          <a:p>
            <a:r>
              <a:rPr lang="en-US"/>
              <a:t>•</a:t>
            </a:r>
            <a:r>
              <a:rPr lang="en-US" b="1" smtClean="0"/>
              <a:t>Compiler Perspective</a:t>
            </a:r>
            <a:r>
              <a:rPr lang="en-US"/>
              <a:t>: </a:t>
            </a:r>
            <a:r>
              <a:rPr lang="en-US" smtClean="0"/>
              <a:t>Determine </a:t>
            </a:r>
            <a:r>
              <a:rPr lang="en-US" dirty="0"/>
              <a:t>how and when it is possible </a:t>
            </a:r>
            <a:r>
              <a:rPr lang="en-US"/>
              <a:t>to </a:t>
            </a:r>
            <a:r>
              <a:rPr lang="en-US" smtClean="0"/>
              <a:t>express </a:t>
            </a:r>
            <a:r>
              <a:rPr lang="en-US" dirty="0"/>
              <a:t>computations </a:t>
            </a:r>
            <a:r>
              <a:rPr lang="en-US"/>
              <a:t>in </a:t>
            </a:r>
            <a:r>
              <a:rPr lang="en-US" smtClean="0"/>
              <a:t>terms </a:t>
            </a:r>
            <a:r>
              <a:rPr lang="en-US"/>
              <a:t>of </a:t>
            </a:r>
            <a:r>
              <a:rPr lang="en-US" smtClean="0"/>
              <a:t>vector instructions </a:t>
            </a:r>
            <a:endParaRPr lang="en-US" dirty="0" smtClean="0"/>
          </a:p>
          <a:p>
            <a:endParaRPr lang="en-US" dirty="0"/>
          </a:p>
          <a:p>
            <a:r>
              <a:rPr lang="en-US"/>
              <a:t>•</a:t>
            </a:r>
            <a:r>
              <a:rPr lang="en-US" b="1" smtClean="0"/>
              <a:t>User Perspective</a:t>
            </a:r>
            <a:r>
              <a:rPr lang="en-US"/>
              <a:t>: </a:t>
            </a:r>
            <a:r>
              <a:rPr lang="en-US" smtClean="0"/>
              <a:t>Determine </a:t>
            </a:r>
            <a:r>
              <a:rPr lang="en-US" dirty="0"/>
              <a:t>how </a:t>
            </a:r>
            <a:r>
              <a:rPr lang="en-US"/>
              <a:t>to </a:t>
            </a:r>
            <a:r>
              <a:rPr lang="en-US" smtClean="0"/>
              <a:t>write </a:t>
            </a:r>
            <a:r>
              <a:rPr lang="en-US" dirty="0"/>
              <a:t>code in </a:t>
            </a:r>
            <a:r>
              <a:rPr lang="en-US"/>
              <a:t>a </a:t>
            </a:r>
            <a:r>
              <a:rPr lang="en-US" smtClean="0"/>
              <a:t>manner </a:t>
            </a:r>
            <a:r>
              <a:rPr lang="en-US" dirty="0"/>
              <a:t>that allows </a:t>
            </a:r>
            <a:r>
              <a:rPr lang="en-US"/>
              <a:t>the </a:t>
            </a:r>
            <a:r>
              <a:rPr lang="en-US" smtClean="0"/>
              <a:t>compiler </a:t>
            </a:r>
            <a:r>
              <a:rPr lang="en-US" dirty="0"/>
              <a:t>to deduce </a:t>
            </a:r>
            <a:r>
              <a:rPr lang="en-US"/>
              <a:t>that </a:t>
            </a:r>
            <a:r>
              <a:rPr lang="en-US" smtClean="0"/>
              <a:t>vectorization </a:t>
            </a:r>
            <a:r>
              <a:rPr lang="en-US" dirty="0"/>
              <a:t>is possible. </a:t>
            </a:r>
          </a:p>
        </p:txBody>
      </p:sp>
      <p:sp>
        <p:nvSpPr>
          <p:cNvPr id="5" name="Rectangle 4"/>
          <p:cNvSpPr/>
          <p:nvPr/>
        </p:nvSpPr>
        <p:spPr>
          <a:xfrm>
            <a:off x="2675656" y="6413561"/>
            <a:ext cx="6572825" cy="369332"/>
          </a:xfrm>
          <a:prstGeom prst="rect">
            <a:avLst/>
          </a:prstGeom>
        </p:spPr>
        <p:txBody>
          <a:bodyPr wrap="none">
            <a:spAutoFit/>
          </a:bodyPr>
          <a:lstStyle/>
          <a:p>
            <a:r>
              <a:rPr lang="en-US" dirty="0" smtClean="0"/>
              <a:t>SSE</a:t>
            </a:r>
            <a:r>
              <a:rPr lang="en-US" smtClean="0"/>
              <a:t>: Streaming </a:t>
            </a:r>
            <a:r>
              <a:rPr lang="en-US" dirty="0" smtClean="0"/>
              <a:t>SIMD Extension , AVX = </a:t>
            </a:r>
            <a:r>
              <a:rPr lang="en-US" smtClean="0"/>
              <a:t>Advanced Vector </a:t>
            </a:r>
            <a:r>
              <a:rPr lang="en-US" dirty="0" smtClean="0"/>
              <a:t>Extension</a:t>
            </a:r>
            <a:endParaRPr lang="en-US" dirty="0"/>
          </a:p>
        </p:txBody>
      </p:sp>
    </p:spTree>
    <p:extLst>
      <p:ext uri="{BB962C8B-B14F-4D97-AF65-F5344CB8AC3E}">
        <p14:creationId xmlns:p14="http://schemas.microsoft.com/office/powerpoint/2010/main" val="4211904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unny cove block diagram.svg"/>
          <p:cNvPicPr>
            <a:picLocks noChangeAspect="1" noChangeArrowheads="1"/>
          </p:cNvPicPr>
          <p:nvPr/>
        </p:nvPicPr>
        <p:blipFill rotWithShape="1">
          <a:blip r:embed="rId3">
            <a:extLst>
              <a:ext uri="{28A0092B-C50C-407E-A947-70E740481C1C}">
                <a14:useLocalDpi xmlns:a14="http://schemas.microsoft.com/office/drawing/2010/main" val="0"/>
              </a:ext>
            </a:extLst>
          </a:blip>
          <a:srcRect r="19915" b="55574"/>
          <a:stretch/>
        </p:blipFill>
        <p:spPr bwMode="auto">
          <a:xfrm>
            <a:off x="4769623" y="196849"/>
            <a:ext cx="7231877" cy="5024583"/>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152399" y="5528565"/>
            <a:ext cx="11849101" cy="1307009"/>
            <a:chOff x="152399" y="5480963"/>
            <a:chExt cx="11849101" cy="1411521"/>
          </a:xfrm>
        </p:grpSpPr>
        <p:sp>
          <p:nvSpPr>
            <p:cNvPr id="12" name="Rectangle 11"/>
            <p:cNvSpPr/>
            <p:nvPr/>
          </p:nvSpPr>
          <p:spPr>
            <a:xfrm>
              <a:off x="152399" y="5480963"/>
              <a:ext cx="11849101" cy="1411521"/>
            </a:xfrm>
            <a:prstGeom prst="rect">
              <a:avLst/>
            </a:prstGeom>
            <a:gradFill>
              <a:gsLst>
                <a:gs pos="0">
                  <a:schemeClr val="dk1">
                    <a:tint val="60000"/>
                    <a:lumMod val="104000"/>
                    <a:alpha val="66000"/>
                  </a:schemeClr>
                </a:gs>
                <a:gs pos="100000">
                  <a:schemeClr val="dk1">
                    <a:tint val="84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TextBox 9"/>
            <p:cNvSpPr txBox="1"/>
            <p:nvPr/>
          </p:nvSpPr>
          <p:spPr>
            <a:xfrm>
              <a:off x="266190" y="5659603"/>
              <a:ext cx="11621517" cy="1077218"/>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b="1" dirty="0" smtClean="0">
                  <a:solidFill>
                    <a:schemeClr val="bg1"/>
                  </a:solidFill>
                </a:rPr>
                <a:t>Instructions in this phase are macro-operation or assembly operation.</a:t>
              </a:r>
            </a:p>
            <a:p>
              <a:r>
                <a:rPr lang="en-US" sz="1400" b="1" dirty="0" smtClean="0">
                  <a:solidFill>
                    <a:schemeClr val="bg1"/>
                  </a:solidFill>
                </a:rPr>
                <a:t>Each macro instruction consist of sequence of micro-operation.</a:t>
              </a:r>
            </a:p>
            <a:p>
              <a:endParaRPr lang="en-US" sz="1400" b="1" dirty="0" smtClean="0">
                <a:solidFill>
                  <a:schemeClr val="bg1"/>
                </a:solidFill>
              </a:endParaRPr>
            </a:p>
            <a:p>
              <a:r>
                <a:rPr lang="en-US" sz="1400" b="1" dirty="0" smtClean="0">
                  <a:solidFill>
                    <a:schemeClr val="bg1"/>
                  </a:solidFill>
                </a:rPr>
                <a:t>Micro-ops </a:t>
              </a:r>
              <a:r>
                <a:rPr lang="en-US" sz="1400" b="1" dirty="0">
                  <a:solidFill>
                    <a:schemeClr val="bg1"/>
                  </a:solidFill>
                </a:rPr>
                <a:t>are basic operations on data stored in one or more registers, including transferring data between registers or between registers and external buses of the central processing unit (CPU), and performing arithmetic or logical operations on </a:t>
              </a:r>
              <a:r>
                <a:rPr lang="en-US" sz="1400" b="1" dirty="0" smtClean="0">
                  <a:solidFill>
                    <a:schemeClr val="bg1"/>
                  </a:solidFill>
                </a:rPr>
                <a:t>registers</a:t>
              </a:r>
            </a:p>
          </p:txBody>
        </p:sp>
      </p:grpSp>
      <p:grpSp>
        <p:nvGrpSpPr>
          <p:cNvPr id="2" name="Group 1"/>
          <p:cNvGrpSpPr/>
          <p:nvPr/>
        </p:nvGrpSpPr>
        <p:grpSpPr>
          <a:xfrm>
            <a:off x="152399" y="196849"/>
            <a:ext cx="4617224" cy="5331716"/>
            <a:chOff x="507999" y="220357"/>
            <a:chExt cx="4617224" cy="5242674"/>
          </a:xfrm>
        </p:grpSpPr>
        <p:sp>
          <p:nvSpPr>
            <p:cNvPr id="11" name="Rectangle 10"/>
            <p:cNvSpPr/>
            <p:nvPr/>
          </p:nvSpPr>
          <p:spPr>
            <a:xfrm>
              <a:off x="507999" y="220357"/>
              <a:ext cx="4572001" cy="5242674"/>
            </a:xfrm>
            <a:prstGeom prst="rect">
              <a:avLst/>
            </a:prstGeom>
            <a:gradFill>
              <a:gsLst>
                <a:gs pos="0">
                  <a:schemeClr val="dk1">
                    <a:tint val="60000"/>
                    <a:lumMod val="104000"/>
                    <a:alpha val="66000"/>
                  </a:schemeClr>
                </a:gs>
                <a:gs pos="100000">
                  <a:schemeClr val="dk1">
                    <a:tint val="84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p:cNvSpPr txBox="1"/>
            <p:nvPr/>
          </p:nvSpPr>
          <p:spPr>
            <a:xfrm>
              <a:off x="572885" y="256699"/>
              <a:ext cx="4552338" cy="665800"/>
            </a:xfrm>
            <a:prstGeom prst="rect">
              <a:avLst/>
            </a:prstGeom>
            <a:solidFill>
              <a:srgbClr val="FF0000">
                <a:alpha val="83000"/>
              </a:srgbClr>
            </a:solidFill>
          </p:spPr>
          <p:txBody>
            <a:bodyPr wrap="square" rtlCol="0">
              <a:spAutoFit/>
            </a:bodyPr>
            <a:lstStyle/>
            <a:p>
              <a:r>
                <a:rPr lang="en-US" sz="2400" b="1" dirty="0" smtClean="0">
                  <a:solidFill>
                    <a:schemeClr val="bg1"/>
                  </a:solidFill>
                </a:rPr>
                <a:t>Front-End :</a:t>
              </a:r>
              <a:r>
                <a:rPr lang="en-US" sz="2400" b="1" dirty="0" smtClean="0"/>
                <a:t>Fetch </a:t>
              </a:r>
              <a:r>
                <a:rPr lang="en-US" sz="2400" b="1" dirty="0"/>
                <a:t>&amp; </a:t>
              </a:r>
              <a:r>
                <a:rPr lang="en-US" sz="2400" b="1" dirty="0" smtClean="0"/>
                <a:t>pre-decoding</a:t>
              </a:r>
            </a:p>
            <a:p>
              <a:pPr algn="ctr"/>
              <a:r>
                <a:rPr lang="en-US" sz="1400" b="1" dirty="0" smtClean="0">
                  <a:solidFill>
                    <a:schemeClr val="bg1"/>
                  </a:solidFill>
                </a:rPr>
                <a:t>In-order execution </a:t>
              </a:r>
              <a:endParaRPr lang="en-US" sz="1400" b="1" dirty="0">
                <a:solidFill>
                  <a:schemeClr val="bg1"/>
                </a:solidFill>
              </a:endParaRPr>
            </a:p>
          </p:txBody>
        </p:sp>
        <p:sp>
          <p:nvSpPr>
            <p:cNvPr id="5" name="TextBox 4"/>
            <p:cNvSpPr txBox="1"/>
            <p:nvPr/>
          </p:nvSpPr>
          <p:spPr>
            <a:xfrm>
              <a:off x="620013" y="879806"/>
              <a:ext cx="4324350" cy="215444"/>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b="1" dirty="0" smtClean="0">
                  <a:solidFill>
                    <a:schemeClr val="bg1"/>
                  </a:solidFill>
                </a:rPr>
                <a:t>Fetch</a:t>
              </a:r>
              <a:r>
                <a:rPr lang="en-US" sz="1400" dirty="0" smtClean="0">
                  <a:solidFill>
                    <a:schemeClr val="bg1"/>
                  </a:solidFill>
                </a:rPr>
                <a:t> instruction from L2, LLC or Memory into L1 cache</a:t>
              </a:r>
              <a:endParaRPr lang="en-US" sz="1400" b="1" dirty="0">
                <a:solidFill>
                  <a:schemeClr val="bg1"/>
                </a:solidFill>
              </a:endParaRPr>
            </a:p>
          </p:txBody>
        </p:sp>
        <p:sp>
          <p:nvSpPr>
            <p:cNvPr id="6" name="TextBox 5"/>
            <p:cNvSpPr txBox="1"/>
            <p:nvPr/>
          </p:nvSpPr>
          <p:spPr>
            <a:xfrm>
              <a:off x="618108" y="1155868"/>
              <a:ext cx="4324350"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b="1" dirty="0" smtClean="0">
                  <a:solidFill>
                    <a:schemeClr val="bg1"/>
                  </a:solidFill>
                </a:rPr>
                <a:t>Fetch</a:t>
              </a:r>
              <a:r>
                <a:rPr lang="en-US" sz="1400" dirty="0" smtClean="0">
                  <a:solidFill>
                    <a:schemeClr val="bg1"/>
                  </a:solidFill>
                </a:rPr>
                <a:t> instruction from L1 ICache into</a:t>
              </a:r>
              <a:r>
                <a:rPr lang="en-US" sz="1400" b="1" dirty="0" smtClean="0">
                  <a:solidFill>
                    <a:schemeClr val="bg1"/>
                  </a:solidFill>
                </a:rPr>
                <a:t> pre-decode buffer </a:t>
              </a:r>
              <a:r>
                <a:rPr lang="en-US" sz="1400" dirty="0" smtClean="0">
                  <a:solidFill>
                    <a:schemeClr val="bg1"/>
                  </a:solidFill>
                </a:rPr>
                <a:t>in 16 B window / cycle.</a:t>
              </a:r>
              <a:endParaRPr lang="en-US" sz="1400" b="1" dirty="0">
                <a:solidFill>
                  <a:schemeClr val="bg1"/>
                </a:solidFill>
              </a:endParaRPr>
            </a:p>
          </p:txBody>
        </p:sp>
        <p:sp>
          <p:nvSpPr>
            <p:cNvPr id="7" name="TextBox 6"/>
            <p:cNvSpPr txBox="1"/>
            <p:nvPr/>
          </p:nvSpPr>
          <p:spPr>
            <a:xfrm>
              <a:off x="620013" y="1633379"/>
              <a:ext cx="4324350"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smtClean="0">
                  <a:solidFill>
                    <a:schemeClr val="bg1"/>
                  </a:solidFill>
                </a:rPr>
                <a:t>fetcher </a:t>
              </a:r>
              <a:r>
                <a:rPr lang="en-US" sz="1400" dirty="0">
                  <a:solidFill>
                    <a:schemeClr val="bg1"/>
                  </a:solidFill>
                </a:rPr>
                <a:t>is shared evenly between the </a:t>
              </a:r>
              <a:r>
                <a:rPr lang="en-US" sz="1400" b="1" dirty="0">
                  <a:solidFill>
                    <a:schemeClr val="bg1"/>
                  </a:solidFill>
                </a:rPr>
                <a:t>two</a:t>
              </a:r>
              <a:r>
                <a:rPr lang="en-US" sz="1400" dirty="0">
                  <a:solidFill>
                    <a:schemeClr val="bg1"/>
                  </a:solidFill>
                </a:rPr>
                <a:t> threads so that each thread gets every other cycle</a:t>
              </a:r>
              <a:endParaRPr lang="en-US" sz="1400" b="1" dirty="0">
                <a:solidFill>
                  <a:schemeClr val="bg1"/>
                </a:solidFill>
              </a:endParaRPr>
            </a:p>
          </p:txBody>
        </p:sp>
        <p:sp>
          <p:nvSpPr>
            <p:cNvPr id="8" name="TextBox 7"/>
            <p:cNvSpPr txBox="1"/>
            <p:nvPr/>
          </p:nvSpPr>
          <p:spPr>
            <a:xfrm>
              <a:off x="618108" y="2112099"/>
              <a:ext cx="4314825" cy="1694765"/>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b="1" dirty="0" smtClean="0">
                  <a:solidFill>
                    <a:schemeClr val="bg1"/>
                  </a:solidFill>
                </a:rPr>
                <a:t>Pre-decoding : </a:t>
              </a:r>
              <a:r>
                <a:rPr lang="en-US" sz="1400" dirty="0" smtClean="0">
                  <a:solidFill>
                    <a:schemeClr val="bg1"/>
                  </a:solidFill>
                </a:rPr>
                <a:t>x86 instructions </a:t>
              </a:r>
              <a:r>
                <a:rPr lang="en-US" sz="1400" dirty="0">
                  <a:solidFill>
                    <a:schemeClr val="bg1"/>
                  </a:solidFill>
                </a:rPr>
                <a:t>are complex, variable length, have inconsistent encoding, and may contain multiple </a:t>
              </a:r>
              <a:r>
                <a:rPr lang="en-US" sz="1400" dirty="0" smtClean="0">
                  <a:solidFill>
                    <a:schemeClr val="bg1"/>
                  </a:solidFill>
                </a:rPr>
                <a:t>operations</a:t>
              </a:r>
              <a:r>
                <a:rPr lang="en-US" sz="1400" dirty="0">
                  <a:solidFill>
                    <a:schemeClr val="bg1"/>
                  </a:solidFill>
                </a:rPr>
                <a:t>. </a:t>
              </a:r>
              <a:endParaRPr lang="en-US" sz="1400" b="1" dirty="0">
                <a:solidFill>
                  <a:schemeClr val="bg1"/>
                </a:solidFill>
              </a:endParaRPr>
            </a:p>
            <a:p>
              <a:r>
                <a:rPr lang="en-US" sz="1400" b="1" dirty="0" smtClean="0">
                  <a:solidFill>
                    <a:schemeClr val="bg1"/>
                  </a:solidFill>
                </a:rPr>
                <a:t>1 Determine instruction length.</a:t>
              </a:r>
            </a:p>
            <a:p>
              <a:r>
                <a:rPr lang="en-US" sz="1400" b="1" dirty="0" smtClean="0">
                  <a:solidFill>
                    <a:schemeClr val="bg1"/>
                  </a:solidFill>
                </a:rPr>
                <a:t>2 Decoding prefixes. (LCP,).</a:t>
              </a:r>
            </a:p>
            <a:p>
              <a:r>
                <a:rPr lang="en-US" sz="1400" b="1" dirty="0" smtClean="0">
                  <a:solidFill>
                    <a:schemeClr val="bg1"/>
                  </a:solidFill>
                </a:rPr>
                <a:t>3 Mark various properties of instruction for decoders.</a:t>
              </a:r>
            </a:p>
            <a:p>
              <a:r>
                <a:rPr lang="en-US" sz="1400" b="1" dirty="0" smtClean="0">
                  <a:solidFill>
                    <a:schemeClr val="bg1"/>
                  </a:solidFill>
                </a:rPr>
                <a:t>For example , “is branches” </a:t>
              </a:r>
              <a:r>
                <a:rPr lang="en-US" sz="1400" dirty="0" smtClean="0">
                  <a:solidFill>
                    <a:schemeClr val="bg1"/>
                  </a:solidFill>
                </a:rPr>
                <a:t>for help second phase decoding.</a:t>
              </a:r>
            </a:p>
          </p:txBody>
        </p:sp>
        <p:sp>
          <p:nvSpPr>
            <p:cNvPr id="9" name="TextBox 8"/>
            <p:cNvSpPr txBox="1"/>
            <p:nvPr/>
          </p:nvSpPr>
          <p:spPr>
            <a:xfrm>
              <a:off x="618108" y="3902647"/>
              <a:ext cx="4324350" cy="1508105"/>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the pre-decoder has a throughput of 6  </a:t>
              </a:r>
              <a:r>
                <a:rPr lang="en-US" sz="1400" b="1" dirty="0" smtClean="0">
                  <a:solidFill>
                    <a:schemeClr val="bg1"/>
                  </a:solidFill>
                </a:rPr>
                <a:t>macro-ops</a:t>
              </a:r>
              <a:r>
                <a:rPr lang="en-US" sz="1400" dirty="0" smtClean="0">
                  <a:solidFill>
                    <a:schemeClr val="bg1"/>
                  </a:solidFill>
                </a:rPr>
                <a:t> </a:t>
              </a:r>
              <a:r>
                <a:rPr lang="en-US" sz="1400" dirty="0">
                  <a:solidFill>
                    <a:schemeClr val="bg1"/>
                  </a:solidFill>
                </a:rPr>
                <a:t> per cycle or until all 16 bytes are </a:t>
              </a:r>
              <a:r>
                <a:rPr lang="en-US" sz="1400" dirty="0" smtClean="0">
                  <a:solidFill>
                    <a:schemeClr val="bg1"/>
                  </a:solidFill>
                </a:rPr>
                <a:t>consumed.</a:t>
              </a:r>
            </a:p>
            <a:p>
              <a:endParaRPr lang="en-US" sz="1400" dirty="0" smtClean="0">
                <a:solidFill>
                  <a:schemeClr val="bg1"/>
                </a:solidFill>
              </a:endParaRPr>
            </a:p>
            <a:p>
              <a:r>
                <a:rPr lang="en-US" sz="1400" dirty="0" smtClean="0">
                  <a:solidFill>
                    <a:schemeClr val="bg1"/>
                  </a:solidFill>
                </a:rPr>
                <a:t>If 16 byte result 7 instruction, 6 instruction will be processed in first cycle and 1 instruction in second cycle.</a:t>
              </a:r>
            </a:p>
            <a:p>
              <a:r>
                <a:rPr lang="en-US" sz="1400" dirty="0" smtClean="0">
                  <a:solidFill>
                    <a:schemeClr val="bg1"/>
                  </a:solidFill>
                </a:rPr>
                <a:t>a </a:t>
              </a:r>
              <a:r>
                <a:rPr lang="en-US" sz="1400" dirty="0">
                  <a:solidFill>
                    <a:schemeClr val="bg1"/>
                  </a:solidFill>
                </a:rPr>
                <a:t>whole second cycle will be wasted for that last </a:t>
              </a:r>
              <a:r>
                <a:rPr lang="en-US" sz="1400" dirty="0" smtClean="0">
                  <a:solidFill>
                    <a:schemeClr val="bg1"/>
                  </a:solidFill>
                </a:rPr>
                <a:t>instruction and result 3.5 instruction per cycle.</a:t>
              </a:r>
              <a:endParaRPr lang="en-US" sz="1400" dirty="0">
                <a:solidFill>
                  <a:schemeClr val="bg1"/>
                </a:solidFill>
              </a:endParaRPr>
            </a:p>
          </p:txBody>
        </p:sp>
      </p:grpSp>
    </p:spTree>
    <p:extLst>
      <p:ext uri="{BB962C8B-B14F-4D97-AF65-F5344CB8AC3E}">
        <p14:creationId xmlns:p14="http://schemas.microsoft.com/office/powerpoint/2010/main" val="859657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unny cove block diagram.svg"/>
          <p:cNvPicPr>
            <a:picLocks noChangeAspect="1" noChangeArrowheads="1"/>
          </p:cNvPicPr>
          <p:nvPr/>
        </p:nvPicPr>
        <p:blipFill rotWithShape="1">
          <a:blip r:embed="rId3">
            <a:extLst>
              <a:ext uri="{28A0092B-C50C-407E-A947-70E740481C1C}">
                <a14:useLocalDpi xmlns:a14="http://schemas.microsoft.com/office/drawing/2010/main" val="0"/>
              </a:ext>
            </a:extLst>
          </a:blip>
          <a:srcRect r="19915" b="55574"/>
          <a:stretch/>
        </p:blipFill>
        <p:spPr bwMode="auto">
          <a:xfrm>
            <a:off x="4580502" y="416851"/>
            <a:ext cx="7611497" cy="4524612"/>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211997" y="416852"/>
            <a:ext cx="4359932" cy="4524612"/>
            <a:chOff x="1581150" y="303089"/>
            <a:chExt cx="4359932" cy="3373561"/>
          </a:xfrm>
        </p:grpSpPr>
        <p:sp>
          <p:nvSpPr>
            <p:cNvPr id="13" name="Rectangle 12"/>
            <p:cNvSpPr/>
            <p:nvPr/>
          </p:nvSpPr>
          <p:spPr>
            <a:xfrm>
              <a:off x="1581150" y="303089"/>
              <a:ext cx="4359932" cy="3373561"/>
            </a:xfrm>
            <a:prstGeom prst="rect">
              <a:avLst/>
            </a:prstGeom>
            <a:gradFill>
              <a:gsLst>
                <a:gs pos="0">
                  <a:schemeClr val="dk1">
                    <a:tint val="60000"/>
                    <a:lumMod val="104000"/>
                    <a:alpha val="66000"/>
                  </a:schemeClr>
                </a:gs>
                <a:gs pos="100000">
                  <a:schemeClr val="dk1">
                    <a:tint val="84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p:cNvSpPr txBox="1"/>
            <p:nvPr/>
          </p:nvSpPr>
          <p:spPr>
            <a:xfrm>
              <a:off x="1695109" y="336677"/>
              <a:ext cx="4106110" cy="504853"/>
            </a:xfrm>
            <a:prstGeom prst="rect">
              <a:avLst/>
            </a:prstGeom>
            <a:solidFill>
              <a:srgbClr val="FF0000">
                <a:alpha val="54000"/>
              </a:srgbClr>
            </a:solidFill>
          </p:spPr>
          <p:txBody>
            <a:bodyPr wrap="square" rtlCol="0">
              <a:spAutoFit/>
            </a:bodyPr>
            <a:lstStyle/>
            <a:p>
              <a:pPr algn="ctr"/>
              <a:r>
                <a:rPr lang="en-US" sz="2000" b="1" dirty="0">
                  <a:solidFill>
                    <a:schemeClr val="bg1"/>
                  </a:solidFill>
                </a:rPr>
                <a:t>Front-End : </a:t>
              </a:r>
              <a:r>
                <a:rPr lang="en-US" sz="2000" b="1" dirty="0" smtClean="0"/>
                <a:t>Instruction Queue (IQ)</a:t>
              </a:r>
            </a:p>
            <a:p>
              <a:pPr algn="ctr"/>
              <a:r>
                <a:rPr lang="en-US" b="1" dirty="0">
                  <a:solidFill>
                    <a:schemeClr val="bg1"/>
                  </a:solidFill>
                </a:rPr>
                <a:t>In-order execution </a:t>
              </a:r>
            </a:p>
          </p:txBody>
        </p:sp>
        <p:sp>
          <p:nvSpPr>
            <p:cNvPr id="5" name="TextBox 4"/>
            <p:cNvSpPr txBox="1"/>
            <p:nvPr/>
          </p:nvSpPr>
          <p:spPr>
            <a:xfrm>
              <a:off x="1695109" y="918269"/>
              <a:ext cx="4106109" cy="321270"/>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The pre-decoded instructions are delivered to the </a:t>
              </a:r>
              <a:r>
                <a:rPr lang="en-US" sz="1400" dirty="0" smtClean="0">
                  <a:solidFill>
                    <a:schemeClr val="bg1"/>
                  </a:solidFill>
                </a:rPr>
                <a:t>IQ It has 25 entries for each thread</a:t>
              </a:r>
              <a:endParaRPr lang="en-US" sz="1400" dirty="0">
                <a:solidFill>
                  <a:schemeClr val="bg1"/>
                </a:solidFill>
              </a:endParaRPr>
            </a:p>
          </p:txBody>
        </p:sp>
        <p:sp>
          <p:nvSpPr>
            <p:cNvPr id="6" name="TextBox 5"/>
            <p:cNvSpPr txBox="1"/>
            <p:nvPr/>
          </p:nvSpPr>
          <p:spPr>
            <a:xfrm>
              <a:off x="1695110" y="1339925"/>
              <a:ext cx="4106109" cy="183583"/>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One key optimization the </a:t>
              </a:r>
              <a:r>
                <a:rPr lang="en-US" sz="1400" dirty="0" smtClean="0">
                  <a:solidFill>
                    <a:schemeClr val="bg1"/>
                  </a:solidFill>
                </a:rPr>
                <a:t>IQ does </a:t>
              </a:r>
              <a:r>
                <a:rPr lang="en-US" sz="1400" dirty="0">
                  <a:solidFill>
                    <a:schemeClr val="bg1"/>
                  </a:solidFill>
                </a:rPr>
                <a:t>is </a:t>
              </a:r>
              <a:r>
                <a:rPr lang="en-US" sz="1600" b="1" dirty="0">
                  <a:solidFill>
                    <a:schemeClr val="bg1"/>
                  </a:solidFill>
                </a:rPr>
                <a:t>macro-op fusion</a:t>
              </a:r>
              <a:endParaRPr lang="en-US" sz="1400" b="1" dirty="0">
                <a:solidFill>
                  <a:schemeClr val="bg1"/>
                </a:solidFill>
              </a:endParaRPr>
            </a:p>
          </p:txBody>
        </p:sp>
        <p:sp>
          <p:nvSpPr>
            <p:cNvPr id="7" name="TextBox 6"/>
            <p:cNvSpPr txBox="1"/>
            <p:nvPr/>
          </p:nvSpPr>
          <p:spPr>
            <a:xfrm>
              <a:off x="1695109" y="1652203"/>
              <a:ext cx="4084319" cy="321270"/>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smtClean="0">
                  <a:solidFill>
                    <a:schemeClr val="bg1"/>
                  </a:solidFill>
                </a:rPr>
                <a:t>macro-ops </a:t>
              </a:r>
              <a:r>
                <a:rPr lang="en-US" sz="1400" dirty="0">
                  <a:solidFill>
                    <a:schemeClr val="bg1"/>
                  </a:solidFill>
                </a:rPr>
                <a:t>fusion is to combine multiple </a:t>
              </a:r>
              <a:r>
                <a:rPr lang="en-US" sz="1400" dirty="0" smtClean="0">
                  <a:solidFill>
                    <a:schemeClr val="bg1"/>
                  </a:solidFill>
                </a:rPr>
                <a:t>adjacent</a:t>
              </a:r>
            </a:p>
            <a:p>
              <a:r>
                <a:rPr lang="en-US" sz="1400" dirty="0" smtClean="0">
                  <a:solidFill>
                    <a:schemeClr val="bg1"/>
                  </a:solidFill>
                </a:rPr>
                <a:t> </a:t>
              </a:r>
              <a:r>
                <a:rPr lang="en-US" sz="1400" dirty="0">
                  <a:solidFill>
                    <a:schemeClr val="bg1"/>
                  </a:solidFill>
                </a:rPr>
                <a:t>instructions into a single instruction.</a:t>
              </a:r>
              <a:endParaRPr lang="en-US" sz="1400" b="1" dirty="0">
                <a:solidFill>
                  <a:schemeClr val="bg1"/>
                </a:solidFill>
              </a:endParaRPr>
            </a:p>
          </p:txBody>
        </p:sp>
        <p:sp>
          <p:nvSpPr>
            <p:cNvPr id="8" name="TextBox 7"/>
            <p:cNvSpPr txBox="1"/>
            <p:nvPr/>
          </p:nvSpPr>
          <p:spPr>
            <a:xfrm>
              <a:off x="1695110" y="2923026"/>
              <a:ext cx="1257300"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smtClean="0">
                  <a:solidFill>
                    <a:schemeClr val="bg1"/>
                  </a:solidFill>
                </a:rPr>
                <a:t>cmp eax,[mem]</a:t>
              </a:r>
            </a:p>
            <a:p>
              <a:r>
                <a:rPr lang="en-US" sz="1400" dirty="0" smtClean="0">
                  <a:solidFill>
                    <a:schemeClr val="bg1"/>
                  </a:solidFill>
                </a:rPr>
                <a:t>jne loop</a:t>
              </a:r>
              <a:endParaRPr lang="en-US" sz="1400" dirty="0">
                <a:solidFill>
                  <a:schemeClr val="bg1"/>
                </a:solidFill>
              </a:endParaRPr>
            </a:p>
          </p:txBody>
        </p:sp>
        <p:sp>
          <p:nvSpPr>
            <p:cNvPr id="9" name="TextBox 8"/>
            <p:cNvSpPr txBox="1"/>
            <p:nvPr/>
          </p:nvSpPr>
          <p:spPr>
            <a:xfrm>
              <a:off x="3737269" y="3015111"/>
              <a:ext cx="2063949" cy="215444"/>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smtClean="0">
                  <a:solidFill>
                    <a:schemeClr val="bg1"/>
                  </a:solidFill>
                </a:rPr>
                <a:t>cmpjne eax,[mem],loop</a:t>
              </a:r>
              <a:endParaRPr lang="en-US" sz="1400" dirty="0">
                <a:solidFill>
                  <a:schemeClr val="bg1"/>
                </a:solidFill>
              </a:endParaRPr>
            </a:p>
          </p:txBody>
        </p:sp>
        <p:sp>
          <p:nvSpPr>
            <p:cNvPr id="2" name="Right Arrow 1"/>
            <p:cNvSpPr/>
            <p:nvPr/>
          </p:nvSpPr>
          <p:spPr>
            <a:xfrm>
              <a:off x="2983157" y="3084337"/>
              <a:ext cx="723364" cy="123358"/>
            </a:xfrm>
            <a:prstGeom prst="rightArrow">
              <a:avLst>
                <a:gd name="adj1" fmla="val 23620"/>
                <a:gd name="adj2" fmla="val 862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92006" y="2861223"/>
              <a:ext cx="587020" cy="369332"/>
            </a:xfrm>
            <a:prstGeom prst="rect">
              <a:avLst/>
            </a:prstGeom>
            <a:noFill/>
          </p:spPr>
          <p:txBody>
            <a:bodyPr wrap="none" rtlCol="0">
              <a:spAutoFit/>
            </a:bodyPr>
            <a:lstStyle/>
            <a:p>
              <a:r>
                <a:rPr lang="en-US" dirty="0" smtClean="0">
                  <a:solidFill>
                    <a:schemeClr val="bg1"/>
                  </a:solidFill>
                </a:rPr>
                <a:t>fuse</a:t>
              </a:r>
              <a:endParaRPr lang="en-US" dirty="0">
                <a:solidFill>
                  <a:schemeClr val="bg1"/>
                </a:solidFill>
              </a:endParaRPr>
            </a:p>
          </p:txBody>
        </p:sp>
        <p:sp>
          <p:nvSpPr>
            <p:cNvPr id="12" name="TextBox 11"/>
            <p:cNvSpPr txBox="1"/>
            <p:nvPr/>
          </p:nvSpPr>
          <p:spPr>
            <a:xfrm>
              <a:off x="1695109" y="2146864"/>
              <a:ext cx="4106109" cy="481906"/>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smtClean="0">
                  <a:solidFill>
                    <a:schemeClr val="bg1"/>
                  </a:solidFill>
                </a:rPr>
                <a:t>macro-ops </a:t>
              </a:r>
              <a:r>
                <a:rPr lang="en-US" sz="1400" dirty="0">
                  <a:solidFill>
                    <a:schemeClr val="bg1"/>
                  </a:solidFill>
                </a:rPr>
                <a:t>fusion </a:t>
              </a:r>
              <a:r>
                <a:rPr lang="en-US" sz="1400" dirty="0" smtClean="0">
                  <a:solidFill>
                    <a:schemeClr val="bg1"/>
                  </a:solidFill>
                </a:rPr>
                <a:t>reduce </a:t>
              </a:r>
              <a:r>
                <a:rPr lang="en-US" sz="1400" dirty="0">
                  <a:solidFill>
                    <a:schemeClr val="bg1"/>
                  </a:solidFill>
                </a:rPr>
                <a:t>the number of instructions that must be </a:t>
              </a:r>
              <a:r>
                <a:rPr lang="en-US" sz="1400" dirty="0" smtClean="0">
                  <a:solidFill>
                    <a:schemeClr val="bg1"/>
                  </a:solidFill>
                </a:rPr>
                <a:t>executed so </a:t>
              </a:r>
              <a:r>
                <a:rPr lang="en-US" sz="1400" dirty="0">
                  <a:solidFill>
                    <a:schemeClr val="bg1"/>
                  </a:solidFill>
                </a:rPr>
                <a:t>more </a:t>
              </a:r>
              <a:r>
                <a:rPr lang="en-US" sz="1400" dirty="0" smtClean="0">
                  <a:solidFill>
                    <a:schemeClr val="bg1"/>
                  </a:solidFill>
                </a:rPr>
                <a:t>works </a:t>
              </a:r>
              <a:r>
                <a:rPr lang="en-US" sz="1400" dirty="0">
                  <a:solidFill>
                    <a:schemeClr val="bg1"/>
                  </a:solidFill>
                </a:rPr>
                <a:t>can be done with fewer resources.</a:t>
              </a:r>
              <a:endParaRPr lang="en-US" sz="1400" b="1" dirty="0">
                <a:solidFill>
                  <a:schemeClr val="bg1"/>
                </a:solidFill>
              </a:endParaRPr>
            </a:p>
          </p:txBody>
        </p:sp>
      </p:grpSp>
      <p:grpSp>
        <p:nvGrpSpPr>
          <p:cNvPr id="17" name="Group 16"/>
          <p:cNvGrpSpPr/>
          <p:nvPr/>
        </p:nvGrpSpPr>
        <p:grpSpPr>
          <a:xfrm>
            <a:off x="211997" y="5093400"/>
            <a:ext cx="11840303" cy="1200193"/>
            <a:chOff x="180975" y="5302207"/>
            <a:chExt cx="9758920" cy="1200193"/>
          </a:xfrm>
        </p:grpSpPr>
        <p:sp>
          <p:nvSpPr>
            <p:cNvPr id="16" name="Rectangle 15"/>
            <p:cNvSpPr/>
            <p:nvPr/>
          </p:nvSpPr>
          <p:spPr>
            <a:xfrm>
              <a:off x="180975" y="5302207"/>
              <a:ext cx="9758920" cy="1200193"/>
            </a:xfrm>
            <a:prstGeom prst="rect">
              <a:avLst/>
            </a:prstGeom>
            <a:gradFill>
              <a:gsLst>
                <a:gs pos="0">
                  <a:schemeClr val="dk1">
                    <a:tint val="60000"/>
                    <a:lumMod val="104000"/>
                    <a:alpha val="66000"/>
                  </a:schemeClr>
                </a:gs>
                <a:gs pos="100000">
                  <a:schemeClr val="dk1">
                    <a:tint val="84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TextBox 10"/>
            <p:cNvSpPr txBox="1"/>
            <p:nvPr/>
          </p:nvSpPr>
          <p:spPr>
            <a:xfrm>
              <a:off x="294934" y="5976160"/>
              <a:ext cx="9520937" cy="430887"/>
            </a:xfrm>
            <a:prstGeom prst="rect">
              <a:avLst/>
            </a:prstGeom>
            <a:solidFill>
              <a:srgbClr val="FFC000">
                <a:alpha val="82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fused instructions remain fused throughout the entire pipeline and get executed as a </a:t>
              </a:r>
              <a:r>
                <a:rPr lang="en-US" sz="1400" b="1" dirty="0">
                  <a:solidFill>
                    <a:schemeClr val="bg1"/>
                  </a:solidFill>
                </a:rPr>
                <a:t>single</a:t>
              </a:r>
              <a:r>
                <a:rPr lang="en-US" sz="1400" dirty="0">
                  <a:solidFill>
                    <a:schemeClr val="bg1"/>
                  </a:solidFill>
                </a:rPr>
                <a:t> operation </a:t>
              </a:r>
              <a:endParaRPr lang="en-US" sz="1400" dirty="0" smtClean="0">
                <a:solidFill>
                  <a:schemeClr val="bg1"/>
                </a:solidFill>
              </a:endParaRPr>
            </a:p>
            <a:p>
              <a:r>
                <a:rPr lang="en-US" sz="1400" dirty="0" smtClean="0">
                  <a:solidFill>
                    <a:schemeClr val="bg1"/>
                  </a:solidFill>
                </a:rPr>
                <a:t>Only </a:t>
              </a:r>
              <a:r>
                <a:rPr lang="en-US" sz="1400" dirty="0">
                  <a:solidFill>
                    <a:schemeClr val="bg1"/>
                  </a:solidFill>
                </a:rPr>
                <a:t>one such fusion can be performed during each cycle</a:t>
              </a:r>
              <a:r>
                <a:rPr lang="en-US" sz="1400" dirty="0" smtClean="0">
                  <a:solidFill>
                    <a:schemeClr val="bg1"/>
                  </a:solidFill>
                </a:rPr>
                <a:t>. </a:t>
              </a:r>
              <a:r>
                <a:rPr lang="en-US" sz="1400" dirty="0">
                  <a:solidFill>
                    <a:schemeClr val="bg1"/>
                  </a:solidFill>
                </a:rPr>
                <a:t>Those instructions are later decoded into fused-µOPs.</a:t>
              </a:r>
            </a:p>
          </p:txBody>
        </p:sp>
        <p:sp>
          <p:nvSpPr>
            <p:cNvPr id="15" name="TextBox 14"/>
            <p:cNvSpPr txBox="1"/>
            <p:nvPr/>
          </p:nvSpPr>
          <p:spPr>
            <a:xfrm>
              <a:off x="294935" y="5454429"/>
              <a:ext cx="9520937" cy="430887"/>
            </a:xfrm>
            <a:prstGeom prst="rect">
              <a:avLst/>
            </a:prstGeom>
            <a:solidFill>
              <a:srgbClr val="FFC000">
                <a:alpha val="82000"/>
              </a:srgbClr>
            </a:solidFill>
            <a:effectLst>
              <a:glow rad="101600">
                <a:schemeClr val="accent3">
                  <a:satMod val="175000"/>
                  <a:alpha val="40000"/>
                </a:schemeClr>
              </a:glow>
            </a:effectLst>
          </p:spPr>
          <p:txBody>
            <a:bodyPr wrap="square" lIns="0" tIns="0" rIns="0" bIns="0" rtlCol="0">
              <a:spAutoFit/>
            </a:bodyPr>
            <a:lstStyle/>
            <a:p>
              <a:r>
                <a:rPr lang="en-US" sz="1400" dirty="0" smtClean="0">
                  <a:solidFill>
                    <a:schemeClr val="bg1"/>
                  </a:solidFill>
                </a:rPr>
                <a:t>fused </a:t>
              </a:r>
              <a:r>
                <a:rPr lang="en-US" sz="1400" dirty="0">
                  <a:solidFill>
                    <a:schemeClr val="bg1"/>
                  </a:solidFill>
                </a:rPr>
                <a:t>instructions can represent more work with fewer bits, free up execution units, tracking information (e.g. in the rename unit), save pipeline bandwidth in all stages from decode to retire, and consequently save power.</a:t>
              </a:r>
            </a:p>
          </p:txBody>
        </p:sp>
      </p:grpSp>
    </p:spTree>
    <p:extLst>
      <p:ext uri="{BB962C8B-B14F-4D97-AF65-F5344CB8AC3E}">
        <p14:creationId xmlns:p14="http://schemas.microsoft.com/office/powerpoint/2010/main" val="3597616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sunny cove block diagram.svg"/>
          <p:cNvPicPr>
            <a:picLocks noChangeAspect="1" noChangeArrowheads="1"/>
          </p:cNvPicPr>
          <p:nvPr/>
        </p:nvPicPr>
        <p:blipFill rotWithShape="1">
          <a:blip r:embed="rId3">
            <a:extLst>
              <a:ext uri="{28A0092B-C50C-407E-A947-70E740481C1C}">
                <a14:useLocalDpi xmlns:a14="http://schemas.microsoft.com/office/drawing/2010/main" val="0"/>
              </a:ext>
            </a:extLst>
          </a:blip>
          <a:srcRect l="612" t="21277" r="26597" b="56959"/>
          <a:stretch/>
        </p:blipFill>
        <p:spPr bwMode="auto">
          <a:xfrm>
            <a:off x="3300045" y="-170025"/>
            <a:ext cx="8717195" cy="279284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17449" y="1867324"/>
            <a:ext cx="5718904" cy="3659848"/>
            <a:chOff x="224695" y="200952"/>
            <a:chExt cx="5718904" cy="3659848"/>
          </a:xfrm>
        </p:grpSpPr>
        <p:grpSp>
          <p:nvGrpSpPr>
            <p:cNvPr id="3" name="Group 2"/>
            <p:cNvGrpSpPr/>
            <p:nvPr/>
          </p:nvGrpSpPr>
          <p:grpSpPr>
            <a:xfrm>
              <a:off x="224695" y="200952"/>
              <a:ext cx="5718904" cy="3659848"/>
              <a:chOff x="1581150" y="303089"/>
              <a:chExt cx="4359932" cy="3373561"/>
            </a:xfrm>
          </p:grpSpPr>
          <p:sp>
            <p:nvSpPr>
              <p:cNvPr id="5" name="Rectangle 4"/>
              <p:cNvSpPr/>
              <p:nvPr/>
            </p:nvSpPr>
            <p:spPr>
              <a:xfrm>
                <a:off x="1581150" y="303089"/>
                <a:ext cx="4359932" cy="3373561"/>
              </a:xfrm>
              <a:prstGeom prst="rect">
                <a:avLst/>
              </a:prstGeom>
              <a:gradFill>
                <a:gsLst>
                  <a:gs pos="0">
                    <a:schemeClr val="dk1">
                      <a:tint val="60000"/>
                      <a:lumMod val="104000"/>
                      <a:alpha val="66000"/>
                    </a:schemeClr>
                  </a:gs>
                  <a:gs pos="100000">
                    <a:schemeClr val="dk1">
                      <a:tint val="84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TextBox 5"/>
              <p:cNvSpPr txBox="1"/>
              <p:nvPr/>
            </p:nvSpPr>
            <p:spPr>
              <a:xfrm>
                <a:off x="2226337" y="346146"/>
                <a:ext cx="3147482" cy="936214"/>
              </a:xfrm>
              <a:prstGeom prst="rect">
                <a:avLst/>
              </a:prstGeom>
              <a:solidFill>
                <a:srgbClr val="FF0000">
                  <a:alpha val="54000"/>
                </a:srgbClr>
              </a:solidFill>
            </p:spPr>
            <p:txBody>
              <a:bodyPr wrap="square" rtlCol="0">
                <a:spAutoFit/>
              </a:bodyPr>
              <a:lstStyle/>
              <a:p>
                <a:pPr algn="ctr"/>
                <a:r>
                  <a:rPr lang="en-US" sz="2400" b="1" dirty="0">
                    <a:solidFill>
                      <a:schemeClr val="bg1"/>
                    </a:solidFill>
                  </a:rPr>
                  <a:t>Front-End : </a:t>
                </a:r>
                <a:r>
                  <a:rPr lang="en-US" sz="2400" b="1" dirty="0"/>
                  <a:t>Decoder</a:t>
                </a:r>
                <a:endParaRPr lang="en-US" sz="2400" b="1" dirty="0" smtClean="0"/>
              </a:p>
              <a:p>
                <a:pPr algn="ctr"/>
                <a:r>
                  <a:rPr lang="en-US" b="1" dirty="0">
                    <a:solidFill>
                      <a:schemeClr val="bg1"/>
                    </a:solidFill>
                  </a:rPr>
                  <a:t>In-order execution </a:t>
                </a:r>
                <a:endParaRPr lang="en-US" b="1" dirty="0" smtClean="0">
                  <a:solidFill>
                    <a:schemeClr val="bg1"/>
                  </a:solidFill>
                </a:endParaRPr>
              </a:p>
              <a:p>
                <a:pPr algn="ctr"/>
                <a:endParaRPr lang="en-US" b="1" dirty="0">
                  <a:solidFill>
                    <a:schemeClr val="bg1"/>
                  </a:solidFill>
                </a:endParaRPr>
              </a:p>
            </p:txBody>
          </p:sp>
        </p:grpSp>
        <p:sp>
          <p:nvSpPr>
            <p:cNvPr id="15" name="TextBox 14"/>
            <p:cNvSpPr txBox="1"/>
            <p:nvPr/>
          </p:nvSpPr>
          <p:spPr>
            <a:xfrm>
              <a:off x="317500" y="1079312"/>
              <a:ext cx="5541718" cy="215444"/>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 Decoders read in </a:t>
              </a:r>
              <a:r>
                <a:rPr lang="en-US" sz="1400" dirty="0" smtClean="0">
                  <a:solidFill>
                    <a:schemeClr val="bg1"/>
                  </a:solidFill>
                </a:rPr>
                <a:t>macro-ops </a:t>
              </a:r>
              <a:r>
                <a:rPr lang="en-US" sz="1400" dirty="0">
                  <a:solidFill>
                    <a:schemeClr val="bg1"/>
                  </a:solidFill>
                </a:rPr>
                <a:t>and emit regular, fixed length µOPs.</a:t>
              </a:r>
              <a:endParaRPr lang="en-US" sz="1400" b="1" dirty="0">
                <a:solidFill>
                  <a:schemeClr val="bg1"/>
                </a:solidFill>
              </a:endParaRPr>
            </a:p>
          </p:txBody>
        </p:sp>
        <p:sp>
          <p:nvSpPr>
            <p:cNvPr id="16" name="TextBox 15"/>
            <p:cNvSpPr txBox="1"/>
            <p:nvPr/>
          </p:nvSpPr>
          <p:spPr>
            <a:xfrm>
              <a:off x="317501" y="1399704"/>
              <a:ext cx="5541718"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The five decoders are asymmetric; the first one, Decoder 0, is a </a:t>
              </a:r>
              <a:r>
                <a:rPr lang="en-US" sz="1400" b="1" dirty="0">
                  <a:solidFill>
                    <a:schemeClr val="bg1"/>
                  </a:solidFill>
                </a:rPr>
                <a:t>complex decoder</a:t>
              </a:r>
              <a:r>
                <a:rPr lang="en-US" sz="1400" dirty="0">
                  <a:solidFill>
                    <a:schemeClr val="bg1"/>
                  </a:solidFill>
                </a:rPr>
                <a:t> while the other four are </a:t>
              </a:r>
              <a:r>
                <a:rPr lang="en-US" sz="1400" b="1" dirty="0">
                  <a:solidFill>
                    <a:schemeClr val="bg1"/>
                  </a:solidFill>
                </a:rPr>
                <a:t>simple decoders</a:t>
              </a:r>
              <a:r>
                <a:rPr lang="en-US" sz="1400" dirty="0">
                  <a:solidFill>
                    <a:schemeClr val="bg1"/>
                  </a:solidFill>
                </a:rPr>
                <a:t>.</a:t>
              </a:r>
              <a:endParaRPr lang="en-US" sz="1400" b="1" dirty="0">
                <a:solidFill>
                  <a:schemeClr val="bg1"/>
                </a:solidFill>
              </a:endParaRPr>
            </a:p>
          </p:txBody>
        </p:sp>
        <p:sp>
          <p:nvSpPr>
            <p:cNvPr id="21" name="TextBox 20"/>
            <p:cNvSpPr txBox="1"/>
            <p:nvPr/>
          </p:nvSpPr>
          <p:spPr>
            <a:xfrm>
              <a:off x="317500" y="1935539"/>
              <a:ext cx="5541717" cy="215444"/>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b="1" dirty="0" smtClean="0">
                  <a:solidFill>
                    <a:schemeClr val="bg1"/>
                  </a:solidFill>
                </a:rPr>
                <a:t>simple decoders</a:t>
              </a:r>
              <a:r>
                <a:rPr lang="en-US" sz="1400" dirty="0" smtClean="0">
                  <a:solidFill>
                    <a:schemeClr val="bg1"/>
                  </a:solidFill>
                </a:rPr>
                <a:t> can handle instruction which are translated to a single </a:t>
              </a:r>
              <a:r>
                <a:rPr lang="en-US" sz="1200" dirty="0">
                  <a:solidFill>
                    <a:schemeClr val="bg1"/>
                  </a:solidFill>
                </a:rPr>
                <a:t>µOP</a:t>
              </a:r>
              <a:r>
                <a:rPr lang="en-US" sz="1200" dirty="0" smtClean="0">
                  <a:solidFill>
                    <a:schemeClr val="bg1"/>
                  </a:solidFill>
                </a:rPr>
                <a:t> </a:t>
              </a:r>
              <a:endParaRPr lang="en-US" sz="1200" b="1" dirty="0">
                <a:solidFill>
                  <a:schemeClr val="bg1"/>
                </a:solidFill>
              </a:endParaRPr>
            </a:p>
          </p:txBody>
        </p:sp>
        <p:sp>
          <p:nvSpPr>
            <p:cNvPr id="22" name="TextBox 21"/>
            <p:cNvSpPr txBox="1"/>
            <p:nvPr/>
          </p:nvSpPr>
          <p:spPr>
            <a:xfrm>
              <a:off x="317500" y="2255930"/>
              <a:ext cx="5541717"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b="1" dirty="0" smtClean="0">
                  <a:solidFill>
                    <a:schemeClr val="bg1"/>
                  </a:solidFill>
                </a:rPr>
                <a:t>complex decoder</a:t>
              </a:r>
              <a:r>
                <a:rPr lang="en-US" sz="1400" dirty="0" smtClean="0">
                  <a:solidFill>
                    <a:schemeClr val="bg1"/>
                  </a:solidFill>
                </a:rPr>
                <a:t> can handle instruction which are can be translated up to  4 </a:t>
              </a:r>
              <a:r>
                <a:rPr lang="en-US" sz="1200" dirty="0" smtClean="0">
                  <a:solidFill>
                    <a:schemeClr val="bg1"/>
                  </a:solidFill>
                </a:rPr>
                <a:t>µOP </a:t>
              </a:r>
              <a:endParaRPr lang="en-US" sz="1200" b="1" dirty="0">
                <a:solidFill>
                  <a:schemeClr val="bg1"/>
                </a:solidFill>
              </a:endParaRPr>
            </a:p>
          </p:txBody>
        </p:sp>
        <p:sp>
          <p:nvSpPr>
            <p:cNvPr id="23" name="TextBox 22"/>
            <p:cNvSpPr txBox="1"/>
            <p:nvPr/>
          </p:nvSpPr>
          <p:spPr>
            <a:xfrm>
              <a:off x="313288" y="2775343"/>
              <a:ext cx="5541717"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smtClean="0">
                  <a:solidFill>
                    <a:schemeClr val="bg1"/>
                  </a:solidFill>
                </a:rPr>
                <a:t>Some x86 instruction that have memory operand or use complex addressing modes are translated to more than one </a:t>
              </a:r>
              <a:r>
                <a:rPr lang="en-US" sz="1400" dirty="0">
                  <a:solidFill>
                    <a:schemeClr val="bg1"/>
                  </a:solidFill>
                </a:rPr>
                <a:t>µOP </a:t>
              </a:r>
              <a:endParaRPr lang="en-US" sz="1400" b="1" dirty="0">
                <a:solidFill>
                  <a:schemeClr val="bg1"/>
                </a:solidFill>
              </a:endParaRPr>
            </a:p>
          </p:txBody>
        </p:sp>
        <p:sp>
          <p:nvSpPr>
            <p:cNvPr id="24" name="TextBox 23"/>
            <p:cNvSpPr txBox="1"/>
            <p:nvPr/>
          </p:nvSpPr>
          <p:spPr>
            <a:xfrm>
              <a:off x="313287" y="3294609"/>
              <a:ext cx="5541717"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Micro-ops emitted by the decoders are directed to the </a:t>
              </a:r>
              <a:r>
                <a:rPr lang="en-US" sz="1400" b="1" dirty="0">
                  <a:solidFill>
                    <a:schemeClr val="bg1"/>
                  </a:solidFill>
                </a:rPr>
                <a:t>micro-op queue </a:t>
              </a:r>
              <a:r>
                <a:rPr lang="en-US" sz="1400" dirty="0">
                  <a:solidFill>
                    <a:schemeClr val="bg1"/>
                  </a:solidFill>
                </a:rPr>
                <a:t>and to the Decoded </a:t>
              </a:r>
              <a:r>
                <a:rPr lang="en-US" sz="1400" b="1" dirty="0">
                  <a:solidFill>
                    <a:schemeClr val="bg1"/>
                  </a:solidFill>
                </a:rPr>
                <a:t>µOP </a:t>
              </a:r>
              <a:r>
                <a:rPr lang="en-US" sz="1400" b="1" dirty="0" smtClean="0">
                  <a:solidFill>
                    <a:schemeClr val="bg1"/>
                  </a:solidFill>
                </a:rPr>
                <a:t>Cache</a:t>
              </a:r>
              <a:r>
                <a:rPr lang="en-US" sz="1400" dirty="0">
                  <a:solidFill>
                    <a:schemeClr val="bg1"/>
                  </a:solidFill>
                </a:rPr>
                <a:t>.</a:t>
              </a:r>
              <a:endParaRPr lang="en-US" sz="1400" b="1" dirty="0">
                <a:solidFill>
                  <a:schemeClr val="bg1"/>
                </a:solidFill>
              </a:endParaRPr>
            </a:p>
          </p:txBody>
        </p:sp>
      </p:grpSp>
      <p:grpSp>
        <p:nvGrpSpPr>
          <p:cNvPr id="19" name="Group 18"/>
          <p:cNvGrpSpPr/>
          <p:nvPr/>
        </p:nvGrpSpPr>
        <p:grpSpPr>
          <a:xfrm>
            <a:off x="6017344" y="2720321"/>
            <a:ext cx="5718905" cy="2653160"/>
            <a:chOff x="6121271" y="3117949"/>
            <a:chExt cx="5718905" cy="2653160"/>
          </a:xfrm>
        </p:grpSpPr>
        <p:grpSp>
          <p:nvGrpSpPr>
            <p:cNvPr id="27" name="Group 26"/>
            <p:cNvGrpSpPr/>
            <p:nvPr/>
          </p:nvGrpSpPr>
          <p:grpSpPr>
            <a:xfrm>
              <a:off x="6121271" y="3117949"/>
              <a:ext cx="5718905" cy="2653160"/>
              <a:chOff x="224695" y="200952"/>
              <a:chExt cx="5718905" cy="2653160"/>
            </a:xfrm>
          </p:grpSpPr>
          <p:grpSp>
            <p:nvGrpSpPr>
              <p:cNvPr id="28" name="Group 27"/>
              <p:cNvGrpSpPr/>
              <p:nvPr/>
            </p:nvGrpSpPr>
            <p:grpSpPr>
              <a:xfrm>
                <a:off x="224695" y="200952"/>
                <a:ext cx="5718905" cy="2653160"/>
                <a:chOff x="1581150" y="303089"/>
                <a:chExt cx="4359932" cy="2445620"/>
              </a:xfrm>
            </p:grpSpPr>
            <p:sp>
              <p:nvSpPr>
                <p:cNvPr id="35" name="Rectangle 34"/>
                <p:cNvSpPr/>
                <p:nvPr/>
              </p:nvSpPr>
              <p:spPr>
                <a:xfrm>
                  <a:off x="1581150" y="303089"/>
                  <a:ext cx="4359932" cy="2445620"/>
                </a:xfrm>
                <a:prstGeom prst="rect">
                  <a:avLst/>
                </a:prstGeom>
                <a:gradFill>
                  <a:gsLst>
                    <a:gs pos="0">
                      <a:schemeClr val="dk1">
                        <a:tint val="60000"/>
                        <a:lumMod val="104000"/>
                        <a:alpha val="66000"/>
                      </a:schemeClr>
                    </a:gs>
                    <a:gs pos="100000">
                      <a:schemeClr val="dk1">
                        <a:tint val="84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TextBox 35"/>
                <p:cNvSpPr txBox="1"/>
                <p:nvPr/>
              </p:nvSpPr>
              <p:spPr>
                <a:xfrm>
                  <a:off x="2226337" y="346146"/>
                  <a:ext cx="3147482" cy="680883"/>
                </a:xfrm>
                <a:prstGeom prst="rect">
                  <a:avLst/>
                </a:prstGeom>
                <a:solidFill>
                  <a:srgbClr val="FF0000">
                    <a:alpha val="54000"/>
                  </a:srgbClr>
                </a:solidFill>
              </p:spPr>
              <p:txBody>
                <a:bodyPr wrap="square" rtlCol="0">
                  <a:spAutoFit/>
                </a:bodyPr>
                <a:lstStyle/>
                <a:p>
                  <a:pPr algn="ctr"/>
                  <a:r>
                    <a:rPr lang="en-US" sz="2400" b="1" dirty="0">
                      <a:solidFill>
                        <a:schemeClr val="bg1"/>
                      </a:solidFill>
                    </a:rPr>
                    <a:t>Front-End : </a:t>
                  </a:r>
                  <a:r>
                    <a:rPr lang="en-US" sz="2400" b="1" dirty="0" smtClean="0"/>
                    <a:t>MS-ROM</a:t>
                  </a:r>
                </a:p>
                <a:p>
                  <a:pPr algn="ctr"/>
                  <a:r>
                    <a:rPr lang="en-US" b="1" dirty="0">
                      <a:solidFill>
                        <a:schemeClr val="bg1"/>
                      </a:solidFill>
                    </a:rPr>
                    <a:t>In-order execution </a:t>
                  </a:r>
                </a:p>
              </p:txBody>
            </p:sp>
          </p:grpSp>
          <p:sp>
            <p:nvSpPr>
              <p:cNvPr id="29" name="TextBox 28"/>
              <p:cNvSpPr txBox="1"/>
              <p:nvPr/>
            </p:nvSpPr>
            <p:spPr>
              <a:xfrm>
                <a:off x="317500" y="1079312"/>
                <a:ext cx="5541718"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There are some x86 instructions, such as string instructions, that require </a:t>
                </a:r>
                <a:r>
                  <a:rPr lang="en-US" sz="1400" b="1" dirty="0">
                    <a:solidFill>
                      <a:schemeClr val="bg1"/>
                    </a:solidFill>
                  </a:rPr>
                  <a:t>more than four </a:t>
                </a:r>
                <a:r>
                  <a:rPr lang="en-US" sz="1400" dirty="0">
                    <a:solidFill>
                      <a:schemeClr val="bg1"/>
                    </a:solidFill>
                  </a:rPr>
                  <a:t>μops..</a:t>
                </a:r>
                <a:endParaRPr lang="en-US" sz="1400" b="1" dirty="0">
                  <a:solidFill>
                    <a:schemeClr val="bg1"/>
                  </a:solidFill>
                </a:endParaRPr>
              </a:p>
            </p:txBody>
          </p:sp>
          <p:sp>
            <p:nvSpPr>
              <p:cNvPr id="30" name="TextBox 29"/>
              <p:cNvSpPr txBox="1"/>
              <p:nvPr/>
            </p:nvSpPr>
            <p:spPr>
              <a:xfrm>
                <a:off x="317500" y="1573009"/>
                <a:ext cx="5541718" cy="215443"/>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smtClean="0">
                    <a:solidFill>
                      <a:schemeClr val="bg1"/>
                    </a:solidFill>
                  </a:rPr>
                  <a:t>These instruction are </a:t>
                </a:r>
                <a:r>
                  <a:rPr lang="en-US" sz="1400" dirty="0">
                    <a:solidFill>
                      <a:schemeClr val="bg1"/>
                    </a:solidFill>
                  </a:rPr>
                  <a:t>not trivial to be decoded even by complex decoder.</a:t>
                </a:r>
                <a:endParaRPr lang="en-US" sz="1400" b="1" dirty="0">
                  <a:solidFill>
                    <a:schemeClr val="bg1"/>
                  </a:solidFill>
                </a:endParaRPr>
              </a:p>
            </p:txBody>
          </p:sp>
        </p:grpSp>
        <p:sp>
          <p:nvSpPr>
            <p:cNvPr id="37" name="TextBox 36"/>
            <p:cNvSpPr txBox="1"/>
            <p:nvPr/>
          </p:nvSpPr>
          <p:spPr>
            <a:xfrm>
              <a:off x="6209864" y="4781684"/>
              <a:ext cx="5541718" cy="215444"/>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smtClean="0">
                  <a:solidFill>
                    <a:schemeClr val="bg1"/>
                  </a:solidFill>
                </a:rPr>
                <a:t>These instruction send to MS-Rom for decoding.</a:t>
              </a:r>
              <a:endParaRPr lang="en-US" sz="1400" b="1" dirty="0">
                <a:solidFill>
                  <a:schemeClr val="bg1"/>
                </a:solidFill>
              </a:endParaRPr>
            </a:p>
          </p:txBody>
        </p:sp>
        <p:sp>
          <p:nvSpPr>
            <p:cNvPr id="38" name="TextBox 37"/>
            <p:cNvSpPr txBox="1"/>
            <p:nvPr/>
          </p:nvSpPr>
          <p:spPr>
            <a:xfrm>
              <a:off x="6209864" y="5073362"/>
              <a:ext cx="5541718" cy="646331"/>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 When that happens, up to 4 µOPs/cycle are emitted until the microcode sequencer is </a:t>
              </a:r>
              <a:r>
                <a:rPr lang="en-US" sz="1400" dirty="0" smtClean="0">
                  <a:solidFill>
                    <a:schemeClr val="bg1"/>
                  </a:solidFill>
                </a:rPr>
                <a:t>generate all </a:t>
              </a:r>
              <a:r>
                <a:rPr lang="en-US" sz="1400" dirty="0">
                  <a:solidFill>
                    <a:schemeClr val="bg1"/>
                  </a:solidFill>
                </a:rPr>
                <a:t>μops</a:t>
              </a:r>
              <a:r>
                <a:rPr lang="en-US" sz="1400" dirty="0" smtClean="0">
                  <a:solidFill>
                    <a:schemeClr val="bg1"/>
                  </a:solidFill>
                </a:rPr>
                <a:t> .</a:t>
              </a:r>
            </a:p>
            <a:p>
              <a:r>
                <a:rPr lang="en-US" sz="1400" dirty="0" smtClean="0">
                  <a:solidFill>
                    <a:schemeClr val="bg1"/>
                  </a:solidFill>
                </a:rPr>
                <a:t> </a:t>
              </a:r>
              <a:r>
                <a:rPr lang="en-US" sz="1400" dirty="0">
                  <a:solidFill>
                    <a:schemeClr val="bg1"/>
                  </a:solidFill>
                </a:rPr>
                <a:t>During that time, the decoders are disabled.</a:t>
              </a:r>
              <a:endParaRPr lang="en-US" sz="1400" b="1" dirty="0">
                <a:solidFill>
                  <a:schemeClr val="bg1"/>
                </a:solidFill>
              </a:endParaRPr>
            </a:p>
          </p:txBody>
        </p:sp>
      </p:grpSp>
    </p:spTree>
    <p:extLst>
      <p:ext uri="{BB962C8B-B14F-4D97-AF65-F5344CB8AC3E}">
        <p14:creationId xmlns:p14="http://schemas.microsoft.com/office/powerpoint/2010/main" val="342204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ny cove block diagram.svg"/>
          <p:cNvPicPr>
            <a:picLocks noChangeAspect="1" noChangeArrowheads="1"/>
          </p:cNvPicPr>
          <p:nvPr/>
        </p:nvPicPr>
        <p:blipFill rotWithShape="1">
          <a:blip r:embed="rId3">
            <a:extLst>
              <a:ext uri="{28A0092B-C50C-407E-A947-70E740481C1C}">
                <a14:useLocalDpi xmlns:a14="http://schemas.microsoft.com/office/drawing/2010/main" val="0"/>
              </a:ext>
            </a:extLst>
          </a:blip>
          <a:srcRect l="612" t="21277" r="26597" b="56959"/>
          <a:stretch/>
        </p:blipFill>
        <p:spPr bwMode="auto">
          <a:xfrm>
            <a:off x="3325445" y="185575"/>
            <a:ext cx="8717195" cy="279284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379359" y="3227783"/>
            <a:ext cx="11663281" cy="1903017"/>
          </a:xfrm>
          <a:prstGeom prst="rect">
            <a:avLst/>
          </a:prstGeom>
          <a:gradFill>
            <a:gsLst>
              <a:gs pos="0">
                <a:schemeClr val="dk1">
                  <a:tint val="60000"/>
                  <a:lumMod val="104000"/>
                  <a:alpha val="66000"/>
                </a:schemeClr>
              </a:gs>
              <a:gs pos="100000">
                <a:schemeClr val="dk1">
                  <a:tint val="84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TextBox 5"/>
          <p:cNvSpPr txBox="1"/>
          <p:nvPr/>
        </p:nvSpPr>
        <p:spPr>
          <a:xfrm>
            <a:off x="450533" y="3269182"/>
            <a:ext cx="1860868" cy="1754326"/>
          </a:xfrm>
          <a:prstGeom prst="rect">
            <a:avLst/>
          </a:prstGeom>
          <a:solidFill>
            <a:srgbClr val="FF0000">
              <a:alpha val="54000"/>
            </a:srgbClr>
          </a:solidFill>
        </p:spPr>
        <p:txBody>
          <a:bodyPr wrap="square" rtlCol="0">
            <a:spAutoFit/>
          </a:bodyPr>
          <a:lstStyle/>
          <a:p>
            <a:pPr algn="ctr"/>
            <a:r>
              <a:rPr lang="en-US" sz="2400" b="1" dirty="0">
                <a:solidFill>
                  <a:schemeClr val="bg1"/>
                </a:solidFill>
              </a:rPr>
              <a:t>Front-End : </a:t>
            </a:r>
            <a:endParaRPr lang="en-US" sz="2400" b="1" dirty="0" smtClean="0">
              <a:solidFill>
                <a:schemeClr val="bg1"/>
              </a:solidFill>
            </a:endParaRPr>
          </a:p>
          <a:p>
            <a:pPr algn="ctr"/>
            <a:r>
              <a:rPr lang="en-US" sz="2400" b="1" dirty="0" smtClean="0"/>
              <a:t>Stack Engine</a:t>
            </a:r>
          </a:p>
          <a:p>
            <a:pPr algn="ctr"/>
            <a:r>
              <a:rPr lang="en-US" b="1" dirty="0">
                <a:solidFill>
                  <a:schemeClr val="bg1"/>
                </a:solidFill>
              </a:rPr>
              <a:t>In-order execution </a:t>
            </a:r>
            <a:endParaRPr lang="en-US" b="1" dirty="0" smtClean="0">
              <a:solidFill>
                <a:schemeClr val="bg1"/>
              </a:solidFill>
            </a:endParaRPr>
          </a:p>
        </p:txBody>
      </p:sp>
      <p:sp>
        <p:nvSpPr>
          <p:cNvPr id="7" name="TextBox 6"/>
          <p:cNvSpPr txBox="1"/>
          <p:nvPr/>
        </p:nvSpPr>
        <p:spPr>
          <a:xfrm>
            <a:off x="2378584" y="3870415"/>
            <a:ext cx="9571471" cy="215444"/>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smtClean="0">
                <a:solidFill>
                  <a:schemeClr val="bg1"/>
                </a:solidFill>
              </a:rPr>
              <a:t>Instructions </a:t>
            </a:r>
            <a:r>
              <a:rPr lang="en-US" sz="1400" dirty="0">
                <a:solidFill>
                  <a:schemeClr val="bg1"/>
                </a:solidFill>
              </a:rPr>
              <a:t>such as PUSH, POP, as well as CALL, and RET all operate on the stack pointer (ESP).</a:t>
            </a:r>
            <a:endParaRPr lang="en-US" sz="1400" b="1" dirty="0">
              <a:solidFill>
                <a:schemeClr val="bg1"/>
              </a:solidFill>
            </a:endParaRPr>
          </a:p>
        </p:txBody>
      </p:sp>
      <p:sp>
        <p:nvSpPr>
          <p:cNvPr id="8" name="TextBox 7"/>
          <p:cNvSpPr txBox="1"/>
          <p:nvPr/>
        </p:nvSpPr>
        <p:spPr>
          <a:xfrm>
            <a:off x="2378584" y="4579406"/>
            <a:ext cx="9571471"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smtClean="0">
                <a:solidFill>
                  <a:schemeClr val="bg1"/>
                </a:solidFill>
              </a:rPr>
              <a:t>Without StackEngine this operation would send to general purpose ALU, so SE leads to save µOPs bandwidths, reduce scheduler and execution units load.     </a:t>
            </a:r>
            <a:endParaRPr lang="en-US" sz="1400" b="1" dirty="0">
              <a:solidFill>
                <a:schemeClr val="bg1"/>
              </a:solidFill>
            </a:endParaRPr>
          </a:p>
        </p:txBody>
      </p:sp>
      <p:sp>
        <p:nvSpPr>
          <p:cNvPr id="9" name="TextBox 8"/>
          <p:cNvSpPr txBox="1"/>
          <p:nvPr/>
        </p:nvSpPr>
        <p:spPr>
          <a:xfrm>
            <a:off x="2391285" y="3301556"/>
            <a:ext cx="9571471"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The Stack Engine sits after the decoders and monitors the µOPs stream, Incoming stack-modifying operations are caught by the Stack Engine.</a:t>
            </a:r>
          </a:p>
        </p:txBody>
      </p:sp>
      <p:sp>
        <p:nvSpPr>
          <p:cNvPr id="10" name="TextBox 9"/>
          <p:cNvSpPr txBox="1"/>
          <p:nvPr/>
        </p:nvSpPr>
        <p:spPr>
          <a:xfrm>
            <a:off x="2378584" y="4207409"/>
            <a:ext cx="9571471" cy="215444"/>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The Stack Engine has a set of three dedicated adders it uses to perform and eliminate the stack-updating µOPs</a:t>
            </a:r>
            <a:endParaRPr lang="en-US" sz="1400" b="1" dirty="0">
              <a:solidFill>
                <a:schemeClr val="bg1"/>
              </a:solidFill>
            </a:endParaRPr>
          </a:p>
        </p:txBody>
      </p:sp>
    </p:spTree>
    <p:extLst>
      <p:ext uri="{BB962C8B-B14F-4D97-AF65-F5344CB8AC3E}">
        <p14:creationId xmlns:p14="http://schemas.microsoft.com/office/powerpoint/2010/main" val="3694500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ny cove block diagram.svg"/>
          <p:cNvPicPr>
            <a:picLocks noChangeAspect="1" noChangeArrowheads="1"/>
          </p:cNvPicPr>
          <p:nvPr/>
        </p:nvPicPr>
        <p:blipFill rotWithShape="1">
          <a:blip r:embed="rId3">
            <a:extLst>
              <a:ext uri="{28A0092B-C50C-407E-A947-70E740481C1C}">
                <a14:useLocalDpi xmlns:a14="http://schemas.microsoft.com/office/drawing/2010/main" val="0"/>
              </a:ext>
            </a:extLst>
          </a:blip>
          <a:srcRect t="27491" r="19799" b="40565"/>
          <a:stretch/>
        </p:blipFill>
        <p:spPr bwMode="auto">
          <a:xfrm>
            <a:off x="5228997" y="171450"/>
            <a:ext cx="6963003" cy="2971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443833" y="1167884"/>
            <a:ext cx="1582164" cy="369332"/>
          </a:xfrm>
          <a:prstGeom prst="rect">
            <a:avLst/>
          </a:prstGeom>
          <a:scene3d>
            <a:camera prst="orthographicFront"/>
            <a:lightRig rig="threePt" dir="t"/>
          </a:scene3d>
          <a:sp3d>
            <a:bevelT w="114300" prst="artDeco"/>
          </a:sp3d>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dirty="0" smtClean="0">
                <a:solidFill>
                  <a:schemeClr val="bg1">
                    <a:lumMod val="95000"/>
                    <a:lumOff val="5000"/>
                  </a:schemeClr>
                </a:solidFill>
              </a:rPr>
              <a:t>Front-End</a:t>
            </a:r>
            <a:endParaRPr lang="en-US" dirty="0">
              <a:solidFill>
                <a:schemeClr val="bg1">
                  <a:lumMod val="95000"/>
                  <a:lumOff val="5000"/>
                </a:schemeClr>
              </a:solidFill>
            </a:endParaRPr>
          </a:p>
        </p:txBody>
      </p:sp>
      <p:sp>
        <p:nvSpPr>
          <p:cNvPr id="5" name="TextBox 4"/>
          <p:cNvSpPr txBox="1"/>
          <p:nvPr/>
        </p:nvSpPr>
        <p:spPr>
          <a:xfrm>
            <a:off x="10443833" y="1918513"/>
            <a:ext cx="1582164" cy="369332"/>
          </a:xfrm>
          <a:prstGeom prst="rect">
            <a:avLst/>
          </a:prstGeom>
          <a:solidFill>
            <a:schemeClr val="accent4"/>
          </a:solidFill>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dirty="0" smtClean="0">
                <a:solidFill>
                  <a:schemeClr val="bg1"/>
                </a:solidFill>
              </a:rPr>
              <a:t>Execution Unit</a:t>
            </a:r>
            <a:endParaRPr lang="en-US" dirty="0">
              <a:solidFill>
                <a:schemeClr val="bg1"/>
              </a:solidFill>
            </a:endParaRPr>
          </a:p>
        </p:txBody>
      </p:sp>
      <p:sp>
        <p:nvSpPr>
          <p:cNvPr id="6" name="Rectangle 5"/>
          <p:cNvSpPr/>
          <p:nvPr/>
        </p:nvSpPr>
        <p:spPr>
          <a:xfrm>
            <a:off x="114300" y="171451"/>
            <a:ext cx="4981576" cy="4295774"/>
          </a:xfrm>
          <a:prstGeom prst="rect">
            <a:avLst/>
          </a:prstGeom>
          <a:gradFill>
            <a:gsLst>
              <a:gs pos="0">
                <a:schemeClr val="dk1">
                  <a:tint val="60000"/>
                  <a:lumMod val="104000"/>
                  <a:alpha val="66000"/>
                </a:schemeClr>
              </a:gs>
              <a:gs pos="100000">
                <a:schemeClr val="dk1">
                  <a:tint val="84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 name="TextBox 6"/>
          <p:cNvSpPr txBox="1"/>
          <p:nvPr/>
        </p:nvSpPr>
        <p:spPr>
          <a:xfrm>
            <a:off x="238126" y="244554"/>
            <a:ext cx="4718454" cy="1477328"/>
          </a:xfrm>
          <a:prstGeom prst="rect">
            <a:avLst/>
          </a:prstGeom>
          <a:solidFill>
            <a:srgbClr val="FF0000">
              <a:alpha val="54000"/>
            </a:srgbClr>
          </a:solidFill>
        </p:spPr>
        <p:txBody>
          <a:bodyPr wrap="square" rtlCol="0">
            <a:spAutoFit/>
          </a:bodyPr>
          <a:lstStyle/>
          <a:p>
            <a:pPr algn="ctr"/>
            <a:r>
              <a:rPr lang="en-US" sz="2400" b="1" dirty="0">
                <a:solidFill>
                  <a:schemeClr val="bg1"/>
                </a:solidFill>
              </a:rPr>
              <a:t>Front-End : </a:t>
            </a:r>
            <a:endParaRPr lang="en-US" sz="2400" b="1" dirty="0" smtClean="0"/>
          </a:p>
          <a:p>
            <a:pPr algn="ctr"/>
            <a:r>
              <a:rPr lang="en-US" sz="2400" b="1" dirty="0" smtClean="0"/>
              <a:t>Allocation Queue /</a:t>
            </a:r>
          </a:p>
          <a:p>
            <a:pPr algn="ctr"/>
            <a:r>
              <a:rPr lang="en-US" sz="2400" b="1" dirty="0" smtClean="0"/>
              <a:t>Instruction </a:t>
            </a:r>
            <a:r>
              <a:rPr lang="en-US" sz="2400" b="1" dirty="0"/>
              <a:t>Decode Queue</a:t>
            </a:r>
            <a:endParaRPr lang="en-US" sz="2400" b="1" dirty="0" smtClean="0"/>
          </a:p>
          <a:p>
            <a:pPr algn="ctr"/>
            <a:r>
              <a:rPr lang="en-US" b="1" dirty="0" smtClean="0">
                <a:solidFill>
                  <a:schemeClr val="bg1"/>
                </a:solidFill>
              </a:rPr>
              <a:t>In-Order to Out-OF-Order </a:t>
            </a:r>
          </a:p>
        </p:txBody>
      </p:sp>
      <p:sp>
        <p:nvSpPr>
          <p:cNvPr id="8" name="TextBox 7"/>
          <p:cNvSpPr txBox="1"/>
          <p:nvPr/>
        </p:nvSpPr>
        <p:spPr>
          <a:xfrm>
            <a:off x="238127" y="1856958"/>
            <a:ext cx="4718454"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The emitted µOPs from the decoders are sent directly to the Allocation Queue</a:t>
            </a:r>
          </a:p>
        </p:txBody>
      </p:sp>
      <p:sp>
        <p:nvSpPr>
          <p:cNvPr id="9" name="TextBox 8"/>
          <p:cNvSpPr txBox="1"/>
          <p:nvPr/>
        </p:nvSpPr>
        <p:spPr>
          <a:xfrm>
            <a:off x="238126" y="2422921"/>
            <a:ext cx="4718454"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The Allocation Queue acts as the interface between the front-end (</a:t>
            </a:r>
            <a:r>
              <a:rPr lang="en-US" sz="1400" b="1" dirty="0">
                <a:solidFill>
                  <a:schemeClr val="bg1"/>
                </a:solidFill>
              </a:rPr>
              <a:t>in-order</a:t>
            </a:r>
            <a:r>
              <a:rPr lang="en-US" sz="1400" dirty="0">
                <a:solidFill>
                  <a:schemeClr val="bg1"/>
                </a:solidFill>
              </a:rPr>
              <a:t>) and the back-end (</a:t>
            </a:r>
            <a:r>
              <a:rPr lang="en-US" sz="1400" b="1" dirty="0">
                <a:solidFill>
                  <a:schemeClr val="bg1"/>
                </a:solidFill>
              </a:rPr>
              <a:t>out-of-order</a:t>
            </a:r>
            <a:r>
              <a:rPr lang="en-US" sz="1400" dirty="0">
                <a:solidFill>
                  <a:schemeClr val="bg1"/>
                </a:solidFill>
              </a:rPr>
              <a:t>).</a:t>
            </a:r>
          </a:p>
        </p:txBody>
      </p:sp>
      <p:sp>
        <p:nvSpPr>
          <p:cNvPr id="10" name="TextBox 9"/>
          <p:cNvSpPr txBox="1"/>
          <p:nvPr/>
        </p:nvSpPr>
        <p:spPr>
          <a:xfrm>
            <a:off x="238126" y="2976502"/>
            <a:ext cx="4718454" cy="215444"/>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 it's partitioned between two </a:t>
            </a:r>
            <a:r>
              <a:rPr lang="en-US" sz="1400" dirty="0" smtClean="0">
                <a:solidFill>
                  <a:schemeClr val="bg1"/>
                </a:solidFill>
              </a:rPr>
              <a:t>threads</a:t>
            </a:r>
            <a:r>
              <a:rPr lang="en-US" sz="1400" dirty="0">
                <a:solidFill>
                  <a:schemeClr val="bg1"/>
                </a:solidFill>
              </a:rPr>
              <a:t>.</a:t>
            </a:r>
          </a:p>
        </p:txBody>
      </p:sp>
      <p:sp>
        <p:nvSpPr>
          <p:cNvPr id="11" name="TextBox 10"/>
          <p:cNvSpPr txBox="1"/>
          <p:nvPr/>
        </p:nvSpPr>
        <p:spPr>
          <a:xfrm>
            <a:off x="238126" y="3286005"/>
            <a:ext cx="4718454" cy="1077218"/>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smtClean="0">
                <a:solidFill>
                  <a:schemeClr val="bg1"/>
                </a:solidFill>
              </a:rPr>
              <a:t>help </a:t>
            </a:r>
            <a:r>
              <a:rPr lang="en-US" sz="1400" b="1" dirty="0">
                <a:solidFill>
                  <a:schemeClr val="bg1"/>
                </a:solidFill>
              </a:rPr>
              <a:t>absorb bubbles </a:t>
            </a:r>
            <a:r>
              <a:rPr lang="en-US" sz="1400" dirty="0">
                <a:solidFill>
                  <a:schemeClr val="bg1"/>
                </a:solidFill>
              </a:rPr>
              <a:t>which may be introduced in the </a:t>
            </a:r>
            <a:r>
              <a:rPr lang="en-US" sz="1400" dirty="0" smtClean="0">
                <a:solidFill>
                  <a:schemeClr val="bg1"/>
                </a:solidFill>
              </a:rPr>
              <a:t>front-end which produce due to :</a:t>
            </a:r>
          </a:p>
          <a:p>
            <a:pPr marL="342900" indent="-342900">
              <a:buAutoNum type="arabicPeriod"/>
            </a:pPr>
            <a:r>
              <a:rPr lang="en-US" sz="1400" dirty="0" smtClean="0">
                <a:solidFill>
                  <a:schemeClr val="bg1"/>
                </a:solidFill>
              </a:rPr>
              <a:t>Bad speculation.</a:t>
            </a:r>
          </a:p>
          <a:p>
            <a:pPr marL="342900" indent="-342900">
              <a:buAutoNum type="arabicPeriod"/>
            </a:pPr>
            <a:r>
              <a:rPr lang="en-US" sz="1400" dirty="0" smtClean="0">
                <a:solidFill>
                  <a:schemeClr val="bg1"/>
                </a:solidFill>
              </a:rPr>
              <a:t>CPU stalls</a:t>
            </a:r>
          </a:p>
          <a:p>
            <a:pPr marL="342900" indent="-342900">
              <a:buAutoNum type="arabicPeriod"/>
            </a:pPr>
            <a:r>
              <a:rPr lang="en-US" sz="1400" dirty="0" smtClean="0">
                <a:solidFill>
                  <a:schemeClr val="bg1"/>
                </a:solidFill>
              </a:rPr>
              <a:t>Data dependencies. </a:t>
            </a:r>
            <a:endParaRPr lang="en-US" sz="1400" dirty="0">
              <a:solidFill>
                <a:schemeClr val="bg1"/>
              </a:solidFill>
            </a:endParaRPr>
          </a:p>
        </p:txBody>
      </p:sp>
      <p:sp>
        <p:nvSpPr>
          <p:cNvPr id="12" name="Rectangle 11"/>
          <p:cNvSpPr/>
          <p:nvPr/>
        </p:nvSpPr>
        <p:spPr>
          <a:xfrm>
            <a:off x="5219701" y="3286003"/>
            <a:ext cx="6806295" cy="3571997"/>
          </a:xfrm>
          <a:prstGeom prst="rect">
            <a:avLst/>
          </a:prstGeom>
          <a:gradFill>
            <a:gsLst>
              <a:gs pos="0">
                <a:schemeClr val="dk1">
                  <a:tint val="60000"/>
                  <a:lumMod val="104000"/>
                  <a:alpha val="66000"/>
                </a:schemeClr>
              </a:gs>
              <a:gs pos="100000">
                <a:schemeClr val="dk1">
                  <a:tint val="84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3" name="TextBox 12"/>
          <p:cNvSpPr txBox="1"/>
          <p:nvPr/>
        </p:nvSpPr>
        <p:spPr>
          <a:xfrm>
            <a:off x="5351263" y="3346727"/>
            <a:ext cx="6602612" cy="461665"/>
          </a:xfrm>
          <a:prstGeom prst="rect">
            <a:avLst/>
          </a:prstGeom>
          <a:solidFill>
            <a:srgbClr val="FF0000">
              <a:alpha val="54000"/>
            </a:srgbClr>
          </a:solidFill>
        </p:spPr>
        <p:txBody>
          <a:bodyPr wrap="square" rtlCol="0">
            <a:spAutoFit/>
          </a:bodyPr>
          <a:lstStyle/>
          <a:p>
            <a:pPr algn="ctr"/>
            <a:r>
              <a:rPr lang="en-US" sz="2400" b="1" dirty="0" smtClean="0"/>
              <a:t>Loop Stream Detector (LSD)</a:t>
            </a:r>
            <a:endParaRPr lang="en-US" b="1" dirty="0" smtClean="0"/>
          </a:p>
        </p:txBody>
      </p:sp>
      <p:sp>
        <p:nvSpPr>
          <p:cNvPr id="14" name="TextBox 13"/>
          <p:cNvSpPr txBox="1"/>
          <p:nvPr/>
        </p:nvSpPr>
        <p:spPr>
          <a:xfrm>
            <a:off x="5351263" y="3869115"/>
            <a:ext cx="6602612" cy="861774"/>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 The LSD detects small </a:t>
            </a:r>
            <a:r>
              <a:rPr lang="en-US" sz="1400" dirty="0" smtClean="0">
                <a:solidFill>
                  <a:schemeClr val="bg1"/>
                </a:solidFill>
              </a:rPr>
              <a:t>loops that </a:t>
            </a:r>
            <a:r>
              <a:rPr lang="en-US" sz="1400" dirty="0">
                <a:solidFill>
                  <a:schemeClr val="bg1"/>
                </a:solidFill>
              </a:rPr>
              <a:t>fit in the micro-op queue and locks them down. </a:t>
            </a:r>
            <a:endParaRPr lang="en-US" sz="1400" dirty="0" smtClean="0">
              <a:solidFill>
                <a:schemeClr val="bg1"/>
              </a:solidFill>
            </a:endParaRPr>
          </a:p>
          <a:p>
            <a:r>
              <a:rPr lang="en-US" sz="1400" dirty="0" smtClean="0">
                <a:solidFill>
                  <a:schemeClr val="bg1"/>
                </a:solidFill>
              </a:rPr>
              <a:t>The </a:t>
            </a:r>
            <a:r>
              <a:rPr lang="en-US" sz="1400" dirty="0">
                <a:solidFill>
                  <a:schemeClr val="bg1"/>
                </a:solidFill>
              </a:rPr>
              <a:t>loop streams from the micro-op queue, with </a:t>
            </a:r>
            <a:r>
              <a:rPr lang="en-US" sz="1400" dirty="0" smtClean="0">
                <a:solidFill>
                  <a:schemeClr val="bg1"/>
                </a:solidFill>
              </a:rPr>
              <a:t>no more </a:t>
            </a:r>
            <a:r>
              <a:rPr lang="en-US" sz="1400" dirty="0">
                <a:solidFill>
                  <a:schemeClr val="bg1"/>
                </a:solidFill>
              </a:rPr>
              <a:t>fetching, decoding, or reading micro-ops from any of the caches, until a branch </a:t>
            </a:r>
            <a:r>
              <a:rPr lang="en-US" sz="1400" dirty="0" smtClean="0">
                <a:solidFill>
                  <a:schemeClr val="bg1"/>
                </a:solidFill>
              </a:rPr>
              <a:t>mis-prediction inevitably </a:t>
            </a:r>
            <a:r>
              <a:rPr lang="en-US" sz="1400" dirty="0">
                <a:solidFill>
                  <a:schemeClr val="bg1"/>
                </a:solidFill>
              </a:rPr>
              <a:t>ends it</a:t>
            </a:r>
            <a:r>
              <a:rPr lang="en-US" sz="1400" dirty="0" smtClean="0">
                <a:solidFill>
                  <a:schemeClr val="bg1"/>
                </a:solidFill>
              </a:rPr>
              <a:t>.</a:t>
            </a:r>
          </a:p>
          <a:p>
            <a:r>
              <a:rPr lang="en-US" sz="1400" dirty="0">
                <a:solidFill>
                  <a:schemeClr val="bg1"/>
                </a:solidFill>
              </a:rPr>
              <a:t>while the LSD is active, the rest of the front-end is effectively disabled.</a:t>
            </a:r>
            <a:endParaRPr lang="en-US" sz="1400" dirty="0" smtClean="0">
              <a:solidFill>
                <a:schemeClr val="bg1"/>
              </a:solidFill>
            </a:endParaRPr>
          </a:p>
        </p:txBody>
      </p:sp>
      <p:sp>
        <p:nvSpPr>
          <p:cNvPr id="15" name="TextBox 14"/>
          <p:cNvSpPr txBox="1"/>
          <p:nvPr/>
        </p:nvSpPr>
        <p:spPr>
          <a:xfrm>
            <a:off x="5351263" y="4789052"/>
            <a:ext cx="6602612" cy="1508105"/>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The loops with the following attributes qualify for LSD/micro-op queue replay:</a:t>
            </a:r>
          </a:p>
          <a:p>
            <a:r>
              <a:rPr lang="en-US" sz="1400" dirty="0" smtClean="0">
                <a:solidFill>
                  <a:schemeClr val="bg1"/>
                </a:solidFill>
              </a:rPr>
              <a:t>• </a:t>
            </a:r>
            <a:r>
              <a:rPr lang="en-US" sz="1400" dirty="0">
                <a:solidFill>
                  <a:schemeClr val="bg1"/>
                </a:solidFill>
              </a:rPr>
              <a:t>Up to eight chunk fetches of 32-instruction-bytes.</a:t>
            </a:r>
          </a:p>
          <a:p>
            <a:r>
              <a:rPr lang="en-US" sz="1400" dirty="0" smtClean="0">
                <a:solidFill>
                  <a:schemeClr val="bg1"/>
                </a:solidFill>
              </a:rPr>
              <a:t>• </a:t>
            </a:r>
            <a:r>
              <a:rPr lang="en-US" sz="1400" dirty="0">
                <a:solidFill>
                  <a:schemeClr val="bg1"/>
                </a:solidFill>
              </a:rPr>
              <a:t>Up to 28 micro-ops (~28 instructions).</a:t>
            </a:r>
          </a:p>
          <a:p>
            <a:r>
              <a:rPr lang="en-US" sz="1400" dirty="0" smtClean="0">
                <a:solidFill>
                  <a:schemeClr val="bg1"/>
                </a:solidFill>
              </a:rPr>
              <a:t>• </a:t>
            </a:r>
            <a:r>
              <a:rPr lang="en-US" sz="1400" dirty="0">
                <a:solidFill>
                  <a:schemeClr val="bg1"/>
                </a:solidFill>
              </a:rPr>
              <a:t>All micro-ops are also resident in the Decoded ICache.</a:t>
            </a:r>
          </a:p>
          <a:p>
            <a:r>
              <a:rPr lang="en-US" sz="1400" dirty="0" smtClean="0">
                <a:solidFill>
                  <a:schemeClr val="bg1"/>
                </a:solidFill>
              </a:rPr>
              <a:t>• </a:t>
            </a:r>
            <a:r>
              <a:rPr lang="en-US" sz="1400" dirty="0">
                <a:solidFill>
                  <a:schemeClr val="bg1"/>
                </a:solidFill>
              </a:rPr>
              <a:t>Can contain no more than eight taken branches and none of them can be a CALL or RET.</a:t>
            </a:r>
          </a:p>
          <a:p>
            <a:r>
              <a:rPr lang="en-US" sz="1400" dirty="0">
                <a:solidFill>
                  <a:schemeClr val="bg1"/>
                </a:solidFill>
              </a:rPr>
              <a:t>• Cannot have mismatched stack operations. For example, more PUSH than POP instructions.</a:t>
            </a:r>
          </a:p>
        </p:txBody>
      </p:sp>
      <p:sp>
        <p:nvSpPr>
          <p:cNvPr id="16" name="TextBox 15"/>
          <p:cNvSpPr txBox="1"/>
          <p:nvPr/>
        </p:nvSpPr>
        <p:spPr>
          <a:xfrm>
            <a:off x="5351263" y="6355320"/>
            <a:ext cx="6602612"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For high performance code, loop unrolling is </a:t>
            </a:r>
            <a:r>
              <a:rPr lang="en-US" sz="1400" dirty="0" smtClean="0">
                <a:solidFill>
                  <a:schemeClr val="bg1"/>
                </a:solidFill>
              </a:rPr>
              <a:t>generally preferable </a:t>
            </a:r>
            <a:r>
              <a:rPr lang="en-US" sz="1400" dirty="0">
                <a:solidFill>
                  <a:schemeClr val="bg1"/>
                </a:solidFill>
              </a:rPr>
              <a:t>for performance even when it overflows the LSD capability</a:t>
            </a:r>
          </a:p>
        </p:txBody>
      </p:sp>
    </p:spTree>
    <p:extLst>
      <p:ext uri="{BB962C8B-B14F-4D97-AF65-F5344CB8AC3E}">
        <p14:creationId xmlns:p14="http://schemas.microsoft.com/office/powerpoint/2010/main" val="2200974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ny cove block diagram.svg"/>
          <p:cNvPicPr>
            <a:picLocks noChangeAspect="1" noChangeArrowheads="1"/>
          </p:cNvPicPr>
          <p:nvPr/>
        </p:nvPicPr>
        <p:blipFill rotWithShape="1">
          <a:blip r:embed="rId3">
            <a:extLst>
              <a:ext uri="{28A0092B-C50C-407E-A947-70E740481C1C}">
                <a14:useLocalDpi xmlns:a14="http://schemas.microsoft.com/office/drawing/2010/main" val="0"/>
              </a:ext>
            </a:extLst>
          </a:blip>
          <a:srcRect t="27491" r="19799" b="40565"/>
          <a:stretch/>
        </p:blipFill>
        <p:spPr bwMode="auto">
          <a:xfrm>
            <a:off x="5228997" y="171450"/>
            <a:ext cx="6963003"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43833" y="1167884"/>
            <a:ext cx="1582164" cy="369332"/>
          </a:xfrm>
          <a:prstGeom prst="rect">
            <a:avLst/>
          </a:prstGeom>
          <a:scene3d>
            <a:camera prst="orthographicFront"/>
            <a:lightRig rig="threePt" dir="t"/>
          </a:scene3d>
          <a:sp3d>
            <a:bevelT w="114300" prst="artDeco"/>
          </a:sp3d>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dirty="0" smtClean="0">
                <a:solidFill>
                  <a:schemeClr val="bg1">
                    <a:lumMod val="95000"/>
                    <a:lumOff val="5000"/>
                  </a:schemeClr>
                </a:solidFill>
              </a:rPr>
              <a:t>Front-End</a:t>
            </a:r>
            <a:endParaRPr lang="en-US" dirty="0">
              <a:solidFill>
                <a:schemeClr val="bg1">
                  <a:lumMod val="95000"/>
                  <a:lumOff val="5000"/>
                </a:schemeClr>
              </a:solidFill>
            </a:endParaRPr>
          </a:p>
        </p:txBody>
      </p:sp>
      <p:sp>
        <p:nvSpPr>
          <p:cNvPr id="6" name="TextBox 5"/>
          <p:cNvSpPr txBox="1"/>
          <p:nvPr/>
        </p:nvSpPr>
        <p:spPr>
          <a:xfrm>
            <a:off x="10443833" y="1918513"/>
            <a:ext cx="1582164" cy="369332"/>
          </a:xfrm>
          <a:prstGeom prst="rect">
            <a:avLst/>
          </a:prstGeom>
          <a:solidFill>
            <a:schemeClr val="accent4"/>
          </a:solidFill>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dirty="0" smtClean="0">
                <a:solidFill>
                  <a:schemeClr val="bg1"/>
                </a:solidFill>
              </a:rPr>
              <a:t>Execution Unit</a:t>
            </a:r>
            <a:endParaRPr lang="en-US" dirty="0">
              <a:solidFill>
                <a:schemeClr val="bg1"/>
              </a:solidFill>
            </a:endParaRPr>
          </a:p>
        </p:txBody>
      </p:sp>
      <p:sp>
        <p:nvSpPr>
          <p:cNvPr id="7" name="Rectangle 6"/>
          <p:cNvSpPr/>
          <p:nvPr/>
        </p:nvSpPr>
        <p:spPr>
          <a:xfrm>
            <a:off x="114300" y="171451"/>
            <a:ext cx="4981576" cy="2971799"/>
          </a:xfrm>
          <a:prstGeom prst="rect">
            <a:avLst/>
          </a:prstGeom>
          <a:gradFill>
            <a:gsLst>
              <a:gs pos="0">
                <a:schemeClr val="dk1">
                  <a:tint val="60000"/>
                  <a:lumMod val="104000"/>
                  <a:alpha val="66000"/>
                </a:schemeClr>
              </a:gs>
              <a:gs pos="100000">
                <a:schemeClr val="dk1">
                  <a:tint val="84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 name="TextBox 7"/>
          <p:cNvSpPr txBox="1"/>
          <p:nvPr/>
        </p:nvSpPr>
        <p:spPr>
          <a:xfrm>
            <a:off x="238126" y="244554"/>
            <a:ext cx="4718454" cy="830997"/>
          </a:xfrm>
          <a:prstGeom prst="rect">
            <a:avLst/>
          </a:prstGeom>
          <a:solidFill>
            <a:srgbClr val="FF0000">
              <a:alpha val="54000"/>
            </a:srgbClr>
          </a:solidFill>
        </p:spPr>
        <p:txBody>
          <a:bodyPr wrap="square" rtlCol="0">
            <a:spAutoFit/>
          </a:bodyPr>
          <a:lstStyle/>
          <a:p>
            <a:pPr algn="ctr"/>
            <a:r>
              <a:rPr lang="en-US" sz="2400" b="1" dirty="0">
                <a:solidFill>
                  <a:schemeClr val="bg1"/>
                </a:solidFill>
              </a:rPr>
              <a:t>Front-End : </a:t>
            </a:r>
            <a:endParaRPr lang="en-US" sz="2400" b="1" dirty="0" smtClean="0"/>
          </a:p>
          <a:p>
            <a:pPr algn="ctr"/>
            <a:r>
              <a:rPr lang="en-US" sz="2400" b="1" dirty="0" smtClean="0"/>
              <a:t>Micro-Fusion</a:t>
            </a:r>
            <a:endParaRPr lang="en-US" b="1" dirty="0" smtClean="0">
              <a:solidFill>
                <a:schemeClr val="bg1"/>
              </a:solidFill>
            </a:endParaRPr>
          </a:p>
        </p:txBody>
      </p:sp>
      <p:sp>
        <p:nvSpPr>
          <p:cNvPr id="9" name="TextBox 8"/>
          <p:cNvSpPr txBox="1"/>
          <p:nvPr/>
        </p:nvSpPr>
        <p:spPr>
          <a:xfrm>
            <a:off x="245861" y="1206956"/>
            <a:ext cx="4718454"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Micro-fusion fuses multiple micro-ops from the same instruction </a:t>
            </a:r>
            <a:r>
              <a:rPr lang="en-US" sz="1400" dirty="0" smtClean="0">
                <a:solidFill>
                  <a:schemeClr val="bg1"/>
                </a:solidFill>
              </a:rPr>
              <a:t>into </a:t>
            </a:r>
            <a:r>
              <a:rPr lang="en-US" sz="1400" dirty="0">
                <a:solidFill>
                  <a:schemeClr val="bg1"/>
                </a:solidFill>
              </a:rPr>
              <a:t>a single complex </a:t>
            </a:r>
            <a:r>
              <a:rPr lang="en-US" sz="1400" dirty="0" smtClean="0">
                <a:solidFill>
                  <a:schemeClr val="bg1"/>
                </a:solidFill>
              </a:rPr>
              <a:t>micro-op(RISC </a:t>
            </a:r>
            <a:r>
              <a:rPr lang="en-US" sz="1400" dirty="0">
                <a:solidFill>
                  <a:schemeClr val="bg1"/>
                </a:solidFill>
              </a:rPr>
              <a:t>to CISC translation) </a:t>
            </a:r>
            <a:r>
              <a:rPr lang="en-US" sz="1400" dirty="0" smtClean="0">
                <a:solidFill>
                  <a:schemeClr val="bg1"/>
                </a:solidFill>
              </a:rPr>
              <a:t>.</a:t>
            </a:r>
            <a:endParaRPr lang="en-US" sz="1400" dirty="0">
              <a:solidFill>
                <a:schemeClr val="bg1"/>
              </a:solidFill>
            </a:endParaRPr>
          </a:p>
        </p:txBody>
      </p:sp>
      <p:sp>
        <p:nvSpPr>
          <p:cNvPr id="10" name="TextBox 9"/>
          <p:cNvSpPr txBox="1"/>
          <p:nvPr/>
        </p:nvSpPr>
        <p:spPr>
          <a:xfrm>
            <a:off x="238126" y="1754499"/>
            <a:ext cx="4718454"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a:solidFill>
                  <a:schemeClr val="bg1"/>
                </a:solidFill>
              </a:rPr>
              <a:t>Micro-fusion improves instruction bandwidth delivered from decode to </a:t>
            </a:r>
            <a:r>
              <a:rPr lang="en-US" sz="1400" dirty="0" smtClean="0">
                <a:solidFill>
                  <a:schemeClr val="bg1"/>
                </a:solidFill>
              </a:rPr>
              <a:t>retirement and </a:t>
            </a:r>
            <a:r>
              <a:rPr lang="en-US" sz="1400" dirty="0">
                <a:solidFill>
                  <a:schemeClr val="bg1"/>
                </a:solidFill>
              </a:rPr>
              <a:t>saves power.</a:t>
            </a:r>
            <a:endParaRPr lang="en-US" sz="1400" dirty="0">
              <a:solidFill>
                <a:schemeClr val="bg1"/>
              </a:solidFill>
            </a:endParaRPr>
          </a:p>
        </p:txBody>
      </p:sp>
      <p:sp>
        <p:nvSpPr>
          <p:cNvPr id="11" name="TextBox 10"/>
          <p:cNvSpPr txBox="1"/>
          <p:nvPr/>
        </p:nvSpPr>
        <p:spPr>
          <a:xfrm>
            <a:off x="1072988" y="2274242"/>
            <a:ext cx="1016243" cy="430887"/>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spAutoFit/>
          </a:bodyPr>
          <a:lstStyle/>
          <a:p>
            <a:r>
              <a:rPr lang="en-US" sz="1400" dirty="0" smtClean="0">
                <a:solidFill>
                  <a:schemeClr val="bg1"/>
                </a:solidFill>
                <a:latin typeface="Calibri" panose="020F0502020204030204" pitchFamily="34" charset="0"/>
              </a:rPr>
              <a:t>LD R5,(R4)</a:t>
            </a:r>
          </a:p>
          <a:p>
            <a:r>
              <a:rPr lang="en-US" sz="1400" dirty="0" smtClean="0">
                <a:solidFill>
                  <a:schemeClr val="bg1"/>
                </a:solidFill>
                <a:latin typeface="Calibri" panose="020F0502020204030204" pitchFamily="34" charset="0"/>
              </a:rPr>
              <a:t>ADD R3,R5</a:t>
            </a:r>
            <a:endParaRPr lang="en-US" sz="1400" dirty="0">
              <a:solidFill>
                <a:schemeClr val="bg1"/>
              </a:solidFill>
              <a:latin typeface="Calibri" panose="020F0502020204030204" pitchFamily="34" charset="0"/>
            </a:endParaRPr>
          </a:p>
        </p:txBody>
      </p:sp>
      <p:sp>
        <p:nvSpPr>
          <p:cNvPr id="13" name="TextBox 12"/>
          <p:cNvSpPr txBox="1"/>
          <p:nvPr/>
        </p:nvSpPr>
        <p:spPr>
          <a:xfrm>
            <a:off x="2932153" y="2274242"/>
            <a:ext cx="1016243" cy="432000"/>
          </a:xfrm>
          <a:prstGeom prst="rect">
            <a:avLst/>
          </a:prstGeom>
          <a:solidFill>
            <a:srgbClr val="FFC000">
              <a:alpha val="83000"/>
            </a:srgbClr>
          </a:solidFill>
          <a:effectLst>
            <a:glow rad="101600">
              <a:schemeClr val="accent3">
                <a:satMod val="175000"/>
                <a:alpha val="40000"/>
              </a:schemeClr>
            </a:glow>
          </a:effectLst>
        </p:spPr>
        <p:txBody>
          <a:bodyPr wrap="square" lIns="0" tIns="0" rIns="0" bIns="0" rtlCol="0" anchor="ctr">
            <a:spAutoFit/>
          </a:bodyPr>
          <a:lstStyle/>
          <a:p>
            <a:pPr algn="ctr"/>
            <a:r>
              <a:rPr lang="en-US" sz="1400" dirty="0" smtClean="0">
                <a:solidFill>
                  <a:schemeClr val="bg1"/>
                </a:solidFill>
                <a:latin typeface="Calibri" panose="020F0502020204030204" pitchFamily="34" charset="0"/>
              </a:rPr>
              <a:t>ADD R3,(R4)</a:t>
            </a:r>
            <a:endParaRPr lang="en-US" sz="1400" dirty="0">
              <a:solidFill>
                <a:schemeClr val="bg1"/>
              </a:solidFill>
              <a:latin typeface="Calibri" panose="020F0502020204030204" pitchFamily="34" charset="0"/>
            </a:endParaRPr>
          </a:p>
        </p:txBody>
      </p:sp>
      <p:cxnSp>
        <p:nvCxnSpPr>
          <p:cNvPr id="14" name="Straight Arrow Connector 13"/>
          <p:cNvCxnSpPr>
            <a:endCxn id="13" idx="1"/>
          </p:cNvCxnSpPr>
          <p:nvPr/>
        </p:nvCxnSpPr>
        <p:spPr>
          <a:xfrm>
            <a:off x="2089231" y="2489685"/>
            <a:ext cx="842922" cy="557"/>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351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373" y="0"/>
            <a:ext cx="10018713" cy="1752599"/>
          </a:xfrm>
        </p:spPr>
        <p:txBody>
          <a:bodyPr/>
          <a:lstStyle/>
          <a:p>
            <a:r>
              <a:rPr lang="en-US" smtClean="0"/>
              <a:t>Vectorization History</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087252"/>
              </p:ext>
            </p:extLst>
          </p:nvPr>
        </p:nvGraphicFramePr>
        <p:xfrm>
          <a:off x="1402915" y="1339140"/>
          <a:ext cx="10670828" cy="1554480"/>
        </p:xfrm>
        <a:graphic>
          <a:graphicData uri="http://schemas.openxmlformats.org/drawingml/2006/table">
            <a:tbl>
              <a:tblPr firstRow="1" bandRow="1">
                <a:effectLst>
                  <a:reflection blurRad="6350" stA="52000" endA="300" endPos="35000" dir="5400000" sy="-100000" algn="bl" rotWithShape="0"/>
                </a:effectLst>
                <a:tableStyleId>{5940675A-B579-460E-94D1-54222C63F5DA}</a:tableStyleId>
              </a:tblPr>
              <a:tblGrid>
                <a:gridCol w="1067083"/>
                <a:gridCol w="1067083"/>
                <a:gridCol w="1067083"/>
                <a:gridCol w="1067083"/>
                <a:gridCol w="1067083"/>
                <a:gridCol w="1067083"/>
                <a:gridCol w="1067083"/>
                <a:gridCol w="983814"/>
                <a:gridCol w="1009117"/>
                <a:gridCol w="1208316"/>
              </a:tblGrid>
              <a:tr h="1475141">
                <a:tc>
                  <a:txBody>
                    <a:bodyPr/>
                    <a:lstStyle/>
                    <a:p>
                      <a:pPr algn="ctr"/>
                      <a:r>
                        <a:rPr lang="en-US" i="0" u="none" dirty="0" smtClean="0">
                          <a:solidFill>
                            <a:schemeClr val="tx1"/>
                          </a:solidFill>
                          <a:latin typeface="Calibri" panose="020F0502020204030204" pitchFamily="34" charset="0"/>
                        </a:rPr>
                        <a:t>1996</a:t>
                      </a:r>
                    </a:p>
                    <a:p>
                      <a:pPr algn="ctr"/>
                      <a:endParaRPr lang="en-US" dirty="0" smtClean="0">
                        <a:solidFill>
                          <a:schemeClr val="tx1"/>
                        </a:solidFill>
                        <a:latin typeface="Calibri" panose="020F0502020204030204" pitchFamily="34" charset="0"/>
                      </a:endParaRPr>
                    </a:p>
                    <a:p>
                      <a:pPr algn="ctr"/>
                      <a:r>
                        <a:rPr lang="en-US" sz="2400" b="1" dirty="0" smtClean="0">
                          <a:solidFill>
                            <a:schemeClr val="tx1"/>
                          </a:solidFill>
                          <a:latin typeface="Calibri" panose="020F0502020204030204" pitchFamily="34" charset="0"/>
                        </a:rPr>
                        <a:t>MMX</a:t>
                      </a:r>
                      <a:endParaRPr lang="en-US" sz="2000" b="1" dirty="0" smtClean="0">
                        <a:solidFill>
                          <a:schemeClr val="tx1"/>
                        </a:solidFill>
                        <a:latin typeface="Calibri" panose="020F0502020204030204" pitchFamily="34" charset="0"/>
                      </a:endParaRPr>
                    </a:p>
                    <a:p>
                      <a:pPr algn="ctr"/>
                      <a:endParaRPr lang="en-US" dirty="0" smtClean="0">
                        <a:solidFill>
                          <a:schemeClr val="tx1"/>
                        </a:solidFill>
                        <a:latin typeface="Calibri" panose="020F0502020204030204" pitchFamily="34" charset="0"/>
                      </a:endParaRPr>
                    </a:p>
                    <a:p>
                      <a:pPr algn="ctr"/>
                      <a:r>
                        <a:rPr lang="en-US" dirty="0" smtClean="0">
                          <a:solidFill>
                            <a:schemeClr val="tx1"/>
                          </a:solidFill>
                          <a:latin typeface="Calibri" panose="020F0502020204030204" pitchFamily="34" charset="0"/>
                        </a:rPr>
                        <a:t>64bit</a:t>
                      </a:r>
                      <a:endParaRPr lang="en-US" dirty="0">
                        <a:solidFill>
                          <a:schemeClr val="tx1"/>
                        </a:solidFill>
                        <a:latin typeface="Calibri" panose="020F05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tcPr>
                </a:tc>
                <a:tc>
                  <a:txBody>
                    <a:bodyPr/>
                    <a:lstStyle/>
                    <a:p>
                      <a:pPr algn="ctr"/>
                      <a:r>
                        <a:rPr lang="en-US" dirty="0" smtClean="0">
                          <a:solidFill>
                            <a:schemeClr val="tx1"/>
                          </a:solidFill>
                          <a:latin typeface="Calibri" panose="020F0502020204030204" pitchFamily="34" charset="0"/>
                        </a:rPr>
                        <a:t>1999</a:t>
                      </a:r>
                    </a:p>
                    <a:p>
                      <a:pPr algn="ctr"/>
                      <a:endParaRPr lang="en-US" dirty="0" smtClean="0">
                        <a:solidFill>
                          <a:schemeClr val="tx1"/>
                        </a:solidFill>
                        <a:latin typeface="Calibri" panose="020F0502020204030204" pitchFamily="34" charset="0"/>
                      </a:endParaRPr>
                    </a:p>
                    <a:p>
                      <a:pPr algn="ctr"/>
                      <a:r>
                        <a:rPr lang="en-US" sz="2400" b="1" dirty="0" smtClean="0">
                          <a:solidFill>
                            <a:schemeClr val="tx1"/>
                          </a:solidFill>
                          <a:latin typeface="Calibri" panose="020F0502020204030204" pitchFamily="34" charset="0"/>
                        </a:rPr>
                        <a:t>SSE</a:t>
                      </a:r>
                    </a:p>
                    <a:p>
                      <a:pPr algn="ctr"/>
                      <a:endParaRPr lang="en-US" dirty="0" smtClean="0">
                        <a:solidFill>
                          <a:schemeClr val="tx1"/>
                        </a:solidFill>
                        <a:latin typeface="Calibri" panose="020F0502020204030204" pitchFamily="34" charset="0"/>
                      </a:endParaRPr>
                    </a:p>
                    <a:p>
                      <a:pPr algn="ctr"/>
                      <a:r>
                        <a:rPr lang="en-US" dirty="0" smtClean="0">
                          <a:solidFill>
                            <a:schemeClr val="tx1"/>
                          </a:solidFill>
                          <a:latin typeface="Calibri" panose="020F0502020204030204" pitchFamily="34" charset="0"/>
                        </a:rPr>
                        <a:t>128bit</a:t>
                      </a:r>
                      <a:endParaRPr lang="en-US" dirty="0">
                        <a:solidFill>
                          <a:schemeClr val="tx1"/>
                        </a:solidFill>
                        <a:latin typeface="Calibri" panose="020F05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8900000" scaled="1"/>
                      <a:tileRect/>
                    </a:gradFill>
                  </a:tcPr>
                </a:tc>
                <a:tc>
                  <a:txBody>
                    <a:bodyPr/>
                    <a:lstStyle/>
                    <a:p>
                      <a:pPr algn="ctr"/>
                      <a:r>
                        <a:rPr lang="en-US" dirty="0" smtClean="0">
                          <a:solidFill>
                            <a:schemeClr val="tx1"/>
                          </a:solidFill>
                          <a:latin typeface="Calibri" panose="020F0502020204030204" pitchFamily="34" charset="0"/>
                        </a:rPr>
                        <a:t>2000</a:t>
                      </a:r>
                    </a:p>
                    <a:p>
                      <a:pPr algn="ctr"/>
                      <a:endParaRPr lang="en-US" dirty="0" smtClean="0">
                        <a:solidFill>
                          <a:schemeClr val="tx1"/>
                        </a:solidFill>
                        <a:latin typeface="Calibri" panose="020F0502020204030204" pitchFamily="34" charset="0"/>
                      </a:endParaRPr>
                    </a:p>
                    <a:p>
                      <a:pPr algn="ctr"/>
                      <a:r>
                        <a:rPr lang="en-US" sz="2400" b="1" dirty="0" smtClean="0">
                          <a:solidFill>
                            <a:schemeClr val="tx1"/>
                          </a:solidFill>
                          <a:latin typeface="Calibri" panose="020F0502020204030204" pitchFamily="34" charset="0"/>
                        </a:rPr>
                        <a:t>SSE2</a:t>
                      </a:r>
                      <a:endParaRPr lang="en-US" b="1" dirty="0" smtClean="0">
                        <a:solidFill>
                          <a:schemeClr val="tx1"/>
                        </a:solidFill>
                        <a:latin typeface="Calibri" panose="020F0502020204030204" pitchFamily="34" charset="0"/>
                      </a:endParaRPr>
                    </a:p>
                    <a:p>
                      <a:pPr algn="ctr"/>
                      <a:endParaRPr lang="en-US" dirty="0" smtClean="0">
                        <a:solidFill>
                          <a:schemeClr val="tx1"/>
                        </a:solidFill>
                        <a:latin typeface="Calibri" panose="020F050202020403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Calibri" panose="020F0502020204030204" pitchFamily="34" charset="0"/>
                        </a:rPr>
                        <a:t>128bit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8900000" scaled="1"/>
                      <a:tileRect/>
                    </a:gradFill>
                  </a:tcPr>
                </a:tc>
                <a:tc>
                  <a:txBody>
                    <a:bodyPr/>
                    <a:lstStyle/>
                    <a:p>
                      <a:pPr algn="ctr"/>
                      <a:r>
                        <a:rPr lang="en-US" dirty="0" smtClean="0">
                          <a:solidFill>
                            <a:schemeClr val="tx1"/>
                          </a:solidFill>
                          <a:latin typeface="Calibri" panose="020F0502020204030204" pitchFamily="34" charset="0"/>
                        </a:rPr>
                        <a:t>2004</a:t>
                      </a:r>
                    </a:p>
                    <a:p>
                      <a:pPr algn="ctr"/>
                      <a:endParaRPr lang="en-US" dirty="0" smtClean="0">
                        <a:solidFill>
                          <a:schemeClr val="tx1"/>
                        </a:solidFill>
                        <a:latin typeface="Calibri" panose="020F0502020204030204" pitchFamily="34" charset="0"/>
                      </a:endParaRPr>
                    </a:p>
                    <a:p>
                      <a:pPr algn="ctr"/>
                      <a:r>
                        <a:rPr lang="en-US" sz="2400" b="1" dirty="0" smtClean="0">
                          <a:solidFill>
                            <a:schemeClr val="tx1"/>
                          </a:solidFill>
                          <a:latin typeface="Calibri" panose="020F0502020204030204" pitchFamily="34" charset="0"/>
                        </a:rPr>
                        <a:t>SSE3</a:t>
                      </a:r>
                      <a:endParaRPr lang="en-US" b="1" dirty="0" smtClean="0">
                        <a:solidFill>
                          <a:schemeClr val="tx1"/>
                        </a:solidFill>
                        <a:latin typeface="Calibri" panose="020F0502020204030204" pitchFamily="34" charset="0"/>
                      </a:endParaRPr>
                    </a:p>
                    <a:p>
                      <a:pPr algn="ctr"/>
                      <a:endParaRPr lang="en-US" dirty="0" smtClean="0">
                        <a:solidFill>
                          <a:schemeClr val="tx1"/>
                        </a:solidFill>
                        <a:latin typeface="Calibri" panose="020F050202020403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Calibri" panose="020F0502020204030204" pitchFamily="34" charset="0"/>
                        </a:rPr>
                        <a:t>128bit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8900000" scaled="1"/>
                      <a:tileRect/>
                    </a:gradFill>
                  </a:tcPr>
                </a:tc>
                <a:tc>
                  <a:txBody>
                    <a:bodyPr/>
                    <a:lstStyle/>
                    <a:p>
                      <a:pPr algn="ctr"/>
                      <a:r>
                        <a:rPr lang="en-US" dirty="0" smtClean="0">
                          <a:solidFill>
                            <a:schemeClr val="tx1"/>
                          </a:solidFill>
                          <a:latin typeface="Calibri" panose="020F0502020204030204" pitchFamily="34" charset="0"/>
                        </a:rPr>
                        <a:t>2006</a:t>
                      </a:r>
                    </a:p>
                    <a:p>
                      <a:pPr algn="ctr"/>
                      <a:endParaRPr lang="en-US" dirty="0" smtClean="0">
                        <a:solidFill>
                          <a:schemeClr val="tx1"/>
                        </a:solidFill>
                        <a:latin typeface="Calibri" panose="020F0502020204030204" pitchFamily="34" charset="0"/>
                      </a:endParaRPr>
                    </a:p>
                    <a:p>
                      <a:pPr algn="ctr"/>
                      <a:r>
                        <a:rPr lang="en-US" sz="2400" b="1" dirty="0" smtClean="0">
                          <a:solidFill>
                            <a:schemeClr val="tx1"/>
                          </a:solidFill>
                          <a:latin typeface="Calibri" panose="020F0502020204030204" pitchFamily="34" charset="0"/>
                        </a:rPr>
                        <a:t>SSSE3</a:t>
                      </a:r>
                      <a:endParaRPr lang="en-US" b="1" dirty="0" smtClean="0">
                        <a:solidFill>
                          <a:schemeClr val="tx1"/>
                        </a:solidFill>
                        <a:latin typeface="Calibri" panose="020F0502020204030204" pitchFamily="34" charset="0"/>
                      </a:endParaRPr>
                    </a:p>
                    <a:p>
                      <a:pPr algn="ctr"/>
                      <a:endParaRPr lang="en-US" dirty="0" smtClean="0">
                        <a:solidFill>
                          <a:schemeClr val="tx1"/>
                        </a:solidFill>
                        <a:latin typeface="Calibri" panose="020F050202020403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Calibri" panose="020F0502020204030204" pitchFamily="34" charset="0"/>
                        </a:rPr>
                        <a:t>128bit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8900000" scaled="1"/>
                      <a:tileRect/>
                    </a:gradFill>
                  </a:tcPr>
                </a:tc>
                <a:tc>
                  <a:txBody>
                    <a:bodyPr/>
                    <a:lstStyle/>
                    <a:p>
                      <a:pPr algn="ctr"/>
                      <a:r>
                        <a:rPr lang="en-US" dirty="0" smtClean="0">
                          <a:solidFill>
                            <a:schemeClr val="tx1"/>
                          </a:solidFill>
                          <a:latin typeface="Calibri" panose="020F0502020204030204" pitchFamily="34" charset="0"/>
                        </a:rPr>
                        <a:t>2007</a:t>
                      </a:r>
                    </a:p>
                    <a:p>
                      <a:pPr algn="ctr"/>
                      <a:endParaRPr lang="en-US" dirty="0" smtClean="0">
                        <a:solidFill>
                          <a:schemeClr val="tx1"/>
                        </a:solidFill>
                        <a:latin typeface="Calibri" panose="020F0502020204030204" pitchFamily="34" charset="0"/>
                      </a:endParaRPr>
                    </a:p>
                    <a:p>
                      <a:pPr algn="ctr"/>
                      <a:r>
                        <a:rPr lang="en-US" sz="2400" b="1" dirty="0" smtClean="0">
                          <a:solidFill>
                            <a:schemeClr val="tx1"/>
                          </a:solidFill>
                          <a:latin typeface="Calibri" panose="020F0502020204030204" pitchFamily="34" charset="0"/>
                        </a:rPr>
                        <a:t>SSE4.1</a:t>
                      </a:r>
                      <a:endParaRPr lang="en-US" b="1" dirty="0" smtClean="0">
                        <a:solidFill>
                          <a:schemeClr val="tx1"/>
                        </a:solidFill>
                        <a:latin typeface="Calibri" panose="020F0502020204030204" pitchFamily="34" charset="0"/>
                      </a:endParaRPr>
                    </a:p>
                    <a:p>
                      <a:pPr algn="ctr"/>
                      <a:endParaRPr lang="en-US" dirty="0" smtClean="0">
                        <a:solidFill>
                          <a:schemeClr val="tx1"/>
                        </a:solidFill>
                        <a:latin typeface="Calibri" panose="020F050202020403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Calibri" panose="020F0502020204030204" pitchFamily="34" charset="0"/>
                        </a:rPr>
                        <a:t>128bit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8900000" scaled="1"/>
                      <a:tileRect/>
                    </a:gra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Calibri" panose="020F0502020204030204" pitchFamily="34" charset="0"/>
                        </a:rPr>
                        <a:t>2007</a:t>
                      </a:r>
                    </a:p>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latin typeface="Calibri" panose="020F050202020403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latin typeface="Calibri" panose="020F0502020204030204" pitchFamily="34" charset="0"/>
                        </a:rPr>
                        <a:t>SSE4.1</a:t>
                      </a:r>
                      <a:endParaRPr lang="en-US" b="1" dirty="0" smtClean="0">
                        <a:solidFill>
                          <a:schemeClr val="tx1"/>
                        </a:solidFill>
                        <a:latin typeface="Calibri" panose="020F050202020403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latin typeface="Calibri" panose="020F050202020403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Calibri" panose="020F0502020204030204" pitchFamily="34" charset="0"/>
                        </a:rPr>
                        <a:t>128bit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8900000" scaled="1"/>
                      <a:tileRect/>
                    </a:gradFill>
                  </a:tcPr>
                </a:tc>
                <a:tc>
                  <a:txBody>
                    <a:bodyPr/>
                    <a:lstStyle/>
                    <a:p>
                      <a:pPr algn="ctr"/>
                      <a:r>
                        <a:rPr lang="en-US" dirty="0" smtClean="0">
                          <a:solidFill>
                            <a:schemeClr val="tx1"/>
                          </a:solidFill>
                          <a:latin typeface="Calibri" panose="020F0502020204030204" pitchFamily="34" charset="0"/>
                        </a:rPr>
                        <a:t>2011</a:t>
                      </a:r>
                    </a:p>
                    <a:p>
                      <a:pPr algn="ctr"/>
                      <a:endParaRPr lang="en-US" dirty="0" smtClean="0">
                        <a:solidFill>
                          <a:schemeClr val="tx1"/>
                        </a:solidFill>
                        <a:latin typeface="Calibri" panose="020F0502020204030204" pitchFamily="34" charset="0"/>
                      </a:endParaRPr>
                    </a:p>
                    <a:p>
                      <a:pPr algn="ctr"/>
                      <a:r>
                        <a:rPr lang="en-US" sz="2400" b="1" dirty="0" smtClean="0">
                          <a:solidFill>
                            <a:schemeClr val="tx1"/>
                          </a:solidFill>
                          <a:latin typeface="Calibri" panose="020F0502020204030204" pitchFamily="34" charset="0"/>
                        </a:rPr>
                        <a:t>AVX</a:t>
                      </a:r>
                      <a:endParaRPr lang="en-US" b="1" dirty="0" smtClean="0">
                        <a:solidFill>
                          <a:schemeClr val="tx1"/>
                        </a:solidFill>
                        <a:latin typeface="Calibri" panose="020F0502020204030204" pitchFamily="34" charset="0"/>
                      </a:endParaRPr>
                    </a:p>
                    <a:p>
                      <a:pPr algn="ctr"/>
                      <a:endParaRPr lang="en-US" dirty="0" smtClean="0">
                        <a:solidFill>
                          <a:schemeClr val="tx1"/>
                        </a:solidFill>
                        <a:latin typeface="Calibri" panose="020F050202020403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Calibri" panose="020F0502020204030204" pitchFamily="34" charset="0"/>
                        </a:rPr>
                        <a:t>256bit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a:tcPr>
                </a:tc>
                <a:tc>
                  <a:txBody>
                    <a:bodyPr/>
                    <a:lstStyle/>
                    <a:p>
                      <a:pPr algn="ctr"/>
                      <a:r>
                        <a:rPr lang="en-US" dirty="0" smtClean="0">
                          <a:solidFill>
                            <a:schemeClr val="tx1"/>
                          </a:solidFill>
                          <a:latin typeface="Calibri" panose="020F0502020204030204" pitchFamily="34" charset="0"/>
                        </a:rPr>
                        <a:t>2013</a:t>
                      </a:r>
                    </a:p>
                    <a:p>
                      <a:pPr algn="ctr"/>
                      <a:endParaRPr lang="en-US" dirty="0" smtClean="0">
                        <a:solidFill>
                          <a:schemeClr val="tx1"/>
                        </a:solidFill>
                        <a:latin typeface="Calibri" panose="020F0502020204030204" pitchFamily="34" charset="0"/>
                      </a:endParaRPr>
                    </a:p>
                    <a:p>
                      <a:pPr algn="ctr"/>
                      <a:r>
                        <a:rPr lang="en-US" sz="2400" b="1" dirty="0" smtClean="0">
                          <a:solidFill>
                            <a:schemeClr val="tx1"/>
                          </a:solidFill>
                          <a:latin typeface="Calibri" panose="020F0502020204030204" pitchFamily="34" charset="0"/>
                        </a:rPr>
                        <a:t>AVX2</a:t>
                      </a:r>
                      <a:endParaRPr lang="en-US" b="1" dirty="0" smtClean="0">
                        <a:solidFill>
                          <a:schemeClr val="tx1"/>
                        </a:solidFill>
                        <a:latin typeface="Calibri" panose="020F0502020204030204" pitchFamily="34" charset="0"/>
                      </a:endParaRPr>
                    </a:p>
                    <a:p>
                      <a:pPr algn="ctr"/>
                      <a:endParaRPr lang="en-US" dirty="0" smtClean="0">
                        <a:solidFill>
                          <a:schemeClr val="tx1"/>
                        </a:solidFill>
                        <a:latin typeface="Calibri" panose="020F050202020403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Calibri" panose="020F0502020204030204" pitchFamily="34" charset="0"/>
                        </a:rPr>
                        <a:t>256bit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a:tcPr>
                </a:tc>
                <a:tc>
                  <a:txBody>
                    <a:bodyPr/>
                    <a:lstStyle/>
                    <a:p>
                      <a:pPr algn="ctr"/>
                      <a:r>
                        <a:rPr lang="en-US" dirty="0" smtClean="0">
                          <a:solidFill>
                            <a:schemeClr val="tx1"/>
                          </a:solidFill>
                          <a:latin typeface="Calibri" panose="020F0502020204030204" pitchFamily="34" charset="0"/>
                        </a:rPr>
                        <a:t>2016</a:t>
                      </a:r>
                    </a:p>
                    <a:p>
                      <a:pPr algn="ctr"/>
                      <a:endParaRPr lang="en-US" dirty="0" smtClean="0">
                        <a:solidFill>
                          <a:schemeClr val="tx1"/>
                        </a:solidFill>
                        <a:latin typeface="Calibri" panose="020F0502020204030204" pitchFamily="34" charset="0"/>
                      </a:endParaRPr>
                    </a:p>
                    <a:p>
                      <a:pPr algn="ctr"/>
                      <a:r>
                        <a:rPr lang="en-US" sz="2400" b="1" dirty="0" smtClean="0">
                          <a:solidFill>
                            <a:schemeClr val="tx1"/>
                          </a:solidFill>
                          <a:latin typeface="Calibri" panose="020F0502020204030204" pitchFamily="34" charset="0"/>
                        </a:rPr>
                        <a:t>AVX512</a:t>
                      </a:r>
                      <a:endParaRPr lang="en-US" sz="2100" b="1" dirty="0" smtClean="0">
                        <a:solidFill>
                          <a:schemeClr val="tx1"/>
                        </a:solidFill>
                        <a:latin typeface="Calibri" panose="020F0502020204030204" pitchFamily="34" charset="0"/>
                      </a:endParaRPr>
                    </a:p>
                    <a:p>
                      <a:pPr algn="ctr"/>
                      <a:endParaRPr lang="en-US" dirty="0" smtClean="0">
                        <a:solidFill>
                          <a:schemeClr val="tx1"/>
                        </a:solidFill>
                        <a:latin typeface="Calibri" panose="020F0502020204030204" pitchFamily="34" charset="0"/>
                      </a:endParaRPr>
                    </a:p>
                    <a:p>
                      <a:pPr algn="ctr"/>
                      <a:r>
                        <a:rPr lang="en-US" dirty="0" smtClean="0">
                          <a:solidFill>
                            <a:schemeClr val="tx1"/>
                          </a:solidFill>
                          <a:latin typeface="Calibri" panose="020F0502020204030204" pitchFamily="34" charset="0"/>
                        </a:rPr>
                        <a:t>512bit</a:t>
                      </a:r>
                      <a:endParaRPr lang="en-US" dirty="0">
                        <a:solidFill>
                          <a:schemeClr val="tx1"/>
                        </a:solidFill>
                        <a:latin typeface="Calibri" panose="020F05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a:tcPr>
                </a:tc>
              </a:tr>
            </a:tbl>
          </a:graphicData>
        </a:graphic>
      </p:graphicFrame>
      <p:sp>
        <p:nvSpPr>
          <p:cNvPr id="23" name="TextBox 22"/>
          <p:cNvSpPr txBox="1"/>
          <p:nvPr/>
        </p:nvSpPr>
        <p:spPr>
          <a:xfrm>
            <a:off x="1257773" y="3410527"/>
            <a:ext cx="10789084" cy="286232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MMX uses </a:t>
            </a:r>
            <a:r>
              <a:rPr lang="en-US" smtClean="0"/>
              <a:t>FP registers </a:t>
            </a:r>
            <a:r>
              <a:rPr lang="en-US" dirty="0" smtClean="0"/>
              <a:t>in </a:t>
            </a:r>
            <a:r>
              <a:rPr lang="en-US" smtClean="0"/>
              <a:t>x86 architecture for </a:t>
            </a:r>
            <a:r>
              <a:rPr lang="en-US" dirty="0" smtClean="0"/>
              <a:t>SIMD data, and has </a:t>
            </a:r>
            <a:r>
              <a:rPr lang="en-US" smtClean="0"/>
              <a:t>only integer </a:t>
            </a:r>
            <a:r>
              <a:rPr lang="en-US" dirty="0" smtClean="0"/>
              <a:t>SIMD</a:t>
            </a:r>
          </a:p>
          <a:p>
            <a:pPr marL="285750" indent="-285750">
              <a:buFont typeface="Wingdings" panose="05000000000000000000" pitchFamily="2" charset="2"/>
              <a:buChar char="q"/>
            </a:pPr>
            <a:r>
              <a:rPr lang="en-US" smtClean="0"/>
              <a:t>SSE introduce separate XMM registers </a:t>
            </a:r>
            <a:r>
              <a:rPr lang="en-US" dirty="0" smtClean="0"/>
              <a:t>with </a:t>
            </a:r>
            <a:r>
              <a:rPr lang="en-US" smtClean="0"/>
              <a:t>single precision vectors</a:t>
            </a:r>
            <a:r>
              <a:rPr lang="en-US" dirty="0" smtClean="0"/>
              <a:t>.(Pentium III)</a:t>
            </a:r>
          </a:p>
          <a:p>
            <a:pPr marL="285750" indent="-285750">
              <a:buFont typeface="Wingdings" panose="05000000000000000000" pitchFamily="2" charset="2"/>
              <a:buChar char="q"/>
            </a:pPr>
            <a:r>
              <a:rPr lang="en-US" smtClean="0"/>
              <a:t>SSE2 introduce double precision vectors</a:t>
            </a:r>
            <a:r>
              <a:rPr lang="en-US" dirty="0" smtClean="0"/>
              <a:t>.(Pentium 4)</a:t>
            </a:r>
          </a:p>
          <a:p>
            <a:pPr marL="285750" indent="-285750">
              <a:buFont typeface="Wingdings" panose="05000000000000000000" pitchFamily="2" charset="2"/>
              <a:buChar char="q"/>
            </a:pPr>
            <a:r>
              <a:rPr lang="en-US" dirty="0" smtClean="0"/>
              <a:t>SSE3 </a:t>
            </a:r>
            <a:r>
              <a:rPr lang="en-US" dirty="0"/>
              <a:t>adding a handful </a:t>
            </a:r>
            <a:r>
              <a:rPr lang="en-US"/>
              <a:t>of </a:t>
            </a:r>
            <a:r>
              <a:rPr lang="en-US" smtClean="0"/>
              <a:t>DSP-oriented </a:t>
            </a:r>
            <a:r>
              <a:rPr lang="en-US"/>
              <a:t>mathematics </a:t>
            </a:r>
            <a:r>
              <a:rPr lang="en-US" smtClean="0"/>
              <a:t>instructions</a:t>
            </a:r>
            <a:r>
              <a:rPr lang="en-US" dirty="0" smtClean="0"/>
              <a:t>.</a:t>
            </a:r>
          </a:p>
          <a:p>
            <a:pPr marL="285750" indent="-285750">
              <a:buFont typeface="Wingdings" panose="05000000000000000000" pitchFamily="2" charset="2"/>
              <a:buChar char="q"/>
            </a:pPr>
            <a:r>
              <a:rPr lang="en-US" dirty="0" smtClean="0"/>
              <a:t>AVX extend </a:t>
            </a:r>
            <a:r>
              <a:rPr lang="en-US" smtClean="0"/>
              <a:t>SIMD registers </a:t>
            </a:r>
            <a:r>
              <a:rPr lang="en-US" dirty="0" smtClean="0"/>
              <a:t>to 256 bits </a:t>
            </a:r>
            <a:r>
              <a:rPr lang="en-US" smtClean="0"/>
              <a:t>and introduce 3-operand instruction</a:t>
            </a:r>
            <a:r>
              <a:rPr lang="en-US" dirty="0" smtClean="0"/>
              <a:t>. (</a:t>
            </a:r>
            <a:r>
              <a:rPr lang="en-US" smtClean="0"/>
              <a:t>Sandy Bridge processors and later </a:t>
            </a:r>
            <a:r>
              <a:rPr lang="en-US" dirty="0" smtClean="0"/>
              <a:t>)</a:t>
            </a:r>
          </a:p>
          <a:p>
            <a:pPr marL="285750" indent="-285750">
              <a:buFont typeface="Wingdings" panose="05000000000000000000" pitchFamily="2" charset="2"/>
              <a:buChar char="q"/>
            </a:pPr>
            <a:r>
              <a:rPr lang="en-US" dirty="0" smtClean="0"/>
              <a:t>AVX2 </a:t>
            </a:r>
            <a:r>
              <a:rPr lang="en-US"/>
              <a:t> </a:t>
            </a:r>
            <a:r>
              <a:rPr lang="en-US" smtClean="0"/>
              <a:t>support </a:t>
            </a:r>
            <a:r>
              <a:rPr lang="en-US" i="1" smtClean="0"/>
              <a:t>Gather</a:t>
            </a:r>
            <a:r>
              <a:rPr lang="en-US" smtClean="0"/>
              <a:t> </a:t>
            </a:r>
            <a:r>
              <a:rPr lang="en-US" dirty="0" smtClean="0"/>
              <a:t>and </a:t>
            </a:r>
            <a:r>
              <a:rPr lang="en-US" i="1" dirty="0"/>
              <a:t>fused multiply–add</a:t>
            </a:r>
            <a:r>
              <a:rPr lang="en-US" dirty="0"/>
              <a:t> (</a:t>
            </a:r>
            <a:r>
              <a:rPr lang="en-US" i="1" dirty="0"/>
              <a:t>FMA</a:t>
            </a:r>
            <a:r>
              <a:rPr lang="en-US" dirty="0" smtClean="0"/>
              <a:t>). (</a:t>
            </a:r>
            <a:r>
              <a:rPr lang="en-US" err="1" smtClean="0"/>
              <a:t>Haswell</a:t>
            </a:r>
            <a:r>
              <a:rPr lang="en-US" smtClean="0"/>
              <a:t> Processor and later)</a:t>
            </a:r>
            <a:endParaRPr lang="en-US" dirty="0" smtClean="0"/>
          </a:p>
          <a:p>
            <a:pPr marL="285750" indent="-285750">
              <a:buFont typeface="Wingdings" panose="05000000000000000000" pitchFamily="2" charset="2"/>
              <a:buChar char="q"/>
            </a:pPr>
            <a:r>
              <a:rPr lang="en-US" dirty="0" smtClean="0"/>
              <a:t>AVX512 </a:t>
            </a:r>
            <a:r>
              <a:rPr lang="en-US" dirty="0"/>
              <a:t>extend </a:t>
            </a:r>
            <a:r>
              <a:rPr lang="en-US"/>
              <a:t>SIMD </a:t>
            </a:r>
            <a:r>
              <a:rPr lang="en-US" smtClean="0"/>
              <a:t>registers </a:t>
            </a:r>
            <a:r>
              <a:rPr lang="en-US" dirty="0"/>
              <a:t>to </a:t>
            </a:r>
            <a:r>
              <a:rPr lang="en-US" dirty="0" smtClean="0"/>
              <a:t>512 bits</a:t>
            </a:r>
            <a:r>
              <a:rPr lang="en-US" smtClean="0"/>
              <a:t>. Provide 32 register. </a:t>
            </a:r>
            <a:r>
              <a:rPr lang="en-US" dirty="0"/>
              <a:t>It allows </a:t>
            </a:r>
            <a:r>
              <a:rPr lang="en-US"/>
              <a:t>4 </a:t>
            </a:r>
            <a:r>
              <a:rPr lang="en-US" smtClean="0"/>
              <a:t>operands(Knights Landing processor </a:t>
            </a:r>
            <a:r>
              <a:rPr lang="en-US" dirty="0" smtClean="0"/>
              <a:t>)</a:t>
            </a: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425482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SSE &amp; </a:t>
            </a:r>
            <a:r>
              <a:rPr lang="en-US" smtClean="0"/>
              <a:t>AVX registers </a:t>
            </a:r>
            <a:endParaRPr lang="en-US" dirty="0"/>
          </a:p>
        </p:txBody>
      </p:sp>
      <p:pic>
        <p:nvPicPr>
          <p:cNvPr id="1026" name="Picture 2" descr="Image result for xmm ymm zm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727" y="2046516"/>
            <a:ext cx="9738184" cy="42088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93920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6802" y="3564816"/>
            <a:ext cx="4462453" cy="62618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YMM</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p:txBody>
          <a:bodyPr/>
          <a:lstStyle/>
          <a:p>
            <a:r>
              <a:rPr lang="en-US" dirty="0"/>
              <a:t>SSE &amp; </a:t>
            </a:r>
            <a:r>
              <a:rPr lang="en-US"/>
              <a:t>AVX </a:t>
            </a:r>
            <a:r>
              <a:rPr lang="en-US" smtClean="0"/>
              <a:t>registers </a:t>
            </a:r>
            <a:endParaRPr lang="en-US" dirty="0"/>
          </a:p>
        </p:txBody>
      </p:sp>
      <p:sp>
        <p:nvSpPr>
          <p:cNvPr id="6" name="Rectangle 5"/>
          <p:cNvSpPr/>
          <p:nvPr/>
        </p:nvSpPr>
        <p:spPr>
          <a:xfrm>
            <a:off x="8694057" y="2598057"/>
            <a:ext cx="2206172" cy="36285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b="100000"/>
            </a:path>
            <a:tileRect t="-100000" r="-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XMM</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9382606" y="2253733"/>
            <a:ext cx="829073" cy="369332"/>
          </a:xfrm>
          <a:prstGeom prst="rect">
            <a:avLst/>
          </a:prstGeom>
          <a:noFill/>
        </p:spPr>
        <p:txBody>
          <a:bodyPr wrap="none" rtlCol="0">
            <a:spAutoFit/>
          </a:bodyPr>
          <a:lstStyle/>
          <a:p>
            <a:r>
              <a:rPr lang="en-US" dirty="0" smtClean="0"/>
              <a:t>128 bit</a:t>
            </a:r>
            <a:endParaRPr lang="en-US" dirty="0"/>
          </a:p>
        </p:txBody>
      </p:sp>
      <p:sp>
        <p:nvSpPr>
          <p:cNvPr id="8" name="TextBox 7"/>
          <p:cNvSpPr txBox="1"/>
          <p:nvPr/>
        </p:nvSpPr>
        <p:spPr>
          <a:xfrm>
            <a:off x="2036182" y="2584194"/>
            <a:ext cx="3333670" cy="461665"/>
          </a:xfrm>
          <a:prstGeom prst="rect">
            <a:avLst/>
          </a:prstGeom>
          <a:noFill/>
        </p:spPr>
        <p:txBody>
          <a:bodyPr wrap="none" rtlCol="0">
            <a:spAutoFit/>
          </a:bodyPr>
          <a:lstStyle/>
          <a:p>
            <a:r>
              <a:rPr lang="en-US" sz="2400" dirty="0" smtClean="0"/>
              <a:t>SSE has 16 </a:t>
            </a:r>
            <a:r>
              <a:rPr lang="en-US" sz="2400" smtClean="0"/>
              <a:t>XMM register</a:t>
            </a:r>
            <a:endParaRPr lang="en-US" sz="2400" dirty="0"/>
          </a:p>
        </p:txBody>
      </p:sp>
      <p:sp>
        <p:nvSpPr>
          <p:cNvPr id="9" name="Rectangle 8"/>
          <p:cNvSpPr/>
          <p:nvPr/>
        </p:nvSpPr>
        <p:spPr>
          <a:xfrm>
            <a:off x="8650515" y="3705552"/>
            <a:ext cx="2206172" cy="36285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b="100000"/>
            </a:path>
            <a:tileRect t="-100000" r="-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XMM</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ctangle 13"/>
          <p:cNvSpPr/>
          <p:nvPr/>
        </p:nvSpPr>
        <p:spPr>
          <a:xfrm>
            <a:off x="2005084" y="4847556"/>
            <a:ext cx="8981491" cy="820292"/>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0800000" scaled="1"/>
            <a:tileRect/>
          </a:gra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                  ZMM</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p:cNvSpPr/>
          <p:nvPr/>
        </p:nvSpPr>
        <p:spPr>
          <a:xfrm>
            <a:off x="6462830" y="4946804"/>
            <a:ext cx="4462453" cy="61296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YMM</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Rectangle 15"/>
          <p:cNvSpPr/>
          <p:nvPr/>
        </p:nvSpPr>
        <p:spPr>
          <a:xfrm>
            <a:off x="8661057" y="5073026"/>
            <a:ext cx="2206172" cy="36285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b="100000"/>
            </a:path>
            <a:tileRect t="-100000" r="-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XMM</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TextBox 16"/>
          <p:cNvSpPr txBox="1"/>
          <p:nvPr/>
        </p:nvSpPr>
        <p:spPr>
          <a:xfrm>
            <a:off x="8229409" y="3235797"/>
            <a:ext cx="831959" cy="369332"/>
          </a:xfrm>
          <a:prstGeom prst="rect">
            <a:avLst/>
          </a:prstGeom>
          <a:noFill/>
        </p:spPr>
        <p:txBody>
          <a:bodyPr wrap="none" rtlCol="0">
            <a:spAutoFit/>
          </a:bodyPr>
          <a:lstStyle/>
          <a:p>
            <a:r>
              <a:rPr lang="en-US" dirty="0" smtClean="0"/>
              <a:t>256 bit</a:t>
            </a:r>
            <a:endParaRPr lang="en-US" dirty="0"/>
          </a:p>
        </p:txBody>
      </p:sp>
      <p:sp>
        <p:nvSpPr>
          <p:cNvPr id="18" name="TextBox 17"/>
          <p:cNvSpPr txBox="1"/>
          <p:nvPr/>
        </p:nvSpPr>
        <p:spPr>
          <a:xfrm>
            <a:off x="2005084" y="3686925"/>
            <a:ext cx="3349956" cy="461665"/>
          </a:xfrm>
          <a:prstGeom prst="rect">
            <a:avLst/>
          </a:prstGeom>
          <a:noFill/>
        </p:spPr>
        <p:txBody>
          <a:bodyPr wrap="none" rtlCol="0">
            <a:spAutoFit/>
          </a:bodyPr>
          <a:lstStyle/>
          <a:p>
            <a:r>
              <a:rPr lang="en-US" sz="2400" dirty="0" smtClean="0"/>
              <a:t>AVX has 16 </a:t>
            </a:r>
            <a:r>
              <a:rPr lang="en-US" sz="2400" smtClean="0"/>
              <a:t>YMM register</a:t>
            </a:r>
            <a:endParaRPr lang="en-US" sz="2400" dirty="0"/>
          </a:p>
        </p:txBody>
      </p:sp>
      <p:sp>
        <p:nvSpPr>
          <p:cNvPr id="19" name="TextBox 18"/>
          <p:cNvSpPr txBox="1"/>
          <p:nvPr/>
        </p:nvSpPr>
        <p:spPr>
          <a:xfrm>
            <a:off x="6046850" y="4478162"/>
            <a:ext cx="821059" cy="369332"/>
          </a:xfrm>
          <a:prstGeom prst="rect">
            <a:avLst/>
          </a:prstGeom>
          <a:noFill/>
        </p:spPr>
        <p:txBody>
          <a:bodyPr wrap="none" rtlCol="0">
            <a:spAutoFit/>
          </a:bodyPr>
          <a:lstStyle/>
          <a:p>
            <a:r>
              <a:rPr lang="en-US" dirty="0" smtClean="0"/>
              <a:t>512 bit</a:t>
            </a:r>
            <a:endParaRPr lang="en-US" dirty="0"/>
          </a:p>
        </p:txBody>
      </p:sp>
      <p:sp>
        <p:nvSpPr>
          <p:cNvPr id="20" name="TextBox 19"/>
          <p:cNvSpPr txBox="1"/>
          <p:nvPr/>
        </p:nvSpPr>
        <p:spPr>
          <a:xfrm>
            <a:off x="1976056" y="5813643"/>
            <a:ext cx="3809248" cy="461665"/>
          </a:xfrm>
          <a:prstGeom prst="rect">
            <a:avLst/>
          </a:prstGeom>
          <a:noFill/>
        </p:spPr>
        <p:txBody>
          <a:bodyPr wrap="none" rtlCol="0">
            <a:spAutoFit/>
          </a:bodyPr>
          <a:lstStyle/>
          <a:p>
            <a:r>
              <a:rPr lang="en-US" sz="2400" dirty="0" smtClean="0"/>
              <a:t>AVX512 has 32 </a:t>
            </a:r>
            <a:r>
              <a:rPr lang="en-US" sz="2400" smtClean="0"/>
              <a:t>ZMM register</a:t>
            </a:r>
            <a:endParaRPr lang="en-US" sz="2400" dirty="0"/>
          </a:p>
        </p:txBody>
      </p:sp>
    </p:spTree>
    <p:extLst>
      <p:ext uri="{BB962C8B-B14F-4D97-AF65-F5344CB8AC3E}">
        <p14:creationId xmlns:p14="http://schemas.microsoft.com/office/powerpoint/2010/main" val="1278597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6453</TotalTime>
  <Words>7612</Words>
  <Application>Microsoft Office PowerPoint</Application>
  <PresentationFormat>Widescreen</PresentationFormat>
  <Paragraphs>1668</Paragraphs>
  <Slides>65</Slides>
  <Notes>35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65</vt:i4>
      </vt:variant>
    </vt:vector>
  </HeadingPairs>
  <TitlesOfParts>
    <vt:vector size="80" baseType="lpstr">
      <vt:lpstr>Arial</vt:lpstr>
      <vt:lpstr>Arial Black</vt:lpstr>
      <vt:lpstr>Calibri</vt:lpstr>
      <vt:lpstr>Cambria</vt:lpstr>
      <vt:lpstr>Corbel</vt:lpstr>
      <vt:lpstr>Intel Clear</vt:lpstr>
      <vt:lpstr>Segoe UI</vt:lpstr>
      <vt:lpstr>Segoe UI Black</vt:lpstr>
      <vt:lpstr>Segoe UI Light</vt:lpstr>
      <vt:lpstr>Segoe UI Semilight</vt:lpstr>
      <vt:lpstr>Tahoma</vt:lpstr>
      <vt:lpstr>verdana</vt:lpstr>
      <vt:lpstr>verdana</vt:lpstr>
      <vt:lpstr>Wingdings</vt:lpstr>
      <vt:lpstr>Parallax</vt:lpstr>
      <vt:lpstr>Intel Vectorization</vt:lpstr>
      <vt:lpstr> The “Free Lunch” is over, really Processor clock rate growth halted around 2005 </vt:lpstr>
      <vt:lpstr> Moore’s Law Is STILL Going Strong Hardware performance potential continues to grow </vt:lpstr>
      <vt:lpstr>Untapped Potential Can Be Huge</vt:lpstr>
      <vt:lpstr>What is SIMD ? Single Instruction Multiple Data</vt:lpstr>
      <vt:lpstr>What is Vectorization?</vt:lpstr>
      <vt:lpstr>Vectorization History</vt:lpstr>
      <vt:lpstr>SSE &amp; AVX registers </vt:lpstr>
      <vt:lpstr>SSE &amp; AVX registers </vt:lpstr>
      <vt:lpstr> Many Ways to Vectorize</vt:lpstr>
      <vt:lpstr>Auto Vectorization</vt:lpstr>
      <vt:lpstr>What sort of loops can be vectorized? </vt:lpstr>
      <vt:lpstr>What sort of loops can be vectorized? Continue</vt:lpstr>
      <vt:lpstr>What sort of loops can be vectorized? Continue</vt:lpstr>
      <vt:lpstr>PowerPoint Presentation</vt:lpstr>
      <vt:lpstr>Obstacles to vectorization </vt:lpstr>
      <vt:lpstr>Obstacles to vectorization. Continue </vt:lpstr>
      <vt:lpstr>Obstacles to vectorization. Continue </vt:lpstr>
      <vt:lpstr>Obstacles to vectorization. Continue</vt:lpstr>
      <vt:lpstr>PowerPoint Presentation</vt:lpstr>
      <vt:lpstr>Obstacles to vectorization. Continue</vt:lpstr>
      <vt:lpstr>Obstacles to vectorization. Continue</vt:lpstr>
      <vt:lpstr>PowerPoint Presentation</vt:lpstr>
      <vt:lpstr>Obstacles to vectorization. Continue </vt:lpstr>
      <vt:lpstr>Obstacles to vectorization. Continue </vt:lpstr>
      <vt:lpstr>Obstacles to vectorization. Continue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Vectorization</dc:title>
  <dc:creator>Hamed</dc:creator>
  <cp:lastModifiedBy>Hamed</cp:lastModifiedBy>
  <cp:revision>357</cp:revision>
  <dcterms:created xsi:type="dcterms:W3CDTF">2018-12-31T18:36:17Z</dcterms:created>
  <dcterms:modified xsi:type="dcterms:W3CDTF">2019-10-28T20:15:44Z</dcterms:modified>
</cp:coreProperties>
</file>