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3"/>
  </p:notesMasterIdLst>
  <p:handoutMasterIdLst>
    <p:handoutMasterId r:id="rId64"/>
  </p:handoutMasterIdLst>
  <p:sldIdLst>
    <p:sldId id="256" r:id="rId2"/>
    <p:sldId id="257" r:id="rId3"/>
    <p:sldId id="258" r:id="rId4"/>
    <p:sldId id="263" r:id="rId5"/>
    <p:sldId id="259" r:id="rId6"/>
    <p:sldId id="267" r:id="rId7"/>
    <p:sldId id="265" r:id="rId8"/>
    <p:sldId id="268" r:id="rId9"/>
    <p:sldId id="269" r:id="rId10"/>
    <p:sldId id="270" r:id="rId11"/>
    <p:sldId id="271" r:id="rId12"/>
    <p:sldId id="266" r:id="rId13"/>
    <p:sldId id="260" r:id="rId14"/>
    <p:sldId id="261" r:id="rId15"/>
    <p:sldId id="317" r:id="rId16"/>
    <p:sldId id="262" r:id="rId17"/>
    <p:sldId id="272" r:id="rId18"/>
    <p:sldId id="301" r:id="rId19"/>
    <p:sldId id="300" r:id="rId20"/>
    <p:sldId id="273" r:id="rId21"/>
    <p:sldId id="282" r:id="rId22"/>
    <p:sldId id="274" r:id="rId23"/>
    <p:sldId id="275" r:id="rId24"/>
    <p:sldId id="276" r:id="rId25"/>
    <p:sldId id="277" r:id="rId26"/>
    <p:sldId id="278" r:id="rId27"/>
    <p:sldId id="279" r:id="rId28"/>
    <p:sldId id="318" r:id="rId29"/>
    <p:sldId id="292" r:id="rId30"/>
    <p:sldId id="280" r:id="rId31"/>
    <p:sldId id="281" r:id="rId32"/>
    <p:sldId id="283" r:id="rId33"/>
    <p:sldId id="284" r:id="rId34"/>
    <p:sldId id="285" r:id="rId35"/>
    <p:sldId id="287" r:id="rId36"/>
    <p:sldId id="295" r:id="rId37"/>
    <p:sldId id="286" r:id="rId38"/>
    <p:sldId id="288" r:id="rId39"/>
    <p:sldId id="289" r:id="rId40"/>
    <p:sldId id="290" r:id="rId41"/>
    <p:sldId id="291" r:id="rId42"/>
    <p:sldId id="293" r:id="rId43"/>
    <p:sldId id="294" r:id="rId44"/>
    <p:sldId id="296" r:id="rId45"/>
    <p:sldId id="297" r:id="rId46"/>
    <p:sldId id="299" r:id="rId47"/>
    <p:sldId id="304" r:id="rId48"/>
    <p:sldId id="305" r:id="rId49"/>
    <p:sldId id="306" r:id="rId50"/>
    <p:sldId id="307" r:id="rId51"/>
    <p:sldId id="308" r:id="rId52"/>
    <p:sldId id="310" r:id="rId53"/>
    <p:sldId id="311" r:id="rId54"/>
    <p:sldId id="309" r:id="rId55"/>
    <p:sldId id="303" r:id="rId56"/>
    <p:sldId id="302" r:id="rId57"/>
    <p:sldId id="312" r:id="rId58"/>
    <p:sldId id="313" r:id="rId59"/>
    <p:sldId id="314" r:id="rId60"/>
    <p:sldId id="316" r:id="rId61"/>
    <p:sldId id="315" r:id="rId62"/>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A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79742" autoAdjust="0"/>
  </p:normalViewPr>
  <p:slideViewPr>
    <p:cSldViewPr snapToGrid="0">
      <p:cViewPr varScale="1">
        <p:scale>
          <a:sx n="58" d="100"/>
          <a:sy n="58" d="100"/>
        </p:scale>
        <p:origin x="10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A1898-4E15-4B1C-A623-1508ACCB5AC8}" type="doc">
      <dgm:prSet loTypeId="urn:microsoft.com/office/officeart/2005/8/layout/gear1" loCatId="relationship" qsTypeId="urn:microsoft.com/office/officeart/2005/8/quickstyle/simple1" qsCatId="simple" csTypeId="urn:microsoft.com/office/officeart/2005/8/colors/accent1_2" csCatId="accent1" phldr="1"/>
      <dgm:spPr/>
    </dgm:pt>
    <dgm:pt modelId="{34823175-34D7-49EE-83B5-8D9899F0D79A}">
      <dgm:prSet phldrT="[Text]" custT="1"/>
      <dgm:spPr/>
      <dgm:t>
        <a:bodyPr/>
        <a:lstStyle/>
        <a:p>
          <a:r>
            <a:rPr lang="en-US" sz="1800" b="1" dirty="0">
              <a:solidFill>
                <a:srgbClr val="C00000"/>
              </a:solidFill>
            </a:rPr>
            <a:t>Emergent Design </a:t>
          </a:r>
          <a:r>
            <a:rPr lang="en-US" sz="1800" b="0" dirty="0"/>
            <a:t>Minimal, Continues Design </a:t>
          </a:r>
        </a:p>
      </dgm:t>
    </dgm:pt>
    <dgm:pt modelId="{6C852375-0660-4CA0-AE04-991FC42A8A1F}" type="parTrans" cxnId="{5A47C741-EE47-44C1-8322-7D80E8FBB497}">
      <dgm:prSet/>
      <dgm:spPr/>
      <dgm:t>
        <a:bodyPr/>
        <a:lstStyle/>
        <a:p>
          <a:endParaRPr lang="en-US"/>
        </a:p>
      </dgm:t>
    </dgm:pt>
    <dgm:pt modelId="{318567F7-09F4-48E4-BC40-46F61981BDD9}" type="sibTrans" cxnId="{5A47C741-EE47-44C1-8322-7D80E8FBB497}">
      <dgm:prSet/>
      <dgm:spPr/>
      <dgm:t>
        <a:bodyPr/>
        <a:lstStyle/>
        <a:p>
          <a:endParaRPr lang="en-US"/>
        </a:p>
      </dgm:t>
    </dgm:pt>
    <dgm:pt modelId="{3EFE005D-2ADC-43E5-B492-7482519B6803}">
      <dgm:prSet phldrT="[Text]" custT="1"/>
      <dgm:spPr/>
      <dgm:t>
        <a:bodyPr/>
        <a:lstStyle/>
        <a:p>
          <a:r>
            <a:rPr lang="en-US" sz="1600" b="1" dirty="0">
              <a:solidFill>
                <a:srgbClr val="C00000"/>
              </a:solidFill>
            </a:rPr>
            <a:t>JEDI      </a:t>
          </a:r>
          <a:r>
            <a:rPr lang="en-US" sz="1600" dirty="0"/>
            <a:t>Just Enough Design Initially</a:t>
          </a:r>
        </a:p>
      </dgm:t>
    </dgm:pt>
    <dgm:pt modelId="{DAD4C588-9F23-4231-BD8E-8946D36F7733}" type="parTrans" cxnId="{A41B26E2-9BF6-4145-A6A5-0D86A7928E6D}">
      <dgm:prSet/>
      <dgm:spPr/>
      <dgm:t>
        <a:bodyPr/>
        <a:lstStyle/>
        <a:p>
          <a:endParaRPr lang="en-US"/>
        </a:p>
      </dgm:t>
    </dgm:pt>
    <dgm:pt modelId="{8139BC87-8E6F-4D4B-96F7-61419256C7F8}" type="sibTrans" cxnId="{A41B26E2-9BF6-4145-A6A5-0D86A7928E6D}">
      <dgm:prSet/>
      <dgm:spPr/>
      <dgm:t>
        <a:bodyPr/>
        <a:lstStyle/>
        <a:p>
          <a:endParaRPr lang="en-US"/>
        </a:p>
      </dgm:t>
    </dgm:pt>
    <dgm:pt modelId="{A7F3164F-E35A-4E03-ABF7-B839C4C0F89F}">
      <dgm:prSet phldrT="[Text]" custT="1"/>
      <dgm:spPr/>
      <dgm:t>
        <a:bodyPr/>
        <a:lstStyle/>
        <a:p>
          <a:r>
            <a:rPr lang="en-US" sz="1800" b="1" dirty="0">
              <a:solidFill>
                <a:srgbClr val="C00000"/>
              </a:solidFill>
            </a:rPr>
            <a:t>JIT  </a:t>
          </a:r>
          <a:r>
            <a:rPr lang="en-US" sz="1800" dirty="0"/>
            <a:t>Just In Time</a:t>
          </a:r>
        </a:p>
      </dgm:t>
    </dgm:pt>
    <dgm:pt modelId="{B5B85618-FD8A-4B53-880C-CAF7AE2FBAF8}" type="parTrans" cxnId="{EB028928-E817-4A63-B68E-DA062186457D}">
      <dgm:prSet/>
      <dgm:spPr/>
      <dgm:t>
        <a:bodyPr/>
        <a:lstStyle/>
        <a:p>
          <a:endParaRPr lang="en-US"/>
        </a:p>
      </dgm:t>
    </dgm:pt>
    <dgm:pt modelId="{F0063900-FD72-4CF9-A041-63904EAE5709}" type="sibTrans" cxnId="{EB028928-E817-4A63-B68E-DA062186457D}">
      <dgm:prSet/>
      <dgm:spPr/>
      <dgm:t>
        <a:bodyPr/>
        <a:lstStyle/>
        <a:p>
          <a:endParaRPr lang="en-US"/>
        </a:p>
      </dgm:t>
    </dgm:pt>
    <dgm:pt modelId="{929DF994-771A-4B0C-AF54-DA06D3A6E576}" type="pres">
      <dgm:prSet presAssocID="{360A1898-4E15-4B1C-A623-1508ACCB5AC8}" presName="composite" presStyleCnt="0">
        <dgm:presLayoutVars>
          <dgm:chMax val="3"/>
          <dgm:animLvl val="lvl"/>
          <dgm:resizeHandles val="exact"/>
        </dgm:presLayoutVars>
      </dgm:prSet>
      <dgm:spPr/>
    </dgm:pt>
    <dgm:pt modelId="{713862B7-CB8F-4CDD-852E-08F856FFB631}" type="pres">
      <dgm:prSet presAssocID="{34823175-34D7-49EE-83B5-8D9899F0D79A}" presName="gear1" presStyleLbl="node1" presStyleIdx="0" presStyleCnt="3" custScaleX="124975" custScaleY="119728" custLinFactNeighborX="26204" custLinFactNeighborY="-4895">
        <dgm:presLayoutVars>
          <dgm:chMax val="1"/>
          <dgm:bulletEnabled val="1"/>
        </dgm:presLayoutVars>
      </dgm:prSet>
      <dgm:spPr/>
    </dgm:pt>
    <dgm:pt modelId="{9BB5D0C8-5395-42F1-9EB0-4A404ECE0410}" type="pres">
      <dgm:prSet presAssocID="{34823175-34D7-49EE-83B5-8D9899F0D79A}" presName="gear1srcNode" presStyleLbl="node1" presStyleIdx="0" presStyleCnt="3"/>
      <dgm:spPr/>
    </dgm:pt>
    <dgm:pt modelId="{31160950-7F49-4A46-9692-86CF3A252A23}" type="pres">
      <dgm:prSet presAssocID="{34823175-34D7-49EE-83B5-8D9899F0D79A}" presName="gear1dstNode" presStyleLbl="node1" presStyleIdx="0" presStyleCnt="3"/>
      <dgm:spPr/>
    </dgm:pt>
    <dgm:pt modelId="{4A404F89-E897-4713-A7D7-055D5E0335D3}" type="pres">
      <dgm:prSet presAssocID="{3EFE005D-2ADC-43E5-B492-7482519B6803}" presName="gear2" presStyleLbl="node1" presStyleIdx="1" presStyleCnt="3" custScaleX="184960" custScaleY="158462">
        <dgm:presLayoutVars>
          <dgm:chMax val="1"/>
          <dgm:bulletEnabled val="1"/>
        </dgm:presLayoutVars>
      </dgm:prSet>
      <dgm:spPr/>
    </dgm:pt>
    <dgm:pt modelId="{4BFEDD86-0F3E-4F3C-8007-0D46BEF96F5F}" type="pres">
      <dgm:prSet presAssocID="{3EFE005D-2ADC-43E5-B492-7482519B6803}" presName="gear2srcNode" presStyleLbl="node1" presStyleIdx="1" presStyleCnt="3"/>
      <dgm:spPr/>
    </dgm:pt>
    <dgm:pt modelId="{CD34BAE1-3E25-4FDD-B13C-4145D23FFCF6}" type="pres">
      <dgm:prSet presAssocID="{3EFE005D-2ADC-43E5-B492-7482519B6803}" presName="gear2dstNode" presStyleLbl="node1" presStyleIdx="1" presStyleCnt="3"/>
      <dgm:spPr/>
    </dgm:pt>
    <dgm:pt modelId="{5A9369A7-C8CC-47CB-B1C4-463F5AFE5888}" type="pres">
      <dgm:prSet presAssocID="{A7F3164F-E35A-4E03-ABF7-B839C4C0F89F}" presName="gear3" presStyleLbl="node1" presStyleIdx="2" presStyleCnt="3" custScaleX="130203" custScaleY="119541" custLinFactNeighborX="25270" custLinFactNeighborY="-4838"/>
      <dgm:spPr/>
    </dgm:pt>
    <dgm:pt modelId="{1C0DC139-92BD-4279-A1F6-FEA2FADFFE88}" type="pres">
      <dgm:prSet presAssocID="{A7F3164F-E35A-4E03-ABF7-B839C4C0F89F}" presName="gear3tx" presStyleLbl="node1" presStyleIdx="2" presStyleCnt="3">
        <dgm:presLayoutVars>
          <dgm:chMax val="1"/>
          <dgm:bulletEnabled val="1"/>
        </dgm:presLayoutVars>
      </dgm:prSet>
      <dgm:spPr/>
    </dgm:pt>
    <dgm:pt modelId="{8771FE83-A7A0-4175-9550-14EFDC9DE385}" type="pres">
      <dgm:prSet presAssocID="{A7F3164F-E35A-4E03-ABF7-B839C4C0F89F}" presName="gear3srcNode" presStyleLbl="node1" presStyleIdx="2" presStyleCnt="3"/>
      <dgm:spPr/>
    </dgm:pt>
    <dgm:pt modelId="{1902EA12-717F-4C9A-BF42-D6BC5C15F5C3}" type="pres">
      <dgm:prSet presAssocID="{A7F3164F-E35A-4E03-ABF7-B839C4C0F89F}" presName="gear3dstNode" presStyleLbl="node1" presStyleIdx="2" presStyleCnt="3"/>
      <dgm:spPr/>
    </dgm:pt>
    <dgm:pt modelId="{48AB008B-5A65-475D-A36F-FFD55FBDEEFD}" type="pres">
      <dgm:prSet presAssocID="{318567F7-09F4-48E4-BC40-46F61981BDD9}" presName="connector1" presStyleLbl="sibTrans2D1" presStyleIdx="0" presStyleCnt="3" custLinFactNeighborX="15314" custLinFactNeighborY="-3501"/>
      <dgm:spPr/>
    </dgm:pt>
    <dgm:pt modelId="{CF58F3F1-4C5B-4807-915D-39A4651071E5}" type="pres">
      <dgm:prSet presAssocID="{8139BC87-8E6F-4D4B-96F7-61419256C7F8}" presName="connector2" presStyleLbl="sibTrans2D1" presStyleIdx="1" presStyleCnt="3"/>
      <dgm:spPr/>
    </dgm:pt>
    <dgm:pt modelId="{DC70DE83-4575-4524-9314-FA8D6268806C}" type="pres">
      <dgm:prSet presAssocID="{F0063900-FD72-4CF9-A041-63904EAE5709}" presName="connector3" presStyleLbl="sibTrans2D1" presStyleIdx="2" presStyleCnt="3" custAng="1299324" custScaleX="62820" custScaleY="109771"/>
      <dgm:spPr/>
    </dgm:pt>
  </dgm:ptLst>
  <dgm:cxnLst>
    <dgm:cxn modelId="{D0BD6116-63BD-4CAC-97FC-41010A29ED27}" type="presOf" srcId="{F0063900-FD72-4CF9-A041-63904EAE5709}" destId="{DC70DE83-4575-4524-9314-FA8D6268806C}" srcOrd="0" destOrd="0" presId="urn:microsoft.com/office/officeart/2005/8/layout/gear1"/>
    <dgm:cxn modelId="{A3BDBD16-B0B4-4A7C-9E2E-3E2DED3E059A}" type="presOf" srcId="{A7F3164F-E35A-4E03-ABF7-B839C4C0F89F}" destId="{1902EA12-717F-4C9A-BF42-D6BC5C15F5C3}" srcOrd="3" destOrd="0" presId="urn:microsoft.com/office/officeart/2005/8/layout/gear1"/>
    <dgm:cxn modelId="{EB028928-E817-4A63-B68E-DA062186457D}" srcId="{360A1898-4E15-4B1C-A623-1508ACCB5AC8}" destId="{A7F3164F-E35A-4E03-ABF7-B839C4C0F89F}" srcOrd="2" destOrd="0" parTransId="{B5B85618-FD8A-4B53-880C-CAF7AE2FBAF8}" sibTransId="{F0063900-FD72-4CF9-A041-63904EAE5709}"/>
    <dgm:cxn modelId="{4769A23D-24E6-4EB8-99BF-70C8DBDCE571}" type="presOf" srcId="{3EFE005D-2ADC-43E5-B492-7482519B6803}" destId="{4BFEDD86-0F3E-4F3C-8007-0D46BEF96F5F}" srcOrd="1" destOrd="0" presId="urn:microsoft.com/office/officeart/2005/8/layout/gear1"/>
    <dgm:cxn modelId="{5A47C741-EE47-44C1-8322-7D80E8FBB497}" srcId="{360A1898-4E15-4B1C-A623-1508ACCB5AC8}" destId="{34823175-34D7-49EE-83B5-8D9899F0D79A}" srcOrd="0" destOrd="0" parTransId="{6C852375-0660-4CA0-AE04-991FC42A8A1F}" sibTransId="{318567F7-09F4-48E4-BC40-46F61981BDD9}"/>
    <dgm:cxn modelId="{B833A569-7A60-431E-971F-74B646B8C58B}" type="presOf" srcId="{8139BC87-8E6F-4D4B-96F7-61419256C7F8}" destId="{CF58F3F1-4C5B-4807-915D-39A4651071E5}" srcOrd="0" destOrd="0" presId="urn:microsoft.com/office/officeart/2005/8/layout/gear1"/>
    <dgm:cxn modelId="{4AB6EF4B-7068-474E-8A81-A7BB488DFE4D}" type="presOf" srcId="{A7F3164F-E35A-4E03-ABF7-B839C4C0F89F}" destId="{1C0DC139-92BD-4279-A1F6-FEA2FADFFE88}" srcOrd="1" destOrd="0" presId="urn:microsoft.com/office/officeart/2005/8/layout/gear1"/>
    <dgm:cxn modelId="{C888967F-86BD-425D-BB2C-28788E0B845D}" type="presOf" srcId="{318567F7-09F4-48E4-BC40-46F61981BDD9}" destId="{48AB008B-5A65-475D-A36F-FFD55FBDEEFD}" srcOrd="0" destOrd="0" presId="urn:microsoft.com/office/officeart/2005/8/layout/gear1"/>
    <dgm:cxn modelId="{44AE86A0-4A81-4CCF-9EB5-34D056C2AEA1}" type="presOf" srcId="{360A1898-4E15-4B1C-A623-1508ACCB5AC8}" destId="{929DF994-771A-4B0C-AF54-DA06D3A6E576}" srcOrd="0" destOrd="0" presId="urn:microsoft.com/office/officeart/2005/8/layout/gear1"/>
    <dgm:cxn modelId="{FACCF4AE-0E5B-4339-9530-5E35EE955832}" type="presOf" srcId="{3EFE005D-2ADC-43E5-B492-7482519B6803}" destId="{4A404F89-E897-4713-A7D7-055D5E0335D3}" srcOrd="0" destOrd="0" presId="urn:microsoft.com/office/officeart/2005/8/layout/gear1"/>
    <dgm:cxn modelId="{EA42D7B4-B1D8-40F1-A696-68463E9AA896}" type="presOf" srcId="{34823175-34D7-49EE-83B5-8D9899F0D79A}" destId="{31160950-7F49-4A46-9692-86CF3A252A23}" srcOrd="2" destOrd="0" presId="urn:microsoft.com/office/officeart/2005/8/layout/gear1"/>
    <dgm:cxn modelId="{6E486FB8-3616-4A8E-B94D-33E5554BA0C8}" type="presOf" srcId="{34823175-34D7-49EE-83B5-8D9899F0D79A}" destId="{9BB5D0C8-5395-42F1-9EB0-4A404ECE0410}" srcOrd="1" destOrd="0" presId="urn:microsoft.com/office/officeart/2005/8/layout/gear1"/>
    <dgm:cxn modelId="{F9B4BDC3-CC2D-40B9-B442-F32EEFBAC06B}" type="presOf" srcId="{A7F3164F-E35A-4E03-ABF7-B839C4C0F89F}" destId="{8771FE83-A7A0-4175-9550-14EFDC9DE385}" srcOrd="2" destOrd="0" presId="urn:microsoft.com/office/officeart/2005/8/layout/gear1"/>
    <dgm:cxn modelId="{C48C88C7-2444-4D6D-AD03-68E1DCC10B94}" type="presOf" srcId="{A7F3164F-E35A-4E03-ABF7-B839C4C0F89F}" destId="{5A9369A7-C8CC-47CB-B1C4-463F5AFE5888}" srcOrd="0" destOrd="0" presId="urn:microsoft.com/office/officeart/2005/8/layout/gear1"/>
    <dgm:cxn modelId="{A41B26E2-9BF6-4145-A6A5-0D86A7928E6D}" srcId="{360A1898-4E15-4B1C-A623-1508ACCB5AC8}" destId="{3EFE005D-2ADC-43E5-B492-7482519B6803}" srcOrd="1" destOrd="0" parTransId="{DAD4C588-9F23-4231-BD8E-8946D36F7733}" sibTransId="{8139BC87-8E6F-4D4B-96F7-61419256C7F8}"/>
    <dgm:cxn modelId="{24A85EE4-950B-4338-A89E-906D83748331}" type="presOf" srcId="{34823175-34D7-49EE-83B5-8D9899F0D79A}" destId="{713862B7-CB8F-4CDD-852E-08F856FFB631}" srcOrd="0" destOrd="0" presId="urn:microsoft.com/office/officeart/2005/8/layout/gear1"/>
    <dgm:cxn modelId="{268D02F0-CCB3-4A55-98CF-DCE84FB3A989}" type="presOf" srcId="{3EFE005D-2ADC-43E5-B492-7482519B6803}" destId="{CD34BAE1-3E25-4FDD-B13C-4145D23FFCF6}" srcOrd="2" destOrd="0" presId="urn:microsoft.com/office/officeart/2005/8/layout/gear1"/>
    <dgm:cxn modelId="{7B59026E-D1C6-41BF-99B5-95F5E8A7C386}" type="presParOf" srcId="{929DF994-771A-4B0C-AF54-DA06D3A6E576}" destId="{713862B7-CB8F-4CDD-852E-08F856FFB631}" srcOrd="0" destOrd="0" presId="urn:microsoft.com/office/officeart/2005/8/layout/gear1"/>
    <dgm:cxn modelId="{02337749-1486-4C8F-8906-92C3CAAF4784}" type="presParOf" srcId="{929DF994-771A-4B0C-AF54-DA06D3A6E576}" destId="{9BB5D0C8-5395-42F1-9EB0-4A404ECE0410}" srcOrd="1" destOrd="0" presId="urn:microsoft.com/office/officeart/2005/8/layout/gear1"/>
    <dgm:cxn modelId="{3051E522-469D-4AB3-897C-E44928FFDF4F}" type="presParOf" srcId="{929DF994-771A-4B0C-AF54-DA06D3A6E576}" destId="{31160950-7F49-4A46-9692-86CF3A252A23}" srcOrd="2" destOrd="0" presId="urn:microsoft.com/office/officeart/2005/8/layout/gear1"/>
    <dgm:cxn modelId="{8714F621-4037-4844-A8D5-3A56992CE638}" type="presParOf" srcId="{929DF994-771A-4B0C-AF54-DA06D3A6E576}" destId="{4A404F89-E897-4713-A7D7-055D5E0335D3}" srcOrd="3" destOrd="0" presId="urn:microsoft.com/office/officeart/2005/8/layout/gear1"/>
    <dgm:cxn modelId="{16B1FC95-80DC-4BF9-A76C-5A8330964494}" type="presParOf" srcId="{929DF994-771A-4B0C-AF54-DA06D3A6E576}" destId="{4BFEDD86-0F3E-4F3C-8007-0D46BEF96F5F}" srcOrd="4" destOrd="0" presId="urn:microsoft.com/office/officeart/2005/8/layout/gear1"/>
    <dgm:cxn modelId="{A8EC8FA4-E6A3-4CE4-8F86-FFFC0A3448BC}" type="presParOf" srcId="{929DF994-771A-4B0C-AF54-DA06D3A6E576}" destId="{CD34BAE1-3E25-4FDD-B13C-4145D23FFCF6}" srcOrd="5" destOrd="0" presId="urn:microsoft.com/office/officeart/2005/8/layout/gear1"/>
    <dgm:cxn modelId="{4F4050CF-CC18-4C8F-B466-17AF465647EC}" type="presParOf" srcId="{929DF994-771A-4B0C-AF54-DA06D3A6E576}" destId="{5A9369A7-C8CC-47CB-B1C4-463F5AFE5888}" srcOrd="6" destOrd="0" presId="urn:microsoft.com/office/officeart/2005/8/layout/gear1"/>
    <dgm:cxn modelId="{03599303-86C3-40B6-A57A-428696F83B03}" type="presParOf" srcId="{929DF994-771A-4B0C-AF54-DA06D3A6E576}" destId="{1C0DC139-92BD-4279-A1F6-FEA2FADFFE88}" srcOrd="7" destOrd="0" presId="urn:microsoft.com/office/officeart/2005/8/layout/gear1"/>
    <dgm:cxn modelId="{10DD1F68-9172-448A-85A5-51C5FBFD35B1}" type="presParOf" srcId="{929DF994-771A-4B0C-AF54-DA06D3A6E576}" destId="{8771FE83-A7A0-4175-9550-14EFDC9DE385}" srcOrd="8" destOrd="0" presId="urn:microsoft.com/office/officeart/2005/8/layout/gear1"/>
    <dgm:cxn modelId="{247F38F7-C100-473B-86A9-88005C1BACFB}" type="presParOf" srcId="{929DF994-771A-4B0C-AF54-DA06D3A6E576}" destId="{1902EA12-717F-4C9A-BF42-D6BC5C15F5C3}" srcOrd="9" destOrd="0" presId="urn:microsoft.com/office/officeart/2005/8/layout/gear1"/>
    <dgm:cxn modelId="{FBDEFE23-2473-4457-B1D0-EE0C69977B5C}" type="presParOf" srcId="{929DF994-771A-4B0C-AF54-DA06D3A6E576}" destId="{48AB008B-5A65-475D-A36F-FFD55FBDEEFD}" srcOrd="10" destOrd="0" presId="urn:microsoft.com/office/officeart/2005/8/layout/gear1"/>
    <dgm:cxn modelId="{2A6CAFE0-42FA-4991-8E44-CCB790448D4D}" type="presParOf" srcId="{929DF994-771A-4B0C-AF54-DA06D3A6E576}" destId="{CF58F3F1-4C5B-4807-915D-39A4651071E5}" srcOrd="11" destOrd="0" presId="urn:microsoft.com/office/officeart/2005/8/layout/gear1"/>
    <dgm:cxn modelId="{604A9717-B167-482F-99AF-A739105F0BB8}" type="presParOf" srcId="{929DF994-771A-4B0C-AF54-DA06D3A6E576}" destId="{DC70DE83-4575-4524-9314-FA8D6268806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862B7-CB8F-4CDD-852E-08F856FFB631}">
      <dsp:nvSpPr>
        <dsp:cNvPr id="0" name=""/>
        <dsp:cNvSpPr/>
      </dsp:nvSpPr>
      <dsp:spPr>
        <a:xfrm>
          <a:off x="2773165" y="989308"/>
          <a:ext cx="1862291" cy="1784104"/>
        </a:xfrm>
        <a:prstGeom prst="gear9">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C00000"/>
              </a:solidFill>
            </a:rPr>
            <a:t>Emergent Design </a:t>
          </a:r>
          <a:r>
            <a:rPr lang="en-US" sz="1800" b="0" kern="1200" dirty="0"/>
            <a:t>Minimal, Continues Design </a:t>
          </a:r>
        </a:p>
      </dsp:txBody>
      <dsp:txXfrm>
        <a:off x="3141725" y="1407226"/>
        <a:ext cx="1125171" cy="917066"/>
      </dsp:txXfrm>
    </dsp:sp>
    <dsp:sp modelId="{4A404F89-E897-4713-A7D7-055D5E0335D3}">
      <dsp:nvSpPr>
        <dsp:cNvPr id="0" name=""/>
        <dsp:cNvSpPr/>
      </dsp:nvSpPr>
      <dsp:spPr>
        <a:xfrm>
          <a:off x="1241416" y="540238"/>
          <a:ext cx="2004470" cy="1717303"/>
        </a:xfrm>
        <a:prstGeom prst="gear6">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C00000"/>
              </a:solidFill>
            </a:rPr>
            <a:t>JEDI      </a:t>
          </a:r>
          <a:r>
            <a:rPr lang="en-US" sz="1600" kern="1200" dirty="0"/>
            <a:t>Just Enough Design Initially</a:t>
          </a:r>
        </a:p>
      </dsp:txBody>
      <dsp:txXfrm>
        <a:off x="1715495" y="975187"/>
        <a:ext cx="1056312" cy="847405"/>
      </dsp:txXfrm>
    </dsp:sp>
    <dsp:sp modelId="{5A9369A7-C8CC-47CB-B1C4-463F5AFE5888}">
      <dsp:nvSpPr>
        <dsp:cNvPr id="0" name=""/>
        <dsp:cNvSpPr/>
      </dsp:nvSpPr>
      <dsp:spPr>
        <a:xfrm rot="20700000">
          <a:off x="2456344" y="26332"/>
          <a:ext cx="1423981" cy="1227890"/>
        </a:xfrm>
        <a:prstGeom prst="gear6">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C00000"/>
              </a:solidFill>
            </a:rPr>
            <a:t>JIT  </a:t>
          </a:r>
          <a:r>
            <a:rPr lang="en-US" sz="1800" kern="1200" dirty="0"/>
            <a:t>Just In Time</a:t>
          </a:r>
        </a:p>
      </dsp:txBody>
      <dsp:txXfrm rot="-20700000">
        <a:off x="2780295" y="284013"/>
        <a:ext cx="776078" cy="712527"/>
      </dsp:txXfrm>
    </dsp:sp>
    <dsp:sp modelId="{48AB008B-5A65-475D-A36F-FFD55FBDEEFD}">
      <dsp:nvSpPr>
        <dsp:cNvPr id="0" name=""/>
        <dsp:cNvSpPr/>
      </dsp:nvSpPr>
      <dsp:spPr>
        <a:xfrm>
          <a:off x="2730746" y="926299"/>
          <a:ext cx="1907368" cy="1907368"/>
        </a:xfrm>
        <a:prstGeom prst="circularArrow">
          <a:avLst>
            <a:gd name="adj1" fmla="val 4688"/>
            <a:gd name="adj2" fmla="val 299029"/>
            <a:gd name="adj3" fmla="val 2465549"/>
            <a:gd name="adj4" fmla="val 1597497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58F3F1-4C5B-4807-915D-39A4651071E5}">
      <dsp:nvSpPr>
        <dsp:cNvPr id="0" name=""/>
        <dsp:cNvSpPr/>
      </dsp:nvSpPr>
      <dsp:spPr>
        <a:xfrm>
          <a:off x="1509858" y="623607"/>
          <a:ext cx="1385822" cy="13858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70DE83-4575-4524-9314-FA8D6268806C}">
      <dsp:nvSpPr>
        <dsp:cNvPr id="0" name=""/>
        <dsp:cNvSpPr/>
      </dsp:nvSpPr>
      <dsp:spPr>
        <a:xfrm rot="1299324">
          <a:off x="2340943" y="-189848"/>
          <a:ext cx="938653" cy="1640193"/>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8A1213C7-71B1-4144-8DEC-4DC8304E61E4}" type="datetimeFigureOut">
              <a:rPr lang="fa-IR" smtClean="0"/>
              <a:t>22/07/1443</a:t>
            </a:fld>
            <a:endParaRPr lang="fa-I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5A34249E-7489-470D-AC54-4904DEB5A503}" type="slidenum">
              <a:rPr lang="fa-IR" smtClean="0"/>
              <a:t>‹#›</a:t>
            </a:fld>
            <a:endParaRPr lang="fa-IR"/>
          </a:p>
        </p:txBody>
      </p:sp>
    </p:spTree>
    <p:extLst>
      <p:ext uri="{BB962C8B-B14F-4D97-AF65-F5344CB8AC3E}">
        <p14:creationId xmlns:p14="http://schemas.microsoft.com/office/powerpoint/2010/main" val="11774617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0B0C700-A5CE-42DF-B770-DE71F9DA0D99}" type="datetimeFigureOut">
              <a:rPr lang="fa-IR" smtClean="0"/>
              <a:t>22/07/1443</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6AD9931-C7B0-474A-9DFF-4F0087301074}" type="slidenum">
              <a:rPr lang="fa-IR" smtClean="0"/>
              <a:t>‹#›</a:t>
            </a:fld>
            <a:endParaRPr lang="fa-IR"/>
          </a:p>
        </p:txBody>
      </p:sp>
    </p:spTree>
    <p:extLst>
      <p:ext uri="{BB962C8B-B14F-4D97-AF65-F5344CB8AC3E}">
        <p14:creationId xmlns:p14="http://schemas.microsoft.com/office/powerpoint/2010/main" val="9080864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ckoverflow.com/questions/26212374/are-uml-diagrams-only-for-object-oriented-approac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21265491/what-is-the-difference-between-a-domain-class-diagram-and-a-design-class-diagram#:~:text=A%20domain%20model%20is%20called,model%20is%20called%20logical%20model.&amp;text=(platform%2Dspecific)%20implementation%20models,from%20an%20information%20design%20mode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gile-ideation.com/information-assurance/2012/11/14/domain-model-vs-design-model.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tackoverflow.com/questions/21265491/what-is-the-difference-between-a-domain-class-diagram-and-a-design-class-diagra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21265491/what-is-the-difference-between-a-domain-class-diagram-and-a-design-class-diagram#:~:text=A%20domain%20model%20is%20called,model%20is%20called%20logical%20model.&amp;text=(platform%2Dspecific)%20implementation%20models,from%20an%20information%20design%20mode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agile-ideation.com/information-assurance/2012/11/14/domain-model-vs-design-model.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isual-paradigm.com/guide/uml-unified-modeling-language/what-is-u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gilemodeling.com/artifacts/robustnessDiagram.htm#:~:text=A%20robustness%20diagram%20is%20basically,Boundary%20elemen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agilemodeling.com/artifacts/sequenceDiagram.ht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blog.testlodge.com/software-development-life-cycle/#:~:text=In%20the%20analysis%20phase%2C%20end,Gathering%20business%20requirement&amp;text=Performing%20a%20detailed%20analysi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Ada_(programming_language)" TargetMode="External"/><Relationship Id="rId13" Type="http://schemas.openxmlformats.org/officeDocument/2006/relationships/hyperlink" Target="https://en.wikipedia.org/wiki/Electrical_Engineering" TargetMode="External"/><Relationship Id="rId18" Type="http://schemas.openxmlformats.org/officeDocument/2006/relationships/hyperlink" Target="https://en.wikipedia.org/wiki/Sequence_diagram" TargetMode="External"/><Relationship Id="rId3" Type="http://schemas.openxmlformats.org/officeDocument/2006/relationships/hyperlink" Target="https://en.wikipedia.org/wiki/Standardization" TargetMode="External"/><Relationship Id="rId21" Type="http://schemas.openxmlformats.org/officeDocument/2006/relationships/hyperlink" Target="https://en.wikipedia.org/wiki/Ivar_Jacobson#cite_note-4" TargetMode="External"/><Relationship Id="rId7" Type="http://schemas.openxmlformats.org/officeDocument/2006/relationships/hyperlink" Target="https://en.wikipedia.org/wiki/Grady_Booch" TargetMode="External"/><Relationship Id="rId12" Type="http://schemas.openxmlformats.org/officeDocument/2006/relationships/hyperlink" Target="https://en.wikipedia.org/wiki/Masters_degree" TargetMode="External"/><Relationship Id="rId17" Type="http://schemas.openxmlformats.org/officeDocument/2006/relationships/hyperlink" Target="https://en.wikipedia.org/wiki/Ericsson" TargetMode="External"/><Relationship Id="rId2" Type="http://schemas.openxmlformats.org/officeDocument/2006/relationships/slide" Target="../slides/slide3.xml"/><Relationship Id="rId16" Type="http://schemas.openxmlformats.org/officeDocument/2006/relationships/hyperlink" Target="https://en.wikipedia.org/wiki/Telephone_switch" TargetMode="External"/><Relationship Id="rId20" Type="http://schemas.openxmlformats.org/officeDocument/2006/relationships/hyperlink" Target="https://en.wikipedia.org/wiki/Specification_and_Design_Language" TargetMode="External"/><Relationship Id="rId1" Type="http://schemas.openxmlformats.org/officeDocument/2006/relationships/notesMaster" Target="../notesMasters/notesMaster1.xml"/><Relationship Id="rId6" Type="http://schemas.openxmlformats.org/officeDocument/2006/relationships/hyperlink" Target="https://en.wikipedia.org/wiki/James_Rumbaugh" TargetMode="External"/><Relationship Id="rId11" Type="http://schemas.openxmlformats.org/officeDocument/2006/relationships/hyperlink" Target="https://en.wikipedia.org/wiki/Sweden" TargetMode="External"/><Relationship Id="rId24" Type="http://schemas.openxmlformats.org/officeDocument/2006/relationships/hyperlink" Target="https://en.wikipedia.org/wiki/ITU-T" TargetMode="External"/><Relationship Id="rId5" Type="http://schemas.openxmlformats.org/officeDocument/2006/relationships/hyperlink" Target="https://en.wikipedia.org/wiki/Object-modeling_technique" TargetMode="External"/><Relationship Id="rId15" Type="http://schemas.openxmlformats.org/officeDocument/2006/relationships/hyperlink" Target="https://en.wikipedia.org/wiki/Software" TargetMode="External"/><Relationship Id="rId23" Type="http://schemas.openxmlformats.org/officeDocument/2006/relationships/hyperlink" Target="https://en.wikipedia.org/wiki/Use_case" TargetMode="External"/><Relationship Id="rId10" Type="http://schemas.openxmlformats.org/officeDocument/2006/relationships/hyperlink" Target="https://en.wikipedia.org/wiki/Ystad" TargetMode="External"/><Relationship Id="rId19" Type="http://schemas.openxmlformats.org/officeDocument/2006/relationships/hyperlink" Target="https://en.wikipedia.org/wiki/Wikipedia:Citation_needed" TargetMode="External"/><Relationship Id="rId4" Type="http://schemas.openxmlformats.org/officeDocument/2006/relationships/hyperlink" Target="https://en.wikipedia.org/wiki/Consortium" TargetMode="External"/><Relationship Id="rId9" Type="http://schemas.openxmlformats.org/officeDocument/2006/relationships/hyperlink" Target="https://en.wikipedia.org/wiki/Ivar_Jacobson" TargetMode="External"/><Relationship Id="rId14" Type="http://schemas.openxmlformats.org/officeDocument/2006/relationships/hyperlink" Target="https://en.wikipedia.org/wiki/Software_component" TargetMode="External"/><Relationship Id="rId22" Type="http://schemas.openxmlformats.org/officeDocument/2006/relationships/hyperlink" Target="https://en.wikipedia.org/wiki/Ivar_Jacobson#cite_note-5"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tackoverflow.com/questions/761194/interface-vs-abstract-class-general-oo"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n.wikipedia.org/wiki/Data_clump"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efactoring.guru/smells/inappropriate-intimacy"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s://refactoring.guru/smells/lazy-class" TargetMode="External"/><Relationship Id="rId4" Type="http://schemas.openxmlformats.org/officeDocument/2006/relationships/hyperlink" Target="https://refactoring.guru/smells/feature-envy"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refactoring.guru/smells/shotgun-surgery"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Wikipedia:Citation_needed"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User_story" TargetMode="External"/><Relationship Id="rId5" Type="http://schemas.openxmlformats.org/officeDocument/2006/relationships/hyperlink" Target="https://en.wikipedia.org/wiki/Use_case" TargetMode="External"/><Relationship Id="rId4" Type="http://schemas.openxmlformats.org/officeDocument/2006/relationships/hyperlink" Target="https://en.wikipedia.org/wiki/Requirements_elicitation"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agilemodeling.com/essays/barelyGoodEnough.html" TargetMode="External"/><Relationship Id="rId13" Type="http://schemas.openxmlformats.org/officeDocument/2006/relationships/hyperlink" Target="http://agiledata.org/essays/databaseTesting.html" TargetMode="External"/><Relationship Id="rId3" Type="http://schemas.openxmlformats.org/officeDocument/2006/relationships/hyperlink" Target="http://www.amazon.com/exec/obidos/ASIN/0130086959/ambysoftinc" TargetMode="External"/><Relationship Id="rId7" Type="http://schemas.openxmlformats.org/officeDocument/2006/relationships/hyperlink" Target="http://agilemodeling.com/essays/generalizingSpecialists.htm" TargetMode="External"/><Relationship Id="rId12" Type="http://schemas.openxmlformats.org/officeDocument/2006/relationships/hyperlink" Target="http://agiledata.org/essays/databaseRefactoring.html" TargetMode="External"/><Relationship Id="rId17" Type="http://schemas.openxmlformats.org/officeDocument/2006/relationships/hyperlink" Target="http://agilemodeling.com/essays/bmuf.htm" TargetMode="External"/><Relationship Id="rId2" Type="http://schemas.openxmlformats.org/officeDocument/2006/relationships/slide" Target="../slides/slide11.xml"/><Relationship Id="rId16" Type="http://schemas.openxmlformats.org/officeDocument/2006/relationships/hyperlink" Target="http://www.amazon.com/exec/obidos/ASIN/0321437381/ambysoftinc" TargetMode="External"/><Relationship Id="rId1" Type="http://schemas.openxmlformats.org/officeDocument/2006/relationships/notesMaster" Target="../notesMasters/notesMaster1.xml"/><Relationship Id="rId6" Type="http://schemas.openxmlformats.org/officeDocument/2006/relationships/hyperlink" Target="http://agilemodeling.com/essays/examiningBRUF.htm" TargetMode="External"/><Relationship Id="rId11" Type="http://schemas.openxmlformats.org/officeDocument/2006/relationships/hyperlink" Target="http://agiledata.org/essays/agileDataModeling.html" TargetMode="External"/><Relationship Id="rId5" Type="http://schemas.openxmlformats.org/officeDocument/2006/relationships/hyperlink" Target="https://www.pmi.org/disciplined-agile/inception-goals/secure-funding" TargetMode="External"/><Relationship Id="rId15" Type="http://schemas.openxmlformats.org/officeDocument/2006/relationships/hyperlink" Target="http://www.ambysoft.com/surveys/success2008.html" TargetMode="External"/><Relationship Id="rId10" Type="http://schemas.openxmlformats.org/officeDocument/2006/relationships/hyperlink" Target="http://agiledata.org/essays/oneTruth.html" TargetMode="External"/><Relationship Id="rId4" Type="http://schemas.openxmlformats.org/officeDocument/2006/relationships/hyperlink" Target="http://www.drdobbs.com/architecture-and-design/209101238" TargetMode="External"/><Relationship Id="rId9" Type="http://schemas.openxmlformats.org/officeDocument/2006/relationships/hyperlink" Target="http://agiledata.org/essays/evolutionaryDevelopment.html" TargetMode="External"/><Relationship Id="rId14" Type="http://schemas.openxmlformats.org/officeDocument/2006/relationships/hyperlink" Target="http://agilemodeling.com/essays/agileRequirements.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Tree>
    <p:extLst>
      <p:ext uri="{BB962C8B-B14F-4D97-AF65-F5344CB8AC3E}">
        <p14:creationId xmlns:p14="http://schemas.microsoft.com/office/powerpoint/2010/main" val="201294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همچنان نیاز هست تا ایده </a:t>
            </a:r>
            <a:r>
              <a:rPr lang="fa-IR" dirty="0" err="1"/>
              <a:t>هایتان</a:t>
            </a:r>
            <a:r>
              <a:rPr lang="fa-IR" dirty="0"/>
              <a:t> با بقیه اعضای تیم به اشتراک بگزارید تا چکش کاری شود و نیاز به زبان برای انتقال ایده ها و مفاهیم دارید.</a:t>
            </a:r>
          </a:p>
          <a:p>
            <a:pPr algn="r" rtl="1"/>
            <a:r>
              <a:rPr lang="fa-IR" dirty="0"/>
              <a:t>تمام مدل </a:t>
            </a:r>
            <a:r>
              <a:rPr lang="fa-IR" dirty="0" err="1"/>
              <a:t>هایی</a:t>
            </a:r>
            <a:r>
              <a:rPr lang="fa-IR" dirty="0"/>
              <a:t> که درست میشوند وسیله ای برای رسیدن هدفی خاص میباشند و اصلا هدف مستند سازی ندارند.</a:t>
            </a:r>
            <a:endParaRPr lang="en-US" dirty="0"/>
          </a:p>
          <a:p>
            <a:pPr algn="r" rtl="1"/>
            <a:r>
              <a:rPr lang="fa-IR" dirty="0"/>
              <a:t>در روش های چابک هم وقتی در هر دور به فاز طراحی میرسند از  </a:t>
            </a:r>
            <a:r>
              <a:rPr lang="en-US" dirty="0" err="1"/>
              <a:t>uml</a:t>
            </a:r>
            <a:r>
              <a:rPr lang="fa-IR" dirty="0"/>
              <a:t> برای طراحی استفاده میکنند ولی خوب نه به </a:t>
            </a:r>
            <a:r>
              <a:rPr lang="fa-IR" dirty="0" err="1"/>
              <a:t>تفضیل</a:t>
            </a:r>
            <a:r>
              <a:rPr lang="fa-IR" dirty="0"/>
              <a:t> و جزییات زیاد. فقط اهداف همان دور را مدل میکنند.</a:t>
            </a:r>
            <a:endParaRPr lang="en-US" dirty="0"/>
          </a:p>
          <a:p>
            <a:pPr algn="r" rtl="1"/>
            <a:endParaRPr lang="en-US" dirty="0"/>
          </a:p>
          <a:p>
            <a:r>
              <a:rPr lang="en-US" sz="1200" b="0" i="0" u="none" strike="noStrike" kern="1200" baseline="0" dirty="0">
                <a:solidFill>
                  <a:schemeClr val="tx1"/>
                </a:solidFill>
                <a:latin typeface="+mn-lt"/>
                <a:ea typeface="+mn-ea"/>
                <a:cs typeface="+mn-cs"/>
              </a:rPr>
              <a:t>The following set of UML artefacts are highly recommended to use in Agile methodology:</a:t>
            </a:r>
          </a:p>
          <a:p>
            <a:r>
              <a:rPr lang="en-US" sz="1200" b="0" i="0" u="none" strike="noStrike" kern="1200" baseline="0" dirty="0">
                <a:solidFill>
                  <a:schemeClr val="tx1"/>
                </a:solidFill>
                <a:latin typeface="+mn-lt"/>
                <a:ea typeface="+mn-ea"/>
                <a:cs typeface="+mn-cs"/>
              </a:rPr>
              <a:t> Class diagrams and  Deployment diagrams</a:t>
            </a:r>
          </a:p>
          <a:p>
            <a:r>
              <a:rPr lang="en-US" sz="1200" b="0" i="0" u="none" strike="noStrike" kern="1200" baseline="0" dirty="0">
                <a:solidFill>
                  <a:schemeClr val="tx1"/>
                </a:solidFill>
                <a:latin typeface="+mn-lt"/>
                <a:ea typeface="+mn-ea"/>
                <a:cs typeface="+mn-cs"/>
              </a:rPr>
              <a:t>UML Sequence diagrams can be useful for the development team. However, they could be considered as optional artefacts.(ref: UML and Agile Methods: Looking for an Agreement)</a:t>
            </a:r>
            <a:endParaRPr lang="en-US" dirty="0"/>
          </a:p>
        </p:txBody>
      </p:sp>
    </p:spTree>
    <p:extLst>
      <p:ext uri="{BB962C8B-B14F-4D97-AF65-F5344CB8AC3E}">
        <p14:creationId xmlns:p14="http://schemas.microsoft.com/office/powerpoint/2010/main" val="102794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https://stackoverflow.com/questions/26212374/are-uml-diagrams-only-for-object-oriented-approach</a:t>
            </a:r>
            <a:endParaRPr lang="en-US" dirty="0"/>
          </a:p>
          <a:p>
            <a:r>
              <a:rPr lang="en-US" dirty="0"/>
              <a:t>https://stackoverflow.com/questions/3467724/alternatives-to-object-oriented-programming</a:t>
            </a:r>
          </a:p>
        </p:txBody>
      </p:sp>
    </p:spTree>
    <p:extLst>
      <p:ext uri="{BB962C8B-B14F-4D97-AF65-F5344CB8AC3E}">
        <p14:creationId xmlns:p14="http://schemas.microsoft.com/office/powerpoint/2010/main" val="453831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down approach which can help in managing the classes</a:t>
            </a:r>
          </a:p>
          <a:p>
            <a:r>
              <a:rPr lang="en-US" sz="1200" b="0" i="0" kern="1200" dirty="0">
                <a:solidFill>
                  <a:schemeClr val="tx1"/>
                </a:solidFill>
                <a:effectLst/>
                <a:latin typeface="+mn-lt"/>
                <a:ea typeface="+mn-ea"/>
                <a:cs typeface="+mn-cs"/>
              </a:rPr>
              <a:t>modeling is the only way to visualize your design and check it against requirements before your crew starts to code. </a:t>
            </a:r>
            <a:endParaRPr lang="fa-IR" dirty="0"/>
          </a:p>
        </p:txBody>
      </p:sp>
    </p:spTree>
    <p:extLst>
      <p:ext uri="{BB962C8B-B14F-4D97-AF65-F5344CB8AC3E}">
        <p14:creationId xmlns:p14="http://schemas.microsoft.com/office/powerpoint/2010/main" val="377445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https://www.tutorialspoint.com/software_engineering/software_design_basics.htm#:~:text=Software%20design%20is%20a%20process,in%20software%20coding%20and%20implementation.&amp;text=Software%20design%20is%20the%20first,problem%20domain%20to%20solution%20domain.</a:t>
            </a:r>
          </a:p>
          <a:p>
            <a:endParaRPr lang="en-US" dirty="0"/>
          </a:p>
          <a:p>
            <a:endParaRPr lang="en-US" dirty="0"/>
          </a:p>
          <a:p>
            <a:r>
              <a:rPr lang="en-US" dirty="0"/>
              <a:t>https://en.wikipedia.org/wiki/Software_design</a:t>
            </a:r>
          </a:p>
        </p:txBody>
      </p:sp>
    </p:spTree>
    <p:extLst>
      <p:ext uri="{BB962C8B-B14F-4D97-AF65-F5344CB8AC3E}">
        <p14:creationId xmlns:p14="http://schemas.microsoft.com/office/powerpoint/2010/main" val="2552179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Open Sans"/>
              </a:rPr>
              <a:t>Every model may be expressed at different levels of precision</a:t>
            </a:r>
          </a:p>
          <a:p>
            <a:endParaRPr lang="en-US" dirty="0">
              <a:hlinkClick r:id="rId3"/>
            </a:endParaRPr>
          </a:p>
          <a:p>
            <a:r>
              <a:rPr lang="en-US" dirty="0">
                <a:hlinkClick r:id="rId3"/>
              </a:rPr>
              <a:t>https://stackoverflow.com/questions/21265491/what-is-the-difference-between-a-domain-class-diagram-and-a-design-class-diagram#:~:text=A%20domain%20model%20is%20called,model%20is%20called%20logical%20model.&amp;text=(platform%2Dspecific)%20implementation%20models,from%20an%20information%20design%20model.</a:t>
            </a:r>
            <a:endParaRPr lang="en-US" dirty="0"/>
          </a:p>
          <a:p>
            <a:endParaRPr lang="en-US" dirty="0"/>
          </a:p>
          <a:p>
            <a:r>
              <a:rPr lang="en-US" dirty="0">
                <a:hlinkClick r:id="rId4"/>
              </a:rPr>
              <a:t>https://agile-ideation.com/information-assurance/2012/11/14/domain-model-vs-design-model.html</a:t>
            </a:r>
            <a:endParaRPr lang="en-US" dirty="0"/>
          </a:p>
          <a:p>
            <a:endParaRPr lang="en-US" dirty="0"/>
          </a:p>
          <a:p>
            <a:r>
              <a:rPr lang="en-US" dirty="0"/>
              <a:t>http://stg-tud.github.io/eise/WS11-EiSE-07-Domain_Modeling.pdf</a:t>
            </a:r>
          </a:p>
          <a:p>
            <a:endParaRPr lang="en-US" dirty="0"/>
          </a:p>
        </p:txBody>
      </p:sp>
    </p:spTree>
    <p:extLst>
      <p:ext uri="{BB962C8B-B14F-4D97-AF65-F5344CB8AC3E}">
        <p14:creationId xmlns:p14="http://schemas.microsoft.com/office/powerpoint/2010/main" val="3825030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https://stackoverflow.com/questions/21265491/what-is-the-difference-between-a-domain-class-diagram-and-a-design-class-diagram</a:t>
            </a:r>
            <a:endParaRPr lang="en-US" dirty="0"/>
          </a:p>
        </p:txBody>
      </p:sp>
    </p:spTree>
    <p:extLst>
      <p:ext uri="{BB962C8B-B14F-4D97-AF65-F5344CB8AC3E}">
        <p14:creationId xmlns:p14="http://schemas.microsoft.com/office/powerpoint/2010/main" val="259341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http://stg-tud.github.io/eise/WS11-EiSE-07-Domain_Modeling.pdf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DejaVu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DejaVuSans"/>
              </a:rPr>
              <a:t>no operations are defined in domain models</a:t>
            </a:r>
            <a:r>
              <a:rPr lang="en-US" dirty="0">
                <a:latin typeface="DejaVuSansCondensed"/>
              </a:rPr>
              <a:t> only </a:t>
            </a:r>
            <a:r>
              <a:rPr lang="en-US" sz="1200" b="0" i="0" u="none" strike="noStrike" baseline="0" dirty="0">
                <a:latin typeface="DejaVuSans-ExtraLight"/>
              </a:rPr>
              <a:t>domain objects and conceptual classes</a:t>
            </a:r>
            <a:r>
              <a:rPr lang="en-US" dirty="0">
                <a:latin typeface="DejaVuSansCondensed"/>
              </a:rPr>
              <a:t>, </a:t>
            </a:r>
            <a:r>
              <a:rPr lang="en-US" sz="1200" b="0" i="0" u="none" strike="noStrike" baseline="0" dirty="0">
                <a:latin typeface="DejaVuSans-ExtraLight"/>
              </a:rPr>
              <a:t>associations between them</a:t>
            </a:r>
            <a:r>
              <a:rPr lang="en-US" sz="1200" b="0" i="0" u="none" strike="noStrike" baseline="0" dirty="0">
                <a:latin typeface="DejaVuSansCondensed"/>
              </a:rPr>
              <a:t> and </a:t>
            </a:r>
            <a:r>
              <a:rPr lang="en-US" sz="1200" b="0" i="0" u="none" strike="noStrike" baseline="0" dirty="0">
                <a:latin typeface="DejaVuSans-ExtraLight"/>
              </a:rPr>
              <a:t>attributes of conceptual classes.</a:t>
            </a:r>
          </a:p>
          <a:p>
            <a:endParaRPr lang="en-US" dirty="0"/>
          </a:p>
          <a:p>
            <a:pPr algn="l" fontAlgn="base"/>
            <a:r>
              <a:rPr lang="en-US" b="0" i="0" dirty="0">
                <a:solidFill>
                  <a:srgbClr val="232629"/>
                </a:solidFill>
                <a:effectLst/>
                <a:latin typeface="-apple-system"/>
              </a:rPr>
              <a:t>Domain model-Conceptual model has different meanings in different context.</a:t>
            </a:r>
          </a:p>
          <a:p>
            <a:pPr algn="l" fontAlgn="base"/>
            <a:r>
              <a:rPr lang="en-US" b="1" i="0" dirty="0">
                <a:solidFill>
                  <a:srgbClr val="232629"/>
                </a:solidFill>
                <a:effectLst/>
                <a:latin typeface="inherit"/>
              </a:rPr>
              <a:t>But in Object Oriented Analysis context they are same</a:t>
            </a:r>
            <a:endParaRPr lang="en-US" b="0" i="0" dirty="0">
              <a:solidFill>
                <a:srgbClr val="232629"/>
              </a:solidFill>
              <a:effectLst/>
              <a:latin typeface="-apple-system"/>
            </a:endParaRPr>
          </a:p>
          <a:p>
            <a:endParaRPr lang="en-US" dirty="0"/>
          </a:p>
          <a:p>
            <a:r>
              <a:rPr lang="en-US" b="0" i="0" dirty="0">
                <a:solidFill>
                  <a:srgbClr val="232629"/>
                </a:solidFill>
                <a:effectLst/>
                <a:latin typeface="ui-monospace"/>
              </a:rPr>
              <a:t>A domain model in problem solving and software engineering is a conceptual model of all the topics related to a specific problem. It describes the various entities, their attributes, roles, and relationships, plus the constraints that govern the problem domain</a:t>
            </a:r>
          </a:p>
          <a:p>
            <a:endParaRPr lang="en-US" b="0" i="0" dirty="0">
              <a:solidFill>
                <a:srgbClr val="232629"/>
              </a:solidFill>
              <a:effectLst/>
              <a:latin typeface="ui-monospace"/>
            </a:endParaRPr>
          </a:p>
          <a:p>
            <a:r>
              <a:rPr lang="en-US" dirty="0">
                <a:hlinkClick r:id="rId3"/>
              </a:rPr>
              <a:t>https://stackoverflow.com/questions/21265491/what-is-the-difference-between-a-domain-class-diagram-and-a-design-class-diagram#:~:text=A%20domain%20model%20is%20called,model%20is%20called%20logical%20model.&amp;text=(platform%2Dspecific)%20implementation%20models,from%20an%20information%20design%20model.</a:t>
            </a:r>
            <a:endParaRPr lang="en-US" dirty="0"/>
          </a:p>
          <a:p>
            <a:endParaRPr lang="en-US" dirty="0"/>
          </a:p>
          <a:p>
            <a:r>
              <a:rPr lang="en-US" dirty="0">
                <a:hlinkClick r:id="rId4"/>
              </a:rPr>
              <a:t>https://agile-ideation.com/information-assurance/2012/11/14/domain-model-vs-design-model.html</a:t>
            </a:r>
            <a:endParaRPr lang="en-US" dirty="0"/>
          </a:p>
          <a:p>
            <a:endParaRPr lang="en-US" dirty="0"/>
          </a:p>
          <a:p>
            <a:r>
              <a:rPr lang="en-US" dirty="0"/>
              <a:t>http://stg-tud.github.io/eise/WS11-EiSE-07-Domain_Modeling.pdf</a:t>
            </a:r>
          </a:p>
          <a:p>
            <a:endParaRPr lang="en-US" dirty="0"/>
          </a:p>
        </p:txBody>
      </p:sp>
    </p:spTree>
    <p:extLst>
      <p:ext uri="{BB962C8B-B14F-4D97-AF65-F5344CB8AC3E}">
        <p14:creationId xmlns:p14="http://schemas.microsoft.com/office/powerpoint/2010/main" val="352840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Structure diagrams show the </a:t>
            </a:r>
            <a:r>
              <a:rPr lang="en-US" sz="1200" b="1" i="0" kern="1200" dirty="0">
                <a:solidFill>
                  <a:schemeClr val="tx1"/>
                </a:solidFill>
                <a:effectLst/>
                <a:latin typeface="+mn-lt"/>
                <a:ea typeface="+mn-ea"/>
                <a:cs typeface="+mn-cs"/>
              </a:rPr>
              <a:t>static structure </a:t>
            </a:r>
            <a:r>
              <a:rPr lang="en-US" sz="1200" b="0" i="0" kern="1200" dirty="0">
                <a:solidFill>
                  <a:schemeClr val="tx1"/>
                </a:solidFill>
                <a:effectLst/>
                <a:latin typeface="+mn-lt"/>
                <a:ea typeface="+mn-ea"/>
                <a:cs typeface="+mn-cs"/>
              </a:rPr>
              <a:t>of the system and its parts on different abstraction and implementation levels and how they are related to each other. The elements in a structure diagram represent the meaningful concepts of a system, and may include abstract, real world and implementation concepts,</a:t>
            </a:r>
          </a:p>
          <a:p>
            <a:r>
              <a:rPr lang="en-US" sz="1200" b="0" i="0" kern="1200" dirty="0">
                <a:solidFill>
                  <a:schemeClr val="tx1"/>
                </a:solidFill>
                <a:effectLst/>
                <a:latin typeface="+mn-lt"/>
                <a:ea typeface="+mn-ea"/>
                <a:cs typeface="+mn-cs"/>
              </a:rPr>
              <a:t>Behavior diagrams show the </a:t>
            </a:r>
            <a:r>
              <a:rPr lang="en-US" sz="1200" b="1" i="0" kern="1200" dirty="0">
                <a:solidFill>
                  <a:schemeClr val="tx1"/>
                </a:solidFill>
                <a:effectLst/>
                <a:latin typeface="+mn-lt"/>
                <a:ea typeface="+mn-ea"/>
                <a:cs typeface="+mn-cs"/>
              </a:rPr>
              <a:t>dynamic behavior</a:t>
            </a:r>
            <a:r>
              <a:rPr lang="en-US" sz="1200" b="0" i="0" kern="1200" dirty="0">
                <a:solidFill>
                  <a:schemeClr val="tx1"/>
                </a:solidFill>
                <a:effectLst/>
                <a:latin typeface="+mn-lt"/>
                <a:ea typeface="+mn-ea"/>
                <a:cs typeface="+mn-cs"/>
              </a:rPr>
              <a:t> of the objects in a system, which can be described as a series of changes to the system over </a:t>
            </a:r>
            <a:r>
              <a:rPr lang="en-US" sz="1200" b="1" i="0" kern="1200" dirty="0">
                <a:solidFill>
                  <a:schemeClr val="tx1"/>
                </a:solidFill>
                <a:effectLst/>
                <a:latin typeface="+mn-lt"/>
                <a:ea typeface="+mn-ea"/>
                <a:cs typeface="+mn-cs"/>
              </a:rPr>
              <a:t>time.</a:t>
            </a:r>
            <a:endParaRPr lang="en-US" sz="1200" b="0" i="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661629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https://softwareengineering.stackexchange.com/questions/152301/what-is-the-order-of-diagram-drawing-in-a-design</a:t>
            </a:r>
          </a:p>
        </p:txBody>
      </p:sp>
    </p:spTree>
    <p:extLst>
      <p:ext uri="{BB962C8B-B14F-4D97-AF65-F5344CB8AC3E}">
        <p14:creationId xmlns:p14="http://schemas.microsoft.com/office/powerpoint/2010/main" val="2037900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rgbClr val="92D050"/>
                </a:solidFill>
                <a:effectLst/>
                <a:latin typeface="+mn-lt"/>
                <a:ea typeface="+mn-ea"/>
                <a:cs typeface="+mn-cs"/>
              </a:rPr>
              <a:t>What's the Difference Between a Package Diagram and a Component Diagram? Package diagram elements are always public, while component diagram elements are private.</a:t>
            </a:r>
          </a:p>
          <a:p>
            <a:endParaRPr lang="en-US" sz="1200" b="0" i="0" kern="1200" dirty="0">
              <a:solidFill>
                <a:srgbClr val="92D050"/>
              </a:solidFill>
              <a:effectLst/>
              <a:latin typeface="+mn-lt"/>
              <a:ea typeface="+mn-ea"/>
              <a:cs typeface="+mn-cs"/>
            </a:endParaRPr>
          </a:p>
          <a:p>
            <a:r>
              <a:rPr lang="en-US" sz="1200" b="0" i="0" kern="1200" dirty="0">
                <a:solidFill>
                  <a:schemeClr val="tx1"/>
                </a:solidFill>
                <a:effectLst/>
                <a:latin typeface="+mn-lt"/>
                <a:ea typeface="+mn-ea"/>
                <a:cs typeface="+mn-cs"/>
              </a:rPr>
              <a:t>A component diagram, describes the organization and wiring of the physical components in a system. A component is a logical unit block of the system, a slightly higher abstraction than classes. Component diagrams are essentially class diagrams that focus on a system's components that often used to model the static implementation view of a system.</a:t>
            </a:r>
            <a:endParaRPr lang="en-US" sz="1200" b="0" i="0" kern="1200" dirty="0">
              <a:solidFill>
                <a:srgbClr val="92D050"/>
              </a:solidFill>
              <a:effectLst/>
              <a:latin typeface="+mn-lt"/>
              <a:ea typeface="+mn-ea"/>
              <a:cs typeface="+mn-cs"/>
            </a:endParaRPr>
          </a:p>
          <a:p>
            <a:endParaRPr lang="en-US" sz="1200" b="0" i="0" kern="1200" dirty="0">
              <a:solidFill>
                <a:srgbClr val="92D050"/>
              </a:solidFill>
              <a:effectLst/>
              <a:latin typeface="+mn-lt"/>
              <a:ea typeface="+mn-ea"/>
              <a:cs typeface="+mn-cs"/>
            </a:endParaRPr>
          </a:p>
          <a:p>
            <a:endParaRPr lang="en-US" dirty="0"/>
          </a:p>
        </p:txBody>
      </p:sp>
    </p:spTree>
    <p:extLst>
      <p:ext uri="{BB962C8B-B14F-4D97-AF65-F5344CB8AC3E}">
        <p14:creationId xmlns:p14="http://schemas.microsoft.com/office/powerpoint/2010/main" val="1835776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https://www.visual-paradigm.com/guide/uml-unified-modeling-language/what-is-uml/</a:t>
            </a:r>
            <a:endParaRPr lang="en-US" dirty="0"/>
          </a:p>
          <a:p>
            <a:endParaRPr lang="fa-IR" dirty="0"/>
          </a:p>
        </p:txBody>
      </p:sp>
    </p:spTree>
    <p:extLst>
      <p:ext uri="{BB962C8B-B14F-4D97-AF65-F5344CB8AC3E}">
        <p14:creationId xmlns:p14="http://schemas.microsoft.com/office/powerpoint/2010/main" val="201778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Ah no. This is an association, in the norm, association between actor and use has no direction. Please see image extracted from the norm.</a:t>
            </a:r>
          </a:p>
          <a:p>
            <a:pPr algn="l" fontAlgn="base"/>
            <a:r>
              <a:rPr lang="en-US" b="0" i="0" dirty="0">
                <a:solidFill>
                  <a:srgbClr val="232629"/>
                </a:solidFill>
                <a:effectLst/>
                <a:latin typeface="-apple-system"/>
              </a:rPr>
              <a:t>The usage is: if the actor is on the left, it means that's a "primary actor", the actor who activates the use case. If the actor is on the right, it means that the actor is a secondary one: he participates to use case but does not activate it.</a:t>
            </a:r>
          </a:p>
          <a:p>
            <a:endParaRPr lang="en-US" dirty="0"/>
          </a:p>
          <a:p>
            <a:r>
              <a:rPr lang="en-US" b="0" i="0" dirty="0">
                <a:solidFill>
                  <a:srgbClr val="232629"/>
                </a:solidFill>
                <a:effectLst/>
                <a:latin typeface="-apple-system"/>
              </a:rPr>
              <a:t>The point is if you get a lot of actors, keeping them on the left or the right is not easy. So "I" (but this is my way, not the norm) use directed association, if this is from the actor to the use case, it means that's the actor is a primary one, if this is from the use case to the actor it means this is a secondary one.</a:t>
            </a:r>
            <a:endParaRPr lang="en-US" dirty="0"/>
          </a:p>
        </p:txBody>
      </p:sp>
    </p:spTree>
    <p:extLst>
      <p:ext uri="{BB962C8B-B14F-4D97-AF65-F5344CB8AC3E}">
        <p14:creationId xmlns:p14="http://schemas.microsoft.com/office/powerpoint/2010/main" val="1089460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http://agilemodeling.com/artifacts/robustnessDiagram.htm#:~:text=A%20robustness%20diagram%20is%20basically,Boundary%20elements.</a:t>
            </a:r>
            <a:endParaRPr lang="en-US" dirty="0"/>
          </a:p>
        </p:txBody>
      </p:sp>
    </p:spTree>
    <p:extLst>
      <p:ext uri="{BB962C8B-B14F-4D97-AF65-F5344CB8AC3E}">
        <p14:creationId xmlns:p14="http://schemas.microsoft.com/office/powerpoint/2010/main" val="159240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https://www.agilemodeling.com/artifacts/sequenceDiagram.htm</a:t>
            </a:r>
            <a:endParaRPr lang="en-US" dirty="0"/>
          </a:p>
          <a:p>
            <a:endParaRPr lang="en-US" dirty="0"/>
          </a:p>
          <a:p>
            <a:r>
              <a:rPr lang="en-US" sz="1200" b="1" i="0" kern="1200" dirty="0">
                <a:solidFill>
                  <a:schemeClr val="tx1"/>
                </a:solidFill>
                <a:effectLst/>
                <a:latin typeface="+mn-lt"/>
                <a:ea typeface="+mn-ea"/>
                <a:cs typeface="+mn-cs"/>
              </a:rPr>
              <a:t>Phase 2: Analysis</a:t>
            </a:r>
          </a:p>
          <a:p>
            <a:r>
              <a:rPr lang="en-US" sz="1200" b="0" i="0" kern="1200" dirty="0">
                <a:solidFill>
                  <a:schemeClr val="tx1"/>
                </a:solidFill>
                <a:effectLst/>
                <a:latin typeface="+mn-lt"/>
                <a:ea typeface="+mn-ea"/>
                <a:cs typeface="+mn-cs"/>
              </a:rPr>
              <a:t>In the analysis phase, end user business requirements are analyzed and project goals converted into the defined system functions that the organization intends to develop. The three primary activities involved in the analysis phase are as follows:</a:t>
            </a:r>
          </a:p>
          <a:p>
            <a:r>
              <a:rPr lang="en-US" sz="1200" b="0" i="0" kern="1200" dirty="0">
                <a:solidFill>
                  <a:schemeClr val="tx1"/>
                </a:solidFill>
                <a:effectLst/>
                <a:latin typeface="+mn-lt"/>
                <a:ea typeface="+mn-ea"/>
                <a:cs typeface="+mn-cs"/>
              </a:rPr>
              <a:t>      Gathering business requirement</a:t>
            </a:r>
          </a:p>
          <a:p>
            <a:r>
              <a:rPr lang="en-US" sz="1200" b="0" i="0" kern="1200" dirty="0">
                <a:solidFill>
                  <a:schemeClr val="tx1"/>
                </a:solidFill>
                <a:effectLst/>
                <a:latin typeface="+mn-lt"/>
                <a:ea typeface="+mn-ea"/>
                <a:cs typeface="+mn-cs"/>
              </a:rPr>
              <a:t>      Creating process diagrams</a:t>
            </a:r>
          </a:p>
          <a:p>
            <a:r>
              <a:rPr lang="en-US" sz="1200" b="0" i="0" kern="1200" dirty="0">
                <a:solidFill>
                  <a:schemeClr val="tx1"/>
                </a:solidFill>
                <a:effectLst/>
                <a:latin typeface="+mn-lt"/>
                <a:ea typeface="+mn-ea"/>
                <a:cs typeface="+mn-cs"/>
              </a:rPr>
              <a:t>      Performing a detailed analysis</a:t>
            </a:r>
          </a:p>
          <a:p>
            <a:r>
              <a:rPr lang="en-US" sz="1200" b="0" i="0" kern="1200" dirty="0">
                <a:solidFill>
                  <a:schemeClr val="tx1"/>
                </a:solidFill>
                <a:effectLst/>
                <a:latin typeface="+mn-lt"/>
                <a:ea typeface="+mn-ea"/>
                <a:cs typeface="+mn-cs"/>
              </a:rPr>
              <a:t>Business requirement gathering is the most crucial part at this level of SDLC. Business requirements are a brief set of business functionalities that the system needs to meet in order to be successful. Technical details such as the types of technology used in the implementation of the system need not be defined in this phase. A sample business requirement might look like “The system must track all the employees by their respective department, region, and the designation”. This requirement is showing no such detail as to how the system is going to implement this requirement, but rather what the system must do with respect to the business.</a:t>
            </a:r>
          </a:p>
          <a:p>
            <a:r>
              <a:rPr lang="en-US" dirty="0">
                <a:hlinkClick r:id="rId4"/>
              </a:rPr>
              <a:t>https://blog.testlodge.com/software-development-life-cycle/#:~:text=In%20the%20analysis%20phase%2C%20end,Gathering%20business%20requirement&amp;text=Performing%20a%20detailed%20analysis</a:t>
            </a:r>
            <a:endParaRPr lang="en-US" sz="1200" b="0" i="0" kern="1200" dirty="0">
              <a:solidFill>
                <a:schemeClr val="tx1"/>
              </a:solidFill>
              <a:effectLst/>
              <a:latin typeface="+mn-lt"/>
              <a:ea typeface="+mn-ea"/>
              <a:cs typeface="+mn-cs"/>
            </a:endParaRPr>
          </a:p>
          <a:p>
            <a:endParaRPr lang="fa-IR" dirty="0"/>
          </a:p>
          <a:p>
            <a:endParaRPr lang="en-US" dirty="0"/>
          </a:p>
        </p:txBody>
      </p:sp>
    </p:spTree>
    <p:extLst>
      <p:ext uri="{BB962C8B-B14F-4D97-AF65-F5344CB8AC3E}">
        <p14:creationId xmlns:p14="http://schemas.microsoft.com/office/powerpoint/2010/main" val="2123314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https://www.geeksforgeeks.org/difference-between-sequence-diagram-and-activity-diagram/</a:t>
            </a:r>
          </a:p>
          <a:p>
            <a:endParaRPr lang="en-US" dirty="0"/>
          </a:p>
          <a:p>
            <a:endParaRPr lang="en-US" dirty="0"/>
          </a:p>
        </p:txBody>
      </p:sp>
    </p:spTree>
    <p:extLst>
      <p:ext uri="{BB962C8B-B14F-4D97-AF65-F5344CB8AC3E}">
        <p14:creationId xmlns:p14="http://schemas.microsoft.com/office/powerpoint/2010/main" val="144087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https://developer.ibm.com/articles/the-sequence-diagram/</a:t>
            </a:r>
          </a:p>
        </p:txBody>
      </p:sp>
    </p:spTree>
    <p:extLst>
      <p:ext uri="{BB962C8B-B14F-4D97-AF65-F5344CB8AC3E}">
        <p14:creationId xmlns:p14="http://schemas.microsoft.com/office/powerpoint/2010/main" val="516433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use a self message when you are calling functions in the class which either don't call other functions, don't send any messages (or they do but you don't want to show this in the sequence).</a:t>
            </a:r>
          </a:p>
          <a:p>
            <a:endParaRPr lang="en-US" dirty="0"/>
          </a:p>
          <a:p>
            <a:r>
              <a:rPr lang="en-US" dirty="0"/>
              <a:t>If you also want to model how the inner functions of the class interact with other lifelines, you have to use recursive calls to show this, otherwise the reader can't know that the messages are sent/received from the inner function.</a:t>
            </a:r>
          </a:p>
        </p:txBody>
      </p:sp>
    </p:spTree>
    <p:extLst>
      <p:ext uri="{BB962C8B-B14F-4D97-AF65-F5344CB8AC3E}">
        <p14:creationId xmlns:p14="http://schemas.microsoft.com/office/powerpoint/2010/main" val="1780223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7303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https://stackoverflow.com/questions/1643733/how-to-illustrate-multiple-threads-in-sequence-diagram</a:t>
            </a:r>
          </a:p>
        </p:txBody>
      </p:sp>
    </p:spTree>
    <p:extLst>
      <p:ext uri="{BB962C8B-B14F-4D97-AF65-F5344CB8AC3E}">
        <p14:creationId xmlns:p14="http://schemas.microsoft.com/office/powerpoint/2010/main" val="696727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https://docs.microsoft.com/sr-latn-rs/visualstudio/modeling/uml-sequence-diagrams-reference?view=vs-2015</a:t>
            </a:r>
          </a:p>
        </p:txBody>
      </p:sp>
    </p:spTree>
    <p:extLst>
      <p:ext uri="{BB962C8B-B14F-4D97-AF65-F5344CB8AC3E}">
        <p14:creationId xmlns:p14="http://schemas.microsoft.com/office/powerpoint/2010/main" val="3540405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632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Object Management Group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OMG</a:t>
            </a:r>
            <a:r>
              <a:rPr lang="en-US" sz="1200" b="0" i="0" kern="1200" dirty="0">
                <a:solidFill>
                  <a:schemeClr val="tx1"/>
                </a:solidFill>
                <a:effectLst/>
                <a:latin typeface="+mn-lt"/>
                <a:ea typeface="+mn-ea"/>
                <a:cs typeface="+mn-cs"/>
              </a:rPr>
              <a:t>) is a computer industry </a:t>
            </a:r>
            <a:r>
              <a:rPr lang="en-US" sz="1200" b="0" i="0" u="none" strike="noStrike" kern="1200" dirty="0">
                <a:solidFill>
                  <a:schemeClr val="tx1"/>
                </a:solidFill>
                <a:effectLst/>
                <a:latin typeface="+mn-lt"/>
                <a:ea typeface="+mn-ea"/>
                <a:cs typeface="+mn-cs"/>
                <a:hlinkClick r:id="rId3" tooltip="Standardization"/>
              </a:rPr>
              <a:t>standards</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4"/>
              </a:rPr>
              <a:t>consortium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UML is a notation that resulted from the unification of OMT from</a:t>
            </a:r>
          </a:p>
          <a:p>
            <a:r>
              <a:rPr lang="en-US" sz="1200" b="0" i="0" u="none" strike="noStrike" kern="1200" dirty="0">
                <a:solidFill>
                  <a:schemeClr val="tx1"/>
                </a:solidFill>
                <a:effectLst/>
                <a:latin typeface="+mn-lt"/>
                <a:ea typeface="+mn-ea"/>
                <a:cs typeface="+mn-cs"/>
                <a:hlinkClick r:id="rId5"/>
              </a:rPr>
              <a:t>Object Modeling Technique OMT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James Rumbaugh</a:t>
            </a:r>
            <a:r>
              <a:rPr lang="en-US" sz="1200" b="0" i="0" kern="1200" dirty="0">
                <a:solidFill>
                  <a:schemeClr val="tx1"/>
                </a:solidFill>
                <a:effectLst/>
                <a:latin typeface="+mn-lt"/>
                <a:ea typeface="+mn-ea"/>
                <a:cs typeface="+mn-cs"/>
              </a:rPr>
              <a:t> 1991] - was best for analysis and data-intensive information systems.</a:t>
            </a:r>
          </a:p>
          <a:p>
            <a:r>
              <a:rPr lang="en-US" sz="1200" b="0" i="0" kern="1200" dirty="0" err="1">
                <a:solidFill>
                  <a:schemeClr val="tx1"/>
                </a:solidFill>
                <a:effectLst/>
                <a:latin typeface="+mn-lt"/>
                <a:ea typeface="+mn-ea"/>
                <a:cs typeface="+mn-cs"/>
              </a:rPr>
              <a:t>Booch</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a:rPr>
              <a:t>Grady </a:t>
            </a:r>
            <a:r>
              <a:rPr lang="en-US" sz="1200" b="0" i="0" u="none" strike="noStrike" kern="1200" dirty="0" err="1">
                <a:solidFill>
                  <a:schemeClr val="tx1"/>
                </a:solidFill>
                <a:effectLst/>
                <a:latin typeface="+mn-lt"/>
                <a:ea typeface="+mn-ea"/>
                <a:cs typeface="+mn-cs"/>
                <a:hlinkClick r:id="rId7"/>
              </a:rPr>
              <a:t>Booch</a:t>
            </a:r>
            <a:r>
              <a:rPr lang="en-US" sz="1200" b="0" i="0" kern="1200" dirty="0">
                <a:solidFill>
                  <a:schemeClr val="tx1"/>
                </a:solidFill>
                <a:effectLst/>
                <a:latin typeface="+mn-lt"/>
                <a:ea typeface="+mn-ea"/>
                <a:cs typeface="+mn-cs"/>
              </a:rPr>
              <a:t> 1994] - was excellent for design and implementation. Grady </a:t>
            </a:r>
            <a:r>
              <a:rPr lang="en-US" sz="1200" b="0" i="0" kern="1200" dirty="0" err="1">
                <a:solidFill>
                  <a:schemeClr val="tx1"/>
                </a:solidFill>
                <a:effectLst/>
                <a:latin typeface="+mn-lt"/>
                <a:ea typeface="+mn-ea"/>
                <a:cs typeface="+mn-cs"/>
              </a:rPr>
              <a:t>Booch</a:t>
            </a:r>
            <a:r>
              <a:rPr lang="en-US" sz="1200" b="0" i="0" kern="1200" dirty="0">
                <a:solidFill>
                  <a:schemeClr val="tx1"/>
                </a:solidFill>
                <a:effectLst/>
                <a:latin typeface="+mn-lt"/>
                <a:ea typeface="+mn-ea"/>
                <a:cs typeface="+mn-cs"/>
              </a:rPr>
              <a:t> had worked extensively with the </a:t>
            </a:r>
            <a:r>
              <a:rPr lang="en-US" sz="1200" b="0" i="0" u="none" strike="noStrike" kern="1200" dirty="0">
                <a:solidFill>
                  <a:schemeClr val="tx1"/>
                </a:solidFill>
                <a:effectLst/>
                <a:latin typeface="+mn-lt"/>
                <a:ea typeface="+mn-ea"/>
                <a:cs typeface="+mn-cs"/>
                <a:hlinkClick r:id="rId8"/>
              </a:rPr>
              <a:t>Ada</a:t>
            </a:r>
            <a:r>
              <a:rPr lang="en-US" sz="1200" b="0" i="0" kern="1200" dirty="0">
                <a:solidFill>
                  <a:schemeClr val="tx1"/>
                </a:solidFill>
                <a:effectLst/>
                <a:latin typeface="+mn-lt"/>
                <a:ea typeface="+mn-ea"/>
                <a:cs typeface="+mn-cs"/>
              </a:rPr>
              <a:t> language, and had been a major player in the development of Object Oriented techniques for the language. Although the </a:t>
            </a:r>
            <a:r>
              <a:rPr lang="en-US" sz="1200" b="0" i="0" kern="1200" dirty="0" err="1">
                <a:solidFill>
                  <a:schemeClr val="tx1"/>
                </a:solidFill>
                <a:effectLst/>
                <a:latin typeface="+mn-lt"/>
                <a:ea typeface="+mn-ea"/>
                <a:cs typeface="+mn-cs"/>
              </a:rPr>
              <a:t>Booch</a:t>
            </a:r>
            <a:r>
              <a:rPr lang="en-US" sz="1200" b="0" i="0" kern="1200" dirty="0">
                <a:solidFill>
                  <a:schemeClr val="tx1"/>
                </a:solidFill>
                <a:effectLst/>
                <a:latin typeface="+mn-lt"/>
                <a:ea typeface="+mn-ea"/>
                <a:cs typeface="+mn-cs"/>
              </a:rPr>
              <a:t> method was strong, the notation was less well received (lots of cloud shapes dominated his models - not very tidy)</a:t>
            </a:r>
          </a:p>
          <a:p>
            <a:r>
              <a:rPr lang="en-US" sz="1200" b="0" i="0" kern="1200" dirty="0">
                <a:solidFill>
                  <a:schemeClr val="tx1"/>
                </a:solidFill>
                <a:effectLst/>
                <a:latin typeface="+mn-lt"/>
                <a:ea typeface="+mn-ea"/>
                <a:cs typeface="+mn-cs"/>
              </a:rPr>
              <a:t>OOSE (Object-Oriented Software Engineering [</a:t>
            </a:r>
            <a:r>
              <a:rPr lang="en-US" sz="1200" b="0" i="0" u="none" strike="noStrike" kern="1200" dirty="0">
                <a:solidFill>
                  <a:schemeClr val="tx1"/>
                </a:solidFill>
                <a:effectLst/>
                <a:latin typeface="+mn-lt"/>
                <a:ea typeface="+mn-ea"/>
                <a:cs typeface="+mn-cs"/>
                <a:hlinkClick r:id="rId9"/>
              </a:rPr>
              <a:t>Ivar Jacobson</a:t>
            </a:r>
            <a:r>
              <a:rPr lang="en-US" sz="1200" b="0" i="0" kern="1200" dirty="0">
                <a:solidFill>
                  <a:schemeClr val="tx1"/>
                </a:solidFill>
                <a:effectLst/>
                <a:latin typeface="+mn-lt"/>
                <a:ea typeface="+mn-ea"/>
                <a:cs typeface="+mn-cs"/>
              </a:rPr>
              <a:t> 1992]) - featured a model known as Use Cases. Use Cases are a powerful technique for understanding the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of an entire system (an area where OO has traditionally been weak).</a:t>
            </a:r>
          </a:p>
          <a:p>
            <a:r>
              <a:rPr lang="en-US" sz="1200" b="0" i="0" kern="1200" dirty="0">
                <a:solidFill>
                  <a:schemeClr val="tx1"/>
                </a:solidFill>
                <a:effectLst/>
                <a:latin typeface="+mn-lt"/>
                <a:ea typeface="+mn-ea"/>
                <a:cs typeface="+mn-cs"/>
              </a:rPr>
              <a:t>In 1994, Jim </a:t>
            </a:r>
            <a:r>
              <a:rPr lang="en-US" sz="1200" b="0" i="0" kern="1200" dirty="0" err="1">
                <a:solidFill>
                  <a:schemeClr val="tx1"/>
                </a:solidFill>
                <a:effectLst/>
                <a:latin typeface="+mn-lt"/>
                <a:ea typeface="+mn-ea"/>
                <a:cs typeface="+mn-cs"/>
              </a:rPr>
              <a:t>Rumbaugh</a:t>
            </a:r>
            <a:r>
              <a:rPr lang="en-US" sz="1200" b="0" i="0" kern="1200" dirty="0">
                <a:solidFill>
                  <a:schemeClr val="tx1"/>
                </a:solidFill>
                <a:effectLst/>
                <a:latin typeface="+mn-lt"/>
                <a:ea typeface="+mn-ea"/>
                <a:cs typeface="+mn-cs"/>
              </a:rPr>
              <a:t>, the creator of OMT, stunned the software world when he left General Electric and joined Grady </a:t>
            </a:r>
            <a:r>
              <a:rPr lang="en-US" sz="1200" b="0" i="0" kern="1200" dirty="0" err="1">
                <a:solidFill>
                  <a:schemeClr val="tx1"/>
                </a:solidFill>
                <a:effectLst/>
                <a:latin typeface="+mn-lt"/>
                <a:ea typeface="+mn-ea"/>
                <a:cs typeface="+mn-cs"/>
              </a:rPr>
              <a:t>Booch</a:t>
            </a:r>
            <a:r>
              <a:rPr lang="en-US" sz="1200" b="0" i="0" kern="1200" dirty="0">
                <a:solidFill>
                  <a:schemeClr val="tx1"/>
                </a:solidFill>
                <a:effectLst/>
                <a:latin typeface="+mn-lt"/>
                <a:ea typeface="+mn-ea"/>
                <a:cs typeface="+mn-cs"/>
              </a:rPr>
              <a:t> at Rational Corp. The aim of the partnership was to merge their ideas into a single, unified method (the working title for the method was indeed the "Unified Method").</a:t>
            </a:r>
          </a:p>
          <a:p>
            <a:r>
              <a:rPr lang="en-US" sz="1200" b="0" i="0" kern="1200" dirty="0">
                <a:solidFill>
                  <a:schemeClr val="tx1"/>
                </a:solidFill>
                <a:effectLst/>
                <a:latin typeface="+mn-lt"/>
                <a:ea typeface="+mn-ea"/>
                <a:cs typeface="+mn-cs"/>
              </a:rPr>
              <a:t>By 1995, the creator of OOSE, Ivar Jacobson, had also joined Rational, and his ideas (particularly the concept of "Use Cases") were fed into the new Unified Method - now called the Unified Modelling Language1. The team of Rumbaugh, </a:t>
            </a:r>
            <a:r>
              <a:rPr lang="en-US" sz="1200" b="0" i="0" kern="1200" dirty="0" err="1">
                <a:solidFill>
                  <a:schemeClr val="tx1"/>
                </a:solidFill>
                <a:effectLst/>
                <a:latin typeface="+mn-lt"/>
                <a:ea typeface="+mn-ea"/>
                <a:cs typeface="+mn-cs"/>
              </a:rPr>
              <a:t>Booch</a:t>
            </a:r>
            <a:r>
              <a:rPr lang="en-US" sz="1200" b="0" i="0" kern="1200" dirty="0">
                <a:solidFill>
                  <a:schemeClr val="tx1"/>
                </a:solidFill>
                <a:effectLst/>
                <a:latin typeface="+mn-lt"/>
                <a:ea typeface="+mn-ea"/>
                <a:cs typeface="+mn-cs"/>
              </a:rPr>
              <a:t> and Jacobson are affectionately known as the "Three Amigos"</a:t>
            </a:r>
          </a:p>
          <a:p>
            <a:r>
              <a:rPr lang="en-US" sz="1200" b="0" i="0" kern="1200" dirty="0">
                <a:solidFill>
                  <a:schemeClr val="tx1"/>
                </a:solidFill>
                <a:effectLst/>
                <a:latin typeface="+mn-lt"/>
                <a:ea typeface="+mn-ea"/>
                <a:cs typeface="+mn-cs"/>
              </a:rPr>
              <a:t>UML has also been influenced by other object-oriented notations:</a:t>
            </a:r>
          </a:p>
          <a:p>
            <a:r>
              <a:rPr lang="en-US" sz="1200" b="0" i="0" kern="1200" dirty="0">
                <a:solidFill>
                  <a:schemeClr val="tx1"/>
                </a:solidFill>
                <a:effectLst/>
                <a:latin typeface="+mn-lt"/>
                <a:ea typeface="+mn-ea"/>
                <a:cs typeface="+mn-cs"/>
              </a:rPr>
              <a:t>Mellor and Shlaer [1998]</a:t>
            </a:r>
          </a:p>
          <a:p>
            <a:r>
              <a:rPr lang="en-US" sz="1200" b="0" i="0" kern="1200" dirty="0">
                <a:solidFill>
                  <a:schemeClr val="tx1"/>
                </a:solidFill>
                <a:effectLst/>
                <a:latin typeface="+mn-lt"/>
                <a:ea typeface="+mn-ea"/>
                <a:cs typeface="+mn-cs"/>
              </a:rPr>
              <a:t>Coad and Yourdon [1995]</a:t>
            </a:r>
          </a:p>
          <a:p>
            <a:r>
              <a:rPr lang="en-US" sz="1200" b="0" i="0" kern="1200" dirty="0" err="1">
                <a:solidFill>
                  <a:schemeClr val="tx1"/>
                </a:solidFill>
                <a:effectLst/>
                <a:latin typeface="+mn-lt"/>
                <a:ea typeface="+mn-ea"/>
                <a:cs typeface="+mn-cs"/>
              </a:rPr>
              <a:t>Wirfs</a:t>
            </a:r>
            <a:r>
              <a:rPr lang="en-US" sz="1200" b="0" i="0" kern="1200" dirty="0">
                <a:solidFill>
                  <a:schemeClr val="tx1"/>
                </a:solidFill>
                <a:effectLst/>
                <a:latin typeface="+mn-lt"/>
                <a:ea typeface="+mn-ea"/>
                <a:cs typeface="+mn-cs"/>
              </a:rPr>
              <a:t>-Brock [1990]</a:t>
            </a:r>
          </a:p>
          <a:p>
            <a:r>
              <a:rPr lang="en-US" sz="1200" b="0" i="0" kern="1200" dirty="0">
                <a:solidFill>
                  <a:schemeClr val="tx1"/>
                </a:solidFill>
                <a:effectLst/>
                <a:latin typeface="+mn-lt"/>
                <a:ea typeface="+mn-ea"/>
                <a:cs typeface="+mn-cs"/>
              </a:rPr>
              <a:t>Martin and Odell [1992]</a:t>
            </a:r>
          </a:p>
          <a:p>
            <a:r>
              <a:rPr lang="en-US" sz="1200" b="0" i="0" kern="1200" dirty="0">
                <a:solidFill>
                  <a:schemeClr val="tx1"/>
                </a:solidFill>
                <a:effectLst/>
                <a:latin typeface="+mn-lt"/>
                <a:ea typeface="+mn-ea"/>
                <a:cs typeface="+mn-cs"/>
              </a:rPr>
              <a:t>UML also includes new concepts that were not present in other major methods at the time, such as extension mechanisms and a constraint language.</a:t>
            </a:r>
          </a:p>
          <a:p>
            <a:endParaRPr lang="en-US" dirty="0"/>
          </a:p>
          <a:p>
            <a:r>
              <a:rPr lang="en-US" b="0" i="0" dirty="0">
                <a:solidFill>
                  <a:srgbClr val="202122"/>
                </a:solidFill>
                <a:effectLst/>
                <a:latin typeface="Arial" panose="020B0604020202020204" pitchFamily="34" charset="0"/>
              </a:rPr>
              <a:t>Ivar Jacobson was born in </a:t>
            </a:r>
            <a:r>
              <a:rPr lang="en-US" b="0" i="0" u="none" strike="noStrike" dirty="0" err="1">
                <a:solidFill>
                  <a:srgbClr val="0B0080"/>
                </a:solidFill>
                <a:effectLst/>
                <a:latin typeface="Arial" panose="020B0604020202020204" pitchFamily="34" charset="0"/>
                <a:hlinkClick r:id="rId10" tooltip="Ystad"/>
              </a:rPr>
              <a:t>Ystad</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1" tooltip="Sweden"/>
              </a:rPr>
              <a:t>Sweden</a:t>
            </a:r>
            <a:r>
              <a:rPr lang="en-US" b="0" i="0" dirty="0">
                <a:solidFill>
                  <a:srgbClr val="202122"/>
                </a:solidFill>
                <a:effectLst/>
                <a:latin typeface="Arial" panose="020B0604020202020204" pitchFamily="34" charset="0"/>
              </a:rPr>
              <a:t> on September 2, 1939. He received his </a:t>
            </a:r>
            <a:r>
              <a:rPr lang="en-US" b="0" i="0" u="none" strike="noStrike" dirty="0">
                <a:solidFill>
                  <a:srgbClr val="0B0080"/>
                </a:solidFill>
                <a:effectLst/>
                <a:latin typeface="Arial" panose="020B0604020202020204" pitchFamily="34" charset="0"/>
                <a:hlinkClick r:id="rId12" tooltip="Masters degree"/>
              </a:rPr>
              <a:t>Master</a:t>
            </a:r>
            <a:r>
              <a:rPr lang="en-US" b="0" i="0" dirty="0">
                <a:solidFill>
                  <a:srgbClr val="202122"/>
                </a:solidFill>
                <a:effectLst/>
                <a:latin typeface="Arial" panose="020B0604020202020204" pitchFamily="34" charset="0"/>
              </a:rPr>
              <a:t> of </a:t>
            </a:r>
            <a:r>
              <a:rPr lang="en-US" b="0" i="0" u="none" strike="noStrike" dirty="0">
                <a:solidFill>
                  <a:srgbClr val="0B0080"/>
                </a:solidFill>
                <a:effectLst/>
                <a:latin typeface="Arial" panose="020B0604020202020204" pitchFamily="34" charset="0"/>
                <a:hlinkClick r:id="rId13" tooltip="Electrical Engineering"/>
              </a:rPr>
              <a:t>Electrical Engineering</a:t>
            </a:r>
            <a:r>
              <a:rPr lang="en-US" b="0" i="0" dirty="0">
                <a:solidFill>
                  <a:srgbClr val="202122"/>
                </a:solidFill>
                <a:effectLst/>
                <a:latin typeface="Arial" panose="020B0604020202020204" pitchFamily="34" charset="0"/>
              </a:rPr>
              <a:t> degree</a:t>
            </a:r>
          </a:p>
          <a:p>
            <a:pPr algn="l"/>
            <a:r>
              <a:rPr lang="en-US" b="0" i="0" dirty="0">
                <a:solidFill>
                  <a:srgbClr val="202122"/>
                </a:solidFill>
                <a:effectLst/>
                <a:latin typeface="Arial" panose="020B0604020202020204" pitchFamily="34" charset="0"/>
              </a:rPr>
              <a:t>In 1967 at Ericsson, Jacobson proposed the use of </a:t>
            </a:r>
            <a:r>
              <a:rPr lang="en-US" b="0" i="0" u="none" strike="noStrike" dirty="0">
                <a:solidFill>
                  <a:srgbClr val="0B0080"/>
                </a:solidFill>
                <a:effectLst/>
                <a:latin typeface="Arial" panose="020B0604020202020204" pitchFamily="34" charset="0"/>
                <a:hlinkClick r:id="rId14" tooltip="Software component"/>
              </a:rPr>
              <a:t>software components</a:t>
            </a:r>
            <a:r>
              <a:rPr lang="en-US" b="0" i="0" dirty="0">
                <a:solidFill>
                  <a:srgbClr val="202122"/>
                </a:solidFill>
                <a:effectLst/>
                <a:latin typeface="Arial" panose="020B0604020202020204" pitchFamily="34" charset="0"/>
              </a:rPr>
              <a:t> in the new generation of </a:t>
            </a:r>
            <a:r>
              <a:rPr lang="en-US" b="0" i="0" u="none" strike="noStrike" dirty="0">
                <a:solidFill>
                  <a:srgbClr val="0B0080"/>
                </a:solidFill>
                <a:effectLst/>
                <a:latin typeface="Arial" panose="020B0604020202020204" pitchFamily="34" charset="0"/>
                <a:hlinkClick r:id="rId15" tooltip="Software"/>
              </a:rPr>
              <a:t>software</a:t>
            </a:r>
            <a:r>
              <a:rPr lang="en-US" b="0" i="0" dirty="0">
                <a:solidFill>
                  <a:srgbClr val="202122"/>
                </a:solidFill>
                <a:effectLst/>
                <a:latin typeface="Arial" panose="020B0604020202020204" pitchFamily="34" charset="0"/>
              </a:rPr>
              <a:t> controlled </a:t>
            </a:r>
            <a:r>
              <a:rPr lang="en-US" b="0" i="0" u="none" strike="noStrike" dirty="0">
                <a:solidFill>
                  <a:srgbClr val="0B0080"/>
                </a:solidFill>
                <a:effectLst/>
                <a:latin typeface="Arial" panose="020B0604020202020204" pitchFamily="34" charset="0"/>
                <a:hlinkClick r:id="rId16" tooltip="Telephone switch"/>
              </a:rPr>
              <a:t>telephone switches</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7" tooltip="Ericsson"/>
              </a:rPr>
              <a:t>Ericsson</a:t>
            </a:r>
            <a:r>
              <a:rPr lang="en-US" b="0" i="0" dirty="0">
                <a:solidFill>
                  <a:srgbClr val="202122"/>
                </a:solidFill>
                <a:effectLst/>
                <a:latin typeface="Arial" panose="020B0604020202020204" pitchFamily="34" charset="0"/>
              </a:rPr>
              <a:t> was developing. In doing this he invented </a:t>
            </a:r>
            <a:r>
              <a:rPr lang="en-US" b="0" i="0" u="none" strike="noStrike" dirty="0">
                <a:solidFill>
                  <a:srgbClr val="0B0080"/>
                </a:solidFill>
                <a:effectLst/>
                <a:latin typeface="Arial" panose="020B0604020202020204" pitchFamily="34" charset="0"/>
                <a:hlinkClick r:id="rId18" tooltip="Sequence diagram"/>
              </a:rPr>
              <a:t>sequence diagrams</a:t>
            </a:r>
            <a:r>
              <a:rPr lang="en-US" b="0" i="0" dirty="0">
                <a:solidFill>
                  <a:srgbClr val="202122"/>
                </a:solidFill>
                <a:effectLst/>
                <a:latin typeface="Arial" panose="020B0604020202020204" pitchFamily="34" charset="0"/>
              </a:rPr>
              <a:t>, and developed collaboration diagrams. He also used state transition diagrams to describe the message flows between components.</a:t>
            </a:r>
            <a:r>
              <a:rPr lang="en-US" b="0" i="0" baseline="30000" dirty="0">
                <a:solidFill>
                  <a:srgbClr val="202122"/>
                </a:solidFill>
                <a:effectLst/>
                <a:latin typeface="Arial" panose="020B0604020202020204" pitchFamily="34" charset="0"/>
              </a:rPr>
              <a:t>[</a:t>
            </a:r>
            <a:r>
              <a:rPr lang="en-US" b="0" i="1" u="none" strike="noStrike" baseline="30000" dirty="0">
                <a:solidFill>
                  <a:srgbClr val="0B0080"/>
                </a:solidFill>
                <a:effectLst/>
                <a:latin typeface="Arial" panose="020B0604020202020204" pitchFamily="34" charset="0"/>
                <a:hlinkClick r:id="rId19" tooltip="Wikipedia:Citation needed"/>
              </a:rPr>
              <a:t>citation needed</a:t>
            </a:r>
            <a:r>
              <a:rPr lang="en-US" b="0" i="0" baseline="30000" dirty="0">
                <a:solidFill>
                  <a:srgbClr val="202122"/>
                </a:solidFill>
                <a:effectLst/>
                <a:latin typeface="Arial" panose="020B0604020202020204" pitchFamily="34" charset="0"/>
              </a:rPr>
              <a:t>]</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Jacobson saw a need for </a:t>
            </a:r>
            <a:r>
              <a:rPr lang="en-US" b="0" i="1" dirty="0">
                <a:solidFill>
                  <a:srgbClr val="202122"/>
                </a:solidFill>
                <a:effectLst/>
                <a:latin typeface="Arial" panose="020B0604020202020204" pitchFamily="34" charset="0"/>
              </a:rPr>
              <a:t>blueprints</a:t>
            </a:r>
            <a:r>
              <a:rPr lang="en-US" b="0" i="0" dirty="0">
                <a:solidFill>
                  <a:srgbClr val="202122"/>
                </a:solidFill>
                <a:effectLst/>
                <a:latin typeface="Arial" panose="020B0604020202020204" pitchFamily="34" charset="0"/>
              </a:rPr>
              <a:t> for software development. He was one of the original developers of the </a:t>
            </a:r>
            <a:r>
              <a:rPr lang="en-US" b="0" i="0" u="none" strike="noStrike" dirty="0">
                <a:solidFill>
                  <a:srgbClr val="0B0080"/>
                </a:solidFill>
                <a:effectLst/>
                <a:latin typeface="Arial" panose="020B0604020202020204" pitchFamily="34" charset="0"/>
                <a:hlinkClick r:id="rId20" tooltip="Specification and Design Language"/>
              </a:rPr>
              <a:t>Specification and Design Language</a:t>
            </a:r>
            <a:r>
              <a:rPr lang="en-US" b="0" i="0" dirty="0">
                <a:solidFill>
                  <a:srgbClr val="202122"/>
                </a:solidFill>
                <a:effectLst/>
                <a:latin typeface="Arial" panose="020B0604020202020204" pitchFamily="34" charset="0"/>
              </a:rPr>
              <a:t> (SDL)</a:t>
            </a:r>
            <a:r>
              <a:rPr lang="en-US" b="0" i="0" u="none" strike="noStrike" baseline="30000" dirty="0">
                <a:solidFill>
                  <a:srgbClr val="0B0080"/>
                </a:solidFill>
                <a:effectLst/>
                <a:latin typeface="Arial" panose="020B0604020202020204" pitchFamily="34" charset="0"/>
                <a:hlinkClick r:id="rId21"/>
              </a:rPr>
              <a:t>[4]</a:t>
            </a:r>
            <a:r>
              <a:rPr lang="en-US" b="0" i="0" dirty="0">
                <a:solidFill>
                  <a:srgbClr val="202122"/>
                </a:solidFill>
                <a:effectLst/>
                <a:latin typeface="Arial" panose="020B0604020202020204" pitchFamily="34" charset="0"/>
              </a:rPr>
              <a:t>. In 1976, SDL became a standard in the telecoms industry</a:t>
            </a:r>
            <a:r>
              <a:rPr lang="en-US" b="0" i="0" u="none" strike="noStrike" baseline="30000" dirty="0">
                <a:solidFill>
                  <a:srgbClr val="0B0080"/>
                </a:solidFill>
                <a:effectLst/>
                <a:latin typeface="Arial" panose="020B0604020202020204" pitchFamily="34" charset="0"/>
                <a:hlinkClick r:id="rId22"/>
              </a:rPr>
              <a:t>[5]</a:t>
            </a:r>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At </a:t>
            </a:r>
            <a:r>
              <a:rPr lang="en-US" b="0" i="0" dirty="0" err="1">
                <a:solidFill>
                  <a:srgbClr val="202122"/>
                </a:solidFill>
                <a:effectLst/>
                <a:latin typeface="Arial" panose="020B0604020202020204" pitchFamily="34" charset="0"/>
              </a:rPr>
              <a:t>Objectory</a:t>
            </a:r>
            <a:r>
              <a:rPr lang="en-US" b="0" i="0" dirty="0">
                <a:solidFill>
                  <a:srgbClr val="202122"/>
                </a:solidFill>
                <a:effectLst/>
                <a:latin typeface="Arial" panose="020B0604020202020204" pitchFamily="34" charset="0"/>
              </a:rPr>
              <a:t> he also invented </a:t>
            </a:r>
            <a:r>
              <a:rPr lang="en-US" b="0" i="0" u="none" strike="noStrike" dirty="0">
                <a:solidFill>
                  <a:srgbClr val="0B0080"/>
                </a:solidFill>
                <a:effectLst/>
                <a:latin typeface="Arial" panose="020B0604020202020204" pitchFamily="34" charset="0"/>
                <a:hlinkClick r:id="rId23" tooltip="Use case"/>
              </a:rPr>
              <a:t>use cases</a:t>
            </a:r>
            <a:r>
              <a:rPr lang="en-US" b="0" i="0" dirty="0">
                <a:solidFill>
                  <a:srgbClr val="202122"/>
                </a:solidFill>
                <a:effectLst/>
                <a:latin typeface="Arial" panose="020B0604020202020204" pitchFamily="34" charset="0"/>
              </a:rPr>
              <a:t> as a way to specify functional software </a:t>
            </a:r>
            <a:r>
              <a:rPr lang="en-US" b="0" i="0" dirty="0" err="1">
                <a:solidFill>
                  <a:srgbClr val="202122"/>
                </a:solidFill>
                <a:effectLst/>
                <a:latin typeface="Arial" panose="020B0604020202020204" pitchFamily="34" charset="0"/>
              </a:rPr>
              <a:t>requirements.The</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24" tooltip="ITU-T"/>
              </a:rPr>
              <a:t>ITU-T</a:t>
            </a:r>
            <a:r>
              <a:rPr lang="en-US" b="0" i="0" dirty="0">
                <a:solidFill>
                  <a:srgbClr val="202122"/>
                </a:solidFill>
                <a:effectLst/>
                <a:latin typeface="Arial" panose="020B0604020202020204" pitchFamily="34" charset="0"/>
              </a:rPr>
              <a:t> has defined SDL in Recommendations Z.100 to Z.106. SDL originally focused on telecommunication systems;</a:t>
            </a:r>
          </a:p>
          <a:p>
            <a:endParaRPr lang="fa-IR" dirty="0"/>
          </a:p>
        </p:txBody>
      </p:sp>
    </p:spTree>
    <p:extLst>
      <p:ext uri="{BB962C8B-B14F-4D97-AF65-F5344CB8AC3E}">
        <p14:creationId xmlns:p14="http://schemas.microsoft.com/office/powerpoint/2010/main" val="77830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5542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532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car example mentioned in another answer - yes, it is true that a car exhaust can stand "on its own" so may not be in composition </a:t>
            </a:r>
          </a:p>
          <a:p>
            <a:r>
              <a:rPr lang="en-US" dirty="0"/>
              <a:t>with a car - but it depends on the application. </a:t>
            </a:r>
          </a:p>
          <a:p>
            <a:r>
              <a:rPr lang="en-US" dirty="0"/>
              <a:t>If you build an application that actually has to deal with stand alone car exhausts (a car shop management application?), </a:t>
            </a:r>
          </a:p>
          <a:p>
            <a:r>
              <a:rPr lang="en-US" dirty="0"/>
              <a:t>aggregation would be your choice. But if this is a simple racing game and the car exhaust only serves as part of a car - well, composition would be quite fine. </a:t>
            </a:r>
          </a:p>
          <a:p>
            <a:endParaRPr lang="en-US" dirty="0"/>
          </a:p>
        </p:txBody>
      </p:sp>
    </p:spTree>
    <p:extLst>
      <p:ext uri="{BB962C8B-B14F-4D97-AF65-F5344CB8AC3E}">
        <p14:creationId xmlns:p14="http://schemas.microsoft.com/office/powerpoint/2010/main" val="1996324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https://stackoverflow.com/questions/761194/interface-vs-abstract-class-general-oo</a:t>
            </a:r>
            <a:endParaRPr lang="en-US" dirty="0"/>
          </a:p>
        </p:txBody>
      </p:sp>
    </p:spTree>
    <p:extLst>
      <p:ext uri="{BB962C8B-B14F-4D97-AF65-F5344CB8AC3E}">
        <p14:creationId xmlns:p14="http://schemas.microsoft.com/office/powerpoint/2010/main" val="229590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A4145"/>
                </a:solidFill>
                <a:effectLst/>
                <a:latin typeface="Open Sans"/>
              </a:rPr>
              <a:t>Comments</a:t>
            </a:r>
            <a:endParaRPr lang="en-US" dirty="0"/>
          </a:p>
        </p:txBody>
      </p:sp>
    </p:spTree>
    <p:extLst>
      <p:ext uri="{BB962C8B-B14F-4D97-AF65-F5344CB8AC3E}">
        <p14:creationId xmlns:p14="http://schemas.microsoft.com/office/powerpoint/2010/main" val="1343663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https://en.wikipedia.org/wiki/Data_clump</a:t>
            </a:r>
            <a:endParaRPr lang="en-US" dirty="0"/>
          </a:p>
        </p:txBody>
      </p:sp>
    </p:spTree>
    <p:extLst>
      <p:ext uri="{BB962C8B-B14F-4D97-AF65-F5344CB8AC3E}">
        <p14:creationId xmlns:p14="http://schemas.microsoft.com/office/powerpoint/2010/main" val="751121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https://refactoring.guru/smells/inappropriate-intimacy</a:t>
            </a:r>
            <a:endParaRPr lang="en-US" dirty="0"/>
          </a:p>
          <a:p>
            <a:r>
              <a:rPr lang="en-US" dirty="0">
                <a:hlinkClick r:id="rId4"/>
              </a:rPr>
              <a:t>https://refactoring.guru/smells/feature-envy</a:t>
            </a:r>
            <a:endParaRPr lang="en-US" dirty="0"/>
          </a:p>
          <a:p>
            <a:r>
              <a:rPr lang="en-US" dirty="0">
                <a:hlinkClick r:id="rId5"/>
              </a:rPr>
              <a:t>https://refactoring.guru/smells/lazy-class</a:t>
            </a:r>
            <a:endParaRPr lang="en-US" dirty="0"/>
          </a:p>
        </p:txBody>
      </p:sp>
    </p:spTree>
    <p:extLst>
      <p:ext uri="{BB962C8B-B14F-4D97-AF65-F5344CB8AC3E}">
        <p14:creationId xmlns:p14="http://schemas.microsoft.com/office/powerpoint/2010/main" val="2980643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Divergent Change</a:t>
            </a:r>
            <a:r>
              <a:rPr lang="en-US" dirty="0"/>
              <a:t> resembles </a:t>
            </a:r>
            <a:r>
              <a:rPr lang="en-US" dirty="0">
                <a:hlinkClick r:id="rId3"/>
              </a:rPr>
              <a:t>Shotgun Surgery</a:t>
            </a:r>
            <a:r>
              <a:rPr lang="en-US" dirty="0"/>
              <a:t> but is actually the opposite smell. </a:t>
            </a:r>
            <a:r>
              <a:rPr lang="en-US" i="1" dirty="0"/>
              <a:t>Divergent Change</a:t>
            </a:r>
            <a:r>
              <a:rPr lang="en-US" dirty="0"/>
              <a:t> is when many changes are made to a single class. </a:t>
            </a:r>
            <a:r>
              <a:rPr lang="en-US" i="1" dirty="0"/>
              <a:t>Shotgun Surgery</a:t>
            </a:r>
            <a:r>
              <a:rPr lang="en-US" dirty="0"/>
              <a:t> refers to when a single change is made to multiple classes simultaneously.</a:t>
            </a:r>
          </a:p>
        </p:txBody>
      </p:sp>
    </p:spTree>
    <p:extLst>
      <p:ext uri="{BB962C8B-B14F-4D97-AF65-F5344CB8AC3E}">
        <p14:creationId xmlns:p14="http://schemas.microsoft.com/office/powerpoint/2010/main" val="172764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is defined as a combination of two factors: probability of malfunctioning (failure) and the consequence of malfunctioning (severity).</a:t>
            </a:r>
          </a:p>
          <a:p>
            <a:r>
              <a:rPr lang="en-US" dirty="0"/>
              <a:t>Risk assessment should therefore be performed during the early stages of software development in order to avoid the high costs of 1 modifying software at the later stages</a:t>
            </a:r>
          </a:p>
          <a:p>
            <a:r>
              <a:rPr lang="en-US" dirty="0"/>
              <a:t>Risks that are assessed closer to the release of software are mostly infeasible to prevent, since making changes to software architecture, design or code at that stage is very expensive. </a:t>
            </a:r>
          </a:p>
          <a:p>
            <a:endParaRPr lang="en-US" dirty="0"/>
          </a:p>
          <a:p>
            <a:r>
              <a:rPr lang="en-US" sz="1200" b="0" i="0" kern="1200" dirty="0">
                <a:solidFill>
                  <a:schemeClr val="tx1"/>
                </a:solidFill>
                <a:effectLst/>
                <a:latin typeface="+mn-lt"/>
                <a:ea typeface="+mn-ea"/>
                <a:cs typeface="+mn-cs"/>
              </a:rPr>
              <a:t>Furthermore, the use of UML will help:</a:t>
            </a:r>
          </a:p>
          <a:p>
            <a:r>
              <a:rPr lang="en-US" sz="1200" b="0" i="0" kern="1200" dirty="0">
                <a:solidFill>
                  <a:schemeClr val="tx1"/>
                </a:solidFill>
                <a:effectLst/>
                <a:latin typeface="+mn-lt"/>
                <a:ea typeface="+mn-ea"/>
                <a:cs typeface="+mn-cs"/>
              </a:rPr>
              <a:t>The communication of the desired structure and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of a system between analysts, architects, developers, stakeholders and users.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and control of system architecture.</a:t>
            </a:r>
          </a:p>
          <a:p>
            <a:r>
              <a:rPr lang="en-US" sz="1200" b="0" i="0" kern="1200" dirty="0">
                <a:solidFill>
                  <a:schemeClr val="tx1"/>
                </a:solidFill>
                <a:effectLst/>
                <a:latin typeface="+mn-lt"/>
                <a:ea typeface="+mn-ea"/>
                <a:cs typeface="+mn-cs"/>
              </a:rPr>
              <a:t>Promote a deeper understanding of the system, exposing opportunities for simplification and re-use.</a:t>
            </a:r>
          </a:p>
          <a:p>
            <a:r>
              <a:rPr lang="en-US" sz="1200" b="0" i="0" kern="1200" dirty="0">
                <a:solidFill>
                  <a:schemeClr val="tx1"/>
                </a:solidFill>
                <a:effectLst/>
                <a:latin typeface="+mn-lt"/>
                <a:ea typeface="+mn-ea"/>
                <a:cs typeface="+mn-cs"/>
              </a:rPr>
              <a:t>Manage risk.</a:t>
            </a:r>
          </a:p>
          <a:p>
            <a:endParaRPr lang="fa-IR" dirty="0"/>
          </a:p>
        </p:txBody>
      </p:sp>
    </p:spTree>
    <p:extLst>
      <p:ext uri="{BB962C8B-B14F-4D97-AF65-F5344CB8AC3E}">
        <p14:creationId xmlns:p14="http://schemas.microsoft.com/office/powerpoint/2010/main" val="296209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solidFill>
                  <a:srgbClr val="888888"/>
                </a:solidFill>
                <a:effectLst/>
                <a:latin typeface="Georgia" panose="02040502050405020303" pitchFamily="18" charset="0"/>
              </a:rPr>
              <a:t>UML is flexible</a:t>
            </a:r>
          </a:p>
          <a:p>
            <a:r>
              <a:rPr lang="en-US" b="0" i="0" dirty="0">
                <a:solidFill>
                  <a:srgbClr val="333333"/>
                </a:solidFill>
                <a:effectLst/>
                <a:latin typeface="Georgia" panose="02040502050405020303" pitchFamily="18" charset="0"/>
              </a:rPr>
              <a:t>Stereotypes and profiles can let you tailor UML to your needs. In other words, you can have modeling elements and relations that are specialized for your domain or for the technologies you’re using.</a:t>
            </a:r>
          </a:p>
          <a:p>
            <a:pPr algn="l" fontAlgn="base"/>
            <a:r>
              <a:rPr lang="en-US" dirty="0"/>
              <a:t>Conventional -&gt; </a:t>
            </a:r>
            <a:r>
              <a:rPr lang="en-US" b="1" i="1" dirty="0">
                <a:solidFill>
                  <a:srgbClr val="888888"/>
                </a:solidFill>
                <a:effectLst/>
                <a:latin typeface="Georgia" panose="02040502050405020303" pitchFamily="18" charset="0"/>
              </a:rPr>
              <a:t>Tool support</a:t>
            </a:r>
          </a:p>
          <a:p>
            <a:pPr algn="l" fontAlgn="base"/>
            <a:r>
              <a:rPr lang="en-US" b="0" i="0" dirty="0">
                <a:solidFill>
                  <a:srgbClr val="333333"/>
                </a:solidFill>
                <a:effectLst/>
                <a:latin typeface="Georgia" panose="02040502050405020303" pitchFamily="18" charset="0"/>
              </a:rPr>
              <a:t>UML tools from FOSS to multi-thousand $ price abound in the market, including plug-ins to most popular IDEs. Besides drawing diagrams, some of these tools can generate code, apply design patterns, mine requirements, reverse engineer code, and perform impact analysis, </a:t>
            </a:r>
            <a:r>
              <a:rPr lang="en-US" b="0" i="0" dirty="0" err="1">
                <a:solidFill>
                  <a:srgbClr val="333333"/>
                </a:solidFill>
                <a:effectLst/>
                <a:latin typeface="Georgia" panose="02040502050405020303" pitchFamily="18" charset="0"/>
              </a:rPr>
              <a:t>refactorings</a:t>
            </a:r>
            <a:r>
              <a:rPr lang="en-US" b="0" i="0" dirty="0">
                <a:solidFill>
                  <a:srgbClr val="333333"/>
                </a:solidFill>
                <a:effectLst/>
                <a:latin typeface="Georgia" panose="02040502050405020303" pitchFamily="18" charset="0"/>
              </a:rPr>
              <a:t>, and complexity analysis. </a:t>
            </a:r>
          </a:p>
          <a:p>
            <a:endParaRPr lang="en-US" b="0" i="0" dirty="0">
              <a:solidFill>
                <a:srgbClr val="333333"/>
              </a:solidFill>
              <a:effectLst/>
              <a:latin typeface="Georgia" panose="02040502050405020303" pitchFamily="18" charset="0"/>
            </a:endParaRPr>
          </a:p>
          <a:p>
            <a:endParaRPr lang="fa-IR" dirty="0"/>
          </a:p>
        </p:txBody>
      </p:sp>
    </p:spTree>
    <p:extLst>
      <p:ext uri="{BB962C8B-B14F-4D97-AF65-F5344CB8AC3E}">
        <p14:creationId xmlns:p14="http://schemas.microsoft.com/office/powerpoint/2010/main" val="3269271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In many situations, people don’t think they need UML diagrams to communicate their designs. They get by with informal, box-and-line diagrams, which are easy to create in PowerPoint, in Visio, or on a whiteboard. </a:t>
            </a:r>
          </a:p>
          <a:p>
            <a:endParaRPr lang="en-US" b="0" i="0" dirty="0">
              <a:solidFill>
                <a:srgbClr val="333333"/>
              </a:solidFill>
              <a:effectLst/>
              <a:latin typeface="Georgia" panose="02040502050405020303" pitchFamily="18" charset="0"/>
            </a:endParaRPr>
          </a:p>
          <a:p>
            <a:r>
              <a:rPr lang="en-US" b="0" i="0" dirty="0">
                <a:solidFill>
                  <a:srgbClr val="333333"/>
                </a:solidFill>
                <a:effectLst/>
                <a:latin typeface="Georgia" panose="02040502050405020303" pitchFamily="18" charset="0"/>
              </a:rPr>
              <a:t>However, even the best architecture, created based on years of experience and carefully selected design patterns, may be useless if not properly communicated to the people who need to use it.</a:t>
            </a:r>
            <a:endParaRPr lang="en-US" dirty="0"/>
          </a:p>
        </p:txBody>
      </p:sp>
    </p:spTree>
    <p:extLst>
      <p:ext uri="{BB962C8B-B14F-4D97-AF65-F5344CB8AC3E}">
        <p14:creationId xmlns:p14="http://schemas.microsoft.com/office/powerpoint/2010/main" val="236106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https://www.geeksforgeeks.org/software-engineering-comparison-between-agile-model-and-other-models/</a:t>
            </a:r>
          </a:p>
        </p:txBody>
      </p:sp>
    </p:spTree>
    <p:extLst>
      <p:ext uri="{BB962C8B-B14F-4D97-AF65-F5344CB8AC3E}">
        <p14:creationId xmlns:p14="http://schemas.microsoft.com/office/powerpoint/2010/main" val="285125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Emergent design : </a:t>
            </a:r>
            <a:r>
              <a:rPr lang="en-US" sz="1200" b="0" i="0" u="none" strike="noStrike" kern="1200" baseline="0" dirty="0">
                <a:solidFill>
                  <a:schemeClr val="tx1"/>
                </a:solidFill>
                <a:latin typeface="+mn-lt"/>
                <a:ea typeface="+mn-ea"/>
                <a:cs typeface="+mn-cs"/>
              </a:rPr>
              <a:t>Design, rather than occurring all up front, occurs continuously during development. The cumulative effect of these small changes can radically</a:t>
            </a:r>
          </a:p>
          <a:p>
            <a:r>
              <a:rPr lang="en-US" sz="1200" b="0" i="0" u="none" strike="noStrike" kern="1200" baseline="0" dirty="0">
                <a:solidFill>
                  <a:schemeClr val="tx1"/>
                </a:solidFill>
                <a:latin typeface="+mn-lt"/>
                <a:ea typeface="+mn-ea"/>
                <a:cs typeface="+mn-cs"/>
              </a:rPr>
              <a:t>improve the design. You learn from building the system how to improve the design</a:t>
            </a:r>
          </a:p>
          <a:p>
            <a:endParaRPr lang="en-US" sz="1200" b="0" i="0" u="none" strike="noStrike" kern="1200" baseline="0" dirty="0">
              <a:solidFill>
                <a:schemeClr val="tx1"/>
              </a:solidFill>
              <a:latin typeface="+mn-lt"/>
              <a:ea typeface="+mn-ea"/>
              <a:cs typeface="+mn-cs"/>
            </a:endParaRPr>
          </a:p>
          <a:p>
            <a:r>
              <a:rPr lang="en-US" dirty="0"/>
              <a:t>Waterfall, RUP, Spiral are BDUP.</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Requirement phase:</a:t>
            </a:r>
          </a:p>
          <a:p>
            <a:pPr algn="l"/>
            <a:r>
              <a:rPr lang="en-US" b="0" i="0" dirty="0">
                <a:solidFill>
                  <a:srgbClr val="202122"/>
                </a:solidFill>
                <a:effectLst/>
                <a:latin typeface="Arial" panose="020B0604020202020204" pitchFamily="34" charset="0"/>
              </a:rPr>
              <a:t>Conceptually, requirements analysis includes three types of activities:</a:t>
            </a:r>
            <a:r>
              <a:rPr lang="en-US" b="0" i="0" baseline="30000" dirty="0">
                <a:solidFill>
                  <a:srgbClr val="202122"/>
                </a:solidFill>
                <a:effectLst/>
                <a:latin typeface="Arial" panose="020B0604020202020204" pitchFamily="34" charset="0"/>
              </a:rPr>
              <a:t>[</a:t>
            </a:r>
            <a:r>
              <a:rPr lang="en-US" b="0" i="1" u="none" strike="noStrike" baseline="30000" dirty="0">
                <a:solidFill>
                  <a:srgbClr val="0B0080"/>
                </a:solidFill>
                <a:effectLst/>
                <a:latin typeface="Arial" panose="020B0604020202020204" pitchFamily="34" charset="0"/>
                <a:hlinkClick r:id="rId3" tooltip="Wikipedia:Citation needed"/>
              </a:rPr>
              <a:t>citation needed</a:t>
            </a:r>
            <a:r>
              <a:rPr lang="en-US" b="0" i="0" baseline="30000" dirty="0">
                <a:solidFill>
                  <a:srgbClr val="202122"/>
                </a:solidFill>
                <a:effectLst/>
                <a:latin typeface="Arial" panose="020B0604020202020204" pitchFamily="34" charset="0"/>
              </a:rPr>
              <a:t>]</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u="none" strike="noStrike" dirty="0">
                <a:solidFill>
                  <a:srgbClr val="0B0080"/>
                </a:solidFill>
                <a:effectLst/>
                <a:latin typeface="Arial" panose="020B0604020202020204" pitchFamily="34" charset="0"/>
                <a:hlinkClick r:id="rId4" tooltip="Requirements elicitation"/>
              </a:rPr>
              <a:t>Eliciting requirements</a:t>
            </a:r>
            <a:r>
              <a:rPr lang="en-US" b="0" i="0" dirty="0">
                <a:solidFill>
                  <a:srgbClr val="202122"/>
                </a:solidFill>
                <a:effectLst/>
                <a:latin typeface="Arial" panose="020B0604020202020204" pitchFamily="34" charset="0"/>
              </a:rPr>
              <a:t>: (e.g. the project charter or definition), business process documentation, and stakeholder interviews. This is sometimes also called requirements gathering or requirements discovery.</a:t>
            </a:r>
          </a:p>
          <a:p>
            <a:pPr algn="l">
              <a:buFont typeface="Arial" panose="020B0604020202020204" pitchFamily="34" charset="0"/>
              <a:buChar char="•"/>
            </a:pPr>
            <a:r>
              <a:rPr lang="en-US" b="0" i="0" dirty="0">
                <a:solidFill>
                  <a:srgbClr val="202122"/>
                </a:solidFill>
                <a:effectLst/>
                <a:latin typeface="Arial" panose="020B0604020202020204" pitchFamily="34" charset="0"/>
              </a:rPr>
              <a:t>Recording requirements: Requirements may be documented in various forms, usually including a summary list and may include natural-language documents, </a:t>
            </a:r>
            <a:r>
              <a:rPr lang="en-US" b="0" i="0" u="none" strike="noStrike" dirty="0">
                <a:solidFill>
                  <a:srgbClr val="0B0080"/>
                </a:solidFill>
                <a:effectLst/>
                <a:latin typeface="Arial" panose="020B0604020202020204" pitchFamily="34" charset="0"/>
                <a:hlinkClick r:id="rId5" tooltip="Use case"/>
              </a:rPr>
              <a:t>use cases</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6" tooltip="User story"/>
              </a:rPr>
              <a:t>user stories</a:t>
            </a:r>
            <a:r>
              <a:rPr lang="en-US" b="0" i="0" dirty="0">
                <a:solidFill>
                  <a:srgbClr val="202122"/>
                </a:solidFill>
                <a:effectLst/>
                <a:latin typeface="Arial" panose="020B0604020202020204" pitchFamily="34" charset="0"/>
              </a:rPr>
              <a:t>, process specifications and a variety of models including data models.</a:t>
            </a:r>
          </a:p>
          <a:p>
            <a:pPr algn="l">
              <a:buFont typeface="Arial" panose="020B0604020202020204" pitchFamily="34" charset="0"/>
              <a:buChar char="•"/>
            </a:pPr>
            <a:r>
              <a:rPr lang="en-US" b="0" i="0" dirty="0">
                <a:solidFill>
                  <a:srgbClr val="202122"/>
                </a:solidFill>
                <a:effectLst/>
                <a:latin typeface="Arial" panose="020B0604020202020204" pitchFamily="34" charset="0"/>
              </a:rPr>
              <a:t>Analyzing requirements: determining whether the stated requirements are clear, complete, unduplicated, concise, valid, consistent and unambiguous, and resolving any apparent conflicts. Analyzing can also include sizing requirements.</a:t>
            </a:r>
          </a:p>
          <a:p>
            <a:pPr algn="l">
              <a:buFont typeface="Arial" panose="020B0604020202020204" pitchFamily="34" charset="0"/>
              <a:buChar char="•"/>
            </a:pP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Software design is the first step in SDLC (Software Design Life Cycle), which moves the concentration from problem domain to solution domain. It tries to specify how to fulfill the requirements mentioned in SRS(Software Requirement Specification)</a:t>
            </a:r>
            <a:endParaRPr lang="en-US" b="0" i="0" dirty="0">
              <a:solidFill>
                <a:srgbClr val="202122"/>
              </a:solidFill>
              <a:effectLst/>
              <a:latin typeface="Arial" panose="020B0604020202020204" pitchFamily="34" charset="0"/>
            </a:endParaRPr>
          </a:p>
          <a:p>
            <a:endParaRPr lang="en-US" dirty="0"/>
          </a:p>
          <a:p>
            <a:r>
              <a:rPr lang="en-US" dirty="0"/>
              <a:t>https://www.ukessays.com/essays/management/rapid-application-development-vs-agile-methodologies.php#:~:text=In%20conclusion%2C%20although%20RAD%20and,which%20are%20then%20delivered%20in</a:t>
            </a:r>
          </a:p>
        </p:txBody>
      </p:sp>
    </p:spTree>
    <p:extLst>
      <p:ext uri="{BB962C8B-B14F-4D97-AF65-F5344CB8AC3E}">
        <p14:creationId xmlns:p14="http://schemas.microsoft.com/office/powerpoint/2010/main" val="46180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"Big modeling up front" (BMUF)</a:t>
            </a:r>
            <a:r>
              <a:rPr lang="en-US" sz="1200" b="0" i="0" kern="1200" dirty="0">
                <a:solidFill>
                  <a:schemeClr val="tx1"/>
                </a:solidFill>
                <a:effectLst/>
                <a:latin typeface="+mn-lt"/>
                <a:ea typeface="+mn-ea"/>
                <a:cs typeface="+mn-cs"/>
              </a:rPr>
              <a:t> is a popular approach because people:</a:t>
            </a:r>
          </a:p>
          <a:p>
            <a:r>
              <a:rPr lang="en-US" b="1" dirty="0"/>
              <a:t>Mistakenly compare software development to civil engineering</a:t>
            </a:r>
            <a:r>
              <a:rPr lang="en-US" dirty="0"/>
              <a:t>. A common analogy is to compare software models to architectural diagrams for a bridge or building. Unfortunately the analogy isn't an accurate one: software is more malleable than concrete making it easier and much less expensive to change your mind part way through the effort; The material (app servers, operating systems, …) used to build software isn't as well understood as the material to build bridges (steel, concrete, …) making it much more difficult to accurately plan up front; Incremental delivery often doesn't make much sense when you're building a bridge, so what if the foundation has been set but the rest of the bridge isn't in place, although incremental delivery of software is clearly possible and as I argue above the norm. Much better analogies are comparing software developers with chefs or comparing software development with putting on a play (as described in the wonderful book </a:t>
            </a:r>
            <a:r>
              <a:rPr lang="en-US" sz="1200" b="0" u="none" strike="noStrike" kern="1200" dirty="0">
                <a:solidFill>
                  <a:schemeClr val="tx1"/>
                </a:solidFill>
                <a:effectLst/>
                <a:latin typeface="+mn-lt"/>
                <a:ea typeface="+mn-ea"/>
                <a:cs typeface="+mn-cs"/>
                <a:hlinkClick r:id="rId3"/>
              </a:rPr>
              <a:t>Artful Making</a:t>
            </a:r>
            <a:r>
              <a:rPr lang="en-US" dirty="0"/>
              <a:t>).</a:t>
            </a:r>
          </a:p>
          <a:p>
            <a:r>
              <a:rPr lang="en-US" b="1" dirty="0"/>
              <a:t>Get motivated to do so by the business</a:t>
            </a:r>
            <a:r>
              <a:rPr lang="en-US" dirty="0"/>
              <a:t>. Your business stakeholders often demand "accurate" estimates and schedules to be developed early in the lifecycle so that they can determine whether they want to fund the project. This motivates IT people to model in detail up front to support the creation of those detailed project plans, plans which often prove to be wildly inaccurate in practice. This inaccuracy is the result of our stakeholders being unable to tell us what they actually want, this is human nature, so as a result the quality of our estimates are only as good as the quality of the information the they're based upon. We need to educate the business on the inherent challenges associated with </a:t>
            </a:r>
            <a:r>
              <a:rPr lang="en-US" sz="1200" b="0" u="none" strike="noStrike" kern="1200" dirty="0">
                <a:solidFill>
                  <a:schemeClr val="tx1"/>
                </a:solidFill>
                <a:effectLst/>
                <a:latin typeface="+mn-lt"/>
                <a:ea typeface="+mn-ea"/>
                <a:cs typeface="+mn-cs"/>
                <a:hlinkClick r:id="rId4"/>
              </a:rPr>
              <a:t>fixed price projects</a:t>
            </a:r>
            <a:r>
              <a:rPr lang="en-US" dirty="0"/>
              <a:t> and provide them with better strategies for </a:t>
            </a:r>
            <a:r>
              <a:rPr lang="en-US" sz="1200" b="0" u="none" strike="noStrike" kern="1200" dirty="0">
                <a:solidFill>
                  <a:schemeClr val="tx1"/>
                </a:solidFill>
                <a:effectLst/>
                <a:latin typeface="+mn-lt"/>
                <a:ea typeface="+mn-ea"/>
                <a:cs typeface="+mn-cs"/>
                <a:hlinkClick r:id="rId5"/>
              </a:rPr>
              <a:t>funding agile projects</a:t>
            </a:r>
            <a:r>
              <a:rPr lang="en-US" dirty="0"/>
              <a:t>.</a:t>
            </a:r>
          </a:p>
          <a:p>
            <a:r>
              <a:rPr lang="en-US" b="1" dirty="0"/>
              <a:t>Think comprehensive requirements documentation means something</a:t>
            </a:r>
            <a:r>
              <a:rPr lang="en-US" dirty="0"/>
              <a:t>. There is a common misconception among project stakeholders that you can fully specify a system before constructing it. Yes, you can in fact do so, but as you see in </a:t>
            </a:r>
            <a:r>
              <a:rPr lang="en-US" sz="1200" b="0" u="none" strike="noStrike" kern="1200" dirty="0">
                <a:solidFill>
                  <a:schemeClr val="tx1"/>
                </a:solidFill>
                <a:effectLst/>
                <a:latin typeface="+mn-lt"/>
                <a:ea typeface="+mn-ea"/>
                <a:cs typeface="+mn-cs"/>
                <a:hlinkClick r:id="rId6"/>
              </a:rPr>
              <a:t>Examining the "Big Requirements Up Front (BRUF)" Approach</a:t>
            </a:r>
            <a:r>
              <a:rPr lang="en-US" dirty="0"/>
              <a:t> this leads to incredible amounts of wastage even if you end up "successfully" delivering software. In other instances, development teams often misunderstand, or outright ignore, parts or all of the requirements specification anyway.</a:t>
            </a:r>
          </a:p>
          <a:p>
            <a:r>
              <a:rPr lang="en-US" b="1" dirty="0"/>
              <a:t>Don't know any better</a:t>
            </a:r>
            <a:r>
              <a:rPr lang="en-US" dirty="0"/>
              <a:t>. Many organizations have spent the last thirty years putting a well-defined, non-agile, and very serial process in place that encourages BMUF. The U.S. Federal Government is a classic example of such an organization, often requiring extensive requirements documents to be created before allowing any other form of development to occur. Yet, as this site shows, you do in fact have other options.</a:t>
            </a:r>
          </a:p>
          <a:p>
            <a:r>
              <a:rPr lang="en-US" b="1" dirty="0"/>
              <a:t>Are overly specialized</a:t>
            </a:r>
            <a:r>
              <a:rPr lang="en-US" dirty="0"/>
              <a:t>. When you staff your project with specialists, they'll perform their specialist tasks very well whether it's appropriate or not. When you have modeling specialists on the project they'll do a lot of modeling, and likely write a lot of documentation, because that's what they're good at. The end result is that you'll get far more documentation than you actually need -- you pay for it, you get it. What you really want are </a:t>
            </a:r>
            <a:r>
              <a:rPr lang="en-US" sz="1200" b="0" u="none" strike="noStrike" kern="1200" dirty="0">
                <a:solidFill>
                  <a:schemeClr val="tx1"/>
                </a:solidFill>
                <a:effectLst/>
                <a:latin typeface="+mn-lt"/>
                <a:ea typeface="+mn-ea"/>
                <a:cs typeface="+mn-cs"/>
                <a:hlinkClick r:id="rId7"/>
              </a:rPr>
              <a:t>generalizing specialists</a:t>
            </a:r>
            <a:r>
              <a:rPr lang="en-US" dirty="0"/>
              <a:t> who have the skills and abilities to do </a:t>
            </a:r>
            <a:r>
              <a:rPr lang="en-US" sz="1200" b="0" u="none" strike="noStrike" kern="1200" dirty="0">
                <a:solidFill>
                  <a:schemeClr val="tx1"/>
                </a:solidFill>
                <a:effectLst/>
                <a:latin typeface="+mn-lt"/>
                <a:ea typeface="+mn-ea"/>
                <a:cs typeface="+mn-cs"/>
                <a:hlinkClick r:id="rId8"/>
              </a:rPr>
              <a:t>just enough modeling</a:t>
            </a:r>
            <a:r>
              <a:rPr lang="en-US" dirty="0"/>
              <a:t>, coding, and so on.</a:t>
            </a:r>
          </a:p>
          <a:p>
            <a:r>
              <a:rPr lang="en-US" b="1" dirty="0"/>
              <a:t>Believe programmers don't have the skills to model themselves</a:t>
            </a:r>
            <a:r>
              <a:rPr lang="en-US" dirty="0"/>
              <a:t>. This is a self-fulfilling prophecy. If you hire overly specialized people, then set up an environment where one group of specialists hands off work products (</a:t>
            </a:r>
            <a:r>
              <a:rPr lang="en-US" dirty="0" err="1"/>
              <a:t>e.g</a:t>
            </a:r>
            <a:r>
              <a:rPr lang="en-US" dirty="0"/>
              <a:t> models) to other groups of specialists, then you pretty much guarantee that they won't learn a wider range of skills.</a:t>
            </a:r>
          </a:p>
          <a:p>
            <a:r>
              <a:rPr lang="en-US" b="1" dirty="0"/>
              <a:t>They got sidetracked by traditional data professionals</a:t>
            </a:r>
            <a:r>
              <a:rPr lang="en-US" dirty="0"/>
              <a:t>. Unfortunately many within the data community believe that you require a serial approach to design, particularly when it comes to databases. This belief is the result of either not understanding </a:t>
            </a:r>
            <a:r>
              <a:rPr lang="en-US" sz="1200" b="0" u="none" strike="noStrike" kern="1200" dirty="0">
                <a:solidFill>
                  <a:schemeClr val="tx1"/>
                </a:solidFill>
                <a:effectLst/>
                <a:latin typeface="+mn-lt"/>
                <a:ea typeface="+mn-ea"/>
                <a:cs typeface="+mn-cs"/>
                <a:hlinkClick r:id="rId9"/>
              </a:rPr>
              <a:t>evolutionary development</a:t>
            </a:r>
            <a:r>
              <a:rPr lang="en-US" dirty="0"/>
              <a:t> or some misguided need to identify the </a:t>
            </a:r>
            <a:r>
              <a:rPr lang="en-US" sz="1200" b="0" u="none" strike="noStrike" kern="1200" dirty="0">
                <a:solidFill>
                  <a:schemeClr val="tx1"/>
                </a:solidFill>
                <a:effectLst/>
                <a:latin typeface="+mn-lt"/>
                <a:ea typeface="+mn-ea"/>
                <a:cs typeface="+mn-cs"/>
                <a:hlinkClick r:id="rId10"/>
              </a:rPr>
              <a:t>"one truth above all else"</a:t>
            </a:r>
            <a:r>
              <a:rPr lang="en-US" dirty="0"/>
              <a:t>. Evolutionary database design techniques such as </a:t>
            </a:r>
            <a:r>
              <a:rPr lang="en-US" sz="1200" b="0" u="none" strike="noStrike" kern="1200" dirty="0">
                <a:solidFill>
                  <a:schemeClr val="tx1"/>
                </a:solidFill>
                <a:effectLst/>
                <a:latin typeface="+mn-lt"/>
                <a:ea typeface="+mn-ea"/>
                <a:cs typeface="+mn-cs"/>
                <a:hlinkClick r:id="rId11"/>
              </a:rPr>
              <a:t>agile data modeling</a:t>
            </a:r>
            <a:r>
              <a:rPr lang="en-US" dirty="0"/>
              <a:t>, </a:t>
            </a:r>
            <a:r>
              <a:rPr lang="en-US" sz="1200" b="0" u="none" strike="noStrike" kern="1200" dirty="0">
                <a:solidFill>
                  <a:schemeClr val="tx1"/>
                </a:solidFill>
                <a:effectLst/>
                <a:latin typeface="+mn-lt"/>
                <a:ea typeface="+mn-ea"/>
                <a:cs typeface="+mn-cs"/>
                <a:hlinkClick r:id="rId12"/>
              </a:rPr>
              <a:t>database refactoring</a:t>
            </a:r>
            <a:r>
              <a:rPr lang="en-US" dirty="0"/>
              <a:t>, and </a:t>
            </a:r>
            <a:r>
              <a:rPr lang="en-US" sz="1200" b="0" u="none" strike="noStrike" kern="1200" dirty="0">
                <a:solidFill>
                  <a:schemeClr val="tx1"/>
                </a:solidFill>
                <a:effectLst/>
                <a:latin typeface="+mn-lt"/>
                <a:ea typeface="+mn-ea"/>
                <a:cs typeface="+mn-cs"/>
                <a:hlinkClick r:id="rId13"/>
              </a:rPr>
              <a:t>database regression testing</a:t>
            </a:r>
            <a:r>
              <a:rPr lang="en-US" dirty="0"/>
              <a:t> work incredibly well in practice.</a:t>
            </a:r>
          </a:p>
          <a:p>
            <a:r>
              <a:rPr lang="en-US" sz="1200" b="1" i="0" kern="1200" dirty="0">
                <a:solidFill>
                  <a:schemeClr val="tx1"/>
                </a:solidFill>
                <a:effectLst/>
                <a:latin typeface="+mn-lt"/>
                <a:ea typeface="+mn-ea"/>
                <a:cs typeface="+mn-cs"/>
              </a:rPr>
              <a:t>Impact</a:t>
            </a:r>
          </a:p>
          <a:p>
            <a:r>
              <a:rPr lang="en-US" sz="1200" b="0" i="0" kern="1200" dirty="0">
                <a:solidFill>
                  <a:schemeClr val="tx1"/>
                </a:solidFill>
                <a:effectLst/>
                <a:latin typeface="+mn-lt"/>
                <a:ea typeface="+mn-ea"/>
                <a:cs typeface="+mn-cs"/>
              </a:rPr>
              <a:t>There are several significant problems with a BMUF approach:</a:t>
            </a:r>
          </a:p>
          <a:p>
            <a:r>
              <a:rPr lang="en-US" sz="1200" b="1" i="0" kern="1200" dirty="0">
                <a:solidFill>
                  <a:schemeClr val="tx1"/>
                </a:solidFill>
                <a:effectLst/>
                <a:latin typeface="+mn-lt"/>
                <a:ea typeface="+mn-ea"/>
                <a:cs typeface="+mn-cs"/>
              </a:rPr>
              <a:t>It reduces your willingness to embrace evolving requirements</a:t>
            </a:r>
            <a:r>
              <a:rPr lang="en-US" sz="1200" b="0" i="0" kern="1200" dirty="0">
                <a:solidFill>
                  <a:schemeClr val="tx1"/>
                </a:solidFill>
                <a:effectLst/>
                <a:latin typeface="+mn-lt"/>
                <a:ea typeface="+mn-ea"/>
                <a:cs typeface="+mn-cs"/>
              </a:rPr>
              <a:t>. The more that you invest in detailed models early in a project, the more decisions that you will make based on those details, and the harder it will be to update your work if change does occur. This quickly demotivates you to embrace change. But, the reality is that change happens. Yes, it is clearly possible to create comprehensive requirements documents before allowing construction to begin, and you can clearly build a system that fulfills those requirements, but is it what you really want? As I discuss in </a:t>
            </a:r>
            <a:r>
              <a:rPr lang="en-US" sz="1200" b="0" i="0" u="none" strike="noStrike" kern="1200" dirty="0">
                <a:solidFill>
                  <a:schemeClr val="tx1"/>
                </a:solidFill>
                <a:effectLst/>
                <a:latin typeface="+mn-lt"/>
                <a:ea typeface="+mn-ea"/>
                <a:cs typeface="+mn-cs"/>
                <a:hlinkClick r:id="rId14"/>
              </a:rPr>
              <a:t>Agile Requirements Modeling</a:t>
            </a:r>
            <a:r>
              <a:rPr lang="en-US" sz="1200" b="0" i="0" kern="1200" dirty="0">
                <a:solidFill>
                  <a:schemeClr val="tx1"/>
                </a:solidFill>
                <a:effectLst/>
                <a:latin typeface="+mn-lt"/>
                <a:ea typeface="+mn-ea"/>
                <a:cs typeface="+mn-cs"/>
              </a:rPr>
              <a:t> project stakeholders' understanding of the system and their environment changes, their priorities change, the environment in which they do business changes, all motivating changes to requirements. A BMUF approach may ensure that you get the system that you ask for but it virtually guarantees that you won't get what you actually need. The interesting thing is that the </a:t>
            </a:r>
            <a:r>
              <a:rPr lang="en-US" sz="1200" b="0" i="0" u="none" strike="noStrike" kern="1200" dirty="0">
                <a:solidFill>
                  <a:schemeClr val="tx1"/>
                </a:solidFill>
                <a:effectLst/>
                <a:latin typeface="+mn-lt"/>
                <a:ea typeface="+mn-ea"/>
                <a:cs typeface="+mn-cs"/>
                <a:hlinkClick r:id="rId15"/>
              </a:rPr>
              <a:t>2008 Project Success Survey</a:t>
            </a:r>
            <a:r>
              <a:rPr lang="en-US" sz="1200" b="0" i="0" kern="1200" dirty="0">
                <a:solidFill>
                  <a:schemeClr val="tx1"/>
                </a:solidFill>
                <a:effectLst/>
                <a:latin typeface="+mn-lt"/>
                <a:ea typeface="+mn-ea"/>
                <a:cs typeface="+mn-cs"/>
              </a:rPr>
              <a:t> found that when given the choice business stakeholders overwhelmingly prefer solutions which meet their actual needs, not solutions built to spec.</a:t>
            </a:r>
          </a:p>
          <a:p>
            <a:r>
              <a:rPr lang="en-US" sz="1200" b="1" i="0" kern="1200" dirty="0">
                <a:solidFill>
                  <a:schemeClr val="tx1"/>
                </a:solidFill>
                <a:effectLst/>
                <a:latin typeface="+mn-lt"/>
                <a:ea typeface="+mn-ea"/>
                <a:cs typeface="+mn-cs"/>
              </a:rPr>
              <a:t>It increases the chance of poor decisions</a:t>
            </a:r>
            <a:r>
              <a:rPr lang="en-US" sz="1200" b="0" i="0" kern="1200" dirty="0">
                <a:solidFill>
                  <a:schemeClr val="tx1"/>
                </a:solidFill>
                <a:effectLst/>
                <a:latin typeface="+mn-lt"/>
                <a:ea typeface="+mn-ea"/>
                <a:cs typeface="+mn-cs"/>
              </a:rPr>
              <a:t>. This isn't intuitive at first, but the reality is that at the beginning of a project is when you are most ignorant about the situation that you face. Yes, gathering more information can help a bit, but what usually happens is that you start going down an inappropriate path and simply gather more information which backs up your poor choice. We know that people aren't very good at defining up front what they want, but that they are reasonably good at providing feedback and homing in on a solution via an evolutionary approach. The implication is that although creating detailed models early in a project provides a "scientific facade", all it really does is motivate you to make and then commit to decisions based on what we know to be poor quality information. As </a:t>
            </a:r>
            <a:r>
              <a:rPr lang="en-US" sz="1200" b="0" i="0" u="none" strike="noStrike" kern="1200" dirty="0">
                <a:solidFill>
                  <a:schemeClr val="tx1"/>
                </a:solidFill>
                <a:effectLst/>
                <a:latin typeface="+mn-lt"/>
                <a:ea typeface="+mn-ea"/>
                <a:cs typeface="+mn-cs"/>
                <a:hlinkClick r:id="rId16"/>
              </a:rPr>
              <a:t>lean software development</a:t>
            </a:r>
            <a:r>
              <a:rPr lang="en-US" sz="1200" b="0" i="0" kern="1200" dirty="0">
                <a:solidFill>
                  <a:schemeClr val="tx1"/>
                </a:solidFill>
                <a:effectLst/>
                <a:latin typeface="+mn-lt"/>
                <a:ea typeface="+mn-ea"/>
                <a:cs typeface="+mn-cs"/>
              </a:rPr>
              <a:t> tells us, we are much better advised to defer committing to decisions until the point where we actually need to make them as that puts us in a position where we'll have the best possible information upon which to base that decision.</a:t>
            </a:r>
          </a:p>
          <a:p>
            <a:r>
              <a:rPr lang="en-US" sz="1200" b="1" i="0" kern="1200" dirty="0">
                <a:solidFill>
                  <a:schemeClr val="tx1"/>
                </a:solidFill>
                <a:effectLst/>
                <a:latin typeface="+mn-lt"/>
                <a:ea typeface="+mn-ea"/>
                <a:cs typeface="+mn-cs"/>
              </a:rPr>
              <a:t>It increases the chance your vision will be ignored</a:t>
            </a:r>
            <a:r>
              <a:rPr lang="en-US" sz="1200" b="0" i="0" kern="1200" dirty="0">
                <a:solidFill>
                  <a:schemeClr val="tx1"/>
                </a:solidFill>
                <a:effectLst/>
                <a:latin typeface="+mn-lt"/>
                <a:ea typeface="+mn-ea"/>
                <a:cs typeface="+mn-cs"/>
              </a:rPr>
              <a:t>. By doing too much modeling up front, then handing it off to the coders, you pretty much remove all of the joy out of development for them. Is it any wonder that developers often choose to ignore the models they're provided, or to "improve upon" the ideas contained in them?</a:t>
            </a:r>
          </a:p>
          <a:p>
            <a:r>
              <a:rPr lang="en-US" sz="1200" b="1" i="0" kern="1200" dirty="0">
                <a:solidFill>
                  <a:schemeClr val="tx1"/>
                </a:solidFill>
                <a:effectLst/>
                <a:latin typeface="+mn-lt"/>
                <a:ea typeface="+mn-ea"/>
                <a:cs typeface="+mn-cs"/>
              </a:rPr>
              <a:t>It decreases morale</a:t>
            </a:r>
            <a:r>
              <a:rPr lang="en-US" sz="1200" b="0" i="0" kern="1200" dirty="0">
                <a:solidFill>
                  <a:schemeClr val="tx1"/>
                </a:solidFill>
                <a:effectLst/>
                <a:latin typeface="+mn-lt"/>
                <a:ea typeface="+mn-ea"/>
                <a:cs typeface="+mn-cs"/>
              </a:rPr>
              <a:t>. If you treat programmers like "coding monkeys" who can't be trusted to make important technical decisions, you're effectively telling them that they are low-skilled and unimportant. The end result is that your good developers will leave your organization, and that a significant percentage of your remaining developers will in fact be the low-skilled people that you're apparently striving to attract. Doesn't sound like a great strategy to me.</a:t>
            </a:r>
          </a:p>
          <a:p>
            <a:br>
              <a:rPr lang="en-US" dirty="0"/>
            </a:br>
            <a:r>
              <a:rPr lang="en-US" dirty="0">
                <a:hlinkClick r:id="rId17"/>
              </a:rPr>
              <a:t>http://agilemodeling.com/essays/bmuf.htm</a:t>
            </a:r>
            <a:endParaRPr lang="en-US" dirty="0"/>
          </a:p>
        </p:txBody>
      </p:sp>
    </p:spTree>
    <p:extLst>
      <p:ext uri="{BB962C8B-B14F-4D97-AF65-F5344CB8AC3E}">
        <p14:creationId xmlns:p14="http://schemas.microsoft.com/office/powerpoint/2010/main" val="371916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4662EAA-843B-4ED2-BD7F-30F1469FAD95}" type="datetime8">
              <a:rPr lang="fa-IR" smtClean="0"/>
              <a:t>23 فوريه 22</a:t>
            </a:fld>
            <a:endParaRPr lang="fa-I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a-I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2ED4947-D05B-4A94-9F43-D631CDFB7CFA}" type="slidenum">
              <a:rPr lang="fa-IR" smtClean="0"/>
              <a:t>‹#›</a:t>
            </a:fld>
            <a:endParaRPr lang="fa-I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487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5BE274-7AE4-49C2-AF49-187DF8508490}" type="datetime8">
              <a:rPr lang="fa-IR" smtClean="0"/>
              <a:t>23 فوريه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109590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D9885-F48B-4488-8559-843AA668A93C}" type="datetime8">
              <a:rPr lang="fa-IR" smtClean="0"/>
              <a:t>23 فوريه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215962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C3109-E1EE-4236-AA74-E02D5AC9BC67}" type="datetime8">
              <a:rPr lang="fa-IR" smtClean="0"/>
              <a:t>23 فوريه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125076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643DE29-2411-4AAF-90F2-561CC1C00FC8}" type="datetime8">
              <a:rPr lang="fa-IR" smtClean="0"/>
              <a:t>23 فوريه 22</a:t>
            </a:fld>
            <a:endParaRPr lang="fa-I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a-I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2ED4947-D05B-4A94-9F43-D631CDFB7CFA}" type="slidenum">
              <a:rPr lang="fa-IR" smtClean="0"/>
              <a:t>‹#›</a:t>
            </a:fld>
            <a:endParaRPr lang="fa-I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789612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75EF2A-B7A9-488D-A3BC-7D6570B636DE}" type="datetime8">
              <a:rPr lang="fa-IR" smtClean="0"/>
              <a:t>23 فوريه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14435375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5B84-FA06-4F32-BD02-EAF4A0EC30C8}" type="datetime8">
              <a:rPr lang="fa-IR" smtClean="0"/>
              <a:t>23 فوريه 22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27361248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07DE3-9065-46EE-9738-49DC7C08FE63}" type="datetime8">
              <a:rPr lang="fa-IR" smtClean="0"/>
              <a:t>23 فوريه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107638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B1D58-E349-40A2-BE64-A626C4C71C40}" type="datetime8">
              <a:rPr lang="fa-IR" smtClean="0"/>
              <a:t>23 فوريه 22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271269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5E0E0CB4-1912-4F50-9D7F-294A835DAA5A}" type="datetime8">
              <a:rPr lang="fa-IR" smtClean="0"/>
              <a:t>23 فوريه 22</a:t>
            </a:fld>
            <a:endParaRPr lang="fa-IR"/>
          </a:p>
        </p:txBody>
      </p:sp>
      <p:sp>
        <p:nvSpPr>
          <p:cNvPr id="6" name="Footer Placeholder 5"/>
          <p:cNvSpPr>
            <a:spLocks noGrp="1"/>
          </p:cNvSpPr>
          <p:nvPr>
            <p:ph type="ftr" sz="quarter" idx="11"/>
          </p:nvPr>
        </p:nvSpPr>
        <p:spPr>
          <a:xfrm>
            <a:off x="2103620" y="6375679"/>
            <a:ext cx="3482179" cy="345796"/>
          </a:xfrm>
        </p:spPr>
        <p:txBody>
          <a:bodyPr/>
          <a:lstStyle/>
          <a:p>
            <a:endParaRPr lang="fa-IR"/>
          </a:p>
        </p:txBody>
      </p:sp>
      <p:sp>
        <p:nvSpPr>
          <p:cNvPr id="7" name="Slide Number Placeholder 6"/>
          <p:cNvSpPr>
            <a:spLocks noGrp="1"/>
          </p:cNvSpPr>
          <p:nvPr>
            <p:ph type="sldNum" sz="quarter" idx="12"/>
          </p:nvPr>
        </p:nvSpPr>
        <p:spPr>
          <a:xfrm>
            <a:off x="5691014" y="6375679"/>
            <a:ext cx="1232456" cy="345796"/>
          </a:xfrm>
        </p:spPr>
        <p:txBody>
          <a:bodyPr/>
          <a:lstStyle/>
          <a:p>
            <a:fld id="{A2ED4947-D05B-4A94-9F43-D631CDFB7CFA}" type="slidenum">
              <a:rPr lang="fa-IR" smtClean="0"/>
              <a:t>‹#›</a:t>
            </a:fld>
            <a:endParaRPr lang="fa-I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42915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0C9429E-064B-4D8C-8788-2D59E7B5C18E}" type="datetime8">
              <a:rPr lang="fa-IR" smtClean="0"/>
              <a:t>23 فوريه 22</a:t>
            </a:fld>
            <a:endParaRPr lang="fa-IR"/>
          </a:p>
        </p:txBody>
      </p:sp>
      <p:sp>
        <p:nvSpPr>
          <p:cNvPr id="6" name="Footer Placeholder 5"/>
          <p:cNvSpPr>
            <a:spLocks noGrp="1"/>
          </p:cNvSpPr>
          <p:nvPr>
            <p:ph type="ftr" sz="quarter" idx="11"/>
          </p:nvPr>
        </p:nvSpPr>
        <p:spPr>
          <a:xfrm>
            <a:off x="2103621" y="6375679"/>
            <a:ext cx="3482178" cy="345796"/>
          </a:xfrm>
        </p:spPr>
        <p:txBody>
          <a:bodyPr/>
          <a:lstStyle/>
          <a:p>
            <a:endParaRPr lang="fa-IR"/>
          </a:p>
        </p:txBody>
      </p:sp>
      <p:sp>
        <p:nvSpPr>
          <p:cNvPr id="7" name="Slide Number Placeholder 6"/>
          <p:cNvSpPr>
            <a:spLocks noGrp="1"/>
          </p:cNvSpPr>
          <p:nvPr>
            <p:ph type="sldNum" sz="quarter" idx="12"/>
          </p:nvPr>
        </p:nvSpPr>
        <p:spPr>
          <a:xfrm>
            <a:off x="5687568" y="6375679"/>
            <a:ext cx="1234440" cy="345796"/>
          </a:xfrm>
        </p:spPr>
        <p:txBody>
          <a:bodyPr/>
          <a:lstStyle/>
          <a:p>
            <a:fld id="{A2ED4947-D05B-4A94-9F43-D631CDFB7CFA}" type="slidenum">
              <a:rPr lang="fa-IR" smtClean="0"/>
              <a:t>‹#›</a:t>
            </a:fld>
            <a:endParaRPr lang="fa-IR"/>
          </a:p>
        </p:txBody>
      </p:sp>
    </p:spTree>
    <p:extLst>
      <p:ext uri="{BB962C8B-B14F-4D97-AF65-F5344CB8AC3E}">
        <p14:creationId xmlns:p14="http://schemas.microsoft.com/office/powerpoint/2010/main" val="193680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09A9279-530A-4D4A-A929-32AA830418AD}" type="datetime8">
              <a:rPr lang="fa-IR" smtClean="0"/>
              <a:t>23 فوريه 22</a:t>
            </a:fld>
            <a:endParaRPr lang="fa-I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a-I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2ED4947-D05B-4A94-9F43-D631CDFB7CFA}" type="slidenum">
              <a:rPr lang="fa-IR" smtClean="0"/>
              <a:t>‹#›</a:t>
            </a:fld>
            <a:endParaRPr lang="fa-I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1087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agilemodeling.com/artifacts/activityDiagram.ht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refactoring.guru/hide-delegat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solidFill>
                  <a:srgbClr val="FF0000"/>
                </a:solidFill>
              </a:rPr>
              <a:t>U</a:t>
            </a:r>
            <a:r>
              <a:rPr lang="en-US" dirty="0"/>
              <a:t>nified </a:t>
            </a:r>
            <a:r>
              <a:rPr lang="en-US" dirty="0">
                <a:solidFill>
                  <a:srgbClr val="FF0000"/>
                </a:solidFill>
              </a:rPr>
              <a:t>M</a:t>
            </a:r>
            <a:r>
              <a:rPr lang="en-US" dirty="0"/>
              <a:t>odeling </a:t>
            </a:r>
            <a:r>
              <a:rPr lang="en-US" dirty="0">
                <a:solidFill>
                  <a:srgbClr val="FF0000"/>
                </a:solidFill>
              </a:rPr>
              <a:t>L</a:t>
            </a:r>
            <a:r>
              <a:rPr lang="en-US" dirty="0"/>
              <a:t>anguage</a:t>
            </a:r>
            <a:endParaRPr lang="fa-IR" dirty="0"/>
          </a:p>
        </p:txBody>
      </p:sp>
      <p:sp>
        <p:nvSpPr>
          <p:cNvPr id="4" name="TextBox 3"/>
          <p:cNvSpPr txBox="1"/>
          <p:nvPr/>
        </p:nvSpPr>
        <p:spPr>
          <a:xfrm>
            <a:off x="2610777" y="6211669"/>
            <a:ext cx="7253909" cy="646331"/>
          </a:xfrm>
          <a:prstGeom prst="rect">
            <a:avLst/>
          </a:prstGeom>
          <a:noFill/>
        </p:spPr>
        <p:txBody>
          <a:bodyPr wrap="none" rtlCol="1">
            <a:spAutoFit/>
          </a:bodyPr>
          <a:lstStyle/>
          <a:p>
            <a:pPr algn="ctr"/>
            <a:r>
              <a:rPr lang="en-US" dirty="0"/>
              <a:t>a graphical language for visualizing, specifying, constructing, and documenting</a:t>
            </a:r>
          </a:p>
          <a:p>
            <a:pPr algn="ctr"/>
            <a:r>
              <a:rPr lang="en-US" dirty="0"/>
              <a:t> the artifacts of a software-intensive system</a:t>
            </a:r>
            <a:endParaRPr lang="fa-IR" dirty="0"/>
          </a:p>
        </p:txBody>
      </p:sp>
      <p:pic>
        <p:nvPicPr>
          <p:cNvPr id="1026" name="Picture 2" descr="https://upload.wikimedia.org/wikipedia/commons/thumb/d/d5/UML_logo.svg/220px-UML_log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43500"/>
          <a:stretch/>
        </p:blipFill>
        <p:spPr bwMode="auto">
          <a:xfrm>
            <a:off x="11311054" y="0"/>
            <a:ext cx="880946" cy="92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4FAD-A76C-4557-8C1E-465F0AA9F0D5}"/>
              </a:ext>
            </a:extLst>
          </p:cNvPr>
          <p:cNvSpPr>
            <a:spLocks noGrp="1"/>
          </p:cNvSpPr>
          <p:nvPr>
            <p:ph type="title"/>
          </p:nvPr>
        </p:nvSpPr>
        <p:spPr/>
        <p:txBody>
          <a:bodyPr/>
          <a:lstStyle/>
          <a:p>
            <a:r>
              <a:rPr lang="en-US" dirty="0"/>
              <a:t>Agile architecture</a:t>
            </a:r>
          </a:p>
        </p:txBody>
      </p:sp>
      <p:pic>
        <p:nvPicPr>
          <p:cNvPr id="1026" name="Picture 2" descr="Agile Architecture in SAFe | Architecture, Design, Intentions">
            <a:extLst>
              <a:ext uri="{FF2B5EF4-FFF2-40B4-BE49-F238E27FC236}">
                <a16:creationId xmlns:a16="http://schemas.microsoft.com/office/drawing/2014/main" id="{AD269254-2663-4C8B-BD4D-6A0EFACB0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709" y="3271891"/>
            <a:ext cx="9332626" cy="32342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A5E5E00-D7FF-4731-9A83-FB87968561EB}"/>
              </a:ext>
            </a:extLst>
          </p:cNvPr>
          <p:cNvSpPr/>
          <p:nvPr/>
        </p:nvSpPr>
        <p:spPr>
          <a:xfrm>
            <a:off x="1251678" y="1251314"/>
            <a:ext cx="9644922" cy="369332"/>
          </a:xfrm>
          <a:prstGeom prst="rect">
            <a:avLst/>
          </a:prstGeom>
        </p:spPr>
        <p:txBody>
          <a:bodyPr wrap="square">
            <a:spAutoFit/>
          </a:bodyPr>
          <a:lstStyle/>
          <a:p>
            <a:r>
              <a:rPr lang="en-US" dirty="0"/>
              <a:t>Enables </a:t>
            </a:r>
            <a:r>
              <a:rPr lang="en-US" u="sng" dirty="0">
                <a:solidFill>
                  <a:srgbClr val="002060"/>
                </a:solidFill>
              </a:rPr>
              <a:t>incremental</a:t>
            </a:r>
            <a:r>
              <a:rPr lang="en-US" dirty="0"/>
              <a:t> value delivery by</a:t>
            </a:r>
            <a:r>
              <a:rPr lang="fa-IR" dirty="0"/>
              <a:t> </a:t>
            </a:r>
            <a:r>
              <a:rPr lang="en-US" dirty="0"/>
              <a:t>balancing between </a:t>
            </a:r>
            <a:r>
              <a:rPr lang="en-US" u="sng" dirty="0">
                <a:solidFill>
                  <a:srgbClr val="C00000"/>
                </a:solidFill>
              </a:rPr>
              <a:t>emergent</a:t>
            </a:r>
            <a:r>
              <a:rPr lang="en-US" dirty="0"/>
              <a:t> design &amp; </a:t>
            </a:r>
            <a:r>
              <a:rPr lang="en-US" u="sng" dirty="0">
                <a:solidFill>
                  <a:srgbClr val="C00000"/>
                </a:solidFill>
              </a:rPr>
              <a:t>intentional</a:t>
            </a:r>
            <a:r>
              <a:rPr lang="en-US" dirty="0"/>
              <a:t> architecture:</a:t>
            </a:r>
          </a:p>
        </p:txBody>
      </p:sp>
      <p:sp>
        <p:nvSpPr>
          <p:cNvPr id="7" name="Rectangle 6">
            <a:extLst>
              <a:ext uri="{FF2B5EF4-FFF2-40B4-BE49-F238E27FC236}">
                <a16:creationId xmlns:a16="http://schemas.microsoft.com/office/drawing/2014/main" id="{112B709F-4FEF-4845-A32F-1B3A81C49FCB}"/>
              </a:ext>
            </a:extLst>
          </p:cNvPr>
          <p:cNvSpPr/>
          <p:nvPr/>
        </p:nvSpPr>
        <p:spPr>
          <a:xfrm>
            <a:off x="1361709" y="1596543"/>
            <a:ext cx="10178322" cy="646331"/>
          </a:xfrm>
          <a:prstGeom prst="rect">
            <a:avLst/>
          </a:prstGeom>
        </p:spPr>
        <p:txBody>
          <a:bodyPr wrap="square">
            <a:spAutoFit/>
          </a:bodyPr>
          <a:lstStyle/>
          <a:p>
            <a:pPr marL="285750" indent="-285750">
              <a:buFont typeface="Wingdings" panose="05000000000000000000" pitchFamily="2" charset="2"/>
              <a:buChar char="q"/>
            </a:pPr>
            <a:r>
              <a:rPr lang="en-US" b="1" dirty="0">
                <a:solidFill>
                  <a:schemeClr val="accent4"/>
                </a:solidFill>
              </a:rPr>
              <a:t>Emergent Design </a:t>
            </a:r>
            <a:r>
              <a:rPr lang="en-US" b="1" dirty="0">
                <a:latin typeface="Calibri-Bold"/>
              </a:rPr>
              <a:t>–</a:t>
            </a:r>
            <a:r>
              <a:rPr lang="en-US" b="1" dirty="0">
                <a:solidFill>
                  <a:schemeClr val="accent4"/>
                </a:solidFill>
              </a:rPr>
              <a:t> </a:t>
            </a:r>
            <a:r>
              <a:rPr lang="en-US" dirty="0"/>
              <a:t>the design “emerges” </a:t>
            </a:r>
            <a:r>
              <a:rPr lang="en-US" u="sng" dirty="0"/>
              <a:t>continuously</a:t>
            </a:r>
            <a:r>
              <a:rPr lang="en-US" dirty="0"/>
              <a:t> during development through the use of </a:t>
            </a:r>
            <a:r>
              <a:rPr lang="en-US" dirty="0">
                <a:solidFill>
                  <a:srgbClr val="0070C0"/>
                </a:solidFill>
              </a:rPr>
              <a:t>Refactoring</a:t>
            </a:r>
            <a:r>
              <a:rPr lang="en-US" dirty="0"/>
              <a:t>, </a:t>
            </a:r>
            <a:r>
              <a:rPr lang="en-US" dirty="0">
                <a:solidFill>
                  <a:srgbClr val="0070C0"/>
                </a:solidFill>
              </a:rPr>
              <a:t>TDD</a:t>
            </a:r>
            <a:r>
              <a:rPr lang="en-US" dirty="0"/>
              <a:t>, </a:t>
            </a:r>
            <a:r>
              <a:rPr lang="en-US" dirty="0">
                <a:solidFill>
                  <a:srgbClr val="0070C0"/>
                </a:solidFill>
              </a:rPr>
              <a:t>Continuous Integration</a:t>
            </a:r>
            <a:r>
              <a:rPr lang="en-US" dirty="0"/>
              <a:t>,</a:t>
            </a:r>
            <a:r>
              <a:rPr lang="en-US" dirty="0">
                <a:solidFill>
                  <a:srgbClr val="0070C0"/>
                </a:solidFill>
              </a:rPr>
              <a:t> Incremental Design</a:t>
            </a:r>
            <a:r>
              <a:rPr lang="en-US" dirty="0"/>
              <a:t>, etc.</a:t>
            </a:r>
          </a:p>
        </p:txBody>
      </p:sp>
      <p:sp>
        <p:nvSpPr>
          <p:cNvPr id="8" name="Rectangle 7">
            <a:extLst>
              <a:ext uri="{FF2B5EF4-FFF2-40B4-BE49-F238E27FC236}">
                <a16:creationId xmlns:a16="http://schemas.microsoft.com/office/drawing/2014/main" id="{26939256-1C4E-4783-BAA1-DB08D5724E91}"/>
              </a:ext>
            </a:extLst>
          </p:cNvPr>
          <p:cNvSpPr/>
          <p:nvPr/>
        </p:nvSpPr>
        <p:spPr>
          <a:xfrm>
            <a:off x="1361709" y="2234797"/>
            <a:ext cx="10178322" cy="646331"/>
          </a:xfrm>
          <a:prstGeom prst="rect">
            <a:avLst/>
          </a:prstGeom>
        </p:spPr>
        <p:txBody>
          <a:bodyPr wrap="square">
            <a:spAutoFit/>
          </a:bodyPr>
          <a:lstStyle/>
          <a:p>
            <a:pPr marL="285750" indent="-285750">
              <a:buFont typeface="Wingdings" panose="05000000000000000000" pitchFamily="2" charset="2"/>
              <a:buChar char="q"/>
            </a:pPr>
            <a:r>
              <a:rPr lang="en-US" b="1" dirty="0">
                <a:solidFill>
                  <a:schemeClr val="accent4"/>
                </a:solidFill>
              </a:rPr>
              <a:t>Intentional architecture </a:t>
            </a:r>
            <a:r>
              <a:rPr lang="en-US" b="1" dirty="0"/>
              <a:t>– </a:t>
            </a:r>
            <a:r>
              <a:rPr lang="en-US" dirty="0"/>
              <a:t>A set of purposeful, planned architectural initiatives, which enhance solution design, performance &amp; usability</a:t>
            </a:r>
          </a:p>
        </p:txBody>
      </p:sp>
    </p:spTree>
    <p:extLst>
      <p:ext uri="{BB962C8B-B14F-4D97-AF65-F5344CB8AC3E}">
        <p14:creationId xmlns:p14="http://schemas.microsoft.com/office/powerpoint/2010/main" val="166133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D149-0263-4443-A03E-A6E25DEA5149}"/>
              </a:ext>
            </a:extLst>
          </p:cNvPr>
          <p:cNvSpPr>
            <a:spLocks noGrp="1"/>
          </p:cNvSpPr>
          <p:nvPr>
            <p:ph type="title"/>
          </p:nvPr>
        </p:nvSpPr>
        <p:spPr/>
        <p:txBody>
          <a:bodyPr/>
          <a:lstStyle/>
          <a:p>
            <a:r>
              <a:rPr lang="en-US" dirty="0"/>
              <a:t>Why agile is opposed to BDUP?</a:t>
            </a:r>
          </a:p>
        </p:txBody>
      </p:sp>
      <p:sp>
        <p:nvSpPr>
          <p:cNvPr id="4" name="TextBox 3">
            <a:extLst>
              <a:ext uri="{FF2B5EF4-FFF2-40B4-BE49-F238E27FC236}">
                <a16:creationId xmlns:a16="http://schemas.microsoft.com/office/drawing/2014/main" id="{7550BB70-CE83-4A72-93D9-7EAD9AEBD824}"/>
              </a:ext>
            </a:extLst>
          </p:cNvPr>
          <p:cNvSpPr txBox="1"/>
          <p:nvPr/>
        </p:nvSpPr>
        <p:spPr>
          <a:xfrm>
            <a:off x="1498600" y="1505184"/>
            <a:ext cx="9080500" cy="5078313"/>
          </a:xfrm>
          <a:prstGeom prst="rect">
            <a:avLst/>
          </a:prstGeom>
          <a:noFill/>
        </p:spPr>
        <p:txBody>
          <a:bodyPr wrap="square" rtlCol="0">
            <a:spAutoFit/>
          </a:bodyPr>
          <a:lstStyle/>
          <a:p>
            <a:pPr marL="342900" indent="-342900">
              <a:buAutoNum type="arabicPeriod"/>
            </a:pPr>
            <a:r>
              <a:rPr lang="en-US" dirty="0">
                <a:ea typeface="Cambria" panose="02040503050406030204" pitchFamily="18" charset="0"/>
              </a:rPr>
              <a:t>Software development is not comparable to civil Eng. Its more malleable.</a:t>
            </a:r>
          </a:p>
          <a:p>
            <a:pPr marL="342900" indent="-342900">
              <a:buAutoNum type="arabicPeriod"/>
            </a:pPr>
            <a:r>
              <a:rPr lang="en-US" dirty="0">
                <a:ea typeface="Cambria" panose="02040503050406030204" pitchFamily="18" charset="0"/>
              </a:rPr>
              <a:t>Stakeholders like heavy models because they are looking for accurate estimation of project, but they are unable to tell us what they actually want. Inaccurate information.</a:t>
            </a:r>
          </a:p>
          <a:p>
            <a:pPr marL="342900" indent="-342900">
              <a:buAutoNum type="arabicPeriod"/>
            </a:pPr>
            <a:r>
              <a:rPr lang="en-US" dirty="0">
                <a:ea typeface="Cambria" panose="02040503050406030204" pitchFamily="18" charset="0"/>
              </a:rPr>
              <a:t>Stakeholders mistakenly think you could fully specify system before construction, even if you succeed, you've wasted a lot of time, because:</a:t>
            </a:r>
          </a:p>
          <a:p>
            <a:pPr marL="1714500" lvl="3" indent="-342900">
              <a:buFont typeface="Wingdings" panose="05000000000000000000" pitchFamily="2" charset="2"/>
              <a:buChar char="§"/>
            </a:pPr>
            <a:r>
              <a:rPr lang="en-US" dirty="0">
                <a:ea typeface="Cambria" panose="02040503050406030204" pitchFamily="18" charset="0"/>
              </a:rPr>
              <a:t>Requirement change</a:t>
            </a:r>
            <a:endParaRPr lang="fa-IR" dirty="0">
              <a:ea typeface="Cambria" panose="02040503050406030204" pitchFamily="18" charset="0"/>
            </a:endParaRPr>
          </a:p>
          <a:p>
            <a:pPr marL="1714500" lvl="3" indent="-342900">
              <a:buFont typeface="Wingdings" panose="05000000000000000000" pitchFamily="2" charset="2"/>
              <a:buChar char="§"/>
            </a:pPr>
            <a:r>
              <a:rPr lang="en-US" dirty="0">
                <a:ea typeface="Cambria" panose="02040503050406030204" pitchFamily="18" charset="0"/>
              </a:rPr>
              <a:t>People's understanding of the requirements change</a:t>
            </a:r>
            <a:endParaRPr lang="fa-IR" dirty="0">
              <a:ea typeface="Cambria" panose="02040503050406030204" pitchFamily="18" charset="0"/>
            </a:endParaRPr>
          </a:p>
          <a:p>
            <a:pPr marL="1714500" lvl="3" indent="-342900">
              <a:buFont typeface="Wingdings" panose="05000000000000000000" pitchFamily="2" charset="2"/>
              <a:buChar char="§"/>
            </a:pPr>
            <a:r>
              <a:rPr lang="en-US" dirty="0">
                <a:ea typeface="Cambria" panose="02040503050406030204" pitchFamily="18" charset="0"/>
              </a:rPr>
              <a:t>Early requirement brainstorm</a:t>
            </a:r>
          </a:p>
          <a:p>
            <a:pPr marL="1714500" lvl="3" indent="-342900">
              <a:buFont typeface="Wingdings" panose="05000000000000000000" pitchFamily="2" charset="2"/>
              <a:buChar char="§"/>
            </a:pPr>
            <a:r>
              <a:rPr lang="en-US" dirty="0">
                <a:ea typeface="Cambria" panose="02040503050406030204" pitchFamily="18" charset="0"/>
              </a:rPr>
              <a:t>Ignore requirement because project run out of  resource</a:t>
            </a:r>
          </a:p>
          <a:p>
            <a:pPr marL="342900" indent="-342900">
              <a:buAutoNum type="arabicPeriod"/>
            </a:pPr>
            <a:r>
              <a:rPr lang="en-US" dirty="0"/>
              <a:t>Limit programmers to learn a wider range of skills</a:t>
            </a:r>
          </a:p>
          <a:p>
            <a:pPr marL="342900" indent="-342900">
              <a:buAutoNum type="arabicPeriod"/>
            </a:pPr>
            <a:r>
              <a:rPr lang="en-US" dirty="0">
                <a:ea typeface="Cambria" panose="02040503050406030204" pitchFamily="18" charset="0"/>
              </a:rPr>
              <a:t>BDUP</a:t>
            </a:r>
            <a:r>
              <a:rPr lang="en-US" dirty="0"/>
              <a:t> increases the chance of poor decisions. </a:t>
            </a:r>
          </a:p>
          <a:p>
            <a:pPr marL="342900" indent="-342900">
              <a:buAutoNum type="arabicPeriod"/>
            </a:pPr>
            <a:r>
              <a:rPr lang="en-US" dirty="0">
                <a:ea typeface="Cambria" panose="02040503050406030204" pitchFamily="18" charset="0"/>
              </a:rPr>
              <a:t>BDUP Reduces your willingness to embrace evolving requirement</a:t>
            </a:r>
          </a:p>
          <a:p>
            <a:pPr marL="342900" indent="-342900">
              <a:buAutoNum type="arabicPeriod"/>
            </a:pPr>
            <a:r>
              <a:rPr lang="en-US" dirty="0">
                <a:ea typeface="Cambria" panose="02040503050406030204" pitchFamily="18" charset="0"/>
              </a:rPr>
              <a:t>BDUP removes all of the joy out of development for coders</a:t>
            </a:r>
          </a:p>
          <a:p>
            <a:pPr marL="342900" indent="-342900">
              <a:buAutoNum type="arabicPeriod"/>
            </a:pPr>
            <a:r>
              <a:rPr lang="en-US" dirty="0">
                <a:ea typeface="Cambria" panose="02040503050406030204" pitchFamily="18" charset="0"/>
              </a:rPr>
              <a:t>Inducing a low-value sense to programmers, </a:t>
            </a:r>
            <a:r>
              <a:rPr lang="en-US" b="0" i="0" dirty="0">
                <a:solidFill>
                  <a:srgbClr val="000000"/>
                </a:solidFill>
                <a:effectLst/>
                <a:latin typeface="Arial" panose="020B0604020202020204" pitchFamily="34" charset="0"/>
              </a:rPr>
              <a:t> </a:t>
            </a:r>
            <a:r>
              <a:rPr lang="en-US" b="0" i="0" dirty="0">
                <a:solidFill>
                  <a:srgbClr val="000000"/>
                </a:solidFill>
                <a:effectLst/>
              </a:rPr>
              <a:t>If you treat programmers like "coding monkeys“</a:t>
            </a:r>
          </a:p>
          <a:p>
            <a:pPr marL="342900" indent="-342900">
              <a:buAutoNum type="arabicPeriod"/>
            </a:pPr>
            <a:r>
              <a:rPr lang="en-US" dirty="0"/>
              <a:t>Are overly specialized, When you have modeling specialists on the project they'll do a lot of modeling, and likely write a lot of documentation, because that's what they're good at. The end result is that you'll get far more documentation than you actually need </a:t>
            </a:r>
            <a:endParaRPr lang="fa-IR" dirty="0">
              <a:ea typeface="Cambria" panose="02040503050406030204" pitchFamily="18" charset="0"/>
            </a:endParaRPr>
          </a:p>
        </p:txBody>
      </p:sp>
    </p:spTree>
    <p:extLst>
      <p:ext uri="{BB962C8B-B14F-4D97-AF65-F5344CB8AC3E}">
        <p14:creationId xmlns:p14="http://schemas.microsoft.com/office/powerpoint/2010/main" val="175621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FE26-B5D3-4FB6-9D22-2E57640E12EB}"/>
              </a:ext>
            </a:extLst>
          </p:cNvPr>
          <p:cNvSpPr>
            <a:spLocks noGrp="1"/>
          </p:cNvSpPr>
          <p:nvPr>
            <p:ph type="title"/>
          </p:nvPr>
        </p:nvSpPr>
        <p:spPr/>
        <p:txBody>
          <a:bodyPr/>
          <a:lstStyle/>
          <a:p>
            <a:r>
              <a:rPr lang="en-US" dirty="0"/>
              <a:t>UML and Agility</a:t>
            </a:r>
          </a:p>
        </p:txBody>
      </p:sp>
      <p:sp>
        <p:nvSpPr>
          <p:cNvPr id="5" name="TextBox 4">
            <a:extLst>
              <a:ext uri="{FF2B5EF4-FFF2-40B4-BE49-F238E27FC236}">
                <a16:creationId xmlns:a16="http://schemas.microsoft.com/office/drawing/2014/main" id="{1CC1B258-EF32-4413-A5A5-8AC9E6E8D047}"/>
              </a:ext>
            </a:extLst>
          </p:cNvPr>
          <p:cNvSpPr txBox="1"/>
          <p:nvPr/>
        </p:nvSpPr>
        <p:spPr>
          <a:xfrm>
            <a:off x="1395663" y="2053186"/>
            <a:ext cx="6573146" cy="369332"/>
          </a:xfrm>
          <a:prstGeom prst="rect">
            <a:avLst/>
          </a:prstGeom>
          <a:noFill/>
        </p:spPr>
        <p:txBody>
          <a:bodyPr wrap="none" rtlCol="0">
            <a:spAutoFit/>
          </a:bodyPr>
          <a:lstStyle/>
          <a:p>
            <a:r>
              <a:rPr lang="en-US" dirty="0"/>
              <a:t>UML is suited for BDUF and is ill-suited for incremental approaches. </a:t>
            </a:r>
          </a:p>
        </p:txBody>
      </p:sp>
      <p:sp>
        <p:nvSpPr>
          <p:cNvPr id="6" name="TextBox 5">
            <a:extLst>
              <a:ext uri="{FF2B5EF4-FFF2-40B4-BE49-F238E27FC236}">
                <a16:creationId xmlns:a16="http://schemas.microsoft.com/office/drawing/2014/main" id="{FE669305-2CDE-4BD6-9AA7-3F83F5257DA5}"/>
              </a:ext>
            </a:extLst>
          </p:cNvPr>
          <p:cNvSpPr txBox="1"/>
          <p:nvPr/>
        </p:nvSpPr>
        <p:spPr>
          <a:xfrm>
            <a:off x="1395663" y="1689851"/>
            <a:ext cx="10373417" cy="369332"/>
          </a:xfrm>
          <a:prstGeom prst="rect">
            <a:avLst/>
          </a:prstGeom>
          <a:noFill/>
        </p:spPr>
        <p:txBody>
          <a:bodyPr wrap="none" rtlCol="0">
            <a:spAutoFit/>
          </a:bodyPr>
          <a:lstStyle/>
          <a:p>
            <a:r>
              <a:rPr lang="en-US" dirty="0">
                <a:solidFill>
                  <a:srgbClr val="0070C0"/>
                </a:solidFill>
              </a:rPr>
              <a:t>BDUF(Big Design UpFront) </a:t>
            </a:r>
            <a:r>
              <a:rPr lang="en-US" dirty="0"/>
              <a:t>: design should be completed and perfected before implementation(like waterfall)</a:t>
            </a:r>
          </a:p>
        </p:txBody>
      </p:sp>
      <p:sp>
        <p:nvSpPr>
          <p:cNvPr id="7" name="TextBox 6">
            <a:extLst>
              <a:ext uri="{FF2B5EF4-FFF2-40B4-BE49-F238E27FC236}">
                <a16:creationId xmlns:a16="http://schemas.microsoft.com/office/drawing/2014/main" id="{0948B89D-DE07-4174-9AF1-032A2739C3D3}"/>
              </a:ext>
            </a:extLst>
          </p:cNvPr>
          <p:cNvSpPr txBox="1"/>
          <p:nvPr/>
        </p:nvSpPr>
        <p:spPr>
          <a:xfrm>
            <a:off x="1395663" y="2489485"/>
            <a:ext cx="10034337" cy="3785652"/>
          </a:xfrm>
          <a:prstGeom prst="rect">
            <a:avLst/>
          </a:prstGeom>
          <a:noFill/>
        </p:spPr>
        <p:txBody>
          <a:bodyPr wrap="square" rtlCol="0">
            <a:spAutoFit/>
          </a:bodyPr>
          <a:lstStyle/>
          <a:p>
            <a:r>
              <a:rPr lang="en-US" sz="2400" b="1" dirty="0"/>
              <a:t>But still UML is useful for Agile teams :</a:t>
            </a:r>
          </a:p>
          <a:p>
            <a:pPr marL="342900" indent="-342900">
              <a:buAutoNum type="arabicPeriod"/>
            </a:pPr>
            <a:r>
              <a:rPr lang="en-US" dirty="0"/>
              <a:t>UML is just standardized way to visually represent complex concepts. it provides a common understanding to facilitate the exchange of ideas.</a:t>
            </a:r>
          </a:p>
          <a:p>
            <a:pPr marL="342900" indent="-342900">
              <a:buAutoNum type="arabicPeriod"/>
            </a:pPr>
            <a:endParaRPr lang="en-US" dirty="0"/>
          </a:p>
          <a:p>
            <a:pPr marL="342900" indent="-342900">
              <a:buAutoNum type="arabicPeriod"/>
            </a:pPr>
            <a:r>
              <a:rPr lang="en-US" dirty="0"/>
              <a:t>Each iteration in agile process model include design phase, UML helps to modeling in those phases. Of course, it should be noted that</a:t>
            </a:r>
            <a:r>
              <a:rPr lang="fa-IR" dirty="0"/>
              <a:t> </a:t>
            </a:r>
            <a:r>
              <a:rPr lang="en-US" dirty="0"/>
              <a:t> teams modelling only what they need currently.</a:t>
            </a:r>
          </a:p>
          <a:p>
            <a:pPr marL="342900" indent="-342900">
              <a:buAutoNum type="arabicPeriod"/>
            </a:pPr>
            <a:endParaRPr lang="en-US" dirty="0"/>
          </a:p>
          <a:p>
            <a:pPr marL="342900" indent="-342900">
              <a:buFontTx/>
              <a:buAutoNum type="arabicPeriod"/>
            </a:pPr>
            <a:r>
              <a:rPr lang="en-US" dirty="0"/>
              <a:t>Efficient communication particularly with other teams and stockholders.</a:t>
            </a:r>
          </a:p>
          <a:p>
            <a:pPr marL="342900" indent="-342900">
              <a:buFontTx/>
              <a:buAutoNum type="arabicPeriod"/>
            </a:pPr>
            <a:endParaRPr lang="en-US" dirty="0"/>
          </a:p>
          <a:p>
            <a:pPr marL="342900" indent="-342900">
              <a:buAutoNum type="arabicPeriod"/>
            </a:pPr>
            <a:r>
              <a:rPr lang="en-US" dirty="0"/>
              <a:t>Standard notation for sprints backlog or user stories in order to everyone could quickly understand.</a:t>
            </a:r>
          </a:p>
          <a:p>
            <a:pPr marL="342900" indent="-342900">
              <a:buAutoNum type="arabicPeriod"/>
            </a:pPr>
            <a:endParaRPr lang="en-US" dirty="0"/>
          </a:p>
          <a:p>
            <a:pPr marL="342900" indent="-342900">
              <a:buAutoNum type="arabicPeriod"/>
            </a:pPr>
            <a:r>
              <a:rPr lang="en-US" dirty="0"/>
              <a:t>Sprint planning goes faster since UML allows the diagrams to be interpreted without requiring the author to be there explaining </a:t>
            </a:r>
          </a:p>
        </p:txBody>
      </p:sp>
      <p:sp>
        <p:nvSpPr>
          <p:cNvPr id="8" name="TextBox 7">
            <a:extLst>
              <a:ext uri="{FF2B5EF4-FFF2-40B4-BE49-F238E27FC236}">
                <a16:creationId xmlns:a16="http://schemas.microsoft.com/office/drawing/2014/main" id="{CED588F2-BF0C-4094-876C-72C533497AAC}"/>
              </a:ext>
            </a:extLst>
          </p:cNvPr>
          <p:cNvSpPr txBox="1"/>
          <p:nvPr/>
        </p:nvSpPr>
        <p:spPr>
          <a:xfrm>
            <a:off x="6340839" y="6275137"/>
            <a:ext cx="5784340" cy="646331"/>
          </a:xfrm>
          <a:prstGeom prst="rect">
            <a:avLst/>
          </a:prstGeom>
          <a:solidFill>
            <a:srgbClr val="FFC000"/>
          </a:solidFill>
        </p:spPr>
        <p:txBody>
          <a:bodyPr wrap="none" rtlCol="0">
            <a:spAutoFit/>
          </a:bodyPr>
          <a:lstStyle/>
          <a:p>
            <a:pPr algn="ctr"/>
            <a:r>
              <a:rPr lang="en-US" dirty="0"/>
              <a:t>With all this, agile approaches have a limited usage of UML.  </a:t>
            </a:r>
          </a:p>
          <a:p>
            <a:pPr algn="ctr"/>
            <a:r>
              <a:rPr lang="en-US" dirty="0"/>
              <a:t>Because of nature of agile approaches </a:t>
            </a:r>
          </a:p>
        </p:txBody>
      </p:sp>
      <p:sp>
        <p:nvSpPr>
          <p:cNvPr id="10" name="AutoShape 6" descr="X Wrong No Cross clip art (103114) Free SVG Download / 4 Vector">
            <a:extLst>
              <a:ext uri="{FF2B5EF4-FFF2-40B4-BE49-F238E27FC236}">
                <a16:creationId xmlns:a16="http://schemas.microsoft.com/office/drawing/2014/main" id="{F82C0D1D-03DB-48EB-82DA-41176071A6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949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UML and OOP</a:t>
            </a:r>
            <a:r>
              <a:rPr lang="en-US" sz="1100" dirty="0"/>
              <a:t>(</a:t>
            </a:r>
            <a:r>
              <a:rPr lang="en-US" sz="1400" dirty="0"/>
              <a:t>Object Oriented Paradigm)</a:t>
            </a:r>
            <a:endParaRPr lang="fa-IR" sz="1100" dirty="0"/>
          </a:p>
        </p:txBody>
      </p:sp>
      <p:sp>
        <p:nvSpPr>
          <p:cNvPr id="5" name="Rectangle 4"/>
          <p:cNvSpPr/>
          <p:nvPr/>
        </p:nvSpPr>
        <p:spPr>
          <a:xfrm>
            <a:off x="1421218" y="1468421"/>
            <a:ext cx="9243238" cy="3693319"/>
          </a:xfrm>
          <a:prstGeom prst="rect">
            <a:avLst/>
          </a:prstGeom>
        </p:spPr>
        <p:txBody>
          <a:bodyPr wrap="square">
            <a:spAutoFit/>
          </a:bodyPr>
          <a:lstStyle/>
          <a:p>
            <a:pPr marL="285750" indent="-285750">
              <a:buFont typeface="Arial" panose="020B0604020202020204" pitchFamily="34" charset="0"/>
              <a:buChar char="•"/>
            </a:pPr>
            <a:r>
              <a:rPr lang="en-US" dirty="0"/>
              <a:t>The three founders (Ivar, Grady and James) all came from OOP background and describe UML in the perspective of OOP.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UML is not restricted to modelling software(its applicability for modelling business situations).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Moreover, UML is not restricted to model something based on an object oriented.  For example some UML diagrams (use case, state diagram, activity diagram) allow to represent software systems avoiding an obvious dependence on OOP features.</a:t>
            </a:r>
          </a:p>
          <a:p>
            <a:endParaRPr lang="en-US" dirty="0"/>
          </a:p>
          <a:p>
            <a:pPr marL="285750" indent="-285750">
              <a:buFont typeface="Arial" panose="020B0604020202020204" pitchFamily="34" charset="0"/>
              <a:buChar char="•"/>
            </a:pPr>
            <a:r>
              <a:rPr lang="en-US" dirty="0"/>
              <a:t>But there is no doubt that UML is genetically has a tight relation to OOP. For example Class diagram only belongs to OOP.</a:t>
            </a:r>
          </a:p>
          <a:p>
            <a:endParaRPr lang="fa-IR" dirty="0"/>
          </a:p>
        </p:txBody>
      </p:sp>
      <p:sp>
        <p:nvSpPr>
          <p:cNvPr id="6" name="Rectangle 5"/>
          <p:cNvSpPr/>
          <p:nvPr/>
        </p:nvSpPr>
        <p:spPr>
          <a:xfrm>
            <a:off x="1740195" y="5445544"/>
            <a:ext cx="8722241" cy="369332"/>
          </a:xfrm>
          <a:prstGeom prst="rect">
            <a:avLst/>
          </a:prstGeom>
        </p:spPr>
        <p:txBody>
          <a:bodyPr wrap="square">
            <a:spAutoFit/>
          </a:bodyPr>
          <a:lstStyle/>
          <a:p>
            <a:r>
              <a:rPr lang="en-US" dirty="0">
                <a:solidFill>
                  <a:srgbClr val="0070C0"/>
                </a:solidFill>
              </a:rPr>
              <a:t>So The purpose of UML is OOP, but you can use it for anything you want</a:t>
            </a:r>
            <a:endParaRPr lang="fa-IR" dirty="0">
              <a:solidFill>
                <a:srgbClr val="0070C0"/>
              </a:solidFill>
            </a:endParaRPr>
          </a:p>
        </p:txBody>
      </p:sp>
    </p:spTree>
    <p:extLst>
      <p:ext uri="{BB962C8B-B14F-4D97-AF65-F5344CB8AC3E}">
        <p14:creationId xmlns:p14="http://schemas.microsoft.com/office/powerpoint/2010/main" val="237739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OOP?</a:t>
            </a:r>
            <a:endParaRPr lang="fa-IR" dirty="0"/>
          </a:p>
        </p:txBody>
      </p:sp>
      <p:sp>
        <p:nvSpPr>
          <p:cNvPr id="6" name="TextBox 5"/>
          <p:cNvSpPr txBox="1"/>
          <p:nvPr/>
        </p:nvSpPr>
        <p:spPr>
          <a:xfrm>
            <a:off x="5082318" y="1599604"/>
            <a:ext cx="2178125" cy="923330"/>
          </a:xfrm>
          <a:prstGeom prst="rect">
            <a:avLst/>
          </a:prstGeom>
          <a:noFill/>
        </p:spPr>
        <p:txBody>
          <a:bodyPr wrap="square" rtlCol="1">
            <a:spAutoFit/>
          </a:bodyPr>
          <a:lstStyle/>
          <a:p>
            <a:pPr algn="ctr"/>
            <a:r>
              <a:rPr lang="en-US" b="1" dirty="0">
                <a:solidFill>
                  <a:srgbClr val="C00000"/>
                </a:solidFill>
              </a:rPr>
              <a:t>Abstraction</a:t>
            </a:r>
          </a:p>
          <a:p>
            <a:pPr algn="ctr"/>
            <a:r>
              <a:rPr lang="en-US" dirty="0">
                <a:solidFill>
                  <a:sysClr val="windowText" lastClr="000000"/>
                </a:solidFill>
              </a:rPr>
              <a:t>Reality modeling. Reduce complexity</a:t>
            </a:r>
            <a:endParaRPr lang="en-US" dirty="0"/>
          </a:p>
        </p:txBody>
      </p:sp>
      <p:sp>
        <p:nvSpPr>
          <p:cNvPr id="7" name="TextBox 6"/>
          <p:cNvSpPr txBox="1"/>
          <p:nvPr/>
        </p:nvSpPr>
        <p:spPr>
          <a:xfrm>
            <a:off x="1328342" y="2972720"/>
            <a:ext cx="2648338" cy="923330"/>
          </a:xfrm>
          <a:prstGeom prst="rect">
            <a:avLst/>
          </a:prstGeom>
          <a:noFill/>
        </p:spPr>
        <p:txBody>
          <a:bodyPr wrap="square" rtlCol="1">
            <a:spAutoFit/>
          </a:bodyPr>
          <a:lstStyle/>
          <a:p>
            <a:pPr algn="ctr"/>
            <a:r>
              <a:rPr lang="en-US" b="1" dirty="0">
                <a:solidFill>
                  <a:srgbClr val="C00000"/>
                </a:solidFill>
              </a:rPr>
              <a:t>Encapsulation</a:t>
            </a:r>
            <a:r>
              <a:rPr lang="en-US" dirty="0"/>
              <a:t> </a:t>
            </a:r>
          </a:p>
          <a:p>
            <a:pPr algn="ctr"/>
            <a:r>
              <a:rPr lang="en-US" dirty="0">
                <a:solidFill>
                  <a:sysClr val="windowText" lastClr="000000"/>
                </a:solidFill>
              </a:rPr>
              <a:t>Data hiding,</a:t>
            </a:r>
          </a:p>
          <a:p>
            <a:pPr algn="ctr"/>
            <a:r>
              <a:rPr lang="en-US" dirty="0">
                <a:solidFill>
                  <a:sysClr val="windowText" lastClr="000000"/>
                </a:solidFill>
              </a:rPr>
              <a:t> security</a:t>
            </a:r>
            <a:endParaRPr lang="en-US" dirty="0"/>
          </a:p>
        </p:txBody>
      </p:sp>
      <p:sp>
        <p:nvSpPr>
          <p:cNvPr id="8" name="Rectangle 7"/>
          <p:cNvSpPr/>
          <p:nvPr/>
        </p:nvSpPr>
        <p:spPr>
          <a:xfrm>
            <a:off x="4604963" y="2976609"/>
            <a:ext cx="3132836" cy="923330"/>
          </a:xfrm>
          <a:prstGeom prst="rect">
            <a:avLst/>
          </a:prstGeom>
        </p:spPr>
        <p:txBody>
          <a:bodyPr wrap="square">
            <a:spAutoFit/>
          </a:bodyPr>
          <a:lstStyle/>
          <a:p>
            <a:pPr algn="ctr"/>
            <a:r>
              <a:rPr lang="en-US" b="1" dirty="0">
                <a:solidFill>
                  <a:srgbClr val="C00000"/>
                </a:solidFill>
              </a:rPr>
              <a:t>Polymorphism</a:t>
            </a:r>
            <a:endParaRPr lang="en-US" dirty="0"/>
          </a:p>
          <a:p>
            <a:pPr algn="ctr"/>
            <a:r>
              <a:rPr lang="en-US" dirty="0"/>
              <a:t>Single interface,</a:t>
            </a:r>
          </a:p>
          <a:p>
            <a:pPr algn="ctr"/>
            <a:r>
              <a:rPr lang="en-US" dirty="0"/>
              <a:t>Many implementation </a:t>
            </a:r>
            <a:endParaRPr lang="fa-IR" dirty="0"/>
          </a:p>
        </p:txBody>
      </p:sp>
      <p:sp>
        <p:nvSpPr>
          <p:cNvPr id="9" name="Rectangle 8"/>
          <p:cNvSpPr/>
          <p:nvPr/>
        </p:nvSpPr>
        <p:spPr>
          <a:xfrm>
            <a:off x="7914287" y="2972720"/>
            <a:ext cx="3657669" cy="923330"/>
          </a:xfrm>
          <a:prstGeom prst="rect">
            <a:avLst/>
          </a:prstGeom>
        </p:spPr>
        <p:txBody>
          <a:bodyPr wrap="square">
            <a:spAutoFit/>
          </a:bodyPr>
          <a:lstStyle/>
          <a:p>
            <a:pPr algn="ctr"/>
            <a:r>
              <a:rPr lang="en-US" b="1" dirty="0">
                <a:solidFill>
                  <a:srgbClr val="C00000"/>
                </a:solidFill>
              </a:rPr>
              <a:t>Inheritance</a:t>
            </a:r>
            <a:endParaRPr lang="en-US" dirty="0"/>
          </a:p>
          <a:p>
            <a:pPr algn="ctr"/>
            <a:r>
              <a:rPr lang="en-US" dirty="0"/>
              <a:t>Re-usability &amp; extendibility. </a:t>
            </a:r>
          </a:p>
          <a:p>
            <a:pPr algn="ctr"/>
            <a:r>
              <a:rPr lang="en-US" dirty="0"/>
              <a:t>Top-down approach </a:t>
            </a:r>
            <a:endParaRPr lang="fa-IR" dirty="0"/>
          </a:p>
        </p:txBody>
      </p:sp>
      <p:sp>
        <p:nvSpPr>
          <p:cNvPr id="14" name="Rectangle 13"/>
          <p:cNvSpPr/>
          <p:nvPr/>
        </p:nvSpPr>
        <p:spPr>
          <a:xfrm>
            <a:off x="3732164" y="4349726"/>
            <a:ext cx="4878437" cy="923330"/>
          </a:xfrm>
          <a:prstGeom prst="rect">
            <a:avLst/>
          </a:prstGeom>
        </p:spPr>
        <p:txBody>
          <a:bodyPr wrap="square">
            <a:spAutoFit/>
          </a:bodyPr>
          <a:lstStyle/>
          <a:p>
            <a:pPr algn="ctr"/>
            <a:r>
              <a:rPr lang="en-US" b="1" dirty="0">
                <a:solidFill>
                  <a:srgbClr val="C00000"/>
                </a:solidFill>
              </a:rPr>
              <a:t>Modularity</a:t>
            </a:r>
            <a:r>
              <a:rPr lang="en-US" dirty="0"/>
              <a:t> </a:t>
            </a:r>
          </a:p>
          <a:p>
            <a:pPr algn="ctr"/>
            <a:r>
              <a:rPr lang="en-US" dirty="0"/>
              <a:t>decomposing a complex problem into a set of modules. re-usability ,scalability</a:t>
            </a:r>
            <a:endParaRPr lang="fa-IR" dirty="0"/>
          </a:p>
        </p:txBody>
      </p:sp>
      <p:sp>
        <p:nvSpPr>
          <p:cNvPr id="16" name="Rectangle 15"/>
          <p:cNvSpPr/>
          <p:nvPr/>
        </p:nvSpPr>
        <p:spPr>
          <a:xfrm>
            <a:off x="4977764" y="5726731"/>
            <a:ext cx="2387235" cy="646331"/>
          </a:xfrm>
          <a:prstGeom prst="rect">
            <a:avLst/>
          </a:prstGeom>
        </p:spPr>
        <p:txBody>
          <a:bodyPr wrap="square">
            <a:spAutoFit/>
          </a:bodyPr>
          <a:lstStyle/>
          <a:p>
            <a:pPr algn="ctr"/>
            <a:r>
              <a:rPr lang="en-US" b="1" dirty="0">
                <a:solidFill>
                  <a:srgbClr val="C00000"/>
                </a:solidFill>
              </a:rPr>
              <a:t>Design patterns</a:t>
            </a:r>
            <a:r>
              <a:rPr lang="en-US" dirty="0"/>
              <a:t> </a:t>
            </a:r>
          </a:p>
          <a:p>
            <a:pPr algn="ctr"/>
            <a:r>
              <a:rPr lang="en-US" dirty="0"/>
              <a:t>best practices</a:t>
            </a:r>
            <a:endParaRPr lang="fa-IR" dirty="0"/>
          </a:p>
        </p:txBody>
      </p:sp>
    </p:spTree>
    <p:extLst>
      <p:ext uri="{BB962C8B-B14F-4D97-AF65-F5344CB8AC3E}">
        <p14:creationId xmlns:p14="http://schemas.microsoft.com/office/powerpoint/2010/main" val="128861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0ED5-71C4-4395-8ABF-B9F925860ED5}"/>
              </a:ext>
            </a:extLst>
          </p:cNvPr>
          <p:cNvSpPr>
            <a:spLocks noGrp="1"/>
          </p:cNvSpPr>
          <p:nvPr>
            <p:ph type="title"/>
          </p:nvPr>
        </p:nvSpPr>
        <p:spPr/>
        <p:txBody>
          <a:bodyPr/>
          <a:lstStyle/>
          <a:p>
            <a:r>
              <a:rPr lang="en-US" dirty="0"/>
              <a:t>Software Design concepts &amp; Consideration</a:t>
            </a:r>
          </a:p>
        </p:txBody>
      </p:sp>
    </p:spTree>
    <p:extLst>
      <p:ext uri="{BB962C8B-B14F-4D97-AF65-F5344CB8AC3E}">
        <p14:creationId xmlns:p14="http://schemas.microsoft.com/office/powerpoint/2010/main" val="330982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Stakeholder different viewpoints</a:t>
            </a:r>
            <a:endParaRPr lang="fa-IR" sz="4800" dirty="0"/>
          </a:p>
        </p:txBody>
      </p:sp>
      <p:sp>
        <p:nvSpPr>
          <p:cNvPr id="5" name="Rectangle 4"/>
          <p:cNvSpPr/>
          <p:nvPr/>
        </p:nvSpPr>
        <p:spPr>
          <a:xfrm>
            <a:off x="1568076" y="1289741"/>
            <a:ext cx="9372246" cy="1015663"/>
          </a:xfrm>
          <a:prstGeom prst="rect">
            <a:avLst/>
          </a:prstGeom>
        </p:spPr>
        <p:txBody>
          <a:bodyPr wrap="none">
            <a:spAutoFit/>
          </a:bodyPr>
          <a:lstStyle/>
          <a:p>
            <a:pPr algn="ctr"/>
            <a:r>
              <a:rPr lang="en-US" sz="2000" dirty="0"/>
              <a:t>Many different role participating in software development process</a:t>
            </a:r>
          </a:p>
          <a:p>
            <a:pPr algn="ctr"/>
            <a:r>
              <a:rPr lang="en-US" sz="2000" dirty="0">
                <a:solidFill>
                  <a:schemeClr val="accent4"/>
                </a:solidFill>
              </a:rPr>
              <a:t>So</a:t>
            </a:r>
            <a:r>
              <a:rPr lang="en-US" sz="2000" dirty="0"/>
              <a:t> </a:t>
            </a:r>
          </a:p>
          <a:p>
            <a:pPr algn="ctr"/>
            <a:r>
              <a:rPr lang="en-US" sz="2000" dirty="0"/>
              <a:t>UML support multiple different diagram for each view point with different level of details</a:t>
            </a:r>
            <a:endParaRPr lang="fa-IR" sz="2000" dirty="0"/>
          </a:p>
        </p:txBody>
      </p:sp>
      <p:sp>
        <p:nvSpPr>
          <p:cNvPr id="18" name="TextBox 17">
            <a:extLst>
              <a:ext uri="{FF2B5EF4-FFF2-40B4-BE49-F238E27FC236}">
                <a16:creationId xmlns:a16="http://schemas.microsoft.com/office/drawing/2014/main" id="{103E824E-49B9-4E8F-A4EB-60F2C7707002}"/>
              </a:ext>
            </a:extLst>
          </p:cNvPr>
          <p:cNvSpPr txBox="1"/>
          <p:nvPr/>
        </p:nvSpPr>
        <p:spPr>
          <a:xfrm>
            <a:off x="1092820" y="3121933"/>
            <a:ext cx="9233209"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System Analyst</a:t>
            </a:r>
            <a:endParaRPr lang="fa-IR" sz="1600" dirty="0"/>
          </a:p>
          <a:p>
            <a:r>
              <a:rPr lang="en-US" sz="1400" b="0" i="0" dirty="0">
                <a:solidFill>
                  <a:srgbClr val="000000"/>
                </a:solidFill>
                <a:effectLst/>
                <a:latin typeface="Segoe UI Light" panose="020B0502040204020203" pitchFamily="34" charset="0"/>
                <a:cs typeface="Segoe UI Light" panose="020B0502040204020203" pitchFamily="34" charset="0"/>
              </a:rPr>
              <a:t>requirements elicitation and outlining the system's functionality and delimiting the system</a:t>
            </a:r>
            <a:endParaRPr lang="en-US" sz="1400" dirty="0">
              <a:latin typeface="Segoe UI Light" panose="020B0502040204020203" pitchFamily="34" charset="0"/>
              <a:cs typeface="Segoe UI Light" panose="020B0502040204020203" pitchFamily="34" charset="0"/>
            </a:endParaRPr>
          </a:p>
        </p:txBody>
      </p:sp>
      <p:sp>
        <p:nvSpPr>
          <p:cNvPr id="10" name="Rectangle 9">
            <a:extLst>
              <a:ext uri="{FF2B5EF4-FFF2-40B4-BE49-F238E27FC236}">
                <a16:creationId xmlns:a16="http://schemas.microsoft.com/office/drawing/2014/main" id="{E61A506E-7A8A-4857-AF45-0ADD1CDFE682}"/>
              </a:ext>
            </a:extLst>
          </p:cNvPr>
          <p:cNvSpPr/>
          <p:nvPr/>
        </p:nvSpPr>
        <p:spPr>
          <a:xfrm>
            <a:off x="10399487" y="3121933"/>
            <a:ext cx="1081669" cy="55399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Use Case</a:t>
            </a:r>
          </a:p>
        </p:txBody>
      </p:sp>
      <p:sp>
        <p:nvSpPr>
          <p:cNvPr id="11" name="TextBox 10">
            <a:extLst>
              <a:ext uri="{FF2B5EF4-FFF2-40B4-BE49-F238E27FC236}">
                <a16:creationId xmlns:a16="http://schemas.microsoft.com/office/drawing/2014/main" id="{205A12B7-3EA0-42FF-A099-336598551C09}"/>
              </a:ext>
            </a:extLst>
          </p:cNvPr>
          <p:cNvSpPr txBox="1"/>
          <p:nvPr/>
        </p:nvSpPr>
        <p:spPr>
          <a:xfrm>
            <a:off x="1092820" y="3794238"/>
            <a:ext cx="6791092"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Developer</a:t>
            </a:r>
            <a:endParaRPr lang="fa-IR" sz="1600" dirty="0"/>
          </a:p>
          <a:p>
            <a:r>
              <a:rPr lang="en-US" sz="1400" b="0" i="0" dirty="0">
                <a:solidFill>
                  <a:srgbClr val="000000"/>
                </a:solidFill>
                <a:effectLst/>
                <a:latin typeface="Segoe UI Light" panose="020B0502040204020203" pitchFamily="34" charset="0"/>
                <a:cs typeface="Segoe UI Light" panose="020B0502040204020203" pitchFamily="34" charset="0"/>
              </a:rPr>
              <a:t>Needs to know Design of system and convert it to low level code. </a:t>
            </a:r>
          </a:p>
        </p:txBody>
      </p:sp>
      <p:sp>
        <p:nvSpPr>
          <p:cNvPr id="21" name="Rectangle 20">
            <a:extLst>
              <a:ext uri="{FF2B5EF4-FFF2-40B4-BE49-F238E27FC236}">
                <a16:creationId xmlns:a16="http://schemas.microsoft.com/office/drawing/2014/main" id="{6A655D0B-2137-4835-BF65-A925B1662BD9}"/>
              </a:ext>
            </a:extLst>
          </p:cNvPr>
          <p:cNvSpPr/>
          <p:nvPr/>
        </p:nvSpPr>
        <p:spPr>
          <a:xfrm>
            <a:off x="7973123" y="3794238"/>
            <a:ext cx="3508034" cy="55399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Class Diagram, Sequence Diagram</a:t>
            </a:r>
          </a:p>
        </p:txBody>
      </p:sp>
      <p:sp>
        <p:nvSpPr>
          <p:cNvPr id="23" name="TextBox 22">
            <a:extLst>
              <a:ext uri="{FF2B5EF4-FFF2-40B4-BE49-F238E27FC236}">
                <a16:creationId xmlns:a16="http://schemas.microsoft.com/office/drawing/2014/main" id="{8760130D-4673-41D6-9202-7C047CD672FE}"/>
              </a:ext>
            </a:extLst>
          </p:cNvPr>
          <p:cNvSpPr txBox="1"/>
          <p:nvPr/>
        </p:nvSpPr>
        <p:spPr>
          <a:xfrm>
            <a:off x="1092820" y="4453254"/>
            <a:ext cx="6791092"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Business Analyst</a:t>
            </a:r>
            <a:endParaRPr lang="fa-IR" sz="1600" dirty="0"/>
          </a:p>
          <a:p>
            <a:r>
              <a:rPr lang="en-US" sz="1200" b="0" i="0" dirty="0">
                <a:solidFill>
                  <a:srgbClr val="202122"/>
                </a:solidFill>
                <a:effectLst/>
                <a:latin typeface="Segoe UI Light" panose="020B0502040204020203" pitchFamily="34" charset="0"/>
                <a:cs typeface="Segoe UI Light" panose="020B0502040204020203" pitchFamily="34" charset="0"/>
              </a:rPr>
              <a:t>analyzes an organization or business domain (real or hypothetical) and documents its business, processes or systems, assessing the business model or its integration with technology.</a:t>
            </a:r>
            <a:endParaRPr lang="en-US" sz="1200" b="0" i="0" dirty="0">
              <a:solidFill>
                <a:srgbClr val="000000"/>
              </a:solidFill>
              <a:effectLst/>
              <a:latin typeface="Segoe UI Light" panose="020B0502040204020203" pitchFamily="34" charset="0"/>
              <a:cs typeface="Segoe UI Light" panose="020B0502040204020203" pitchFamily="34" charset="0"/>
            </a:endParaRPr>
          </a:p>
        </p:txBody>
      </p:sp>
      <p:sp>
        <p:nvSpPr>
          <p:cNvPr id="25" name="Rectangle 24">
            <a:extLst>
              <a:ext uri="{FF2B5EF4-FFF2-40B4-BE49-F238E27FC236}">
                <a16:creationId xmlns:a16="http://schemas.microsoft.com/office/drawing/2014/main" id="{149D5779-1402-4A78-9D68-2FC4D74FDA46}"/>
              </a:ext>
            </a:extLst>
          </p:cNvPr>
          <p:cNvSpPr/>
          <p:nvPr/>
        </p:nvSpPr>
        <p:spPr>
          <a:xfrm>
            <a:off x="7973122" y="4453254"/>
            <a:ext cx="3508034" cy="7078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Activity Diagram, Data Flow Diagram, State Machine Diagram</a:t>
            </a:r>
          </a:p>
        </p:txBody>
      </p:sp>
      <p:sp>
        <p:nvSpPr>
          <p:cNvPr id="27" name="TextBox 26">
            <a:extLst>
              <a:ext uri="{FF2B5EF4-FFF2-40B4-BE49-F238E27FC236}">
                <a16:creationId xmlns:a16="http://schemas.microsoft.com/office/drawing/2014/main" id="{4D779795-D334-418C-9622-D65072201B2A}"/>
              </a:ext>
            </a:extLst>
          </p:cNvPr>
          <p:cNvSpPr txBox="1"/>
          <p:nvPr/>
        </p:nvSpPr>
        <p:spPr>
          <a:xfrm>
            <a:off x="1092820" y="5266158"/>
            <a:ext cx="6791092"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Designer</a:t>
            </a:r>
            <a:endParaRPr lang="fa-IR" sz="1600" dirty="0"/>
          </a:p>
          <a:p>
            <a:r>
              <a:rPr lang="en-US" sz="1200" b="0" i="0" dirty="0">
                <a:solidFill>
                  <a:srgbClr val="202122"/>
                </a:solidFill>
                <a:effectLst/>
                <a:latin typeface="Segoe UI Light" panose="020B0502040204020203" pitchFamily="34" charset="0"/>
                <a:cs typeface="Segoe UI Light" panose="020B0502040204020203" pitchFamily="34" charset="0"/>
              </a:rPr>
              <a:t>defines the responsibilities, operations, attributes, and relationships of one or several classes, and determines how they will be adjusted to the implementation environment</a:t>
            </a:r>
            <a:endParaRPr lang="en-US" sz="1200" b="0" i="0" dirty="0">
              <a:solidFill>
                <a:srgbClr val="000000"/>
              </a:solidFill>
              <a:effectLst/>
              <a:latin typeface="Segoe UI Light" panose="020B0502040204020203" pitchFamily="34" charset="0"/>
              <a:cs typeface="Segoe UI Light" panose="020B0502040204020203" pitchFamily="34" charset="0"/>
            </a:endParaRPr>
          </a:p>
        </p:txBody>
      </p:sp>
      <p:sp>
        <p:nvSpPr>
          <p:cNvPr id="29" name="Rectangle 28">
            <a:extLst>
              <a:ext uri="{FF2B5EF4-FFF2-40B4-BE49-F238E27FC236}">
                <a16:creationId xmlns:a16="http://schemas.microsoft.com/office/drawing/2014/main" id="{E7DC8BDF-19B4-4B73-88FF-197BA031D401}"/>
              </a:ext>
            </a:extLst>
          </p:cNvPr>
          <p:cNvSpPr/>
          <p:nvPr/>
        </p:nvSpPr>
        <p:spPr>
          <a:xfrm>
            <a:off x="7973122" y="5266158"/>
            <a:ext cx="3508034" cy="7078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Class Diagram, Component Diagram, Package Diagram</a:t>
            </a:r>
          </a:p>
        </p:txBody>
      </p:sp>
    </p:spTree>
    <p:extLst>
      <p:ext uri="{BB962C8B-B14F-4D97-AF65-F5344CB8AC3E}">
        <p14:creationId xmlns:p14="http://schemas.microsoft.com/office/powerpoint/2010/main" val="4171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A164-51B8-4360-8C40-6937CAA4F4B8}"/>
              </a:ext>
            </a:extLst>
          </p:cNvPr>
          <p:cNvSpPr>
            <a:spLocks noGrp="1"/>
          </p:cNvSpPr>
          <p:nvPr>
            <p:ph type="title"/>
          </p:nvPr>
        </p:nvSpPr>
        <p:spPr>
          <a:xfrm>
            <a:off x="1194528" y="107393"/>
            <a:ext cx="10509792" cy="1492132"/>
          </a:xfrm>
        </p:spPr>
        <p:txBody>
          <a:bodyPr>
            <a:normAutofit/>
          </a:bodyPr>
          <a:lstStyle/>
          <a:p>
            <a:r>
              <a:rPr lang="en-US" b="1" dirty="0"/>
              <a:t>THree Perspectives to Apply UML</a:t>
            </a:r>
          </a:p>
        </p:txBody>
      </p:sp>
      <p:sp>
        <p:nvSpPr>
          <p:cNvPr id="3" name="TextBox 2">
            <a:extLst>
              <a:ext uri="{FF2B5EF4-FFF2-40B4-BE49-F238E27FC236}">
                <a16:creationId xmlns:a16="http://schemas.microsoft.com/office/drawing/2014/main" id="{B4F6E661-79F4-46D9-B29B-7C63E420F2D2}"/>
              </a:ext>
            </a:extLst>
          </p:cNvPr>
          <p:cNvSpPr txBox="1"/>
          <p:nvPr/>
        </p:nvSpPr>
        <p:spPr>
          <a:xfrm>
            <a:off x="1194528" y="705177"/>
            <a:ext cx="10270900" cy="6278642"/>
          </a:xfrm>
          <a:prstGeom prst="rect">
            <a:avLst/>
          </a:prstGeom>
          <a:noFill/>
        </p:spPr>
        <p:txBody>
          <a:bodyPr wrap="square" rtlCol="0">
            <a:spAutoFit/>
          </a:bodyPr>
          <a:lstStyle/>
          <a:p>
            <a:r>
              <a:rPr lang="en-US" sz="2400" b="1" i="0" dirty="0">
                <a:solidFill>
                  <a:srgbClr val="C00000"/>
                </a:solidFill>
                <a:effectLst/>
              </a:rPr>
              <a:t>Information Modeling Includes : </a:t>
            </a:r>
          </a:p>
          <a:p>
            <a:endParaRPr lang="en-US" dirty="0"/>
          </a:p>
          <a:p>
            <a:pPr marL="342900" indent="-342900">
              <a:buFont typeface="+mj-lt"/>
              <a:buAutoNum type="arabicPeriod"/>
            </a:pPr>
            <a:r>
              <a:rPr lang="en-US" b="1" dirty="0"/>
              <a:t>Domain Model / Conceptual Model / Solution Independent Model(SIM) 	  		             / Conceptual Information Model  </a:t>
            </a:r>
          </a:p>
          <a:p>
            <a:r>
              <a:rPr lang="en-US" b="0" i="0" dirty="0">
                <a:effectLst/>
                <a:latin typeface="Montserrat"/>
              </a:rPr>
              <a:t>A domain model will provide visual representation of the conceptual classes within the domain, the </a:t>
            </a:r>
            <a:r>
              <a:rPr lang="en-US" u="sng" dirty="0">
                <a:effectLst/>
                <a:latin typeface="Montserrat"/>
              </a:rPr>
              <a:t>basic relationships </a:t>
            </a:r>
            <a:r>
              <a:rPr lang="en-US" b="0" i="0" dirty="0">
                <a:effectLst/>
                <a:latin typeface="Montserrat"/>
              </a:rPr>
              <a:t>between the domain classes, and any </a:t>
            </a:r>
            <a:r>
              <a:rPr lang="en-US" b="0" i="0" u="sng" dirty="0">
                <a:effectLst/>
                <a:latin typeface="Montserrat"/>
              </a:rPr>
              <a:t>key attributes </a:t>
            </a:r>
            <a:r>
              <a:rPr lang="en-US" b="0" i="0" dirty="0">
                <a:effectLst/>
                <a:latin typeface="Montserrat"/>
              </a:rPr>
              <a:t>of the classes. However, since the domain model is used by all parties involved including the customer any details related to actual design or implementation are left out. </a:t>
            </a:r>
          </a:p>
          <a:p>
            <a:endParaRPr lang="en-US" dirty="0">
              <a:latin typeface="Montserrat"/>
            </a:endParaRPr>
          </a:p>
          <a:p>
            <a:r>
              <a:rPr lang="en-US" b="1" dirty="0"/>
              <a:t>2.   Design Model /Specification Model / Platform Independent Model(PIM)			           / Information Design Model</a:t>
            </a:r>
          </a:p>
          <a:p>
            <a:r>
              <a:rPr lang="en-US" b="0" i="0" dirty="0">
                <a:effectLst/>
                <a:latin typeface="Montserrat"/>
                <a:cs typeface="Segoe UI Light" panose="020B0502040204020203" pitchFamily="34" charset="0"/>
              </a:rPr>
              <a:t>The design model is going to spell out how everything works together, how things should be connected, and how they </a:t>
            </a:r>
            <a:r>
              <a:rPr lang="en-US" b="0" u="sng" dirty="0">
                <a:effectLst/>
                <a:latin typeface="Montserrat"/>
                <a:cs typeface="Segoe UI Light" panose="020B0502040204020203" pitchFamily="34" charset="0"/>
              </a:rPr>
              <a:t>actually interact </a:t>
            </a:r>
            <a:r>
              <a:rPr lang="en-US" b="0" i="0" dirty="0">
                <a:effectLst/>
                <a:latin typeface="Montserrat"/>
                <a:cs typeface="Segoe UI Light" panose="020B0502040204020203" pitchFamily="34" charset="0"/>
              </a:rPr>
              <a:t>with each other. This may include </a:t>
            </a:r>
            <a:r>
              <a:rPr lang="en-US" b="0" u="sng" dirty="0">
                <a:effectLst/>
                <a:latin typeface="Montserrat"/>
                <a:cs typeface="Segoe UI Light" panose="020B0502040204020203" pitchFamily="34" charset="0"/>
              </a:rPr>
              <a:t>more classes </a:t>
            </a:r>
            <a:r>
              <a:rPr lang="en-US" b="0" i="0" dirty="0">
                <a:effectLst/>
                <a:latin typeface="Montserrat"/>
                <a:cs typeface="Segoe UI Light" panose="020B0502040204020203" pitchFamily="34" charset="0"/>
              </a:rPr>
              <a:t>than the domain model since they are specific to the technical design of the application. The actual responsibilities of the classes should also be determined and laid out in this step.</a:t>
            </a:r>
            <a:r>
              <a:rPr lang="en-US" dirty="0">
                <a:latin typeface="Montserrat"/>
                <a:cs typeface="Segoe UI Light" panose="020B0502040204020203" pitchFamily="34" charset="0"/>
              </a:rPr>
              <a:t> This diagram describe software abstractions or components with specifications and interfaces, but </a:t>
            </a:r>
            <a:r>
              <a:rPr lang="en-US" dirty="0">
                <a:solidFill>
                  <a:srgbClr val="FF0000"/>
                </a:solidFill>
                <a:latin typeface="Montserrat"/>
                <a:cs typeface="Segoe UI Light" panose="020B0502040204020203" pitchFamily="34" charset="0"/>
              </a:rPr>
              <a:t>no commitment to a particular implementation</a:t>
            </a:r>
            <a:r>
              <a:rPr lang="en-US" dirty="0">
                <a:latin typeface="Montserrat"/>
                <a:cs typeface="Segoe UI Light" panose="020B0502040204020203" pitchFamily="34" charset="0"/>
              </a:rPr>
              <a:t> (e.g., not C# or Java).</a:t>
            </a:r>
            <a:endParaRPr lang="en-US" i="0" dirty="0">
              <a:effectLst/>
              <a:latin typeface="Montserrat"/>
              <a:cs typeface="Segoe UI Light" panose="020B0502040204020203" pitchFamily="34" charset="0"/>
            </a:endParaRPr>
          </a:p>
          <a:p>
            <a:endParaRPr lang="en-US" dirty="0">
              <a:latin typeface="Montserrat"/>
            </a:endParaRPr>
          </a:p>
          <a:p>
            <a:r>
              <a:rPr lang="en-US" b="1" dirty="0"/>
              <a:t>3.  Implementation Model / Platform Specific Model(PSM)</a:t>
            </a:r>
          </a:p>
          <a:p>
            <a:r>
              <a:rPr lang="en-US" dirty="0">
                <a:latin typeface="Montserrat"/>
              </a:rPr>
              <a:t>the diagrams describe software implementations in a particular technology (such as Java).</a:t>
            </a:r>
            <a:endParaRPr lang="en-US" b="1" dirty="0">
              <a:latin typeface="Montserrat"/>
            </a:endParaRPr>
          </a:p>
        </p:txBody>
      </p:sp>
      <p:sp>
        <p:nvSpPr>
          <p:cNvPr id="4" name="TextBox 3">
            <a:extLst>
              <a:ext uri="{FF2B5EF4-FFF2-40B4-BE49-F238E27FC236}">
                <a16:creationId xmlns:a16="http://schemas.microsoft.com/office/drawing/2014/main" id="{EAB4F818-036C-41A0-A746-40FF0DB6618E}"/>
              </a:ext>
            </a:extLst>
          </p:cNvPr>
          <p:cNvSpPr txBox="1"/>
          <p:nvPr/>
        </p:nvSpPr>
        <p:spPr>
          <a:xfrm>
            <a:off x="6956794" y="705177"/>
            <a:ext cx="3924300" cy="400110"/>
          </a:xfrm>
          <a:prstGeom prst="rect">
            <a:avLst/>
          </a:prstGeom>
          <a:solidFill>
            <a:schemeClr val="bg2">
              <a:lumMod val="75000"/>
            </a:schemeClr>
          </a:solidFill>
        </p:spPr>
        <p:txBody>
          <a:bodyPr wrap="square" rtlCol="0">
            <a:spAutoFit/>
          </a:bodyPr>
          <a:lstStyle/>
          <a:p>
            <a:pPr algn="ctr"/>
            <a:r>
              <a:rPr lang="en-US" sz="2000" b="0" i="0" dirty="0">
                <a:solidFill>
                  <a:schemeClr val="bg1"/>
                </a:solidFill>
                <a:effectLst/>
                <a:latin typeface="Lucida Sans Unicode" panose="020B0602030504020204" pitchFamily="34" charset="0"/>
                <a:cs typeface="Lucida Sans Unicode" panose="020B0602030504020204" pitchFamily="34" charset="0"/>
              </a:rPr>
              <a:t>different levels of precision</a:t>
            </a:r>
            <a:endParaRPr lang="en-US" sz="2000" dirty="0">
              <a:solidFill>
                <a:schemeClr val="bg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7878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6199-8EFC-4F3A-989A-C16E8370E3D3}"/>
              </a:ext>
            </a:extLst>
          </p:cNvPr>
          <p:cNvSpPr>
            <a:spLocks noGrp="1"/>
          </p:cNvSpPr>
          <p:nvPr>
            <p:ph type="title"/>
          </p:nvPr>
        </p:nvSpPr>
        <p:spPr/>
        <p:txBody>
          <a:bodyPr/>
          <a:lstStyle/>
          <a:p>
            <a:r>
              <a:rPr lang="en-US" dirty="0"/>
              <a:t>Conceptual to implementation</a:t>
            </a:r>
          </a:p>
        </p:txBody>
      </p:sp>
      <p:pic>
        <p:nvPicPr>
          <p:cNvPr id="1026" name="Picture 2" descr="enter image description here">
            <a:extLst>
              <a:ext uri="{FF2B5EF4-FFF2-40B4-BE49-F238E27FC236}">
                <a16:creationId xmlns:a16="http://schemas.microsoft.com/office/drawing/2014/main" id="{CBA16CD9-A764-4B55-91FD-7026A7151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1183537"/>
            <a:ext cx="6896100" cy="254066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A489602B-10E4-459E-A4E2-E5D08C5FF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3811027"/>
            <a:ext cx="6896100" cy="23812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015DB8BD-2601-47B2-8580-CA19E5FB69ED}"/>
              </a:ext>
            </a:extLst>
          </p:cNvPr>
          <p:cNvCxnSpPr>
            <a:cxnSpLocks/>
          </p:cNvCxnSpPr>
          <p:nvPr/>
        </p:nvCxnSpPr>
        <p:spPr>
          <a:xfrm>
            <a:off x="4146998" y="1094471"/>
            <a:ext cx="0" cy="5654059"/>
          </a:xfrm>
          <a:prstGeom prst="line">
            <a:avLst/>
          </a:prstGeom>
          <a:ln w="53975">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B5644942-D9C7-4232-A88D-9EAEE9590EF9}"/>
              </a:ext>
            </a:extLst>
          </p:cNvPr>
          <p:cNvCxnSpPr>
            <a:cxnSpLocks/>
          </p:cNvCxnSpPr>
          <p:nvPr/>
        </p:nvCxnSpPr>
        <p:spPr>
          <a:xfrm>
            <a:off x="7521262" y="1094471"/>
            <a:ext cx="0" cy="5654059"/>
          </a:xfrm>
          <a:prstGeom prst="line">
            <a:avLst/>
          </a:prstGeom>
          <a:ln w="28575">
            <a:solidFill>
              <a:schemeClr val="accent4"/>
            </a:solidFill>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D0039217-66F5-4CA9-8985-4F79F1238DE4}"/>
              </a:ext>
            </a:extLst>
          </p:cNvPr>
          <p:cNvSpPr txBox="1"/>
          <p:nvPr/>
        </p:nvSpPr>
        <p:spPr>
          <a:xfrm>
            <a:off x="2624465" y="6285737"/>
            <a:ext cx="1522533" cy="369332"/>
          </a:xfrm>
          <a:prstGeom prst="rect">
            <a:avLst/>
          </a:prstGeom>
          <a:noFill/>
        </p:spPr>
        <p:txBody>
          <a:bodyPr wrap="none" rtlCol="0">
            <a:spAutoFit/>
          </a:bodyPr>
          <a:lstStyle/>
          <a:p>
            <a:r>
              <a:rPr lang="en-US" dirty="0"/>
              <a:t>Analysis Phase</a:t>
            </a:r>
          </a:p>
        </p:txBody>
      </p:sp>
      <p:sp>
        <p:nvSpPr>
          <p:cNvPr id="22" name="TextBox 21">
            <a:extLst>
              <a:ext uri="{FF2B5EF4-FFF2-40B4-BE49-F238E27FC236}">
                <a16:creationId xmlns:a16="http://schemas.microsoft.com/office/drawing/2014/main" id="{B7041281-B8C7-44CA-B21D-5DAB478A81CB}"/>
              </a:ext>
            </a:extLst>
          </p:cNvPr>
          <p:cNvSpPr txBox="1"/>
          <p:nvPr/>
        </p:nvSpPr>
        <p:spPr>
          <a:xfrm>
            <a:off x="5072863" y="6295286"/>
            <a:ext cx="1414170" cy="369332"/>
          </a:xfrm>
          <a:prstGeom prst="rect">
            <a:avLst/>
          </a:prstGeom>
          <a:noFill/>
        </p:spPr>
        <p:txBody>
          <a:bodyPr wrap="none" rtlCol="0">
            <a:spAutoFit/>
          </a:bodyPr>
          <a:lstStyle/>
          <a:p>
            <a:r>
              <a:rPr lang="en-US" dirty="0"/>
              <a:t>Design Phase</a:t>
            </a:r>
          </a:p>
        </p:txBody>
      </p:sp>
      <p:sp>
        <p:nvSpPr>
          <p:cNvPr id="23" name="TextBox 22">
            <a:extLst>
              <a:ext uri="{FF2B5EF4-FFF2-40B4-BE49-F238E27FC236}">
                <a16:creationId xmlns:a16="http://schemas.microsoft.com/office/drawing/2014/main" id="{C6C610B5-B67D-4EB5-B5F4-24D8497BEA04}"/>
              </a:ext>
            </a:extLst>
          </p:cNvPr>
          <p:cNvSpPr txBox="1"/>
          <p:nvPr/>
        </p:nvSpPr>
        <p:spPr>
          <a:xfrm>
            <a:off x="8021517" y="6304835"/>
            <a:ext cx="1558375" cy="369332"/>
          </a:xfrm>
          <a:prstGeom prst="rect">
            <a:avLst/>
          </a:prstGeom>
          <a:noFill/>
        </p:spPr>
        <p:txBody>
          <a:bodyPr wrap="none" rtlCol="0">
            <a:spAutoFit/>
          </a:bodyPr>
          <a:lstStyle/>
          <a:p>
            <a:r>
              <a:rPr lang="en-US" dirty="0"/>
              <a:t>Develop Phase</a:t>
            </a:r>
          </a:p>
        </p:txBody>
      </p:sp>
    </p:spTree>
    <p:extLst>
      <p:ext uri="{BB962C8B-B14F-4D97-AF65-F5344CB8AC3E}">
        <p14:creationId xmlns:p14="http://schemas.microsoft.com/office/powerpoint/2010/main" val="308139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A2D7-2DFE-4FB0-B22F-9232D57CBD6E}"/>
              </a:ext>
            </a:extLst>
          </p:cNvPr>
          <p:cNvSpPr>
            <a:spLocks noGrp="1"/>
          </p:cNvSpPr>
          <p:nvPr>
            <p:ph type="title"/>
          </p:nvPr>
        </p:nvSpPr>
        <p:spPr/>
        <p:txBody>
          <a:bodyPr/>
          <a:lstStyle/>
          <a:p>
            <a:r>
              <a:rPr lang="en-US" b="1" dirty="0"/>
              <a:t>Modeling Workload</a:t>
            </a:r>
            <a:endParaRPr lang="en-US" dirty="0"/>
          </a:p>
        </p:txBody>
      </p:sp>
      <p:pic>
        <p:nvPicPr>
          <p:cNvPr id="6" name="Picture 5">
            <a:extLst>
              <a:ext uri="{FF2B5EF4-FFF2-40B4-BE49-F238E27FC236}">
                <a16:creationId xmlns:a16="http://schemas.microsoft.com/office/drawing/2014/main" id="{73F1E861-1D12-4593-87BC-1650D882676F}"/>
              </a:ext>
            </a:extLst>
          </p:cNvPr>
          <p:cNvPicPr>
            <a:picLocks noChangeAspect="1"/>
          </p:cNvPicPr>
          <p:nvPr/>
        </p:nvPicPr>
        <p:blipFill>
          <a:blip r:embed="rId3"/>
          <a:stretch>
            <a:fillRect/>
          </a:stretch>
        </p:blipFill>
        <p:spPr>
          <a:xfrm>
            <a:off x="1696863" y="1874517"/>
            <a:ext cx="8515223" cy="4102224"/>
          </a:xfrm>
          <a:prstGeom prst="rect">
            <a:avLst/>
          </a:prstGeom>
        </p:spPr>
      </p:pic>
    </p:spTree>
    <p:extLst>
      <p:ext uri="{BB962C8B-B14F-4D97-AF65-F5344CB8AC3E}">
        <p14:creationId xmlns:p14="http://schemas.microsoft.com/office/powerpoint/2010/main" val="272437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4467"/>
            <a:ext cx="7729728" cy="1188720"/>
          </a:xfrm>
        </p:spPr>
        <p:txBody>
          <a:bodyPr/>
          <a:lstStyle/>
          <a:p>
            <a:r>
              <a:rPr lang="en-US" dirty="0"/>
              <a:t>Introduction</a:t>
            </a:r>
            <a:endParaRPr lang="fa-IR" dirty="0"/>
          </a:p>
        </p:txBody>
      </p:sp>
      <p:sp>
        <p:nvSpPr>
          <p:cNvPr id="3" name="Content Placeholder 2"/>
          <p:cNvSpPr>
            <a:spLocks noGrp="1"/>
          </p:cNvSpPr>
          <p:nvPr>
            <p:ph idx="1"/>
          </p:nvPr>
        </p:nvSpPr>
        <p:spPr>
          <a:xfrm>
            <a:off x="1240248" y="1885952"/>
            <a:ext cx="10178322" cy="3278458"/>
          </a:xfrm>
        </p:spPr>
        <p:txBody>
          <a:bodyPr>
            <a:normAutofit lnSpcReduction="10000"/>
          </a:bodyPr>
          <a:lstStyle/>
          <a:p>
            <a:pPr algn="l" rtl="0"/>
            <a:r>
              <a:rPr lang="en-US" dirty="0"/>
              <a:t>UML is a graphical language for </a:t>
            </a:r>
            <a:r>
              <a:rPr lang="en-US" dirty="0">
                <a:solidFill>
                  <a:schemeClr val="accent4">
                    <a:lumMod val="75000"/>
                  </a:schemeClr>
                </a:solidFill>
              </a:rPr>
              <a:t>visualizing</a:t>
            </a:r>
            <a:r>
              <a:rPr lang="en-US" dirty="0"/>
              <a:t>, </a:t>
            </a:r>
            <a:r>
              <a:rPr lang="en-US" dirty="0">
                <a:solidFill>
                  <a:schemeClr val="accent4">
                    <a:lumMod val="75000"/>
                  </a:schemeClr>
                </a:solidFill>
              </a:rPr>
              <a:t>specifying</a:t>
            </a:r>
            <a:r>
              <a:rPr lang="en-US" dirty="0"/>
              <a:t>, </a:t>
            </a:r>
            <a:r>
              <a:rPr lang="en-US" dirty="0">
                <a:solidFill>
                  <a:schemeClr val="accent4">
                    <a:lumMod val="75000"/>
                  </a:schemeClr>
                </a:solidFill>
              </a:rPr>
              <a:t>constructing</a:t>
            </a:r>
            <a:r>
              <a:rPr lang="en-US" dirty="0"/>
              <a:t>, and </a:t>
            </a:r>
            <a:r>
              <a:rPr lang="en-US" dirty="0">
                <a:solidFill>
                  <a:schemeClr val="accent4">
                    <a:lumMod val="75000"/>
                  </a:schemeClr>
                </a:solidFill>
              </a:rPr>
              <a:t>documenting</a:t>
            </a:r>
            <a:r>
              <a:rPr lang="en-US" dirty="0"/>
              <a:t> the artifacts of a software-intensive system as well as for business modeling and other non-software systems.</a:t>
            </a:r>
          </a:p>
          <a:p>
            <a:pPr algn="l" rtl="0"/>
            <a:r>
              <a:rPr lang="en-US" dirty="0"/>
              <a:t>UML is a standardized general-purpose modeling language in the field of </a:t>
            </a:r>
            <a:r>
              <a:rPr lang="en-US" dirty="0">
                <a:solidFill>
                  <a:schemeClr val="accent4">
                    <a:lumMod val="75000"/>
                  </a:schemeClr>
                </a:solidFill>
              </a:rPr>
              <a:t>object-oriented</a:t>
            </a:r>
            <a:r>
              <a:rPr lang="en-US" dirty="0"/>
              <a:t> software engineering. </a:t>
            </a:r>
          </a:p>
          <a:p>
            <a:pPr algn="l" rtl="0"/>
            <a:r>
              <a:rPr lang="en-US" dirty="0"/>
              <a:t>In 1997, UML was adopted as a standard by the </a:t>
            </a:r>
            <a:r>
              <a:rPr lang="en-US" dirty="0">
                <a:solidFill>
                  <a:schemeClr val="accent4">
                    <a:lumMod val="75000"/>
                  </a:schemeClr>
                </a:solidFill>
              </a:rPr>
              <a:t>Object Management Group</a:t>
            </a:r>
            <a:r>
              <a:rPr lang="en-US" dirty="0"/>
              <a:t> (OMG), and has been managed by this organization ever since.</a:t>
            </a:r>
          </a:p>
          <a:p>
            <a:pPr algn="l" rtl="0"/>
            <a:r>
              <a:rPr lang="en-US" dirty="0"/>
              <a:t>Using the UML helps project teams communicate, explore potential designs, and validate the architectural design of the software.</a:t>
            </a:r>
          </a:p>
        </p:txBody>
      </p:sp>
      <p:pic>
        <p:nvPicPr>
          <p:cNvPr id="4" name="Picture 2" descr="https://upload.wikimedia.org/wikipedia/commons/thumb/d/d5/UML_logo.svg/220px-UML_log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43500"/>
          <a:stretch/>
        </p:blipFill>
        <p:spPr bwMode="auto">
          <a:xfrm>
            <a:off x="11311054" y="-41472"/>
            <a:ext cx="880946" cy="92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22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D457-6CBC-46A1-AAAC-9F575168641A}"/>
              </a:ext>
            </a:extLst>
          </p:cNvPr>
          <p:cNvSpPr>
            <a:spLocks noGrp="1"/>
          </p:cNvSpPr>
          <p:nvPr>
            <p:ph type="title"/>
          </p:nvPr>
        </p:nvSpPr>
        <p:spPr/>
        <p:txBody>
          <a:bodyPr/>
          <a:lstStyle/>
          <a:p>
            <a:r>
              <a:rPr lang="en-US" dirty="0"/>
              <a:t>UML Diagrams</a:t>
            </a:r>
          </a:p>
        </p:txBody>
      </p:sp>
      <p:pic>
        <p:nvPicPr>
          <p:cNvPr id="5" name="Picture 4">
            <a:extLst>
              <a:ext uri="{FF2B5EF4-FFF2-40B4-BE49-F238E27FC236}">
                <a16:creationId xmlns:a16="http://schemas.microsoft.com/office/drawing/2014/main" id="{36DD7527-718E-4E92-92DC-00A2B587F767}"/>
              </a:ext>
            </a:extLst>
          </p:cNvPr>
          <p:cNvPicPr>
            <a:picLocks noChangeAspect="1"/>
          </p:cNvPicPr>
          <p:nvPr/>
        </p:nvPicPr>
        <p:blipFill>
          <a:blip r:embed="rId3"/>
          <a:stretch>
            <a:fillRect/>
          </a:stretch>
        </p:blipFill>
        <p:spPr>
          <a:xfrm>
            <a:off x="2214562" y="1543213"/>
            <a:ext cx="7762875" cy="4667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92651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16EC-F24B-439A-B161-3FB87F17B9CA}"/>
              </a:ext>
            </a:extLst>
          </p:cNvPr>
          <p:cNvSpPr>
            <a:spLocks noGrp="1"/>
          </p:cNvSpPr>
          <p:nvPr>
            <p:ph type="title"/>
          </p:nvPr>
        </p:nvSpPr>
        <p:spPr/>
        <p:txBody>
          <a:bodyPr/>
          <a:lstStyle/>
          <a:p>
            <a:r>
              <a:rPr lang="en-US" dirty="0"/>
              <a:t>Diagrams drawing order</a:t>
            </a:r>
          </a:p>
        </p:txBody>
      </p:sp>
      <p:sp>
        <p:nvSpPr>
          <p:cNvPr id="4" name="Rectangle 3">
            <a:extLst>
              <a:ext uri="{FF2B5EF4-FFF2-40B4-BE49-F238E27FC236}">
                <a16:creationId xmlns:a16="http://schemas.microsoft.com/office/drawing/2014/main" id="{D3F11E09-04E8-4451-9ADB-951968C7A16A}"/>
              </a:ext>
            </a:extLst>
          </p:cNvPr>
          <p:cNvSpPr/>
          <p:nvPr/>
        </p:nvSpPr>
        <p:spPr>
          <a:xfrm>
            <a:off x="1251678" y="1009885"/>
            <a:ext cx="6769100" cy="738664"/>
          </a:xfrm>
          <a:prstGeom prst="rect">
            <a:avLst/>
          </a:prstGeom>
        </p:spPr>
        <p:txBody>
          <a:bodyPr wrap="square">
            <a:spAutoFit/>
          </a:bodyPr>
          <a:lstStyle/>
          <a:p>
            <a:r>
              <a:rPr lang="en-US" sz="2400" b="1" dirty="0">
                <a:solidFill>
                  <a:srgbClr val="FF0000"/>
                </a:solidFill>
              </a:rPr>
              <a:t>There is no fixed order</a:t>
            </a:r>
          </a:p>
          <a:p>
            <a:r>
              <a:rPr lang="en-US" dirty="0"/>
              <a:t>It is all based on what you think is most useful to you/your team.</a:t>
            </a:r>
          </a:p>
        </p:txBody>
      </p:sp>
      <p:sp>
        <p:nvSpPr>
          <p:cNvPr id="6" name="Rectangle 5">
            <a:extLst>
              <a:ext uri="{FF2B5EF4-FFF2-40B4-BE49-F238E27FC236}">
                <a16:creationId xmlns:a16="http://schemas.microsoft.com/office/drawing/2014/main" id="{3CB49447-0E24-4FBA-9E4B-B8E3D74F51E0}"/>
              </a:ext>
            </a:extLst>
          </p:cNvPr>
          <p:cNvSpPr/>
          <p:nvPr/>
        </p:nvSpPr>
        <p:spPr>
          <a:xfrm>
            <a:off x="1251678" y="2844713"/>
            <a:ext cx="10907844" cy="2031325"/>
          </a:xfrm>
          <a:prstGeom prst="rect">
            <a:avLst/>
          </a:prstGeom>
        </p:spPr>
        <p:txBody>
          <a:bodyPr wrap="square">
            <a:spAutoFit/>
          </a:bodyPr>
          <a:lstStyle/>
          <a:p>
            <a:pPr marL="285750" indent="-285750">
              <a:buFont typeface="Arial" panose="020B0604020202020204" pitchFamily="34" charset="0"/>
              <a:buChar char="•"/>
            </a:pPr>
            <a:r>
              <a:rPr lang="en-US" b="1" dirty="0"/>
              <a:t>Use Case </a:t>
            </a:r>
            <a:r>
              <a:rPr lang="en-US" dirty="0"/>
              <a:t>utilized as the basis for discussions from which the requirements are then determined. </a:t>
            </a:r>
          </a:p>
          <a:p>
            <a:pPr marL="285750" indent="-285750">
              <a:buFont typeface="Arial" panose="020B0604020202020204" pitchFamily="34" charset="0"/>
              <a:buChar char="•"/>
            </a:pPr>
            <a:r>
              <a:rPr lang="en-US" b="1" dirty="0"/>
              <a:t>State Machines </a:t>
            </a:r>
            <a:r>
              <a:rPr lang="en-US" dirty="0"/>
              <a:t>are already popular on the requirements level as well.</a:t>
            </a:r>
          </a:p>
          <a:p>
            <a:pPr marL="285750" indent="-285750">
              <a:buFont typeface="Arial" panose="020B0604020202020204" pitchFamily="34" charset="0"/>
              <a:buChar char="•"/>
            </a:pPr>
            <a:r>
              <a:rPr lang="en-US" b="1" dirty="0"/>
              <a:t>Class Diagram </a:t>
            </a:r>
            <a:r>
              <a:rPr lang="en-US" dirty="0"/>
              <a:t>when lower level of details is needed.</a:t>
            </a:r>
          </a:p>
          <a:p>
            <a:pPr marL="285750" indent="-285750">
              <a:buFont typeface="Arial" panose="020B0604020202020204" pitchFamily="34" charset="0"/>
              <a:buChar char="•"/>
            </a:pPr>
            <a:r>
              <a:rPr lang="en-US" b="1" dirty="0"/>
              <a:t>Sequence Diagram </a:t>
            </a:r>
            <a:r>
              <a:rPr lang="en-US" dirty="0"/>
              <a:t>when you have complex sequences in your architecture</a:t>
            </a:r>
          </a:p>
          <a:p>
            <a:pPr marL="285750" indent="-285750">
              <a:buFont typeface="Arial" panose="020B0604020202020204" pitchFamily="34" charset="0"/>
              <a:buChar char="•"/>
            </a:pPr>
            <a:r>
              <a:rPr lang="en-US" b="1" dirty="0"/>
              <a:t>Communication Diagram </a:t>
            </a:r>
            <a:r>
              <a:rPr lang="en-US" dirty="0"/>
              <a:t>you developing a distributed system, or something where components have to communicate a lot with each other</a:t>
            </a:r>
          </a:p>
          <a:p>
            <a:endParaRPr lang="en-US" dirty="0"/>
          </a:p>
        </p:txBody>
      </p:sp>
      <p:sp>
        <p:nvSpPr>
          <p:cNvPr id="5" name="Rectangle 4">
            <a:extLst>
              <a:ext uri="{FF2B5EF4-FFF2-40B4-BE49-F238E27FC236}">
                <a16:creationId xmlns:a16="http://schemas.microsoft.com/office/drawing/2014/main" id="{FE855668-C112-42A5-BC13-C3FB6AA42705}"/>
              </a:ext>
            </a:extLst>
          </p:cNvPr>
          <p:cNvSpPr/>
          <p:nvPr/>
        </p:nvSpPr>
        <p:spPr>
          <a:xfrm>
            <a:off x="1308100" y="1762131"/>
            <a:ext cx="10178322" cy="923330"/>
          </a:xfrm>
          <a:prstGeom prst="rect">
            <a:avLst/>
          </a:prstGeom>
          <a:solidFill>
            <a:schemeClr val="accent3">
              <a:lumMod val="60000"/>
              <a:lumOff val="40000"/>
            </a:schemeClr>
          </a:solidFill>
          <a:scene3d>
            <a:camera prst="perspectiveRelaxedModerately"/>
            <a:lightRig rig="threePt" dir="t"/>
          </a:scene3d>
        </p:spPr>
        <p:txBody>
          <a:bodyPr wrap="square">
            <a:spAutoFit/>
          </a:bodyPr>
          <a:lstStyle/>
          <a:p>
            <a:pPr algn="ctr"/>
            <a:r>
              <a:rPr lang="en-US" b="1" dirty="0"/>
              <a:t>Remember that you do not model your software in UML for its own sake.</a:t>
            </a:r>
          </a:p>
          <a:p>
            <a:pPr algn="ctr"/>
            <a:r>
              <a:rPr lang="en-US" b="1" dirty="0"/>
              <a:t>You are seeking a special goal for modeling</a:t>
            </a:r>
          </a:p>
          <a:p>
            <a:pPr algn="ctr"/>
            <a:r>
              <a:rPr lang="en-US" b="1" dirty="0"/>
              <a:t>So you should decide which diagrams in which order could help you better</a:t>
            </a:r>
          </a:p>
        </p:txBody>
      </p:sp>
      <p:sp>
        <p:nvSpPr>
          <p:cNvPr id="7" name="Rectangle 6">
            <a:extLst>
              <a:ext uri="{FF2B5EF4-FFF2-40B4-BE49-F238E27FC236}">
                <a16:creationId xmlns:a16="http://schemas.microsoft.com/office/drawing/2014/main" id="{96FDD001-920D-48C8-BAB7-7D44513C6CC7}"/>
              </a:ext>
            </a:extLst>
          </p:cNvPr>
          <p:cNvSpPr/>
          <p:nvPr/>
        </p:nvSpPr>
        <p:spPr>
          <a:xfrm>
            <a:off x="1251678" y="4546870"/>
            <a:ext cx="8447825" cy="923330"/>
          </a:xfrm>
          <a:prstGeom prst="rect">
            <a:avLst/>
          </a:prstGeom>
        </p:spPr>
        <p:txBody>
          <a:bodyPr wrap="none">
            <a:spAutoFit/>
          </a:bodyPr>
          <a:lstStyle/>
          <a:p>
            <a:r>
              <a:rPr lang="en-US" dirty="0"/>
              <a:t>It takes some experience to decide this.</a:t>
            </a:r>
          </a:p>
          <a:p>
            <a:r>
              <a:rPr lang="en-US" dirty="0"/>
              <a:t>Only for suggest, State Machine, Class, Activity and Sequence diagrams are most popular. </a:t>
            </a:r>
          </a:p>
          <a:p>
            <a:r>
              <a:rPr lang="en-US" dirty="0"/>
              <a:t>And first Use Case then Sequence  and then Class Diagram is a recommended order. </a:t>
            </a:r>
          </a:p>
        </p:txBody>
      </p:sp>
      <p:sp>
        <p:nvSpPr>
          <p:cNvPr id="8" name="Rectangle 7">
            <a:extLst>
              <a:ext uri="{FF2B5EF4-FFF2-40B4-BE49-F238E27FC236}">
                <a16:creationId xmlns:a16="http://schemas.microsoft.com/office/drawing/2014/main" id="{7939EB8C-C090-4EE1-8443-7375879FB43C}"/>
              </a:ext>
            </a:extLst>
          </p:cNvPr>
          <p:cNvSpPr/>
          <p:nvPr/>
        </p:nvSpPr>
        <p:spPr>
          <a:xfrm>
            <a:off x="3175728" y="5654865"/>
            <a:ext cx="5840544" cy="923330"/>
          </a:xfrm>
          <a:prstGeom prst="rect">
            <a:avLst/>
          </a:prstGeom>
          <a:solidFill>
            <a:schemeClr val="accent1">
              <a:lumMod val="60000"/>
              <a:lumOff val="40000"/>
            </a:schemeClr>
          </a:solidFill>
          <a:scene3d>
            <a:camera prst="perspectiveRelaxedModerately"/>
            <a:lightRig rig="threePt" dir="t"/>
          </a:scene3d>
        </p:spPr>
        <p:txBody>
          <a:bodyPr wrap="square">
            <a:spAutoFit/>
          </a:bodyPr>
          <a:lstStyle/>
          <a:p>
            <a:pPr algn="ctr"/>
            <a:r>
              <a:rPr lang="en-US" dirty="0"/>
              <a:t>Its better to have a few diagrams that you keep updated </a:t>
            </a:r>
          </a:p>
          <a:p>
            <a:pPr algn="ctr"/>
            <a:r>
              <a:rPr lang="en-US" dirty="0"/>
              <a:t>rather than </a:t>
            </a:r>
          </a:p>
          <a:p>
            <a:pPr algn="ctr"/>
            <a:r>
              <a:rPr lang="en-US" dirty="0"/>
              <a:t>having lots of diagrams that are least updated</a:t>
            </a:r>
          </a:p>
        </p:txBody>
      </p:sp>
    </p:spTree>
    <p:extLst>
      <p:ext uri="{BB962C8B-B14F-4D97-AF65-F5344CB8AC3E}">
        <p14:creationId xmlns:p14="http://schemas.microsoft.com/office/powerpoint/2010/main" val="376294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5B6D-2A24-423F-BF2E-2448C0CBA0A2}"/>
              </a:ext>
            </a:extLst>
          </p:cNvPr>
          <p:cNvSpPr>
            <a:spLocks noGrp="1"/>
          </p:cNvSpPr>
          <p:nvPr>
            <p:ph type="title"/>
          </p:nvPr>
        </p:nvSpPr>
        <p:spPr/>
        <p:txBody>
          <a:bodyPr/>
          <a:lstStyle/>
          <a:p>
            <a:r>
              <a:rPr lang="en-US" dirty="0"/>
              <a:t>Use case diagram</a:t>
            </a:r>
          </a:p>
        </p:txBody>
      </p:sp>
      <p:sp>
        <p:nvSpPr>
          <p:cNvPr id="3" name="TextBox 2">
            <a:extLst>
              <a:ext uri="{FF2B5EF4-FFF2-40B4-BE49-F238E27FC236}">
                <a16:creationId xmlns:a16="http://schemas.microsoft.com/office/drawing/2014/main" id="{38B944F5-9DC3-4833-B0C1-2E047253D9BB}"/>
              </a:ext>
            </a:extLst>
          </p:cNvPr>
          <p:cNvSpPr txBox="1"/>
          <p:nvPr/>
        </p:nvSpPr>
        <p:spPr>
          <a:xfrm>
            <a:off x="1251677" y="1604513"/>
            <a:ext cx="10507931" cy="499431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Use Case diagram is a behavioral diagram so its purpose is </a:t>
            </a:r>
            <a:r>
              <a:rPr lang="en-US" b="1" dirty="0"/>
              <a:t>show dynamic behavior </a:t>
            </a:r>
            <a:r>
              <a:rPr lang="en-US" dirty="0"/>
              <a:t>of system.</a:t>
            </a:r>
          </a:p>
          <a:p>
            <a:pPr marL="285750" indent="-285750">
              <a:lnSpc>
                <a:spcPct val="200000"/>
              </a:lnSpc>
              <a:buFont typeface="Arial" panose="020B0604020202020204" pitchFamily="34" charset="0"/>
              <a:buChar char="•"/>
            </a:pPr>
            <a:r>
              <a:rPr lang="en-US" dirty="0"/>
              <a:t>But its specific purpose is identifying, clarifying, and organizing</a:t>
            </a:r>
            <a:r>
              <a:rPr lang="en-US" b="1" dirty="0"/>
              <a:t> requirement </a:t>
            </a:r>
            <a:r>
              <a:rPr lang="en-US" dirty="0"/>
              <a:t>of system including internal and external influences.</a:t>
            </a:r>
          </a:p>
          <a:p>
            <a:pPr marL="285750" indent="-285750">
              <a:lnSpc>
                <a:spcPct val="200000"/>
              </a:lnSpc>
              <a:buFont typeface="Arial" panose="020B0604020202020204" pitchFamily="34" charset="0"/>
              <a:buChar char="•"/>
            </a:pPr>
            <a:r>
              <a:rPr lang="en-US" dirty="0"/>
              <a:t>Use Case diagram is a list of actions or event steps typically defining the interactions between a role of an actor and a system to achieve a goal.</a:t>
            </a:r>
          </a:p>
          <a:p>
            <a:pPr marL="285750" indent="-285750">
              <a:lnSpc>
                <a:spcPct val="200000"/>
              </a:lnSpc>
              <a:buFont typeface="Arial" panose="020B0604020202020204" pitchFamily="34" charset="0"/>
              <a:buChar char="•"/>
            </a:pPr>
            <a:r>
              <a:rPr lang="en-US" dirty="0"/>
              <a:t>Well-structured Use Case also describes </a:t>
            </a:r>
            <a:r>
              <a:rPr lang="en-US" b="1" dirty="0"/>
              <a:t>precondition</a:t>
            </a:r>
            <a:r>
              <a:rPr lang="en-US" dirty="0"/>
              <a:t>, </a:t>
            </a:r>
            <a:r>
              <a:rPr lang="en-US" b="1" dirty="0"/>
              <a:t>postcondition</a:t>
            </a:r>
            <a:r>
              <a:rPr lang="en-US" dirty="0"/>
              <a:t> and </a:t>
            </a:r>
            <a:r>
              <a:rPr lang="en-US" b="1" dirty="0"/>
              <a:t>exception</a:t>
            </a:r>
            <a:r>
              <a:rPr lang="en-US" dirty="0"/>
              <a:t>.</a:t>
            </a:r>
          </a:p>
          <a:p>
            <a:pPr marL="285750" indent="-285750">
              <a:lnSpc>
                <a:spcPct val="200000"/>
              </a:lnSpc>
              <a:buFont typeface="Arial" panose="020B0604020202020204" pitchFamily="34" charset="0"/>
              <a:buChar char="•"/>
            </a:pPr>
            <a:r>
              <a:rPr lang="en-US" dirty="0"/>
              <a:t>Use Case Diagram is useful for </a:t>
            </a:r>
            <a:r>
              <a:rPr lang="en-US" b="1" dirty="0"/>
              <a:t>presentation system/subsystem </a:t>
            </a:r>
            <a:r>
              <a:rPr lang="en-US" dirty="0"/>
              <a:t>to managers and project stakeholder</a:t>
            </a:r>
          </a:p>
          <a:p>
            <a:pPr marL="285750" indent="-285750">
              <a:lnSpc>
                <a:spcPct val="200000"/>
              </a:lnSpc>
              <a:buFont typeface="Arial" panose="020B0604020202020204" pitchFamily="34" charset="0"/>
              <a:buChar char="•"/>
            </a:pPr>
            <a:r>
              <a:rPr lang="en-US" dirty="0"/>
              <a:t>Because, Use Cases are easy to understand and provide an excellent way for communicating with customers and users as they are written in natural language.</a:t>
            </a:r>
          </a:p>
        </p:txBody>
      </p:sp>
    </p:spTree>
    <p:extLst>
      <p:ext uri="{BB962C8B-B14F-4D97-AF65-F5344CB8AC3E}">
        <p14:creationId xmlns:p14="http://schemas.microsoft.com/office/powerpoint/2010/main" val="971897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9FB6-4B4C-405F-80AF-F690DE590901}"/>
              </a:ext>
            </a:extLst>
          </p:cNvPr>
          <p:cNvSpPr>
            <a:spLocks noGrp="1"/>
          </p:cNvSpPr>
          <p:nvPr>
            <p:ph type="title"/>
          </p:nvPr>
        </p:nvSpPr>
        <p:spPr/>
        <p:txBody>
          <a:bodyPr/>
          <a:lstStyle/>
          <a:p>
            <a:r>
              <a:rPr lang="en-US"/>
              <a:t>Use case Notation</a:t>
            </a:r>
            <a:endParaRPr lang="en-US" dirty="0"/>
          </a:p>
        </p:txBody>
      </p:sp>
      <p:pic>
        <p:nvPicPr>
          <p:cNvPr id="4" name="Picture 3">
            <a:extLst>
              <a:ext uri="{FF2B5EF4-FFF2-40B4-BE49-F238E27FC236}">
                <a16:creationId xmlns:a16="http://schemas.microsoft.com/office/drawing/2014/main" id="{8AA6852E-BA28-4B90-8430-E1819A6EA7EE}"/>
              </a:ext>
            </a:extLst>
          </p:cNvPr>
          <p:cNvPicPr>
            <a:picLocks noChangeAspect="1"/>
          </p:cNvPicPr>
          <p:nvPr/>
        </p:nvPicPr>
        <p:blipFill>
          <a:blip r:embed="rId2"/>
          <a:stretch>
            <a:fillRect/>
          </a:stretch>
        </p:blipFill>
        <p:spPr>
          <a:xfrm>
            <a:off x="5926101" y="1791203"/>
            <a:ext cx="5715818" cy="3621409"/>
          </a:xfrm>
          <a:prstGeom prst="rect">
            <a:avLst/>
          </a:prstGeom>
        </p:spPr>
      </p:pic>
      <p:sp>
        <p:nvSpPr>
          <p:cNvPr id="5" name="Rectangle 4">
            <a:extLst>
              <a:ext uri="{FF2B5EF4-FFF2-40B4-BE49-F238E27FC236}">
                <a16:creationId xmlns:a16="http://schemas.microsoft.com/office/drawing/2014/main" id="{A487EC0D-8DBF-4233-99F5-04A3295AC7A9}"/>
              </a:ext>
            </a:extLst>
          </p:cNvPr>
          <p:cNvSpPr/>
          <p:nvPr/>
        </p:nvSpPr>
        <p:spPr>
          <a:xfrm>
            <a:off x="1251678" y="1689851"/>
            <a:ext cx="4372945" cy="646331"/>
          </a:xfrm>
          <a:prstGeom prst="rect">
            <a:avLst/>
          </a:prstGeom>
        </p:spPr>
        <p:txBody>
          <a:bodyPr wrap="square">
            <a:spAutoFit/>
          </a:bodyPr>
          <a:lstStyle/>
          <a:p>
            <a:r>
              <a:rPr lang="en-US" b="1" dirty="0">
                <a:solidFill>
                  <a:srgbClr val="FF0000"/>
                </a:solidFill>
                <a:latin typeface="Open Sans"/>
              </a:rPr>
              <a:t>Actor</a:t>
            </a:r>
            <a:r>
              <a:rPr lang="en-US" dirty="0">
                <a:solidFill>
                  <a:srgbClr val="666666"/>
                </a:solidFill>
                <a:latin typeface="Open Sans"/>
              </a:rPr>
              <a:t> </a:t>
            </a:r>
            <a:r>
              <a:rPr lang="en-US" dirty="0">
                <a:latin typeface="Open Sans"/>
              </a:rPr>
              <a:t>:</a:t>
            </a:r>
            <a:r>
              <a:rPr lang="en-US" dirty="0">
                <a:solidFill>
                  <a:srgbClr val="666666"/>
                </a:solidFill>
                <a:latin typeface="Open Sans"/>
              </a:rPr>
              <a:t> </a:t>
            </a:r>
            <a:r>
              <a:rPr lang="en-US" dirty="0">
                <a:latin typeface="Open Sans"/>
              </a:rPr>
              <a:t>human or other external system which involve with system</a:t>
            </a:r>
            <a:endParaRPr lang="en-US" dirty="0"/>
          </a:p>
        </p:txBody>
      </p:sp>
      <p:sp>
        <p:nvSpPr>
          <p:cNvPr id="6" name="Rectangle 5">
            <a:extLst>
              <a:ext uri="{FF2B5EF4-FFF2-40B4-BE49-F238E27FC236}">
                <a16:creationId xmlns:a16="http://schemas.microsoft.com/office/drawing/2014/main" id="{2646DD1C-7CD4-45A0-8E71-0A795AE03405}"/>
              </a:ext>
            </a:extLst>
          </p:cNvPr>
          <p:cNvSpPr/>
          <p:nvPr/>
        </p:nvSpPr>
        <p:spPr>
          <a:xfrm>
            <a:off x="1251678" y="2526147"/>
            <a:ext cx="4511169" cy="923330"/>
          </a:xfrm>
          <a:prstGeom prst="rect">
            <a:avLst/>
          </a:prstGeom>
        </p:spPr>
        <p:txBody>
          <a:bodyPr wrap="square">
            <a:spAutoFit/>
          </a:bodyPr>
          <a:lstStyle/>
          <a:p>
            <a:r>
              <a:rPr lang="en-US" b="1" dirty="0">
                <a:solidFill>
                  <a:srgbClr val="FF0000"/>
                </a:solidFill>
                <a:latin typeface="Open Sans"/>
              </a:rPr>
              <a:t>Use Case </a:t>
            </a:r>
            <a:r>
              <a:rPr lang="en-US" dirty="0">
                <a:solidFill>
                  <a:srgbClr val="666666"/>
                </a:solidFill>
                <a:latin typeface="Open Sans"/>
              </a:rPr>
              <a:t>: </a:t>
            </a:r>
            <a:r>
              <a:rPr lang="en-US" dirty="0">
                <a:latin typeface="Open Sans"/>
              </a:rPr>
              <a:t>describes how actors uses a system to accomplish a particular goal. F</a:t>
            </a:r>
            <a:r>
              <a:rPr lang="en-US" dirty="0"/>
              <a:t>unctional requirements of a system</a:t>
            </a:r>
            <a:r>
              <a:rPr lang="en-US" dirty="0">
                <a:solidFill>
                  <a:srgbClr val="666666"/>
                </a:solidFill>
                <a:latin typeface="Open Sans"/>
              </a:rPr>
              <a:t>.</a:t>
            </a:r>
            <a:endParaRPr lang="en-US" dirty="0"/>
          </a:p>
        </p:txBody>
      </p:sp>
      <p:sp>
        <p:nvSpPr>
          <p:cNvPr id="7" name="Rectangle 6">
            <a:extLst>
              <a:ext uri="{FF2B5EF4-FFF2-40B4-BE49-F238E27FC236}">
                <a16:creationId xmlns:a16="http://schemas.microsoft.com/office/drawing/2014/main" id="{1B2F0202-3C85-4331-B145-C31393F66AAA}"/>
              </a:ext>
            </a:extLst>
          </p:cNvPr>
          <p:cNvSpPr/>
          <p:nvPr/>
        </p:nvSpPr>
        <p:spPr>
          <a:xfrm>
            <a:off x="1251678" y="3639442"/>
            <a:ext cx="4372945" cy="646331"/>
          </a:xfrm>
          <a:prstGeom prst="rect">
            <a:avLst/>
          </a:prstGeom>
        </p:spPr>
        <p:txBody>
          <a:bodyPr wrap="square">
            <a:spAutoFit/>
          </a:bodyPr>
          <a:lstStyle/>
          <a:p>
            <a:r>
              <a:rPr lang="en-US" b="1" dirty="0">
                <a:solidFill>
                  <a:srgbClr val="FF0000"/>
                </a:solidFill>
                <a:latin typeface="Open Sans"/>
              </a:rPr>
              <a:t>Association</a:t>
            </a:r>
            <a:r>
              <a:rPr lang="en-US" dirty="0">
                <a:solidFill>
                  <a:srgbClr val="666666"/>
                </a:solidFill>
                <a:latin typeface="Open Sans"/>
              </a:rPr>
              <a:t> : </a:t>
            </a:r>
            <a:r>
              <a:rPr lang="en-US" dirty="0">
                <a:latin typeface="Open Sans"/>
              </a:rPr>
              <a:t>Relationships between and among the actors and the use cases.</a:t>
            </a:r>
            <a:endParaRPr lang="en-US" dirty="0"/>
          </a:p>
        </p:txBody>
      </p:sp>
      <p:sp>
        <p:nvSpPr>
          <p:cNvPr id="8" name="Rectangle 7">
            <a:extLst>
              <a:ext uri="{FF2B5EF4-FFF2-40B4-BE49-F238E27FC236}">
                <a16:creationId xmlns:a16="http://schemas.microsoft.com/office/drawing/2014/main" id="{EB217F33-20B0-4F3F-808C-CE70165D7D58}"/>
              </a:ext>
            </a:extLst>
          </p:cNvPr>
          <p:cNvSpPr/>
          <p:nvPr/>
        </p:nvSpPr>
        <p:spPr>
          <a:xfrm>
            <a:off x="1251678" y="4518332"/>
            <a:ext cx="4674423" cy="646331"/>
          </a:xfrm>
          <a:prstGeom prst="rect">
            <a:avLst/>
          </a:prstGeom>
        </p:spPr>
        <p:txBody>
          <a:bodyPr wrap="square">
            <a:spAutoFit/>
          </a:bodyPr>
          <a:lstStyle/>
          <a:p>
            <a:r>
              <a:rPr lang="en-US" b="1" dirty="0">
                <a:solidFill>
                  <a:srgbClr val="FF0000"/>
                </a:solidFill>
                <a:latin typeface="Arial" panose="020B0604020202020204" pitchFamily="34" charset="0"/>
              </a:rPr>
              <a:t>System boundary</a:t>
            </a:r>
            <a:r>
              <a:rPr lang="en-US" sz="1600" dirty="0">
                <a:solidFill>
                  <a:srgbClr val="FF0000"/>
                </a:solidFill>
                <a:latin typeface="Arial" panose="020B0604020202020204" pitchFamily="34" charset="0"/>
              </a:rPr>
              <a:t>(optional) </a:t>
            </a:r>
            <a:r>
              <a:rPr lang="en-US" b="1" dirty="0">
                <a:solidFill>
                  <a:srgbClr val="000000"/>
                </a:solidFill>
                <a:latin typeface="Arial" panose="020B0604020202020204" pitchFamily="34" charset="0"/>
              </a:rPr>
              <a:t>: </a:t>
            </a:r>
            <a:r>
              <a:rPr lang="en-US" dirty="0"/>
              <a:t>indicates the scope of your system.</a:t>
            </a:r>
          </a:p>
        </p:txBody>
      </p:sp>
      <p:sp>
        <p:nvSpPr>
          <p:cNvPr id="9" name="Rectangle 8">
            <a:extLst>
              <a:ext uri="{FF2B5EF4-FFF2-40B4-BE49-F238E27FC236}">
                <a16:creationId xmlns:a16="http://schemas.microsoft.com/office/drawing/2014/main" id="{E3CCD019-96E4-487A-AC86-95FA3CD0212A}"/>
              </a:ext>
            </a:extLst>
          </p:cNvPr>
          <p:cNvSpPr/>
          <p:nvPr/>
        </p:nvSpPr>
        <p:spPr>
          <a:xfrm>
            <a:off x="1251678" y="5404799"/>
            <a:ext cx="7672934" cy="369332"/>
          </a:xfrm>
          <a:prstGeom prst="rect">
            <a:avLst/>
          </a:prstGeom>
        </p:spPr>
        <p:txBody>
          <a:bodyPr wrap="none">
            <a:spAutoFit/>
          </a:bodyPr>
          <a:lstStyle/>
          <a:p>
            <a:r>
              <a:rPr lang="en-US" b="1" dirty="0">
                <a:solidFill>
                  <a:srgbClr val="FF0000"/>
                </a:solidFill>
                <a:latin typeface="Arial" panose="020B0604020202020204" pitchFamily="34" charset="0"/>
              </a:rPr>
              <a:t>Packages </a:t>
            </a:r>
            <a:r>
              <a:rPr lang="en-US" sz="1600" dirty="0">
                <a:solidFill>
                  <a:srgbClr val="FF0000"/>
                </a:solidFill>
                <a:latin typeface="Arial" panose="020B0604020202020204" pitchFamily="34" charset="0"/>
              </a:rPr>
              <a:t>(optional) </a:t>
            </a:r>
            <a:r>
              <a:rPr lang="en-US" sz="1600" dirty="0">
                <a:latin typeface="Arial" panose="020B0604020202020204" pitchFamily="34" charset="0"/>
              </a:rPr>
              <a:t>:</a:t>
            </a:r>
            <a:r>
              <a:rPr lang="en-US" sz="1600" dirty="0">
                <a:solidFill>
                  <a:srgbClr val="FF0000"/>
                </a:solidFill>
                <a:latin typeface="Arial" panose="020B0604020202020204" pitchFamily="34" charset="0"/>
              </a:rPr>
              <a:t> </a:t>
            </a:r>
            <a:r>
              <a:rPr lang="en-US" dirty="0"/>
              <a:t>organize model elements (such as use cases) into groups.</a:t>
            </a:r>
            <a:endParaRPr lang="en-US" dirty="0">
              <a:solidFill>
                <a:srgbClr val="FF0000"/>
              </a:solidFill>
            </a:endParaRPr>
          </a:p>
        </p:txBody>
      </p:sp>
    </p:spTree>
    <p:extLst>
      <p:ext uri="{BB962C8B-B14F-4D97-AF65-F5344CB8AC3E}">
        <p14:creationId xmlns:p14="http://schemas.microsoft.com/office/powerpoint/2010/main" val="48040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2DE-D121-41E6-B8E1-A756C173B969}"/>
              </a:ext>
            </a:extLst>
          </p:cNvPr>
          <p:cNvSpPr>
            <a:spLocks noGrp="1"/>
          </p:cNvSpPr>
          <p:nvPr>
            <p:ph type="title"/>
          </p:nvPr>
        </p:nvSpPr>
        <p:spPr/>
        <p:txBody>
          <a:bodyPr/>
          <a:lstStyle/>
          <a:p>
            <a:r>
              <a:rPr lang="en-US" dirty="0"/>
              <a:t>Associations variety</a:t>
            </a:r>
          </a:p>
        </p:txBody>
      </p:sp>
      <p:pic>
        <p:nvPicPr>
          <p:cNvPr id="4" name="Picture 3">
            <a:extLst>
              <a:ext uri="{FF2B5EF4-FFF2-40B4-BE49-F238E27FC236}">
                <a16:creationId xmlns:a16="http://schemas.microsoft.com/office/drawing/2014/main" id="{17196C9A-A52E-48F6-9D52-EC25F624C697}"/>
              </a:ext>
            </a:extLst>
          </p:cNvPr>
          <p:cNvPicPr>
            <a:picLocks noChangeAspect="1"/>
          </p:cNvPicPr>
          <p:nvPr/>
        </p:nvPicPr>
        <p:blipFill>
          <a:blip r:embed="rId2"/>
          <a:stretch>
            <a:fillRect/>
          </a:stretch>
        </p:blipFill>
        <p:spPr>
          <a:xfrm>
            <a:off x="8212170" y="1349424"/>
            <a:ext cx="3543300"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C903915C-2941-41C3-B984-0537C6009E13}"/>
              </a:ext>
            </a:extLst>
          </p:cNvPr>
          <p:cNvPicPr>
            <a:picLocks noChangeAspect="1"/>
          </p:cNvPicPr>
          <p:nvPr/>
        </p:nvPicPr>
        <p:blipFill>
          <a:blip r:embed="rId3"/>
          <a:stretch>
            <a:fillRect/>
          </a:stretch>
        </p:blipFill>
        <p:spPr>
          <a:xfrm>
            <a:off x="8212170" y="3235625"/>
            <a:ext cx="3543300" cy="752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DE498A1-2479-47FA-927C-BA96C6A65F0B}"/>
              </a:ext>
            </a:extLst>
          </p:cNvPr>
          <p:cNvPicPr>
            <a:picLocks noChangeAspect="1"/>
          </p:cNvPicPr>
          <p:nvPr/>
        </p:nvPicPr>
        <p:blipFill>
          <a:blip r:embed="rId4"/>
          <a:stretch>
            <a:fillRect/>
          </a:stretch>
        </p:blipFill>
        <p:spPr>
          <a:xfrm>
            <a:off x="8212170" y="4613512"/>
            <a:ext cx="3543300" cy="1352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E05A05C1-F0FE-4CD9-961A-67D4A94C08F1}"/>
              </a:ext>
            </a:extLst>
          </p:cNvPr>
          <p:cNvSpPr txBox="1"/>
          <p:nvPr/>
        </p:nvSpPr>
        <p:spPr>
          <a:xfrm flipH="1">
            <a:off x="889632" y="1443126"/>
            <a:ext cx="7135401" cy="1354217"/>
          </a:xfrm>
          <a:prstGeom prst="rect">
            <a:avLst/>
          </a:prstGeom>
          <a:noFill/>
        </p:spPr>
        <p:txBody>
          <a:bodyPr wrap="square" rtlCol="0">
            <a:spAutoFit/>
          </a:bodyPr>
          <a:lstStyle/>
          <a:p>
            <a:pPr algn="ctr"/>
            <a:r>
              <a:rPr lang="en-US" dirty="0"/>
              <a:t> </a:t>
            </a:r>
            <a:r>
              <a:rPr lang="en-US" b="1" dirty="0">
                <a:solidFill>
                  <a:srgbClr val="0070C0"/>
                </a:solidFill>
              </a:rPr>
              <a:t>&lt;&lt;Include&gt;&gt; or &lt;&lt;uses&gt;&gt; </a:t>
            </a:r>
          </a:p>
          <a:p>
            <a:pPr algn="ctr"/>
            <a:r>
              <a:rPr lang="en-US" sz="1600" dirty="0"/>
              <a:t>Include is useful to extract use cases that are </a:t>
            </a:r>
            <a:r>
              <a:rPr lang="en-US" sz="1600" b="1" dirty="0"/>
              <a:t>duplicated</a:t>
            </a:r>
            <a:r>
              <a:rPr lang="en-US" sz="1600" dirty="0"/>
              <a:t> in multiple UC.  </a:t>
            </a:r>
          </a:p>
          <a:p>
            <a:pPr algn="ctr"/>
            <a:r>
              <a:rPr lang="en-US" sz="1600" dirty="0"/>
              <a:t>Base UC </a:t>
            </a:r>
            <a:r>
              <a:rPr lang="en-US" sz="1600" b="1" dirty="0"/>
              <a:t>can not stand alone </a:t>
            </a:r>
            <a:r>
              <a:rPr lang="en-US" sz="1600" dirty="0"/>
              <a:t>and is not complete without included UC.  </a:t>
            </a:r>
          </a:p>
          <a:p>
            <a:pPr algn="ctr"/>
            <a:r>
              <a:rPr lang="en-US" sz="1600" dirty="0"/>
              <a:t>When base UC is executed, the included UC is executed </a:t>
            </a:r>
            <a:r>
              <a:rPr lang="en-US" sz="1600" b="1" dirty="0"/>
              <a:t>every time</a:t>
            </a:r>
            <a:r>
              <a:rPr lang="en-US" sz="1600" dirty="0"/>
              <a:t>. </a:t>
            </a:r>
          </a:p>
          <a:p>
            <a:pPr algn="ctr"/>
            <a:r>
              <a:rPr lang="en-US" sz="1600" dirty="0"/>
              <a:t>Included UC execution is </a:t>
            </a:r>
            <a:r>
              <a:rPr lang="en-US" sz="1600" b="1" dirty="0"/>
              <a:t>mandatory</a:t>
            </a:r>
            <a:r>
              <a:rPr lang="en-US" sz="1600" dirty="0"/>
              <a:t> </a:t>
            </a:r>
          </a:p>
        </p:txBody>
      </p:sp>
      <p:sp>
        <p:nvSpPr>
          <p:cNvPr id="8" name="TextBox 7">
            <a:extLst>
              <a:ext uri="{FF2B5EF4-FFF2-40B4-BE49-F238E27FC236}">
                <a16:creationId xmlns:a16="http://schemas.microsoft.com/office/drawing/2014/main" id="{3251924F-0959-4C05-A358-D446C0B8C0B3}"/>
              </a:ext>
            </a:extLst>
          </p:cNvPr>
          <p:cNvSpPr txBox="1"/>
          <p:nvPr/>
        </p:nvSpPr>
        <p:spPr>
          <a:xfrm flipH="1">
            <a:off x="889633" y="3042475"/>
            <a:ext cx="7135401" cy="1600438"/>
          </a:xfrm>
          <a:prstGeom prst="rect">
            <a:avLst/>
          </a:prstGeom>
          <a:noFill/>
        </p:spPr>
        <p:txBody>
          <a:bodyPr wrap="square" rtlCol="0">
            <a:spAutoFit/>
          </a:bodyPr>
          <a:lstStyle/>
          <a:p>
            <a:pPr algn="ctr"/>
            <a:r>
              <a:rPr lang="en-US" dirty="0"/>
              <a:t> </a:t>
            </a:r>
            <a:r>
              <a:rPr lang="en-US" b="1" dirty="0">
                <a:solidFill>
                  <a:srgbClr val="0070C0"/>
                </a:solidFill>
              </a:rPr>
              <a:t>&lt;&lt;Extend&gt;&gt; </a:t>
            </a:r>
          </a:p>
          <a:p>
            <a:pPr algn="ctr"/>
            <a:r>
              <a:rPr lang="en-US" sz="1600" dirty="0"/>
              <a:t>Extend is used when a UC </a:t>
            </a:r>
            <a:r>
              <a:rPr lang="en-US" sz="1600" b="1" dirty="0"/>
              <a:t>conditionally</a:t>
            </a:r>
            <a:r>
              <a:rPr lang="en-US" sz="1600" dirty="0"/>
              <a:t> add some steps to another UC.</a:t>
            </a:r>
          </a:p>
          <a:p>
            <a:pPr algn="ctr"/>
            <a:r>
              <a:rPr lang="en-US" sz="1600" dirty="0"/>
              <a:t>Base UC </a:t>
            </a:r>
            <a:r>
              <a:rPr lang="en-US" sz="1600" b="1" dirty="0"/>
              <a:t>can stand </a:t>
            </a:r>
            <a:r>
              <a:rPr lang="en-US" sz="1600" dirty="0"/>
              <a:t>on its own without the extended UC</a:t>
            </a:r>
          </a:p>
          <a:p>
            <a:pPr algn="ctr"/>
            <a:r>
              <a:rPr lang="en-US" sz="1600" dirty="0"/>
              <a:t>When base UC is executed, the extended UC is executed </a:t>
            </a:r>
            <a:r>
              <a:rPr lang="en-US" sz="1600" b="1" dirty="0"/>
              <a:t>sometimes</a:t>
            </a:r>
            <a:r>
              <a:rPr lang="en-US" sz="1600" dirty="0"/>
              <a:t>. </a:t>
            </a:r>
          </a:p>
          <a:p>
            <a:pPr algn="ctr"/>
            <a:r>
              <a:rPr lang="en-US" sz="1600" dirty="0"/>
              <a:t>Extended UC execution is </a:t>
            </a:r>
            <a:r>
              <a:rPr lang="en-US" sz="1600" b="1" dirty="0"/>
              <a:t>optional</a:t>
            </a:r>
            <a:r>
              <a:rPr lang="en-US" sz="1600" dirty="0"/>
              <a:t> </a:t>
            </a:r>
          </a:p>
          <a:p>
            <a:pPr algn="ctr"/>
            <a:r>
              <a:rPr lang="en-US" sz="1600" dirty="0"/>
              <a:t>The base must be </a:t>
            </a:r>
            <a:r>
              <a:rPr lang="en-US" sz="1600" b="1" dirty="0"/>
              <a:t>meaningful</a:t>
            </a:r>
            <a:r>
              <a:rPr lang="en-US" sz="1600" dirty="0"/>
              <a:t> on its own </a:t>
            </a:r>
          </a:p>
        </p:txBody>
      </p:sp>
      <p:sp>
        <p:nvSpPr>
          <p:cNvPr id="9" name="TextBox 8">
            <a:extLst>
              <a:ext uri="{FF2B5EF4-FFF2-40B4-BE49-F238E27FC236}">
                <a16:creationId xmlns:a16="http://schemas.microsoft.com/office/drawing/2014/main" id="{0742F7C3-1FA1-4BB6-BDBB-E00D70C22A9D}"/>
              </a:ext>
            </a:extLst>
          </p:cNvPr>
          <p:cNvSpPr txBox="1"/>
          <p:nvPr/>
        </p:nvSpPr>
        <p:spPr>
          <a:xfrm flipH="1">
            <a:off x="889633" y="4828122"/>
            <a:ext cx="7135401" cy="923330"/>
          </a:xfrm>
          <a:prstGeom prst="rect">
            <a:avLst/>
          </a:prstGeom>
          <a:noFill/>
        </p:spPr>
        <p:txBody>
          <a:bodyPr wrap="square" rtlCol="0">
            <a:spAutoFit/>
          </a:bodyPr>
          <a:lstStyle/>
          <a:p>
            <a:pPr algn="ctr"/>
            <a:r>
              <a:rPr lang="en-US" dirty="0"/>
              <a:t> </a:t>
            </a:r>
            <a:r>
              <a:rPr lang="en-US" b="1" dirty="0">
                <a:solidFill>
                  <a:srgbClr val="0070C0"/>
                </a:solidFill>
              </a:rPr>
              <a:t>Inheritance</a:t>
            </a:r>
          </a:p>
          <a:p>
            <a:pPr algn="ctr"/>
            <a:r>
              <a:rPr lang="en-US" dirty="0"/>
              <a:t>Inheritance between use cases is not as common as either the use of extend or include dependencies, but it is still possible.</a:t>
            </a:r>
            <a:endParaRPr lang="en-US" sz="1600" dirty="0"/>
          </a:p>
        </p:txBody>
      </p:sp>
      <p:sp>
        <p:nvSpPr>
          <p:cNvPr id="10" name="TextBox 9">
            <a:extLst>
              <a:ext uri="{FF2B5EF4-FFF2-40B4-BE49-F238E27FC236}">
                <a16:creationId xmlns:a16="http://schemas.microsoft.com/office/drawing/2014/main" id="{A59CF4A5-1BCF-4439-9B97-E0F1D0F1E31A}"/>
              </a:ext>
            </a:extLst>
          </p:cNvPr>
          <p:cNvSpPr txBox="1"/>
          <p:nvPr/>
        </p:nvSpPr>
        <p:spPr>
          <a:xfrm>
            <a:off x="8538411" y="3190697"/>
            <a:ext cx="3374699" cy="276999"/>
          </a:xfrm>
          <a:prstGeom prst="rect">
            <a:avLst/>
          </a:prstGeom>
          <a:noFill/>
        </p:spPr>
        <p:txBody>
          <a:bodyPr wrap="square">
            <a:spAutoFit/>
          </a:bodyPr>
          <a:lstStyle/>
          <a:p>
            <a:r>
              <a:rPr lang="en-US" sz="1200" dirty="0"/>
              <a:t>Extended                                 Extending</a:t>
            </a:r>
          </a:p>
        </p:txBody>
      </p:sp>
    </p:spTree>
    <p:extLst>
      <p:ext uri="{BB962C8B-B14F-4D97-AF65-F5344CB8AC3E}">
        <p14:creationId xmlns:p14="http://schemas.microsoft.com/office/powerpoint/2010/main" val="576304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8884-55C2-4D42-BDF0-6AB3FA012253}"/>
              </a:ext>
            </a:extLst>
          </p:cNvPr>
          <p:cNvSpPr>
            <a:spLocks noGrp="1"/>
          </p:cNvSpPr>
          <p:nvPr>
            <p:ph type="title"/>
          </p:nvPr>
        </p:nvSpPr>
        <p:spPr/>
        <p:txBody>
          <a:bodyPr/>
          <a:lstStyle/>
          <a:p>
            <a:r>
              <a:rPr lang="en-US" b="1" dirty="0"/>
              <a:t>boundary boxes to indicate releases.</a:t>
            </a:r>
            <a:endParaRPr lang="en-US" dirty="0"/>
          </a:p>
        </p:txBody>
      </p:sp>
      <p:pic>
        <p:nvPicPr>
          <p:cNvPr id="4" name="Picture 3">
            <a:extLst>
              <a:ext uri="{FF2B5EF4-FFF2-40B4-BE49-F238E27FC236}">
                <a16:creationId xmlns:a16="http://schemas.microsoft.com/office/drawing/2014/main" id="{16EDD4C4-87E2-4E8B-8FB3-1E0156C0E241}"/>
              </a:ext>
            </a:extLst>
          </p:cNvPr>
          <p:cNvPicPr>
            <a:picLocks noChangeAspect="1"/>
          </p:cNvPicPr>
          <p:nvPr/>
        </p:nvPicPr>
        <p:blipFill>
          <a:blip r:embed="rId2"/>
          <a:stretch>
            <a:fillRect/>
          </a:stretch>
        </p:blipFill>
        <p:spPr>
          <a:xfrm>
            <a:off x="4717940" y="1167336"/>
            <a:ext cx="4912795" cy="53082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52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BD94-BD6A-4EBA-88D0-B900CF449A98}"/>
              </a:ext>
            </a:extLst>
          </p:cNvPr>
          <p:cNvSpPr>
            <a:spLocks noGrp="1"/>
          </p:cNvSpPr>
          <p:nvPr>
            <p:ph type="title"/>
          </p:nvPr>
        </p:nvSpPr>
        <p:spPr/>
        <p:txBody>
          <a:bodyPr/>
          <a:lstStyle/>
          <a:p>
            <a:r>
              <a:rPr lang="en-US" b="1" dirty="0"/>
              <a:t>Applying packages to simplify use case diagrams</a:t>
            </a:r>
            <a:endParaRPr lang="en-US" dirty="0"/>
          </a:p>
        </p:txBody>
      </p:sp>
      <p:pic>
        <p:nvPicPr>
          <p:cNvPr id="4" name="Picture 3">
            <a:extLst>
              <a:ext uri="{FF2B5EF4-FFF2-40B4-BE49-F238E27FC236}">
                <a16:creationId xmlns:a16="http://schemas.microsoft.com/office/drawing/2014/main" id="{F0154986-CCE6-4F54-9337-CEAB27226C9C}"/>
              </a:ext>
            </a:extLst>
          </p:cNvPr>
          <p:cNvPicPr>
            <a:picLocks noChangeAspect="1"/>
          </p:cNvPicPr>
          <p:nvPr/>
        </p:nvPicPr>
        <p:blipFill>
          <a:blip r:embed="rId2"/>
          <a:stretch>
            <a:fillRect/>
          </a:stretch>
        </p:blipFill>
        <p:spPr>
          <a:xfrm>
            <a:off x="5901650" y="1977655"/>
            <a:ext cx="5429847" cy="46908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5982352D-671F-489C-BCD6-6D38D28AA931}"/>
              </a:ext>
            </a:extLst>
          </p:cNvPr>
          <p:cNvSpPr/>
          <p:nvPr/>
        </p:nvSpPr>
        <p:spPr>
          <a:xfrm>
            <a:off x="1251678" y="2297761"/>
            <a:ext cx="4416055" cy="646331"/>
          </a:xfrm>
          <a:prstGeom prst="rect">
            <a:avLst/>
          </a:prstGeom>
        </p:spPr>
        <p:txBody>
          <a:bodyPr wrap="square">
            <a:spAutoFit/>
          </a:bodyPr>
          <a:lstStyle/>
          <a:p>
            <a:r>
              <a:rPr lang="en-US" dirty="0">
                <a:latin typeface="Open Sans"/>
              </a:rPr>
              <a:t>packages make a logical categorization of use cases into related subsystems.</a:t>
            </a:r>
            <a:endParaRPr lang="en-US" dirty="0"/>
          </a:p>
        </p:txBody>
      </p:sp>
    </p:spTree>
    <p:extLst>
      <p:ext uri="{BB962C8B-B14F-4D97-AF65-F5344CB8AC3E}">
        <p14:creationId xmlns:p14="http://schemas.microsoft.com/office/powerpoint/2010/main" val="2818287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0F41-A32F-4C21-B9A8-D776B236B6D2}"/>
              </a:ext>
            </a:extLst>
          </p:cNvPr>
          <p:cNvSpPr>
            <a:spLocks noGrp="1"/>
          </p:cNvSpPr>
          <p:nvPr>
            <p:ph type="title"/>
          </p:nvPr>
        </p:nvSpPr>
        <p:spPr>
          <a:xfrm>
            <a:off x="1295076" y="152562"/>
            <a:ext cx="10178322" cy="1492132"/>
          </a:xfrm>
        </p:spPr>
        <p:txBody>
          <a:bodyPr/>
          <a:lstStyle/>
          <a:p>
            <a:r>
              <a:rPr lang="en-US" dirty="0"/>
              <a:t>Use case Example</a:t>
            </a:r>
          </a:p>
        </p:txBody>
      </p:sp>
      <p:grpSp>
        <p:nvGrpSpPr>
          <p:cNvPr id="43" name="Group 42">
            <a:extLst>
              <a:ext uri="{FF2B5EF4-FFF2-40B4-BE49-F238E27FC236}">
                <a16:creationId xmlns:a16="http://schemas.microsoft.com/office/drawing/2014/main" id="{C6F604DF-7EE0-49A8-B9A5-F4A1F0649977}"/>
              </a:ext>
            </a:extLst>
          </p:cNvPr>
          <p:cNvGrpSpPr/>
          <p:nvPr/>
        </p:nvGrpSpPr>
        <p:grpSpPr>
          <a:xfrm>
            <a:off x="6740674" y="56743"/>
            <a:ext cx="5124959" cy="3902433"/>
            <a:chOff x="6198781" y="1483920"/>
            <a:chExt cx="5231219" cy="3811094"/>
          </a:xfrm>
        </p:grpSpPr>
        <p:sp>
          <p:nvSpPr>
            <p:cNvPr id="42" name="Rectangle 41">
              <a:extLst>
                <a:ext uri="{FF2B5EF4-FFF2-40B4-BE49-F238E27FC236}">
                  <a16:creationId xmlns:a16="http://schemas.microsoft.com/office/drawing/2014/main" id="{31489BD6-FF16-47F9-91DE-14B143E34527}"/>
                </a:ext>
              </a:extLst>
            </p:cNvPr>
            <p:cNvSpPr/>
            <p:nvPr/>
          </p:nvSpPr>
          <p:spPr>
            <a:xfrm>
              <a:off x="7412051" y="2434856"/>
              <a:ext cx="4017949" cy="2548616"/>
            </a:xfrm>
            <a:prstGeom prst="rect">
              <a:avLst/>
            </a:prstGeom>
            <a:solidFill>
              <a:schemeClr val="accent3">
                <a:lumMod val="40000"/>
                <a:lumOff val="6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Use Case Diagram Actor Icons - Download Free Vector Icons | Noun ...">
              <a:extLst>
                <a:ext uri="{FF2B5EF4-FFF2-40B4-BE49-F238E27FC236}">
                  <a16:creationId xmlns:a16="http://schemas.microsoft.com/office/drawing/2014/main" id="{765BF80B-6C37-43E7-8441-1F6712E6EE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225" y="1869137"/>
              <a:ext cx="388098" cy="383711"/>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E24539A-887B-4B90-ADD8-D600AA8DCC0A}"/>
                </a:ext>
              </a:extLst>
            </p:cNvPr>
            <p:cNvSpPr/>
            <p:nvPr/>
          </p:nvSpPr>
          <p:spPr>
            <a:xfrm>
              <a:off x="7836285" y="3043562"/>
              <a:ext cx="1338272" cy="50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Enroll in University</a:t>
              </a:r>
            </a:p>
          </p:txBody>
        </p:sp>
        <p:sp>
          <p:nvSpPr>
            <p:cNvPr id="6" name="Oval 5">
              <a:extLst>
                <a:ext uri="{FF2B5EF4-FFF2-40B4-BE49-F238E27FC236}">
                  <a16:creationId xmlns:a16="http://schemas.microsoft.com/office/drawing/2014/main" id="{D1E32D3F-FDB2-4200-8608-A39A18EC8F85}"/>
                </a:ext>
              </a:extLst>
            </p:cNvPr>
            <p:cNvSpPr/>
            <p:nvPr/>
          </p:nvSpPr>
          <p:spPr>
            <a:xfrm>
              <a:off x="9964138" y="3043563"/>
              <a:ext cx="1338272" cy="50808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Enroll in seminar</a:t>
              </a:r>
            </a:p>
          </p:txBody>
        </p:sp>
        <p:sp>
          <p:nvSpPr>
            <p:cNvPr id="7" name="Oval 6">
              <a:extLst>
                <a:ext uri="{FF2B5EF4-FFF2-40B4-BE49-F238E27FC236}">
                  <a16:creationId xmlns:a16="http://schemas.microsoft.com/office/drawing/2014/main" id="{F65293E8-D9B0-417A-AE10-3DA5143594D9}"/>
                </a:ext>
              </a:extLst>
            </p:cNvPr>
            <p:cNvSpPr/>
            <p:nvPr/>
          </p:nvSpPr>
          <p:spPr>
            <a:xfrm>
              <a:off x="9964138" y="4342365"/>
              <a:ext cx="1338272" cy="50808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Enroll Family Member in University</a:t>
              </a:r>
            </a:p>
          </p:txBody>
        </p:sp>
        <p:sp>
          <p:nvSpPr>
            <p:cNvPr id="8" name="Oval 7">
              <a:extLst>
                <a:ext uri="{FF2B5EF4-FFF2-40B4-BE49-F238E27FC236}">
                  <a16:creationId xmlns:a16="http://schemas.microsoft.com/office/drawing/2014/main" id="{991D4ABA-DCD6-459B-BA57-C62129F870ED}"/>
                </a:ext>
              </a:extLst>
            </p:cNvPr>
            <p:cNvSpPr/>
            <p:nvPr/>
          </p:nvSpPr>
          <p:spPr>
            <a:xfrm>
              <a:off x="7836285" y="4342364"/>
              <a:ext cx="1338272" cy="50808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Perform security check</a:t>
              </a:r>
            </a:p>
          </p:txBody>
        </p:sp>
        <p:pic>
          <p:nvPicPr>
            <p:cNvPr id="9" name="Picture 2" descr="Use Case Diagram Actor Icons - Download Free Vector Icons | Noun ...">
              <a:extLst>
                <a:ext uri="{FF2B5EF4-FFF2-40B4-BE49-F238E27FC236}">
                  <a16:creationId xmlns:a16="http://schemas.microsoft.com/office/drawing/2014/main" id="{7A6958E7-8431-4530-9E18-4FE0CC2D03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1372" y="1903111"/>
              <a:ext cx="388098" cy="3837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se Case Diagram Actor Icons - Download Free Vector Icons | Noun ...">
              <a:extLst>
                <a:ext uri="{FF2B5EF4-FFF2-40B4-BE49-F238E27FC236}">
                  <a16:creationId xmlns:a16="http://schemas.microsoft.com/office/drawing/2014/main" id="{96B5EB5E-DE6A-441D-A986-21485563EB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8607" y="3105749"/>
              <a:ext cx="388098" cy="3837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Use Case Diagram Actor Icons - Download Free Vector Icons | Noun ...">
              <a:extLst>
                <a:ext uri="{FF2B5EF4-FFF2-40B4-BE49-F238E27FC236}">
                  <a16:creationId xmlns:a16="http://schemas.microsoft.com/office/drawing/2014/main" id="{5726AB78-819E-43E9-9431-4570203057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5855" y="4404552"/>
              <a:ext cx="388098" cy="3837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3766C2-D9C3-443C-B71F-AD1CA08158CD}"/>
                </a:ext>
              </a:extLst>
            </p:cNvPr>
            <p:cNvSpPr txBox="1"/>
            <p:nvPr/>
          </p:nvSpPr>
          <p:spPr>
            <a:xfrm>
              <a:off x="10127414" y="1492686"/>
              <a:ext cx="1011718" cy="367686"/>
            </a:xfrm>
            <a:prstGeom prst="rect">
              <a:avLst/>
            </a:prstGeom>
            <a:noFill/>
          </p:spPr>
          <p:txBody>
            <a:bodyPr wrap="none" rtlCol="0">
              <a:spAutoFit/>
            </a:bodyPr>
            <a:lstStyle/>
            <a:p>
              <a:r>
                <a:rPr lang="en-US" dirty="0"/>
                <a:t>applicant</a:t>
              </a:r>
            </a:p>
          </p:txBody>
        </p:sp>
        <p:sp>
          <p:nvSpPr>
            <p:cNvPr id="13" name="TextBox 12">
              <a:extLst>
                <a:ext uri="{FF2B5EF4-FFF2-40B4-BE49-F238E27FC236}">
                  <a16:creationId xmlns:a16="http://schemas.microsoft.com/office/drawing/2014/main" id="{CF5AC128-16C6-467D-96D0-54956385C2EB}"/>
                </a:ext>
              </a:extLst>
            </p:cNvPr>
            <p:cNvSpPr txBox="1"/>
            <p:nvPr/>
          </p:nvSpPr>
          <p:spPr>
            <a:xfrm>
              <a:off x="7999561" y="1483920"/>
              <a:ext cx="983504" cy="367686"/>
            </a:xfrm>
            <a:prstGeom prst="rect">
              <a:avLst/>
            </a:prstGeom>
            <a:noFill/>
          </p:spPr>
          <p:txBody>
            <a:bodyPr wrap="none" rtlCol="0">
              <a:spAutoFit/>
            </a:bodyPr>
            <a:lstStyle/>
            <a:p>
              <a:r>
                <a:rPr lang="en-US" dirty="0"/>
                <a:t>registrar</a:t>
              </a:r>
            </a:p>
          </p:txBody>
        </p:sp>
        <p:sp>
          <p:nvSpPr>
            <p:cNvPr id="14" name="TextBox 13">
              <a:extLst>
                <a:ext uri="{FF2B5EF4-FFF2-40B4-BE49-F238E27FC236}">
                  <a16:creationId xmlns:a16="http://schemas.microsoft.com/office/drawing/2014/main" id="{50D02DE7-4F40-4E30-9E34-3C98864CC926}"/>
                </a:ext>
              </a:extLst>
            </p:cNvPr>
            <p:cNvSpPr txBox="1"/>
            <p:nvPr/>
          </p:nvSpPr>
          <p:spPr>
            <a:xfrm>
              <a:off x="6407000" y="2675876"/>
              <a:ext cx="891308" cy="367686"/>
            </a:xfrm>
            <a:prstGeom prst="rect">
              <a:avLst/>
            </a:prstGeom>
            <a:noFill/>
          </p:spPr>
          <p:txBody>
            <a:bodyPr wrap="none" rtlCol="0">
              <a:spAutoFit/>
            </a:bodyPr>
            <a:lstStyle/>
            <a:p>
              <a:r>
                <a:rPr lang="en-US" dirty="0"/>
                <a:t>student</a:t>
              </a:r>
            </a:p>
          </p:txBody>
        </p:sp>
        <p:sp>
          <p:nvSpPr>
            <p:cNvPr id="15" name="TextBox 14">
              <a:extLst>
                <a:ext uri="{FF2B5EF4-FFF2-40B4-BE49-F238E27FC236}">
                  <a16:creationId xmlns:a16="http://schemas.microsoft.com/office/drawing/2014/main" id="{43F9BEF9-A78B-4204-8648-51E46EB64ACD}"/>
                </a:ext>
              </a:extLst>
            </p:cNvPr>
            <p:cNvSpPr txBox="1"/>
            <p:nvPr/>
          </p:nvSpPr>
          <p:spPr>
            <a:xfrm>
              <a:off x="6198781" y="4712846"/>
              <a:ext cx="1307744" cy="582168"/>
            </a:xfrm>
            <a:prstGeom prst="rect">
              <a:avLst/>
            </a:prstGeom>
            <a:noFill/>
          </p:spPr>
          <p:txBody>
            <a:bodyPr wrap="none" rtlCol="0">
              <a:spAutoFit/>
            </a:bodyPr>
            <a:lstStyle/>
            <a:p>
              <a:pPr algn="ctr"/>
              <a:r>
                <a:rPr lang="en-US" sz="1600" dirty="0"/>
                <a:t>International </a:t>
              </a:r>
            </a:p>
            <a:p>
              <a:pPr algn="ctr"/>
              <a:r>
                <a:rPr lang="en-US" sz="1600" dirty="0"/>
                <a:t>student</a:t>
              </a:r>
            </a:p>
          </p:txBody>
        </p:sp>
        <p:cxnSp>
          <p:nvCxnSpPr>
            <p:cNvPr id="16" name="Straight Arrow Connector 15">
              <a:extLst>
                <a:ext uri="{FF2B5EF4-FFF2-40B4-BE49-F238E27FC236}">
                  <a16:creationId xmlns:a16="http://schemas.microsoft.com/office/drawing/2014/main" id="{64DCEC52-B422-4CF0-9FE9-0E039AB024CD}"/>
                </a:ext>
              </a:extLst>
            </p:cNvPr>
            <p:cNvCxnSpPr>
              <a:stCxn id="4" idx="6"/>
              <a:endCxn id="6" idx="2"/>
            </p:cNvCxnSpPr>
            <p:nvPr/>
          </p:nvCxnSpPr>
          <p:spPr>
            <a:xfrm>
              <a:off x="9174557" y="3297606"/>
              <a:ext cx="789581" cy="1"/>
            </a:xfrm>
            <a:prstGeom prst="straightConnector1">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673A10-8E01-4BDF-8AE9-D800387FBFA4}"/>
                </a:ext>
              </a:extLst>
            </p:cNvPr>
            <p:cNvCxnSpPr>
              <a:cxnSpLocks/>
              <a:stCxn id="8" idx="0"/>
              <a:endCxn id="4" idx="4"/>
            </p:cNvCxnSpPr>
            <p:nvPr/>
          </p:nvCxnSpPr>
          <p:spPr>
            <a:xfrm flipV="1">
              <a:off x="8505421" y="3551650"/>
              <a:ext cx="0" cy="790715"/>
            </a:xfrm>
            <a:prstGeom prst="straightConnector1">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97ED2D56-01A2-4B1D-8444-77839BC37BB6}"/>
                </a:ext>
              </a:extLst>
            </p:cNvPr>
            <p:cNvCxnSpPr>
              <a:cxnSpLocks/>
              <a:stCxn id="7" idx="0"/>
              <a:endCxn id="4" idx="5"/>
            </p:cNvCxnSpPr>
            <p:nvPr/>
          </p:nvCxnSpPr>
          <p:spPr>
            <a:xfrm flipH="1" flipV="1">
              <a:off x="8978572" y="3477242"/>
              <a:ext cx="1654703" cy="865123"/>
            </a:xfrm>
            <a:prstGeom prst="straightConnector1">
              <a:avLst/>
            </a:prstGeom>
            <a:ln w="952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777216C-EC55-40D9-B58D-6959AD5D5187}"/>
                </a:ext>
              </a:extLst>
            </p:cNvPr>
            <p:cNvCxnSpPr>
              <a:cxnSpLocks/>
              <a:stCxn id="10" idx="3"/>
              <a:endCxn id="4" idx="2"/>
            </p:cNvCxnSpPr>
            <p:nvPr/>
          </p:nvCxnSpPr>
          <p:spPr>
            <a:xfrm>
              <a:off x="7046704" y="3297605"/>
              <a:ext cx="789581"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E2FC5EE7-7B99-4F8B-A32C-CAC2B648708B}"/>
                </a:ext>
              </a:extLst>
            </p:cNvPr>
            <p:cNvCxnSpPr>
              <a:cxnSpLocks/>
              <a:stCxn id="11" idx="3"/>
              <a:endCxn id="8" idx="2"/>
            </p:cNvCxnSpPr>
            <p:nvPr/>
          </p:nvCxnSpPr>
          <p:spPr>
            <a:xfrm>
              <a:off x="7023953" y="4596408"/>
              <a:ext cx="812333"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6A31E36-EC33-4E75-8446-89CE0FBFF963}"/>
                </a:ext>
              </a:extLst>
            </p:cNvPr>
            <p:cNvCxnSpPr>
              <a:cxnSpLocks/>
              <a:stCxn id="1026" idx="1"/>
              <a:endCxn id="4" idx="7"/>
            </p:cNvCxnSpPr>
            <p:nvPr/>
          </p:nvCxnSpPr>
          <p:spPr>
            <a:xfrm flipH="1">
              <a:off x="8978572" y="2060993"/>
              <a:ext cx="1460653" cy="105697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D10AC42B-5861-44A6-8BC1-9666E1CA7EB1}"/>
                </a:ext>
              </a:extLst>
            </p:cNvPr>
            <p:cNvCxnSpPr>
              <a:cxnSpLocks/>
              <a:stCxn id="9" idx="2"/>
              <a:endCxn id="4" idx="0"/>
            </p:cNvCxnSpPr>
            <p:nvPr/>
          </p:nvCxnSpPr>
          <p:spPr>
            <a:xfrm>
              <a:off x="8505421" y="2286822"/>
              <a:ext cx="0" cy="75674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C6D98A2D-1B49-4CA9-9F05-2CAD8B492FEB}"/>
                </a:ext>
              </a:extLst>
            </p:cNvPr>
            <p:cNvCxnSpPr>
              <a:cxnSpLocks/>
              <a:endCxn id="10" idx="2"/>
            </p:cNvCxnSpPr>
            <p:nvPr/>
          </p:nvCxnSpPr>
          <p:spPr>
            <a:xfrm flipV="1">
              <a:off x="6829904" y="3489460"/>
              <a:ext cx="22752" cy="790715"/>
            </a:xfrm>
            <a:prstGeom prst="straightConnector1">
              <a:avLst/>
            </a:prstGeom>
            <a:ln w="952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95BF1BBC-8D5A-4D01-8CF6-058B8BA2A928}"/>
                </a:ext>
              </a:extLst>
            </p:cNvPr>
            <p:cNvSpPr txBox="1"/>
            <p:nvPr/>
          </p:nvSpPr>
          <p:spPr>
            <a:xfrm>
              <a:off x="9108360" y="3066913"/>
              <a:ext cx="921974" cy="260444"/>
            </a:xfrm>
            <a:prstGeom prst="rect">
              <a:avLst/>
            </a:prstGeom>
            <a:noFill/>
          </p:spPr>
          <p:txBody>
            <a:bodyPr wrap="none" rtlCol="0">
              <a:spAutoFit/>
            </a:bodyPr>
            <a:lstStyle/>
            <a:p>
              <a:r>
                <a:rPr lang="en-US" sz="1100" dirty="0"/>
                <a:t>&lt;&lt;Include&gt;&gt;</a:t>
              </a:r>
            </a:p>
          </p:txBody>
        </p:sp>
        <p:sp>
          <p:nvSpPr>
            <p:cNvPr id="41" name="TextBox 40">
              <a:extLst>
                <a:ext uri="{FF2B5EF4-FFF2-40B4-BE49-F238E27FC236}">
                  <a16:creationId xmlns:a16="http://schemas.microsoft.com/office/drawing/2014/main" id="{9854539F-7E4F-4A0E-B2EE-D0CBB0FC185D}"/>
                </a:ext>
              </a:extLst>
            </p:cNvPr>
            <p:cNvSpPr txBox="1"/>
            <p:nvPr/>
          </p:nvSpPr>
          <p:spPr>
            <a:xfrm>
              <a:off x="7610214" y="3834276"/>
              <a:ext cx="915518" cy="260444"/>
            </a:xfrm>
            <a:prstGeom prst="rect">
              <a:avLst/>
            </a:prstGeom>
            <a:noFill/>
          </p:spPr>
          <p:txBody>
            <a:bodyPr wrap="none" rtlCol="0">
              <a:spAutoFit/>
            </a:bodyPr>
            <a:lstStyle/>
            <a:p>
              <a:r>
                <a:rPr lang="en-US" sz="1100" dirty="0"/>
                <a:t>&lt;&lt;Extend&gt;&gt;</a:t>
              </a:r>
            </a:p>
          </p:txBody>
        </p:sp>
      </p:grpSp>
      <p:sp>
        <p:nvSpPr>
          <p:cNvPr id="44" name="Rectangle 43">
            <a:extLst>
              <a:ext uri="{FF2B5EF4-FFF2-40B4-BE49-F238E27FC236}">
                <a16:creationId xmlns:a16="http://schemas.microsoft.com/office/drawing/2014/main" id="{708B8AE3-700E-41AB-A0BC-639C4821A8E5}"/>
              </a:ext>
            </a:extLst>
          </p:cNvPr>
          <p:cNvSpPr/>
          <p:nvPr/>
        </p:nvSpPr>
        <p:spPr>
          <a:xfrm>
            <a:off x="902582" y="898628"/>
            <a:ext cx="5842454" cy="5386090"/>
          </a:xfrm>
          <a:prstGeom prst="rect">
            <a:avLst/>
          </a:prstGeom>
          <a:solidFill>
            <a:schemeClr val="bg1">
              <a:lumMod val="75000"/>
            </a:schemeClr>
          </a:solidFill>
          <a:effectLst>
            <a:softEdge rad="38100"/>
          </a:effectLst>
        </p:spPr>
        <p:txBody>
          <a:bodyPr wrap="square">
            <a:spAutoFit/>
          </a:bodyPr>
          <a:lstStyle/>
          <a:p>
            <a:r>
              <a:rPr lang="en-US" sz="1400" b="1" dirty="0">
                <a:solidFill>
                  <a:srgbClr val="000000"/>
                </a:solidFill>
                <a:latin typeface="Arial" panose="020B0604020202020204" pitchFamily="34" charset="0"/>
              </a:rPr>
              <a:t>Name:</a:t>
            </a:r>
            <a:r>
              <a:rPr lang="en-US" sz="1400" dirty="0">
                <a:solidFill>
                  <a:srgbClr val="000000"/>
                </a:solidFill>
                <a:latin typeface="Arial" panose="020B0604020202020204" pitchFamily="34" charset="0"/>
              </a:rPr>
              <a:t> </a:t>
            </a:r>
            <a:r>
              <a:rPr lang="en-US" sz="1200" dirty="0">
                <a:solidFill>
                  <a:srgbClr val="000000"/>
                </a:solidFill>
                <a:latin typeface="Arial" panose="020B0604020202020204" pitchFamily="34" charset="0"/>
              </a:rPr>
              <a:t>Enroll in University</a:t>
            </a:r>
            <a:endParaRPr lang="en-US" sz="1400" dirty="0">
              <a:solidFill>
                <a:srgbClr val="000000"/>
              </a:solidFill>
              <a:latin typeface="Arial" panose="020B0604020202020204" pitchFamily="34" charset="0"/>
            </a:endParaRPr>
          </a:p>
          <a:p>
            <a:r>
              <a:rPr lang="en-US" sz="1400" b="1" dirty="0">
                <a:solidFill>
                  <a:srgbClr val="000000"/>
                </a:solidFill>
                <a:latin typeface="Arial" panose="020B0604020202020204" pitchFamily="34" charset="0"/>
              </a:rPr>
              <a:t>Identifier:</a:t>
            </a:r>
            <a:r>
              <a:rPr lang="en-US" sz="1400" dirty="0">
                <a:solidFill>
                  <a:srgbClr val="000000"/>
                </a:solidFill>
                <a:latin typeface="Arial" panose="020B0604020202020204" pitchFamily="34" charset="0"/>
              </a:rPr>
              <a:t> </a:t>
            </a:r>
            <a:r>
              <a:rPr lang="en-US" sz="1200" dirty="0">
                <a:solidFill>
                  <a:srgbClr val="000000"/>
                </a:solidFill>
                <a:latin typeface="Arial" panose="020B0604020202020204" pitchFamily="34" charset="0"/>
              </a:rPr>
              <a:t>UC 19</a:t>
            </a:r>
            <a:endParaRPr lang="en-US" sz="1400" dirty="0">
              <a:solidFill>
                <a:srgbClr val="000000"/>
              </a:solidFill>
              <a:latin typeface="Arial" panose="020B0604020202020204" pitchFamily="34" charset="0"/>
            </a:endParaRPr>
          </a:p>
          <a:p>
            <a:r>
              <a:rPr lang="en-US" sz="1400" b="1" dirty="0">
                <a:solidFill>
                  <a:srgbClr val="000000"/>
                </a:solidFill>
                <a:latin typeface="Arial" panose="020B0604020202020204" pitchFamily="34" charset="0"/>
              </a:rPr>
              <a:t>Description:</a:t>
            </a:r>
            <a:endParaRPr lang="en-US" sz="1400" dirty="0">
              <a:solidFill>
                <a:srgbClr val="000000"/>
              </a:solidFill>
              <a:latin typeface="Arial" panose="020B0604020202020204" pitchFamily="34" charset="0"/>
            </a:endParaRPr>
          </a:p>
          <a:p>
            <a:r>
              <a:rPr lang="en-US" sz="1200" dirty="0">
                <a:solidFill>
                  <a:srgbClr val="000000"/>
                </a:solidFill>
                <a:latin typeface="Arial" panose="020B0604020202020204" pitchFamily="34" charset="0"/>
              </a:rPr>
              <a:t>Enroll someone in the university</a:t>
            </a:r>
            <a:r>
              <a:rPr lang="en-US" sz="1400" dirty="0">
                <a:solidFill>
                  <a:srgbClr val="000000"/>
                </a:solidFill>
                <a:latin typeface="Arial" panose="020B0604020202020204" pitchFamily="34" charset="0"/>
              </a:rPr>
              <a:t>.</a:t>
            </a:r>
          </a:p>
          <a:p>
            <a:r>
              <a:rPr lang="en-US" sz="1400" b="1" dirty="0">
                <a:solidFill>
                  <a:srgbClr val="000000"/>
                </a:solidFill>
                <a:latin typeface="Arial" panose="020B0604020202020204" pitchFamily="34" charset="0"/>
              </a:rPr>
              <a:t>Preconditions:</a:t>
            </a:r>
            <a:endParaRPr lang="en-US" sz="1400" dirty="0">
              <a:solidFill>
                <a:srgbClr val="000000"/>
              </a:solidFill>
              <a:latin typeface="Arial" panose="020B0604020202020204" pitchFamily="34" charset="0"/>
            </a:endParaRPr>
          </a:p>
          <a:p>
            <a:pPr>
              <a:buFont typeface="Arial" panose="020B0604020202020204" pitchFamily="34" charset="0"/>
              <a:buChar char="•"/>
            </a:pPr>
            <a:r>
              <a:rPr lang="en-US" sz="1200" dirty="0">
                <a:solidFill>
                  <a:srgbClr val="000000"/>
                </a:solidFill>
                <a:latin typeface="Arial" panose="020B0604020202020204" pitchFamily="34" charset="0"/>
              </a:rPr>
              <a:t>The Registrar is logged into the system.</a:t>
            </a:r>
          </a:p>
          <a:p>
            <a:pPr>
              <a:buFont typeface="Arial" panose="020B0604020202020204" pitchFamily="34" charset="0"/>
              <a:buChar char="•"/>
            </a:pPr>
            <a:r>
              <a:rPr lang="en-US" sz="1200" dirty="0">
                <a:solidFill>
                  <a:srgbClr val="000000"/>
                </a:solidFill>
                <a:latin typeface="Arial" panose="020B0604020202020204" pitchFamily="34" charset="0"/>
              </a:rPr>
              <a:t>The Applicant has already undergone initial checks to verify that they are eligible to enroll.</a:t>
            </a:r>
          </a:p>
          <a:p>
            <a:r>
              <a:rPr lang="en-US" sz="1400" b="1" dirty="0">
                <a:solidFill>
                  <a:srgbClr val="000000"/>
                </a:solidFill>
                <a:latin typeface="Arial" panose="020B0604020202020204" pitchFamily="34" charset="0"/>
              </a:rPr>
              <a:t>Postconditions:</a:t>
            </a:r>
            <a:endParaRPr lang="en-US" sz="1400" dirty="0">
              <a:solidFill>
                <a:srgbClr val="000000"/>
              </a:solidFill>
              <a:latin typeface="Arial" panose="020B0604020202020204" pitchFamily="34" charset="0"/>
            </a:endParaRPr>
          </a:p>
          <a:p>
            <a:pPr>
              <a:buFont typeface="Arial" panose="020B0604020202020204" pitchFamily="34" charset="0"/>
              <a:buChar char="•"/>
            </a:pPr>
            <a:r>
              <a:rPr lang="en-US" sz="1200" dirty="0">
                <a:solidFill>
                  <a:srgbClr val="000000"/>
                </a:solidFill>
                <a:latin typeface="Arial" panose="020B0604020202020204" pitchFamily="34" charset="0"/>
              </a:rPr>
              <a:t>The Applicant will be enrolled in the university as a student if they are eligible</a:t>
            </a:r>
            <a:r>
              <a:rPr lang="en-US" sz="1400" dirty="0">
                <a:solidFill>
                  <a:srgbClr val="000000"/>
                </a:solidFill>
                <a:latin typeface="Arial" panose="020B0604020202020204" pitchFamily="34" charset="0"/>
              </a:rPr>
              <a:t>.</a:t>
            </a:r>
          </a:p>
          <a:p>
            <a:r>
              <a:rPr lang="en-US" sz="1400" b="1" dirty="0">
                <a:solidFill>
                  <a:srgbClr val="000000"/>
                </a:solidFill>
                <a:latin typeface="Arial" panose="020B0604020202020204" pitchFamily="34" charset="0"/>
              </a:rPr>
              <a:t>Basic Course of Action:</a:t>
            </a:r>
          </a:p>
          <a:p>
            <a:pPr marL="342900" indent="-342900">
              <a:buAutoNum type="arabicPeriod"/>
            </a:pPr>
            <a:r>
              <a:rPr lang="en-US" sz="1400" dirty="0"/>
              <a:t>The applicant hands a filled out copy of form </a:t>
            </a:r>
            <a:r>
              <a:rPr lang="en-US" sz="1400" i="1" dirty="0"/>
              <a:t>UI13 University Application Form</a:t>
            </a:r>
            <a:r>
              <a:rPr lang="en-US" sz="1400" dirty="0"/>
              <a:t> to the registrar.</a:t>
            </a:r>
          </a:p>
          <a:p>
            <a:pPr marL="342900" indent="-342900">
              <a:buAutoNum type="arabicPeriod"/>
            </a:pPr>
            <a:r>
              <a:rPr lang="en-US" sz="1400" dirty="0"/>
              <a:t>The registrar inputs the name, address, and phone number of the applicant. </a:t>
            </a:r>
            <a:r>
              <a:rPr lang="en-US" sz="1400" dirty="0">
                <a:solidFill>
                  <a:srgbClr val="FF0000"/>
                </a:solidFill>
              </a:rPr>
              <a:t>[Extension Point: </a:t>
            </a:r>
            <a:r>
              <a:rPr lang="en-US" sz="1400" i="1" dirty="0">
                <a:solidFill>
                  <a:srgbClr val="FF0000"/>
                </a:solidFill>
              </a:rPr>
              <a:t>UC34 Perform Security Check</a:t>
            </a:r>
            <a:r>
              <a:rPr lang="en-US" sz="1400" dirty="0">
                <a:solidFill>
                  <a:srgbClr val="FF0000"/>
                </a:solidFill>
              </a:rPr>
              <a:t>.]</a:t>
            </a:r>
          </a:p>
          <a:p>
            <a:pPr marL="342900" indent="-342900">
              <a:buAutoNum type="arabicPeriod"/>
            </a:pPr>
            <a:r>
              <a:rPr lang="en-US" sz="1400" dirty="0"/>
              <a:t>The system determines that the applicant does not already exist within the system [Alternate Course F: Students Appears to Exist Within The System].</a:t>
            </a:r>
          </a:p>
          <a:p>
            <a:pPr marL="342900" indent="-342900">
              <a:buAutoNum type="arabicPeriod"/>
            </a:pPr>
            <a:r>
              <a:rPr lang="en-US" sz="1400" dirty="0"/>
              <a:t>The system determines that the applicant is on the eligible applicants list. [Alternate Course G: Person is Not Eligible to Enroll]</a:t>
            </a:r>
          </a:p>
          <a:p>
            <a:pPr marL="342900" indent="-342900">
              <a:buAutoNum type="arabicPeriod"/>
            </a:pPr>
            <a:r>
              <a:rPr lang="en-US" sz="1400" dirty="0"/>
              <a:t>The system adds the applicant to its records. The applicant is now considered to be a student.</a:t>
            </a:r>
          </a:p>
          <a:p>
            <a:pPr marL="342900" indent="-342900">
              <a:buAutoNum type="arabicPeriod"/>
            </a:pPr>
            <a:r>
              <a:rPr lang="en-US" sz="1400" dirty="0"/>
              <a:t>The registrar helps the student to enroll in seminars </a:t>
            </a:r>
            <a:r>
              <a:rPr lang="en-US" sz="1400" dirty="0">
                <a:solidFill>
                  <a:schemeClr val="tx2">
                    <a:lumMod val="50000"/>
                    <a:lumOff val="50000"/>
                  </a:schemeClr>
                </a:solidFill>
              </a:rPr>
              <a:t>via the use case </a:t>
            </a:r>
            <a:r>
              <a:rPr lang="en-US" sz="1400" i="1" dirty="0">
                <a:solidFill>
                  <a:schemeClr val="tx2">
                    <a:lumMod val="50000"/>
                    <a:lumOff val="50000"/>
                  </a:schemeClr>
                </a:solidFill>
              </a:rPr>
              <a:t>UC17 Enroll in Seminar</a:t>
            </a:r>
            <a:r>
              <a:rPr lang="en-US" sz="1400" dirty="0">
                <a:solidFill>
                  <a:schemeClr val="tx2">
                    <a:lumMod val="50000"/>
                    <a:lumOff val="50000"/>
                  </a:schemeClr>
                </a:solidFill>
              </a:rPr>
              <a:t>.</a:t>
            </a:r>
          </a:p>
          <a:p>
            <a:pPr marL="342900" indent="-342900">
              <a:buAutoNum type="arabicPeriod"/>
            </a:pPr>
            <a:r>
              <a:rPr lang="en-US" sz="1400" dirty="0"/>
              <a:t>The use case ends.</a:t>
            </a:r>
            <a:endParaRPr lang="en-US" sz="700" b="0" i="0" dirty="0">
              <a:solidFill>
                <a:srgbClr val="FF0000"/>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3C9A6A6B-5E8C-4A63-8F4E-4C541AAA89F8}"/>
              </a:ext>
            </a:extLst>
          </p:cNvPr>
          <p:cNvSpPr/>
          <p:nvPr/>
        </p:nvSpPr>
        <p:spPr>
          <a:xfrm>
            <a:off x="902581" y="6273658"/>
            <a:ext cx="5840033" cy="523220"/>
          </a:xfrm>
          <a:prstGeom prst="rect">
            <a:avLst/>
          </a:prstGeom>
          <a:solidFill>
            <a:schemeClr val="accent5">
              <a:lumMod val="60000"/>
              <a:lumOff val="40000"/>
            </a:schemeClr>
          </a:solidFill>
          <a:effectLst>
            <a:softEdge rad="31750"/>
          </a:effectLst>
        </p:spPr>
        <p:txBody>
          <a:bodyPr wrap="square">
            <a:spAutoFit/>
          </a:bodyPr>
          <a:lstStyle/>
          <a:p>
            <a:r>
              <a:rPr lang="en-US" sz="1400" dirty="0">
                <a:solidFill>
                  <a:srgbClr val="000000"/>
                </a:solidFill>
              </a:rPr>
              <a:t>The association between </a:t>
            </a:r>
            <a:r>
              <a:rPr lang="en-US" sz="1400" i="1" u="sng" dirty="0">
                <a:solidFill>
                  <a:srgbClr val="000000"/>
                </a:solidFill>
              </a:rPr>
              <a:t>Student</a:t>
            </a:r>
            <a:r>
              <a:rPr lang="en-US" sz="1400" dirty="0">
                <a:solidFill>
                  <a:srgbClr val="000000"/>
                </a:solidFill>
              </a:rPr>
              <a:t> and </a:t>
            </a:r>
            <a:r>
              <a:rPr lang="en-US" sz="1400" i="1" u="sng" dirty="0">
                <a:solidFill>
                  <a:srgbClr val="000000"/>
                </a:solidFill>
              </a:rPr>
              <a:t>Enroll in University</a:t>
            </a:r>
            <a:r>
              <a:rPr lang="en-US" sz="1400" u="sng" dirty="0">
                <a:solidFill>
                  <a:srgbClr val="000000"/>
                </a:solidFill>
              </a:rPr>
              <a:t> </a:t>
            </a:r>
            <a:r>
              <a:rPr lang="en-US" sz="1400" dirty="0">
                <a:solidFill>
                  <a:srgbClr val="000000"/>
                </a:solidFill>
              </a:rPr>
              <a:t>indicates this use case is initially invoked by a student and not by a registrar.</a:t>
            </a:r>
            <a:endParaRPr lang="en-US" sz="1400" dirty="0"/>
          </a:p>
        </p:txBody>
      </p:sp>
      <p:sp>
        <p:nvSpPr>
          <p:cNvPr id="46" name="Rectangle 45">
            <a:extLst>
              <a:ext uri="{FF2B5EF4-FFF2-40B4-BE49-F238E27FC236}">
                <a16:creationId xmlns:a16="http://schemas.microsoft.com/office/drawing/2014/main" id="{F7A40749-95AA-4B4C-ACD7-2BBE7630D922}"/>
              </a:ext>
            </a:extLst>
          </p:cNvPr>
          <p:cNvSpPr/>
          <p:nvPr/>
        </p:nvSpPr>
        <p:spPr>
          <a:xfrm>
            <a:off x="6795816" y="4316344"/>
            <a:ext cx="5015908" cy="2462213"/>
          </a:xfrm>
          <a:prstGeom prst="rect">
            <a:avLst/>
          </a:prstGeom>
          <a:solidFill>
            <a:schemeClr val="accent4">
              <a:lumMod val="20000"/>
              <a:lumOff val="80000"/>
            </a:schemeClr>
          </a:solidFill>
          <a:effectLst>
            <a:softEdge rad="31750"/>
          </a:effectLst>
        </p:spPr>
        <p:txBody>
          <a:bodyPr wrap="square">
            <a:spAutoFit/>
          </a:bodyPr>
          <a:lstStyle/>
          <a:p>
            <a:pPr marL="285750" indent="-285750">
              <a:buFont typeface="Arial" panose="020B0604020202020204" pitchFamily="34" charset="0"/>
              <a:buChar char="•"/>
            </a:pPr>
            <a:r>
              <a:rPr lang="en-US" sz="1400" dirty="0"/>
              <a:t>Understanding that associations don't represent flows of information is important.</a:t>
            </a:r>
          </a:p>
          <a:p>
            <a:pPr marL="285750" indent="-285750">
              <a:buFont typeface="Arial" panose="020B0604020202020204" pitchFamily="34" charset="0"/>
              <a:buChar char="•"/>
            </a:pPr>
            <a:r>
              <a:rPr lang="en-US" sz="1400" dirty="0"/>
              <a:t>they just indicate an actor is somehow involved with a use case.</a:t>
            </a:r>
          </a:p>
          <a:p>
            <a:pPr marL="285750" indent="-285750">
              <a:buFont typeface="Arial" panose="020B0604020202020204" pitchFamily="34" charset="0"/>
              <a:buChar char="•"/>
            </a:pPr>
            <a:r>
              <a:rPr lang="en-US" sz="1400" dirty="0"/>
              <a:t>Information is flowing back and forth between the actor and the use case.</a:t>
            </a:r>
          </a:p>
          <a:p>
            <a:pPr marL="285750" indent="-285750">
              <a:buFont typeface="Arial" panose="020B0604020202020204" pitchFamily="34" charset="0"/>
              <a:buChar char="•"/>
            </a:pPr>
            <a:r>
              <a:rPr lang="en-US" sz="1400" dirty="0"/>
              <a:t>for example, students would need to indicate which seminars they want to enroll in and the system would need to indicate to the students whether they have been enrolled. However, use case diagrams don't model this sort of information.</a:t>
            </a:r>
          </a:p>
          <a:p>
            <a:pPr marL="285750" indent="-285750">
              <a:buFont typeface="Arial" panose="020B0604020202020204" pitchFamily="34" charset="0"/>
              <a:buChar char="•"/>
            </a:pPr>
            <a:r>
              <a:rPr lang="en-US" sz="1400" dirty="0"/>
              <a:t>Information flow can be modeled using </a:t>
            </a:r>
            <a:r>
              <a:rPr lang="en-US" sz="1400" dirty="0">
                <a:hlinkClick r:id="rId4">
                  <a:extLst>
                    <a:ext uri="{A12FA001-AC4F-418D-AE19-62706E023703}">
                      <ahyp:hlinkClr xmlns:ahyp="http://schemas.microsoft.com/office/drawing/2018/hyperlinkcolor" val="tx"/>
                    </a:ext>
                  </a:extLst>
                </a:hlinkClick>
              </a:rPr>
              <a:t>UML activity diagrams</a:t>
            </a:r>
            <a:r>
              <a:rPr lang="en-US" sz="1400" dirty="0"/>
              <a:t>. </a:t>
            </a:r>
            <a:endParaRPr lang="en-US" sz="800" dirty="0"/>
          </a:p>
        </p:txBody>
      </p:sp>
    </p:spTree>
    <p:extLst>
      <p:ext uri="{BB962C8B-B14F-4D97-AF65-F5344CB8AC3E}">
        <p14:creationId xmlns:p14="http://schemas.microsoft.com/office/powerpoint/2010/main" val="2083190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5815D-96F8-4AD7-B922-334518198EC6}"/>
              </a:ext>
            </a:extLst>
          </p:cNvPr>
          <p:cNvPicPr>
            <a:picLocks noChangeAspect="1"/>
          </p:cNvPicPr>
          <p:nvPr/>
        </p:nvPicPr>
        <p:blipFill>
          <a:blip r:embed="rId2"/>
          <a:stretch>
            <a:fillRect/>
          </a:stretch>
        </p:blipFill>
        <p:spPr>
          <a:xfrm>
            <a:off x="2401151" y="2249795"/>
            <a:ext cx="6658712" cy="4502302"/>
          </a:xfrm>
          <a:prstGeom prst="rect">
            <a:avLst/>
          </a:prstGeom>
          <a:ln>
            <a:noFill/>
          </a:ln>
          <a:effectLst>
            <a:outerShdw blurRad="190500" algn="tl" rotWithShape="0">
              <a:srgbClr val="000000">
                <a:alpha val="70000"/>
              </a:srgbClr>
            </a:outerShdw>
          </a:effectLst>
        </p:spPr>
      </p:pic>
      <p:sp>
        <p:nvSpPr>
          <p:cNvPr id="6" name="Title 1">
            <a:extLst>
              <a:ext uri="{FF2B5EF4-FFF2-40B4-BE49-F238E27FC236}">
                <a16:creationId xmlns:a16="http://schemas.microsoft.com/office/drawing/2014/main" id="{A0A0840D-2B5C-4628-8FC7-79579C7C8F6B}"/>
              </a:ext>
            </a:extLst>
          </p:cNvPr>
          <p:cNvSpPr>
            <a:spLocks noGrp="1"/>
          </p:cNvSpPr>
          <p:nvPr>
            <p:ph type="title"/>
          </p:nvPr>
        </p:nvSpPr>
        <p:spPr>
          <a:xfrm>
            <a:off x="1295076" y="152562"/>
            <a:ext cx="10178322" cy="1492132"/>
          </a:xfrm>
        </p:spPr>
        <p:txBody>
          <a:bodyPr/>
          <a:lstStyle/>
          <a:p>
            <a:r>
              <a:rPr lang="en-US" dirty="0"/>
              <a:t>Activity Diagram Example - Student Enrollment</a:t>
            </a:r>
          </a:p>
        </p:txBody>
      </p:sp>
      <p:sp>
        <p:nvSpPr>
          <p:cNvPr id="7" name="TextBox 6">
            <a:extLst>
              <a:ext uri="{FF2B5EF4-FFF2-40B4-BE49-F238E27FC236}">
                <a16:creationId xmlns:a16="http://schemas.microsoft.com/office/drawing/2014/main" id="{30A7623A-ACF3-4994-8FC0-5B773C16BB52}"/>
              </a:ext>
            </a:extLst>
          </p:cNvPr>
          <p:cNvSpPr txBox="1"/>
          <p:nvPr/>
        </p:nvSpPr>
        <p:spPr>
          <a:xfrm>
            <a:off x="1295076" y="1603463"/>
            <a:ext cx="9797653" cy="646331"/>
          </a:xfrm>
          <a:prstGeom prst="rect">
            <a:avLst/>
          </a:prstGeom>
          <a:noFill/>
        </p:spPr>
        <p:txBody>
          <a:bodyPr wrap="square">
            <a:spAutoFit/>
          </a:bodyPr>
          <a:lstStyle/>
          <a:p>
            <a:r>
              <a:rPr lang="en-US" dirty="0"/>
              <a:t>An activity diagram portrays the </a:t>
            </a:r>
            <a:r>
              <a:rPr lang="en-US" b="1" dirty="0"/>
              <a:t>control flow </a:t>
            </a:r>
            <a:r>
              <a:rPr lang="en-US" dirty="0"/>
              <a:t>from a start point to a finish point showing the various </a:t>
            </a:r>
            <a:r>
              <a:rPr lang="en-US" b="1" dirty="0"/>
              <a:t>decision paths </a:t>
            </a:r>
            <a:r>
              <a:rPr lang="en-US" dirty="0"/>
              <a:t>that exist while the activity is being executed</a:t>
            </a:r>
          </a:p>
        </p:txBody>
      </p:sp>
    </p:spTree>
    <p:extLst>
      <p:ext uri="{BB962C8B-B14F-4D97-AF65-F5344CB8AC3E}">
        <p14:creationId xmlns:p14="http://schemas.microsoft.com/office/powerpoint/2010/main" val="1358063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543B-77C2-46E5-9CC3-85B31471257D}"/>
              </a:ext>
            </a:extLst>
          </p:cNvPr>
          <p:cNvSpPr>
            <a:spLocks noGrp="1"/>
          </p:cNvSpPr>
          <p:nvPr>
            <p:ph type="title"/>
          </p:nvPr>
        </p:nvSpPr>
        <p:spPr>
          <a:xfrm>
            <a:off x="1251677" y="382385"/>
            <a:ext cx="10491831" cy="1492132"/>
          </a:xfrm>
        </p:spPr>
        <p:txBody>
          <a:bodyPr/>
          <a:lstStyle/>
          <a:p>
            <a:r>
              <a:rPr lang="en-US" dirty="0"/>
              <a:t>Entity-Control-Boundary pattern</a:t>
            </a:r>
          </a:p>
        </p:txBody>
      </p:sp>
      <p:grpSp>
        <p:nvGrpSpPr>
          <p:cNvPr id="50" name="Group 49">
            <a:extLst>
              <a:ext uri="{FF2B5EF4-FFF2-40B4-BE49-F238E27FC236}">
                <a16:creationId xmlns:a16="http://schemas.microsoft.com/office/drawing/2014/main" id="{94450542-C085-4D77-85D4-AC9FF843F3D1}"/>
              </a:ext>
            </a:extLst>
          </p:cNvPr>
          <p:cNvGrpSpPr/>
          <p:nvPr/>
        </p:nvGrpSpPr>
        <p:grpSpPr>
          <a:xfrm>
            <a:off x="4572410" y="1929995"/>
            <a:ext cx="6838218" cy="2220686"/>
            <a:chOff x="1979211" y="3174277"/>
            <a:chExt cx="7073349" cy="2377438"/>
          </a:xfrm>
        </p:grpSpPr>
        <p:sp>
          <p:nvSpPr>
            <p:cNvPr id="31" name="Rectangle 30">
              <a:extLst>
                <a:ext uri="{FF2B5EF4-FFF2-40B4-BE49-F238E27FC236}">
                  <a16:creationId xmlns:a16="http://schemas.microsoft.com/office/drawing/2014/main" id="{DD8D341F-791D-4496-B679-F3B8CD78911C}"/>
                </a:ext>
              </a:extLst>
            </p:cNvPr>
            <p:cNvSpPr/>
            <p:nvPr/>
          </p:nvSpPr>
          <p:spPr>
            <a:xfrm>
              <a:off x="3409406" y="3174277"/>
              <a:ext cx="5643154" cy="23774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2" name="Group 11">
              <a:extLst>
                <a:ext uri="{FF2B5EF4-FFF2-40B4-BE49-F238E27FC236}">
                  <a16:creationId xmlns:a16="http://schemas.microsoft.com/office/drawing/2014/main" id="{04739467-BF22-421B-882E-534669586864}"/>
                </a:ext>
              </a:extLst>
            </p:cNvPr>
            <p:cNvGrpSpPr/>
            <p:nvPr/>
          </p:nvGrpSpPr>
          <p:grpSpPr>
            <a:xfrm>
              <a:off x="3409406" y="4056119"/>
              <a:ext cx="989053" cy="764577"/>
              <a:chOff x="3866606" y="1698171"/>
              <a:chExt cx="989053" cy="764577"/>
            </a:xfrm>
          </p:grpSpPr>
          <p:sp>
            <p:nvSpPr>
              <p:cNvPr id="4" name="Flowchart: Connector 3">
                <a:extLst>
                  <a:ext uri="{FF2B5EF4-FFF2-40B4-BE49-F238E27FC236}">
                    <a16:creationId xmlns:a16="http://schemas.microsoft.com/office/drawing/2014/main" id="{8AD80AA3-D8DB-403A-9008-70D4458C3BB9}"/>
                  </a:ext>
                </a:extLst>
              </p:cNvPr>
              <p:cNvSpPr/>
              <p:nvPr/>
            </p:nvSpPr>
            <p:spPr>
              <a:xfrm>
                <a:off x="4297680" y="169817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E9C7A1A-274B-490C-9B6D-08BBF86C5F5D}"/>
                  </a:ext>
                </a:extLst>
              </p:cNvPr>
              <p:cNvCxnSpPr>
                <a:cxnSpLocks/>
                <a:stCxn id="4" idx="2"/>
              </p:cNvCxnSpPr>
              <p:nvPr/>
            </p:nvCxnSpPr>
            <p:spPr>
              <a:xfrm flipH="1">
                <a:off x="4010297" y="1926771"/>
                <a:ext cx="287383"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3BB1960-441F-4F18-84A4-47FD0F67C247}"/>
                  </a:ext>
                </a:extLst>
              </p:cNvPr>
              <p:cNvCxnSpPr>
                <a:cxnSpLocks/>
              </p:cNvCxnSpPr>
              <p:nvPr/>
            </p:nvCxnSpPr>
            <p:spPr>
              <a:xfrm>
                <a:off x="4010297" y="1750423"/>
                <a:ext cx="0" cy="352698"/>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B4289D9-8957-44C0-B36B-2B13C2F4BEBE}"/>
                  </a:ext>
                </a:extLst>
              </p:cNvPr>
              <p:cNvSpPr txBox="1"/>
              <p:nvPr/>
            </p:nvSpPr>
            <p:spPr>
              <a:xfrm>
                <a:off x="3866606" y="2124194"/>
                <a:ext cx="989053" cy="338554"/>
              </a:xfrm>
              <a:prstGeom prst="rect">
                <a:avLst/>
              </a:prstGeom>
              <a:noFill/>
            </p:spPr>
            <p:txBody>
              <a:bodyPr wrap="none" rtlCol="0">
                <a:spAutoFit/>
              </a:bodyPr>
              <a:lstStyle/>
              <a:p>
                <a:r>
                  <a:rPr lang="en-US" sz="1600" dirty="0"/>
                  <a:t>Boundary</a:t>
                </a:r>
              </a:p>
            </p:txBody>
          </p:sp>
        </p:grpSp>
        <p:grpSp>
          <p:nvGrpSpPr>
            <p:cNvPr id="30" name="Group 29">
              <a:extLst>
                <a:ext uri="{FF2B5EF4-FFF2-40B4-BE49-F238E27FC236}">
                  <a16:creationId xmlns:a16="http://schemas.microsoft.com/office/drawing/2014/main" id="{15869D69-40AF-4FC8-91E1-2D3E717A5C99}"/>
                </a:ext>
              </a:extLst>
            </p:cNvPr>
            <p:cNvGrpSpPr/>
            <p:nvPr/>
          </p:nvGrpSpPr>
          <p:grpSpPr>
            <a:xfrm>
              <a:off x="5805615" y="4056119"/>
              <a:ext cx="580769" cy="457200"/>
              <a:chOff x="6268992" y="1714190"/>
              <a:chExt cx="580769" cy="457200"/>
            </a:xfrm>
          </p:grpSpPr>
          <p:sp>
            <p:nvSpPr>
              <p:cNvPr id="13" name="Flowchart: Connector 12">
                <a:extLst>
                  <a:ext uri="{FF2B5EF4-FFF2-40B4-BE49-F238E27FC236}">
                    <a16:creationId xmlns:a16="http://schemas.microsoft.com/office/drawing/2014/main" id="{53F29B24-8D55-46F1-9F66-294109277D8A}"/>
                  </a:ext>
                </a:extLst>
              </p:cNvPr>
              <p:cNvSpPr/>
              <p:nvPr/>
            </p:nvSpPr>
            <p:spPr>
              <a:xfrm>
                <a:off x="6268992" y="1714190"/>
                <a:ext cx="457200" cy="457200"/>
              </a:xfrm>
              <a:prstGeom prst="flowChartConnector">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AC6B414-38D2-4EE2-A036-23A31816E7B3}"/>
                  </a:ext>
                </a:extLst>
              </p:cNvPr>
              <p:cNvSpPr/>
              <p:nvPr/>
            </p:nvSpPr>
            <p:spPr>
              <a:xfrm rot="3313115">
                <a:off x="6638410" y="1777073"/>
                <a:ext cx="175562" cy="247140"/>
              </a:xfrm>
              <a:prstGeom prst="rightArrow">
                <a:avLst>
                  <a:gd name="adj1" fmla="val 12936"/>
                  <a:gd name="adj2" fmla="val 65884"/>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98D8A15-B2FF-4024-8FFC-4633AAF57514}"/>
                </a:ext>
              </a:extLst>
            </p:cNvPr>
            <p:cNvSpPr txBox="1"/>
            <p:nvPr/>
          </p:nvSpPr>
          <p:spPr>
            <a:xfrm>
              <a:off x="5608617" y="4465042"/>
              <a:ext cx="851195" cy="338554"/>
            </a:xfrm>
            <a:prstGeom prst="rect">
              <a:avLst/>
            </a:prstGeom>
            <a:noFill/>
          </p:spPr>
          <p:txBody>
            <a:bodyPr wrap="none" rtlCol="0">
              <a:spAutoFit/>
            </a:bodyPr>
            <a:lstStyle/>
            <a:p>
              <a:r>
                <a:rPr lang="en-US" sz="1600" dirty="0"/>
                <a:t>Control</a:t>
              </a:r>
            </a:p>
          </p:txBody>
        </p:sp>
        <p:grpSp>
          <p:nvGrpSpPr>
            <p:cNvPr id="29" name="Group 28">
              <a:extLst>
                <a:ext uri="{FF2B5EF4-FFF2-40B4-BE49-F238E27FC236}">
                  <a16:creationId xmlns:a16="http://schemas.microsoft.com/office/drawing/2014/main" id="{68073677-69D0-4787-9356-7FF596796AEC}"/>
                </a:ext>
              </a:extLst>
            </p:cNvPr>
            <p:cNvGrpSpPr/>
            <p:nvPr/>
          </p:nvGrpSpPr>
          <p:grpSpPr>
            <a:xfrm>
              <a:off x="7993163" y="4663233"/>
              <a:ext cx="662361" cy="774684"/>
              <a:chOff x="7890583" y="1719241"/>
              <a:chExt cx="662361" cy="774684"/>
            </a:xfrm>
          </p:grpSpPr>
          <p:sp>
            <p:nvSpPr>
              <p:cNvPr id="23" name="Flowchart: Connector 22">
                <a:extLst>
                  <a:ext uri="{FF2B5EF4-FFF2-40B4-BE49-F238E27FC236}">
                    <a16:creationId xmlns:a16="http://schemas.microsoft.com/office/drawing/2014/main" id="{2D8809B1-B8A6-4F3D-9E4D-F1F5D3AE1AB6}"/>
                  </a:ext>
                </a:extLst>
              </p:cNvPr>
              <p:cNvSpPr/>
              <p:nvPr/>
            </p:nvSpPr>
            <p:spPr>
              <a:xfrm>
                <a:off x="7993164" y="171924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2B47B1A-C791-41EE-9193-F0874C9C7241}"/>
                  </a:ext>
                </a:extLst>
              </p:cNvPr>
              <p:cNvSpPr txBox="1"/>
              <p:nvPr/>
            </p:nvSpPr>
            <p:spPr>
              <a:xfrm>
                <a:off x="7890583" y="2155371"/>
                <a:ext cx="662361" cy="338554"/>
              </a:xfrm>
              <a:prstGeom prst="rect">
                <a:avLst/>
              </a:prstGeom>
              <a:noFill/>
            </p:spPr>
            <p:txBody>
              <a:bodyPr wrap="none" rtlCol="0">
                <a:spAutoFit/>
              </a:bodyPr>
              <a:lstStyle/>
              <a:p>
                <a:r>
                  <a:rPr lang="en-US" sz="1600" dirty="0"/>
                  <a:t>Entity</a:t>
                </a:r>
              </a:p>
            </p:txBody>
          </p:sp>
          <p:cxnSp>
            <p:nvCxnSpPr>
              <p:cNvPr id="26" name="Straight Connector 25">
                <a:extLst>
                  <a:ext uri="{FF2B5EF4-FFF2-40B4-BE49-F238E27FC236}">
                    <a16:creationId xmlns:a16="http://schemas.microsoft.com/office/drawing/2014/main" id="{6E1CC874-CB28-4698-BE1C-80715A6DF2EB}"/>
                  </a:ext>
                </a:extLst>
              </p:cNvPr>
              <p:cNvCxnSpPr>
                <a:cxnSpLocks/>
              </p:cNvCxnSpPr>
              <p:nvPr/>
            </p:nvCxnSpPr>
            <p:spPr>
              <a:xfrm>
                <a:off x="7931728" y="2171390"/>
                <a:ext cx="621216"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89269E1C-E81B-47D3-82E2-8F17FD75D7E9}"/>
                </a:ext>
              </a:extLst>
            </p:cNvPr>
            <p:cNvGrpSpPr/>
            <p:nvPr/>
          </p:nvGrpSpPr>
          <p:grpSpPr>
            <a:xfrm>
              <a:off x="7993164" y="3298882"/>
              <a:ext cx="662361" cy="774684"/>
              <a:chOff x="7890583" y="1719241"/>
              <a:chExt cx="662361" cy="774684"/>
            </a:xfrm>
          </p:grpSpPr>
          <p:sp>
            <p:nvSpPr>
              <p:cNvPr id="33" name="Flowchart: Connector 32">
                <a:extLst>
                  <a:ext uri="{FF2B5EF4-FFF2-40B4-BE49-F238E27FC236}">
                    <a16:creationId xmlns:a16="http://schemas.microsoft.com/office/drawing/2014/main" id="{373A28A4-5F17-40A6-B0CE-3FC886CDCE2A}"/>
                  </a:ext>
                </a:extLst>
              </p:cNvPr>
              <p:cNvSpPr/>
              <p:nvPr/>
            </p:nvSpPr>
            <p:spPr>
              <a:xfrm>
                <a:off x="7993164" y="171924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ED44775-593E-4100-952B-242B3934A215}"/>
                  </a:ext>
                </a:extLst>
              </p:cNvPr>
              <p:cNvSpPr txBox="1"/>
              <p:nvPr/>
            </p:nvSpPr>
            <p:spPr>
              <a:xfrm>
                <a:off x="7890583" y="2155371"/>
                <a:ext cx="662361" cy="338554"/>
              </a:xfrm>
              <a:prstGeom prst="rect">
                <a:avLst/>
              </a:prstGeom>
              <a:noFill/>
            </p:spPr>
            <p:txBody>
              <a:bodyPr wrap="none" rtlCol="0">
                <a:spAutoFit/>
              </a:bodyPr>
              <a:lstStyle/>
              <a:p>
                <a:r>
                  <a:rPr lang="en-US" sz="1600" dirty="0"/>
                  <a:t>Entity</a:t>
                </a:r>
              </a:p>
            </p:txBody>
          </p:sp>
          <p:cxnSp>
            <p:nvCxnSpPr>
              <p:cNvPr id="35" name="Straight Connector 34">
                <a:extLst>
                  <a:ext uri="{FF2B5EF4-FFF2-40B4-BE49-F238E27FC236}">
                    <a16:creationId xmlns:a16="http://schemas.microsoft.com/office/drawing/2014/main" id="{0D30751D-ADF4-4FF4-9893-9DDCEF1D68EC}"/>
                  </a:ext>
                </a:extLst>
              </p:cNvPr>
              <p:cNvCxnSpPr>
                <a:cxnSpLocks/>
              </p:cNvCxnSpPr>
              <p:nvPr/>
            </p:nvCxnSpPr>
            <p:spPr>
              <a:xfrm>
                <a:off x="7931728" y="2171390"/>
                <a:ext cx="621216"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a:extLst>
                <a:ext uri="{FF2B5EF4-FFF2-40B4-BE49-F238E27FC236}">
                  <a16:creationId xmlns:a16="http://schemas.microsoft.com/office/drawing/2014/main" id="{2579DEE5-9C28-4A46-B824-5D09D86F9480}"/>
                </a:ext>
              </a:extLst>
            </p:cNvPr>
            <p:cNvCxnSpPr>
              <a:stCxn id="4" idx="6"/>
              <a:endCxn id="13" idx="2"/>
            </p:cNvCxnSpPr>
            <p:nvPr/>
          </p:nvCxnSpPr>
          <p:spPr>
            <a:xfrm>
              <a:off x="4297680" y="4284719"/>
              <a:ext cx="1507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06F3D49-1088-4C71-8967-D18FEAA51F8A}"/>
                </a:ext>
              </a:extLst>
            </p:cNvPr>
            <p:cNvCxnSpPr>
              <a:cxnSpLocks/>
            </p:cNvCxnSpPr>
            <p:nvPr/>
          </p:nvCxnSpPr>
          <p:spPr>
            <a:xfrm flipV="1">
              <a:off x="6195860" y="3527482"/>
              <a:ext cx="1899885" cy="59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3D190C-F45A-42AA-97FC-8ADE30621BAC}"/>
                </a:ext>
              </a:extLst>
            </p:cNvPr>
            <p:cNvCxnSpPr>
              <a:cxnSpLocks/>
              <a:stCxn id="13" idx="5"/>
              <a:endCxn id="23" idx="2"/>
            </p:cNvCxnSpPr>
            <p:nvPr/>
          </p:nvCxnSpPr>
          <p:spPr>
            <a:xfrm>
              <a:off x="6195860" y="4446364"/>
              <a:ext cx="1899884" cy="445469"/>
            </a:xfrm>
            <a:prstGeom prst="line">
              <a:avLst/>
            </a:prstGeom>
          </p:spPr>
          <p:style>
            <a:lnRef idx="1">
              <a:schemeClr val="accent1"/>
            </a:lnRef>
            <a:fillRef idx="0">
              <a:schemeClr val="accent1"/>
            </a:fillRef>
            <a:effectRef idx="0">
              <a:schemeClr val="accent1"/>
            </a:effectRef>
            <a:fontRef idx="minor">
              <a:schemeClr val="tx1"/>
            </a:fontRef>
          </p:style>
        </p:cxnSp>
        <p:pic>
          <p:nvPicPr>
            <p:cNvPr id="45" name="Picture 2" descr="Use Case Diagram Actor Icons - Download Free Vector Icons | Noun ...">
              <a:extLst>
                <a:ext uri="{FF2B5EF4-FFF2-40B4-BE49-F238E27FC236}">
                  <a16:creationId xmlns:a16="http://schemas.microsoft.com/office/drawing/2014/main" id="{298ADEEC-D2C2-454F-9993-A123AD83E6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712" y="4088265"/>
              <a:ext cx="380215" cy="392907"/>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45">
              <a:extLst>
                <a:ext uri="{FF2B5EF4-FFF2-40B4-BE49-F238E27FC236}">
                  <a16:creationId xmlns:a16="http://schemas.microsoft.com/office/drawing/2014/main" id="{39DA0D82-3A92-4898-97D7-8BCA9600AB78}"/>
                </a:ext>
              </a:extLst>
            </p:cNvPr>
            <p:cNvCxnSpPr>
              <a:cxnSpLocks/>
              <a:stCxn id="45" idx="3"/>
            </p:cNvCxnSpPr>
            <p:nvPr/>
          </p:nvCxnSpPr>
          <p:spPr>
            <a:xfrm flipV="1">
              <a:off x="2513927" y="4284718"/>
              <a:ext cx="1635932" cy="1"/>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D78ECB22-1A86-466C-AC12-6890C0AC4937}"/>
                </a:ext>
              </a:extLst>
            </p:cNvPr>
            <p:cNvSpPr txBox="1"/>
            <p:nvPr/>
          </p:nvSpPr>
          <p:spPr>
            <a:xfrm>
              <a:off x="1979211" y="4442829"/>
              <a:ext cx="675185" cy="338554"/>
            </a:xfrm>
            <a:prstGeom prst="rect">
              <a:avLst/>
            </a:prstGeom>
            <a:noFill/>
          </p:spPr>
          <p:txBody>
            <a:bodyPr wrap="none" rtlCol="0">
              <a:spAutoFit/>
            </a:bodyPr>
            <a:lstStyle/>
            <a:p>
              <a:r>
                <a:rPr lang="en-US" sz="1600" dirty="0"/>
                <a:t>Actor</a:t>
              </a:r>
            </a:p>
          </p:txBody>
        </p:sp>
      </p:grpSp>
      <p:sp>
        <p:nvSpPr>
          <p:cNvPr id="51" name="Rectangle 50">
            <a:extLst>
              <a:ext uri="{FF2B5EF4-FFF2-40B4-BE49-F238E27FC236}">
                <a16:creationId xmlns:a16="http://schemas.microsoft.com/office/drawing/2014/main" id="{523BC2BD-C64A-4011-824F-F40CE2035A21}"/>
              </a:ext>
            </a:extLst>
          </p:cNvPr>
          <p:cNvSpPr/>
          <p:nvPr/>
        </p:nvSpPr>
        <p:spPr>
          <a:xfrm>
            <a:off x="1008501" y="6081305"/>
            <a:ext cx="3504902" cy="64633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b="1" dirty="0">
                <a:solidFill>
                  <a:srgbClr val="0070C0"/>
                </a:solidFill>
              </a:rPr>
              <a:t>Entity</a:t>
            </a:r>
            <a:r>
              <a:rPr lang="en-US" dirty="0">
                <a:solidFill>
                  <a:srgbClr val="202122"/>
                </a:solidFill>
              </a:rPr>
              <a:t> </a:t>
            </a:r>
          </a:p>
          <a:p>
            <a:pPr algn="ctr"/>
            <a:r>
              <a:rPr lang="en-US" dirty="0">
                <a:solidFill>
                  <a:srgbClr val="202122"/>
                </a:solidFill>
              </a:rPr>
              <a:t>represents long-lived information</a:t>
            </a:r>
            <a:endParaRPr lang="en-US" dirty="0"/>
          </a:p>
        </p:txBody>
      </p:sp>
      <p:sp>
        <p:nvSpPr>
          <p:cNvPr id="52" name="Rectangle 51">
            <a:extLst>
              <a:ext uri="{FF2B5EF4-FFF2-40B4-BE49-F238E27FC236}">
                <a16:creationId xmlns:a16="http://schemas.microsoft.com/office/drawing/2014/main" id="{4F685E36-273C-40E6-919A-B5FC8E797CEE}"/>
              </a:ext>
            </a:extLst>
          </p:cNvPr>
          <p:cNvSpPr/>
          <p:nvPr/>
        </p:nvSpPr>
        <p:spPr>
          <a:xfrm>
            <a:off x="992826" y="1929995"/>
            <a:ext cx="3504902" cy="203132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b="1" dirty="0">
                <a:solidFill>
                  <a:srgbClr val="0070C0"/>
                </a:solidFill>
              </a:rPr>
              <a:t>Boundary</a:t>
            </a:r>
            <a:r>
              <a:rPr lang="en-US" dirty="0">
                <a:solidFill>
                  <a:sysClr val="windowText" lastClr="000000"/>
                </a:solidFill>
              </a:rPr>
              <a:t> </a:t>
            </a:r>
          </a:p>
          <a:p>
            <a:pPr algn="ctr"/>
            <a:r>
              <a:rPr lang="en-US" dirty="0">
                <a:solidFill>
                  <a:sysClr val="windowText" lastClr="000000"/>
                </a:solidFill>
              </a:rPr>
              <a:t>encapsulates interaction with external actors(e.g. a user or external service)</a:t>
            </a:r>
          </a:p>
          <a:p>
            <a:pPr algn="ctr"/>
            <a:r>
              <a:rPr lang="en-US" dirty="0">
                <a:solidFill>
                  <a:sysClr val="windowText" lastClr="000000"/>
                </a:solidFill>
              </a:rPr>
              <a:t>Windows, screens and menus are examples of boundaries that interface with users.</a:t>
            </a:r>
          </a:p>
        </p:txBody>
      </p:sp>
      <p:sp>
        <p:nvSpPr>
          <p:cNvPr id="53" name="Rectangle 52">
            <a:extLst>
              <a:ext uri="{FF2B5EF4-FFF2-40B4-BE49-F238E27FC236}">
                <a16:creationId xmlns:a16="http://schemas.microsoft.com/office/drawing/2014/main" id="{3F328EF5-FABE-4A09-8135-68C8AD76C05E}"/>
              </a:ext>
            </a:extLst>
          </p:cNvPr>
          <p:cNvSpPr/>
          <p:nvPr/>
        </p:nvSpPr>
        <p:spPr>
          <a:xfrm>
            <a:off x="1008501" y="4150681"/>
            <a:ext cx="3504902" cy="175432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b="1" dirty="0">
                <a:solidFill>
                  <a:srgbClr val="0070C0"/>
                </a:solidFill>
              </a:rPr>
              <a:t>Control</a:t>
            </a:r>
          </a:p>
          <a:p>
            <a:pPr algn="ctr"/>
            <a:r>
              <a:rPr lang="en-US" dirty="0">
                <a:solidFill>
                  <a:sysClr val="windowText" lastClr="000000"/>
                </a:solidFill>
              </a:rPr>
              <a:t>Objects that mediate between boundaries and entities.</a:t>
            </a:r>
          </a:p>
          <a:p>
            <a:pPr algn="ctr"/>
            <a:r>
              <a:rPr lang="en-US" dirty="0">
                <a:solidFill>
                  <a:sysClr val="windowText" lastClr="000000"/>
                </a:solidFill>
              </a:rPr>
              <a:t>implementing the logic required to manage the various elements and their interactions.</a:t>
            </a:r>
          </a:p>
        </p:txBody>
      </p:sp>
      <p:sp>
        <p:nvSpPr>
          <p:cNvPr id="54" name="Rectangle 53">
            <a:extLst>
              <a:ext uri="{FF2B5EF4-FFF2-40B4-BE49-F238E27FC236}">
                <a16:creationId xmlns:a16="http://schemas.microsoft.com/office/drawing/2014/main" id="{99B5F6A3-835A-48A9-BF92-3941CCE5D40E}"/>
              </a:ext>
            </a:extLst>
          </p:cNvPr>
          <p:cNvSpPr/>
          <p:nvPr/>
        </p:nvSpPr>
        <p:spPr>
          <a:xfrm>
            <a:off x="5492288" y="5565938"/>
            <a:ext cx="5858914"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202122"/>
                </a:solidFill>
              </a:rPr>
              <a:t>Every use case is represented as a control class</a:t>
            </a:r>
          </a:p>
          <a:p>
            <a:pPr marL="285750" indent="-285750">
              <a:buFont typeface="Arial" panose="020B0604020202020204" pitchFamily="34" charset="0"/>
              <a:buChar char="•"/>
            </a:pPr>
            <a:r>
              <a:rPr lang="en-US" dirty="0"/>
              <a:t>Every different relation between a use-case and an actor is represented as a boundary class</a:t>
            </a:r>
          </a:p>
        </p:txBody>
      </p:sp>
      <p:sp>
        <p:nvSpPr>
          <p:cNvPr id="55" name="TextBox 54">
            <a:extLst>
              <a:ext uri="{FF2B5EF4-FFF2-40B4-BE49-F238E27FC236}">
                <a16:creationId xmlns:a16="http://schemas.microsoft.com/office/drawing/2014/main" id="{081CED3E-EF0B-4DB6-911E-A9A49266D09A}"/>
              </a:ext>
            </a:extLst>
          </p:cNvPr>
          <p:cNvSpPr txBox="1"/>
          <p:nvPr/>
        </p:nvSpPr>
        <p:spPr>
          <a:xfrm>
            <a:off x="5492288" y="5257524"/>
            <a:ext cx="3920304" cy="369332"/>
          </a:xfrm>
          <a:prstGeom prst="rect">
            <a:avLst/>
          </a:prstGeom>
          <a:noFill/>
        </p:spPr>
        <p:txBody>
          <a:bodyPr wrap="none" rtlCol="0">
            <a:spAutoFit/>
          </a:bodyPr>
          <a:lstStyle/>
          <a:p>
            <a:pPr marL="285750" indent="-285750">
              <a:buFont typeface="Arial" panose="020B0604020202020204" pitchFamily="34" charset="0"/>
              <a:buChar char="•"/>
            </a:pPr>
            <a:r>
              <a:rPr lang="en-US" dirty="0"/>
              <a:t>Its other name is robustness diagram</a:t>
            </a:r>
          </a:p>
        </p:txBody>
      </p:sp>
      <p:sp>
        <p:nvSpPr>
          <p:cNvPr id="56" name="Rectangle 55">
            <a:extLst>
              <a:ext uri="{FF2B5EF4-FFF2-40B4-BE49-F238E27FC236}">
                <a16:creationId xmlns:a16="http://schemas.microsoft.com/office/drawing/2014/main" id="{F7532204-87B5-4929-97E9-0ACC4CB3BA30}"/>
              </a:ext>
            </a:extLst>
          </p:cNvPr>
          <p:cNvSpPr/>
          <p:nvPr/>
        </p:nvSpPr>
        <p:spPr>
          <a:xfrm>
            <a:off x="5503513" y="4287592"/>
            <a:ext cx="545556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rPr>
              <a:t>You can use ECB to ensure that your use cases are sufficiently robust to represent the usage requirements for the system you're building</a:t>
            </a:r>
            <a:endParaRPr lang="en-US" dirty="0"/>
          </a:p>
        </p:txBody>
      </p:sp>
      <p:sp>
        <p:nvSpPr>
          <p:cNvPr id="57" name="Rectangle 56">
            <a:extLst>
              <a:ext uri="{FF2B5EF4-FFF2-40B4-BE49-F238E27FC236}">
                <a16:creationId xmlns:a16="http://schemas.microsoft.com/office/drawing/2014/main" id="{7753FC3A-C283-4B78-B116-495DC82F1EE8}"/>
              </a:ext>
            </a:extLst>
          </p:cNvPr>
          <p:cNvSpPr/>
          <p:nvPr/>
        </p:nvSpPr>
        <p:spPr>
          <a:xfrm>
            <a:off x="992826" y="1084697"/>
            <a:ext cx="10417795" cy="646331"/>
          </a:xfrm>
          <a:prstGeom prst="rect">
            <a:avLst/>
          </a:prstGeom>
        </p:spPr>
        <p:txBody>
          <a:bodyPr wrap="square">
            <a:spAutoFit/>
          </a:bodyPr>
          <a:lstStyle/>
          <a:p>
            <a:r>
              <a:rPr lang="en-US" dirty="0"/>
              <a:t>An architectural pattern used in Use Case driven object oriented software design that structures the classes composing a software according to their responsibilities in the use-case realization.</a:t>
            </a:r>
          </a:p>
        </p:txBody>
      </p:sp>
    </p:spTree>
    <p:extLst>
      <p:ext uri="{BB962C8B-B14F-4D97-AF65-F5344CB8AC3E}">
        <p14:creationId xmlns:p14="http://schemas.microsoft.com/office/powerpoint/2010/main" val="364030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Story of UML</a:t>
            </a:r>
            <a:endParaRPr lang="fa-IR" dirty="0"/>
          </a:p>
        </p:txBody>
      </p:sp>
      <p:pic>
        <p:nvPicPr>
          <p:cNvPr id="5" name="Picture 2" descr="https://upload.wikimedia.org/wikipedia/commons/thumb/d/d5/UML_logo.svg/220px-UML_log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43500"/>
          <a:stretch/>
        </p:blipFill>
        <p:spPr bwMode="auto">
          <a:xfrm>
            <a:off x="11311054" y="0"/>
            <a:ext cx="880946" cy="9202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d/d1/OO_Modeling_languages_history.jpg/1024px-OO_Modeling_languages_histor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997" y="1302684"/>
            <a:ext cx="7699003" cy="545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453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37DF-5DF1-4A18-B662-E02CB4E9F3BD}"/>
              </a:ext>
            </a:extLst>
          </p:cNvPr>
          <p:cNvSpPr>
            <a:spLocks noGrp="1"/>
          </p:cNvSpPr>
          <p:nvPr>
            <p:ph type="title"/>
          </p:nvPr>
        </p:nvSpPr>
        <p:spPr/>
        <p:txBody>
          <a:bodyPr/>
          <a:lstStyle/>
          <a:p>
            <a:r>
              <a:rPr lang="en-US" dirty="0"/>
              <a:t>Remaining Agile</a:t>
            </a:r>
          </a:p>
        </p:txBody>
      </p:sp>
      <p:pic>
        <p:nvPicPr>
          <p:cNvPr id="1026" name="Picture 2">
            <a:extLst>
              <a:ext uri="{FF2B5EF4-FFF2-40B4-BE49-F238E27FC236}">
                <a16:creationId xmlns:a16="http://schemas.microsoft.com/office/drawing/2014/main" id="{DBACD32C-56AD-4E73-B0FB-E0FF28403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899" y="1662556"/>
            <a:ext cx="5514975" cy="32670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50E27395-EB60-45DA-BB79-D8F30F245ED2}"/>
              </a:ext>
            </a:extLst>
          </p:cNvPr>
          <p:cNvSpPr/>
          <p:nvPr/>
        </p:nvSpPr>
        <p:spPr>
          <a:xfrm>
            <a:off x="1070345" y="1666433"/>
            <a:ext cx="6096000" cy="923330"/>
          </a:xfrm>
          <a:prstGeom prst="rect">
            <a:avLst/>
          </a:prstGeom>
        </p:spPr>
        <p:txBody>
          <a:bodyPr>
            <a:spAutoFit/>
          </a:bodyPr>
          <a:lstStyle/>
          <a:p>
            <a:r>
              <a:rPr lang="en-US" dirty="0">
                <a:solidFill>
                  <a:srgbClr val="000000"/>
                </a:solidFill>
              </a:rPr>
              <a:t>First, focus on keeping it as simple as possible so Use simple, flexible tools to model with.</a:t>
            </a:r>
          </a:p>
          <a:p>
            <a:r>
              <a:rPr lang="en-US" b="1" dirty="0">
                <a:solidFill>
                  <a:schemeClr val="accent4">
                    <a:lumMod val="75000"/>
                  </a:schemeClr>
                </a:solidFill>
              </a:rPr>
              <a:t>Whiteboard is good option.</a:t>
            </a:r>
          </a:p>
        </p:txBody>
      </p:sp>
      <p:sp>
        <p:nvSpPr>
          <p:cNvPr id="5" name="Rectangle 4">
            <a:extLst>
              <a:ext uri="{FF2B5EF4-FFF2-40B4-BE49-F238E27FC236}">
                <a16:creationId xmlns:a16="http://schemas.microsoft.com/office/drawing/2014/main" id="{76274535-AD6A-49A0-B897-0613230C9610}"/>
              </a:ext>
            </a:extLst>
          </p:cNvPr>
          <p:cNvSpPr/>
          <p:nvPr/>
        </p:nvSpPr>
        <p:spPr>
          <a:xfrm>
            <a:off x="1070345" y="2693023"/>
            <a:ext cx="5617535" cy="923330"/>
          </a:xfrm>
          <a:prstGeom prst="rect">
            <a:avLst/>
          </a:prstGeom>
        </p:spPr>
        <p:txBody>
          <a:bodyPr wrap="square">
            <a:spAutoFit/>
          </a:bodyPr>
          <a:lstStyle/>
          <a:p>
            <a:r>
              <a:rPr lang="en-US" dirty="0"/>
              <a:t>Agile modeling tells us that </a:t>
            </a:r>
            <a:r>
              <a:rPr lang="en-US" b="1" dirty="0"/>
              <a:t>Content</a:t>
            </a:r>
            <a:r>
              <a:rPr lang="en-US" dirty="0"/>
              <a:t> is More Important Than </a:t>
            </a:r>
            <a:r>
              <a:rPr lang="en-US" b="1" dirty="0"/>
              <a:t>Representation</a:t>
            </a:r>
            <a:r>
              <a:rPr lang="en-US" dirty="0"/>
              <a:t> so it isn't a big issue that the diagram is hand drawn.</a:t>
            </a:r>
          </a:p>
        </p:txBody>
      </p:sp>
      <p:sp>
        <p:nvSpPr>
          <p:cNvPr id="6" name="Rectangle 5">
            <a:extLst>
              <a:ext uri="{FF2B5EF4-FFF2-40B4-BE49-F238E27FC236}">
                <a16:creationId xmlns:a16="http://schemas.microsoft.com/office/drawing/2014/main" id="{7E70EF88-39D3-4085-B134-DF945C50E082}"/>
              </a:ext>
            </a:extLst>
          </p:cNvPr>
          <p:cNvSpPr/>
          <p:nvPr/>
        </p:nvSpPr>
        <p:spPr>
          <a:xfrm>
            <a:off x="1070345" y="3869934"/>
            <a:ext cx="5787655" cy="923330"/>
          </a:xfrm>
          <a:prstGeom prst="rect">
            <a:avLst/>
          </a:prstGeom>
        </p:spPr>
        <p:txBody>
          <a:bodyPr wrap="square">
            <a:spAutoFit/>
          </a:bodyPr>
          <a:lstStyle/>
          <a:p>
            <a:r>
              <a:rPr lang="en-US" dirty="0"/>
              <a:t> The goal is to record just </a:t>
            </a:r>
            <a:r>
              <a:rPr lang="en-US" b="1" dirty="0"/>
              <a:t>enough information </a:t>
            </a:r>
            <a:r>
              <a:rPr lang="en-US" dirty="0"/>
              <a:t>about the use case so that we understand what it is all about. If we need more details we can always add them later.</a:t>
            </a:r>
          </a:p>
        </p:txBody>
      </p:sp>
    </p:spTree>
    <p:extLst>
      <p:ext uri="{BB962C8B-B14F-4D97-AF65-F5344CB8AC3E}">
        <p14:creationId xmlns:p14="http://schemas.microsoft.com/office/powerpoint/2010/main" val="3593283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7146-B7CA-4F07-827D-C0524FF57E58}"/>
              </a:ext>
            </a:extLst>
          </p:cNvPr>
          <p:cNvSpPr>
            <a:spLocks noGrp="1"/>
          </p:cNvSpPr>
          <p:nvPr>
            <p:ph type="title"/>
          </p:nvPr>
        </p:nvSpPr>
        <p:spPr/>
        <p:txBody>
          <a:bodyPr/>
          <a:lstStyle/>
          <a:p>
            <a:r>
              <a:rPr lang="en-US" dirty="0"/>
              <a:t>Sequence diagram</a:t>
            </a:r>
          </a:p>
        </p:txBody>
      </p:sp>
      <p:sp>
        <p:nvSpPr>
          <p:cNvPr id="3" name="Rectangle 2">
            <a:extLst>
              <a:ext uri="{FF2B5EF4-FFF2-40B4-BE49-F238E27FC236}">
                <a16:creationId xmlns:a16="http://schemas.microsoft.com/office/drawing/2014/main" id="{7ED3756D-D495-4166-B995-A87456A320B4}"/>
              </a:ext>
            </a:extLst>
          </p:cNvPr>
          <p:cNvSpPr/>
          <p:nvPr/>
        </p:nvSpPr>
        <p:spPr>
          <a:xfrm>
            <a:off x="1251678" y="1583035"/>
            <a:ext cx="10178322" cy="646331"/>
          </a:xfrm>
          <a:prstGeom prst="rect">
            <a:avLst/>
          </a:prstGeom>
        </p:spPr>
        <p:txBody>
          <a:bodyPr wrap="square">
            <a:spAutoFit/>
          </a:bodyPr>
          <a:lstStyle/>
          <a:p>
            <a:r>
              <a:rPr lang="en-US" dirty="0"/>
              <a:t>UML sequence diagrams model the </a:t>
            </a:r>
            <a:r>
              <a:rPr lang="en-US" b="1" dirty="0"/>
              <a:t>flow of logic </a:t>
            </a:r>
            <a:r>
              <a:rPr lang="en-US" dirty="0"/>
              <a:t>within your system in a visual manner, enabling you both to document and validate your logic</a:t>
            </a:r>
          </a:p>
        </p:txBody>
      </p:sp>
      <p:sp>
        <p:nvSpPr>
          <p:cNvPr id="4" name="Rectangle 3">
            <a:extLst>
              <a:ext uri="{FF2B5EF4-FFF2-40B4-BE49-F238E27FC236}">
                <a16:creationId xmlns:a16="http://schemas.microsoft.com/office/drawing/2014/main" id="{1EEDD17B-82D8-437D-B7A2-223651E86838}"/>
              </a:ext>
            </a:extLst>
          </p:cNvPr>
          <p:cNvSpPr/>
          <p:nvPr/>
        </p:nvSpPr>
        <p:spPr>
          <a:xfrm>
            <a:off x="1251678" y="2229366"/>
            <a:ext cx="5249835" cy="369332"/>
          </a:xfrm>
          <a:prstGeom prst="rect">
            <a:avLst/>
          </a:prstGeom>
        </p:spPr>
        <p:txBody>
          <a:bodyPr wrap="none">
            <a:spAutoFit/>
          </a:bodyPr>
          <a:lstStyle/>
          <a:p>
            <a:r>
              <a:rPr lang="en-US" dirty="0"/>
              <a:t>commonly used for both analysis and design purposes.</a:t>
            </a:r>
          </a:p>
        </p:txBody>
      </p:sp>
      <p:sp>
        <p:nvSpPr>
          <p:cNvPr id="5" name="Rectangle 4">
            <a:extLst>
              <a:ext uri="{FF2B5EF4-FFF2-40B4-BE49-F238E27FC236}">
                <a16:creationId xmlns:a16="http://schemas.microsoft.com/office/drawing/2014/main" id="{B4C4AE07-1015-4BBE-8099-99A6F92BFEE5}"/>
              </a:ext>
            </a:extLst>
          </p:cNvPr>
          <p:cNvSpPr/>
          <p:nvPr/>
        </p:nvSpPr>
        <p:spPr>
          <a:xfrm>
            <a:off x="1251678" y="2759036"/>
            <a:ext cx="9556022" cy="369332"/>
          </a:xfrm>
          <a:prstGeom prst="rect">
            <a:avLst/>
          </a:prstGeom>
        </p:spPr>
        <p:txBody>
          <a:bodyPr wrap="square">
            <a:spAutoFit/>
          </a:bodyPr>
          <a:lstStyle/>
          <a:p>
            <a:r>
              <a:rPr lang="en-US" dirty="0"/>
              <a:t>Sequence diagrams are the </a:t>
            </a:r>
            <a:r>
              <a:rPr lang="en-US" b="1" dirty="0"/>
              <a:t>most popular </a:t>
            </a:r>
            <a:r>
              <a:rPr lang="en-US" dirty="0"/>
              <a:t>UML artifact for dynamic modeling</a:t>
            </a:r>
          </a:p>
        </p:txBody>
      </p:sp>
      <p:sp>
        <p:nvSpPr>
          <p:cNvPr id="6" name="Rectangle 5">
            <a:extLst>
              <a:ext uri="{FF2B5EF4-FFF2-40B4-BE49-F238E27FC236}">
                <a16:creationId xmlns:a16="http://schemas.microsoft.com/office/drawing/2014/main" id="{D6DBE46F-47DC-4845-82E1-E1EC38FE2AA5}"/>
              </a:ext>
            </a:extLst>
          </p:cNvPr>
          <p:cNvSpPr/>
          <p:nvPr/>
        </p:nvSpPr>
        <p:spPr>
          <a:xfrm>
            <a:off x="1251678" y="3288706"/>
            <a:ext cx="10292622" cy="646331"/>
          </a:xfrm>
          <a:prstGeom prst="rect">
            <a:avLst/>
          </a:prstGeom>
        </p:spPr>
        <p:txBody>
          <a:bodyPr wrap="square">
            <a:spAutoFit/>
          </a:bodyPr>
          <a:lstStyle/>
          <a:p>
            <a:r>
              <a:rPr lang="en-US" dirty="0"/>
              <a:t>Sequence diagrams, along with class diagrams and </a:t>
            </a:r>
            <a:r>
              <a:rPr lang="en-US" u="sng" dirty="0"/>
              <a:t>physical data models </a:t>
            </a:r>
            <a:r>
              <a:rPr lang="en-US" dirty="0"/>
              <a:t>are in my opinion the most important design-level models for modern business application development.</a:t>
            </a:r>
          </a:p>
        </p:txBody>
      </p:sp>
    </p:spTree>
    <p:extLst>
      <p:ext uri="{BB962C8B-B14F-4D97-AF65-F5344CB8AC3E}">
        <p14:creationId xmlns:p14="http://schemas.microsoft.com/office/powerpoint/2010/main" val="384356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FFFB-9415-4DF4-AD1C-DF1AC3B915EF}"/>
              </a:ext>
            </a:extLst>
          </p:cNvPr>
          <p:cNvSpPr>
            <a:spLocks noGrp="1"/>
          </p:cNvSpPr>
          <p:nvPr>
            <p:ph type="title"/>
          </p:nvPr>
        </p:nvSpPr>
        <p:spPr/>
        <p:txBody>
          <a:bodyPr/>
          <a:lstStyle/>
          <a:p>
            <a:r>
              <a:rPr lang="en-US" dirty="0"/>
              <a:t>3 different Seq approach</a:t>
            </a:r>
          </a:p>
        </p:txBody>
      </p:sp>
      <p:pic>
        <p:nvPicPr>
          <p:cNvPr id="5" name="Picture 4">
            <a:extLst>
              <a:ext uri="{FF2B5EF4-FFF2-40B4-BE49-F238E27FC236}">
                <a16:creationId xmlns:a16="http://schemas.microsoft.com/office/drawing/2014/main" id="{61C102C0-FA87-40F1-8E48-FC2C11D675E6}"/>
              </a:ext>
            </a:extLst>
          </p:cNvPr>
          <p:cNvPicPr>
            <a:picLocks noChangeAspect="1"/>
          </p:cNvPicPr>
          <p:nvPr/>
        </p:nvPicPr>
        <p:blipFill>
          <a:blip r:embed="rId3"/>
          <a:stretch>
            <a:fillRect/>
          </a:stretch>
        </p:blipFill>
        <p:spPr>
          <a:xfrm>
            <a:off x="2054589" y="2896291"/>
            <a:ext cx="8082822" cy="33476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a:extLst>
              <a:ext uri="{FF2B5EF4-FFF2-40B4-BE49-F238E27FC236}">
                <a16:creationId xmlns:a16="http://schemas.microsoft.com/office/drawing/2014/main" id="{B3DADA96-BF15-4822-9E5E-29A118940A8A}"/>
              </a:ext>
            </a:extLst>
          </p:cNvPr>
          <p:cNvSpPr/>
          <p:nvPr/>
        </p:nvSpPr>
        <p:spPr>
          <a:xfrm>
            <a:off x="1251678" y="1274352"/>
            <a:ext cx="8770146" cy="1200329"/>
          </a:xfrm>
          <a:prstGeom prst="rect">
            <a:avLst/>
          </a:prstGeom>
        </p:spPr>
        <p:txBody>
          <a:bodyPr wrap="square">
            <a:spAutoFit/>
          </a:bodyPr>
          <a:lstStyle/>
          <a:p>
            <a:pPr marL="342900" indent="-342900">
              <a:buAutoNum type="arabicPeriod"/>
            </a:pPr>
            <a:r>
              <a:rPr lang="en-US" b="1" dirty="0">
                <a:solidFill>
                  <a:schemeClr val="accent4"/>
                </a:solidFill>
              </a:rPr>
              <a:t>System Level or Usage scenario</a:t>
            </a:r>
          </a:p>
          <a:p>
            <a:r>
              <a:rPr lang="en-US" dirty="0"/>
              <a:t>Show interaction and ordering of the messages between users and systems, one entire pass through a use cases.</a:t>
            </a:r>
          </a:p>
          <a:p>
            <a:r>
              <a:rPr lang="en-US" dirty="0"/>
              <a:t>this diagram is tightly coupled with Use Case diagram. </a:t>
            </a:r>
          </a:p>
        </p:txBody>
      </p:sp>
    </p:spTree>
    <p:extLst>
      <p:ext uri="{BB962C8B-B14F-4D97-AF65-F5344CB8AC3E}">
        <p14:creationId xmlns:p14="http://schemas.microsoft.com/office/powerpoint/2010/main" val="2343905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44DE-7D6F-42E4-AC5D-39338D68A8C9}"/>
              </a:ext>
            </a:extLst>
          </p:cNvPr>
          <p:cNvSpPr>
            <a:spLocks noGrp="1"/>
          </p:cNvSpPr>
          <p:nvPr>
            <p:ph type="title"/>
          </p:nvPr>
        </p:nvSpPr>
        <p:spPr/>
        <p:txBody>
          <a:bodyPr/>
          <a:lstStyle/>
          <a:p>
            <a:r>
              <a:rPr lang="en-US" dirty="0"/>
              <a:t>3 different Seq approach</a:t>
            </a:r>
          </a:p>
        </p:txBody>
      </p:sp>
      <p:pic>
        <p:nvPicPr>
          <p:cNvPr id="4" name="Picture 3">
            <a:extLst>
              <a:ext uri="{FF2B5EF4-FFF2-40B4-BE49-F238E27FC236}">
                <a16:creationId xmlns:a16="http://schemas.microsoft.com/office/drawing/2014/main" id="{448D7699-993A-4F5E-8EEC-97CA8D56EF88}"/>
              </a:ext>
            </a:extLst>
          </p:cNvPr>
          <p:cNvPicPr>
            <a:picLocks noChangeAspect="1"/>
          </p:cNvPicPr>
          <p:nvPr/>
        </p:nvPicPr>
        <p:blipFill>
          <a:blip r:embed="rId2"/>
          <a:stretch>
            <a:fillRect/>
          </a:stretch>
        </p:blipFill>
        <p:spPr>
          <a:xfrm>
            <a:off x="4486656" y="2728288"/>
            <a:ext cx="6943344" cy="374732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BC869425-CC47-4860-8805-6E63D9863A67}"/>
              </a:ext>
            </a:extLst>
          </p:cNvPr>
          <p:cNvSpPr/>
          <p:nvPr/>
        </p:nvSpPr>
        <p:spPr>
          <a:xfrm>
            <a:off x="1410174" y="1274352"/>
            <a:ext cx="8770146" cy="1200329"/>
          </a:xfrm>
          <a:prstGeom prst="rect">
            <a:avLst/>
          </a:prstGeom>
        </p:spPr>
        <p:txBody>
          <a:bodyPr wrap="square">
            <a:spAutoFit/>
          </a:bodyPr>
          <a:lstStyle/>
          <a:p>
            <a:r>
              <a:rPr lang="en-US" b="1" dirty="0">
                <a:solidFill>
                  <a:schemeClr val="accent4"/>
                </a:solidFill>
              </a:rPr>
              <a:t>2.  Sub-System Level or Service-level</a:t>
            </a:r>
          </a:p>
          <a:p>
            <a:r>
              <a:rPr lang="en-US" dirty="0"/>
              <a:t>Show interaction and ordering of the messages between </a:t>
            </a:r>
            <a:r>
              <a:rPr lang="en-US" b="1" dirty="0"/>
              <a:t>services</a:t>
            </a:r>
            <a:r>
              <a:rPr lang="en-US" dirty="0"/>
              <a:t>, </a:t>
            </a:r>
            <a:r>
              <a:rPr lang="en-US" b="1" dirty="0"/>
              <a:t>components</a:t>
            </a:r>
            <a:r>
              <a:rPr lang="en-US" dirty="0"/>
              <a:t> and other sub-systems as well as business transactions.</a:t>
            </a:r>
          </a:p>
          <a:p>
            <a:r>
              <a:rPr lang="en-US" dirty="0"/>
              <a:t>It expose </a:t>
            </a:r>
            <a:r>
              <a:rPr lang="en-US" b="1" dirty="0"/>
              <a:t>more detail</a:t>
            </a:r>
            <a:r>
              <a:rPr lang="en-US" dirty="0"/>
              <a:t> rather than System level Sequence diagram</a:t>
            </a:r>
          </a:p>
        </p:txBody>
      </p:sp>
    </p:spTree>
    <p:extLst>
      <p:ext uri="{BB962C8B-B14F-4D97-AF65-F5344CB8AC3E}">
        <p14:creationId xmlns:p14="http://schemas.microsoft.com/office/powerpoint/2010/main" val="729643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3953-B28F-4CC8-B1E7-0C1F4B46F25E}"/>
              </a:ext>
            </a:extLst>
          </p:cNvPr>
          <p:cNvSpPr>
            <a:spLocks noGrp="1"/>
          </p:cNvSpPr>
          <p:nvPr>
            <p:ph type="title"/>
          </p:nvPr>
        </p:nvSpPr>
        <p:spPr/>
        <p:txBody>
          <a:bodyPr/>
          <a:lstStyle/>
          <a:p>
            <a:r>
              <a:rPr lang="en-US" dirty="0"/>
              <a:t>3 different Seq approach</a:t>
            </a:r>
          </a:p>
        </p:txBody>
      </p:sp>
      <p:pic>
        <p:nvPicPr>
          <p:cNvPr id="4" name="Picture 3">
            <a:extLst>
              <a:ext uri="{FF2B5EF4-FFF2-40B4-BE49-F238E27FC236}">
                <a16:creationId xmlns:a16="http://schemas.microsoft.com/office/drawing/2014/main" id="{D0B1543B-1B9A-47EF-BF09-B1368589779F}"/>
              </a:ext>
            </a:extLst>
          </p:cNvPr>
          <p:cNvPicPr>
            <a:picLocks noChangeAspect="1"/>
          </p:cNvPicPr>
          <p:nvPr/>
        </p:nvPicPr>
        <p:blipFill>
          <a:blip r:embed="rId2"/>
          <a:stretch>
            <a:fillRect/>
          </a:stretch>
        </p:blipFill>
        <p:spPr>
          <a:xfrm>
            <a:off x="6752587" y="1463041"/>
            <a:ext cx="4677413" cy="441892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a:extLst>
              <a:ext uri="{FF2B5EF4-FFF2-40B4-BE49-F238E27FC236}">
                <a16:creationId xmlns:a16="http://schemas.microsoft.com/office/drawing/2014/main" id="{28B9389B-E290-4160-BCB1-B7E5033405E0}"/>
              </a:ext>
            </a:extLst>
          </p:cNvPr>
          <p:cNvSpPr/>
          <p:nvPr/>
        </p:nvSpPr>
        <p:spPr>
          <a:xfrm>
            <a:off x="1410174" y="1274352"/>
            <a:ext cx="4441986" cy="2031325"/>
          </a:xfrm>
          <a:prstGeom prst="rect">
            <a:avLst/>
          </a:prstGeom>
        </p:spPr>
        <p:txBody>
          <a:bodyPr wrap="square">
            <a:spAutoFit/>
          </a:bodyPr>
          <a:lstStyle/>
          <a:p>
            <a:pPr marL="342900" indent="-342900">
              <a:buAutoNum type="arabicPeriod" startAt="3"/>
            </a:pPr>
            <a:r>
              <a:rPr lang="en-US" b="1" dirty="0">
                <a:solidFill>
                  <a:schemeClr val="accent4"/>
                </a:solidFill>
              </a:rPr>
              <a:t>Object Level</a:t>
            </a:r>
          </a:p>
          <a:p>
            <a:r>
              <a:rPr lang="en-US" dirty="0"/>
              <a:t>Sequence diagrams also can be used to explore the logic of a complex operations and objects interaction.</a:t>
            </a:r>
          </a:p>
          <a:p>
            <a:endParaRPr lang="en-US" dirty="0"/>
          </a:p>
          <a:p>
            <a:r>
              <a:rPr lang="en-US" dirty="0"/>
              <a:t>this diagram is tightly coupled with class diagram and shows classes interactions.</a:t>
            </a:r>
          </a:p>
        </p:txBody>
      </p:sp>
    </p:spTree>
    <p:extLst>
      <p:ext uri="{BB962C8B-B14F-4D97-AF65-F5344CB8AC3E}">
        <p14:creationId xmlns:p14="http://schemas.microsoft.com/office/powerpoint/2010/main" val="600621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001-CF69-4180-977D-4EE3B7D78F3A}"/>
              </a:ext>
            </a:extLst>
          </p:cNvPr>
          <p:cNvSpPr>
            <a:spLocks noGrp="1"/>
          </p:cNvSpPr>
          <p:nvPr>
            <p:ph type="title"/>
          </p:nvPr>
        </p:nvSpPr>
        <p:spPr/>
        <p:txBody>
          <a:bodyPr/>
          <a:lstStyle/>
          <a:p>
            <a:r>
              <a:rPr lang="en-US" dirty="0"/>
              <a:t>Seq Diagram Notation</a:t>
            </a:r>
          </a:p>
        </p:txBody>
      </p:sp>
      <p:grpSp>
        <p:nvGrpSpPr>
          <p:cNvPr id="27" name="Group 26">
            <a:extLst>
              <a:ext uri="{FF2B5EF4-FFF2-40B4-BE49-F238E27FC236}">
                <a16:creationId xmlns:a16="http://schemas.microsoft.com/office/drawing/2014/main" id="{10360F48-6EED-4B95-8224-F7F0CA9DA4F0}"/>
              </a:ext>
            </a:extLst>
          </p:cNvPr>
          <p:cNvGrpSpPr/>
          <p:nvPr/>
        </p:nvGrpSpPr>
        <p:grpSpPr>
          <a:xfrm>
            <a:off x="1352489" y="1231026"/>
            <a:ext cx="4584192" cy="1882973"/>
            <a:chOff x="1463040" y="1874517"/>
            <a:chExt cx="4584192" cy="1882973"/>
          </a:xfrm>
        </p:grpSpPr>
        <p:sp>
          <p:nvSpPr>
            <p:cNvPr id="10" name="Rectangle 9">
              <a:extLst>
                <a:ext uri="{FF2B5EF4-FFF2-40B4-BE49-F238E27FC236}">
                  <a16:creationId xmlns:a16="http://schemas.microsoft.com/office/drawing/2014/main" id="{27BE8B5F-ED71-43EA-A8A5-AAAAB3D0E94E}"/>
                </a:ext>
              </a:extLst>
            </p:cNvPr>
            <p:cNvSpPr/>
            <p:nvPr/>
          </p:nvSpPr>
          <p:spPr>
            <a:xfrm>
              <a:off x="1463040" y="1874517"/>
              <a:ext cx="4584192" cy="18829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51CB3B65-5E91-432B-987E-B8C6E8727C1B}"/>
                </a:ext>
              </a:extLst>
            </p:cNvPr>
            <p:cNvPicPr>
              <a:picLocks noChangeAspect="1"/>
            </p:cNvPicPr>
            <p:nvPr/>
          </p:nvPicPr>
          <p:blipFill>
            <a:blip r:embed="rId2"/>
            <a:stretch>
              <a:fillRect/>
            </a:stretch>
          </p:blipFill>
          <p:spPr>
            <a:xfrm>
              <a:off x="5284891" y="1955290"/>
              <a:ext cx="499030" cy="172142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EE366FCA-7406-4200-88E6-4BDCFB7C5465}"/>
                </a:ext>
              </a:extLst>
            </p:cNvPr>
            <p:cNvSpPr txBox="1"/>
            <p:nvPr/>
          </p:nvSpPr>
          <p:spPr>
            <a:xfrm>
              <a:off x="1731264" y="2064706"/>
              <a:ext cx="3290316" cy="1477328"/>
            </a:xfrm>
            <a:prstGeom prst="rect">
              <a:avLst/>
            </a:prstGeom>
            <a:noFill/>
          </p:spPr>
          <p:txBody>
            <a:bodyPr wrap="square" rtlCol="0">
              <a:spAutoFit/>
            </a:bodyPr>
            <a:lstStyle/>
            <a:p>
              <a:r>
                <a:rPr lang="en-US" dirty="0">
                  <a:solidFill>
                    <a:schemeClr val="accent4">
                      <a:lumMod val="75000"/>
                    </a:schemeClr>
                  </a:solidFill>
                </a:rPr>
                <a:t>Actor</a:t>
              </a:r>
            </a:p>
            <a:p>
              <a:r>
                <a:rPr lang="en-US" dirty="0"/>
                <a:t>Represent roles played by human users, external hardware, or other systems.</a:t>
              </a:r>
            </a:p>
            <a:p>
              <a:r>
                <a:rPr lang="en-US" dirty="0"/>
                <a:t>external to the system</a:t>
              </a:r>
              <a:endParaRPr lang="en-US" dirty="0">
                <a:solidFill>
                  <a:schemeClr val="accent4">
                    <a:lumMod val="75000"/>
                  </a:schemeClr>
                </a:solidFill>
              </a:endParaRPr>
            </a:p>
          </p:txBody>
        </p:sp>
      </p:grpSp>
      <p:grpSp>
        <p:nvGrpSpPr>
          <p:cNvPr id="28" name="Group 27">
            <a:extLst>
              <a:ext uri="{FF2B5EF4-FFF2-40B4-BE49-F238E27FC236}">
                <a16:creationId xmlns:a16="http://schemas.microsoft.com/office/drawing/2014/main" id="{ED32B0E5-18FB-4B44-B689-0DF8EF2E5EE3}"/>
              </a:ext>
            </a:extLst>
          </p:cNvPr>
          <p:cNvGrpSpPr/>
          <p:nvPr/>
        </p:nvGrpSpPr>
        <p:grpSpPr>
          <a:xfrm>
            <a:off x="6096000" y="1231026"/>
            <a:ext cx="4584192" cy="3522395"/>
            <a:chOff x="6266688" y="1874517"/>
            <a:chExt cx="4584192" cy="1246954"/>
          </a:xfrm>
        </p:grpSpPr>
        <p:sp>
          <p:nvSpPr>
            <p:cNvPr id="12" name="Rectangle 11">
              <a:extLst>
                <a:ext uri="{FF2B5EF4-FFF2-40B4-BE49-F238E27FC236}">
                  <a16:creationId xmlns:a16="http://schemas.microsoft.com/office/drawing/2014/main" id="{6AC66FAD-74D3-4974-A1A3-B624E13C0E8A}"/>
                </a:ext>
              </a:extLst>
            </p:cNvPr>
            <p:cNvSpPr/>
            <p:nvPr/>
          </p:nvSpPr>
          <p:spPr>
            <a:xfrm>
              <a:off x="6266688" y="1874517"/>
              <a:ext cx="4584192" cy="12469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BB4595A8-B2DE-49B9-B333-32AACCE056C4}"/>
                </a:ext>
              </a:extLst>
            </p:cNvPr>
            <p:cNvSpPr txBox="1"/>
            <p:nvPr/>
          </p:nvSpPr>
          <p:spPr>
            <a:xfrm>
              <a:off x="6493082" y="1942817"/>
              <a:ext cx="3241929" cy="522334"/>
            </a:xfrm>
            <a:prstGeom prst="rect">
              <a:avLst/>
            </a:prstGeom>
            <a:noFill/>
          </p:spPr>
          <p:txBody>
            <a:bodyPr wrap="square" rtlCol="0">
              <a:spAutoFit/>
            </a:bodyPr>
            <a:lstStyle/>
            <a:p>
              <a:r>
                <a:rPr lang="en-US" dirty="0">
                  <a:solidFill>
                    <a:schemeClr val="accent4">
                      <a:lumMod val="75000"/>
                    </a:schemeClr>
                  </a:solidFill>
                </a:rPr>
                <a:t>Lifeline</a:t>
              </a:r>
            </a:p>
            <a:p>
              <a:r>
                <a:rPr lang="en-US" dirty="0"/>
                <a:t>Represents an individual participant in the Interaction.</a:t>
              </a:r>
            </a:p>
            <a:p>
              <a:r>
                <a:rPr lang="en-US" dirty="0"/>
                <a:t>Could be object, component, service and etc.</a:t>
              </a:r>
            </a:p>
          </p:txBody>
        </p:sp>
        <p:pic>
          <p:nvPicPr>
            <p:cNvPr id="15" name="Picture 14">
              <a:extLst>
                <a:ext uri="{FF2B5EF4-FFF2-40B4-BE49-F238E27FC236}">
                  <a16:creationId xmlns:a16="http://schemas.microsoft.com/office/drawing/2014/main" id="{B59DD181-AED9-4CE1-B636-6CDCB0ECB10D}"/>
                </a:ext>
              </a:extLst>
            </p:cNvPr>
            <p:cNvPicPr>
              <a:picLocks noChangeAspect="1"/>
            </p:cNvPicPr>
            <p:nvPr/>
          </p:nvPicPr>
          <p:blipFill>
            <a:blip r:embed="rId3"/>
            <a:stretch>
              <a:fillRect/>
            </a:stretch>
          </p:blipFill>
          <p:spPr>
            <a:xfrm>
              <a:off x="9869083" y="1955289"/>
              <a:ext cx="847725" cy="446796"/>
            </a:xfrm>
            <a:prstGeom prst="rect">
              <a:avLst/>
            </a:prstGeom>
            <a:ln>
              <a:noFill/>
            </a:ln>
            <a:effectLst>
              <a:outerShdw blurRad="292100" dist="139700" dir="2700000" algn="tl" rotWithShape="0">
                <a:srgbClr val="333333">
                  <a:alpha val="65000"/>
                </a:srgbClr>
              </a:outerShdw>
            </a:effectLst>
          </p:spPr>
        </p:pic>
      </p:grpSp>
      <p:grpSp>
        <p:nvGrpSpPr>
          <p:cNvPr id="26" name="Group 25">
            <a:extLst>
              <a:ext uri="{FF2B5EF4-FFF2-40B4-BE49-F238E27FC236}">
                <a16:creationId xmlns:a16="http://schemas.microsoft.com/office/drawing/2014/main" id="{8258760C-E056-490A-922B-34AEAC1B02F9}"/>
              </a:ext>
            </a:extLst>
          </p:cNvPr>
          <p:cNvGrpSpPr/>
          <p:nvPr/>
        </p:nvGrpSpPr>
        <p:grpSpPr>
          <a:xfrm>
            <a:off x="1341120" y="4879465"/>
            <a:ext cx="4584192" cy="1882973"/>
            <a:chOff x="1463040" y="3947679"/>
            <a:chExt cx="4584192" cy="1882973"/>
          </a:xfrm>
        </p:grpSpPr>
        <p:sp>
          <p:nvSpPr>
            <p:cNvPr id="17" name="Rectangle 16">
              <a:extLst>
                <a:ext uri="{FF2B5EF4-FFF2-40B4-BE49-F238E27FC236}">
                  <a16:creationId xmlns:a16="http://schemas.microsoft.com/office/drawing/2014/main" id="{698A99D0-DC79-4720-89DE-BA9DE3B39150}"/>
                </a:ext>
              </a:extLst>
            </p:cNvPr>
            <p:cNvSpPr/>
            <p:nvPr/>
          </p:nvSpPr>
          <p:spPr>
            <a:xfrm>
              <a:off x="1463040" y="3947679"/>
              <a:ext cx="4584192" cy="18829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D561B608-FE69-4B3F-82DB-B27B5EB92EA1}"/>
                </a:ext>
              </a:extLst>
            </p:cNvPr>
            <p:cNvSpPr txBox="1"/>
            <p:nvPr/>
          </p:nvSpPr>
          <p:spPr>
            <a:xfrm>
              <a:off x="1731264" y="4137868"/>
              <a:ext cx="3290316" cy="1477328"/>
            </a:xfrm>
            <a:prstGeom prst="rect">
              <a:avLst/>
            </a:prstGeom>
            <a:noFill/>
          </p:spPr>
          <p:txBody>
            <a:bodyPr wrap="square" rtlCol="0">
              <a:spAutoFit/>
            </a:bodyPr>
            <a:lstStyle/>
            <a:p>
              <a:r>
                <a:rPr lang="en-US" dirty="0">
                  <a:solidFill>
                    <a:schemeClr val="accent4">
                      <a:lumMod val="75000"/>
                    </a:schemeClr>
                  </a:solidFill>
                </a:rPr>
                <a:t>Activation</a:t>
              </a:r>
            </a:p>
            <a:p>
              <a:r>
                <a:rPr lang="en-US" dirty="0"/>
                <a:t>Represents the period during which an element is performing an operation</a:t>
              </a:r>
            </a:p>
            <a:p>
              <a:r>
                <a:rPr lang="en-US" dirty="0"/>
                <a:t>It shows focus of control</a:t>
              </a:r>
            </a:p>
          </p:txBody>
        </p:sp>
        <p:pic>
          <p:nvPicPr>
            <p:cNvPr id="20" name="Picture 19">
              <a:extLst>
                <a:ext uri="{FF2B5EF4-FFF2-40B4-BE49-F238E27FC236}">
                  <a16:creationId xmlns:a16="http://schemas.microsoft.com/office/drawing/2014/main" id="{1EECA106-3318-45DF-9550-E6962913F088}"/>
                </a:ext>
              </a:extLst>
            </p:cNvPr>
            <p:cNvPicPr>
              <a:picLocks noChangeAspect="1"/>
            </p:cNvPicPr>
            <p:nvPr/>
          </p:nvPicPr>
          <p:blipFill>
            <a:blip r:embed="rId4"/>
            <a:stretch>
              <a:fillRect/>
            </a:stretch>
          </p:blipFill>
          <p:spPr>
            <a:xfrm>
              <a:off x="5021580" y="4031786"/>
              <a:ext cx="970617" cy="1714757"/>
            </a:xfrm>
            <a:prstGeom prst="rect">
              <a:avLst/>
            </a:prstGeom>
            <a:ln>
              <a:noFill/>
            </a:ln>
            <a:effectLst>
              <a:outerShdw blurRad="292100" dist="139700" dir="2700000" algn="tl" rotWithShape="0">
                <a:srgbClr val="333333">
                  <a:alpha val="65000"/>
                </a:srgbClr>
              </a:outerShdw>
            </a:effectLst>
          </p:spPr>
        </p:pic>
      </p:grpSp>
      <p:grpSp>
        <p:nvGrpSpPr>
          <p:cNvPr id="25" name="Group 24">
            <a:extLst>
              <a:ext uri="{FF2B5EF4-FFF2-40B4-BE49-F238E27FC236}">
                <a16:creationId xmlns:a16="http://schemas.microsoft.com/office/drawing/2014/main" id="{9D89B8D2-E222-4630-BE7A-22E8A7A574FB}"/>
              </a:ext>
            </a:extLst>
          </p:cNvPr>
          <p:cNvGrpSpPr/>
          <p:nvPr/>
        </p:nvGrpSpPr>
        <p:grpSpPr>
          <a:xfrm>
            <a:off x="1341120" y="3326776"/>
            <a:ext cx="4584192" cy="1426645"/>
            <a:chOff x="6266688" y="3926343"/>
            <a:chExt cx="4584192" cy="1426645"/>
          </a:xfrm>
        </p:grpSpPr>
        <p:sp>
          <p:nvSpPr>
            <p:cNvPr id="22" name="Rectangle 21">
              <a:extLst>
                <a:ext uri="{FF2B5EF4-FFF2-40B4-BE49-F238E27FC236}">
                  <a16:creationId xmlns:a16="http://schemas.microsoft.com/office/drawing/2014/main" id="{59D6FD53-EB8D-4926-8B7A-EF540AAED3A1}"/>
                </a:ext>
              </a:extLst>
            </p:cNvPr>
            <p:cNvSpPr/>
            <p:nvPr/>
          </p:nvSpPr>
          <p:spPr>
            <a:xfrm>
              <a:off x="6266688" y="3926343"/>
              <a:ext cx="4584192" cy="14266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443A79F5-8060-485A-9626-959EF5AC8E14}"/>
                </a:ext>
              </a:extLst>
            </p:cNvPr>
            <p:cNvPicPr>
              <a:picLocks noChangeAspect="1"/>
            </p:cNvPicPr>
            <p:nvPr/>
          </p:nvPicPr>
          <p:blipFill>
            <a:blip r:embed="rId5"/>
            <a:stretch>
              <a:fillRect/>
            </a:stretch>
          </p:blipFill>
          <p:spPr>
            <a:xfrm>
              <a:off x="10044684" y="4050075"/>
              <a:ext cx="671743" cy="1198131"/>
            </a:xfrm>
            <a:prstGeom prst="rect">
              <a:avLst/>
            </a:prstGeom>
            <a:ln>
              <a:noFill/>
            </a:ln>
            <a:effectLst>
              <a:outerShdw blurRad="292100" dist="139700" dir="2700000" algn="tl" rotWithShape="0">
                <a:srgbClr val="333333">
                  <a:alpha val="65000"/>
                </a:srgbClr>
              </a:outerShdw>
            </a:effectLst>
          </p:spPr>
        </p:pic>
        <p:sp>
          <p:nvSpPr>
            <p:cNvPr id="23" name="TextBox 22">
              <a:extLst>
                <a:ext uri="{FF2B5EF4-FFF2-40B4-BE49-F238E27FC236}">
                  <a16:creationId xmlns:a16="http://schemas.microsoft.com/office/drawing/2014/main" id="{66A9D308-808C-486D-A550-2DD36FF69628}"/>
                </a:ext>
              </a:extLst>
            </p:cNvPr>
            <p:cNvSpPr txBox="1"/>
            <p:nvPr/>
          </p:nvSpPr>
          <p:spPr>
            <a:xfrm>
              <a:off x="6534912" y="4116532"/>
              <a:ext cx="3290316" cy="923330"/>
            </a:xfrm>
            <a:prstGeom prst="rect">
              <a:avLst/>
            </a:prstGeom>
            <a:noFill/>
          </p:spPr>
          <p:txBody>
            <a:bodyPr wrap="square" rtlCol="0">
              <a:spAutoFit/>
            </a:bodyPr>
            <a:lstStyle/>
            <a:p>
              <a:r>
                <a:rPr lang="en-US" dirty="0">
                  <a:solidFill>
                    <a:schemeClr val="accent4">
                      <a:lumMod val="75000"/>
                    </a:schemeClr>
                  </a:solidFill>
                </a:rPr>
                <a:t>Lifeline end</a:t>
              </a:r>
            </a:p>
            <a:p>
              <a:r>
                <a:rPr lang="en-US" dirty="0"/>
                <a:t>Represents the life of </a:t>
              </a:r>
              <a:r>
                <a:rPr lang="en-US" dirty="0" err="1"/>
                <a:t>Lifelife</a:t>
              </a:r>
              <a:r>
                <a:rPr lang="en-US" dirty="0"/>
                <a:t> is ended and its object destroyed.</a:t>
              </a:r>
            </a:p>
          </p:txBody>
        </p:sp>
      </p:grpSp>
      <p:pic>
        <p:nvPicPr>
          <p:cNvPr id="29" name="Picture 28">
            <a:extLst>
              <a:ext uri="{FF2B5EF4-FFF2-40B4-BE49-F238E27FC236}">
                <a16:creationId xmlns:a16="http://schemas.microsoft.com/office/drawing/2014/main" id="{85671F03-66CE-40EB-8E2D-FD6E4266CC74}"/>
              </a:ext>
            </a:extLst>
          </p:cNvPr>
          <p:cNvPicPr>
            <a:picLocks noChangeAspect="1"/>
          </p:cNvPicPr>
          <p:nvPr/>
        </p:nvPicPr>
        <p:blipFill>
          <a:blip r:embed="rId6"/>
          <a:stretch>
            <a:fillRect/>
          </a:stretch>
        </p:blipFill>
        <p:spPr>
          <a:xfrm>
            <a:off x="6340839" y="3033224"/>
            <a:ext cx="2952750" cy="1504950"/>
          </a:xfrm>
          <a:prstGeom prst="rect">
            <a:avLst/>
          </a:prstGeom>
        </p:spPr>
      </p:pic>
      <p:sp>
        <p:nvSpPr>
          <p:cNvPr id="30" name="TextBox 29">
            <a:extLst>
              <a:ext uri="{FF2B5EF4-FFF2-40B4-BE49-F238E27FC236}">
                <a16:creationId xmlns:a16="http://schemas.microsoft.com/office/drawing/2014/main" id="{5C000E83-F9A5-44AE-A2E3-36BEE0437223}"/>
              </a:ext>
            </a:extLst>
          </p:cNvPr>
          <p:cNvSpPr txBox="1"/>
          <p:nvPr/>
        </p:nvSpPr>
        <p:spPr>
          <a:xfrm>
            <a:off x="6096000" y="4937144"/>
            <a:ext cx="4584192" cy="92333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A lifeline always portrays an object internal to the system whereas actors are used to depict objects external to the system.</a:t>
            </a:r>
          </a:p>
        </p:txBody>
      </p:sp>
    </p:spTree>
    <p:extLst>
      <p:ext uri="{BB962C8B-B14F-4D97-AF65-F5344CB8AC3E}">
        <p14:creationId xmlns:p14="http://schemas.microsoft.com/office/powerpoint/2010/main" val="2053913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245-BBDE-49CF-98A4-16A94CAE0C6A}"/>
              </a:ext>
            </a:extLst>
          </p:cNvPr>
          <p:cNvSpPr>
            <a:spLocks noGrp="1"/>
          </p:cNvSpPr>
          <p:nvPr>
            <p:ph type="title"/>
          </p:nvPr>
        </p:nvSpPr>
        <p:spPr/>
        <p:txBody>
          <a:bodyPr/>
          <a:lstStyle/>
          <a:p>
            <a:r>
              <a:rPr lang="en-US" dirty="0"/>
              <a:t>Seq Diagram Notation</a:t>
            </a:r>
          </a:p>
        </p:txBody>
      </p:sp>
      <p:sp>
        <p:nvSpPr>
          <p:cNvPr id="8" name="TextBox 7">
            <a:extLst>
              <a:ext uri="{FF2B5EF4-FFF2-40B4-BE49-F238E27FC236}">
                <a16:creationId xmlns:a16="http://schemas.microsoft.com/office/drawing/2014/main" id="{B2EC90F9-33CB-4580-AD8B-9B6ACAF5831C}"/>
              </a:ext>
            </a:extLst>
          </p:cNvPr>
          <p:cNvSpPr txBox="1"/>
          <p:nvPr/>
        </p:nvSpPr>
        <p:spPr>
          <a:xfrm>
            <a:off x="1377352" y="4660318"/>
            <a:ext cx="4751614" cy="646331"/>
          </a:xfrm>
          <a:prstGeom prst="rect">
            <a:avLst/>
          </a:prstGeom>
          <a:noFill/>
        </p:spPr>
        <p:txBody>
          <a:bodyPr wrap="square">
            <a:spAutoFit/>
          </a:bodyPr>
          <a:lstStyle/>
          <a:p>
            <a:pPr algn="ctr"/>
            <a:r>
              <a:rPr lang="en-US" dirty="0"/>
              <a:t>An example of the Student class used in a lifeline whose instance name is freshman</a:t>
            </a:r>
          </a:p>
        </p:txBody>
      </p:sp>
      <p:sp>
        <p:nvSpPr>
          <p:cNvPr id="9" name="Rectangle 8">
            <a:extLst>
              <a:ext uri="{FF2B5EF4-FFF2-40B4-BE49-F238E27FC236}">
                <a16:creationId xmlns:a16="http://schemas.microsoft.com/office/drawing/2014/main" id="{C15B5896-9763-49E3-8B67-177D3A4CEDC7}"/>
              </a:ext>
            </a:extLst>
          </p:cNvPr>
          <p:cNvSpPr/>
          <p:nvPr/>
        </p:nvSpPr>
        <p:spPr>
          <a:xfrm>
            <a:off x="2446873" y="1592716"/>
            <a:ext cx="2281881" cy="646331"/>
          </a:xfrm>
          <a:prstGeom prst="rect">
            <a:avLst/>
          </a:prstGeom>
          <a:solidFill>
            <a:schemeClr val="accent3">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Freshman: Student</a:t>
            </a:r>
          </a:p>
        </p:txBody>
      </p:sp>
      <p:cxnSp>
        <p:nvCxnSpPr>
          <p:cNvPr id="11" name="Straight Connector 10">
            <a:extLst>
              <a:ext uri="{FF2B5EF4-FFF2-40B4-BE49-F238E27FC236}">
                <a16:creationId xmlns:a16="http://schemas.microsoft.com/office/drawing/2014/main" id="{E083D9FD-68CC-4E6E-9E9F-0ABB5B5819E1}"/>
              </a:ext>
            </a:extLst>
          </p:cNvPr>
          <p:cNvCxnSpPr>
            <a:cxnSpLocks/>
            <a:stCxn id="9" idx="2"/>
          </p:cNvCxnSpPr>
          <p:nvPr/>
        </p:nvCxnSpPr>
        <p:spPr>
          <a:xfrm>
            <a:off x="3587814" y="2239047"/>
            <a:ext cx="0" cy="1823502"/>
          </a:xfrm>
          <a:prstGeom prst="line">
            <a:avLst/>
          </a:prstGeom>
          <a:ln w="53975">
            <a:prstDash val="dash"/>
          </a:ln>
        </p:spPr>
        <p:style>
          <a:lnRef idx="2">
            <a:schemeClr val="accent4"/>
          </a:lnRef>
          <a:fillRef idx="0">
            <a:schemeClr val="accent4"/>
          </a:fillRef>
          <a:effectRef idx="1">
            <a:schemeClr val="accent4"/>
          </a:effectRef>
          <a:fontRef idx="minor">
            <a:schemeClr val="tx1"/>
          </a:fontRef>
        </p:style>
      </p:cxnSp>
      <p:sp>
        <p:nvSpPr>
          <p:cNvPr id="14" name="Rectangle 13">
            <a:extLst>
              <a:ext uri="{FF2B5EF4-FFF2-40B4-BE49-F238E27FC236}">
                <a16:creationId xmlns:a16="http://schemas.microsoft.com/office/drawing/2014/main" id="{18BC5D6A-52C1-4A2B-8B07-56DE34D3B7F8}"/>
              </a:ext>
            </a:extLst>
          </p:cNvPr>
          <p:cNvSpPr/>
          <p:nvPr/>
        </p:nvSpPr>
        <p:spPr>
          <a:xfrm>
            <a:off x="8229364" y="1592716"/>
            <a:ext cx="2281881" cy="646331"/>
          </a:xfrm>
          <a:prstGeom prst="rect">
            <a:avLst/>
          </a:prstGeom>
          <a:solidFill>
            <a:schemeClr val="accent3">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Student</a:t>
            </a:r>
          </a:p>
        </p:txBody>
      </p:sp>
      <p:cxnSp>
        <p:nvCxnSpPr>
          <p:cNvPr id="15" name="Straight Connector 14">
            <a:extLst>
              <a:ext uri="{FF2B5EF4-FFF2-40B4-BE49-F238E27FC236}">
                <a16:creationId xmlns:a16="http://schemas.microsoft.com/office/drawing/2014/main" id="{3D14A829-DB92-4B58-AC7C-533D79DBB577}"/>
              </a:ext>
            </a:extLst>
          </p:cNvPr>
          <p:cNvCxnSpPr>
            <a:cxnSpLocks/>
            <a:stCxn id="14" idx="2"/>
          </p:cNvCxnSpPr>
          <p:nvPr/>
        </p:nvCxnSpPr>
        <p:spPr>
          <a:xfrm>
            <a:off x="9370305" y="2239047"/>
            <a:ext cx="0" cy="1823502"/>
          </a:xfrm>
          <a:prstGeom prst="line">
            <a:avLst/>
          </a:prstGeom>
          <a:ln w="53975">
            <a:prstDash val="dash"/>
          </a:ln>
        </p:spPr>
        <p:style>
          <a:lnRef idx="2">
            <a:schemeClr val="accent4"/>
          </a:lnRef>
          <a:fillRef idx="0">
            <a:schemeClr val="accent4"/>
          </a:fillRef>
          <a:effectRef idx="1">
            <a:schemeClr val="accent4"/>
          </a:effectRef>
          <a:fontRef idx="minor">
            <a:schemeClr val="tx1"/>
          </a:fontRef>
        </p:style>
      </p:cxnSp>
      <p:sp>
        <p:nvSpPr>
          <p:cNvPr id="16" name="TextBox 15">
            <a:extLst>
              <a:ext uri="{FF2B5EF4-FFF2-40B4-BE49-F238E27FC236}">
                <a16:creationId xmlns:a16="http://schemas.microsoft.com/office/drawing/2014/main" id="{443A7C52-EDF4-48A7-8AB8-DE8B3EAAAE9C}"/>
              </a:ext>
            </a:extLst>
          </p:cNvPr>
          <p:cNvSpPr txBox="1"/>
          <p:nvPr/>
        </p:nvSpPr>
        <p:spPr>
          <a:xfrm>
            <a:off x="6994497" y="4618953"/>
            <a:ext cx="4751614" cy="646331"/>
          </a:xfrm>
          <a:prstGeom prst="rect">
            <a:avLst/>
          </a:prstGeom>
          <a:noFill/>
        </p:spPr>
        <p:txBody>
          <a:bodyPr wrap="square">
            <a:spAutoFit/>
          </a:bodyPr>
          <a:lstStyle/>
          <a:p>
            <a:pPr algn="ctr"/>
            <a:r>
              <a:rPr lang="en-US" dirty="0"/>
              <a:t>An example of the Student class used in a lifeline whose instance name is unknown</a:t>
            </a:r>
          </a:p>
        </p:txBody>
      </p:sp>
    </p:spTree>
    <p:extLst>
      <p:ext uri="{BB962C8B-B14F-4D97-AF65-F5344CB8AC3E}">
        <p14:creationId xmlns:p14="http://schemas.microsoft.com/office/powerpoint/2010/main" val="872284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1223-7775-4F7D-8C83-054E7758F4B0}"/>
              </a:ext>
            </a:extLst>
          </p:cNvPr>
          <p:cNvSpPr>
            <a:spLocks noGrp="1"/>
          </p:cNvSpPr>
          <p:nvPr>
            <p:ph type="title"/>
          </p:nvPr>
        </p:nvSpPr>
        <p:spPr/>
        <p:txBody>
          <a:bodyPr/>
          <a:lstStyle/>
          <a:p>
            <a:r>
              <a:rPr lang="en-US" dirty="0"/>
              <a:t>Seq Diagram Notation</a:t>
            </a:r>
          </a:p>
        </p:txBody>
      </p:sp>
      <p:sp>
        <p:nvSpPr>
          <p:cNvPr id="5" name="Rectangle 4">
            <a:extLst>
              <a:ext uri="{FF2B5EF4-FFF2-40B4-BE49-F238E27FC236}">
                <a16:creationId xmlns:a16="http://schemas.microsoft.com/office/drawing/2014/main" id="{83C2BCA9-78D1-4E6B-8D67-32EDBECAB86F}"/>
              </a:ext>
            </a:extLst>
          </p:cNvPr>
          <p:cNvSpPr/>
          <p:nvPr/>
        </p:nvSpPr>
        <p:spPr>
          <a:xfrm>
            <a:off x="1121664" y="1546027"/>
            <a:ext cx="10497312" cy="7582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B42EEF50-662D-476E-B944-1E434BDCDF1C}"/>
              </a:ext>
            </a:extLst>
          </p:cNvPr>
          <p:cNvSpPr txBox="1"/>
          <p:nvPr/>
        </p:nvSpPr>
        <p:spPr>
          <a:xfrm>
            <a:off x="1121664" y="1546027"/>
            <a:ext cx="9649969" cy="646331"/>
          </a:xfrm>
          <a:prstGeom prst="rect">
            <a:avLst/>
          </a:prstGeom>
          <a:noFill/>
        </p:spPr>
        <p:txBody>
          <a:bodyPr wrap="square" rtlCol="0">
            <a:spAutoFit/>
          </a:bodyPr>
          <a:lstStyle/>
          <a:p>
            <a:r>
              <a:rPr lang="en-US" dirty="0">
                <a:solidFill>
                  <a:schemeClr val="accent4">
                    <a:lumMod val="75000"/>
                  </a:schemeClr>
                </a:solidFill>
              </a:rPr>
              <a:t>Call Message</a:t>
            </a:r>
          </a:p>
          <a:p>
            <a:r>
              <a:rPr lang="en-US" dirty="0"/>
              <a:t> </a:t>
            </a:r>
            <a:r>
              <a:rPr lang="en-US" sz="1600" dirty="0"/>
              <a:t>Represents an invocation of operation of target lifeline.</a:t>
            </a:r>
            <a:endParaRPr lang="en-US" dirty="0">
              <a:solidFill>
                <a:schemeClr val="accent4">
                  <a:lumMod val="75000"/>
                </a:schemeClr>
              </a:solidFill>
            </a:endParaRPr>
          </a:p>
        </p:txBody>
      </p:sp>
      <p:pic>
        <p:nvPicPr>
          <p:cNvPr id="8" name="Picture 7">
            <a:extLst>
              <a:ext uri="{FF2B5EF4-FFF2-40B4-BE49-F238E27FC236}">
                <a16:creationId xmlns:a16="http://schemas.microsoft.com/office/drawing/2014/main" id="{4614C4BC-2603-4786-9D1D-42DBAFA57EEB}"/>
              </a:ext>
            </a:extLst>
          </p:cNvPr>
          <p:cNvPicPr>
            <a:picLocks noChangeAspect="1"/>
          </p:cNvPicPr>
          <p:nvPr/>
        </p:nvPicPr>
        <p:blipFill>
          <a:blip r:embed="rId2"/>
          <a:stretch>
            <a:fillRect/>
          </a:stretch>
        </p:blipFill>
        <p:spPr>
          <a:xfrm>
            <a:off x="9245439" y="1668545"/>
            <a:ext cx="2314576" cy="523875"/>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711913E4-64DC-451C-B478-4BA949791E6A}"/>
              </a:ext>
            </a:extLst>
          </p:cNvPr>
          <p:cNvSpPr/>
          <p:nvPr/>
        </p:nvSpPr>
        <p:spPr>
          <a:xfrm>
            <a:off x="1121664" y="2441805"/>
            <a:ext cx="10497312" cy="7582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04362BB5-3F55-498E-8063-4E5EDF195320}"/>
              </a:ext>
            </a:extLst>
          </p:cNvPr>
          <p:cNvSpPr txBox="1"/>
          <p:nvPr/>
        </p:nvSpPr>
        <p:spPr>
          <a:xfrm>
            <a:off x="1121664" y="2441805"/>
            <a:ext cx="10040113" cy="615553"/>
          </a:xfrm>
          <a:prstGeom prst="rect">
            <a:avLst/>
          </a:prstGeom>
          <a:noFill/>
        </p:spPr>
        <p:txBody>
          <a:bodyPr wrap="square" rtlCol="0">
            <a:spAutoFit/>
          </a:bodyPr>
          <a:lstStyle/>
          <a:p>
            <a:r>
              <a:rPr lang="en-US" dirty="0">
                <a:solidFill>
                  <a:schemeClr val="accent4">
                    <a:lumMod val="75000"/>
                  </a:schemeClr>
                </a:solidFill>
              </a:rPr>
              <a:t>Return Message</a:t>
            </a:r>
          </a:p>
          <a:p>
            <a:r>
              <a:rPr lang="en-US" sz="1600" dirty="0"/>
              <a:t> Represents the pass of information back to the caller of a corresponded former message.</a:t>
            </a:r>
            <a:endParaRPr lang="en-US" sz="1600" dirty="0">
              <a:solidFill>
                <a:schemeClr val="accent4">
                  <a:lumMod val="75000"/>
                </a:schemeClr>
              </a:solidFill>
            </a:endParaRPr>
          </a:p>
        </p:txBody>
      </p:sp>
      <p:pic>
        <p:nvPicPr>
          <p:cNvPr id="12" name="Picture 11">
            <a:extLst>
              <a:ext uri="{FF2B5EF4-FFF2-40B4-BE49-F238E27FC236}">
                <a16:creationId xmlns:a16="http://schemas.microsoft.com/office/drawing/2014/main" id="{842851FA-AE59-466E-AFF4-0BD545CF718B}"/>
              </a:ext>
            </a:extLst>
          </p:cNvPr>
          <p:cNvPicPr>
            <a:picLocks noChangeAspect="1"/>
          </p:cNvPicPr>
          <p:nvPr/>
        </p:nvPicPr>
        <p:blipFill>
          <a:blip r:embed="rId3"/>
          <a:stretch>
            <a:fillRect/>
          </a:stretch>
        </p:blipFill>
        <p:spPr>
          <a:xfrm>
            <a:off x="9245438" y="2597097"/>
            <a:ext cx="2314576" cy="447675"/>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BA5D1DAD-BFC9-4843-A655-F8B5DC72D22B}"/>
              </a:ext>
            </a:extLst>
          </p:cNvPr>
          <p:cNvSpPr/>
          <p:nvPr/>
        </p:nvSpPr>
        <p:spPr>
          <a:xfrm>
            <a:off x="1121664" y="3312865"/>
            <a:ext cx="10497312" cy="7582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444EE044-F7C1-40B6-89A4-FDBB9CBB196E}"/>
              </a:ext>
            </a:extLst>
          </p:cNvPr>
          <p:cNvSpPr txBox="1"/>
          <p:nvPr/>
        </p:nvSpPr>
        <p:spPr>
          <a:xfrm>
            <a:off x="1121664" y="3312865"/>
            <a:ext cx="10040113" cy="646331"/>
          </a:xfrm>
          <a:prstGeom prst="rect">
            <a:avLst/>
          </a:prstGeom>
          <a:noFill/>
        </p:spPr>
        <p:txBody>
          <a:bodyPr wrap="square" rtlCol="0">
            <a:spAutoFit/>
          </a:bodyPr>
          <a:lstStyle/>
          <a:p>
            <a:r>
              <a:rPr lang="en-US" dirty="0">
                <a:solidFill>
                  <a:schemeClr val="accent4">
                    <a:lumMod val="75000"/>
                  </a:schemeClr>
                </a:solidFill>
              </a:rPr>
              <a:t>Create Message</a:t>
            </a:r>
          </a:p>
          <a:p>
            <a:r>
              <a:rPr lang="en-US" sz="1400" dirty="0"/>
              <a:t> </a:t>
            </a:r>
            <a:r>
              <a:rPr lang="en-US" sz="1600" dirty="0"/>
              <a:t>Represents the instantiation of (target) lifeline</a:t>
            </a:r>
            <a:r>
              <a:rPr lang="en-US" dirty="0"/>
              <a:t>.</a:t>
            </a:r>
            <a:endParaRPr lang="en-US" sz="1600" dirty="0">
              <a:solidFill>
                <a:schemeClr val="accent4">
                  <a:lumMod val="75000"/>
                </a:schemeClr>
              </a:solidFill>
            </a:endParaRPr>
          </a:p>
        </p:txBody>
      </p:sp>
      <p:pic>
        <p:nvPicPr>
          <p:cNvPr id="17" name="Picture 16">
            <a:extLst>
              <a:ext uri="{FF2B5EF4-FFF2-40B4-BE49-F238E27FC236}">
                <a16:creationId xmlns:a16="http://schemas.microsoft.com/office/drawing/2014/main" id="{C5EE226B-10E8-4986-9466-10D1E6A4FA13}"/>
              </a:ext>
            </a:extLst>
          </p:cNvPr>
          <p:cNvPicPr>
            <a:picLocks noChangeAspect="1"/>
          </p:cNvPicPr>
          <p:nvPr/>
        </p:nvPicPr>
        <p:blipFill>
          <a:blip r:embed="rId4"/>
          <a:stretch>
            <a:fillRect/>
          </a:stretch>
        </p:blipFill>
        <p:spPr>
          <a:xfrm>
            <a:off x="9245438" y="3467931"/>
            <a:ext cx="2314575" cy="422578"/>
          </a:xfrm>
          <a:prstGeom prst="rect">
            <a:avLst/>
          </a:prstGeom>
          <a:ln>
            <a:noFill/>
          </a:ln>
          <a:effectLst>
            <a:outerShdw blurRad="292100" dist="139700" dir="2700000" algn="tl" rotWithShape="0">
              <a:srgbClr val="333333">
                <a:alpha val="65000"/>
              </a:srgbClr>
            </a:outerShdw>
          </a:effectLst>
        </p:spPr>
      </p:pic>
      <p:sp>
        <p:nvSpPr>
          <p:cNvPr id="18" name="Rectangle 17">
            <a:extLst>
              <a:ext uri="{FF2B5EF4-FFF2-40B4-BE49-F238E27FC236}">
                <a16:creationId xmlns:a16="http://schemas.microsoft.com/office/drawing/2014/main" id="{287D7024-C091-4CDF-97B8-3B77F7A9CB2B}"/>
              </a:ext>
            </a:extLst>
          </p:cNvPr>
          <p:cNvSpPr/>
          <p:nvPr/>
        </p:nvSpPr>
        <p:spPr>
          <a:xfrm>
            <a:off x="1121664" y="4198186"/>
            <a:ext cx="10497312" cy="7582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1E19DF2A-D238-486C-9BE9-734E12B5868C}"/>
              </a:ext>
            </a:extLst>
          </p:cNvPr>
          <p:cNvSpPr txBox="1"/>
          <p:nvPr/>
        </p:nvSpPr>
        <p:spPr>
          <a:xfrm>
            <a:off x="1121664" y="4198186"/>
            <a:ext cx="10040113" cy="615553"/>
          </a:xfrm>
          <a:prstGeom prst="rect">
            <a:avLst/>
          </a:prstGeom>
          <a:noFill/>
        </p:spPr>
        <p:txBody>
          <a:bodyPr wrap="square" rtlCol="0">
            <a:spAutoFit/>
          </a:bodyPr>
          <a:lstStyle/>
          <a:p>
            <a:r>
              <a:rPr lang="en-US" dirty="0">
                <a:solidFill>
                  <a:schemeClr val="accent4">
                    <a:lumMod val="75000"/>
                  </a:schemeClr>
                </a:solidFill>
              </a:rPr>
              <a:t>Destroy Message</a:t>
            </a:r>
          </a:p>
          <a:p>
            <a:r>
              <a:rPr lang="en-US" sz="1400" dirty="0"/>
              <a:t> </a:t>
            </a:r>
            <a:r>
              <a:rPr lang="en-US" sz="1600" dirty="0"/>
              <a:t>Represents the request of destroying the lifecycle of target lifeline.</a:t>
            </a:r>
            <a:endParaRPr lang="en-US" sz="1600" dirty="0">
              <a:solidFill>
                <a:schemeClr val="accent4">
                  <a:lumMod val="75000"/>
                </a:schemeClr>
              </a:solidFill>
            </a:endParaRPr>
          </a:p>
        </p:txBody>
      </p:sp>
      <p:pic>
        <p:nvPicPr>
          <p:cNvPr id="21" name="Picture 20">
            <a:extLst>
              <a:ext uri="{FF2B5EF4-FFF2-40B4-BE49-F238E27FC236}">
                <a16:creationId xmlns:a16="http://schemas.microsoft.com/office/drawing/2014/main" id="{78F1E0FB-11CB-4CC8-8A43-B6469B69062B}"/>
              </a:ext>
            </a:extLst>
          </p:cNvPr>
          <p:cNvPicPr>
            <a:picLocks noChangeAspect="1"/>
          </p:cNvPicPr>
          <p:nvPr/>
        </p:nvPicPr>
        <p:blipFill>
          <a:blip r:embed="rId5"/>
          <a:stretch>
            <a:fillRect/>
          </a:stretch>
        </p:blipFill>
        <p:spPr>
          <a:xfrm>
            <a:off x="9245438" y="4254150"/>
            <a:ext cx="2314575" cy="646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110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8491-8566-42EC-A1E4-9413F31432A3}"/>
              </a:ext>
            </a:extLst>
          </p:cNvPr>
          <p:cNvSpPr>
            <a:spLocks noGrp="1"/>
          </p:cNvSpPr>
          <p:nvPr>
            <p:ph type="title"/>
          </p:nvPr>
        </p:nvSpPr>
        <p:spPr/>
        <p:txBody>
          <a:bodyPr/>
          <a:lstStyle/>
          <a:p>
            <a:r>
              <a:rPr lang="en-US" dirty="0"/>
              <a:t>Seq Diagram Notation</a:t>
            </a:r>
          </a:p>
        </p:txBody>
      </p:sp>
      <p:grpSp>
        <p:nvGrpSpPr>
          <p:cNvPr id="3" name="Group 2">
            <a:extLst>
              <a:ext uri="{FF2B5EF4-FFF2-40B4-BE49-F238E27FC236}">
                <a16:creationId xmlns:a16="http://schemas.microsoft.com/office/drawing/2014/main" id="{C67483B4-8149-4262-9AA8-7DC6D5A4CE62}"/>
              </a:ext>
            </a:extLst>
          </p:cNvPr>
          <p:cNvGrpSpPr/>
          <p:nvPr/>
        </p:nvGrpSpPr>
        <p:grpSpPr>
          <a:xfrm>
            <a:off x="1109472" y="1326571"/>
            <a:ext cx="4986528" cy="2016007"/>
            <a:chOff x="1109472" y="1326571"/>
            <a:chExt cx="4986528" cy="2016007"/>
          </a:xfrm>
        </p:grpSpPr>
        <p:sp>
          <p:nvSpPr>
            <p:cNvPr id="4" name="Rectangle 3">
              <a:extLst>
                <a:ext uri="{FF2B5EF4-FFF2-40B4-BE49-F238E27FC236}">
                  <a16:creationId xmlns:a16="http://schemas.microsoft.com/office/drawing/2014/main" id="{DEE0FEA6-78EA-4AC3-88FA-9DF86C8A3EA2}"/>
                </a:ext>
              </a:extLst>
            </p:cNvPr>
            <p:cNvSpPr/>
            <p:nvPr/>
          </p:nvSpPr>
          <p:spPr>
            <a:xfrm>
              <a:off x="1109472" y="1326571"/>
              <a:ext cx="4986528" cy="2016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C83EE643-0971-48DF-82BB-1C1CDC275437}"/>
                </a:ext>
              </a:extLst>
            </p:cNvPr>
            <p:cNvSpPr txBox="1"/>
            <p:nvPr/>
          </p:nvSpPr>
          <p:spPr>
            <a:xfrm>
              <a:off x="1109473" y="1326571"/>
              <a:ext cx="3133343" cy="1384995"/>
            </a:xfrm>
            <a:prstGeom prst="rect">
              <a:avLst/>
            </a:prstGeom>
            <a:noFill/>
          </p:spPr>
          <p:txBody>
            <a:bodyPr wrap="square" rtlCol="0">
              <a:spAutoFit/>
            </a:bodyPr>
            <a:lstStyle/>
            <a:p>
              <a:r>
                <a:rPr lang="en-US" dirty="0">
                  <a:solidFill>
                    <a:schemeClr val="accent4">
                      <a:lumMod val="75000"/>
                    </a:schemeClr>
                  </a:solidFill>
                </a:rPr>
                <a:t>Self Message</a:t>
              </a:r>
            </a:p>
            <a:p>
              <a:r>
                <a:rPr lang="en-US" dirty="0"/>
                <a:t> </a:t>
              </a:r>
              <a:r>
                <a:rPr lang="en-US" sz="1600" dirty="0"/>
                <a:t>Represents a</a:t>
              </a:r>
              <a:r>
                <a:rPr lang="en-US" sz="1400" dirty="0"/>
                <a:t> </a:t>
              </a:r>
              <a:r>
                <a:rPr lang="en-US" sz="1600" dirty="0"/>
                <a:t>message when you are calling functions in the same class which don't call other functions</a:t>
              </a:r>
              <a:endParaRPr lang="en-US" dirty="0">
                <a:solidFill>
                  <a:schemeClr val="accent4">
                    <a:lumMod val="75000"/>
                  </a:schemeClr>
                </a:solidFill>
              </a:endParaRPr>
            </a:p>
          </p:txBody>
        </p:sp>
        <p:pic>
          <p:nvPicPr>
            <p:cNvPr id="7" name="Picture 6">
              <a:extLst>
                <a:ext uri="{FF2B5EF4-FFF2-40B4-BE49-F238E27FC236}">
                  <a16:creationId xmlns:a16="http://schemas.microsoft.com/office/drawing/2014/main" id="{7D81D5B4-2239-446F-A84C-D3BD69F9AD6F}"/>
                </a:ext>
              </a:extLst>
            </p:cNvPr>
            <p:cNvPicPr>
              <a:picLocks noChangeAspect="1"/>
            </p:cNvPicPr>
            <p:nvPr/>
          </p:nvPicPr>
          <p:blipFill>
            <a:blip r:embed="rId3"/>
            <a:stretch>
              <a:fillRect/>
            </a:stretch>
          </p:blipFill>
          <p:spPr>
            <a:xfrm>
              <a:off x="4597920" y="1525394"/>
              <a:ext cx="1304851" cy="1679193"/>
            </a:xfrm>
            <a:prstGeom prst="rect">
              <a:avLst/>
            </a:prstGeom>
            <a:ln>
              <a:noFill/>
            </a:ln>
            <a:effectLst>
              <a:outerShdw blurRad="292100" dist="139700" dir="2700000" algn="tl" rotWithShape="0">
                <a:srgbClr val="333333">
                  <a:alpha val="65000"/>
                </a:srgbClr>
              </a:outerShdw>
            </a:effectLst>
          </p:spPr>
        </p:pic>
      </p:grpSp>
      <p:sp>
        <p:nvSpPr>
          <p:cNvPr id="8" name="Rectangle 7">
            <a:extLst>
              <a:ext uri="{FF2B5EF4-FFF2-40B4-BE49-F238E27FC236}">
                <a16:creationId xmlns:a16="http://schemas.microsoft.com/office/drawing/2014/main" id="{45B2BC6F-57B5-4219-AB7B-2424D88EFBAD}"/>
              </a:ext>
            </a:extLst>
          </p:cNvPr>
          <p:cNvSpPr/>
          <p:nvPr/>
        </p:nvSpPr>
        <p:spPr>
          <a:xfrm>
            <a:off x="6174577" y="1326571"/>
            <a:ext cx="5303520" cy="2016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84E52A48-5B8B-4B92-8B4C-FC4D7569D6BA}"/>
              </a:ext>
            </a:extLst>
          </p:cNvPr>
          <p:cNvSpPr txBox="1"/>
          <p:nvPr/>
        </p:nvSpPr>
        <p:spPr>
          <a:xfrm>
            <a:off x="6238205" y="1332217"/>
            <a:ext cx="3133343" cy="1354217"/>
          </a:xfrm>
          <a:prstGeom prst="rect">
            <a:avLst/>
          </a:prstGeom>
          <a:noFill/>
        </p:spPr>
        <p:txBody>
          <a:bodyPr wrap="square" rtlCol="0">
            <a:spAutoFit/>
          </a:bodyPr>
          <a:lstStyle/>
          <a:p>
            <a:r>
              <a:rPr lang="en-US" dirty="0">
                <a:solidFill>
                  <a:srgbClr val="C00000"/>
                </a:solidFill>
              </a:rPr>
              <a:t>Recursive Message</a:t>
            </a:r>
          </a:p>
          <a:p>
            <a:r>
              <a:rPr lang="en-US" sz="1600" dirty="0"/>
              <a:t>Represents a</a:t>
            </a:r>
            <a:r>
              <a:rPr lang="en-US" sz="1400" dirty="0"/>
              <a:t> </a:t>
            </a:r>
            <a:r>
              <a:rPr lang="en-US" sz="1600" dirty="0"/>
              <a:t>message when you are calling functions in the same class which call other inner functions</a:t>
            </a:r>
            <a:endParaRPr lang="en-US" sz="1600" dirty="0">
              <a:solidFill>
                <a:schemeClr val="accent4">
                  <a:lumMod val="75000"/>
                </a:schemeClr>
              </a:solidFill>
            </a:endParaRPr>
          </a:p>
        </p:txBody>
      </p:sp>
      <p:pic>
        <p:nvPicPr>
          <p:cNvPr id="12" name="Picture 11">
            <a:extLst>
              <a:ext uri="{FF2B5EF4-FFF2-40B4-BE49-F238E27FC236}">
                <a16:creationId xmlns:a16="http://schemas.microsoft.com/office/drawing/2014/main" id="{6B399536-5001-41F9-9007-188749E817EF}"/>
              </a:ext>
            </a:extLst>
          </p:cNvPr>
          <p:cNvPicPr>
            <a:picLocks noChangeAspect="1"/>
          </p:cNvPicPr>
          <p:nvPr/>
        </p:nvPicPr>
        <p:blipFill>
          <a:blip r:embed="rId4"/>
          <a:stretch>
            <a:fillRect/>
          </a:stretch>
        </p:blipFill>
        <p:spPr>
          <a:xfrm>
            <a:off x="9745313" y="1450157"/>
            <a:ext cx="1619474" cy="1754430"/>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0590444E-7C1D-4728-BA8F-CC335EA29DEA}"/>
              </a:ext>
            </a:extLst>
          </p:cNvPr>
          <p:cNvSpPr txBox="1"/>
          <p:nvPr/>
        </p:nvSpPr>
        <p:spPr>
          <a:xfrm>
            <a:off x="2560320" y="4820194"/>
            <a:ext cx="184731" cy="369332"/>
          </a:xfrm>
          <a:prstGeom prst="rect">
            <a:avLst/>
          </a:prstGeom>
          <a:noFill/>
        </p:spPr>
        <p:txBody>
          <a:bodyPr wrap="none" rtlCol="0">
            <a:spAutoFit/>
          </a:bodyPr>
          <a:lstStyle/>
          <a:p>
            <a:endParaRPr lang="en-US" dirty="0"/>
          </a:p>
        </p:txBody>
      </p:sp>
      <p:grpSp>
        <p:nvGrpSpPr>
          <p:cNvPr id="16" name="Group 15">
            <a:extLst>
              <a:ext uri="{FF2B5EF4-FFF2-40B4-BE49-F238E27FC236}">
                <a16:creationId xmlns:a16="http://schemas.microsoft.com/office/drawing/2014/main" id="{2C310A36-6D8F-411D-B415-9F07AE38058E}"/>
              </a:ext>
            </a:extLst>
          </p:cNvPr>
          <p:cNvGrpSpPr/>
          <p:nvPr/>
        </p:nvGrpSpPr>
        <p:grpSpPr>
          <a:xfrm>
            <a:off x="3745609" y="3437272"/>
            <a:ext cx="5260545" cy="3230217"/>
            <a:chOff x="3745609" y="3437272"/>
            <a:chExt cx="5260545" cy="3230217"/>
          </a:xfrm>
        </p:grpSpPr>
        <p:pic>
          <p:nvPicPr>
            <p:cNvPr id="13" name="Picture 12">
              <a:extLst>
                <a:ext uri="{FF2B5EF4-FFF2-40B4-BE49-F238E27FC236}">
                  <a16:creationId xmlns:a16="http://schemas.microsoft.com/office/drawing/2014/main" id="{2C55022C-07D0-43E2-A9F9-A46B2987A39C}"/>
                </a:ext>
              </a:extLst>
            </p:cNvPr>
            <p:cNvPicPr>
              <a:picLocks noChangeAspect="1"/>
            </p:cNvPicPr>
            <p:nvPr/>
          </p:nvPicPr>
          <p:blipFill>
            <a:blip r:embed="rId5"/>
            <a:stretch>
              <a:fillRect/>
            </a:stretch>
          </p:blipFill>
          <p:spPr>
            <a:xfrm>
              <a:off x="6096000" y="3437272"/>
              <a:ext cx="2910154" cy="3211948"/>
            </a:xfrm>
            <a:prstGeom prst="rect">
              <a:avLst/>
            </a:prstGeom>
          </p:spPr>
        </p:pic>
        <p:pic>
          <p:nvPicPr>
            <p:cNvPr id="15" name="Picture 14">
              <a:extLst>
                <a:ext uri="{FF2B5EF4-FFF2-40B4-BE49-F238E27FC236}">
                  <a16:creationId xmlns:a16="http://schemas.microsoft.com/office/drawing/2014/main" id="{D3351B0B-AAF7-4B5C-B07E-6C9FFF0AACB9}"/>
                </a:ext>
              </a:extLst>
            </p:cNvPr>
            <p:cNvPicPr>
              <a:picLocks noChangeAspect="1"/>
            </p:cNvPicPr>
            <p:nvPr/>
          </p:nvPicPr>
          <p:blipFill>
            <a:blip r:embed="rId6"/>
            <a:stretch>
              <a:fillRect/>
            </a:stretch>
          </p:blipFill>
          <p:spPr>
            <a:xfrm>
              <a:off x="3745609" y="3437272"/>
              <a:ext cx="2350391" cy="3230217"/>
            </a:xfrm>
            <a:prstGeom prst="rect">
              <a:avLst/>
            </a:prstGeom>
          </p:spPr>
        </p:pic>
      </p:grpSp>
    </p:spTree>
    <p:extLst>
      <p:ext uri="{BB962C8B-B14F-4D97-AF65-F5344CB8AC3E}">
        <p14:creationId xmlns:p14="http://schemas.microsoft.com/office/powerpoint/2010/main" val="4000087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5DB3-BCC2-4A84-87FA-7F4A5A1D07D5}"/>
              </a:ext>
            </a:extLst>
          </p:cNvPr>
          <p:cNvSpPr>
            <a:spLocks noGrp="1"/>
          </p:cNvSpPr>
          <p:nvPr>
            <p:ph type="title"/>
          </p:nvPr>
        </p:nvSpPr>
        <p:spPr/>
        <p:txBody>
          <a:bodyPr/>
          <a:lstStyle/>
          <a:p>
            <a:r>
              <a:rPr lang="en-US" dirty="0"/>
              <a:t>Seq Diagram Notation</a:t>
            </a:r>
          </a:p>
        </p:txBody>
      </p:sp>
      <p:pic>
        <p:nvPicPr>
          <p:cNvPr id="1026" name="Picture 2" descr="Sequence Diagram Example - Hospital bed allocation">
            <a:extLst>
              <a:ext uri="{FF2B5EF4-FFF2-40B4-BE49-F238E27FC236}">
                <a16:creationId xmlns:a16="http://schemas.microsoft.com/office/drawing/2014/main" id="{94A50DEE-FCE4-4A37-B98E-C56BA5FFA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960" y="4307380"/>
            <a:ext cx="6303567" cy="236828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34DDCE29-A3FE-4EAF-BBF3-91DC24F1D8E7}"/>
              </a:ext>
            </a:extLst>
          </p:cNvPr>
          <p:cNvGrpSpPr/>
          <p:nvPr/>
        </p:nvGrpSpPr>
        <p:grpSpPr>
          <a:xfrm>
            <a:off x="1109472" y="1326571"/>
            <a:ext cx="3576828" cy="3532812"/>
            <a:chOff x="1109472" y="1326571"/>
            <a:chExt cx="4986528" cy="2016007"/>
          </a:xfrm>
        </p:grpSpPr>
        <p:sp>
          <p:nvSpPr>
            <p:cNvPr id="9" name="Rectangle 8">
              <a:extLst>
                <a:ext uri="{FF2B5EF4-FFF2-40B4-BE49-F238E27FC236}">
                  <a16:creationId xmlns:a16="http://schemas.microsoft.com/office/drawing/2014/main" id="{8865963D-295F-4A83-893B-0ABA5D9D4046}"/>
                </a:ext>
              </a:extLst>
            </p:cNvPr>
            <p:cNvSpPr/>
            <p:nvPr/>
          </p:nvSpPr>
          <p:spPr>
            <a:xfrm>
              <a:off x="1109472" y="1326571"/>
              <a:ext cx="4986528" cy="2016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56A9B2AB-80E7-4CCC-B787-9BD93FC0646B}"/>
                </a:ext>
              </a:extLst>
            </p:cNvPr>
            <p:cNvSpPr txBox="1"/>
            <p:nvPr/>
          </p:nvSpPr>
          <p:spPr>
            <a:xfrm>
              <a:off x="1109473" y="1326571"/>
              <a:ext cx="4703498" cy="1037483"/>
            </a:xfrm>
            <a:prstGeom prst="rect">
              <a:avLst/>
            </a:prstGeom>
            <a:noFill/>
          </p:spPr>
          <p:txBody>
            <a:bodyPr wrap="square" rtlCol="0">
              <a:spAutoFit/>
            </a:bodyPr>
            <a:lstStyle/>
            <a:p>
              <a:r>
                <a:rPr lang="en-US" dirty="0">
                  <a:solidFill>
                    <a:schemeClr val="accent4">
                      <a:lumMod val="75000"/>
                    </a:schemeClr>
                  </a:solidFill>
                </a:rPr>
                <a:t>Duration Message</a:t>
              </a:r>
            </a:p>
            <a:p>
              <a:r>
                <a:rPr lang="en-US" sz="1600" b="0" i="0" dirty="0">
                  <a:solidFill>
                    <a:srgbClr val="000000"/>
                  </a:solidFill>
                  <a:effectLst/>
                </a:rPr>
                <a:t>It describes a communication particularly between the lifelines of an interaction, which portrays the time passage of the message while modeling a system.</a:t>
              </a:r>
            </a:p>
            <a:p>
              <a:endParaRPr lang="en-US" sz="1600" dirty="0">
                <a:solidFill>
                  <a:schemeClr val="accent4">
                    <a:lumMod val="75000"/>
                  </a:schemeClr>
                </a:solidFill>
              </a:endParaRPr>
            </a:p>
          </p:txBody>
        </p:sp>
      </p:grpSp>
      <p:pic>
        <p:nvPicPr>
          <p:cNvPr id="6" name="Picture 5">
            <a:extLst>
              <a:ext uri="{FF2B5EF4-FFF2-40B4-BE49-F238E27FC236}">
                <a16:creationId xmlns:a16="http://schemas.microsoft.com/office/drawing/2014/main" id="{C971D35D-70CF-437B-966D-271B6150D4EA}"/>
              </a:ext>
            </a:extLst>
          </p:cNvPr>
          <p:cNvPicPr>
            <a:picLocks noChangeAspect="1"/>
          </p:cNvPicPr>
          <p:nvPr/>
        </p:nvPicPr>
        <p:blipFill>
          <a:blip r:embed="rId3"/>
          <a:stretch>
            <a:fillRect/>
          </a:stretch>
        </p:blipFill>
        <p:spPr>
          <a:xfrm>
            <a:off x="1672428" y="3901093"/>
            <a:ext cx="2247900" cy="742950"/>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FB204476-ABD7-4F6F-B95A-03CA3EDCFD35}"/>
              </a:ext>
            </a:extLst>
          </p:cNvPr>
          <p:cNvSpPr txBox="1"/>
          <p:nvPr/>
        </p:nvSpPr>
        <p:spPr>
          <a:xfrm>
            <a:off x="1109471" y="2903121"/>
            <a:ext cx="2797808" cy="830997"/>
          </a:xfrm>
          <a:prstGeom prst="rect">
            <a:avLst/>
          </a:prstGeom>
          <a:noFill/>
        </p:spPr>
        <p:txBody>
          <a:bodyPr wrap="square" rtlCol="0">
            <a:spAutoFit/>
          </a:bodyPr>
          <a:lstStyle/>
          <a:p>
            <a:r>
              <a:rPr lang="en-US" sz="1600" b="0" i="0" dirty="0">
                <a:effectLst/>
              </a:rPr>
              <a:t>It's especially useful when you want to model a real-time system.</a:t>
            </a:r>
            <a:endParaRPr lang="en-US" sz="1600" dirty="0"/>
          </a:p>
        </p:txBody>
      </p:sp>
      <p:grpSp>
        <p:nvGrpSpPr>
          <p:cNvPr id="14" name="Group 13">
            <a:extLst>
              <a:ext uri="{FF2B5EF4-FFF2-40B4-BE49-F238E27FC236}">
                <a16:creationId xmlns:a16="http://schemas.microsoft.com/office/drawing/2014/main" id="{82A31AFC-FACC-438C-9F63-B089A7D957FB}"/>
              </a:ext>
            </a:extLst>
          </p:cNvPr>
          <p:cNvGrpSpPr/>
          <p:nvPr/>
        </p:nvGrpSpPr>
        <p:grpSpPr>
          <a:xfrm>
            <a:off x="4778960" y="1337605"/>
            <a:ext cx="6303567" cy="2745191"/>
            <a:chOff x="1109472" y="1326571"/>
            <a:chExt cx="4986528" cy="2016007"/>
          </a:xfrm>
        </p:grpSpPr>
        <p:sp>
          <p:nvSpPr>
            <p:cNvPr id="15" name="Rectangle 14">
              <a:extLst>
                <a:ext uri="{FF2B5EF4-FFF2-40B4-BE49-F238E27FC236}">
                  <a16:creationId xmlns:a16="http://schemas.microsoft.com/office/drawing/2014/main" id="{30858D25-2FB9-464C-A133-C8307867C037}"/>
                </a:ext>
              </a:extLst>
            </p:cNvPr>
            <p:cNvSpPr/>
            <p:nvPr/>
          </p:nvSpPr>
          <p:spPr>
            <a:xfrm>
              <a:off x="1109472" y="1326571"/>
              <a:ext cx="4986528" cy="2016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4AA7F799-FC76-4235-90C5-638818E8DEB9}"/>
                </a:ext>
              </a:extLst>
            </p:cNvPr>
            <p:cNvSpPr txBox="1"/>
            <p:nvPr/>
          </p:nvSpPr>
          <p:spPr>
            <a:xfrm>
              <a:off x="1109473" y="1326571"/>
              <a:ext cx="3084871" cy="813688"/>
            </a:xfrm>
            <a:prstGeom prst="rect">
              <a:avLst/>
            </a:prstGeom>
            <a:noFill/>
          </p:spPr>
          <p:txBody>
            <a:bodyPr wrap="square" rtlCol="0">
              <a:spAutoFit/>
            </a:bodyPr>
            <a:lstStyle/>
            <a:p>
              <a:r>
                <a:rPr lang="en-US" dirty="0">
                  <a:solidFill>
                    <a:schemeClr val="accent4">
                      <a:lumMod val="75000"/>
                    </a:schemeClr>
                  </a:solidFill>
                </a:rPr>
                <a:t>Duration Constraint</a:t>
              </a:r>
            </a:p>
            <a:p>
              <a:r>
                <a:rPr lang="en-US" sz="1600" b="0" i="0" dirty="0">
                  <a:solidFill>
                    <a:srgbClr val="000000"/>
                  </a:solidFill>
                  <a:effectLst/>
                </a:rPr>
                <a:t>It usually used to shows timing constraints on messages. They can apply to the timing of one message or intervals between messages.</a:t>
              </a:r>
              <a:endParaRPr lang="en-US" sz="1600" dirty="0">
                <a:solidFill>
                  <a:schemeClr val="accent4">
                    <a:lumMod val="75000"/>
                  </a:schemeClr>
                </a:solidFill>
              </a:endParaRPr>
            </a:p>
          </p:txBody>
        </p:sp>
      </p:grpSp>
      <p:pic>
        <p:nvPicPr>
          <p:cNvPr id="13" name="Picture 12">
            <a:extLst>
              <a:ext uri="{FF2B5EF4-FFF2-40B4-BE49-F238E27FC236}">
                <a16:creationId xmlns:a16="http://schemas.microsoft.com/office/drawing/2014/main" id="{14B9143C-3B8C-48C4-BA12-8BAD7872CC6C}"/>
              </a:ext>
            </a:extLst>
          </p:cNvPr>
          <p:cNvPicPr>
            <a:picLocks noChangeAspect="1"/>
          </p:cNvPicPr>
          <p:nvPr/>
        </p:nvPicPr>
        <p:blipFill>
          <a:blip r:embed="rId4"/>
          <a:stretch>
            <a:fillRect/>
          </a:stretch>
        </p:blipFill>
        <p:spPr>
          <a:xfrm>
            <a:off x="8626354" y="1565019"/>
            <a:ext cx="2390775"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135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Modelling</a:t>
            </a:r>
            <a:endParaRPr lang="fa-IR" dirty="0"/>
          </a:p>
        </p:txBody>
      </p:sp>
      <p:sp>
        <p:nvSpPr>
          <p:cNvPr id="8" name="Rectangle 7"/>
          <p:cNvSpPr/>
          <p:nvPr/>
        </p:nvSpPr>
        <p:spPr>
          <a:xfrm>
            <a:off x="978545" y="1754457"/>
            <a:ext cx="5149122" cy="1200329"/>
          </a:xfrm>
          <a:prstGeom prst="rect">
            <a:avLst/>
          </a:prstGeom>
        </p:spPr>
        <p:txBody>
          <a:bodyPr wrap="square">
            <a:spAutoFit/>
          </a:bodyPr>
          <a:lstStyle/>
          <a:p>
            <a:pPr algn="ctr"/>
            <a:r>
              <a:rPr lang="en-US" dirty="0">
                <a:solidFill>
                  <a:srgbClr val="FF0000"/>
                </a:solidFill>
              </a:rPr>
              <a:t>Achieve a common understanding of the system</a:t>
            </a:r>
          </a:p>
          <a:p>
            <a:pPr algn="ctr"/>
            <a:r>
              <a:rPr lang="en-US" dirty="0"/>
              <a:t>Better communication with non programmers about requirements, functionalities and processes of the system.</a:t>
            </a:r>
            <a:endParaRPr lang="fa-IR" dirty="0"/>
          </a:p>
        </p:txBody>
      </p:sp>
      <p:sp>
        <p:nvSpPr>
          <p:cNvPr id="9" name="Rectangle 8"/>
          <p:cNvSpPr/>
          <p:nvPr/>
        </p:nvSpPr>
        <p:spPr>
          <a:xfrm>
            <a:off x="6400800" y="3283079"/>
            <a:ext cx="5260769" cy="923330"/>
          </a:xfrm>
          <a:prstGeom prst="rect">
            <a:avLst/>
          </a:prstGeom>
        </p:spPr>
        <p:txBody>
          <a:bodyPr wrap="square">
            <a:spAutoFit/>
          </a:bodyPr>
          <a:lstStyle/>
          <a:p>
            <a:pPr algn="ctr"/>
            <a:r>
              <a:rPr lang="en-US" dirty="0">
                <a:solidFill>
                  <a:srgbClr val="FF0000"/>
                </a:solidFill>
              </a:rPr>
              <a:t>Reduce time-to-market </a:t>
            </a:r>
          </a:p>
          <a:p>
            <a:pPr algn="ctr"/>
            <a:r>
              <a:rPr lang="en-US" dirty="0"/>
              <a:t>Better team members collaboration. More predictable schedules.</a:t>
            </a:r>
            <a:endParaRPr lang="fa-IR" dirty="0"/>
          </a:p>
        </p:txBody>
      </p:sp>
      <p:sp>
        <p:nvSpPr>
          <p:cNvPr id="10" name="Rectangle 9"/>
          <p:cNvSpPr/>
          <p:nvPr/>
        </p:nvSpPr>
        <p:spPr>
          <a:xfrm>
            <a:off x="978545" y="3283079"/>
            <a:ext cx="5149122" cy="1200329"/>
          </a:xfrm>
          <a:prstGeom prst="rect">
            <a:avLst/>
          </a:prstGeom>
        </p:spPr>
        <p:txBody>
          <a:bodyPr wrap="square">
            <a:spAutoFit/>
          </a:bodyPr>
          <a:lstStyle/>
          <a:p>
            <a:pPr algn="ctr"/>
            <a:r>
              <a:rPr lang="en-US" dirty="0">
                <a:solidFill>
                  <a:srgbClr val="FF0000"/>
                </a:solidFill>
              </a:rPr>
              <a:t>Reduce complexity</a:t>
            </a:r>
          </a:p>
          <a:p>
            <a:pPr algn="ctr"/>
            <a:r>
              <a:rPr lang="en-US" dirty="0"/>
              <a:t>Clear and simplified representative of system helps to build good imagination and well-defined applications. Improve maintainability.</a:t>
            </a:r>
            <a:endParaRPr lang="fa-IR" dirty="0"/>
          </a:p>
        </p:txBody>
      </p:sp>
      <p:sp>
        <p:nvSpPr>
          <p:cNvPr id="11" name="Rectangle 10"/>
          <p:cNvSpPr/>
          <p:nvPr/>
        </p:nvSpPr>
        <p:spPr>
          <a:xfrm>
            <a:off x="6400800" y="1754457"/>
            <a:ext cx="5260769" cy="1200329"/>
          </a:xfrm>
          <a:prstGeom prst="rect">
            <a:avLst/>
          </a:prstGeom>
        </p:spPr>
        <p:txBody>
          <a:bodyPr wrap="square">
            <a:spAutoFit/>
          </a:bodyPr>
          <a:lstStyle/>
          <a:p>
            <a:pPr algn="ctr"/>
            <a:r>
              <a:rPr lang="en-US" dirty="0">
                <a:solidFill>
                  <a:srgbClr val="FF0000"/>
                </a:solidFill>
              </a:rPr>
              <a:t>Better quality</a:t>
            </a:r>
          </a:p>
          <a:p>
            <a:pPr algn="ctr"/>
            <a:r>
              <a:rPr lang="en-US" dirty="0"/>
              <a:t>Well-defined architecture could support more reliability ,scalability and extendibility and all needs of users are meet.</a:t>
            </a:r>
            <a:endParaRPr lang="fa-IR" dirty="0"/>
          </a:p>
        </p:txBody>
      </p:sp>
      <p:sp>
        <p:nvSpPr>
          <p:cNvPr id="12" name="Rectangle 11"/>
          <p:cNvSpPr/>
          <p:nvPr/>
        </p:nvSpPr>
        <p:spPr>
          <a:xfrm>
            <a:off x="978545" y="4805881"/>
            <a:ext cx="5149122" cy="1200329"/>
          </a:xfrm>
          <a:prstGeom prst="rect">
            <a:avLst/>
          </a:prstGeom>
        </p:spPr>
        <p:txBody>
          <a:bodyPr wrap="square">
            <a:spAutoFit/>
          </a:bodyPr>
          <a:lstStyle/>
          <a:p>
            <a:pPr algn="ctr"/>
            <a:r>
              <a:rPr lang="en-US" dirty="0">
                <a:solidFill>
                  <a:srgbClr val="FF0000"/>
                </a:solidFill>
              </a:rPr>
              <a:t>Reduce cost</a:t>
            </a:r>
          </a:p>
          <a:p>
            <a:pPr algn="ctr"/>
            <a:r>
              <a:rPr lang="en-US" dirty="0"/>
              <a:t>Endless architectural problems will be solved at design phase and high cost of modification at later phases will be eliminated.</a:t>
            </a:r>
          </a:p>
        </p:txBody>
      </p:sp>
      <p:sp>
        <p:nvSpPr>
          <p:cNvPr id="13" name="Rectangle 12"/>
          <p:cNvSpPr/>
          <p:nvPr/>
        </p:nvSpPr>
        <p:spPr>
          <a:xfrm>
            <a:off x="6400800" y="4802481"/>
            <a:ext cx="5260769" cy="1477328"/>
          </a:xfrm>
          <a:prstGeom prst="rect">
            <a:avLst/>
          </a:prstGeom>
        </p:spPr>
        <p:txBody>
          <a:bodyPr wrap="square">
            <a:spAutoFit/>
          </a:bodyPr>
          <a:lstStyle/>
          <a:p>
            <a:pPr algn="ctr"/>
            <a:r>
              <a:rPr lang="en-US" dirty="0">
                <a:solidFill>
                  <a:srgbClr val="FF0000"/>
                </a:solidFill>
              </a:rPr>
              <a:t>Reduce failure risk</a:t>
            </a:r>
          </a:p>
          <a:p>
            <a:pPr algn="ctr"/>
            <a:r>
              <a:rPr lang="en-US" dirty="0"/>
              <a:t>Identifying failure scenario at early development phase and eliminating them by making relevant changes. </a:t>
            </a:r>
          </a:p>
          <a:p>
            <a:pPr algn="ctr"/>
            <a:r>
              <a:rPr lang="en-US" dirty="0"/>
              <a:t>Testing the architecture of the system before coding begins.</a:t>
            </a:r>
            <a:endParaRPr lang="fa-IR" dirty="0"/>
          </a:p>
        </p:txBody>
      </p:sp>
    </p:spTree>
    <p:extLst>
      <p:ext uri="{BB962C8B-B14F-4D97-AF65-F5344CB8AC3E}">
        <p14:creationId xmlns:p14="http://schemas.microsoft.com/office/powerpoint/2010/main" val="934192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B-BC00-4637-AF33-456781D9F35C}"/>
              </a:ext>
            </a:extLst>
          </p:cNvPr>
          <p:cNvSpPr>
            <a:spLocks noGrp="1"/>
          </p:cNvSpPr>
          <p:nvPr>
            <p:ph type="title"/>
          </p:nvPr>
        </p:nvSpPr>
        <p:spPr/>
        <p:txBody>
          <a:bodyPr/>
          <a:lstStyle/>
          <a:p>
            <a:r>
              <a:rPr lang="en-US" dirty="0"/>
              <a:t>Seq Diagram Notation</a:t>
            </a:r>
          </a:p>
        </p:txBody>
      </p:sp>
      <p:grpSp>
        <p:nvGrpSpPr>
          <p:cNvPr id="15" name="Group 14">
            <a:extLst>
              <a:ext uri="{FF2B5EF4-FFF2-40B4-BE49-F238E27FC236}">
                <a16:creationId xmlns:a16="http://schemas.microsoft.com/office/drawing/2014/main" id="{FC7504FF-5E99-4EF1-9618-61F5A74264BD}"/>
              </a:ext>
            </a:extLst>
          </p:cNvPr>
          <p:cNvGrpSpPr/>
          <p:nvPr/>
        </p:nvGrpSpPr>
        <p:grpSpPr>
          <a:xfrm>
            <a:off x="970263" y="3196761"/>
            <a:ext cx="5347806" cy="1273626"/>
            <a:chOff x="1121664" y="2671357"/>
            <a:chExt cx="5318325" cy="1273626"/>
          </a:xfrm>
        </p:grpSpPr>
        <p:sp>
          <p:nvSpPr>
            <p:cNvPr id="10" name="Rectangle 9">
              <a:extLst>
                <a:ext uri="{FF2B5EF4-FFF2-40B4-BE49-F238E27FC236}">
                  <a16:creationId xmlns:a16="http://schemas.microsoft.com/office/drawing/2014/main" id="{7BCF1806-1AB5-4227-90FA-58CEACF80F40}"/>
                </a:ext>
              </a:extLst>
            </p:cNvPr>
            <p:cNvSpPr/>
            <p:nvPr/>
          </p:nvSpPr>
          <p:spPr>
            <a:xfrm>
              <a:off x="1121664" y="2671357"/>
              <a:ext cx="5318325" cy="1273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BFB99A46-4C4F-4E2B-A356-5595CFD30FDC}"/>
                </a:ext>
              </a:extLst>
            </p:cNvPr>
            <p:cNvCxnSpPr>
              <a:cxnSpLocks/>
            </p:cNvCxnSpPr>
            <p:nvPr/>
          </p:nvCxnSpPr>
          <p:spPr>
            <a:xfrm>
              <a:off x="3849189" y="2886892"/>
              <a:ext cx="2246811" cy="0"/>
            </a:xfrm>
            <a:prstGeom prst="straightConnector1">
              <a:avLst/>
            </a:prstGeom>
            <a:ln w="476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9F79EFBB-99FF-472E-A95E-4D0C76FEE7CC}"/>
                </a:ext>
              </a:extLst>
            </p:cNvPr>
            <p:cNvSpPr txBox="1"/>
            <p:nvPr/>
          </p:nvSpPr>
          <p:spPr>
            <a:xfrm>
              <a:off x="1121664" y="2671357"/>
              <a:ext cx="5109319" cy="1107996"/>
            </a:xfrm>
            <a:prstGeom prst="rect">
              <a:avLst/>
            </a:prstGeom>
            <a:noFill/>
          </p:spPr>
          <p:txBody>
            <a:bodyPr wrap="square" rtlCol="0">
              <a:spAutoFit/>
            </a:bodyPr>
            <a:lstStyle/>
            <a:p>
              <a:r>
                <a:rPr lang="en-US" dirty="0">
                  <a:solidFill>
                    <a:srgbClr val="C00000"/>
                  </a:solidFill>
                </a:rPr>
                <a:t>Asynchronous Call Message</a:t>
              </a:r>
            </a:p>
            <a:p>
              <a:r>
                <a:rPr lang="en-US" sz="1600" dirty="0"/>
                <a:t>Represents a message which the source lifeline is not blocked from receiving or sending other messages. Useful for threads communications.</a:t>
              </a:r>
              <a:endParaRPr lang="en-US" dirty="0">
                <a:solidFill>
                  <a:schemeClr val="accent4">
                    <a:lumMod val="75000"/>
                  </a:schemeClr>
                </a:solidFill>
              </a:endParaRPr>
            </a:p>
          </p:txBody>
        </p:sp>
      </p:grpSp>
      <p:grpSp>
        <p:nvGrpSpPr>
          <p:cNvPr id="16" name="Group 15">
            <a:extLst>
              <a:ext uri="{FF2B5EF4-FFF2-40B4-BE49-F238E27FC236}">
                <a16:creationId xmlns:a16="http://schemas.microsoft.com/office/drawing/2014/main" id="{E6C0E984-D36F-47B1-A835-25E835736AD1}"/>
              </a:ext>
            </a:extLst>
          </p:cNvPr>
          <p:cNvGrpSpPr/>
          <p:nvPr/>
        </p:nvGrpSpPr>
        <p:grpSpPr>
          <a:xfrm>
            <a:off x="970263" y="1546027"/>
            <a:ext cx="5347806" cy="1380053"/>
            <a:chOff x="1051995" y="1546027"/>
            <a:chExt cx="5318325" cy="1380053"/>
          </a:xfrm>
        </p:grpSpPr>
        <p:sp>
          <p:nvSpPr>
            <p:cNvPr id="4" name="Rectangle 3">
              <a:extLst>
                <a:ext uri="{FF2B5EF4-FFF2-40B4-BE49-F238E27FC236}">
                  <a16:creationId xmlns:a16="http://schemas.microsoft.com/office/drawing/2014/main" id="{465EAF04-DCC1-422F-9CB1-55728B4B4DB3}"/>
                </a:ext>
              </a:extLst>
            </p:cNvPr>
            <p:cNvSpPr/>
            <p:nvPr/>
          </p:nvSpPr>
          <p:spPr>
            <a:xfrm>
              <a:off x="1051995" y="1546027"/>
              <a:ext cx="5318325" cy="13800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1E3F4E00-937A-4E9A-8CC6-4DE01568A08F}"/>
                </a:ext>
              </a:extLst>
            </p:cNvPr>
            <p:cNvSpPr txBox="1"/>
            <p:nvPr/>
          </p:nvSpPr>
          <p:spPr>
            <a:xfrm>
              <a:off x="1121665" y="1546027"/>
              <a:ext cx="5039650" cy="1107996"/>
            </a:xfrm>
            <a:prstGeom prst="rect">
              <a:avLst/>
            </a:prstGeom>
            <a:noFill/>
          </p:spPr>
          <p:txBody>
            <a:bodyPr wrap="square" rtlCol="0">
              <a:spAutoFit/>
            </a:bodyPr>
            <a:lstStyle/>
            <a:p>
              <a:r>
                <a:rPr lang="en-US" dirty="0">
                  <a:solidFill>
                    <a:srgbClr val="C00000"/>
                  </a:solidFill>
                </a:rPr>
                <a:t>Synchronous Call Message</a:t>
              </a:r>
            </a:p>
            <a:p>
              <a:r>
                <a:rPr lang="en-US" sz="1600" dirty="0"/>
                <a:t>Represents a message which </a:t>
              </a:r>
              <a:r>
                <a:rPr lang="en-US" sz="1400" dirty="0"/>
                <a:t>t</a:t>
              </a:r>
              <a:r>
                <a:rPr lang="en-US" sz="1600" dirty="0"/>
                <a:t>he source lifeline is blocked from other operations until it receives a response from the target lifeline</a:t>
              </a:r>
              <a:r>
                <a:rPr lang="en-US" sz="1400" dirty="0"/>
                <a:t>.</a:t>
              </a:r>
              <a:endParaRPr lang="en-US" dirty="0">
                <a:solidFill>
                  <a:schemeClr val="accent4">
                    <a:lumMod val="75000"/>
                  </a:schemeClr>
                </a:solidFill>
              </a:endParaRPr>
            </a:p>
          </p:txBody>
        </p:sp>
        <p:cxnSp>
          <p:nvCxnSpPr>
            <p:cNvPr id="12" name="Straight Arrow Connector 11">
              <a:extLst>
                <a:ext uri="{FF2B5EF4-FFF2-40B4-BE49-F238E27FC236}">
                  <a16:creationId xmlns:a16="http://schemas.microsoft.com/office/drawing/2014/main" id="{E01D60BB-6ED8-40BC-B2F9-C965C7913C6D}"/>
                </a:ext>
              </a:extLst>
            </p:cNvPr>
            <p:cNvCxnSpPr>
              <a:cxnSpLocks/>
            </p:cNvCxnSpPr>
            <p:nvPr/>
          </p:nvCxnSpPr>
          <p:spPr>
            <a:xfrm>
              <a:off x="3779520" y="1765410"/>
              <a:ext cx="2246811" cy="0"/>
            </a:xfrm>
            <a:prstGeom prst="straightConnector1">
              <a:avLst/>
            </a:prstGeom>
            <a:ln w="47625" cap="flat" cmpd="sng" algn="ctr">
              <a:solidFill>
                <a:schemeClr val="dk1"/>
              </a:solidFill>
              <a:prstDash val="solid"/>
              <a:bevel/>
              <a:headEnd type="none" w="lg" len="med"/>
              <a:tailEnd type="triangle" w="lg" len="med"/>
            </a:ln>
          </p:spPr>
          <p:style>
            <a:lnRef idx="0">
              <a:scrgbClr r="0" g="0" b="0"/>
            </a:lnRef>
            <a:fillRef idx="0">
              <a:scrgbClr r="0" g="0" b="0"/>
            </a:fillRef>
            <a:effectRef idx="0">
              <a:scrgbClr r="0" g="0" b="0"/>
            </a:effectRef>
            <a:fontRef idx="minor">
              <a:schemeClr val="tx1"/>
            </a:fontRef>
          </p:style>
        </p:cxnSp>
      </p:grpSp>
      <p:pic>
        <p:nvPicPr>
          <p:cNvPr id="14" name="Picture 13">
            <a:extLst>
              <a:ext uri="{FF2B5EF4-FFF2-40B4-BE49-F238E27FC236}">
                <a16:creationId xmlns:a16="http://schemas.microsoft.com/office/drawing/2014/main" id="{EB038FF8-8844-4D9A-BED5-FCBF60FBC5B0}"/>
              </a:ext>
            </a:extLst>
          </p:cNvPr>
          <p:cNvPicPr>
            <a:picLocks noChangeAspect="1"/>
          </p:cNvPicPr>
          <p:nvPr/>
        </p:nvPicPr>
        <p:blipFill>
          <a:blip r:embed="rId2"/>
          <a:stretch>
            <a:fillRect/>
          </a:stretch>
        </p:blipFill>
        <p:spPr>
          <a:xfrm>
            <a:off x="6511931" y="1532964"/>
            <a:ext cx="5097561" cy="4601220"/>
          </a:xfrm>
          <a:prstGeom prst="rect">
            <a:avLst/>
          </a:prstGeom>
        </p:spPr>
      </p:pic>
      <p:sp>
        <p:nvSpPr>
          <p:cNvPr id="17" name="TextBox 16">
            <a:extLst>
              <a:ext uri="{FF2B5EF4-FFF2-40B4-BE49-F238E27FC236}">
                <a16:creationId xmlns:a16="http://schemas.microsoft.com/office/drawing/2014/main" id="{1F1D33E8-155C-44DE-A29B-7C1E897C3534}"/>
              </a:ext>
            </a:extLst>
          </p:cNvPr>
          <p:cNvSpPr txBox="1"/>
          <p:nvPr/>
        </p:nvSpPr>
        <p:spPr>
          <a:xfrm>
            <a:off x="970263" y="4685922"/>
            <a:ext cx="5347806"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dirty="0"/>
              <a:t>Synchronous message activation box </a:t>
            </a:r>
          </a:p>
          <a:p>
            <a:pPr algn="ctr"/>
            <a:r>
              <a:rPr lang="en-US" sz="2000" dirty="0"/>
              <a:t>cover each other.</a:t>
            </a:r>
          </a:p>
        </p:txBody>
      </p:sp>
    </p:spTree>
    <p:extLst>
      <p:ext uri="{BB962C8B-B14F-4D97-AF65-F5344CB8AC3E}">
        <p14:creationId xmlns:p14="http://schemas.microsoft.com/office/powerpoint/2010/main" val="3057933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9936-725A-4745-8965-3A115F883869}"/>
              </a:ext>
            </a:extLst>
          </p:cNvPr>
          <p:cNvSpPr>
            <a:spLocks noGrp="1"/>
          </p:cNvSpPr>
          <p:nvPr>
            <p:ph type="title"/>
          </p:nvPr>
        </p:nvSpPr>
        <p:spPr/>
        <p:txBody>
          <a:bodyPr/>
          <a:lstStyle/>
          <a:p>
            <a:r>
              <a:rPr lang="en-US" dirty="0"/>
              <a:t>Seq Diagram Notation</a:t>
            </a:r>
          </a:p>
        </p:txBody>
      </p:sp>
      <p:grpSp>
        <p:nvGrpSpPr>
          <p:cNvPr id="4" name="Group 3">
            <a:extLst>
              <a:ext uri="{FF2B5EF4-FFF2-40B4-BE49-F238E27FC236}">
                <a16:creationId xmlns:a16="http://schemas.microsoft.com/office/drawing/2014/main" id="{308A2C1B-E637-4E1D-A7D0-19EBBD665A34}"/>
              </a:ext>
            </a:extLst>
          </p:cNvPr>
          <p:cNvGrpSpPr/>
          <p:nvPr/>
        </p:nvGrpSpPr>
        <p:grpSpPr>
          <a:xfrm>
            <a:off x="1114518" y="1569067"/>
            <a:ext cx="5347806" cy="1038996"/>
            <a:chOff x="1051995" y="1546026"/>
            <a:chExt cx="5318325" cy="892553"/>
          </a:xfrm>
        </p:grpSpPr>
        <p:sp>
          <p:nvSpPr>
            <p:cNvPr id="5" name="Rectangle 4">
              <a:extLst>
                <a:ext uri="{FF2B5EF4-FFF2-40B4-BE49-F238E27FC236}">
                  <a16:creationId xmlns:a16="http://schemas.microsoft.com/office/drawing/2014/main" id="{BF60DC87-DED6-4FA6-8A2C-2B7AF48F8EDE}"/>
                </a:ext>
              </a:extLst>
            </p:cNvPr>
            <p:cNvSpPr/>
            <p:nvPr/>
          </p:nvSpPr>
          <p:spPr>
            <a:xfrm>
              <a:off x="1051995" y="1546026"/>
              <a:ext cx="5318325" cy="8555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A405F999-7DE9-4D75-8F7C-DC5158D8AE79}"/>
                </a:ext>
              </a:extLst>
            </p:cNvPr>
            <p:cNvSpPr txBox="1"/>
            <p:nvPr/>
          </p:nvSpPr>
          <p:spPr>
            <a:xfrm>
              <a:off x="1121665" y="1546027"/>
              <a:ext cx="5039650" cy="892552"/>
            </a:xfrm>
            <a:prstGeom prst="rect">
              <a:avLst/>
            </a:prstGeom>
            <a:noFill/>
          </p:spPr>
          <p:txBody>
            <a:bodyPr wrap="square" rtlCol="0">
              <a:spAutoFit/>
            </a:bodyPr>
            <a:lstStyle/>
            <a:p>
              <a:r>
                <a:rPr lang="en-US" dirty="0">
                  <a:solidFill>
                    <a:srgbClr val="C00000"/>
                  </a:solidFill>
                </a:rPr>
                <a:t>Found Message</a:t>
              </a:r>
            </a:p>
            <a:p>
              <a:r>
                <a:rPr lang="en-US" sz="1600" dirty="0"/>
                <a:t>Represents a</a:t>
              </a:r>
              <a:r>
                <a:rPr lang="en-US" dirty="0"/>
                <a:t> </a:t>
              </a:r>
              <a:r>
                <a:rPr lang="en-US" sz="1600" dirty="0"/>
                <a:t>message sent from an unknown sender, or from a sender which not shown on current diagram</a:t>
              </a:r>
              <a:endParaRPr lang="en-US" dirty="0">
                <a:solidFill>
                  <a:schemeClr val="accent4">
                    <a:lumMod val="75000"/>
                  </a:schemeClr>
                </a:solidFill>
              </a:endParaRPr>
            </a:p>
          </p:txBody>
        </p:sp>
        <p:cxnSp>
          <p:nvCxnSpPr>
            <p:cNvPr id="7" name="Straight Arrow Connector 6">
              <a:extLst>
                <a:ext uri="{FF2B5EF4-FFF2-40B4-BE49-F238E27FC236}">
                  <a16:creationId xmlns:a16="http://schemas.microsoft.com/office/drawing/2014/main" id="{EDDA7423-1FE1-4FBD-858E-F6C2FE0754E2}"/>
                </a:ext>
              </a:extLst>
            </p:cNvPr>
            <p:cNvCxnSpPr>
              <a:cxnSpLocks/>
            </p:cNvCxnSpPr>
            <p:nvPr/>
          </p:nvCxnSpPr>
          <p:spPr>
            <a:xfrm>
              <a:off x="3779520" y="1720524"/>
              <a:ext cx="2246811" cy="0"/>
            </a:xfrm>
            <a:prstGeom prst="straightConnector1">
              <a:avLst/>
            </a:prstGeom>
            <a:ln w="47625" cap="flat" cmpd="sng" algn="ctr">
              <a:solidFill>
                <a:schemeClr val="dk1"/>
              </a:solidFill>
              <a:prstDash val="solid"/>
              <a:bevel/>
              <a:headEnd type="none" w="lg" len="med"/>
              <a:tailEnd type="triangle" w="lg"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1E5F5BFF-F25C-443E-96A2-4696B3FE2F9A}"/>
              </a:ext>
            </a:extLst>
          </p:cNvPr>
          <p:cNvSpPr/>
          <p:nvPr/>
        </p:nvSpPr>
        <p:spPr>
          <a:xfrm>
            <a:off x="3605912" y="1638986"/>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0D77DCE-A06D-462F-9C4D-BCAA9F5DBA90}"/>
              </a:ext>
            </a:extLst>
          </p:cNvPr>
          <p:cNvGrpSpPr/>
          <p:nvPr/>
        </p:nvGrpSpPr>
        <p:grpSpPr>
          <a:xfrm>
            <a:off x="1114518" y="2702188"/>
            <a:ext cx="5347806" cy="1038995"/>
            <a:chOff x="1051995" y="1546027"/>
            <a:chExt cx="5318325" cy="834921"/>
          </a:xfrm>
        </p:grpSpPr>
        <p:sp>
          <p:nvSpPr>
            <p:cNvPr id="10" name="Rectangle 9">
              <a:extLst>
                <a:ext uri="{FF2B5EF4-FFF2-40B4-BE49-F238E27FC236}">
                  <a16:creationId xmlns:a16="http://schemas.microsoft.com/office/drawing/2014/main" id="{D90386F3-EB87-4AE3-96F9-2530C13164ED}"/>
                </a:ext>
              </a:extLst>
            </p:cNvPr>
            <p:cNvSpPr/>
            <p:nvPr/>
          </p:nvSpPr>
          <p:spPr>
            <a:xfrm>
              <a:off x="1051995" y="1546027"/>
              <a:ext cx="5318325" cy="8349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FA47F987-5DDE-463A-8D80-B831989D6844}"/>
                </a:ext>
              </a:extLst>
            </p:cNvPr>
            <p:cNvSpPr txBox="1"/>
            <p:nvPr/>
          </p:nvSpPr>
          <p:spPr>
            <a:xfrm>
              <a:off x="1121665" y="1546027"/>
              <a:ext cx="5039650" cy="741974"/>
            </a:xfrm>
            <a:prstGeom prst="rect">
              <a:avLst/>
            </a:prstGeom>
            <a:noFill/>
          </p:spPr>
          <p:txBody>
            <a:bodyPr wrap="square" rtlCol="0">
              <a:spAutoFit/>
            </a:bodyPr>
            <a:lstStyle/>
            <a:p>
              <a:r>
                <a:rPr lang="en-US" dirty="0">
                  <a:solidFill>
                    <a:srgbClr val="C00000"/>
                  </a:solidFill>
                </a:rPr>
                <a:t>Lost Message</a:t>
              </a:r>
            </a:p>
            <a:p>
              <a:r>
                <a:rPr lang="en-US" sz="1600" dirty="0"/>
                <a:t>Represents a message sent to an unknown receiver</a:t>
              </a:r>
              <a:r>
                <a:rPr lang="en-US" dirty="0"/>
                <a:t>, </a:t>
              </a:r>
              <a:r>
                <a:rPr lang="en-US" sz="1600" dirty="0"/>
                <a:t>or to a receiver which not shown on current diagram</a:t>
              </a:r>
              <a:endParaRPr lang="en-US" dirty="0">
                <a:solidFill>
                  <a:schemeClr val="accent4">
                    <a:lumMod val="75000"/>
                  </a:schemeClr>
                </a:solidFill>
              </a:endParaRPr>
            </a:p>
          </p:txBody>
        </p:sp>
        <p:cxnSp>
          <p:nvCxnSpPr>
            <p:cNvPr id="12" name="Straight Arrow Connector 11">
              <a:extLst>
                <a:ext uri="{FF2B5EF4-FFF2-40B4-BE49-F238E27FC236}">
                  <a16:creationId xmlns:a16="http://schemas.microsoft.com/office/drawing/2014/main" id="{E7F50B64-54AB-4636-A5E4-5705292A049C}"/>
                </a:ext>
              </a:extLst>
            </p:cNvPr>
            <p:cNvCxnSpPr>
              <a:cxnSpLocks/>
            </p:cNvCxnSpPr>
            <p:nvPr/>
          </p:nvCxnSpPr>
          <p:spPr>
            <a:xfrm>
              <a:off x="3529655" y="1705228"/>
              <a:ext cx="2246811" cy="0"/>
            </a:xfrm>
            <a:prstGeom prst="straightConnector1">
              <a:avLst/>
            </a:prstGeom>
            <a:ln w="47625" cap="flat" cmpd="sng" algn="ctr">
              <a:solidFill>
                <a:schemeClr val="dk1"/>
              </a:solidFill>
              <a:prstDash val="solid"/>
              <a:bevel/>
              <a:headEnd type="none" w="lg" len="med"/>
              <a:tailEnd type="triangle" w="lg" len="med"/>
            </a:ln>
          </p:spPr>
          <p:style>
            <a:lnRef idx="0">
              <a:scrgbClr r="0" g="0" b="0"/>
            </a:lnRef>
            <a:fillRef idx="0">
              <a:scrgbClr r="0" g="0" b="0"/>
            </a:fillRef>
            <a:effectRef idx="0">
              <a:scrgbClr r="0" g="0" b="0"/>
            </a:effectRef>
            <a:fontRef idx="minor">
              <a:schemeClr val="tx1"/>
            </a:fontRef>
          </p:style>
        </p:cxnSp>
      </p:grpSp>
      <p:sp>
        <p:nvSpPr>
          <p:cNvPr id="13" name="Oval 12">
            <a:extLst>
              <a:ext uri="{FF2B5EF4-FFF2-40B4-BE49-F238E27FC236}">
                <a16:creationId xmlns:a16="http://schemas.microsoft.com/office/drawing/2014/main" id="{9BBB064F-8D39-426C-8314-586713598FBC}"/>
              </a:ext>
            </a:extLst>
          </p:cNvPr>
          <p:cNvSpPr/>
          <p:nvPr/>
        </p:nvSpPr>
        <p:spPr>
          <a:xfrm>
            <a:off x="5865178" y="2745223"/>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Interaction Diagram">
            <a:extLst>
              <a:ext uri="{FF2B5EF4-FFF2-40B4-BE49-F238E27FC236}">
                <a16:creationId xmlns:a16="http://schemas.microsoft.com/office/drawing/2014/main" id="{B2DA2793-AA8C-4883-B3AD-75A9BD93D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616" y="1592191"/>
            <a:ext cx="4956544" cy="3921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02527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DCC6-99DA-49D6-A611-F504944D3135}"/>
              </a:ext>
            </a:extLst>
          </p:cNvPr>
          <p:cNvSpPr>
            <a:spLocks noGrp="1"/>
          </p:cNvSpPr>
          <p:nvPr>
            <p:ph type="title"/>
          </p:nvPr>
        </p:nvSpPr>
        <p:spPr/>
        <p:txBody>
          <a:bodyPr/>
          <a:lstStyle/>
          <a:p>
            <a:r>
              <a:rPr lang="en-US" dirty="0"/>
              <a:t>Seq Diagram Notation</a:t>
            </a:r>
          </a:p>
        </p:txBody>
      </p:sp>
      <p:sp>
        <p:nvSpPr>
          <p:cNvPr id="7" name="TextBox 6">
            <a:extLst>
              <a:ext uri="{FF2B5EF4-FFF2-40B4-BE49-F238E27FC236}">
                <a16:creationId xmlns:a16="http://schemas.microsoft.com/office/drawing/2014/main" id="{6D49FC4E-4DAE-4EF5-91EE-F57E9F8ACCCC}"/>
              </a:ext>
            </a:extLst>
          </p:cNvPr>
          <p:cNvSpPr txBox="1"/>
          <p:nvPr/>
        </p:nvSpPr>
        <p:spPr>
          <a:xfrm>
            <a:off x="1251678" y="1128451"/>
            <a:ext cx="6645727" cy="400110"/>
          </a:xfrm>
          <a:prstGeom prst="rect">
            <a:avLst/>
          </a:prstGeom>
          <a:noFill/>
        </p:spPr>
        <p:txBody>
          <a:bodyPr wrap="square">
            <a:spAutoFit/>
          </a:bodyPr>
          <a:lstStyle/>
          <a:p>
            <a:pPr algn="l" fontAlgn="base"/>
            <a:r>
              <a:rPr lang="en-US" sz="2000" b="1" dirty="0"/>
              <a:t>Combined fragments(</a:t>
            </a:r>
            <a:r>
              <a:rPr lang="en-US" sz="2000" b="1" i="0" dirty="0">
                <a:effectLst/>
              </a:rPr>
              <a:t>Sequence fragments</a:t>
            </a:r>
            <a:r>
              <a:rPr lang="en-US" sz="2000" b="1" dirty="0"/>
              <a:t>)</a:t>
            </a:r>
            <a:endParaRPr lang="en-US" sz="2000" dirty="0"/>
          </a:p>
        </p:txBody>
      </p:sp>
      <p:pic>
        <p:nvPicPr>
          <p:cNvPr id="8" name="Picture 7">
            <a:extLst>
              <a:ext uri="{FF2B5EF4-FFF2-40B4-BE49-F238E27FC236}">
                <a16:creationId xmlns:a16="http://schemas.microsoft.com/office/drawing/2014/main" id="{7A91AF17-ED2A-4752-956E-41935559D1EE}"/>
              </a:ext>
            </a:extLst>
          </p:cNvPr>
          <p:cNvPicPr>
            <a:picLocks noChangeAspect="1"/>
          </p:cNvPicPr>
          <p:nvPr/>
        </p:nvPicPr>
        <p:blipFill>
          <a:blip r:embed="rId3"/>
          <a:stretch>
            <a:fillRect/>
          </a:stretch>
        </p:blipFill>
        <p:spPr>
          <a:xfrm>
            <a:off x="5003074" y="1951299"/>
            <a:ext cx="6800850" cy="4543425"/>
          </a:xfrm>
          <a:prstGeom prst="rect">
            <a:avLst/>
          </a:prstGeom>
        </p:spPr>
      </p:pic>
      <p:sp>
        <p:nvSpPr>
          <p:cNvPr id="10" name="TextBox 9">
            <a:extLst>
              <a:ext uri="{FF2B5EF4-FFF2-40B4-BE49-F238E27FC236}">
                <a16:creationId xmlns:a16="http://schemas.microsoft.com/office/drawing/2014/main" id="{D8EA745C-E130-4E7F-A6EB-A827F28CD0C1}"/>
              </a:ext>
            </a:extLst>
          </p:cNvPr>
          <p:cNvSpPr txBox="1"/>
          <p:nvPr/>
        </p:nvSpPr>
        <p:spPr>
          <a:xfrm>
            <a:off x="878477" y="1636402"/>
            <a:ext cx="4124597" cy="5078313"/>
          </a:xfrm>
          <a:prstGeom prst="rect">
            <a:avLst/>
          </a:prstGeom>
          <a:noFill/>
        </p:spPr>
        <p:txBody>
          <a:bodyPr wrap="square">
            <a:spAutoFit/>
          </a:bodyPr>
          <a:lstStyle/>
          <a:p>
            <a:pPr marL="285750" indent="-285750">
              <a:buFont typeface="Arial" panose="020B0604020202020204" pitchFamily="34" charset="0"/>
              <a:buChar char="•"/>
            </a:pPr>
            <a:r>
              <a:rPr lang="en-US" b="1" dirty="0"/>
              <a:t>Alt: </a:t>
            </a:r>
            <a:r>
              <a:rPr lang="en-US" dirty="0"/>
              <a:t> if then else </a:t>
            </a:r>
          </a:p>
          <a:p>
            <a:pPr marL="285750" indent="-285750">
              <a:buFont typeface="Arial" panose="020B0604020202020204" pitchFamily="34" charset="0"/>
              <a:buChar char="•"/>
            </a:pPr>
            <a:r>
              <a:rPr lang="en-US" b="1" dirty="0"/>
              <a:t>Opt</a:t>
            </a:r>
            <a:r>
              <a:rPr lang="en-US" dirty="0"/>
              <a:t>: if </a:t>
            </a:r>
          </a:p>
          <a:p>
            <a:pPr marL="285750" indent="-285750">
              <a:buFont typeface="Arial" panose="020B0604020202020204" pitchFamily="34" charset="0"/>
              <a:buChar char="•"/>
            </a:pPr>
            <a:r>
              <a:rPr lang="en-US" b="1" dirty="0"/>
              <a:t>Par</a:t>
            </a:r>
            <a:r>
              <a:rPr lang="en-US" dirty="0"/>
              <a:t>: Parallel: each fragment is run in parallel.</a:t>
            </a:r>
          </a:p>
          <a:p>
            <a:pPr marL="285750" indent="-285750">
              <a:buFont typeface="Arial" panose="020B0604020202020204" pitchFamily="34" charset="0"/>
              <a:buChar char="•"/>
            </a:pPr>
            <a:r>
              <a:rPr lang="en-US" b="1" dirty="0"/>
              <a:t>Loop</a:t>
            </a:r>
            <a:r>
              <a:rPr lang="en-US" dirty="0"/>
              <a:t>: </a:t>
            </a:r>
          </a:p>
          <a:p>
            <a:pPr marL="285750" indent="-285750">
              <a:buFont typeface="Arial" panose="020B0604020202020204" pitchFamily="34" charset="0"/>
              <a:buChar char="•"/>
            </a:pPr>
            <a:r>
              <a:rPr lang="en-US" b="1" dirty="0"/>
              <a:t>Region: </a:t>
            </a:r>
            <a:r>
              <a:rPr lang="en-US" dirty="0"/>
              <a:t>Critical region, the fragment can have only one thread executing it at once.</a:t>
            </a:r>
          </a:p>
          <a:p>
            <a:pPr marL="285750" indent="-285750">
              <a:buFont typeface="Arial" panose="020B0604020202020204" pitchFamily="34" charset="0"/>
              <a:buChar char="•"/>
            </a:pPr>
            <a:r>
              <a:rPr lang="en-US" b="1" dirty="0"/>
              <a:t>Neg</a:t>
            </a:r>
            <a:r>
              <a:rPr lang="en-US" dirty="0"/>
              <a:t>: Negative, the fragment shows an invalid interaction.</a:t>
            </a:r>
          </a:p>
          <a:p>
            <a:pPr marL="285750" indent="-285750">
              <a:buFont typeface="Arial" panose="020B0604020202020204" pitchFamily="34" charset="0"/>
              <a:buChar char="•"/>
            </a:pPr>
            <a:r>
              <a:rPr lang="en-US" b="1" dirty="0"/>
              <a:t>Ref</a:t>
            </a:r>
            <a:r>
              <a:rPr lang="en-US" dirty="0"/>
              <a:t>: Reference, refers to an interaction defined on another diagram. The frame is drawn to cover the lifelines involved in the interaction. You can define parameters and a return value.</a:t>
            </a:r>
          </a:p>
          <a:p>
            <a:pPr marL="285750" indent="-285750">
              <a:buFont typeface="Arial" panose="020B0604020202020204" pitchFamily="34" charset="0"/>
              <a:buChar char="•"/>
            </a:pPr>
            <a:r>
              <a:rPr lang="en-US" b="1" dirty="0"/>
              <a:t>Break</a:t>
            </a:r>
          </a:p>
          <a:p>
            <a:pPr marL="285750" indent="-285750">
              <a:buFont typeface="Arial" panose="020B0604020202020204" pitchFamily="34" charset="0"/>
              <a:buChar char="•"/>
            </a:pPr>
            <a:r>
              <a:rPr lang="en-US" b="1" dirty="0"/>
              <a:t>Sd</a:t>
            </a:r>
            <a:r>
              <a:rPr lang="en-US" dirty="0"/>
              <a:t>: Sequence diagram, used to surround an entire sequence diagram.</a:t>
            </a:r>
          </a:p>
        </p:txBody>
      </p:sp>
    </p:spTree>
    <p:extLst>
      <p:ext uri="{BB962C8B-B14F-4D97-AF65-F5344CB8AC3E}">
        <p14:creationId xmlns:p14="http://schemas.microsoft.com/office/powerpoint/2010/main" val="1360730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29E7-B932-4C19-88BB-88D6BC483E8D}"/>
              </a:ext>
            </a:extLst>
          </p:cNvPr>
          <p:cNvSpPr>
            <a:spLocks noGrp="1"/>
          </p:cNvSpPr>
          <p:nvPr>
            <p:ph type="title"/>
          </p:nvPr>
        </p:nvSpPr>
        <p:spPr/>
        <p:txBody>
          <a:bodyPr/>
          <a:lstStyle/>
          <a:p>
            <a:r>
              <a:rPr lang="en-US" dirty="0"/>
              <a:t>Seq Diagram concurrency</a:t>
            </a:r>
          </a:p>
        </p:txBody>
      </p:sp>
      <p:sp>
        <p:nvSpPr>
          <p:cNvPr id="6" name="TextBox 5">
            <a:extLst>
              <a:ext uri="{FF2B5EF4-FFF2-40B4-BE49-F238E27FC236}">
                <a16:creationId xmlns:a16="http://schemas.microsoft.com/office/drawing/2014/main" id="{73854A6F-9D3B-46D8-9295-E62B9E55A56F}"/>
              </a:ext>
            </a:extLst>
          </p:cNvPr>
          <p:cNvSpPr txBox="1"/>
          <p:nvPr/>
        </p:nvSpPr>
        <p:spPr>
          <a:xfrm>
            <a:off x="1025789" y="4741817"/>
            <a:ext cx="3048294" cy="923330"/>
          </a:xfrm>
          <a:prstGeom prst="rect">
            <a:avLst/>
          </a:prstGeom>
          <a:noFill/>
        </p:spPr>
        <p:txBody>
          <a:bodyPr wrap="square">
            <a:spAutoFit/>
          </a:bodyPr>
          <a:lstStyle/>
          <a:p>
            <a:pPr algn="ctr"/>
            <a:r>
              <a:rPr lang="en-US" dirty="0"/>
              <a:t>A microwave is an example of an object that does two tasks in parallel</a:t>
            </a:r>
          </a:p>
        </p:txBody>
      </p:sp>
      <p:pic>
        <p:nvPicPr>
          <p:cNvPr id="5" name="Picture 4">
            <a:extLst>
              <a:ext uri="{FF2B5EF4-FFF2-40B4-BE49-F238E27FC236}">
                <a16:creationId xmlns:a16="http://schemas.microsoft.com/office/drawing/2014/main" id="{30341BE2-E73A-4D80-80B5-A5AEAFCAD739}"/>
              </a:ext>
            </a:extLst>
          </p:cNvPr>
          <p:cNvPicPr>
            <a:picLocks noChangeAspect="1"/>
          </p:cNvPicPr>
          <p:nvPr/>
        </p:nvPicPr>
        <p:blipFill>
          <a:blip r:embed="rId3"/>
          <a:stretch>
            <a:fillRect/>
          </a:stretch>
        </p:blipFill>
        <p:spPr>
          <a:xfrm>
            <a:off x="1089534" y="1267744"/>
            <a:ext cx="4755481" cy="3474073"/>
          </a:xfrm>
          <a:prstGeom prst="rect">
            <a:avLst/>
          </a:prstGeom>
          <a:ln>
            <a:noFill/>
          </a:ln>
          <a:effectLst>
            <a:outerShdw blurRad="190500" algn="tl" rotWithShape="0">
              <a:srgbClr val="000000">
                <a:alpha val="70000"/>
              </a:srgbClr>
            </a:outerShdw>
          </a:effectLst>
        </p:spPr>
      </p:pic>
      <p:pic>
        <p:nvPicPr>
          <p:cNvPr id="2052" name="Picture 4" descr="Multithreading Sequence Diagram">
            <a:extLst>
              <a:ext uri="{FF2B5EF4-FFF2-40B4-BE49-F238E27FC236}">
                <a16:creationId xmlns:a16="http://schemas.microsoft.com/office/drawing/2014/main" id="{3D3908AD-5573-4EFC-ADB9-E20E8FC58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051" y="2759876"/>
            <a:ext cx="7754237" cy="357691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9" name="TextBox 8">
            <a:extLst>
              <a:ext uri="{FF2B5EF4-FFF2-40B4-BE49-F238E27FC236}">
                <a16:creationId xmlns:a16="http://schemas.microsoft.com/office/drawing/2014/main" id="{C0994222-07FE-4FA5-A686-75DB1F654B54}"/>
              </a:ext>
            </a:extLst>
          </p:cNvPr>
          <p:cNvSpPr txBox="1"/>
          <p:nvPr/>
        </p:nvSpPr>
        <p:spPr>
          <a:xfrm>
            <a:off x="7547130" y="1994031"/>
            <a:ext cx="4644870" cy="646331"/>
          </a:xfrm>
          <a:prstGeom prst="rect">
            <a:avLst/>
          </a:prstGeom>
          <a:noFill/>
        </p:spPr>
        <p:txBody>
          <a:bodyPr wrap="square">
            <a:spAutoFit/>
          </a:bodyPr>
          <a:lstStyle/>
          <a:p>
            <a:pPr algn="ctr"/>
            <a:r>
              <a:rPr lang="en-US" dirty="0"/>
              <a:t>More practical solution is to indicate each thread with a separate lifeline</a:t>
            </a:r>
          </a:p>
        </p:txBody>
      </p:sp>
    </p:spTree>
    <p:extLst>
      <p:ext uri="{BB962C8B-B14F-4D97-AF65-F5344CB8AC3E}">
        <p14:creationId xmlns:p14="http://schemas.microsoft.com/office/powerpoint/2010/main" val="172243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6D73-D9DA-48C7-8C58-B41E416EA96A}"/>
              </a:ext>
            </a:extLst>
          </p:cNvPr>
          <p:cNvSpPr>
            <a:spLocks noGrp="1"/>
          </p:cNvSpPr>
          <p:nvPr>
            <p:ph type="title"/>
          </p:nvPr>
        </p:nvSpPr>
        <p:spPr>
          <a:xfrm>
            <a:off x="1251678" y="382385"/>
            <a:ext cx="3178654" cy="1492132"/>
          </a:xfrm>
        </p:spPr>
        <p:txBody>
          <a:bodyPr>
            <a:normAutofit fontScale="90000"/>
          </a:bodyPr>
          <a:lstStyle/>
          <a:p>
            <a:r>
              <a:rPr lang="en-US" dirty="0"/>
              <a:t>Seq diagram example</a:t>
            </a:r>
          </a:p>
        </p:txBody>
      </p:sp>
      <p:pic>
        <p:nvPicPr>
          <p:cNvPr id="6" name="Picture 5">
            <a:extLst>
              <a:ext uri="{FF2B5EF4-FFF2-40B4-BE49-F238E27FC236}">
                <a16:creationId xmlns:a16="http://schemas.microsoft.com/office/drawing/2014/main" id="{A9FE0E48-3268-4851-B85B-FDA41D235E4E}"/>
              </a:ext>
            </a:extLst>
          </p:cNvPr>
          <p:cNvPicPr>
            <a:picLocks noChangeAspect="1"/>
          </p:cNvPicPr>
          <p:nvPr/>
        </p:nvPicPr>
        <p:blipFill>
          <a:blip r:embed="rId3"/>
          <a:stretch>
            <a:fillRect/>
          </a:stretch>
        </p:blipFill>
        <p:spPr>
          <a:xfrm>
            <a:off x="4634642" y="110903"/>
            <a:ext cx="7188164" cy="66361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9766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B79F-C105-4501-84FF-C11CF7AD2AA4}"/>
              </a:ext>
            </a:extLst>
          </p:cNvPr>
          <p:cNvSpPr>
            <a:spLocks noGrp="1"/>
          </p:cNvSpPr>
          <p:nvPr>
            <p:ph type="title"/>
          </p:nvPr>
        </p:nvSpPr>
        <p:spPr/>
        <p:txBody>
          <a:bodyPr/>
          <a:lstStyle/>
          <a:p>
            <a:r>
              <a:rPr lang="en-US" dirty="0"/>
              <a:t>Class diagram</a:t>
            </a:r>
          </a:p>
        </p:txBody>
      </p:sp>
      <p:sp>
        <p:nvSpPr>
          <p:cNvPr id="5" name="TextBox 4">
            <a:extLst>
              <a:ext uri="{FF2B5EF4-FFF2-40B4-BE49-F238E27FC236}">
                <a16:creationId xmlns:a16="http://schemas.microsoft.com/office/drawing/2014/main" id="{7EC94F88-5294-43EB-B4E8-E89CBF1E4B72}"/>
              </a:ext>
            </a:extLst>
          </p:cNvPr>
          <p:cNvSpPr txBox="1"/>
          <p:nvPr/>
        </p:nvSpPr>
        <p:spPr>
          <a:xfrm>
            <a:off x="1641660" y="1617028"/>
            <a:ext cx="8908680" cy="5029518"/>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dirty="0"/>
              <a:t>Class diagram</a:t>
            </a:r>
            <a:r>
              <a:rPr lang="en-US" b="0" i="0" dirty="0">
                <a:solidFill>
                  <a:srgbClr val="000000"/>
                </a:solidFill>
                <a:effectLst/>
              </a:rPr>
              <a:t> represents the </a:t>
            </a:r>
            <a:r>
              <a:rPr lang="en-US" b="1" i="0" dirty="0">
                <a:solidFill>
                  <a:srgbClr val="000000"/>
                </a:solidFill>
                <a:effectLst/>
              </a:rPr>
              <a:t>static</a:t>
            </a:r>
            <a:r>
              <a:rPr lang="en-US" b="0" i="0" dirty="0">
                <a:solidFill>
                  <a:srgbClr val="000000"/>
                </a:solidFill>
                <a:effectLst/>
              </a:rPr>
              <a:t> view of an application.</a:t>
            </a:r>
          </a:p>
          <a:p>
            <a:pPr marL="285750" indent="-285750">
              <a:lnSpc>
                <a:spcPct val="150000"/>
              </a:lnSpc>
              <a:buFont typeface="Wingdings" panose="05000000000000000000" pitchFamily="2" charset="2"/>
              <a:buChar char="q"/>
            </a:pPr>
            <a:r>
              <a:rPr lang="en-US" dirty="0"/>
              <a:t>Class diagram</a:t>
            </a:r>
            <a:r>
              <a:rPr lang="en-US" b="0" i="0" dirty="0">
                <a:solidFill>
                  <a:srgbClr val="000000"/>
                </a:solidFill>
                <a:effectLst/>
              </a:rPr>
              <a:t> </a:t>
            </a:r>
            <a:r>
              <a:rPr lang="en-US" b="0" i="0" dirty="0">
                <a:effectLst/>
              </a:rPr>
              <a:t>describes the structure of a system by showing the system's </a:t>
            </a:r>
            <a:r>
              <a:rPr lang="en-US" b="1" i="0" dirty="0">
                <a:effectLst/>
              </a:rPr>
              <a:t>classes</a:t>
            </a:r>
            <a:r>
              <a:rPr lang="en-US" b="0" i="0" dirty="0">
                <a:effectLst/>
              </a:rPr>
              <a:t>, their </a:t>
            </a:r>
            <a:r>
              <a:rPr lang="en-US" b="1" i="0" dirty="0">
                <a:effectLst/>
              </a:rPr>
              <a:t>attributes</a:t>
            </a:r>
            <a:r>
              <a:rPr lang="en-US" b="0" i="0" dirty="0">
                <a:effectLst/>
              </a:rPr>
              <a:t>, </a:t>
            </a:r>
            <a:r>
              <a:rPr lang="en-US" b="1" i="0" dirty="0">
                <a:effectLst/>
              </a:rPr>
              <a:t>operations</a:t>
            </a:r>
            <a:r>
              <a:rPr lang="en-US" b="0" i="0" dirty="0">
                <a:effectLst/>
              </a:rPr>
              <a:t> (or methods), and the </a:t>
            </a:r>
            <a:r>
              <a:rPr lang="en-US" b="1" i="0" dirty="0">
                <a:effectLst/>
              </a:rPr>
              <a:t>relationships</a:t>
            </a:r>
            <a:r>
              <a:rPr lang="en-US" b="0" i="0" dirty="0">
                <a:effectLst/>
              </a:rPr>
              <a:t> among objects.</a:t>
            </a:r>
          </a:p>
          <a:p>
            <a:pPr marL="285750" indent="-285750">
              <a:lnSpc>
                <a:spcPct val="150000"/>
              </a:lnSpc>
              <a:buFont typeface="Wingdings" panose="05000000000000000000" pitchFamily="2" charset="2"/>
              <a:buChar char="q"/>
            </a:pPr>
            <a:r>
              <a:rPr lang="en-US" dirty="0"/>
              <a:t>Class diagram is not only used for visualizing, describing, and documenting different aspects of a system but also for </a:t>
            </a:r>
            <a:r>
              <a:rPr lang="en-US" b="1" dirty="0"/>
              <a:t>constructing</a:t>
            </a:r>
            <a:r>
              <a:rPr lang="en-US" dirty="0"/>
              <a:t> </a:t>
            </a:r>
            <a:r>
              <a:rPr lang="en-US" b="1" dirty="0"/>
              <a:t>executable</a:t>
            </a:r>
            <a:r>
              <a:rPr lang="en-US" dirty="0"/>
              <a:t> code of the software application.</a:t>
            </a:r>
          </a:p>
          <a:p>
            <a:pPr marL="285750" indent="-285750">
              <a:lnSpc>
                <a:spcPct val="150000"/>
              </a:lnSpc>
              <a:buFont typeface="Wingdings" panose="05000000000000000000" pitchFamily="2" charset="2"/>
              <a:buChar char="q"/>
            </a:pPr>
            <a:r>
              <a:rPr lang="en-US" dirty="0"/>
              <a:t>Class diagrams are the only diagrams which can be directly mapped with object-oriented languages and thus widely used at the </a:t>
            </a:r>
            <a:r>
              <a:rPr lang="en-US" b="1" dirty="0"/>
              <a:t>time of construction</a:t>
            </a:r>
            <a:r>
              <a:rPr lang="en-US" dirty="0"/>
              <a:t>.</a:t>
            </a:r>
          </a:p>
          <a:p>
            <a:pPr marL="285750" indent="-285750">
              <a:lnSpc>
                <a:spcPct val="150000"/>
              </a:lnSpc>
              <a:buFont typeface="Wingdings" panose="05000000000000000000" pitchFamily="2" charset="2"/>
              <a:buChar char="q"/>
            </a:pPr>
            <a:r>
              <a:rPr lang="en-US" dirty="0"/>
              <a:t>It is the most popular UML diagram in the coder community.</a:t>
            </a:r>
          </a:p>
          <a:p>
            <a:pPr marL="285750" indent="-285750">
              <a:lnSpc>
                <a:spcPct val="150000"/>
              </a:lnSpc>
              <a:buFont typeface="Wingdings" panose="05000000000000000000" pitchFamily="2" charset="2"/>
              <a:buChar char="q"/>
            </a:pPr>
            <a:r>
              <a:rPr lang="en-US" dirty="0"/>
              <a:t>It is </a:t>
            </a:r>
            <a:r>
              <a:rPr lang="en-US" b="0" i="0" dirty="0">
                <a:solidFill>
                  <a:srgbClr val="000000"/>
                </a:solidFill>
                <a:effectLst/>
              </a:rPr>
              <a:t>Base for component and deployment diagrams.</a:t>
            </a:r>
            <a:endParaRPr lang="en-US" dirty="0"/>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endParaRPr lang="en-US" dirty="0"/>
          </a:p>
        </p:txBody>
      </p:sp>
    </p:spTree>
    <p:extLst>
      <p:ext uri="{BB962C8B-B14F-4D97-AF65-F5344CB8AC3E}">
        <p14:creationId xmlns:p14="http://schemas.microsoft.com/office/powerpoint/2010/main" val="916624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3DD4-8D75-4B1F-B3BA-06A84B7B57A1}"/>
              </a:ext>
            </a:extLst>
          </p:cNvPr>
          <p:cNvSpPr>
            <a:spLocks noGrp="1"/>
          </p:cNvSpPr>
          <p:nvPr>
            <p:ph type="title"/>
          </p:nvPr>
        </p:nvSpPr>
        <p:spPr/>
        <p:txBody>
          <a:bodyPr/>
          <a:lstStyle/>
          <a:p>
            <a:r>
              <a:rPr lang="en-US" dirty="0"/>
              <a:t>Class notation</a:t>
            </a:r>
          </a:p>
        </p:txBody>
      </p:sp>
      <p:grpSp>
        <p:nvGrpSpPr>
          <p:cNvPr id="21" name="Group 20">
            <a:extLst>
              <a:ext uri="{FF2B5EF4-FFF2-40B4-BE49-F238E27FC236}">
                <a16:creationId xmlns:a16="http://schemas.microsoft.com/office/drawing/2014/main" id="{7B47F503-CEEB-47AA-ABAD-8B894817B30F}"/>
              </a:ext>
            </a:extLst>
          </p:cNvPr>
          <p:cNvGrpSpPr/>
          <p:nvPr/>
        </p:nvGrpSpPr>
        <p:grpSpPr>
          <a:xfrm>
            <a:off x="6802703" y="969863"/>
            <a:ext cx="4552180" cy="3020052"/>
            <a:chOff x="6291831" y="1128452"/>
            <a:chExt cx="4552180" cy="3020052"/>
          </a:xfrm>
        </p:grpSpPr>
        <p:sp>
          <p:nvSpPr>
            <p:cNvPr id="4" name="Rectangle 3">
              <a:extLst>
                <a:ext uri="{FF2B5EF4-FFF2-40B4-BE49-F238E27FC236}">
                  <a16:creationId xmlns:a16="http://schemas.microsoft.com/office/drawing/2014/main" id="{AD5212F2-B628-4FFF-A39A-E848013FD6FD}"/>
                </a:ext>
              </a:extLst>
            </p:cNvPr>
            <p:cNvSpPr/>
            <p:nvPr/>
          </p:nvSpPr>
          <p:spPr>
            <a:xfrm>
              <a:off x="8087932" y="1128452"/>
              <a:ext cx="2756079" cy="30200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8CF6DA10-EDBD-43F0-ACA0-855A835864C9}"/>
                </a:ext>
              </a:extLst>
            </p:cNvPr>
            <p:cNvCxnSpPr/>
            <p:nvPr/>
          </p:nvCxnSpPr>
          <p:spPr>
            <a:xfrm>
              <a:off x="8087932" y="1777285"/>
              <a:ext cx="2756079"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D2E6A32D-8852-4619-AE96-CF928157FE1B}"/>
                </a:ext>
              </a:extLst>
            </p:cNvPr>
            <p:cNvCxnSpPr/>
            <p:nvPr/>
          </p:nvCxnSpPr>
          <p:spPr>
            <a:xfrm>
              <a:off x="8076152" y="2709497"/>
              <a:ext cx="2756079" cy="0"/>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BB7C81A-4228-4FC7-9FB9-9C3F7BE0A4F0}"/>
                </a:ext>
              </a:extLst>
            </p:cNvPr>
            <p:cNvSpPr txBox="1"/>
            <p:nvPr/>
          </p:nvSpPr>
          <p:spPr>
            <a:xfrm>
              <a:off x="6656842" y="1272086"/>
              <a:ext cx="1239442" cy="369332"/>
            </a:xfrm>
            <a:prstGeom prst="rect">
              <a:avLst/>
            </a:prstGeom>
            <a:noFill/>
          </p:spPr>
          <p:txBody>
            <a:bodyPr wrap="none" rtlCol="0">
              <a:spAutoFit/>
            </a:bodyPr>
            <a:lstStyle/>
            <a:p>
              <a:r>
                <a:rPr lang="en-US" dirty="0">
                  <a:solidFill>
                    <a:srgbClr val="C00000"/>
                  </a:solidFill>
                </a:rPr>
                <a:t>Class name</a:t>
              </a:r>
            </a:p>
          </p:txBody>
        </p:sp>
        <p:sp>
          <p:nvSpPr>
            <p:cNvPr id="9" name="TextBox 8">
              <a:extLst>
                <a:ext uri="{FF2B5EF4-FFF2-40B4-BE49-F238E27FC236}">
                  <a16:creationId xmlns:a16="http://schemas.microsoft.com/office/drawing/2014/main" id="{D072934E-7830-4AE2-B533-184A86EADDA4}"/>
                </a:ext>
              </a:extLst>
            </p:cNvPr>
            <p:cNvSpPr txBox="1"/>
            <p:nvPr/>
          </p:nvSpPr>
          <p:spPr>
            <a:xfrm>
              <a:off x="9014565" y="1316794"/>
              <a:ext cx="902811" cy="369332"/>
            </a:xfrm>
            <a:prstGeom prst="rect">
              <a:avLst/>
            </a:prstGeom>
            <a:noFill/>
          </p:spPr>
          <p:txBody>
            <a:bodyPr wrap="none" rtlCol="0">
              <a:spAutoFit/>
            </a:bodyPr>
            <a:lstStyle/>
            <a:p>
              <a:r>
                <a:rPr lang="en-US" dirty="0"/>
                <a:t>Student</a:t>
              </a:r>
            </a:p>
          </p:txBody>
        </p:sp>
        <p:sp>
          <p:nvSpPr>
            <p:cNvPr id="10" name="TextBox 9">
              <a:extLst>
                <a:ext uri="{FF2B5EF4-FFF2-40B4-BE49-F238E27FC236}">
                  <a16:creationId xmlns:a16="http://schemas.microsoft.com/office/drawing/2014/main" id="{1B731390-B1C2-46C5-941D-63F6BEA174AA}"/>
                </a:ext>
              </a:extLst>
            </p:cNvPr>
            <p:cNvSpPr txBox="1"/>
            <p:nvPr/>
          </p:nvSpPr>
          <p:spPr>
            <a:xfrm>
              <a:off x="6664145" y="2056589"/>
              <a:ext cx="1141659" cy="369332"/>
            </a:xfrm>
            <a:prstGeom prst="rect">
              <a:avLst/>
            </a:prstGeom>
            <a:noFill/>
          </p:spPr>
          <p:txBody>
            <a:bodyPr wrap="none" rtlCol="0">
              <a:spAutoFit/>
            </a:bodyPr>
            <a:lstStyle/>
            <a:p>
              <a:r>
                <a:rPr lang="en-US" dirty="0">
                  <a:solidFill>
                    <a:srgbClr val="C00000"/>
                  </a:solidFill>
                </a:rPr>
                <a:t>Attributes</a:t>
              </a:r>
            </a:p>
          </p:txBody>
        </p:sp>
        <p:sp>
          <p:nvSpPr>
            <p:cNvPr id="11" name="TextBox 10">
              <a:extLst>
                <a:ext uri="{FF2B5EF4-FFF2-40B4-BE49-F238E27FC236}">
                  <a16:creationId xmlns:a16="http://schemas.microsoft.com/office/drawing/2014/main" id="{C9953A7D-B8BE-4D67-AB9D-210ABCEF9EF9}"/>
                </a:ext>
              </a:extLst>
            </p:cNvPr>
            <p:cNvSpPr txBox="1"/>
            <p:nvPr/>
          </p:nvSpPr>
          <p:spPr>
            <a:xfrm>
              <a:off x="6656842" y="3244846"/>
              <a:ext cx="1249060" cy="369332"/>
            </a:xfrm>
            <a:prstGeom prst="rect">
              <a:avLst/>
            </a:prstGeom>
            <a:noFill/>
          </p:spPr>
          <p:txBody>
            <a:bodyPr wrap="none" rtlCol="0">
              <a:spAutoFit/>
            </a:bodyPr>
            <a:lstStyle/>
            <a:p>
              <a:r>
                <a:rPr lang="en-US" dirty="0">
                  <a:solidFill>
                    <a:srgbClr val="C00000"/>
                  </a:solidFill>
                </a:rPr>
                <a:t>Operations</a:t>
              </a:r>
            </a:p>
          </p:txBody>
        </p:sp>
        <p:sp>
          <p:nvSpPr>
            <p:cNvPr id="12" name="TextBox 11">
              <a:extLst>
                <a:ext uri="{FF2B5EF4-FFF2-40B4-BE49-F238E27FC236}">
                  <a16:creationId xmlns:a16="http://schemas.microsoft.com/office/drawing/2014/main" id="{2950D9EB-38FB-42EE-8D46-F0E4D9D596FB}"/>
                </a:ext>
              </a:extLst>
            </p:cNvPr>
            <p:cNvSpPr txBox="1"/>
            <p:nvPr/>
          </p:nvSpPr>
          <p:spPr>
            <a:xfrm>
              <a:off x="8324311" y="1843200"/>
              <a:ext cx="1520929" cy="369332"/>
            </a:xfrm>
            <a:prstGeom prst="rect">
              <a:avLst/>
            </a:prstGeom>
            <a:noFill/>
          </p:spPr>
          <p:txBody>
            <a:bodyPr wrap="none" rtlCol="0">
              <a:spAutoFit/>
            </a:bodyPr>
            <a:lstStyle/>
            <a:p>
              <a:r>
                <a:rPr lang="en-US" dirty="0"/>
                <a:t>- name : String</a:t>
              </a:r>
            </a:p>
          </p:txBody>
        </p:sp>
        <p:sp>
          <p:nvSpPr>
            <p:cNvPr id="13" name="TextBox 12">
              <a:extLst>
                <a:ext uri="{FF2B5EF4-FFF2-40B4-BE49-F238E27FC236}">
                  <a16:creationId xmlns:a16="http://schemas.microsoft.com/office/drawing/2014/main" id="{4AC7E2EA-2608-41A9-A426-8B9457CC8FAE}"/>
                </a:ext>
              </a:extLst>
            </p:cNvPr>
            <p:cNvSpPr txBox="1"/>
            <p:nvPr/>
          </p:nvSpPr>
          <p:spPr>
            <a:xfrm>
              <a:off x="8324311" y="2173053"/>
              <a:ext cx="1238801" cy="369332"/>
            </a:xfrm>
            <a:prstGeom prst="rect">
              <a:avLst/>
            </a:prstGeom>
            <a:noFill/>
          </p:spPr>
          <p:txBody>
            <a:bodyPr wrap="none" rtlCol="0">
              <a:spAutoFit/>
            </a:bodyPr>
            <a:lstStyle/>
            <a:p>
              <a:r>
                <a:rPr lang="en-US" dirty="0"/>
                <a:t>- grade : int</a:t>
              </a:r>
            </a:p>
          </p:txBody>
        </p:sp>
        <p:sp>
          <p:nvSpPr>
            <p:cNvPr id="14" name="TextBox 13">
              <a:extLst>
                <a:ext uri="{FF2B5EF4-FFF2-40B4-BE49-F238E27FC236}">
                  <a16:creationId xmlns:a16="http://schemas.microsoft.com/office/drawing/2014/main" id="{A68CE691-B9ED-423F-A1EE-9F6D67B2AA58}"/>
                </a:ext>
              </a:extLst>
            </p:cNvPr>
            <p:cNvSpPr txBox="1"/>
            <p:nvPr/>
          </p:nvSpPr>
          <p:spPr>
            <a:xfrm>
              <a:off x="8324310" y="2804247"/>
              <a:ext cx="1715534" cy="369332"/>
            </a:xfrm>
            <a:prstGeom prst="rect">
              <a:avLst/>
            </a:prstGeom>
            <a:noFill/>
          </p:spPr>
          <p:txBody>
            <a:bodyPr wrap="none" rtlCol="0">
              <a:spAutoFit/>
            </a:bodyPr>
            <a:lstStyle/>
            <a:p>
              <a:r>
                <a:rPr lang="en-US" dirty="0"/>
                <a:t>+ int getGrade()</a:t>
              </a:r>
            </a:p>
          </p:txBody>
        </p:sp>
        <p:sp>
          <p:nvSpPr>
            <p:cNvPr id="15" name="TextBox 14">
              <a:extLst>
                <a:ext uri="{FF2B5EF4-FFF2-40B4-BE49-F238E27FC236}">
                  <a16:creationId xmlns:a16="http://schemas.microsoft.com/office/drawing/2014/main" id="{8C5D29E1-D583-4AEF-953A-89F5BA07DD32}"/>
                </a:ext>
              </a:extLst>
            </p:cNvPr>
            <p:cNvSpPr txBox="1"/>
            <p:nvPr/>
          </p:nvSpPr>
          <p:spPr>
            <a:xfrm>
              <a:off x="8324310" y="3139124"/>
              <a:ext cx="1693092" cy="369332"/>
            </a:xfrm>
            <a:prstGeom prst="rect">
              <a:avLst/>
            </a:prstGeom>
            <a:noFill/>
          </p:spPr>
          <p:txBody>
            <a:bodyPr wrap="none" rtlCol="0">
              <a:spAutoFit/>
            </a:bodyPr>
            <a:lstStyle/>
            <a:p>
              <a:r>
                <a:rPr lang="en-US" dirty="0"/>
                <a:t>~ int getName()</a:t>
              </a:r>
            </a:p>
          </p:txBody>
        </p:sp>
        <p:sp>
          <p:nvSpPr>
            <p:cNvPr id="18" name="Freeform: Shape 17">
              <a:extLst>
                <a:ext uri="{FF2B5EF4-FFF2-40B4-BE49-F238E27FC236}">
                  <a16:creationId xmlns:a16="http://schemas.microsoft.com/office/drawing/2014/main" id="{7AA58E0F-5D0E-4100-9281-1E52FB7D8678}"/>
                </a:ext>
              </a:extLst>
            </p:cNvPr>
            <p:cNvSpPr/>
            <p:nvPr/>
          </p:nvSpPr>
          <p:spPr>
            <a:xfrm>
              <a:off x="7160654" y="2806277"/>
              <a:ext cx="1210614" cy="168739"/>
            </a:xfrm>
            <a:custGeom>
              <a:avLst/>
              <a:gdLst>
                <a:gd name="connsiteX0" fmla="*/ 1210614 w 1210614"/>
                <a:gd name="connsiteY0" fmla="*/ 168739 h 168739"/>
                <a:gd name="connsiteX1" fmla="*/ 656822 w 1210614"/>
                <a:gd name="connsiteY1" fmla="*/ 1313 h 168739"/>
                <a:gd name="connsiteX2" fmla="*/ 0 w 1210614"/>
                <a:gd name="connsiteY2" fmla="*/ 104344 h 168739"/>
              </a:gdLst>
              <a:ahLst/>
              <a:cxnLst>
                <a:cxn ang="0">
                  <a:pos x="connsiteX0" y="connsiteY0"/>
                </a:cxn>
                <a:cxn ang="0">
                  <a:pos x="connsiteX1" y="connsiteY1"/>
                </a:cxn>
                <a:cxn ang="0">
                  <a:pos x="connsiteX2" y="connsiteY2"/>
                </a:cxn>
              </a:cxnLst>
              <a:rect l="l" t="t" r="r" b="b"/>
              <a:pathLst>
                <a:path w="1210614" h="168739">
                  <a:moveTo>
                    <a:pt x="1210614" y="168739"/>
                  </a:moveTo>
                  <a:cubicBezTo>
                    <a:pt x="1034602" y="90392"/>
                    <a:pt x="858591" y="12045"/>
                    <a:pt x="656822" y="1313"/>
                  </a:cubicBezTo>
                  <a:cubicBezTo>
                    <a:pt x="455053" y="-9420"/>
                    <a:pt x="227526" y="47462"/>
                    <a:pt x="0" y="104344"/>
                  </a:cubicBezTo>
                </a:path>
              </a:pathLst>
            </a:custGeom>
            <a:noFill/>
            <a:ln w="25400">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4442B6F-E477-410C-AA3B-FAB2D22762DC}"/>
                </a:ext>
              </a:extLst>
            </p:cNvPr>
            <p:cNvSpPr txBox="1"/>
            <p:nvPr/>
          </p:nvSpPr>
          <p:spPr>
            <a:xfrm>
              <a:off x="6291831" y="2706915"/>
              <a:ext cx="962123" cy="369332"/>
            </a:xfrm>
            <a:prstGeom prst="rect">
              <a:avLst/>
            </a:prstGeom>
            <a:noFill/>
          </p:spPr>
          <p:txBody>
            <a:bodyPr wrap="none" rtlCol="0">
              <a:spAutoFit/>
            </a:bodyPr>
            <a:lstStyle/>
            <a:p>
              <a:r>
                <a:rPr lang="en-US" dirty="0">
                  <a:solidFill>
                    <a:srgbClr val="C00000"/>
                  </a:solidFill>
                </a:rPr>
                <a:t>Visibility</a:t>
              </a:r>
            </a:p>
          </p:txBody>
        </p:sp>
        <p:sp>
          <p:nvSpPr>
            <p:cNvPr id="20" name="TextBox 19">
              <a:extLst>
                <a:ext uri="{FF2B5EF4-FFF2-40B4-BE49-F238E27FC236}">
                  <a16:creationId xmlns:a16="http://schemas.microsoft.com/office/drawing/2014/main" id="{69C7D02E-3047-4A67-BD32-740A85281DE3}"/>
                </a:ext>
              </a:extLst>
            </p:cNvPr>
            <p:cNvSpPr txBox="1"/>
            <p:nvPr/>
          </p:nvSpPr>
          <p:spPr>
            <a:xfrm>
              <a:off x="8324310" y="3510545"/>
              <a:ext cx="2371547" cy="369332"/>
            </a:xfrm>
            <a:prstGeom prst="rect">
              <a:avLst/>
            </a:prstGeom>
            <a:noFill/>
          </p:spPr>
          <p:txBody>
            <a:bodyPr wrap="none" rtlCol="0">
              <a:spAutoFit/>
            </a:bodyPr>
            <a:lstStyle/>
            <a:p>
              <a:r>
                <a:rPr lang="en-US" dirty="0"/>
                <a:t># void register(params)</a:t>
              </a:r>
            </a:p>
          </p:txBody>
        </p:sp>
      </p:grpSp>
      <p:sp>
        <p:nvSpPr>
          <p:cNvPr id="22" name="Rectangle 21">
            <a:extLst>
              <a:ext uri="{FF2B5EF4-FFF2-40B4-BE49-F238E27FC236}">
                <a16:creationId xmlns:a16="http://schemas.microsoft.com/office/drawing/2014/main" id="{06BC1142-54AE-4C7B-98BE-DF7093E35F67}"/>
              </a:ext>
            </a:extLst>
          </p:cNvPr>
          <p:cNvSpPr/>
          <p:nvPr/>
        </p:nvSpPr>
        <p:spPr>
          <a:xfrm>
            <a:off x="8598802" y="5566825"/>
            <a:ext cx="2756079" cy="9910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EAE229E1-ED82-468F-8EFD-631A464120AF}"/>
              </a:ext>
            </a:extLst>
          </p:cNvPr>
          <p:cNvCxnSpPr>
            <a:stCxn id="4" idx="2"/>
            <a:endCxn id="22" idx="0"/>
          </p:cNvCxnSpPr>
          <p:nvPr/>
        </p:nvCxnSpPr>
        <p:spPr>
          <a:xfrm flipH="1">
            <a:off x="9976842" y="3989915"/>
            <a:ext cx="2" cy="1576910"/>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1D434148-E485-4DCA-A345-CD0FAB7ED090}"/>
              </a:ext>
            </a:extLst>
          </p:cNvPr>
          <p:cNvSpPr txBox="1"/>
          <p:nvPr/>
        </p:nvSpPr>
        <p:spPr>
          <a:xfrm>
            <a:off x="8616850" y="4552343"/>
            <a:ext cx="1324402" cy="369332"/>
          </a:xfrm>
          <a:prstGeom prst="rect">
            <a:avLst/>
          </a:prstGeom>
          <a:noFill/>
        </p:spPr>
        <p:txBody>
          <a:bodyPr wrap="none" rtlCol="0">
            <a:spAutoFit/>
          </a:bodyPr>
          <a:lstStyle/>
          <a:p>
            <a:r>
              <a:rPr lang="en-US" dirty="0">
                <a:solidFill>
                  <a:srgbClr val="C00000"/>
                </a:solidFill>
              </a:rPr>
              <a:t>Relationship</a:t>
            </a:r>
          </a:p>
        </p:txBody>
      </p:sp>
      <p:cxnSp>
        <p:nvCxnSpPr>
          <p:cNvPr id="26" name="Straight Connector 25">
            <a:extLst>
              <a:ext uri="{FF2B5EF4-FFF2-40B4-BE49-F238E27FC236}">
                <a16:creationId xmlns:a16="http://schemas.microsoft.com/office/drawing/2014/main" id="{30AFC80A-CFF0-467D-8067-C22A090687C7}"/>
              </a:ext>
            </a:extLst>
          </p:cNvPr>
          <p:cNvCxnSpPr/>
          <p:nvPr/>
        </p:nvCxnSpPr>
        <p:spPr>
          <a:xfrm>
            <a:off x="8587023" y="6062330"/>
            <a:ext cx="2756079"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64B1B33-4408-4E76-BF10-93523929093C}"/>
              </a:ext>
            </a:extLst>
          </p:cNvPr>
          <p:cNvSpPr txBox="1"/>
          <p:nvPr/>
        </p:nvSpPr>
        <p:spPr>
          <a:xfrm>
            <a:off x="9525437" y="5629699"/>
            <a:ext cx="968535" cy="369332"/>
          </a:xfrm>
          <a:prstGeom prst="rect">
            <a:avLst/>
          </a:prstGeom>
          <a:noFill/>
        </p:spPr>
        <p:txBody>
          <a:bodyPr wrap="none" rtlCol="0">
            <a:spAutoFit/>
          </a:bodyPr>
          <a:lstStyle/>
          <a:p>
            <a:r>
              <a:rPr lang="en-US" dirty="0"/>
              <a:t>Courses</a:t>
            </a:r>
          </a:p>
        </p:txBody>
      </p:sp>
      <p:sp>
        <p:nvSpPr>
          <p:cNvPr id="28" name="TextBox 27">
            <a:extLst>
              <a:ext uri="{FF2B5EF4-FFF2-40B4-BE49-F238E27FC236}">
                <a16:creationId xmlns:a16="http://schemas.microsoft.com/office/drawing/2014/main" id="{A769128D-77C5-4156-93F8-86200A9EC490}"/>
              </a:ext>
            </a:extLst>
          </p:cNvPr>
          <p:cNvSpPr txBox="1"/>
          <p:nvPr/>
        </p:nvSpPr>
        <p:spPr>
          <a:xfrm>
            <a:off x="8764972" y="6076227"/>
            <a:ext cx="1987404" cy="369332"/>
          </a:xfrm>
          <a:prstGeom prst="rect">
            <a:avLst/>
          </a:prstGeom>
          <a:noFill/>
        </p:spPr>
        <p:txBody>
          <a:bodyPr wrap="none" rtlCol="0">
            <a:spAutoFit/>
          </a:bodyPr>
          <a:lstStyle/>
          <a:p>
            <a:r>
              <a:rPr lang="en-US" dirty="0"/>
              <a:t>- students : Student</a:t>
            </a:r>
          </a:p>
        </p:txBody>
      </p:sp>
      <p:sp>
        <p:nvSpPr>
          <p:cNvPr id="30" name="TextBox 29">
            <a:extLst>
              <a:ext uri="{FF2B5EF4-FFF2-40B4-BE49-F238E27FC236}">
                <a16:creationId xmlns:a16="http://schemas.microsoft.com/office/drawing/2014/main" id="{C14E1172-39E0-4974-8211-E81E59EC868A}"/>
              </a:ext>
            </a:extLst>
          </p:cNvPr>
          <p:cNvSpPr txBox="1"/>
          <p:nvPr/>
        </p:nvSpPr>
        <p:spPr>
          <a:xfrm>
            <a:off x="1221050" y="1070573"/>
            <a:ext cx="5585983" cy="1231106"/>
          </a:xfrm>
          <a:prstGeom prst="rect">
            <a:avLst/>
          </a:prstGeom>
          <a:noFill/>
        </p:spPr>
        <p:txBody>
          <a:bodyPr wrap="square">
            <a:spAutoFit/>
          </a:bodyPr>
          <a:lstStyle/>
          <a:p>
            <a:pPr algn="l"/>
            <a:r>
              <a:rPr lang="en-US" sz="2000" b="1" i="0" dirty="0">
                <a:effectLst/>
              </a:rPr>
              <a:t>Class</a:t>
            </a:r>
            <a:r>
              <a:rPr lang="en-US" b="0" i="0" dirty="0">
                <a:effectLst/>
              </a:rPr>
              <a:t> is a group of objects all with similar roles in the system, which consists of:</a:t>
            </a:r>
          </a:p>
          <a:p>
            <a:pPr marL="285750" indent="-285750" algn="l">
              <a:buFont typeface="Wingdings" panose="05000000000000000000" pitchFamily="2" charset="2"/>
              <a:buChar char="§"/>
            </a:pPr>
            <a:r>
              <a:rPr lang="en-US" b="1" i="0" dirty="0">
                <a:effectLst/>
              </a:rPr>
              <a:t>Structural features</a:t>
            </a:r>
            <a:r>
              <a:rPr lang="en-US" b="0" i="0" dirty="0">
                <a:effectLst/>
              </a:rPr>
              <a:t> (attributes) </a:t>
            </a:r>
            <a:endParaRPr lang="fa-IR" b="0" i="0" dirty="0">
              <a:effectLst/>
            </a:endParaRPr>
          </a:p>
          <a:p>
            <a:pPr marL="285750" indent="-285750" algn="l">
              <a:buFont typeface="Wingdings" panose="05000000000000000000" pitchFamily="2" charset="2"/>
              <a:buChar char="§"/>
            </a:pPr>
            <a:r>
              <a:rPr lang="en-US" b="1" i="0" dirty="0">
                <a:effectLst/>
              </a:rPr>
              <a:t>Behavioral features</a:t>
            </a:r>
            <a:r>
              <a:rPr lang="en-US" b="0" i="0" dirty="0">
                <a:effectLst/>
              </a:rPr>
              <a:t> (operations)</a:t>
            </a:r>
          </a:p>
        </p:txBody>
      </p:sp>
      <p:sp>
        <p:nvSpPr>
          <p:cNvPr id="32" name="TextBox 31">
            <a:extLst>
              <a:ext uri="{FF2B5EF4-FFF2-40B4-BE49-F238E27FC236}">
                <a16:creationId xmlns:a16="http://schemas.microsoft.com/office/drawing/2014/main" id="{B76183EF-DEE5-4E50-A9F8-029E5ABEB845}"/>
              </a:ext>
            </a:extLst>
          </p:cNvPr>
          <p:cNvSpPr txBox="1"/>
          <p:nvPr/>
        </p:nvSpPr>
        <p:spPr>
          <a:xfrm>
            <a:off x="1251678" y="2321516"/>
            <a:ext cx="5104809" cy="2585323"/>
          </a:xfrm>
          <a:prstGeom prst="rect">
            <a:avLst/>
          </a:prstGeom>
          <a:noFill/>
          <a:ln>
            <a:solidFill>
              <a:srgbClr val="0070C0"/>
            </a:solidFill>
          </a:ln>
        </p:spPr>
        <p:txBody>
          <a:bodyPr wrap="square">
            <a:spAutoFit/>
          </a:bodyPr>
          <a:lstStyle/>
          <a:p>
            <a:r>
              <a:rPr lang="en-US" b="0" i="0" dirty="0">
                <a:effectLst/>
              </a:rPr>
              <a:t>A class may be involved in one or more relationships with other classes. </a:t>
            </a:r>
            <a:r>
              <a:rPr lang="en-US" b="1" i="0" dirty="0">
                <a:effectLst/>
              </a:rPr>
              <a:t>A relationship </a:t>
            </a:r>
            <a:r>
              <a:rPr lang="en-US" b="0" i="0" dirty="0">
                <a:effectLst/>
              </a:rPr>
              <a:t>can be one of the following types</a:t>
            </a:r>
          </a:p>
          <a:p>
            <a:pPr marL="285750" indent="-285750">
              <a:buFont typeface="Wingdings" panose="05000000000000000000" pitchFamily="2" charset="2"/>
              <a:buChar char="§"/>
            </a:pPr>
            <a:r>
              <a:rPr lang="en-US" b="1" i="0" dirty="0">
                <a:effectLst/>
                <a:latin typeface="Open Sans"/>
              </a:rPr>
              <a:t>Inheritance</a:t>
            </a:r>
            <a:r>
              <a:rPr lang="en-US" b="0" i="0" dirty="0">
                <a:effectLst/>
                <a:latin typeface="Open Sans"/>
              </a:rPr>
              <a:t> (or Generalization)</a:t>
            </a:r>
          </a:p>
          <a:p>
            <a:pPr marL="285750" indent="-285750">
              <a:buFont typeface="Wingdings" panose="05000000000000000000" pitchFamily="2" charset="2"/>
              <a:buChar char="§"/>
            </a:pPr>
            <a:r>
              <a:rPr lang="en-US" b="1" i="0" dirty="0">
                <a:effectLst/>
                <a:latin typeface="Open Sans"/>
              </a:rPr>
              <a:t>Dependency</a:t>
            </a:r>
            <a:endParaRPr lang="en-US" dirty="0">
              <a:latin typeface="Open Sans"/>
            </a:endParaRPr>
          </a:p>
          <a:p>
            <a:pPr marL="285750" indent="-285750">
              <a:buFont typeface="Wingdings" panose="05000000000000000000" pitchFamily="2" charset="2"/>
              <a:buChar char="§"/>
            </a:pPr>
            <a:r>
              <a:rPr lang="en-US" b="1" i="0" dirty="0">
                <a:effectLst/>
                <a:latin typeface="Open Sans"/>
              </a:rPr>
              <a:t>Association</a:t>
            </a:r>
          </a:p>
          <a:p>
            <a:pPr marL="285750" indent="-285750">
              <a:buFont typeface="Wingdings" panose="05000000000000000000" pitchFamily="2" charset="2"/>
              <a:buChar char="§"/>
            </a:pPr>
            <a:r>
              <a:rPr lang="en-US" b="1" i="0" dirty="0">
                <a:effectLst/>
                <a:latin typeface="Open Sans"/>
              </a:rPr>
              <a:t>Aggregation</a:t>
            </a:r>
            <a:endParaRPr lang="en-US" b="1" dirty="0">
              <a:latin typeface="Open Sans"/>
            </a:endParaRPr>
          </a:p>
          <a:p>
            <a:pPr marL="285750" indent="-285750">
              <a:buFont typeface="Wingdings" panose="05000000000000000000" pitchFamily="2" charset="2"/>
              <a:buChar char="§"/>
            </a:pPr>
            <a:r>
              <a:rPr lang="en-US" b="1" i="0" dirty="0">
                <a:effectLst/>
                <a:latin typeface="Open Sans"/>
              </a:rPr>
              <a:t>Composition</a:t>
            </a:r>
          </a:p>
          <a:p>
            <a:pPr marL="285750" indent="-285750">
              <a:buFont typeface="Wingdings" panose="05000000000000000000" pitchFamily="2" charset="2"/>
              <a:buChar char="§"/>
            </a:pPr>
            <a:r>
              <a:rPr lang="en-US" b="1" dirty="0">
                <a:latin typeface="Open Sans"/>
              </a:rPr>
              <a:t>Realization</a:t>
            </a:r>
            <a:endParaRPr lang="en-US" dirty="0"/>
          </a:p>
        </p:txBody>
      </p:sp>
      <p:sp>
        <p:nvSpPr>
          <p:cNvPr id="33" name="TextBox 32">
            <a:extLst>
              <a:ext uri="{FF2B5EF4-FFF2-40B4-BE49-F238E27FC236}">
                <a16:creationId xmlns:a16="http://schemas.microsoft.com/office/drawing/2014/main" id="{2C1237A3-46E5-4E8E-870B-876C3DE93BE8}"/>
              </a:ext>
            </a:extLst>
          </p:cNvPr>
          <p:cNvSpPr txBox="1"/>
          <p:nvPr/>
        </p:nvSpPr>
        <p:spPr>
          <a:xfrm>
            <a:off x="10036105" y="5253419"/>
            <a:ext cx="300082" cy="369332"/>
          </a:xfrm>
          <a:prstGeom prst="rect">
            <a:avLst/>
          </a:prstGeom>
          <a:noFill/>
        </p:spPr>
        <p:txBody>
          <a:bodyPr wrap="none" rtlCol="0">
            <a:spAutoFit/>
          </a:bodyPr>
          <a:lstStyle/>
          <a:p>
            <a:r>
              <a:rPr lang="en-US" dirty="0"/>
              <a:t>1</a:t>
            </a:r>
          </a:p>
        </p:txBody>
      </p:sp>
      <p:sp>
        <p:nvSpPr>
          <p:cNvPr id="34" name="TextBox 33">
            <a:extLst>
              <a:ext uri="{FF2B5EF4-FFF2-40B4-BE49-F238E27FC236}">
                <a16:creationId xmlns:a16="http://schemas.microsoft.com/office/drawing/2014/main" id="{523E8890-B732-40B3-AA01-8460EFB580BA}"/>
              </a:ext>
            </a:extLst>
          </p:cNvPr>
          <p:cNvSpPr txBox="1"/>
          <p:nvPr/>
        </p:nvSpPr>
        <p:spPr>
          <a:xfrm>
            <a:off x="10047038" y="3963760"/>
            <a:ext cx="498855" cy="369332"/>
          </a:xfrm>
          <a:prstGeom prst="rect">
            <a:avLst/>
          </a:prstGeom>
          <a:noFill/>
        </p:spPr>
        <p:txBody>
          <a:bodyPr wrap="none" rtlCol="0">
            <a:spAutoFit/>
          </a:bodyPr>
          <a:lstStyle/>
          <a:p>
            <a:r>
              <a:rPr lang="en-US" dirty="0"/>
              <a:t>0..*</a:t>
            </a:r>
          </a:p>
        </p:txBody>
      </p:sp>
      <p:sp>
        <p:nvSpPr>
          <p:cNvPr id="36" name="TextBox 35">
            <a:extLst>
              <a:ext uri="{FF2B5EF4-FFF2-40B4-BE49-F238E27FC236}">
                <a16:creationId xmlns:a16="http://schemas.microsoft.com/office/drawing/2014/main" id="{BE5FF6D7-B5B9-4843-913F-995F78260914}"/>
              </a:ext>
            </a:extLst>
          </p:cNvPr>
          <p:cNvSpPr txBox="1"/>
          <p:nvPr/>
        </p:nvSpPr>
        <p:spPr>
          <a:xfrm>
            <a:off x="10915732" y="4593704"/>
            <a:ext cx="1276268" cy="369332"/>
          </a:xfrm>
          <a:prstGeom prst="rect">
            <a:avLst/>
          </a:prstGeom>
          <a:noFill/>
        </p:spPr>
        <p:txBody>
          <a:bodyPr wrap="square">
            <a:spAutoFit/>
          </a:bodyPr>
          <a:lstStyle/>
          <a:p>
            <a:r>
              <a:rPr lang="en-US" dirty="0">
                <a:solidFill>
                  <a:srgbClr val="C00000"/>
                </a:solidFill>
              </a:rPr>
              <a:t>Multiplicity</a:t>
            </a:r>
          </a:p>
        </p:txBody>
      </p:sp>
      <p:cxnSp>
        <p:nvCxnSpPr>
          <p:cNvPr id="42" name="Straight Arrow Connector 41">
            <a:extLst>
              <a:ext uri="{FF2B5EF4-FFF2-40B4-BE49-F238E27FC236}">
                <a16:creationId xmlns:a16="http://schemas.microsoft.com/office/drawing/2014/main" id="{CBE60192-53BF-4C3C-A3D2-3FD8E922BA3B}"/>
              </a:ext>
            </a:extLst>
          </p:cNvPr>
          <p:cNvCxnSpPr>
            <a:cxnSpLocks/>
            <a:stCxn id="36" idx="0"/>
            <a:endCxn id="34" idx="3"/>
          </p:cNvCxnSpPr>
          <p:nvPr/>
        </p:nvCxnSpPr>
        <p:spPr>
          <a:xfrm flipH="1" flipV="1">
            <a:off x="10545893" y="4148426"/>
            <a:ext cx="1007973" cy="44527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61C59E0B-5407-4E12-B7C2-30AC8815EA37}"/>
              </a:ext>
            </a:extLst>
          </p:cNvPr>
          <p:cNvCxnSpPr>
            <a:cxnSpLocks/>
            <a:stCxn id="36" idx="2"/>
            <a:endCxn id="33" idx="3"/>
          </p:cNvCxnSpPr>
          <p:nvPr/>
        </p:nvCxnSpPr>
        <p:spPr>
          <a:xfrm flipH="1">
            <a:off x="10336187" y="4963036"/>
            <a:ext cx="1217679" cy="47504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TextBox 49">
            <a:extLst>
              <a:ext uri="{FF2B5EF4-FFF2-40B4-BE49-F238E27FC236}">
                <a16:creationId xmlns:a16="http://schemas.microsoft.com/office/drawing/2014/main" id="{7A04C88A-5CD6-4E21-B1E7-78EB0770DB50}"/>
              </a:ext>
            </a:extLst>
          </p:cNvPr>
          <p:cNvSpPr txBox="1"/>
          <p:nvPr/>
        </p:nvSpPr>
        <p:spPr>
          <a:xfrm>
            <a:off x="1221050" y="5009713"/>
            <a:ext cx="6297826" cy="646331"/>
          </a:xfrm>
          <a:prstGeom prst="rect">
            <a:avLst/>
          </a:prstGeom>
          <a:noFill/>
        </p:spPr>
        <p:txBody>
          <a:bodyPr wrap="square">
            <a:spAutoFit/>
          </a:bodyPr>
          <a:lstStyle/>
          <a:p>
            <a:r>
              <a:rPr lang="en-US" b="1" dirty="0"/>
              <a:t>Multiplicity</a:t>
            </a:r>
            <a:r>
              <a:rPr lang="en-US" dirty="0"/>
              <a:t> : How many objects of each class take part in the relationships and multiplicity can be expressed as</a:t>
            </a:r>
          </a:p>
        </p:txBody>
      </p:sp>
      <p:sp>
        <p:nvSpPr>
          <p:cNvPr id="52" name="TextBox 51">
            <a:extLst>
              <a:ext uri="{FF2B5EF4-FFF2-40B4-BE49-F238E27FC236}">
                <a16:creationId xmlns:a16="http://schemas.microsoft.com/office/drawing/2014/main" id="{34DEE2A1-5726-428B-889B-C8F603EF01F7}"/>
              </a:ext>
            </a:extLst>
          </p:cNvPr>
          <p:cNvSpPr txBox="1"/>
          <p:nvPr/>
        </p:nvSpPr>
        <p:spPr>
          <a:xfrm>
            <a:off x="1213041" y="5640911"/>
            <a:ext cx="6297826" cy="1200329"/>
          </a:xfrm>
          <a:prstGeom prst="rect">
            <a:avLst/>
          </a:prstGeom>
          <a:noFill/>
        </p:spPr>
        <p:txBody>
          <a:bodyPr wrap="square">
            <a:spAutoFit/>
          </a:bodyPr>
          <a:lstStyle/>
          <a:p>
            <a:r>
              <a:rPr lang="en-US" dirty="0"/>
              <a:t>Exactly one - 1 		 Zero or one - 0..1</a:t>
            </a:r>
          </a:p>
          <a:p>
            <a:r>
              <a:rPr lang="en-US" dirty="0"/>
              <a:t>Many - 0..* or *       	 One or more - 1..*</a:t>
            </a:r>
          </a:p>
          <a:p>
            <a:r>
              <a:rPr lang="en-US" dirty="0"/>
              <a:t>Exact Number - e.g. 3..4 or 6  </a:t>
            </a:r>
          </a:p>
          <a:p>
            <a:r>
              <a:rPr lang="en-US" dirty="0"/>
              <a:t>complex relationship -. 0..1, 3..4, 6.*</a:t>
            </a:r>
          </a:p>
        </p:txBody>
      </p:sp>
      <p:cxnSp>
        <p:nvCxnSpPr>
          <p:cNvPr id="54" name="Straight Connector 53">
            <a:extLst>
              <a:ext uri="{FF2B5EF4-FFF2-40B4-BE49-F238E27FC236}">
                <a16:creationId xmlns:a16="http://schemas.microsoft.com/office/drawing/2014/main" id="{1647DCCD-E640-4609-AE32-3F09679E8650}"/>
              </a:ext>
            </a:extLst>
          </p:cNvPr>
          <p:cNvCxnSpPr/>
          <p:nvPr/>
        </p:nvCxnSpPr>
        <p:spPr>
          <a:xfrm>
            <a:off x="1056068" y="2321516"/>
            <a:ext cx="5416429"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51AEA589-14A3-4077-8579-BE4175F30C1E}"/>
              </a:ext>
            </a:extLst>
          </p:cNvPr>
          <p:cNvCxnSpPr/>
          <p:nvPr/>
        </p:nvCxnSpPr>
        <p:spPr>
          <a:xfrm>
            <a:off x="1056068" y="4906839"/>
            <a:ext cx="5416429" cy="0"/>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a:extLst>
              <a:ext uri="{FF2B5EF4-FFF2-40B4-BE49-F238E27FC236}">
                <a16:creationId xmlns:a16="http://schemas.microsoft.com/office/drawing/2014/main" id="{63CD0053-0408-408B-B698-D4ED8D64CB85}"/>
              </a:ext>
            </a:extLst>
          </p:cNvPr>
          <p:cNvSpPr txBox="1"/>
          <p:nvPr/>
        </p:nvSpPr>
        <p:spPr>
          <a:xfrm>
            <a:off x="3429057" y="4113292"/>
            <a:ext cx="2071401" cy="369332"/>
          </a:xfrm>
          <a:prstGeom prst="rect">
            <a:avLst/>
          </a:prstGeom>
          <a:noFill/>
        </p:spPr>
        <p:txBody>
          <a:bodyPr wrap="none" rtlCol="0">
            <a:spAutoFit/>
          </a:bodyPr>
          <a:lstStyle/>
          <a:p>
            <a:r>
              <a:rPr lang="en-US" dirty="0"/>
              <a:t>Whole-part relation</a:t>
            </a:r>
          </a:p>
        </p:txBody>
      </p:sp>
      <p:sp>
        <p:nvSpPr>
          <p:cNvPr id="37" name="TextBox 36">
            <a:extLst>
              <a:ext uri="{FF2B5EF4-FFF2-40B4-BE49-F238E27FC236}">
                <a16:creationId xmlns:a16="http://schemas.microsoft.com/office/drawing/2014/main" id="{E6F26803-E55B-4948-9D04-EE2E7AD3807E}"/>
              </a:ext>
            </a:extLst>
          </p:cNvPr>
          <p:cNvSpPr txBox="1"/>
          <p:nvPr/>
        </p:nvSpPr>
        <p:spPr>
          <a:xfrm>
            <a:off x="3440837" y="3578602"/>
            <a:ext cx="2528256" cy="369332"/>
          </a:xfrm>
          <a:prstGeom prst="rect">
            <a:avLst/>
          </a:prstGeom>
          <a:noFill/>
        </p:spPr>
        <p:txBody>
          <a:bodyPr wrap="none" rtlCol="0">
            <a:spAutoFit/>
          </a:bodyPr>
          <a:lstStyle/>
          <a:p>
            <a:r>
              <a:rPr lang="en-US" dirty="0"/>
              <a:t>Non Whole-part relation</a:t>
            </a:r>
          </a:p>
        </p:txBody>
      </p:sp>
      <p:sp>
        <p:nvSpPr>
          <p:cNvPr id="5" name="Right Brace 4">
            <a:extLst>
              <a:ext uri="{FF2B5EF4-FFF2-40B4-BE49-F238E27FC236}">
                <a16:creationId xmlns:a16="http://schemas.microsoft.com/office/drawing/2014/main" id="{06BB7362-A369-4EF8-B98E-BD9F87DED2B1}"/>
              </a:ext>
            </a:extLst>
          </p:cNvPr>
          <p:cNvSpPr/>
          <p:nvPr/>
        </p:nvSpPr>
        <p:spPr>
          <a:xfrm>
            <a:off x="3185652" y="3536622"/>
            <a:ext cx="243405" cy="453292"/>
          </a:xfrm>
          <a:prstGeom prst="righ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ight Brace 37">
            <a:extLst>
              <a:ext uri="{FF2B5EF4-FFF2-40B4-BE49-F238E27FC236}">
                <a16:creationId xmlns:a16="http://schemas.microsoft.com/office/drawing/2014/main" id="{9FC01087-2FB4-4966-B269-92E3DEEF41D0}"/>
              </a:ext>
            </a:extLst>
          </p:cNvPr>
          <p:cNvSpPr/>
          <p:nvPr/>
        </p:nvSpPr>
        <p:spPr>
          <a:xfrm>
            <a:off x="3193083" y="4074506"/>
            <a:ext cx="243405" cy="453292"/>
          </a:xfrm>
          <a:prstGeom prst="righ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4527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130C-78B2-4B34-AB79-6BE58C15AFFE}"/>
              </a:ext>
            </a:extLst>
          </p:cNvPr>
          <p:cNvSpPr>
            <a:spLocks noGrp="1"/>
          </p:cNvSpPr>
          <p:nvPr>
            <p:ph type="title"/>
          </p:nvPr>
        </p:nvSpPr>
        <p:spPr/>
        <p:txBody>
          <a:bodyPr/>
          <a:lstStyle/>
          <a:p>
            <a:r>
              <a:rPr lang="en-US" dirty="0"/>
              <a:t>Relationships in Class Diagrams</a:t>
            </a:r>
          </a:p>
        </p:txBody>
      </p:sp>
      <p:pic>
        <p:nvPicPr>
          <p:cNvPr id="4" name="Picture 3">
            <a:extLst>
              <a:ext uri="{FF2B5EF4-FFF2-40B4-BE49-F238E27FC236}">
                <a16:creationId xmlns:a16="http://schemas.microsoft.com/office/drawing/2014/main" id="{DF818255-0A6C-423F-95E2-072ACDF137D0}"/>
              </a:ext>
            </a:extLst>
          </p:cNvPr>
          <p:cNvPicPr>
            <a:picLocks noChangeAspect="1"/>
          </p:cNvPicPr>
          <p:nvPr/>
        </p:nvPicPr>
        <p:blipFill>
          <a:blip r:embed="rId3"/>
          <a:stretch>
            <a:fillRect/>
          </a:stretch>
        </p:blipFill>
        <p:spPr>
          <a:xfrm>
            <a:off x="8139986" y="1874197"/>
            <a:ext cx="3238499" cy="2205934"/>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A2A61764-B879-46F7-B1AF-567EA5988082}"/>
              </a:ext>
            </a:extLst>
          </p:cNvPr>
          <p:cNvSpPr txBox="1"/>
          <p:nvPr/>
        </p:nvSpPr>
        <p:spPr>
          <a:xfrm>
            <a:off x="1073776" y="1668135"/>
            <a:ext cx="6700234" cy="2185214"/>
          </a:xfrm>
          <a:prstGeom prst="rect">
            <a:avLst/>
          </a:prstGeom>
          <a:noFill/>
        </p:spPr>
        <p:txBody>
          <a:bodyPr wrap="square">
            <a:spAutoFit/>
          </a:bodyPr>
          <a:lstStyle/>
          <a:p>
            <a:pPr algn="ctr"/>
            <a:r>
              <a:rPr lang="en-US" sz="2800" b="1" dirty="0">
                <a:solidFill>
                  <a:srgbClr val="C00000"/>
                </a:solidFill>
              </a:rPr>
              <a:t>Inheritance (or Generalization)</a:t>
            </a:r>
          </a:p>
          <a:p>
            <a:r>
              <a:rPr lang="en-US" dirty="0"/>
              <a:t>A generalization is a taxonomic relationship between a more general classifier and a more specific classifier. </a:t>
            </a:r>
          </a:p>
          <a:p>
            <a:r>
              <a:rPr lang="en-US" dirty="0"/>
              <a:t>Each instance of the specific classifier is also an indirect instance of the general classifier. </a:t>
            </a:r>
          </a:p>
          <a:p>
            <a:r>
              <a:rPr lang="en-US" dirty="0"/>
              <a:t>Thus, the specific classifier inherits the features of the more general classifier.</a:t>
            </a:r>
          </a:p>
        </p:txBody>
      </p:sp>
      <p:sp>
        <p:nvSpPr>
          <p:cNvPr id="9" name="TextBox 8">
            <a:extLst>
              <a:ext uri="{FF2B5EF4-FFF2-40B4-BE49-F238E27FC236}">
                <a16:creationId xmlns:a16="http://schemas.microsoft.com/office/drawing/2014/main" id="{A713A581-FEF0-49FD-A949-5919DC641D63}"/>
              </a:ext>
            </a:extLst>
          </p:cNvPr>
          <p:cNvSpPr txBox="1"/>
          <p:nvPr/>
        </p:nvSpPr>
        <p:spPr>
          <a:xfrm>
            <a:off x="1143000" y="4535560"/>
            <a:ext cx="6098146" cy="923330"/>
          </a:xfrm>
          <a:prstGeom prst="rect">
            <a:avLst/>
          </a:prstGeom>
          <a:noFill/>
        </p:spPr>
        <p:txBody>
          <a:bodyPr wrap="square">
            <a:spAutoFit/>
          </a:bodyPr>
          <a:lstStyle/>
          <a:p>
            <a:pPr marL="285750" indent="-285750">
              <a:buFont typeface="Wingdings" panose="05000000000000000000" pitchFamily="2" charset="2"/>
              <a:buChar char="q"/>
            </a:pPr>
            <a:r>
              <a:rPr lang="en-US" dirty="0"/>
              <a:t>Represents an </a:t>
            </a:r>
            <a:r>
              <a:rPr lang="en-US" dirty="0">
                <a:solidFill>
                  <a:srgbClr val="00B050"/>
                </a:solidFill>
              </a:rPr>
              <a:t>"is-a" </a:t>
            </a:r>
            <a:r>
              <a:rPr lang="en-US" dirty="0"/>
              <a:t>relationship.</a:t>
            </a:r>
          </a:p>
          <a:p>
            <a:pPr marL="285750" indent="-285750">
              <a:buFont typeface="Wingdings" panose="05000000000000000000" pitchFamily="2" charset="2"/>
              <a:buChar char="q"/>
            </a:pPr>
            <a:r>
              <a:rPr lang="en-US" dirty="0"/>
              <a:t>An abstract class name is shown in italics.</a:t>
            </a:r>
          </a:p>
          <a:p>
            <a:pPr marL="285750" indent="-285750">
              <a:buFont typeface="Wingdings" panose="05000000000000000000" pitchFamily="2" charset="2"/>
              <a:buChar char="q"/>
            </a:pPr>
            <a:r>
              <a:rPr lang="en-US" dirty="0"/>
              <a:t>SubClass1 and SubClass2 are specializations of SuperClass.</a:t>
            </a:r>
          </a:p>
        </p:txBody>
      </p:sp>
    </p:spTree>
    <p:extLst>
      <p:ext uri="{BB962C8B-B14F-4D97-AF65-F5344CB8AC3E}">
        <p14:creationId xmlns:p14="http://schemas.microsoft.com/office/powerpoint/2010/main" val="1383690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06A4-E293-4837-8023-6E26A1D5F9CB}"/>
              </a:ext>
            </a:extLst>
          </p:cNvPr>
          <p:cNvSpPr>
            <a:spLocks noGrp="1"/>
          </p:cNvSpPr>
          <p:nvPr>
            <p:ph type="title"/>
          </p:nvPr>
        </p:nvSpPr>
        <p:spPr/>
        <p:txBody>
          <a:bodyPr/>
          <a:lstStyle/>
          <a:p>
            <a:r>
              <a:rPr lang="en-US" dirty="0"/>
              <a:t>Relationships in Class Diagrams</a:t>
            </a:r>
          </a:p>
        </p:txBody>
      </p:sp>
      <p:sp>
        <p:nvSpPr>
          <p:cNvPr id="4" name="TextBox 3">
            <a:extLst>
              <a:ext uri="{FF2B5EF4-FFF2-40B4-BE49-F238E27FC236}">
                <a16:creationId xmlns:a16="http://schemas.microsoft.com/office/drawing/2014/main" id="{C871F273-24C0-4243-8A83-7CAE7F4F8EB1}"/>
              </a:ext>
            </a:extLst>
          </p:cNvPr>
          <p:cNvSpPr txBox="1"/>
          <p:nvPr/>
        </p:nvSpPr>
        <p:spPr>
          <a:xfrm>
            <a:off x="1251678" y="1643896"/>
            <a:ext cx="10178322" cy="1785104"/>
          </a:xfrm>
          <a:prstGeom prst="rect">
            <a:avLst/>
          </a:prstGeom>
          <a:noFill/>
        </p:spPr>
        <p:txBody>
          <a:bodyPr wrap="square">
            <a:spAutoFit/>
          </a:bodyPr>
          <a:lstStyle/>
          <a:p>
            <a:r>
              <a:rPr lang="en-US" sz="2800" b="1" dirty="0">
                <a:solidFill>
                  <a:srgbClr val="C00000"/>
                </a:solidFill>
              </a:rPr>
              <a:t>1.Dependency </a:t>
            </a:r>
          </a:p>
          <a:p>
            <a:r>
              <a:rPr lang="en-US" sz="2800" b="1" dirty="0">
                <a:solidFill>
                  <a:schemeClr val="tx1">
                    <a:lumMod val="75000"/>
                    <a:lumOff val="25000"/>
                  </a:schemeClr>
                </a:solidFill>
              </a:rPr>
              <a:t>Non Whole-Part structure</a:t>
            </a:r>
          </a:p>
          <a:p>
            <a:r>
              <a:rPr lang="en-US" dirty="0">
                <a:effectLst/>
              </a:rPr>
              <a:t>Typically implies that an object accepts another object as a </a:t>
            </a:r>
            <a:r>
              <a:rPr lang="en-US" b="1" dirty="0">
                <a:effectLst/>
              </a:rPr>
              <a:t>method parameter or return type.</a:t>
            </a:r>
            <a:r>
              <a:rPr lang="en-US" b="0" i="0" dirty="0">
                <a:solidFill>
                  <a:srgbClr val="737C85"/>
                </a:solidFill>
                <a:effectLst/>
              </a:rPr>
              <a:t> </a:t>
            </a:r>
          </a:p>
          <a:p>
            <a:r>
              <a:rPr lang="en-US" b="0" i="0" dirty="0">
                <a:effectLst/>
              </a:rPr>
              <a:t>Another class object is not stored in any fields</a:t>
            </a:r>
          </a:p>
          <a:p>
            <a:r>
              <a:rPr lang="en-US" dirty="0"/>
              <a:t>Person </a:t>
            </a:r>
            <a:r>
              <a:rPr lang="en-US" b="1" dirty="0">
                <a:solidFill>
                  <a:srgbClr val="00B050"/>
                </a:solidFill>
              </a:rPr>
              <a:t>uses</a:t>
            </a:r>
            <a:r>
              <a:rPr lang="en-US" dirty="0"/>
              <a:t> Book</a:t>
            </a:r>
            <a:endParaRPr lang="en-US" b="1" dirty="0"/>
          </a:p>
        </p:txBody>
      </p:sp>
      <p:pic>
        <p:nvPicPr>
          <p:cNvPr id="3074" name="Picture 2" descr="Dependency">
            <a:extLst>
              <a:ext uri="{FF2B5EF4-FFF2-40B4-BE49-F238E27FC236}">
                <a16:creationId xmlns:a16="http://schemas.microsoft.com/office/drawing/2014/main" id="{5BDDF219-1A3B-4C07-9CE8-1D70C180F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928" y="4059755"/>
            <a:ext cx="5180144" cy="7056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AD67E1-3F0A-456F-BFE7-1655462AA77A}"/>
              </a:ext>
            </a:extLst>
          </p:cNvPr>
          <p:cNvSpPr txBox="1"/>
          <p:nvPr/>
        </p:nvSpPr>
        <p:spPr>
          <a:xfrm>
            <a:off x="5212723" y="5026642"/>
            <a:ext cx="2720662" cy="369332"/>
          </a:xfrm>
          <a:prstGeom prst="rect">
            <a:avLst/>
          </a:prstGeom>
          <a:noFill/>
        </p:spPr>
        <p:txBody>
          <a:bodyPr wrap="square">
            <a:spAutoFit/>
          </a:bodyPr>
          <a:lstStyle/>
          <a:p>
            <a:r>
              <a:rPr lang="en-US" b="0" i="0" dirty="0">
                <a:solidFill>
                  <a:schemeClr val="tx1">
                    <a:lumMod val="75000"/>
                    <a:lumOff val="25000"/>
                  </a:schemeClr>
                </a:solidFill>
                <a:effectLst/>
              </a:rPr>
              <a:t>Person depends on Book</a:t>
            </a:r>
            <a:endParaRPr lang="en-US" b="1" dirty="0">
              <a:solidFill>
                <a:schemeClr val="tx1">
                  <a:lumMod val="75000"/>
                  <a:lumOff val="25000"/>
                </a:schemeClr>
              </a:solidFill>
            </a:endParaRPr>
          </a:p>
        </p:txBody>
      </p:sp>
    </p:spTree>
    <p:extLst>
      <p:ext uri="{BB962C8B-B14F-4D97-AF65-F5344CB8AC3E}">
        <p14:creationId xmlns:p14="http://schemas.microsoft.com/office/powerpoint/2010/main" val="3340086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941C-B19C-46D6-B22A-0C05B37C3EC3}"/>
              </a:ext>
            </a:extLst>
          </p:cNvPr>
          <p:cNvSpPr>
            <a:spLocks noGrp="1"/>
          </p:cNvSpPr>
          <p:nvPr>
            <p:ph type="title"/>
          </p:nvPr>
        </p:nvSpPr>
        <p:spPr/>
        <p:txBody>
          <a:bodyPr/>
          <a:lstStyle/>
          <a:p>
            <a:r>
              <a:rPr lang="en-US" dirty="0"/>
              <a:t>Relationships in Class Diagrams</a:t>
            </a:r>
          </a:p>
        </p:txBody>
      </p:sp>
      <p:sp>
        <p:nvSpPr>
          <p:cNvPr id="4" name="TextBox 3">
            <a:extLst>
              <a:ext uri="{FF2B5EF4-FFF2-40B4-BE49-F238E27FC236}">
                <a16:creationId xmlns:a16="http://schemas.microsoft.com/office/drawing/2014/main" id="{9D4EF373-072F-4C3A-B994-FFDF4657F01D}"/>
              </a:ext>
            </a:extLst>
          </p:cNvPr>
          <p:cNvSpPr txBox="1"/>
          <p:nvPr/>
        </p:nvSpPr>
        <p:spPr>
          <a:xfrm>
            <a:off x="1251678" y="1347682"/>
            <a:ext cx="10004457" cy="2092881"/>
          </a:xfrm>
          <a:prstGeom prst="rect">
            <a:avLst/>
          </a:prstGeom>
          <a:noFill/>
        </p:spPr>
        <p:txBody>
          <a:bodyPr wrap="square">
            <a:spAutoFit/>
          </a:bodyPr>
          <a:lstStyle/>
          <a:p>
            <a:r>
              <a:rPr lang="en-US" sz="2800" b="1" dirty="0">
                <a:solidFill>
                  <a:srgbClr val="C00000"/>
                </a:solidFill>
              </a:rPr>
              <a:t>2.Association </a:t>
            </a:r>
          </a:p>
          <a:p>
            <a:r>
              <a:rPr lang="en-US" sz="2800" b="1" dirty="0">
                <a:solidFill>
                  <a:schemeClr val="tx1">
                    <a:lumMod val="75000"/>
                    <a:lumOff val="25000"/>
                  </a:schemeClr>
                </a:solidFill>
              </a:rPr>
              <a:t>Non Whole-Part structure</a:t>
            </a:r>
          </a:p>
          <a:p>
            <a:pPr fontAlgn="base">
              <a:spcAft>
                <a:spcPts val="0"/>
              </a:spcAft>
            </a:pPr>
            <a:r>
              <a:rPr lang="en-US" dirty="0">
                <a:effectLst/>
              </a:rPr>
              <a:t>a relationship between two classes where one class use another. </a:t>
            </a:r>
          </a:p>
          <a:p>
            <a:r>
              <a:rPr lang="en-US" dirty="0">
                <a:effectLst/>
              </a:rPr>
              <a:t>almost always implies that one object has the other object as a field/property/attribute. </a:t>
            </a:r>
          </a:p>
          <a:p>
            <a:pPr algn="l"/>
            <a:r>
              <a:rPr lang="en-US" dirty="0"/>
              <a:t>object</a:t>
            </a:r>
            <a:r>
              <a:rPr lang="en-US" sz="1800" b="0" i="0" u="none" strike="noStrike" baseline="0" dirty="0"/>
              <a:t> contains a pointer or reference to another class object.</a:t>
            </a:r>
            <a:endParaRPr lang="en-US" dirty="0">
              <a:effectLst/>
            </a:endParaRPr>
          </a:p>
          <a:p>
            <a:r>
              <a:rPr lang="en-US" b="1" dirty="0">
                <a:solidFill>
                  <a:srgbClr val="242729"/>
                </a:solidFill>
                <a:effectLst/>
              </a:rPr>
              <a:t>Student  </a:t>
            </a:r>
            <a:r>
              <a:rPr lang="en-US" b="1" i="1" dirty="0">
                <a:solidFill>
                  <a:srgbClr val="00B050"/>
                </a:solidFill>
                <a:effectLst/>
              </a:rPr>
              <a:t>Knows/ has a </a:t>
            </a:r>
            <a:r>
              <a:rPr lang="en-US" sz="2000" b="1" i="1" dirty="0">
                <a:solidFill>
                  <a:srgbClr val="00B050"/>
                </a:solidFill>
                <a:effectLst/>
              </a:rPr>
              <a:t>/ uses</a:t>
            </a:r>
            <a:r>
              <a:rPr lang="en-US" sz="2000" b="1" dirty="0">
                <a:solidFill>
                  <a:srgbClr val="00B050"/>
                </a:solidFill>
                <a:effectLst/>
              </a:rPr>
              <a:t> </a:t>
            </a:r>
            <a:r>
              <a:rPr lang="en-US" b="1" dirty="0">
                <a:solidFill>
                  <a:srgbClr val="242729"/>
                </a:solidFill>
                <a:effectLst/>
              </a:rPr>
              <a:t>Address</a:t>
            </a:r>
            <a:r>
              <a:rPr lang="en-US" dirty="0">
                <a:effectLst/>
              </a:rPr>
              <a:t> object (</a:t>
            </a:r>
            <a:r>
              <a:rPr lang="en-US" u="sng" dirty="0">
                <a:effectLst/>
              </a:rPr>
              <a:t>as a member variable</a:t>
            </a:r>
            <a:r>
              <a:rPr lang="en-US" dirty="0">
                <a:effectLst/>
              </a:rPr>
              <a:t>) </a:t>
            </a:r>
            <a:endParaRPr lang="en-US" b="1" dirty="0"/>
          </a:p>
        </p:txBody>
      </p:sp>
      <p:sp>
        <p:nvSpPr>
          <p:cNvPr id="6" name="Rectangle 5">
            <a:extLst>
              <a:ext uri="{FF2B5EF4-FFF2-40B4-BE49-F238E27FC236}">
                <a16:creationId xmlns:a16="http://schemas.microsoft.com/office/drawing/2014/main" id="{8BAEB1E3-0360-4E83-8B8F-6FEBB3AED80D}"/>
              </a:ext>
            </a:extLst>
          </p:cNvPr>
          <p:cNvSpPr/>
          <p:nvPr/>
        </p:nvSpPr>
        <p:spPr>
          <a:xfrm>
            <a:off x="2492392" y="4155394"/>
            <a:ext cx="2756079" cy="11967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141B15E7-77C9-46BB-9B5A-8102535D778D}"/>
              </a:ext>
            </a:extLst>
          </p:cNvPr>
          <p:cNvCxnSpPr/>
          <p:nvPr/>
        </p:nvCxnSpPr>
        <p:spPr>
          <a:xfrm>
            <a:off x="2480613" y="4650898"/>
            <a:ext cx="2756079" cy="0"/>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B2F826E-E545-47D2-B619-F63C994D7AEA}"/>
              </a:ext>
            </a:extLst>
          </p:cNvPr>
          <p:cNvSpPr txBox="1"/>
          <p:nvPr/>
        </p:nvSpPr>
        <p:spPr>
          <a:xfrm>
            <a:off x="3419027" y="4218267"/>
            <a:ext cx="902811" cy="369332"/>
          </a:xfrm>
          <a:prstGeom prst="rect">
            <a:avLst/>
          </a:prstGeom>
          <a:noFill/>
        </p:spPr>
        <p:txBody>
          <a:bodyPr wrap="none" rtlCol="0">
            <a:spAutoFit/>
          </a:bodyPr>
          <a:lstStyle/>
          <a:p>
            <a:r>
              <a:rPr lang="en-US" dirty="0"/>
              <a:t>Student</a:t>
            </a:r>
          </a:p>
        </p:txBody>
      </p:sp>
      <p:sp>
        <p:nvSpPr>
          <p:cNvPr id="9" name="TextBox 8">
            <a:extLst>
              <a:ext uri="{FF2B5EF4-FFF2-40B4-BE49-F238E27FC236}">
                <a16:creationId xmlns:a16="http://schemas.microsoft.com/office/drawing/2014/main" id="{B56B0CA6-39AB-456B-B774-5A9784A4AE0E}"/>
              </a:ext>
            </a:extLst>
          </p:cNvPr>
          <p:cNvSpPr txBox="1"/>
          <p:nvPr/>
        </p:nvSpPr>
        <p:spPr>
          <a:xfrm>
            <a:off x="2658562" y="4664795"/>
            <a:ext cx="1520929" cy="369332"/>
          </a:xfrm>
          <a:prstGeom prst="rect">
            <a:avLst/>
          </a:prstGeom>
          <a:noFill/>
        </p:spPr>
        <p:txBody>
          <a:bodyPr wrap="none" rtlCol="0">
            <a:spAutoFit/>
          </a:bodyPr>
          <a:lstStyle/>
          <a:p>
            <a:r>
              <a:rPr lang="en-US" dirty="0"/>
              <a:t>- name : String</a:t>
            </a:r>
          </a:p>
        </p:txBody>
      </p:sp>
      <p:sp>
        <p:nvSpPr>
          <p:cNvPr id="10" name="TextBox 9">
            <a:extLst>
              <a:ext uri="{FF2B5EF4-FFF2-40B4-BE49-F238E27FC236}">
                <a16:creationId xmlns:a16="http://schemas.microsoft.com/office/drawing/2014/main" id="{41170CB3-3C65-43E5-A5E0-8592BE092392}"/>
              </a:ext>
            </a:extLst>
          </p:cNvPr>
          <p:cNvSpPr txBox="1"/>
          <p:nvPr/>
        </p:nvSpPr>
        <p:spPr>
          <a:xfrm>
            <a:off x="2658562" y="4982852"/>
            <a:ext cx="1920141" cy="369332"/>
          </a:xfrm>
          <a:prstGeom prst="rect">
            <a:avLst/>
          </a:prstGeom>
          <a:noFill/>
        </p:spPr>
        <p:txBody>
          <a:bodyPr wrap="none" rtlCol="0">
            <a:spAutoFit/>
          </a:bodyPr>
          <a:lstStyle/>
          <a:p>
            <a:r>
              <a:rPr lang="en-US" dirty="0"/>
              <a:t>- address : Address</a:t>
            </a:r>
          </a:p>
        </p:txBody>
      </p:sp>
      <p:sp>
        <p:nvSpPr>
          <p:cNvPr id="12" name="Rectangle 11">
            <a:extLst>
              <a:ext uri="{FF2B5EF4-FFF2-40B4-BE49-F238E27FC236}">
                <a16:creationId xmlns:a16="http://schemas.microsoft.com/office/drawing/2014/main" id="{FDF6A757-91D5-4050-A34B-5AB78C0DDFB0}"/>
              </a:ext>
            </a:extLst>
          </p:cNvPr>
          <p:cNvSpPr/>
          <p:nvPr/>
        </p:nvSpPr>
        <p:spPr>
          <a:xfrm>
            <a:off x="7089828" y="4049714"/>
            <a:ext cx="2756079" cy="15912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06D98695-22EC-45F9-8A45-8C20DF42DBB3}"/>
              </a:ext>
            </a:extLst>
          </p:cNvPr>
          <p:cNvCxnSpPr/>
          <p:nvPr/>
        </p:nvCxnSpPr>
        <p:spPr>
          <a:xfrm>
            <a:off x="7078049" y="4545219"/>
            <a:ext cx="2756079" cy="0"/>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05B1D6F-35A3-4131-898E-1C81A355AA5B}"/>
              </a:ext>
            </a:extLst>
          </p:cNvPr>
          <p:cNvSpPr txBox="1"/>
          <p:nvPr/>
        </p:nvSpPr>
        <p:spPr>
          <a:xfrm>
            <a:off x="8016463" y="4112588"/>
            <a:ext cx="944041" cy="369332"/>
          </a:xfrm>
          <a:prstGeom prst="rect">
            <a:avLst/>
          </a:prstGeom>
          <a:noFill/>
        </p:spPr>
        <p:txBody>
          <a:bodyPr wrap="none" rtlCol="0">
            <a:spAutoFit/>
          </a:bodyPr>
          <a:lstStyle/>
          <a:p>
            <a:r>
              <a:rPr lang="en-US" dirty="0"/>
              <a:t>Address</a:t>
            </a:r>
          </a:p>
        </p:txBody>
      </p:sp>
      <p:sp>
        <p:nvSpPr>
          <p:cNvPr id="15" name="TextBox 14">
            <a:extLst>
              <a:ext uri="{FF2B5EF4-FFF2-40B4-BE49-F238E27FC236}">
                <a16:creationId xmlns:a16="http://schemas.microsoft.com/office/drawing/2014/main" id="{1289D22B-A72F-4330-B62D-E13D2589D75C}"/>
              </a:ext>
            </a:extLst>
          </p:cNvPr>
          <p:cNvSpPr txBox="1"/>
          <p:nvPr/>
        </p:nvSpPr>
        <p:spPr>
          <a:xfrm>
            <a:off x="7255998" y="4559116"/>
            <a:ext cx="1569212" cy="369332"/>
          </a:xfrm>
          <a:prstGeom prst="rect">
            <a:avLst/>
          </a:prstGeom>
          <a:noFill/>
        </p:spPr>
        <p:txBody>
          <a:bodyPr wrap="none" rtlCol="0">
            <a:spAutoFit/>
          </a:bodyPr>
          <a:lstStyle/>
          <a:p>
            <a:r>
              <a:rPr lang="en-US" dirty="0"/>
              <a:t>- street : String</a:t>
            </a:r>
          </a:p>
        </p:txBody>
      </p:sp>
      <p:sp>
        <p:nvSpPr>
          <p:cNvPr id="16" name="TextBox 15">
            <a:extLst>
              <a:ext uri="{FF2B5EF4-FFF2-40B4-BE49-F238E27FC236}">
                <a16:creationId xmlns:a16="http://schemas.microsoft.com/office/drawing/2014/main" id="{F40A3AEC-3A69-497A-A449-40B1F2427AD2}"/>
              </a:ext>
            </a:extLst>
          </p:cNvPr>
          <p:cNvSpPr txBox="1"/>
          <p:nvPr/>
        </p:nvSpPr>
        <p:spPr>
          <a:xfrm>
            <a:off x="7255998" y="4877173"/>
            <a:ext cx="1349408" cy="369332"/>
          </a:xfrm>
          <a:prstGeom prst="rect">
            <a:avLst/>
          </a:prstGeom>
          <a:noFill/>
        </p:spPr>
        <p:txBody>
          <a:bodyPr wrap="none" rtlCol="0">
            <a:spAutoFit/>
          </a:bodyPr>
          <a:lstStyle/>
          <a:p>
            <a:r>
              <a:rPr lang="en-US" dirty="0"/>
              <a:t>- city : String</a:t>
            </a:r>
          </a:p>
        </p:txBody>
      </p:sp>
      <p:sp>
        <p:nvSpPr>
          <p:cNvPr id="17" name="TextBox 16">
            <a:extLst>
              <a:ext uri="{FF2B5EF4-FFF2-40B4-BE49-F238E27FC236}">
                <a16:creationId xmlns:a16="http://schemas.microsoft.com/office/drawing/2014/main" id="{15154361-87D3-4905-9267-F2401F16CA2C}"/>
              </a:ext>
            </a:extLst>
          </p:cNvPr>
          <p:cNvSpPr txBox="1"/>
          <p:nvPr/>
        </p:nvSpPr>
        <p:spPr>
          <a:xfrm>
            <a:off x="7255998" y="5167518"/>
            <a:ext cx="1282082" cy="369332"/>
          </a:xfrm>
          <a:prstGeom prst="rect">
            <a:avLst/>
          </a:prstGeom>
          <a:noFill/>
        </p:spPr>
        <p:txBody>
          <a:bodyPr wrap="none" rtlCol="0">
            <a:spAutoFit/>
          </a:bodyPr>
          <a:lstStyle/>
          <a:p>
            <a:r>
              <a:rPr lang="en-US" dirty="0"/>
              <a:t>- zip : String</a:t>
            </a:r>
          </a:p>
        </p:txBody>
      </p:sp>
      <p:cxnSp>
        <p:nvCxnSpPr>
          <p:cNvPr id="23" name="Straight Arrow Connector 22">
            <a:extLst>
              <a:ext uri="{FF2B5EF4-FFF2-40B4-BE49-F238E27FC236}">
                <a16:creationId xmlns:a16="http://schemas.microsoft.com/office/drawing/2014/main" id="{36AC2589-91A9-4305-931E-B4C82C6F5F0B}"/>
              </a:ext>
            </a:extLst>
          </p:cNvPr>
          <p:cNvCxnSpPr>
            <a:cxnSpLocks/>
            <a:stCxn id="6" idx="2"/>
            <a:endCxn id="12" idx="1"/>
          </p:cNvCxnSpPr>
          <p:nvPr/>
        </p:nvCxnSpPr>
        <p:spPr>
          <a:xfrm rot="5400000" flipH="1" flipV="1">
            <a:off x="5205810" y="3509950"/>
            <a:ext cx="548640" cy="3219396"/>
          </a:xfrm>
          <a:prstGeom prst="bentConnector4">
            <a:avLst>
              <a:gd name="adj1" fmla="val -45102"/>
              <a:gd name="adj2" fmla="val 71402"/>
            </a:avLst>
          </a:prstGeom>
          <a:ln w="222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47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191234"/>
          </a:xfrm>
        </p:spPr>
        <p:txBody>
          <a:bodyPr/>
          <a:lstStyle/>
          <a:p>
            <a:r>
              <a:rPr lang="en-US" dirty="0"/>
              <a:t>Why UML?</a:t>
            </a:r>
            <a:endParaRPr lang="fa-IR" dirty="0"/>
          </a:p>
        </p:txBody>
      </p:sp>
      <p:sp>
        <p:nvSpPr>
          <p:cNvPr id="5" name="Rectangle 4"/>
          <p:cNvSpPr/>
          <p:nvPr/>
        </p:nvSpPr>
        <p:spPr>
          <a:xfrm>
            <a:off x="1729563" y="1416207"/>
            <a:ext cx="9700437" cy="4801314"/>
          </a:xfrm>
          <a:prstGeom prst="rect">
            <a:avLst/>
          </a:prstGeom>
        </p:spPr>
        <p:txBody>
          <a:bodyPr wrap="square">
            <a:spAutoFit/>
          </a:bodyPr>
          <a:lstStyle/>
          <a:p>
            <a:pPr marL="285750" indent="-285750">
              <a:buFont typeface="Arial" panose="020B0604020202020204" pitchFamily="34" charset="0"/>
              <a:buChar char="•"/>
            </a:pPr>
            <a:r>
              <a:rPr lang="en-US" dirty="0"/>
              <a:t>It is standard notation and conventional.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expressive visual modeling language so users can develop and exchange meaningful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 independent of particular programming languages and development processes.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a formal basis for understanding the modeling language.</a:t>
            </a:r>
          </a:p>
          <a:p>
            <a:endParaRPr lang="en-US" dirty="0"/>
          </a:p>
          <a:p>
            <a:pPr marL="285750" indent="-285750">
              <a:buFont typeface="Arial" panose="020B0604020202020204" pitchFamily="34" charset="0"/>
              <a:buChar char="•"/>
            </a:pPr>
            <a:r>
              <a:rPr lang="en-US" dirty="0"/>
              <a:t>Support higher-level development concepts such as collaborations, frameworks, patterns and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Integrate best practices(Design patterns).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UML is flexible ,it Provides extensibility and specialization mechanisms to extend the core concepts.(stereotypes)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266911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CFF0-AF1B-4F4C-B2A8-240B9F0DC381}"/>
              </a:ext>
            </a:extLst>
          </p:cNvPr>
          <p:cNvSpPr>
            <a:spLocks noGrp="1"/>
          </p:cNvSpPr>
          <p:nvPr>
            <p:ph type="title"/>
          </p:nvPr>
        </p:nvSpPr>
        <p:spPr/>
        <p:txBody>
          <a:bodyPr/>
          <a:lstStyle/>
          <a:p>
            <a:r>
              <a:rPr lang="en-US" dirty="0"/>
              <a:t>Relationships in Class Diagrams</a:t>
            </a:r>
          </a:p>
        </p:txBody>
      </p:sp>
      <p:sp>
        <p:nvSpPr>
          <p:cNvPr id="4" name="TextBox 3">
            <a:extLst>
              <a:ext uri="{FF2B5EF4-FFF2-40B4-BE49-F238E27FC236}">
                <a16:creationId xmlns:a16="http://schemas.microsoft.com/office/drawing/2014/main" id="{172F8293-DB85-4FAF-B722-03B0DD0B639E}"/>
              </a:ext>
            </a:extLst>
          </p:cNvPr>
          <p:cNvSpPr txBox="1"/>
          <p:nvPr/>
        </p:nvSpPr>
        <p:spPr>
          <a:xfrm>
            <a:off x="1861428" y="1527986"/>
            <a:ext cx="9685590" cy="2616101"/>
          </a:xfrm>
          <a:prstGeom prst="rect">
            <a:avLst/>
          </a:prstGeom>
          <a:noFill/>
        </p:spPr>
        <p:txBody>
          <a:bodyPr wrap="square">
            <a:spAutoFit/>
          </a:bodyPr>
          <a:lstStyle/>
          <a:p>
            <a:r>
              <a:rPr lang="en-US" sz="2800" b="1" dirty="0">
                <a:solidFill>
                  <a:srgbClr val="C00000"/>
                </a:solidFill>
              </a:rPr>
              <a:t>3.Aggregation </a:t>
            </a:r>
          </a:p>
          <a:p>
            <a:r>
              <a:rPr lang="en-US" sz="2800" b="1" dirty="0">
                <a:solidFill>
                  <a:schemeClr val="tx1">
                    <a:lumMod val="75000"/>
                    <a:lumOff val="25000"/>
                  </a:schemeClr>
                </a:solidFill>
              </a:rPr>
              <a:t>Whole-Part structure</a:t>
            </a:r>
          </a:p>
          <a:p>
            <a:pPr fontAlgn="base">
              <a:spcAft>
                <a:spcPts val="0"/>
              </a:spcAft>
            </a:pPr>
            <a:r>
              <a:rPr lang="en-US" dirty="0">
                <a:effectLst/>
              </a:rPr>
              <a:t>It implies a relationship where the child can exist </a:t>
            </a:r>
            <a:r>
              <a:rPr lang="en-US" b="1" dirty="0">
                <a:effectLst/>
              </a:rPr>
              <a:t>independently</a:t>
            </a:r>
            <a:r>
              <a:rPr lang="en-US" dirty="0">
                <a:effectLst/>
              </a:rPr>
              <a:t> of the parent. </a:t>
            </a:r>
          </a:p>
          <a:p>
            <a:pPr fontAlgn="base">
              <a:spcAft>
                <a:spcPts val="0"/>
              </a:spcAft>
            </a:pPr>
            <a:r>
              <a:rPr lang="en-US" dirty="0">
                <a:effectLst/>
              </a:rPr>
              <a:t>Example: Class (parent) and Student (child). Delete the Class and the Students still exist. child life time has no relation to parent.</a:t>
            </a:r>
          </a:p>
          <a:p>
            <a:pPr fontAlgn="base">
              <a:spcAft>
                <a:spcPts val="0"/>
              </a:spcAft>
            </a:pPr>
            <a:r>
              <a:rPr lang="en-US" dirty="0">
                <a:effectLst/>
              </a:rPr>
              <a:t>like employee and department. </a:t>
            </a:r>
          </a:p>
          <a:p>
            <a:pPr fontAlgn="base">
              <a:spcAft>
                <a:spcPts val="0"/>
              </a:spcAft>
            </a:pPr>
            <a:r>
              <a:rPr lang="en-US" b="1" dirty="0">
                <a:effectLst/>
              </a:rPr>
              <a:t>list variables </a:t>
            </a:r>
            <a:r>
              <a:rPr lang="en-US" dirty="0">
                <a:effectLst/>
              </a:rPr>
              <a:t>almost indicates aggregations </a:t>
            </a:r>
          </a:p>
          <a:p>
            <a:pPr fontAlgn="base">
              <a:spcAft>
                <a:spcPts val="0"/>
              </a:spcAft>
            </a:pPr>
            <a:r>
              <a:rPr lang="en-US" b="1" dirty="0">
                <a:solidFill>
                  <a:srgbClr val="242729"/>
                </a:solidFill>
              </a:rPr>
              <a:t>C</a:t>
            </a:r>
            <a:r>
              <a:rPr lang="en-US" b="1" dirty="0">
                <a:solidFill>
                  <a:srgbClr val="242729"/>
                </a:solidFill>
                <a:effectLst/>
              </a:rPr>
              <a:t>lass </a:t>
            </a:r>
            <a:r>
              <a:rPr lang="en-US" b="1" i="1" dirty="0">
                <a:solidFill>
                  <a:srgbClr val="00B050"/>
                </a:solidFill>
                <a:effectLst/>
              </a:rPr>
              <a:t>has a </a:t>
            </a:r>
            <a:r>
              <a:rPr lang="en-US" b="1" i="1" dirty="0">
                <a:solidFill>
                  <a:srgbClr val="242729"/>
                </a:solidFill>
              </a:rPr>
              <a:t>Student</a:t>
            </a:r>
            <a:r>
              <a:rPr lang="en-US" dirty="0">
                <a:effectLst/>
              </a:rPr>
              <a:t> object</a:t>
            </a:r>
          </a:p>
        </p:txBody>
      </p:sp>
      <p:sp>
        <p:nvSpPr>
          <p:cNvPr id="18" name="Rectangle 17">
            <a:extLst>
              <a:ext uri="{FF2B5EF4-FFF2-40B4-BE49-F238E27FC236}">
                <a16:creationId xmlns:a16="http://schemas.microsoft.com/office/drawing/2014/main" id="{672DC2D6-0C86-4D0B-95C5-C81F583F2C06}"/>
              </a:ext>
            </a:extLst>
          </p:cNvPr>
          <p:cNvSpPr/>
          <p:nvPr/>
        </p:nvSpPr>
        <p:spPr>
          <a:xfrm>
            <a:off x="5180333" y="4381248"/>
            <a:ext cx="2756079" cy="11967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2C09ED85-74C4-4774-B23B-EA2F2DCAD077}"/>
              </a:ext>
            </a:extLst>
          </p:cNvPr>
          <p:cNvCxnSpPr/>
          <p:nvPr/>
        </p:nvCxnSpPr>
        <p:spPr>
          <a:xfrm>
            <a:off x="5168554" y="4876752"/>
            <a:ext cx="2756079"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267082F7-103A-4F6B-9FFA-0BDE614DBA42}"/>
              </a:ext>
            </a:extLst>
          </p:cNvPr>
          <p:cNvSpPr txBox="1"/>
          <p:nvPr/>
        </p:nvSpPr>
        <p:spPr>
          <a:xfrm>
            <a:off x="6106968" y="4444121"/>
            <a:ext cx="902811" cy="369332"/>
          </a:xfrm>
          <a:prstGeom prst="rect">
            <a:avLst/>
          </a:prstGeom>
          <a:noFill/>
        </p:spPr>
        <p:txBody>
          <a:bodyPr wrap="none" rtlCol="0">
            <a:spAutoFit/>
          </a:bodyPr>
          <a:lstStyle/>
          <a:p>
            <a:r>
              <a:rPr lang="en-US" dirty="0"/>
              <a:t>Student</a:t>
            </a:r>
          </a:p>
        </p:txBody>
      </p:sp>
      <p:sp>
        <p:nvSpPr>
          <p:cNvPr id="21" name="TextBox 20">
            <a:extLst>
              <a:ext uri="{FF2B5EF4-FFF2-40B4-BE49-F238E27FC236}">
                <a16:creationId xmlns:a16="http://schemas.microsoft.com/office/drawing/2014/main" id="{18CEC829-8D53-423B-9080-4F22F25F39ED}"/>
              </a:ext>
            </a:extLst>
          </p:cNvPr>
          <p:cNvSpPr txBox="1"/>
          <p:nvPr/>
        </p:nvSpPr>
        <p:spPr>
          <a:xfrm>
            <a:off x="5346503" y="4890649"/>
            <a:ext cx="1520929" cy="369332"/>
          </a:xfrm>
          <a:prstGeom prst="rect">
            <a:avLst/>
          </a:prstGeom>
          <a:noFill/>
        </p:spPr>
        <p:txBody>
          <a:bodyPr wrap="none" rtlCol="0">
            <a:spAutoFit/>
          </a:bodyPr>
          <a:lstStyle/>
          <a:p>
            <a:r>
              <a:rPr lang="en-US" dirty="0"/>
              <a:t>- name : String</a:t>
            </a:r>
          </a:p>
        </p:txBody>
      </p:sp>
      <p:sp>
        <p:nvSpPr>
          <p:cNvPr id="22" name="TextBox 21">
            <a:extLst>
              <a:ext uri="{FF2B5EF4-FFF2-40B4-BE49-F238E27FC236}">
                <a16:creationId xmlns:a16="http://schemas.microsoft.com/office/drawing/2014/main" id="{960125F0-860B-47D6-A8B2-5B3150978DF1}"/>
              </a:ext>
            </a:extLst>
          </p:cNvPr>
          <p:cNvSpPr txBox="1"/>
          <p:nvPr/>
        </p:nvSpPr>
        <p:spPr>
          <a:xfrm>
            <a:off x="5346503" y="5208706"/>
            <a:ext cx="1920141" cy="369332"/>
          </a:xfrm>
          <a:prstGeom prst="rect">
            <a:avLst/>
          </a:prstGeom>
          <a:noFill/>
        </p:spPr>
        <p:txBody>
          <a:bodyPr wrap="none" rtlCol="0">
            <a:spAutoFit/>
          </a:bodyPr>
          <a:lstStyle/>
          <a:p>
            <a:r>
              <a:rPr lang="en-US" dirty="0"/>
              <a:t>- address : Address</a:t>
            </a:r>
          </a:p>
        </p:txBody>
      </p:sp>
      <p:sp>
        <p:nvSpPr>
          <p:cNvPr id="23" name="Rectangle 22">
            <a:extLst>
              <a:ext uri="{FF2B5EF4-FFF2-40B4-BE49-F238E27FC236}">
                <a16:creationId xmlns:a16="http://schemas.microsoft.com/office/drawing/2014/main" id="{3EA41F41-5D59-41E7-8621-475A3AE293E4}"/>
              </a:ext>
            </a:extLst>
          </p:cNvPr>
          <p:cNvSpPr/>
          <p:nvPr/>
        </p:nvSpPr>
        <p:spPr>
          <a:xfrm>
            <a:off x="8790939" y="4275568"/>
            <a:ext cx="2756079" cy="15912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050E5A2D-B240-4AB1-A103-2F9CF951562A}"/>
              </a:ext>
            </a:extLst>
          </p:cNvPr>
          <p:cNvCxnSpPr/>
          <p:nvPr/>
        </p:nvCxnSpPr>
        <p:spPr>
          <a:xfrm>
            <a:off x="8779160" y="4771073"/>
            <a:ext cx="2756079" cy="0"/>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71E87FA8-46F8-40CD-A34C-4A6A14D65720}"/>
              </a:ext>
            </a:extLst>
          </p:cNvPr>
          <p:cNvSpPr txBox="1"/>
          <p:nvPr/>
        </p:nvSpPr>
        <p:spPr>
          <a:xfrm>
            <a:off x="9717574" y="4338442"/>
            <a:ext cx="944041" cy="369332"/>
          </a:xfrm>
          <a:prstGeom prst="rect">
            <a:avLst/>
          </a:prstGeom>
          <a:noFill/>
        </p:spPr>
        <p:txBody>
          <a:bodyPr wrap="none" rtlCol="0">
            <a:spAutoFit/>
          </a:bodyPr>
          <a:lstStyle/>
          <a:p>
            <a:r>
              <a:rPr lang="en-US" dirty="0"/>
              <a:t>Address</a:t>
            </a:r>
          </a:p>
        </p:txBody>
      </p:sp>
      <p:sp>
        <p:nvSpPr>
          <p:cNvPr id="26" name="TextBox 25">
            <a:extLst>
              <a:ext uri="{FF2B5EF4-FFF2-40B4-BE49-F238E27FC236}">
                <a16:creationId xmlns:a16="http://schemas.microsoft.com/office/drawing/2014/main" id="{50730F49-D10F-4541-844A-A246ED56C6E0}"/>
              </a:ext>
            </a:extLst>
          </p:cNvPr>
          <p:cNvSpPr txBox="1"/>
          <p:nvPr/>
        </p:nvSpPr>
        <p:spPr>
          <a:xfrm>
            <a:off x="8957109" y="4784970"/>
            <a:ext cx="1569212" cy="369332"/>
          </a:xfrm>
          <a:prstGeom prst="rect">
            <a:avLst/>
          </a:prstGeom>
          <a:noFill/>
        </p:spPr>
        <p:txBody>
          <a:bodyPr wrap="none" rtlCol="0">
            <a:spAutoFit/>
          </a:bodyPr>
          <a:lstStyle/>
          <a:p>
            <a:r>
              <a:rPr lang="en-US" dirty="0"/>
              <a:t>- street : String</a:t>
            </a:r>
          </a:p>
        </p:txBody>
      </p:sp>
      <p:sp>
        <p:nvSpPr>
          <p:cNvPr id="27" name="TextBox 26">
            <a:extLst>
              <a:ext uri="{FF2B5EF4-FFF2-40B4-BE49-F238E27FC236}">
                <a16:creationId xmlns:a16="http://schemas.microsoft.com/office/drawing/2014/main" id="{57D91A52-DCBA-4FDC-A45E-82981CD99C64}"/>
              </a:ext>
            </a:extLst>
          </p:cNvPr>
          <p:cNvSpPr txBox="1"/>
          <p:nvPr/>
        </p:nvSpPr>
        <p:spPr>
          <a:xfrm>
            <a:off x="8957109" y="5103027"/>
            <a:ext cx="1349408" cy="369332"/>
          </a:xfrm>
          <a:prstGeom prst="rect">
            <a:avLst/>
          </a:prstGeom>
          <a:noFill/>
        </p:spPr>
        <p:txBody>
          <a:bodyPr wrap="none" rtlCol="0">
            <a:spAutoFit/>
          </a:bodyPr>
          <a:lstStyle/>
          <a:p>
            <a:r>
              <a:rPr lang="en-US" dirty="0"/>
              <a:t>- city : String</a:t>
            </a:r>
          </a:p>
        </p:txBody>
      </p:sp>
      <p:sp>
        <p:nvSpPr>
          <p:cNvPr id="28" name="TextBox 27">
            <a:extLst>
              <a:ext uri="{FF2B5EF4-FFF2-40B4-BE49-F238E27FC236}">
                <a16:creationId xmlns:a16="http://schemas.microsoft.com/office/drawing/2014/main" id="{3DCF1543-7B70-46BA-929E-B40723DAB548}"/>
              </a:ext>
            </a:extLst>
          </p:cNvPr>
          <p:cNvSpPr txBox="1"/>
          <p:nvPr/>
        </p:nvSpPr>
        <p:spPr>
          <a:xfrm>
            <a:off x="8957109" y="5393372"/>
            <a:ext cx="1282082" cy="369332"/>
          </a:xfrm>
          <a:prstGeom prst="rect">
            <a:avLst/>
          </a:prstGeom>
          <a:noFill/>
        </p:spPr>
        <p:txBody>
          <a:bodyPr wrap="none" rtlCol="0">
            <a:spAutoFit/>
          </a:bodyPr>
          <a:lstStyle/>
          <a:p>
            <a:r>
              <a:rPr lang="en-US" dirty="0"/>
              <a:t>- zip : String</a:t>
            </a:r>
          </a:p>
        </p:txBody>
      </p:sp>
      <p:cxnSp>
        <p:nvCxnSpPr>
          <p:cNvPr id="29" name="Straight Arrow Connector 22">
            <a:extLst>
              <a:ext uri="{FF2B5EF4-FFF2-40B4-BE49-F238E27FC236}">
                <a16:creationId xmlns:a16="http://schemas.microsoft.com/office/drawing/2014/main" id="{611E5607-4E78-422E-8850-FE48A129F5CC}"/>
              </a:ext>
            </a:extLst>
          </p:cNvPr>
          <p:cNvCxnSpPr>
            <a:cxnSpLocks/>
            <a:stCxn id="18" idx="2"/>
            <a:endCxn id="23" idx="1"/>
          </p:cNvCxnSpPr>
          <p:nvPr/>
        </p:nvCxnSpPr>
        <p:spPr>
          <a:xfrm rot="5400000" flipH="1" flipV="1">
            <a:off x="7421228" y="4208327"/>
            <a:ext cx="506856" cy="2232566"/>
          </a:xfrm>
          <a:prstGeom prst="bentConnector4">
            <a:avLst>
              <a:gd name="adj1" fmla="val -45102"/>
              <a:gd name="adj2" fmla="val 80862"/>
            </a:avLst>
          </a:prstGeom>
          <a:ln w="222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Rectangle 31">
            <a:extLst>
              <a:ext uri="{FF2B5EF4-FFF2-40B4-BE49-F238E27FC236}">
                <a16:creationId xmlns:a16="http://schemas.microsoft.com/office/drawing/2014/main" id="{D915B882-B649-4AF6-A76C-1DA4735D30A5}"/>
              </a:ext>
            </a:extLst>
          </p:cNvPr>
          <p:cNvSpPr/>
          <p:nvPr/>
        </p:nvSpPr>
        <p:spPr>
          <a:xfrm>
            <a:off x="1861428" y="4381248"/>
            <a:ext cx="2756079" cy="11967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6A219963-351E-42FE-A20D-D59162EC165D}"/>
              </a:ext>
            </a:extLst>
          </p:cNvPr>
          <p:cNvCxnSpPr/>
          <p:nvPr/>
        </p:nvCxnSpPr>
        <p:spPr>
          <a:xfrm>
            <a:off x="1849649" y="4876752"/>
            <a:ext cx="2756079" cy="0"/>
          </a:xfrm>
          <a:prstGeom prst="line">
            <a:avLst/>
          </a:prstGeom>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42F4045D-76EA-4DE3-B292-981D258E8589}"/>
              </a:ext>
            </a:extLst>
          </p:cNvPr>
          <p:cNvSpPr txBox="1"/>
          <p:nvPr/>
        </p:nvSpPr>
        <p:spPr>
          <a:xfrm>
            <a:off x="2788063" y="4444121"/>
            <a:ext cx="673582" cy="369332"/>
          </a:xfrm>
          <a:prstGeom prst="rect">
            <a:avLst/>
          </a:prstGeom>
          <a:noFill/>
        </p:spPr>
        <p:txBody>
          <a:bodyPr wrap="none" rtlCol="0">
            <a:spAutoFit/>
          </a:bodyPr>
          <a:lstStyle/>
          <a:p>
            <a:r>
              <a:rPr lang="en-US" dirty="0"/>
              <a:t>Class</a:t>
            </a:r>
          </a:p>
        </p:txBody>
      </p:sp>
      <p:sp>
        <p:nvSpPr>
          <p:cNvPr id="35" name="TextBox 34">
            <a:extLst>
              <a:ext uri="{FF2B5EF4-FFF2-40B4-BE49-F238E27FC236}">
                <a16:creationId xmlns:a16="http://schemas.microsoft.com/office/drawing/2014/main" id="{8B4E5DD8-D14F-4A97-868E-F85D8E769AE2}"/>
              </a:ext>
            </a:extLst>
          </p:cNvPr>
          <p:cNvSpPr txBox="1"/>
          <p:nvPr/>
        </p:nvSpPr>
        <p:spPr>
          <a:xfrm>
            <a:off x="1934264" y="4890649"/>
            <a:ext cx="2651047" cy="369332"/>
          </a:xfrm>
          <a:prstGeom prst="rect">
            <a:avLst/>
          </a:prstGeom>
          <a:noFill/>
        </p:spPr>
        <p:txBody>
          <a:bodyPr wrap="none" rtlCol="0">
            <a:spAutoFit/>
          </a:bodyPr>
          <a:lstStyle/>
          <a:p>
            <a:r>
              <a:rPr lang="en-US" dirty="0"/>
              <a:t>- students :  List&lt;Student&gt;</a:t>
            </a:r>
          </a:p>
        </p:txBody>
      </p:sp>
      <p:sp>
        <p:nvSpPr>
          <p:cNvPr id="37" name="Flowchart: Decision 36">
            <a:extLst>
              <a:ext uri="{FF2B5EF4-FFF2-40B4-BE49-F238E27FC236}">
                <a16:creationId xmlns:a16="http://schemas.microsoft.com/office/drawing/2014/main" id="{24C51193-024A-49DD-89F3-40A20EEFA3AC}"/>
              </a:ext>
            </a:extLst>
          </p:cNvPr>
          <p:cNvSpPr/>
          <p:nvPr/>
        </p:nvSpPr>
        <p:spPr>
          <a:xfrm>
            <a:off x="5500379" y="5578038"/>
            <a:ext cx="215246" cy="36933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22">
            <a:extLst>
              <a:ext uri="{FF2B5EF4-FFF2-40B4-BE49-F238E27FC236}">
                <a16:creationId xmlns:a16="http://schemas.microsoft.com/office/drawing/2014/main" id="{A5F42864-9142-4E57-AD85-6AA633EC5A60}"/>
              </a:ext>
            </a:extLst>
          </p:cNvPr>
          <p:cNvCxnSpPr>
            <a:cxnSpLocks/>
            <a:stCxn id="32" idx="2"/>
            <a:endCxn id="37" idx="2"/>
          </p:cNvCxnSpPr>
          <p:nvPr/>
        </p:nvCxnSpPr>
        <p:spPr>
          <a:xfrm rot="16200000" flipH="1">
            <a:off x="4239069" y="4578437"/>
            <a:ext cx="369332" cy="2368534"/>
          </a:xfrm>
          <a:prstGeom prst="bentConnector3">
            <a:avLst>
              <a:gd name="adj1" fmla="val 161896"/>
            </a:avLst>
          </a:prstGeom>
          <a:ln w="222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27123378-9317-4D79-ADA4-368896EEA340}"/>
              </a:ext>
            </a:extLst>
          </p:cNvPr>
          <p:cNvSpPr txBox="1"/>
          <p:nvPr/>
        </p:nvSpPr>
        <p:spPr>
          <a:xfrm>
            <a:off x="2086836" y="6137061"/>
            <a:ext cx="3104440" cy="338554"/>
          </a:xfrm>
          <a:prstGeom prst="rect">
            <a:avLst/>
          </a:prstGeom>
          <a:noFill/>
        </p:spPr>
        <p:txBody>
          <a:bodyPr wrap="none" rtlCol="0">
            <a:spAutoFit/>
          </a:bodyPr>
          <a:lstStyle/>
          <a:p>
            <a:r>
              <a:rPr lang="en-US" sz="1600" dirty="0"/>
              <a:t>Aggregation - whole-part structure</a:t>
            </a:r>
          </a:p>
        </p:txBody>
      </p:sp>
      <p:sp>
        <p:nvSpPr>
          <p:cNvPr id="42" name="TextBox 41">
            <a:extLst>
              <a:ext uri="{FF2B5EF4-FFF2-40B4-BE49-F238E27FC236}">
                <a16:creationId xmlns:a16="http://schemas.microsoft.com/office/drawing/2014/main" id="{60B2B255-1952-4CB6-8AE7-8E6614FB2D05}"/>
              </a:ext>
            </a:extLst>
          </p:cNvPr>
          <p:cNvSpPr txBox="1"/>
          <p:nvPr/>
        </p:nvSpPr>
        <p:spPr>
          <a:xfrm>
            <a:off x="6578221" y="5863869"/>
            <a:ext cx="3541354" cy="338554"/>
          </a:xfrm>
          <a:prstGeom prst="rect">
            <a:avLst/>
          </a:prstGeom>
          <a:noFill/>
        </p:spPr>
        <p:txBody>
          <a:bodyPr wrap="none" rtlCol="0">
            <a:spAutoFit/>
          </a:bodyPr>
          <a:lstStyle/>
          <a:p>
            <a:r>
              <a:rPr lang="en-US" sz="1600" dirty="0"/>
              <a:t>Association – Non whole-part structure</a:t>
            </a:r>
          </a:p>
        </p:txBody>
      </p:sp>
    </p:spTree>
    <p:extLst>
      <p:ext uri="{BB962C8B-B14F-4D97-AF65-F5344CB8AC3E}">
        <p14:creationId xmlns:p14="http://schemas.microsoft.com/office/powerpoint/2010/main" val="1353259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A0A5-EA66-46EE-8E37-DAD3D3F1A09E}"/>
              </a:ext>
            </a:extLst>
          </p:cNvPr>
          <p:cNvSpPr>
            <a:spLocks noGrp="1"/>
          </p:cNvSpPr>
          <p:nvPr>
            <p:ph type="title"/>
          </p:nvPr>
        </p:nvSpPr>
        <p:spPr/>
        <p:txBody>
          <a:bodyPr/>
          <a:lstStyle/>
          <a:p>
            <a:r>
              <a:rPr lang="en-US" dirty="0"/>
              <a:t>Relationships in Class Diagrams</a:t>
            </a:r>
          </a:p>
        </p:txBody>
      </p:sp>
      <p:sp>
        <p:nvSpPr>
          <p:cNvPr id="4" name="TextBox 3">
            <a:extLst>
              <a:ext uri="{FF2B5EF4-FFF2-40B4-BE49-F238E27FC236}">
                <a16:creationId xmlns:a16="http://schemas.microsoft.com/office/drawing/2014/main" id="{A63CFC26-54B6-40BE-8ADE-0E600F6CF98C}"/>
              </a:ext>
            </a:extLst>
          </p:cNvPr>
          <p:cNvSpPr txBox="1"/>
          <p:nvPr/>
        </p:nvSpPr>
        <p:spPr>
          <a:xfrm>
            <a:off x="1741625" y="1514456"/>
            <a:ext cx="9198697" cy="2062103"/>
          </a:xfrm>
          <a:prstGeom prst="rect">
            <a:avLst/>
          </a:prstGeom>
          <a:noFill/>
        </p:spPr>
        <p:txBody>
          <a:bodyPr wrap="square">
            <a:spAutoFit/>
          </a:bodyPr>
          <a:lstStyle/>
          <a:p>
            <a:r>
              <a:rPr lang="en-US" sz="2800" b="1" dirty="0">
                <a:solidFill>
                  <a:srgbClr val="C00000"/>
                </a:solidFill>
              </a:rPr>
              <a:t>4.Composition </a:t>
            </a:r>
          </a:p>
          <a:p>
            <a:r>
              <a:rPr lang="en-US" sz="2800" b="1" dirty="0">
                <a:solidFill>
                  <a:schemeClr val="tx1">
                    <a:lumMod val="75000"/>
                    <a:lumOff val="25000"/>
                  </a:schemeClr>
                </a:solidFill>
              </a:rPr>
              <a:t>Whole-Part structure</a:t>
            </a:r>
          </a:p>
          <a:p>
            <a:pPr fontAlgn="base">
              <a:spcAft>
                <a:spcPts val="0"/>
              </a:spcAft>
            </a:pPr>
            <a:r>
              <a:rPr lang="en-US" dirty="0">
                <a:effectLst/>
              </a:rPr>
              <a:t>It implies a relationship where the child </a:t>
            </a:r>
            <a:r>
              <a:rPr lang="en-US" b="1" dirty="0">
                <a:effectLst/>
              </a:rPr>
              <a:t>cannot</a:t>
            </a:r>
            <a:r>
              <a:rPr lang="en-US" dirty="0">
                <a:effectLst/>
              </a:rPr>
              <a:t> exist </a:t>
            </a:r>
            <a:r>
              <a:rPr lang="en-US" b="1" dirty="0">
                <a:effectLst/>
              </a:rPr>
              <a:t>independent</a:t>
            </a:r>
            <a:r>
              <a:rPr lang="en-US" dirty="0">
                <a:effectLst/>
              </a:rPr>
              <a:t> of the parent. </a:t>
            </a:r>
          </a:p>
          <a:p>
            <a:pPr fontAlgn="base">
              <a:spcAft>
                <a:spcPts val="0"/>
              </a:spcAft>
            </a:pPr>
            <a:r>
              <a:rPr lang="en-US" dirty="0">
                <a:effectLst/>
              </a:rPr>
              <a:t>Example: House (parent) and Room (child). Rooms don't exist separate to a House. like car and engine. child has no meaning without parent. </a:t>
            </a:r>
          </a:p>
          <a:p>
            <a:r>
              <a:rPr lang="en-US" dirty="0">
                <a:effectLst/>
              </a:rPr>
              <a:t>If a composite object is deleted, all of its part instances that are objects are deleted with it.</a:t>
            </a:r>
            <a:r>
              <a:rPr lang="en-US" dirty="0"/>
              <a:t> </a:t>
            </a:r>
            <a:endParaRPr lang="en-US" dirty="0">
              <a:effectLst/>
            </a:endParaRPr>
          </a:p>
        </p:txBody>
      </p:sp>
      <p:grpSp>
        <p:nvGrpSpPr>
          <p:cNvPr id="35" name="Group 34">
            <a:extLst>
              <a:ext uri="{FF2B5EF4-FFF2-40B4-BE49-F238E27FC236}">
                <a16:creationId xmlns:a16="http://schemas.microsoft.com/office/drawing/2014/main" id="{3D0440E1-200D-4DCA-80B7-5DCD261A05FE}"/>
              </a:ext>
            </a:extLst>
          </p:cNvPr>
          <p:cNvGrpSpPr/>
          <p:nvPr/>
        </p:nvGrpSpPr>
        <p:grpSpPr>
          <a:xfrm>
            <a:off x="6921697" y="3786694"/>
            <a:ext cx="1931922" cy="1196790"/>
            <a:chOff x="5346501" y="4760701"/>
            <a:chExt cx="1931922" cy="1196790"/>
          </a:xfrm>
        </p:grpSpPr>
        <p:sp>
          <p:nvSpPr>
            <p:cNvPr id="5" name="Rectangle 4">
              <a:extLst>
                <a:ext uri="{FF2B5EF4-FFF2-40B4-BE49-F238E27FC236}">
                  <a16:creationId xmlns:a16="http://schemas.microsoft.com/office/drawing/2014/main" id="{BA147CDB-F675-4E05-A879-7ACAC2B02F36}"/>
                </a:ext>
              </a:extLst>
            </p:cNvPr>
            <p:cNvSpPr/>
            <p:nvPr/>
          </p:nvSpPr>
          <p:spPr>
            <a:xfrm>
              <a:off x="5346501" y="4760701"/>
              <a:ext cx="1931922" cy="11967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300C0D05-44F8-4A1F-9930-8113AF48304F}"/>
                </a:ext>
              </a:extLst>
            </p:cNvPr>
            <p:cNvCxnSpPr>
              <a:cxnSpLocks/>
            </p:cNvCxnSpPr>
            <p:nvPr/>
          </p:nvCxnSpPr>
          <p:spPr>
            <a:xfrm flipV="1">
              <a:off x="5358282" y="5216614"/>
              <a:ext cx="1920141" cy="9813"/>
            </a:xfrm>
            <a:prstGeom prst="line">
              <a:avLst/>
            </a:prstGeom>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1DF041FC-A6B7-4F02-9CFC-D6DE337E083A}"/>
                </a:ext>
              </a:extLst>
            </p:cNvPr>
            <p:cNvSpPr txBox="1"/>
            <p:nvPr/>
          </p:nvSpPr>
          <p:spPr>
            <a:xfrm>
              <a:off x="5899065" y="4823574"/>
              <a:ext cx="902811" cy="369332"/>
            </a:xfrm>
            <a:prstGeom prst="rect">
              <a:avLst/>
            </a:prstGeom>
            <a:noFill/>
          </p:spPr>
          <p:txBody>
            <a:bodyPr wrap="none" rtlCol="0">
              <a:spAutoFit/>
            </a:bodyPr>
            <a:lstStyle/>
            <a:p>
              <a:r>
                <a:rPr lang="en-US" dirty="0"/>
                <a:t>Student</a:t>
              </a:r>
            </a:p>
          </p:txBody>
        </p:sp>
        <p:sp>
          <p:nvSpPr>
            <p:cNvPr id="8" name="TextBox 7">
              <a:extLst>
                <a:ext uri="{FF2B5EF4-FFF2-40B4-BE49-F238E27FC236}">
                  <a16:creationId xmlns:a16="http://schemas.microsoft.com/office/drawing/2014/main" id="{21620873-3C69-4248-95AB-A86C1C8F1D37}"/>
                </a:ext>
              </a:extLst>
            </p:cNvPr>
            <p:cNvSpPr txBox="1"/>
            <p:nvPr/>
          </p:nvSpPr>
          <p:spPr>
            <a:xfrm>
              <a:off x="5358282" y="5270102"/>
              <a:ext cx="1520929" cy="369332"/>
            </a:xfrm>
            <a:prstGeom prst="rect">
              <a:avLst/>
            </a:prstGeom>
            <a:noFill/>
          </p:spPr>
          <p:txBody>
            <a:bodyPr wrap="none" rtlCol="0">
              <a:spAutoFit/>
            </a:bodyPr>
            <a:lstStyle/>
            <a:p>
              <a:r>
                <a:rPr lang="en-US" dirty="0"/>
                <a:t>- name : String</a:t>
              </a:r>
            </a:p>
          </p:txBody>
        </p:sp>
        <p:sp>
          <p:nvSpPr>
            <p:cNvPr id="9" name="TextBox 8">
              <a:extLst>
                <a:ext uri="{FF2B5EF4-FFF2-40B4-BE49-F238E27FC236}">
                  <a16:creationId xmlns:a16="http://schemas.microsoft.com/office/drawing/2014/main" id="{F8977519-5E55-4D82-82A3-D400F17880A7}"/>
                </a:ext>
              </a:extLst>
            </p:cNvPr>
            <p:cNvSpPr txBox="1"/>
            <p:nvPr/>
          </p:nvSpPr>
          <p:spPr>
            <a:xfrm>
              <a:off x="5358282" y="5588159"/>
              <a:ext cx="1920141" cy="369332"/>
            </a:xfrm>
            <a:prstGeom prst="rect">
              <a:avLst/>
            </a:prstGeom>
            <a:noFill/>
          </p:spPr>
          <p:txBody>
            <a:bodyPr wrap="none" rtlCol="0">
              <a:spAutoFit/>
            </a:bodyPr>
            <a:lstStyle/>
            <a:p>
              <a:r>
                <a:rPr lang="en-US" dirty="0"/>
                <a:t>- address : Address</a:t>
              </a:r>
            </a:p>
          </p:txBody>
        </p:sp>
      </p:grpSp>
      <p:grpSp>
        <p:nvGrpSpPr>
          <p:cNvPr id="34" name="Group 33">
            <a:extLst>
              <a:ext uri="{FF2B5EF4-FFF2-40B4-BE49-F238E27FC236}">
                <a16:creationId xmlns:a16="http://schemas.microsoft.com/office/drawing/2014/main" id="{1D32BB30-E651-419B-8417-1FFD1C3AD74D}"/>
              </a:ext>
            </a:extLst>
          </p:cNvPr>
          <p:cNvGrpSpPr/>
          <p:nvPr/>
        </p:nvGrpSpPr>
        <p:grpSpPr>
          <a:xfrm>
            <a:off x="9605285" y="4455487"/>
            <a:ext cx="1931922" cy="1392594"/>
            <a:chOff x="8790939" y="4760701"/>
            <a:chExt cx="1931922" cy="1392594"/>
          </a:xfrm>
        </p:grpSpPr>
        <p:sp>
          <p:nvSpPr>
            <p:cNvPr id="10" name="Rectangle 9">
              <a:extLst>
                <a:ext uri="{FF2B5EF4-FFF2-40B4-BE49-F238E27FC236}">
                  <a16:creationId xmlns:a16="http://schemas.microsoft.com/office/drawing/2014/main" id="{7B5002C5-A830-4FA8-91CE-E5AAB2BFD021}"/>
                </a:ext>
              </a:extLst>
            </p:cNvPr>
            <p:cNvSpPr/>
            <p:nvPr/>
          </p:nvSpPr>
          <p:spPr>
            <a:xfrm>
              <a:off x="8802719" y="4760701"/>
              <a:ext cx="1920142" cy="13925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393193F-AE51-4490-A2C6-FFD0FAD7C566}"/>
                </a:ext>
              </a:extLst>
            </p:cNvPr>
            <p:cNvCxnSpPr>
              <a:cxnSpLocks/>
            </p:cNvCxnSpPr>
            <p:nvPr/>
          </p:nvCxnSpPr>
          <p:spPr>
            <a:xfrm>
              <a:off x="8790939" y="5150526"/>
              <a:ext cx="1931922"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8E84D41B-9178-4B71-BA81-18A7508D7BCB}"/>
                </a:ext>
              </a:extLst>
            </p:cNvPr>
            <p:cNvSpPr txBox="1"/>
            <p:nvPr/>
          </p:nvSpPr>
          <p:spPr>
            <a:xfrm>
              <a:off x="9374255" y="4808947"/>
              <a:ext cx="944041" cy="369332"/>
            </a:xfrm>
            <a:prstGeom prst="rect">
              <a:avLst/>
            </a:prstGeom>
            <a:noFill/>
          </p:spPr>
          <p:txBody>
            <a:bodyPr wrap="none" rtlCol="0">
              <a:spAutoFit/>
            </a:bodyPr>
            <a:lstStyle/>
            <a:p>
              <a:r>
                <a:rPr lang="en-US" dirty="0"/>
                <a:t>Address</a:t>
              </a:r>
            </a:p>
          </p:txBody>
        </p:sp>
        <p:sp>
          <p:nvSpPr>
            <p:cNvPr id="13" name="TextBox 12">
              <a:extLst>
                <a:ext uri="{FF2B5EF4-FFF2-40B4-BE49-F238E27FC236}">
                  <a16:creationId xmlns:a16="http://schemas.microsoft.com/office/drawing/2014/main" id="{D392BE7D-63F1-4E32-8F79-14A319FFA940}"/>
                </a:ext>
              </a:extLst>
            </p:cNvPr>
            <p:cNvSpPr txBox="1"/>
            <p:nvPr/>
          </p:nvSpPr>
          <p:spPr>
            <a:xfrm>
              <a:off x="8968888" y="5164423"/>
              <a:ext cx="1569212" cy="369332"/>
            </a:xfrm>
            <a:prstGeom prst="rect">
              <a:avLst/>
            </a:prstGeom>
            <a:noFill/>
          </p:spPr>
          <p:txBody>
            <a:bodyPr wrap="none" rtlCol="0">
              <a:spAutoFit/>
            </a:bodyPr>
            <a:lstStyle/>
            <a:p>
              <a:r>
                <a:rPr lang="en-US" dirty="0"/>
                <a:t>- street : String</a:t>
              </a:r>
            </a:p>
          </p:txBody>
        </p:sp>
        <p:sp>
          <p:nvSpPr>
            <p:cNvPr id="14" name="TextBox 13">
              <a:extLst>
                <a:ext uri="{FF2B5EF4-FFF2-40B4-BE49-F238E27FC236}">
                  <a16:creationId xmlns:a16="http://schemas.microsoft.com/office/drawing/2014/main" id="{ED455D13-08F0-4534-AAF3-97B634FB1DDA}"/>
                </a:ext>
              </a:extLst>
            </p:cNvPr>
            <p:cNvSpPr txBox="1"/>
            <p:nvPr/>
          </p:nvSpPr>
          <p:spPr>
            <a:xfrm>
              <a:off x="8968888" y="5482480"/>
              <a:ext cx="1349408" cy="369332"/>
            </a:xfrm>
            <a:prstGeom prst="rect">
              <a:avLst/>
            </a:prstGeom>
            <a:noFill/>
          </p:spPr>
          <p:txBody>
            <a:bodyPr wrap="none" rtlCol="0">
              <a:spAutoFit/>
            </a:bodyPr>
            <a:lstStyle/>
            <a:p>
              <a:r>
                <a:rPr lang="en-US" dirty="0"/>
                <a:t>- city : String</a:t>
              </a:r>
            </a:p>
          </p:txBody>
        </p:sp>
        <p:sp>
          <p:nvSpPr>
            <p:cNvPr id="15" name="TextBox 14">
              <a:extLst>
                <a:ext uri="{FF2B5EF4-FFF2-40B4-BE49-F238E27FC236}">
                  <a16:creationId xmlns:a16="http://schemas.microsoft.com/office/drawing/2014/main" id="{F72322C6-2157-4BD6-89B4-719E45EDB822}"/>
                </a:ext>
              </a:extLst>
            </p:cNvPr>
            <p:cNvSpPr txBox="1"/>
            <p:nvPr/>
          </p:nvSpPr>
          <p:spPr>
            <a:xfrm>
              <a:off x="8968888" y="5772825"/>
              <a:ext cx="1282082" cy="369332"/>
            </a:xfrm>
            <a:prstGeom prst="rect">
              <a:avLst/>
            </a:prstGeom>
            <a:noFill/>
          </p:spPr>
          <p:txBody>
            <a:bodyPr wrap="none" rtlCol="0">
              <a:spAutoFit/>
            </a:bodyPr>
            <a:lstStyle/>
            <a:p>
              <a:r>
                <a:rPr lang="en-US" dirty="0"/>
                <a:t>- zip : String</a:t>
              </a:r>
            </a:p>
          </p:txBody>
        </p:sp>
      </p:grpSp>
      <p:cxnSp>
        <p:nvCxnSpPr>
          <p:cNvPr id="16" name="Straight Arrow Connector 22">
            <a:extLst>
              <a:ext uri="{FF2B5EF4-FFF2-40B4-BE49-F238E27FC236}">
                <a16:creationId xmlns:a16="http://schemas.microsoft.com/office/drawing/2014/main" id="{0C61BBEA-49C4-403D-9F5E-09E159A5D67B}"/>
              </a:ext>
            </a:extLst>
          </p:cNvPr>
          <p:cNvCxnSpPr>
            <a:cxnSpLocks/>
            <a:stCxn id="5" idx="2"/>
          </p:cNvCxnSpPr>
          <p:nvPr/>
        </p:nvCxnSpPr>
        <p:spPr>
          <a:xfrm rot="16200000" flipH="1">
            <a:off x="8428187" y="4442954"/>
            <a:ext cx="636569" cy="1717627"/>
          </a:xfrm>
          <a:prstGeom prst="bentConnector2">
            <a:avLst/>
          </a:prstGeom>
          <a:ln w="222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40" name="Group 39">
            <a:extLst>
              <a:ext uri="{FF2B5EF4-FFF2-40B4-BE49-F238E27FC236}">
                <a16:creationId xmlns:a16="http://schemas.microsoft.com/office/drawing/2014/main" id="{5F23D4B6-AE06-4FD3-B25A-5C71492BD4A9}"/>
              </a:ext>
            </a:extLst>
          </p:cNvPr>
          <p:cNvGrpSpPr/>
          <p:nvPr/>
        </p:nvGrpSpPr>
        <p:grpSpPr>
          <a:xfrm>
            <a:off x="4296913" y="4832933"/>
            <a:ext cx="2418247" cy="1127392"/>
            <a:chOff x="1873208" y="5113204"/>
            <a:chExt cx="2418247" cy="844288"/>
          </a:xfrm>
        </p:grpSpPr>
        <p:sp>
          <p:nvSpPr>
            <p:cNvPr id="17" name="Rectangle 16">
              <a:extLst>
                <a:ext uri="{FF2B5EF4-FFF2-40B4-BE49-F238E27FC236}">
                  <a16:creationId xmlns:a16="http://schemas.microsoft.com/office/drawing/2014/main" id="{B96170E9-12C2-4C0E-85E6-0DA2E37F271C}"/>
                </a:ext>
              </a:extLst>
            </p:cNvPr>
            <p:cNvSpPr/>
            <p:nvPr/>
          </p:nvSpPr>
          <p:spPr>
            <a:xfrm>
              <a:off x="1873208" y="5113205"/>
              <a:ext cx="2381101" cy="8442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037BEAED-1F29-4505-AB4C-EE89BC307330}"/>
                </a:ext>
              </a:extLst>
            </p:cNvPr>
            <p:cNvCxnSpPr>
              <a:cxnSpLocks/>
            </p:cNvCxnSpPr>
            <p:nvPr/>
          </p:nvCxnSpPr>
          <p:spPr>
            <a:xfrm>
              <a:off x="1910354" y="5409469"/>
              <a:ext cx="2298448" cy="0"/>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D4048C2-200F-466E-B46B-F1BA441C4E5E}"/>
                </a:ext>
              </a:extLst>
            </p:cNvPr>
            <p:cNvSpPr txBox="1"/>
            <p:nvPr/>
          </p:nvSpPr>
          <p:spPr>
            <a:xfrm>
              <a:off x="2698966" y="5113204"/>
              <a:ext cx="673582" cy="369332"/>
            </a:xfrm>
            <a:prstGeom prst="rect">
              <a:avLst/>
            </a:prstGeom>
            <a:noFill/>
          </p:spPr>
          <p:txBody>
            <a:bodyPr wrap="none" rtlCol="0">
              <a:spAutoFit/>
            </a:bodyPr>
            <a:lstStyle/>
            <a:p>
              <a:r>
                <a:rPr lang="en-US" dirty="0"/>
                <a:t>Class</a:t>
              </a:r>
            </a:p>
          </p:txBody>
        </p:sp>
        <p:sp>
          <p:nvSpPr>
            <p:cNvPr id="20" name="TextBox 19">
              <a:extLst>
                <a:ext uri="{FF2B5EF4-FFF2-40B4-BE49-F238E27FC236}">
                  <a16:creationId xmlns:a16="http://schemas.microsoft.com/office/drawing/2014/main" id="{18F581E5-6821-48FC-98DC-539B9FF22EE0}"/>
                </a:ext>
              </a:extLst>
            </p:cNvPr>
            <p:cNvSpPr txBox="1"/>
            <p:nvPr/>
          </p:nvSpPr>
          <p:spPr>
            <a:xfrm>
              <a:off x="1910354" y="5435643"/>
              <a:ext cx="2381101" cy="338554"/>
            </a:xfrm>
            <a:prstGeom prst="rect">
              <a:avLst/>
            </a:prstGeom>
            <a:noFill/>
          </p:spPr>
          <p:txBody>
            <a:bodyPr wrap="none" rtlCol="0">
              <a:spAutoFit/>
            </a:bodyPr>
            <a:lstStyle/>
            <a:p>
              <a:r>
                <a:rPr lang="en-US" sz="1600" dirty="0"/>
                <a:t>- students :  List&lt;Student&gt;</a:t>
              </a:r>
            </a:p>
          </p:txBody>
        </p:sp>
      </p:grpSp>
      <p:sp>
        <p:nvSpPr>
          <p:cNvPr id="21" name="Flowchart: Decision 20">
            <a:extLst>
              <a:ext uri="{FF2B5EF4-FFF2-40B4-BE49-F238E27FC236}">
                <a16:creationId xmlns:a16="http://schemas.microsoft.com/office/drawing/2014/main" id="{D50C56C4-19D1-41CB-B743-54EB85A80938}"/>
              </a:ext>
            </a:extLst>
          </p:cNvPr>
          <p:cNvSpPr/>
          <p:nvPr/>
        </p:nvSpPr>
        <p:spPr>
          <a:xfrm>
            <a:off x="7297055" y="4994178"/>
            <a:ext cx="215246" cy="36933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2">
            <a:extLst>
              <a:ext uri="{FF2B5EF4-FFF2-40B4-BE49-F238E27FC236}">
                <a16:creationId xmlns:a16="http://schemas.microsoft.com/office/drawing/2014/main" id="{45026605-A23F-4333-AA38-495E3040E1CC}"/>
              </a:ext>
            </a:extLst>
          </p:cNvPr>
          <p:cNvCxnSpPr>
            <a:cxnSpLocks/>
            <a:stCxn id="17" idx="2"/>
            <a:endCxn id="21" idx="2"/>
          </p:cNvCxnSpPr>
          <p:nvPr/>
        </p:nvCxnSpPr>
        <p:spPr>
          <a:xfrm rot="5400000" flipH="1" flipV="1">
            <a:off x="6147663" y="4703311"/>
            <a:ext cx="596815" cy="1917214"/>
          </a:xfrm>
          <a:prstGeom prst="bentConnector3">
            <a:avLst>
              <a:gd name="adj1" fmla="val -38303"/>
            </a:avLst>
          </a:prstGeom>
          <a:ln w="222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EE049F99-4989-4B9A-91A0-94383EFD3CA0}"/>
              </a:ext>
            </a:extLst>
          </p:cNvPr>
          <p:cNvSpPr txBox="1"/>
          <p:nvPr/>
        </p:nvSpPr>
        <p:spPr>
          <a:xfrm>
            <a:off x="5503947" y="5886442"/>
            <a:ext cx="1928733" cy="584775"/>
          </a:xfrm>
          <a:prstGeom prst="rect">
            <a:avLst/>
          </a:prstGeom>
          <a:noFill/>
        </p:spPr>
        <p:txBody>
          <a:bodyPr wrap="none" rtlCol="0">
            <a:spAutoFit/>
          </a:bodyPr>
          <a:lstStyle/>
          <a:p>
            <a:pPr algn="ctr"/>
            <a:r>
              <a:rPr lang="en-US" sz="1600" dirty="0"/>
              <a:t>Aggregation </a:t>
            </a:r>
          </a:p>
          <a:p>
            <a:pPr algn="ctr"/>
            <a:r>
              <a:rPr lang="en-US" sz="1600" dirty="0"/>
              <a:t>whole-part structure</a:t>
            </a:r>
          </a:p>
        </p:txBody>
      </p:sp>
      <p:sp>
        <p:nvSpPr>
          <p:cNvPr id="24" name="TextBox 23">
            <a:extLst>
              <a:ext uri="{FF2B5EF4-FFF2-40B4-BE49-F238E27FC236}">
                <a16:creationId xmlns:a16="http://schemas.microsoft.com/office/drawing/2014/main" id="{CD4F32B0-A36A-49A0-A770-88834109F768}"/>
              </a:ext>
            </a:extLst>
          </p:cNvPr>
          <p:cNvSpPr txBox="1"/>
          <p:nvPr/>
        </p:nvSpPr>
        <p:spPr>
          <a:xfrm>
            <a:off x="7664728" y="5653131"/>
            <a:ext cx="2363147" cy="584775"/>
          </a:xfrm>
          <a:prstGeom prst="rect">
            <a:avLst/>
          </a:prstGeom>
          <a:noFill/>
        </p:spPr>
        <p:txBody>
          <a:bodyPr wrap="none" rtlCol="0">
            <a:spAutoFit/>
          </a:bodyPr>
          <a:lstStyle/>
          <a:p>
            <a:pPr algn="ctr"/>
            <a:r>
              <a:rPr lang="en-US" sz="1600" dirty="0"/>
              <a:t>Association </a:t>
            </a:r>
          </a:p>
          <a:p>
            <a:pPr algn="ctr"/>
            <a:r>
              <a:rPr lang="en-US" sz="1600" dirty="0"/>
              <a:t>Non whole-part structure</a:t>
            </a:r>
          </a:p>
        </p:txBody>
      </p:sp>
      <p:grpSp>
        <p:nvGrpSpPr>
          <p:cNvPr id="46" name="Group 45">
            <a:extLst>
              <a:ext uri="{FF2B5EF4-FFF2-40B4-BE49-F238E27FC236}">
                <a16:creationId xmlns:a16="http://schemas.microsoft.com/office/drawing/2014/main" id="{32B38B6E-0860-4FEF-A3F0-952AA958E3A2}"/>
              </a:ext>
            </a:extLst>
          </p:cNvPr>
          <p:cNvGrpSpPr/>
          <p:nvPr/>
        </p:nvGrpSpPr>
        <p:grpSpPr>
          <a:xfrm>
            <a:off x="1169351" y="3658534"/>
            <a:ext cx="2337608" cy="1050095"/>
            <a:chOff x="1873208" y="5113203"/>
            <a:chExt cx="2381101" cy="844287"/>
          </a:xfrm>
        </p:grpSpPr>
        <p:sp>
          <p:nvSpPr>
            <p:cNvPr id="47" name="Rectangle 46">
              <a:extLst>
                <a:ext uri="{FF2B5EF4-FFF2-40B4-BE49-F238E27FC236}">
                  <a16:creationId xmlns:a16="http://schemas.microsoft.com/office/drawing/2014/main" id="{55D8B9AD-08E8-4147-99AE-1EF3B13E4CAB}"/>
                </a:ext>
              </a:extLst>
            </p:cNvPr>
            <p:cNvSpPr/>
            <p:nvPr/>
          </p:nvSpPr>
          <p:spPr>
            <a:xfrm>
              <a:off x="1873208" y="5113203"/>
              <a:ext cx="2381101" cy="8442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48" name="Straight Connector 47">
              <a:extLst>
                <a:ext uri="{FF2B5EF4-FFF2-40B4-BE49-F238E27FC236}">
                  <a16:creationId xmlns:a16="http://schemas.microsoft.com/office/drawing/2014/main" id="{14A18B09-037E-4914-86C5-730F5A302A67}"/>
                </a:ext>
              </a:extLst>
            </p:cNvPr>
            <p:cNvCxnSpPr>
              <a:cxnSpLocks/>
            </p:cNvCxnSpPr>
            <p:nvPr/>
          </p:nvCxnSpPr>
          <p:spPr>
            <a:xfrm>
              <a:off x="1914534" y="5482536"/>
              <a:ext cx="2298448" cy="0"/>
            </a:xfrm>
            <a:prstGeom prst="line">
              <a:avLst/>
            </a:prstGeom>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F7E09B18-7940-49FC-A303-CFDDF99C5E6E}"/>
                </a:ext>
              </a:extLst>
            </p:cNvPr>
            <p:cNvSpPr txBox="1"/>
            <p:nvPr/>
          </p:nvSpPr>
          <p:spPr>
            <a:xfrm>
              <a:off x="2543640" y="5113203"/>
              <a:ext cx="678391" cy="396419"/>
            </a:xfrm>
            <a:prstGeom prst="rect">
              <a:avLst/>
            </a:prstGeom>
            <a:noFill/>
          </p:spPr>
          <p:txBody>
            <a:bodyPr wrap="none" rtlCol="0">
              <a:spAutoFit/>
            </a:bodyPr>
            <a:lstStyle/>
            <a:p>
              <a:r>
                <a:rPr lang="en-US" dirty="0"/>
                <a:t>Book</a:t>
              </a:r>
            </a:p>
          </p:txBody>
        </p:sp>
        <p:sp>
          <p:nvSpPr>
            <p:cNvPr id="50" name="TextBox 49">
              <a:extLst>
                <a:ext uri="{FF2B5EF4-FFF2-40B4-BE49-F238E27FC236}">
                  <a16:creationId xmlns:a16="http://schemas.microsoft.com/office/drawing/2014/main" id="{6CD9CADD-B1C6-4F8B-B341-74547CB45AB3}"/>
                </a:ext>
              </a:extLst>
            </p:cNvPr>
            <p:cNvSpPr txBox="1"/>
            <p:nvPr/>
          </p:nvSpPr>
          <p:spPr>
            <a:xfrm>
              <a:off x="1914533" y="5486994"/>
              <a:ext cx="2339776" cy="272201"/>
            </a:xfrm>
            <a:prstGeom prst="rect">
              <a:avLst/>
            </a:prstGeom>
            <a:noFill/>
          </p:spPr>
          <p:txBody>
            <a:bodyPr wrap="square" rtlCol="0">
              <a:spAutoFit/>
            </a:bodyPr>
            <a:lstStyle/>
            <a:p>
              <a:r>
                <a:rPr lang="en-US" sz="1600" dirty="0"/>
                <a:t>- name :  String</a:t>
              </a:r>
            </a:p>
          </p:txBody>
        </p:sp>
      </p:grpSp>
      <p:sp>
        <p:nvSpPr>
          <p:cNvPr id="52" name="TextBox 51">
            <a:extLst>
              <a:ext uri="{FF2B5EF4-FFF2-40B4-BE49-F238E27FC236}">
                <a16:creationId xmlns:a16="http://schemas.microsoft.com/office/drawing/2014/main" id="{11094BD6-A467-4E59-9D16-4103BB271EBF}"/>
              </a:ext>
            </a:extLst>
          </p:cNvPr>
          <p:cNvSpPr txBox="1"/>
          <p:nvPr/>
        </p:nvSpPr>
        <p:spPr>
          <a:xfrm>
            <a:off x="4345839" y="5554242"/>
            <a:ext cx="1374415" cy="338554"/>
          </a:xfrm>
          <a:prstGeom prst="rect">
            <a:avLst/>
          </a:prstGeom>
          <a:noFill/>
        </p:spPr>
        <p:txBody>
          <a:bodyPr wrap="none" rtlCol="0">
            <a:spAutoFit/>
          </a:bodyPr>
          <a:lstStyle/>
          <a:p>
            <a:r>
              <a:rPr lang="en-US" sz="1600" dirty="0"/>
              <a:t>- book :  Book</a:t>
            </a:r>
          </a:p>
        </p:txBody>
      </p:sp>
      <p:cxnSp>
        <p:nvCxnSpPr>
          <p:cNvPr id="54" name="Straight Arrow Connector 53">
            <a:extLst>
              <a:ext uri="{FF2B5EF4-FFF2-40B4-BE49-F238E27FC236}">
                <a16:creationId xmlns:a16="http://schemas.microsoft.com/office/drawing/2014/main" id="{2C9EFB52-615F-4B2C-BC82-FCCD12CFA943}"/>
              </a:ext>
            </a:extLst>
          </p:cNvPr>
          <p:cNvCxnSpPr>
            <a:stCxn id="20" idx="1"/>
            <a:endCxn id="47" idx="3"/>
          </p:cNvCxnSpPr>
          <p:nvPr/>
        </p:nvCxnSpPr>
        <p:spPr>
          <a:xfrm flipH="1" flipV="1">
            <a:off x="3506959" y="4183582"/>
            <a:ext cx="827100" cy="1305948"/>
          </a:xfrm>
          <a:prstGeom prst="straightConnector1">
            <a:avLst/>
          </a:prstGeom>
          <a:ln w="222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TextBox 55">
            <a:extLst>
              <a:ext uri="{FF2B5EF4-FFF2-40B4-BE49-F238E27FC236}">
                <a16:creationId xmlns:a16="http://schemas.microsoft.com/office/drawing/2014/main" id="{51502607-382D-4CC4-8A17-4D83DF8F8174}"/>
              </a:ext>
            </a:extLst>
          </p:cNvPr>
          <p:cNvSpPr txBox="1"/>
          <p:nvPr/>
        </p:nvSpPr>
        <p:spPr>
          <a:xfrm rot="3468648">
            <a:off x="3305158" y="4561231"/>
            <a:ext cx="1288419" cy="307777"/>
          </a:xfrm>
          <a:prstGeom prst="rect">
            <a:avLst/>
          </a:prstGeom>
          <a:noFill/>
        </p:spPr>
        <p:txBody>
          <a:bodyPr wrap="square">
            <a:spAutoFit/>
          </a:bodyPr>
          <a:lstStyle/>
          <a:p>
            <a:pPr algn="ctr"/>
            <a:r>
              <a:rPr lang="en-US" sz="1400" dirty="0"/>
              <a:t>Association </a:t>
            </a:r>
          </a:p>
        </p:txBody>
      </p:sp>
      <p:grpSp>
        <p:nvGrpSpPr>
          <p:cNvPr id="57" name="Group 56">
            <a:extLst>
              <a:ext uri="{FF2B5EF4-FFF2-40B4-BE49-F238E27FC236}">
                <a16:creationId xmlns:a16="http://schemas.microsoft.com/office/drawing/2014/main" id="{155DFF35-7030-4FC3-A552-EEC094C6B9A1}"/>
              </a:ext>
            </a:extLst>
          </p:cNvPr>
          <p:cNvGrpSpPr/>
          <p:nvPr/>
        </p:nvGrpSpPr>
        <p:grpSpPr>
          <a:xfrm>
            <a:off x="1680750" y="5962311"/>
            <a:ext cx="1826209" cy="786598"/>
            <a:chOff x="1873208" y="5113203"/>
            <a:chExt cx="2552472" cy="844287"/>
          </a:xfrm>
        </p:grpSpPr>
        <p:sp>
          <p:nvSpPr>
            <p:cNvPr id="58" name="Rectangle 57">
              <a:extLst>
                <a:ext uri="{FF2B5EF4-FFF2-40B4-BE49-F238E27FC236}">
                  <a16:creationId xmlns:a16="http://schemas.microsoft.com/office/drawing/2014/main" id="{65BFF699-F940-4DF3-A5D3-04E7706B7E9D}"/>
                </a:ext>
              </a:extLst>
            </p:cNvPr>
            <p:cNvSpPr/>
            <p:nvPr/>
          </p:nvSpPr>
          <p:spPr>
            <a:xfrm>
              <a:off x="1873208" y="5113203"/>
              <a:ext cx="2381101" cy="8442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F32EE135-F6B4-4001-9FEB-6AB517E28501}"/>
                </a:ext>
              </a:extLst>
            </p:cNvPr>
            <p:cNvCxnSpPr>
              <a:cxnSpLocks/>
            </p:cNvCxnSpPr>
            <p:nvPr/>
          </p:nvCxnSpPr>
          <p:spPr>
            <a:xfrm>
              <a:off x="1914534" y="5482536"/>
              <a:ext cx="2298448" cy="0"/>
            </a:xfrm>
            <a:prstGeom prst="line">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0F234168-0D93-4406-B897-A0741C79CC79}"/>
                </a:ext>
              </a:extLst>
            </p:cNvPr>
            <p:cNvSpPr txBox="1"/>
            <p:nvPr/>
          </p:nvSpPr>
          <p:spPr>
            <a:xfrm>
              <a:off x="2248542" y="5130112"/>
              <a:ext cx="1416569" cy="396419"/>
            </a:xfrm>
            <a:prstGeom prst="rect">
              <a:avLst/>
            </a:prstGeom>
            <a:noFill/>
          </p:spPr>
          <p:txBody>
            <a:bodyPr wrap="none" rtlCol="0">
              <a:spAutoFit/>
            </a:bodyPr>
            <a:lstStyle/>
            <a:p>
              <a:r>
                <a:rPr lang="en-US" dirty="0"/>
                <a:t>Chapter</a:t>
              </a:r>
            </a:p>
          </p:txBody>
        </p:sp>
        <p:sp>
          <p:nvSpPr>
            <p:cNvPr id="61" name="TextBox 60">
              <a:extLst>
                <a:ext uri="{FF2B5EF4-FFF2-40B4-BE49-F238E27FC236}">
                  <a16:creationId xmlns:a16="http://schemas.microsoft.com/office/drawing/2014/main" id="{99287645-08B4-49FE-B8DF-0236AC2761F0}"/>
                </a:ext>
              </a:extLst>
            </p:cNvPr>
            <p:cNvSpPr txBox="1"/>
            <p:nvPr/>
          </p:nvSpPr>
          <p:spPr>
            <a:xfrm>
              <a:off x="1914534" y="5570525"/>
              <a:ext cx="2511146" cy="363384"/>
            </a:xfrm>
            <a:prstGeom prst="rect">
              <a:avLst/>
            </a:prstGeom>
            <a:noFill/>
          </p:spPr>
          <p:txBody>
            <a:bodyPr wrap="none" rtlCol="0">
              <a:spAutoFit/>
            </a:bodyPr>
            <a:lstStyle/>
            <a:p>
              <a:r>
                <a:rPr lang="en-US" sz="1600" dirty="0"/>
                <a:t>- Number :  String</a:t>
              </a:r>
            </a:p>
          </p:txBody>
        </p:sp>
      </p:grpSp>
      <p:sp>
        <p:nvSpPr>
          <p:cNvPr id="62" name="Flowchart: Decision 61">
            <a:extLst>
              <a:ext uri="{FF2B5EF4-FFF2-40B4-BE49-F238E27FC236}">
                <a16:creationId xmlns:a16="http://schemas.microsoft.com/office/drawing/2014/main" id="{2A535C72-6A43-43C7-A3F5-797F364B93B3}"/>
              </a:ext>
            </a:extLst>
          </p:cNvPr>
          <p:cNvSpPr/>
          <p:nvPr/>
        </p:nvSpPr>
        <p:spPr>
          <a:xfrm>
            <a:off x="2441352" y="5583352"/>
            <a:ext cx="215246" cy="369332"/>
          </a:xfrm>
          <a:prstGeom prst="flowChartDecision">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22">
            <a:extLst>
              <a:ext uri="{FF2B5EF4-FFF2-40B4-BE49-F238E27FC236}">
                <a16:creationId xmlns:a16="http://schemas.microsoft.com/office/drawing/2014/main" id="{16A62966-41DB-4026-9AAE-7A81623101D3}"/>
              </a:ext>
            </a:extLst>
          </p:cNvPr>
          <p:cNvCxnSpPr>
            <a:cxnSpLocks/>
            <a:stCxn id="47" idx="2"/>
            <a:endCxn id="62" idx="0"/>
          </p:cNvCxnSpPr>
          <p:nvPr/>
        </p:nvCxnSpPr>
        <p:spPr>
          <a:xfrm rot="16200000" flipH="1">
            <a:off x="2006204" y="5040580"/>
            <a:ext cx="874723" cy="210820"/>
          </a:xfrm>
          <a:prstGeom prst="bentConnector3">
            <a:avLst>
              <a:gd name="adj1" fmla="val 50000"/>
            </a:avLst>
          </a:prstGeom>
          <a:ln w="22225" cap="flat" cmpd="sng" algn="ctr">
            <a:solidFill>
              <a:schemeClr val="tx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TextBox 65">
            <a:extLst>
              <a:ext uri="{FF2B5EF4-FFF2-40B4-BE49-F238E27FC236}">
                <a16:creationId xmlns:a16="http://schemas.microsoft.com/office/drawing/2014/main" id="{1C9845F5-6E54-41EA-9BA1-C746B36A4D1E}"/>
              </a:ext>
            </a:extLst>
          </p:cNvPr>
          <p:cNvSpPr txBox="1"/>
          <p:nvPr/>
        </p:nvSpPr>
        <p:spPr>
          <a:xfrm>
            <a:off x="1204602" y="4353931"/>
            <a:ext cx="2137201" cy="307777"/>
          </a:xfrm>
          <a:prstGeom prst="rect">
            <a:avLst/>
          </a:prstGeom>
          <a:noFill/>
        </p:spPr>
        <p:txBody>
          <a:bodyPr wrap="square" rtlCol="0">
            <a:spAutoFit/>
          </a:bodyPr>
          <a:lstStyle/>
          <a:p>
            <a:r>
              <a:rPr lang="en-US" sz="1400" dirty="0"/>
              <a:t>- chapters :  list&lt;Chapter&gt;</a:t>
            </a:r>
          </a:p>
        </p:txBody>
      </p:sp>
      <p:sp>
        <p:nvSpPr>
          <p:cNvPr id="67" name="TextBox 66">
            <a:extLst>
              <a:ext uri="{FF2B5EF4-FFF2-40B4-BE49-F238E27FC236}">
                <a16:creationId xmlns:a16="http://schemas.microsoft.com/office/drawing/2014/main" id="{3CAC38C1-C28F-473C-9C28-5024EFB2EC16}"/>
              </a:ext>
            </a:extLst>
          </p:cNvPr>
          <p:cNvSpPr txBox="1"/>
          <p:nvPr/>
        </p:nvSpPr>
        <p:spPr>
          <a:xfrm>
            <a:off x="652200" y="4985246"/>
            <a:ext cx="1928733" cy="584775"/>
          </a:xfrm>
          <a:prstGeom prst="rect">
            <a:avLst/>
          </a:prstGeom>
          <a:noFill/>
        </p:spPr>
        <p:txBody>
          <a:bodyPr wrap="none" rtlCol="0">
            <a:spAutoFit/>
          </a:bodyPr>
          <a:lstStyle/>
          <a:p>
            <a:pPr algn="ctr"/>
            <a:r>
              <a:rPr lang="en-US" sz="1600" dirty="0"/>
              <a:t>Composition </a:t>
            </a:r>
          </a:p>
          <a:p>
            <a:pPr algn="ctr"/>
            <a:r>
              <a:rPr lang="en-US" sz="1600" dirty="0"/>
              <a:t>whole-part structure</a:t>
            </a:r>
          </a:p>
        </p:txBody>
      </p:sp>
    </p:spTree>
    <p:extLst>
      <p:ext uri="{BB962C8B-B14F-4D97-AF65-F5344CB8AC3E}">
        <p14:creationId xmlns:p14="http://schemas.microsoft.com/office/powerpoint/2010/main" val="1186254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4961-6547-4617-A12A-ACD38F53D45D}"/>
              </a:ext>
            </a:extLst>
          </p:cNvPr>
          <p:cNvSpPr>
            <a:spLocks noGrp="1"/>
          </p:cNvSpPr>
          <p:nvPr>
            <p:ph type="title"/>
          </p:nvPr>
        </p:nvSpPr>
        <p:spPr/>
        <p:txBody>
          <a:bodyPr/>
          <a:lstStyle/>
          <a:p>
            <a:r>
              <a:rPr lang="en-US" dirty="0"/>
              <a:t>Aggregation vs composition</a:t>
            </a:r>
          </a:p>
        </p:txBody>
      </p:sp>
      <p:sp>
        <p:nvSpPr>
          <p:cNvPr id="5" name="TextBox 4">
            <a:extLst>
              <a:ext uri="{FF2B5EF4-FFF2-40B4-BE49-F238E27FC236}">
                <a16:creationId xmlns:a16="http://schemas.microsoft.com/office/drawing/2014/main" id="{2984EB53-F0FA-4FED-8951-EA1A15D597E4}"/>
              </a:ext>
            </a:extLst>
          </p:cNvPr>
          <p:cNvSpPr txBox="1"/>
          <p:nvPr/>
        </p:nvSpPr>
        <p:spPr>
          <a:xfrm>
            <a:off x="2916935" y="1874517"/>
            <a:ext cx="6847805" cy="830997"/>
          </a:xfrm>
          <a:prstGeom prst="rect">
            <a:avLst/>
          </a:prstGeom>
          <a:solidFill>
            <a:schemeClr val="accent6">
              <a:alpha val="50000"/>
            </a:schemeClr>
          </a:solidFill>
          <a:ln>
            <a:noFill/>
          </a:ln>
          <a:scene3d>
            <a:camera prst="perspectiveBelow"/>
            <a:lightRig rig="threePt" dir="t"/>
          </a:scene3d>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dirty="0">
                <a:solidFill>
                  <a:srgbClr val="002060"/>
                </a:solidFill>
              </a:rPr>
              <a:t>Compositions have </a:t>
            </a:r>
            <a:r>
              <a:rPr lang="en-US" sz="2400" b="1" dirty="0">
                <a:solidFill>
                  <a:srgbClr val="002060"/>
                </a:solidFill>
              </a:rPr>
              <a:t>non-shareable</a:t>
            </a:r>
            <a:r>
              <a:rPr lang="en-US" sz="2400" dirty="0">
                <a:solidFill>
                  <a:srgbClr val="002060"/>
                </a:solidFill>
              </a:rPr>
              <a:t> (exclusive) parts, </a:t>
            </a:r>
          </a:p>
          <a:p>
            <a:pPr algn="ctr"/>
            <a:r>
              <a:rPr lang="en-US" sz="2400" dirty="0">
                <a:solidFill>
                  <a:srgbClr val="002060"/>
                </a:solidFill>
              </a:rPr>
              <a:t>while Aggregations may </a:t>
            </a:r>
            <a:r>
              <a:rPr lang="en-US" sz="2400" b="1" dirty="0">
                <a:solidFill>
                  <a:srgbClr val="002060"/>
                </a:solidFill>
              </a:rPr>
              <a:t>share</a:t>
            </a:r>
            <a:r>
              <a:rPr lang="en-US" sz="2400" dirty="0">
                <a:solidFill>
                  <a:srgbClr val="002060"/>
                </a:solidFill>
              </a:rPr>
              <a:t> their parts. </a:t>
            </a:r>
          </a:p>
        </p:txBody>
      </p:sp>
      <p:grpSp>
        <p:nvGrpSpPr>
          <p:cNvPr id="12" name="Group 11">
            <a:extLst>
              <a:ext uri="{FF2B5EF4-FFF2-40B4-BE49-F238E27FC236}">
                <a16:creationId xmlns:a16="http://schemas.microsoft.com/office/drawing/2014/main" id="{11A9C21C-EB3B-41D0-98ED-675FD4192FB5}"/>
              </a:ext>
            </a:extLst>
          </p:cNvPr>
          <p:cNvGrpSpPr/>
          <p:nvPr/>
        </p:nvGrpSpPr>
        <p:grpSpPr>
          <a:xfrm>
            <a:off x="988454" y="3134607"/>
            <a:ext cx="10847230" cy="1107996"/>
            <a:chOff x="988454" y="2954301"/>
            <a:chExt cx="10847230" cy="1107996"/>
          </a:xfrm>
          <a:effectLst>
            <a:outerShdw blurRad="76200" dir="13500000" sy="23000" kx="1200000" algn="br" rotWithShape="0">
              <a:prstClr val="black">
                <a:alpha val="20000"/>
              </a:prstClr>
            </a:outerShdw>
          </a:effectLst>
        </p:grpSpPr>
        <p:sp>
          <p:nvSpPr>
            <p:cNvPr id="7" name="TextBox 6">
              <a:extLst>
                <a:ext uri="{FF2B5EF4-FFF2-40B4-BE49-F238E27FC236}">
                  <a16:creationId xmlns:a16="http://schemas.microsoft.com/office/drawing/2014/main" id="{175862B4-FAFD-4364-8BBA-253D4297274D}"/>
                </a:ext>
              </a:extLst>
            </p:cNvPr>
            <p:cNvSpPr txBox="1"/>
            <p:nvPr/>
          </p:nvSpPr>
          <p:spPr>
            <a:xfrm>
              <a:off x="988454" y="2954301"/>
              <a:ext cx="5352384" cy="110799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fontAlgn="base">
                <a:spcAft>
                  <a:spcPts val="0"/>
                </a:spcAft>
              </a:pPr>
              <a:r>
                <a:rPr lang="en-US" b="1" dirty="0">
                  <a:solidFill>
                    <a:sysClr val="windowText" lastClr="000000"/>
                  </a:solidFill>
                  <a:effectLst/>
                </a:rPr>
                <a:t>Compositions</a:t>
              </a:r>
              <a:r>
                <a:rPr lang="en-US" sz="1600" dirty="0">
                  <a:solidFill>
                    <a:sysClr val="windowText" lastClr="000000"/>
                  </a:solidFill>
                  <a:effectLst/>
                </a:rPr>
                <a:t> :</a:t>
              </a:r>
              <a:br>
                <a:rPr lang="en-US" sz="1600" dirty="0">
                  <a:solidFill>
                    <a:sysClr val="windowText" lastClr="000000"/>
                  </a:solidFill>
                  <a:effectLst/>
                </a:rPr>
              </a:br>
              <a:r>
                <a:rPr lang="en-US" sz="1600" dirty="0">
                  <a:solidFill>
                    <a:srgbClr val="C00000"/>
                  </a:solidFill>
                  <a:effectLst/>
                </a:rPr>
                <a:t>a) </a:t>
              </a:r>
              <a:r>
                <a:rPr lang="en-US" sz="1600" dirty="0">
                  <a:solidFill>
                    <a:sysClr val="windowText" lastClr="000000"/>
                  </a:solidFill>
                  <a:effectLst/>
                </a:rPr>
                <a:t>each “whole” can be considered as a grouping of “parts”</a:t>
              </a:r>
              <a:br>
                <a:rPr lang="en-US" sz="1600" dirty="0">
                  <a:solidFill>
                    <a:sysClr val="windowText" lastClr="000000"/>
                  </a:solidFill>
                  <a:effectLst/>
                </a:rPr>
              </a:br>
              <a:r>
                <a:rPr lang="en-US" sz="1600" dirty="0">
                  <a:solidFill>
                    <a:srgbClr val="0070C0"/>
                  </a:solidFill>
                  <a:effectLst/>
                </a:rPr>
                <a:t>b) </a:t>
              </a:r>
              <a:r>
                <a:rPr lang="en-US" sz="1600" dirty="0">
                  <a:solidFill>
                    <a:sysClr val="windowText" lastClr="000000"/>
                  </a:solidFill>
                  <a:effectLst/>
                </a:rPr>
                <a:t>each “part” can belong to </a:t>
              </a:r>
              <a:r>
                <a:rPr lang="en-US" sz="1600" b="1" dirty="0">
                  <a:solidFill>
                    <a:sysClr val="windowText" lastClr="000000"/>
                  </a:solidFill>
                  <a:effectLst/>
                </a:rPr>
                <a:t>only one </a:t>
              </a:r>
              <a:r>
                <a:rPr lang="en-US" sz="1600" dirty="0">
                  <a:solidFill>
                    <a:sysClr val="windowText" lastClr="000000"/>
                  </a:solidFill>
                  <a:effectLst/>
                </a:rPr>
                <a:t>“whole” at a time</a:t>
              </a:r>
              <a:br>
                <a:rPr lang="en-US" sz="1600" dirty="0">
                  <a:solidFill>
                    <a:sysClr val="windowText" lastClr="000000"/>
                  </a:solidFill>
                  <a:effectLst/>
                </a:rPr>
              </a:br>
              <a:r>
                <a:rPr lang="en-US" sz="1600" dirty="0">
                  <a:solidFill>
                    <a:srgbClr val="00B050"/>
                  </a:solidFill>
                  <a:effectLst/>
                </a:rPr>
                <a:t>c) </a:t>
              </a:r>
              <a:r>
                <a:rPr lang="en-US" sz="1600" dirty="0">
                  <a:solidFill>
                    <a:sysClr val="windowText" lastClr="000000"/>
                  </a:solidFill>
                  <a:effectLst/>
                </a:rPr>
                <a:t>the “parts” should be deleted when the “whole” is deleted </a:t>
              </a:r>
            </a:p>
          </p:txBody>
        </p:sp>
        <p:sp>
          <p:nvSpPr>
            <p:cNvPr id="9" name="TextBox 8">
              <a:extLst>
                <a:ext uri="{FF2B5EF4-FFF2-40B4-BE49-F238E27FC236}">
                  <a16:creationId xmlns:a16="http://schemas.microsoft.com/office/drawing/2014/main" id="{3DDB1D45-DA15-4CA2-AC39-61B4B746309C}"/>
                </a:ext>
              </a:extLst>
            </p:cNvPr>
            <p:cNvSpPr txBox="1"/>
            <p:nvPr/>
          </p:nvSpPr>
          <p:spPr>
            <a:xfrm>
              <a:off x="6340838" y="2954301"/>
              <a:ext cx="5494846" cy="110799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fontAlgn="base">
                <a:spcAft>
                  <a:spcPts val="0"/>
                </a:spcAft>
              </a:pPr>
              <a:r>
                <a:rPr lang="en-US" b="1" dirty="0">
                  <a:solidFill>
                    <a:sysClr val="windowText" lastClr="000000"/>
                  </a:solidFill>
                  <a:effectLst/>
                </a:rPr>
                <a:t>Aggregation</a:t>
              </a:r>
              <a:r>
                <a:rPr lang="en-US" sz="1600" dirty="0">
                  <a:solidFill>
                    <a:sysClr val="windowText" lastClr="000000"/>
                  </a:solidFill>
                  <a:effectLst/>
                </a:rPr>
                <a:t> :</a:t>
              </a:r>
              <a:br>
                <a:rPr lang="en-US" sz="1600" dirty="0">
                  <a:solidFill>
                    <a:sysClr val="windowText" lastClr="000000"/>
                  </a:solidFill>
                  <a:effectLst/>
                </a:rPr>
              </a:br>
              <a:r>
                <a:rPr lang="en-US" sz="1600" dirty="0">
                  <a:solidFill>
                    <a:schemeClr val="accent4">
                      <a:lumMod val="75000"/>
                    </a:schemeClr>
                  </a:solidFill>
                  <a:effectLst/>
                </a:rPr>
                <a:t>a) </a:t>
              </a:r>
              <a:r>
                <a:rPr lang="en-US" sz="1600" dirty="0">
                  <a:solidFill>
                    <a:sysClr val="windowText" lastClr="000000"/>
                  </a:solidFill>
                  <a:effectLst/>
                </a:rPr>
                <a:t>a Group can be considered a “grouping” of parts</a:t>
              </a:r>
              <a:br>
                <a:rPr lang="en-US" sz="1600" dirty="0">
                  <a:solidFill>
                    <a:sysClr val="windowText" lastClr="000000"/>
                  </a:solidFill>
                  <a:effectLst/>
                </a:rPr>
              </a:br>
              <a:r>
                <a:rPr lang="en-US" sz="1600" dirty="0">
                  <a:solidFill>
                    <a:srgbClr val="0070C0"/>
                  </a:solidFill>
                  <a:effectLst/>
                </a:rPr>
                <a:t>b) </a:t>
              </a:r>
              <a:r>
                <a:rPr lang="en-US" sz="1600" dirty="0">
                  <a:solidFill>
                    <a:sysClr val="windowText" lastClr="000000"/>
                  </a:solidFill>
                  <a:effectLst/>
                </a:rPr>
                <a:t>a part can be part of </a:t>
              </a:r>
              <a:r>
                <a:rPr lang="en-US" sz="1600" b="1" dirty="0">
                  <a:solidFill>
                    <a:sysClr val="windowText" lastClr="000000"/>
                  </a:solidFill>
                  <a:effectLst/>
                </a:rPr>
                <a:t>multiple</a:t>
              </a:r>
              <a:r>
                <a:rPr lang="en-US" sz="1600" dirty="0">
                  <a:solidFill>
                    <a:sysClr val="windowText" lastClr="000000"/>
                  </a:solidFill>
                  <a:effectLst/>
                </a:rPr>
                <a:t> Groups at the same time</a:t>
              </a:r>
              <a:br>
                <a:rPr lang="en-US" sz="1600" dirty="0">
                  <a:solidFill>
                    <a:sysClr val="windowText" lastClr="000000"/>
                  </a:solidFill>
                  <a:effectLst/>
                </a:rPr>
              </a:br>
              <a:r>
                <a:rPr lang="en-US" sz="1600" dirty="0">
                  <a:solidFill>
                    <a:srgbClr val="00B050"/>
                  </a:solidFill>
                  <a:effectLst/>
                </a:rPr>
                <a:t>c) </a:t>
              </a:r>
              <a:r>
                <a:rPr lang="en-US" sz="1600" dirty="0">
                  <a:solidFill>
                    <a:sysClr val="windowText" lastClr="000000"/>
                  </a:solidFill>
                  <a:effectLst/>
                </a:rPr>
                <a:t>a part should not be deleted when a Group is deleted. </a:t>
              </a:r>
            </a:p>
          </p:txBody>
        </p:sp>
        <p:cxnSp>
          <p:nvCxnSpPr>
            <p:cNvPr id="11" name="Straight Connector 10">
              <a:extLst>
                <a:ext uri="{FF2B5EF4-FFF2-40B4-BE49-F238E27FC236}">
                  <a16:creationId xmlns:a16="http://schemas.microsoft.com/office/drawing/2014/main" id="{33E830B5-A274-4BB2-BFF0-8736014744D5}"/>
                </a:ext>
              </a:extLst>
            </p:cNvPr>
            <p:cNvCxnSpPr/>
            <p:nvPr/>
          </p:nvCxnSpPr>
          <p:spPr>
            <a:xfrm>
              <a:off x="6250685" y="2954301"/>
              <a:ext cx="0" cy="1107996"/>
            </a:xfrm>
            <a:prstGeom prst="line">
              <a:avLst/>
            </a:prstGeom>
          </p:spPr>
          <p:style>
            <a:lnRef idx="3">
              <a:schemeClr val="accent2"/>
            </a:lnRef>
            <a:fillRef idx="0">
              <a:schemeClr val="accent2"/>
            </a:fillRef>
            <a:effectRef idx="2">
              <a:schemeClr val="accent2"/>
            </a:effectRef>
            <a:fontRef idx="minor">
              <a:schemeClr val="tx1"/>
            </a:fontRef>
          </p:style>
        </p:cxnSp>
      </p:grpSp>
      <p:sp>
        <p:nvSpPr>
          <p:cNvPr id="16" name="TextBox 15">
            <a:extLst>
              <a:ext uri="{FF2B5EF4-FFF2-40B4-BE49-F238E27FC236}">
                <a16:creationId xmlns:a16="http://schemas.microsoft.com/office/drawing/2014/main" id="{5059B17C-0FEF-4CFC-9134-852F5C6C35FE}"/>
              </a:ext>
            </a:extLst>
          </p:cNvPr>
          <p:cNvSpPr txBox="1"/>
          <p:nvPr/>
        </p:nvSpPr>
        <p:spPr>
          <a:xfrm>
            <a:off x="2684915" y="4671696"/>
            <a:ext cx="7311844" cy="707886"/>
          </a:xfrm>
          <a:prstGeom prst="rect">
            <a:avLst/>
          </a:prstGeom>
          <a:solidFill>
            <a:schemeClr val="dk1">
              <a:alpha val="50000"/>
            </a:schemeClr>
          </a:solidFill>
          <a:ln>
            <a:noFill/>
          </a:ln>
          <a:scene3d>
            <a:camera prst="perspectiveAbove"/>
            <a:lightRig rig="threePt" dir="t"/>
          </a:scene3d>
        </p:spPr>
        <p:style>
          <a:lnRef idx="0">
            <a:scrgbClr r="0" g="0" b="0"/>
          </a:lnRef>
          <a:fillRef idx="0">
            <a:scrgbClr r="0" g="0" b="0"/>
          </a:fillRef>
          <a:effectRef idx="0">
            <a:scrgbClr r="0" g="0" b="0"/>
          </a:effectRef>
          <a:fontRef idx="minor">
            <a:schemeClr val="lt1"/>
          </a:fontRef>
        </p:style>
        <p:txBody>
          <a:bodyPr wrap="square">
            <a:spAutoFit/>
          </a:bodyPr>
          <a:lstStyle/>
          <a:p>
            <a:pPr algn="ctr" fontAlgn="base">
              <a:spcAft>
                <a:spcPts val="0"/>
              </a:spcAft>
            </a:pPr>
            <a:r>
              <a:rPr lang="en-US" sz="2000" dirty="0">
                <a:effectLst/>
              </a:rPr>
              <a:t>Note that the parts can be moved from one composition to another, </a:t>
            </a:r>
          </a:p>
          <a:p>
            <a:pPr algn="ctr" fontAlgn="base">
              <a:spcAft>
                <a:spcPts val="0"/>
              </a:spcAft>
            </a:pPr>
            <a:r>
              <a:rPr lang="en-US" sz="2000" dirty="0">
                <a:effectLst/>
              </a:rPr>
              <a:t>but they cannot be part of two composition at the same time. </a:t>
            </a:r>
          </a:p>
        </p:txBody>
      </p:sp>
      <p:sp>
        <p:nvSpPr>
          <p:cNvPr id="18" name="TextBox 17">
            <a:extLst>
              <a:ext uri="{FF2B5EF4-FFF2-40B4-BE49-F238E27FC236}">
                <a16:creationId xmlns:a16="http://schemas.microsoft.com/office/drawing/2014/main" id="{33329EDA-AB51-41C9-8F39-A8A55F9D912E}"/>
              </a:ext>
            </a:extLst>
          </p:cNvPr>
          <p:cNvSpPr txBox="1"/>
          <p:nvPr/>
        </p:nvSpPr>
        <p:spPr>
          <a:xfrm>
            <a:off x="3969514" y="1505185"/>
            <a:ext cx="4562341" cy="369332"/>
          </a:xfrm>
          <a:prstGeom prst="rect">
            <a:avLst/>
          </a:prstGeom>
          <a:noFill/>
        </p:spPr>
        <p:txBody>
          <a:bodyPr wrap="square">
            <a:spAutoFit/>
          </a:bodyPr>
          <a:lstStyle/>
          <a:p>
            <a:r>
              <a:rPr lang="en-US" dirty="0"/>
              <a:t>The most important criteria for the distinction</a:t>
            </a:r>
          </a:p>
        </p:txBody>
      </p:sp>
    </p:spTree>
    <p:extLst>
      <p:ext uri="{BB962C8B-B14F-4D97-AF65-F5344CB8AC3E}">
        <p14:creationId xmlns:p14="http://schemas.microsoft.com/office/powerpoint/2010/main" val="3582909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4BA0-A1A1-4C56-870B-3E1E0A7E050A}"/>
              </a:ext>
            </a:extLst>
          </p:cNvPr>
          <p:cNvSpPr>
            <a:spLocks noGrp="1"/>
          </p:cNvSpPr>
          <p:nvPr>
            <p:ph type="title"/>
          </p:nvPr>
        </p:nvSpPr>
        <p:spPr/>
        <p:txBody>
          <a:bodyPr/>
          <a:lstStyle/>
          <a:p>
            <a:r>
              <a:rPr lang="en-US" dirty="0"/>
              <a:t>Aggregation vs composition</a:t>
            </a:r>
          </a:p>
        </p:txBody>
      </p:sp>
      <p:sp>
        <p:nvSpPr>
          <p:cNvPr id="4" name="TextBox 3">
            <a:extLst>
              <a:ext uri="{FF2B5EF4-FFF2-40B4-BE49-F238E27FC236}">
                <a16:creationId xmlns:a16="http://schemas.microsoft.com/office/drawing/2014/main" id="{18A20652-707F-4997-9151-E65802F6F7EE}"/>
              </a:ext>
            </a:extLst>
          </p:cNvPr>
          <p:cNvSpPr txBox="1"/>
          <p:nvPr/>
        </p:nvSpPr>
        <p:spPr>
          <a:xfrm>
            <a:off x="3658374" y="1562019"/>
            <a:ext cx="5418170" cy="523220"/>
          </a:xfrm>
          <a:prstGeom prst="rect">
            <a:avLst/>
          </a:prstGeom>
          <a:solidFill>
            <a:schemeClr val="accent2">
              <a:alpha val="50000"/>
            </a:schemeClr>
          </a:solidFill>
          <a:ln>
            <a:noFill/>
          </a:ln>
          <a:effectLst>
            <a:reflection blurRad="6350" stA="50000" endA="300" endPos="55500" dist="50800" dir="5400000" sy="-100000" algn="bl" rotWithShape="0"/>
          </a:effectLst>
        </p:spPr>
        <p:style>
          <a:lnRef idx="0">
            <a:scrgbClr r="0" g="0" b="0"/>
          </a:lnRef>
          <a:fillRef idx="0">
            <a:scrgbClr r="0" g="0" b="0"/>
          </a:fillRef>
          <a:effectRef idx="0">
            <a:scrgbClr r="0" g="0" b="0"/>
          </a:effectRef>
          <a:fontRef idx="minor">
            <a:schemeClr val="lt1"/>
          </a:fontRef>
        </p:style>
        <p:txBody>
          <a:bodyPr wrap="square">
            <a:spAutoFit/>
          </a:bodyPr>
          <a:lstStyle/>
          <a:p>
            <a:pPr fontAlgn="base">
              <a:spcAft>
                <a:spcPts val="0"/>
              </a:spcAft>
            </a:pPr>
            <a:r>
              <a:rPr lang="en-US" sz="2800" b="1" dirty="0">
                <a:solidFill>
                  <a:srgbClr val="FFC000"/>
                </a:solidFill>
                <a:effectLst/>
              </a:rPr>
              <a:t>Problem’s concept is important</a:t>
            </a:r>
          </a:p>
        </p:txBody>
      </p:sp>
      <p:sp>
        <p:nvSpPr>
          <p:cNvPr id="5" name="Rectangle 4">
            <a:extLst>
              <a:ext uri="{FF2B5EF4-FFF2-40B4-BE49-F238E27FC236}">
                <a16:creationId xmlns:a16="http://schemas.microsoft.com/office/drawing/2014/main" id="{AC7E607F-15FE-4045-BFB5-1C5321471940}"/>
              </a:ext>
            </a:extLst>
          </p:cNvPr>
          <p:cNvSpPr/>
          <p:nvPr/>
        </p:nvSpPr>
        <p:spPr>
          <a:xfrm>
            <a:off x="3772226" y="2436392"/>
            <a:ext cx="914400" cy="647163"/>
          </a:xfrm>
          <a:prstGeom prst="rect">
            <a:avLst/>
          </a:prstGeom>
          <a:effectLst>
            <a:outerShdw blurRad="38100" dist="25400" dir="5400000" algn="ctr" rotWithShape="0">
              <a:srgbClr val="000000">
                <a:alpha val="25000"/>
              </a:srgbClr>
            </a:outerShdw>
            <a:softEdge rad="3175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Car</a:t>
            </a:r>
          </a:p>
        </p:txBody>
      </p:sp>
      <p:sp>
        <p:nvSpPr>
          <p:cNvPr id="8" name="Rectangle 7">
            <a:extLst>
              <a:ext uri="{FF2B5EF4-FFF2-40B4-BE49-F238E27FC236}">
                <a16:creationId xmlns:a16="http://schemas.microsoft.com/office/drawing/2014/main" id="{2186C7C8-F1A5-424C-AC3E-483AD940C4BB}"/>
              </a:ext>
            </a:extLst>
          </p:cNvPr>
          <p:cNvSpPr/>
          <p:nvPr/>
        </p:nvSpPr>
        <p:spPr>
          <a:xfrm>
            <a:off x="8048293" y="2436392"/>
            <a:ext cx="914400" cy="647163"/>
          </a:xfrm>
          <a:prstGeom prst="rect">
            <a:avLst/>
          </a:prstGeom>
          <a:effectLst>
            <a:outerShdw blurRad="38100" dist="25400" dir="5400000" algn="ctr" rotWithShape="0">
              <a:srgbClr val="000000">
                <a:alpha val="25000"/>
              </a:srgbClr>
            </a:outerShdw>
            <a:softEdge rad="3175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Exhaust</a:t>
            </a:r>
          </a:p>
        </p:txBody>
      </p:sp>
      <p:cxnSp>
        <p:nvCxnSpPr>
          <p:cNvPr id="10" name="Straight Connector 9">
            <a:extLst>
              <a:ext uri="{FF2B5EF4-FFF2-40B4-BE49-F238E27FC236}">
                <a16:creationId xmlns:a16="http://schemas.microsoft.com/office/drawing/2014/main" id="{EEBB6108-DC00-47D7-B779-6B09CEB2A279}"/>
              </a:ext>
            </a:extLst>
          </p:cNvPr>
          <p:cNvCxnSpPr>
            <a:cxnSpLocks/>
            <a:stCxn id="5" idx="3"/>
            <a:endCxn id="8" idx="1"/>
          </p:cNvCxnSpPr>
          <p:nvPr/>
        </p:nvCxnSpPr>
        <p:spPr>
          <a:xfrm>
            <a:off x="4686626" y="2759974"/>
            <a:ext cx="3361667" cy="0"/>
          </a:xfrm>
          <a:prstGeom prst="line">
            <a:avLst/>
          </a:prstGeom>
          <a:ln w="60325"/>
          <a:effectLst>
            <a:softEdge rad="12700"/>
          </a:effectLst>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9C8E20B-76AB-42AD-9B40-EA08F8B3B75F}"/>
              </a:ext>
            </a:extLst>
          </p:cNvPr>
          <p:cNvSpPr txBox="1"/>
          <p:nvPr/>
        </p:nvSpPr>
        <p:spPr>
          <a:xfrm>
            <a:off x="4686626" y="2787156"/>
            <a:ext cx="3361667" cy="369332"/>
          </a:xfrm>
          <a:prstGeom prst="rect">
            <a:avLst/>
          </a:prstGeom>
          <a:noFill/>
        </p:spPr>
        <p:txBody>
          <a:bodyPr wrap="square" rtlCol="0">
            <a:spAutoFit/>
          </a:bodyPr>
          <a:lstStyle/>
          <a:p>
            <a:r>
              <a:rPr lang="en-US" b="1" dirty="0">
                <a:solidFill>
                  <a:srgbClr val="C00000"/>
                </a:solidFill>
              </a:rPr>
              <a:t>Composition or Aggregation?</a:t>
            </a:r>
          </a:p>
        </p:txBody>
      </p:sp>
      <p:sp>
        <p:nvSpPr>
          <p:cNvPr id="15" name="TextBox 14">
            <a:extLst>
              <a:ext uri="{FF2B5EF4-FFF2-40B4-BE49-F238E27FC236}">
                <a16:creationId xmlns:a16="http://schemas.microsoft.com/office/drawing/2014/main" id="{132BF4AA-94B4-4746-8A67-E4AEB89536FF}"/>
              </a:ext>
            </a:extLst>
          </p:cNvPr>
          <p:cNvSpPr txBox="1"/>
          <p:nvPr/>
        </p:nvSpPr>
        <p:spPr>
          <a:xfrm>
            <a:off x="1220343" y="3763449"/>
            <a:ext cx="4788875" cy="400110"/>
          </a:xfrm>
          <a:prstGeom prst="rect">
            <a:avLst/>
          </a:prstGeom>
          <a:noFill/>
        </p:spPr>
        <p:txBody>
          <a:bodyPr wrap="none" rtlCol="0">
            <a:spAutoFit/>
          </a:bodyPr>
          <a:lstStyle/>
          <a:p>
            <a:r>
              <a:rPr lang="en-US" sz="2000" b="1" dirty="0"/>
              <a:t>Could the exhaust be alive standalone</a:t>
            </a:r>
            <a:r>
              <a:rPr lang="en-US" b="1" dirty="0"/>
              <a:t>?</a:t>
            </a:r>
          </a:p>
        </p:txBody>
      </p:sp>
      <p:sp>
        <p:nvSpPr>
          <p:cNvPr id="17" name="TextBox 16">
            <a:extLst>
              <a:ext uri="{FF2B5EF4-FFF2-40B4-BE49-F238E27FC236}">
                <a16:creationId xmlns:a16="http://schemas.microsoft.com/office/drawing/2014/main" id="{A82617D3-5865-4D82-9538-9B7A90E1AE05}"/>
              </a:ext>
            </a:extLst>
          </p:cNvPr>
          <p:cNvSpPr txBox="1"/>
          <p:nvPr/>
        </p:nvSpPr>
        <p:spPr>
          <a:xfrm>
            <a:off x="3078423" y="4044947"/>
            <a:ext cx="2930795" cy="369332"/>
          </a:xfrm>
          <a:prstGeom prst="rect">
            <a:avLst/>
          </a:prstGeom>
          <a:noFill/>
        </p:spPr>
        <p:txBody>
          <a:bodyPr wrap="square">
            <a:spAutoFit/>
          </a:bodyPr>
          <a:lstStyle/>
          <a:p>
            <a:r>
              <a:rPr lang="en-US" dirty="0">
                <a:effectLst/>
              </a:rPr>
              <a:t>It depends on the application</a:t>
            </a:r>
            <a:r>
              <a:rPr lang="en-US" dirty="0"/>
              <a:t> </a:t>
            </a:r>
          </a:p>
        </p:txBody>
      </p:sp>
      <p:sp>
        <p:nvSpPr>
          <p:cNvPr id="19" name="TextBox 18">
            <a:extLst>
              <a:ext uri="{FF2B5EF4-FFF2-40B4-BE49-F238E27FC236}">
                <a16:creationId xmlns:a16="http://schemas.microsoft.com/office/drawing/2014/main" id="{47556AC4-D93F-4516-8E85-003C6E3D237C}"/>
              </a:ext>
            </a:extLst>
          </p:cNvPr>
          <p:cNvSpPr txBox="1"/>
          <p:nvPr/>
        </p:nvSpPr>
        <p:spPr>
          <a:xfrm>
            <a:off x="6770762" y="3460537"/>
            <a:ext cx="2215094" cy="369332"/>
          </a:xfrm>
          <a:prstGeom prst="rect">
            <a:avLst/>
          </a:prstGeom>
          <a:noFill/>
        </p:spPr>
        <p:txBody>
          <a:bodyPr wrap="square">
            <a:spAutoFit/>
          </a:bodyPr>
          <a:lstStyle/>
          <a:p>
            <a:r>
              <a:rPr lang="en-US" dirty="0">
                <a:solidFill>
                  <a:srgbClr val="C00000"/>
                </a:solidFill>
              </a:rPr>
              <a:t>Yes</a:t>
            </a:r>
            <a:r>
              <a:rPr lang="en-US" dirty="0"/>
              <a:t> ,in car-part store</a:t>
            </a:r>
          </a:p>
        </p:txBody>
      </p:sp>
      <p:sp>
        <p:nvSpPr>
          <p:cNvPr id="20" name="TextBox 19">
            <a:extLst>
              <a:ext uri="{FF2B5EF4-FFF2-40B4-BE49-F238E27FC236}">
                <a16:creationId xmlns:a16="http://schemas.microsoft.com/office/drawing/2014/main" id="{76C4FB55-61E1-44FE-801A-70A611860298}"/>
              </a:ext>
            </a:extLst>
          </p:cNvPr>
          <p:cNvSpPr txBox="1"/>
          <p:nvPr/>
        </p:nvSpPr>
        <p:spPr>
          <a:xfrm>
            <a:off x="6770762" y="4148199"/>
            <a:ext cx="2215094" cy="369332"/>
          </a:xfrm>
          <a:prstGeom prst="rect">
            <a:avLst/>
          </a:prstGeom>
          <a:noFill/>
        </p:spPr>
        <p:txBody>
          <a:bodyPr wrap="square">
            <a:spAutoFit/>
          </a:bodyPr>
          <a:lstStyle/>
          <a:p>
            <a:r>
              <a:rPr lang="en-US" dirty="0">
                <a:solidFill>
                  <a:srgbClr val="C00000"/>
                </a:solidFill>
              </a:rPr>
              <a:t>No</a:t>
            </a:r>
            <a:r>
              <a:rPr lang="en-US" dirty="0"/>
              <a:t> ,in</a:t>
            </a:r>
            <a:r>
              <a:rPr lang="fa-IR" dirty="0"/>
              <a:t> </a:t>
            </a:r>
            <a:r>
              <a:rPr lang="en-US" dirty="0"/>
              <a:t>racing game</a:t>
            </a:r>
          </a:p>
        </p:txBody>
      </p:sp>
      <p:cxnSp>
        <p:nvCxnSpPr>
          <p:cNvPr id="22" name="Straight Arrow Connector 21">
            <a:extLst>
              <a:ext uri="{FF2B5EF4-FFF2-40B4-BE49-F238E27FC236}">
                <a16:creationId xmlns:a16="http://schemas.microsoft.com/office/drawing/2014/main" id="{1273A7E6-8C6C-4F52-85BC-D150C5A91FD0}"/>
              </a:ext>
            </a:extLst>
          </p:cNvPr>
          <p:cNvCxnSpPr>
            <a:stCxn id="15" idx="3"/>
            <a:endCxn id="19" idx="1"/>
          </p:cNvCxnSpPr>
          <p:nvPr/>
        </p:nvCxnSpPr>
        <p:spPr>
          <a:xfrm flipV="1">
            <a:off x="6009218" y="3645203"/>
            <a:ext cx="761544" cy="31830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039F5048-66C0-4E75-B50F-69D739258E07}"/>
              </a:ext>
            </a:extLst>
          </p:cNvPr>
          <p:cNvCxnSpPr>
            <a:cxnSpLocks/>
            <a:stCxn id="15" idx="3"/>
            <a:endCxn id="20" idx="1"/>
          </p:cNvCxnSpPr>
          <p:nvPr/>
        </p:nvCxnSpPr>
        <p:spPr>
          <a:xfrm>
            <a:off x="6009218" y="3963504"/>
            <a:ext cx="761544" cy="36936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4F1C21F8-77B1-49C3-ACC7-A00E991FC523}"/>
              </a:ext>
            </a:extLst>
          </p:cNvPr>
          <p:cNvSpPr txBox="1"/>
          <p:nvPr/>
        </p:nvSpPr>
        <p:spPr>
          <a:xfrm>
            <a:off x="9811917" y="3460537"/>
            <a:ext cx="1713596" cy="369332"/>
          </a:xfrm>
          <a:prstGeom prst="rect">
            <a:avLst/>
          </a:prstGeom>
          <a:noFill/>
        </p:spPr>
        <p:txBody>
          <a:bodyPr wrap="square">
            <a:spAutoFit/>
          </a:bodyPr>
          <a:lstStyle/>
          <a:p>
            <a:r>
              <a:rPr lang="en-US" b="1" dirty="0">
                <a:solidFill>
                  <a:srgbClr val="0070C0"/>
                </a:solidFill>
              </a:rPr>
              <a:t>Aggregation</a:t>
            </a:r>
          </a:p>
        </p:txBody>
      </p:sp>
      <p:sp>
        <p:nvSpPr>
          <p:cNvPr id="28" name="TextBox 27">
            <a:extLst>
              <a:ext uri="{FF2B5EF4-FFF2-40B4-BE49-F238E27FC236}">
                <a16:creationId xmlns:a16="http://schemas.microsoft.com/office/drawing/2014/main" id="{07E5EE68-1B3F-4A20-A7CD-59DB4122AE79}"/>
              </a:ext>
            </a:extLst>
          </p:cNvPr>
          <p:cNvSpPr txBox="1"/>
          <p:nvPr/>
        </p:nvSpPr>
        <p:spPr>
          <a:xfrm>
            <a:off x="9811917" y="4148199"/>
            <a:ext cx="1896890" cy="369332"/>
          </a:xfrm>
          <a:prstGeom prst="rect">
            <a:avLst/>
          </a:prstGeom>
          <a:noFill/>
        </p:spPr>
        <p:txBody>
          <a:bodyPr wrap="square">
            <a:spAutoFit/>
          </a:bodyPr>
          <a:lstStyle/>
          <a:p>
            <a:r>
              <a:rPr lang="en-US" b="1" dirty="0">
                <a:solidFill>
                  <a:srgbClr val="0070C0"/>
                </a:solidFill>
              </a:rPr>
              <a:t>Composition</a:t>
            </a:r>
          </a:p>
        </p:txBody>
      </p:sp>
      <p:cxnSp>
        <p:nvCxnSpPr>
          <p:cNvPr id="29" name="Straight Arrow Connector 28">
            <a:extLst>
              <a:ext uri="{FF2B5EF4-FFF2-40B4-BE49-F238E27FC236}">
                <a16:creationId xmlns:a16="http://schemas.microsoft.com/office/drawing/2014/main" id="{A3DA17BC-0172-491D-99FF-2DC23F9F270A}"/>
              </a:ext>
            </a:extLst>
          </p:cNvPr>
          <p:cNvCxnSpPr>
            <a:cxnSpLocks/>
            <a:stCxn id="19" idx="3"/>
            <a:endCxn id="27" idx="1"/>
          </p:cNvCxnSpPr>
          <p:nvPr/>
        </p:nvCxnSpPr>
        <p:spPr>
          <a:xfrm>
            <a:off x="8985856" y="3645203"/>
            <a:ext cx="826061"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FB7CD30F-4C0D-4DD8-9A07-998BA79A10CB}"/>
              </a:ext>
            </a:extLst>
          </p:cNvPr>
          <p:cNvCxnSpPr>
            <a:cxnSpLocks/>
            <a:stCxn id="20" idx="3"/>
            <a:endCxn id="28" idx="1"/>
          </p:cNvCxnSpPr>
          <p:nvPr/>
        </p:nvCxnSpPr>
        <p:spPr>
          <a:xfrm>
            <a:off x="8985856" y="4332865"/>
            <a:ext cx="826061"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91FAC947-18E5-476D-8737-23A1A4A6F6E5}"/>
              </a:ext>
            </a:extLst>
          </p:cNvPr>
          <p:cNvSpPr txBox="1"/>
          <p:nvPr/>
        </p:nvSpPr>
        <p:spPr>
          <a:xfrm>
            <a:off x="4925661" y="2462221"/>
            <a:ext cx="3019134" cy="369332"/>
          </a:xfrm>
          <a:prstGeom prst="rect">
            <a:avLst/>
          </a:prstGeom>
          <a:noFill/>
        </p:spPr>
        <p:txBody>
          <a:bodyPr wrap="square">
            <a:spAutoFit/>
          </a:bodyPr>
          <a:lstStyle/>
          <a:p>
            <a:r>
              <a:rPr lang="en-US" dirty="0">
                <a:effectLst/>
              </a:rPr>
              <a:t>This is a whole-part structure </a:t>
            </a:r>
            <a:endParaRPr lang="en-US" dirty="0"/>
          </a:p>
        </p:txBody>
      </p:sp>
      <p:sp>
        <p:nvSpPr>
          <p:cNvPr id="42" name="TextBox 41">
            <a:extLst>
              <a:ext uri="{FF2B5EF4-FFF2-40B4-BE49-F238E27FC236}">
                <a16:creationId xmlns:a16="http://schemas.microsoft.com/office/drawing/2014/main" id="{64F1DC48-C9A1-4B8E-BCFC-33572FE662EA}"/>
              </a:ext>
            </a:extLst>
          </p:cNvPr>
          <p:cNvSpPr txBox="1"/>
          <p:nvPr/>
        </p:nvSpPr>
        <p:spPr>
          <a:xfrm>
            <a:off x="1210494" y="5052018"/>
            <a:ext cx="9854986" cy="1538883"/>
          </a:xfrm>
          <a:prstGeom prst="rect">
            <a:avLst/>
          </a:prstGeom>
          <a:noFill/>
        </p:spPr>
        <p:txBody>
          <a:bodyPr wrap="square">
            <a:spAutoFit/>
          </a:bodyPr>
          <a:lstStyle/>
          <a:p>
            <a:r>
              <a:rPr lang="en-US" sz="2000" b="1" dirty="0"/>
              <a:t>Last word of advice. </a:t>
            </a:r>
          </a:p>
          <a:p>
            <a:r>
              <a:rPr lang="en-US" sz="2000" dirty="0">
                <a:solidFill>
                  <a:schemeClr val="accent4">
                    <a:lumMod val="50000"/>
                  </a:schemeClr>
                </a:solidFill>
              </a:rPr>
              <a:t>Don't waste too much time on this issue. It isn't worth it. </a:t>
            </a:r>
          </a:p>
          <a:p>
            <a:r>
              <a:rPr lang="en-US" dirty="0">
                <a:solidFill>
                  <a:srgbClr val="0070C0"/>
                </a:solidFill>
              </a:rPr>
              <a:t>The distinction is hardly useful in practice. </a:t>
            </a:r>
          </a:p>
          <a:p>
            <a:r>
              <a:rPr lang="en-US" dirty="0"/>
              <a:t>Even if you have a completely clear "composition", you may still want to implement it as an aggregation due to technical reasons.</a:t>
            </a:r>
          </a:p>
        </p:txBody>
      </p:sp>
    </p:spTree>
    <p:extLst>
      <p:ext uri="{BB962C8B-B14F-4D97-AF65-F5344CB8AC3E}">
        <p14:creationId xmlns:p14="http://schemas.microsoft.com/office/powerpoint/2010/main" val="681750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6036-CAD0-4E6B-BEF1-25E4ABBEAEFF}"/>
              </a:ext>
            </a:extLst>
          </p:cNvPr>
          <p:cNvSpPr>
            <a:spLocks noGrp="1"/>
          </p:cNvSpPr>
          <p:nvPr>
            <p:ph type="title"/>
          </p:nvPr>
        </p:nvSpPr>
        <p:spPr/>
        <p:txBody>
          <a:bodyPr/>
          <a:lstStyle/>
          <a:p>
            <a:r>
              <a:rPr lang="en-US" dirty="0"/>
              <a:t>Relationships in Class Diagrams</a:t>
            </a:r>
          </a:p>
        </p:txBody>
      </p:sp>
      <p:sp>
        <p:nvSpPr>
          <p:cNvPr id="4" name="TextBox 3">
            <a:extLst>
              <a:ext uri="{FF2B5EF4-FFF2-40B4-BE49-F238E27FC236}">
                <a16:creationId xmlns:a16="http://schemas.microsoft.com/office/drawing/2014/main" id="{6CDBECC8-EAB3-4C48-B5D7-0D52975CAC64}"/>
              </a:ext>
            </a:extLst>
          </p:cNvPr>
          <p:cNvSpPr txBox="1"/>
          <p:nvPr/>
        </p:nvSpPr>
        <p:spPr>
          <a:xfrm>
            <a:off x="1741625" y="1514456"/>
            <a:ext cx="9688375" cy="1138773"/>
          </a:xfrm>
          <a:prstGeom prst="rect">
            <a:avLst/>
          </a:prstGeom>
          <a:noFill/>
        </p:spPr>
        <p:txBody>
          <a:bodyPr wrap="square">
            <a:spAutoFit/>
          </a:bodyPr>
          <a:lstStyle/>
          <a:p>
            <a:r>
              <a:rPr lang="en-US" sz="2800" b="1" dirty="0">
                <a:solidFill>
                  <a:srgbClr val="C00000"/>
                </a:solidFill>
              </a:rPr>
              <a:t>5.Realization</a:t>
            </a:r>
          </a:p>
          <a:p>
            <a:r>
              <a:rPr lang="en-US" sz="2000" b="0" i="0" dirty="0">
                <a:solidFill>
                  <a:srgbClr val="666666"/>
                </a:solidFill>
                <a:effectLst/>
                <a:latin typeface="Open Sans"/>
              </a:rPr>
              <a:t>A realization is a relationship between two classes where one class (an interface) specifies a operation that another class guarantees to implementing that operation.</a:t>
            </a:r>
            <a:endParaRPr lang="en-US" sz="2000" b="1" dirty="0">
              <a:solidFill>
                <a:srgbClr val="C00000"/>
              </a:solidFill>
            </a:endParaRPr>
          </a:p>
        </p:txBody>
      </p:sp>
      <p:pic>
        <p:nvPicPr>
          <p:cNvPr id="1026" name="Picture 2" descr="UML Realization Example">
            <a:extLst>
              <a:ext uri="{FF2B5EF4-FFF2-40B4-BE49-F238E27FC236}">
                <a16:creationId xmlns:a16="http://schemas.microsoft.com/office/drawing/2014/main" id="{CD89958F-170B-411B-A22F-90A3E16E2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303" y="3429000"/>
            <a:ext cx="4087393" cy="2509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935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E160-C073-423D-868E-D0BFDE0CDB00}"/>
              </a:ext>
            </a:extLst>
          </p:cNvPr>
          <p:cNvSpPr>
            <a:spLocks noGrp="1"/>
          </p:cNvSpPr>
          <p:nvPr>
            <p:ph type="title"/>
          </p:nvPr>
        </p:nvSpPr>
        <p:spPr/>
        <p:txBody>
          <a:bodyPr/>
          <a:lstStyle/>
          <a:p>
            <a:r>
              <a:rPr lang="en-US" dirty="0"/>
              <a:t>Abstract class vs Interface</a:t>
            </a:r>
          </a:p>
        </p:txBody>
      </p:sp>
      <p:sp>
        <p:nvSpPr>
          <p:cNvPr id="4" name="TextBox 3">
            <a:extLst>
              <a:ext uri="{FF2B5EF4-FFF2-40B4-BE49-F238E27FC236}">
                <a16:creationId xmlns:a16="http://schemas.microsoft.com/office/drawing/2014/main" id="{F5643760-0BD3-49E3-9A34-FC7C2574BFF0}"/>
              </a:ext>
            </a:extLst>
          </p:cNvPr>
          <p:cNvSpPr txBox="1"/>
          <p:nvPr/>
        </p:nvSpPr>
        <p:spPr>
          <a:xfrm>
            <a:off x="1210895" y="2060467"/>
            <a:ext cx="5097607" cy="1477328"/>
          </a:xfrm>
          <a:prstGeom prst="rect">
            <a:avLst/>
          </a:prstGeom>
          <a:noFill/>
        </p:spPr>
        <p:txBody>
          <a:bodyPr wrap="square">
            <a:spAutoFit/>
          </a:bodyPr>
          <a:lstStyle/>
          <a:p>
            <a:pPr marL="400050" indent="-400050">
              <a:buFont typeface="+mj-lt"/>
              <a:buAutoNum type="romanUcPeriod"/>
            </a:pPr>
            <a:r>
              <a:rPr lang="en-US" dirty="0"/>
              <a:t>Interfaces can have no state or implementation</a:t>
            </a:r>
          </a:p>
          <a:p>
            <a:pPr marL="400050" indent="-400050">
              <a:buFont typeface="+mj-lt"/>
              <a:buAutoNum type="romanUcPeriod"/>
            </a:pPr>
            <a:r>
              <a:rPr lang="en-US" dirty="0">
                <a:solidFill>
                  <a:srgbClr val="242729"/>
                </a:solidFill>
              </a:rPr>
              <a:t>A</a:t>
            </a:r>
            <a:r>
              <a:rPr lang="en-US" b="0" i="0" dirty="0">
                <a:solidFill>
                  <a:srgbClr val="242729"/>
                </a:solidFill>
                <a:effectLst/>
              </a:rPr>
              <a:t> class that implements an interface must provide an implementation of all the methods of that interface</a:t>
            </a:r>
          </a:p>
          <a:p>
            <a:pPr marL="400050" indent="-400050">
              <a:buFont typeface="+mj-lt"/>
              <a:buAutoNum type="romanUcPeriod"/>
            </a:pPr>
            <a:r>
              <a:rPr lang="en-US" dirty="0">
                <a:solidFill>
                  <a:srgbClr val="242729"/>
                </a:solidFill>
              </a:rPr>
              <a:t>I</a:t>
            </a:r>
            <a:r>
              <a:rPr lang="en-US" b="0" i="0" dirty="0">
                <a:solidFill>
                  <a:srgbClr val="242729"/>
                </a:solidFill>
                <a:effectLst/>
              </a:rPr>
              <a:t>nterfaces support multiple-inheritance</a:t>
            </a:r>
            <a:endParaRPr lang="en-US" dirty="0"/>
          </a:p>
        </p:txBody>
      </p:sp>
      <p:sp>
        <p:nvSpPr>
          <p:cNvPr id="6" name="TextBox 5">
            <a:extLst>
              <a:ext uri="{FF2B5EF4-FFF2-40B4-BE49-F238E27FC236}">
                <a16:creationId xmlns:a16="http://schemas.microsoft.com/office/drawing/2014/main" id="{DE4A8EC2-B678-4114-A792-1DDBE1179746}"/>
              </a:ext>
            </a:extLst>
          </p:cNvPr>
          <p:cNvSpPr txBox="1"/>
          <p:nvPr/>
        </p:nvSpPr>
        <p:spPr>
          <a:xfrm>
            <a:off x="6398654" y="2060467"/>
            <a:ext cx="5793346" cy="1477328"/>
          </a:xfrm>
          <a:prstGeom prst="rect">
            <a:avLst/>
          </a:prstGeom>
          <a:noFill/>
        </p:spPr>
        <p:txBody>
          <a:bodyPr wrap="square">
            <a:spAutoFit/>
          </a:bodyPr>
          <a:lstStyle/>
          <a:p>
            <a:pPr marL="400050" indent="-400050">
              <a:buFont typeface="+mj-lt"/>
              <a:buAutoNum type="romanUcPeriod"/>
            </a:pPr>
            <a:r>
              <a:rPr lang="en-US" b="0" i="0" dirty="0">
                <a:solidFill>
                  <a:srgbClr val="242729"/>
                </a:solidFill>
                <a:effectLst/>
              </a:rPr>
              <a:t>Abstract classes may contain state (data members) and/or implementation (methods)</a:t>
            </a:r>
          </a:p>
          <a:p>
            <a:pPr marL="400050" indent="-400050">
              <a:buFont typeface="+mj-lt"/>
              <a:buAutoNum type="romanUcPeriod"/>
            </a:pPr>
            <a:r>
              <a:rPr lang="en-US" dirty="0">
                <a:solidFill>
                  <a:srgbClr val="242729"/>
                </a:solidFill>
              </a:rPr>
              <a:t>A</a:t>
            </a:r>
            <a:r>
              <a:rPr lang="en-US" b="0" i="0" dirty="0">
                <a:solidFill>
                  <a:srgbClr val="242729"/>
                </a:solidFill>
                <a:effectLst/>
              </a:rPr>
              <a:t>bstract classes can be inherited without implementing the abstract methods</a:t>
            </a:r>
          </a:p>
          <a:p>
            <a:pPr marL="400050" indent="-400050">
              <a:buFont typeface="+mj-lt"/>
              <a:buAutoNum type="romanUcPeriod"/>
            </a:pPr>
            <a:r>
              <a:rPr lang="en-US" dirty="0">
                <a:solidFill>
                  <a:srgbClr val="242729"/>
                </a:solidFill>
              </a:rPr>
              <a:t>Abstract class doesn’t support </a:t>
            </a:r>
            <a:r>
              <a:rPr lang="en-US" b="0" i="0" dirty="0">
                <a:solidFill>
                  <a:srgbClr val="242729"/>
                </a:solidFill>
                <a:effectLst/>
              </a:rPr>
              <a:t>multiple-inheritance</a:t>
            </a:r>
            <a:endParaRPr lang="en-US" dirty="0"/>
          </a:p>
        </p:txBody>
      </p:sp>
      <p:sp>
        <p:nvSpPr>
          <p:cNvPr id="7" name="TextBox 6">
            <a:extLst>
              <a:ext uri="{FF2B5EF4-FFF2-40B4-BE49-F238E27FC236}">
                <a16:creationId xmlns:a16="http://schemas.microsoft.com/office/drawing/2014/main" id="{B1C1F64B-2C35-4CCB-A588-C09D859A3B70}"/>
              </a:ext>
            </a:extLst>
          </p:cNvPr>
          <p:cNvSpPr txBox="1"/>
          <p:nvPr/>
        </p:nvSpPr>
        <p:spPr>
          <a:xfrm>
            <a:off x="3019752" y="1598802"/>
            <a:ext cx="1479892" cy="461665"/>
          </a:xfrm>
          <a:prstGeom prst="rect">
            <a:avLst/>
          </a:prstGeom>
          <a:noFill/>
        </p:spPr>
        <p:txBody>
          <a:bodyPr wrap="none" rtlCol="0">
            <a:spAutoFit/>
          </a:bodyPr>
          <a:lstStyle/>
          <a:p>
            <a:r>
              <a:rPr lang="en-US" sz="2400" b="1" dirty="0">
                <a:solidFill>
                  <a:schemeClr val="accent4"/>
                </a:solidFill>
              </a:rPr>
              <a:t>Interface</a:t>
            </a:r>
          </a:p>
        </p:txBody>
      </p:sp>
      <p:sp>
        <p:nvSpPr>
          <p:cNvPr id="8" name="TextBox 7">
            <a:extLst>
              <a:ext uri="{FF2B5EF4-FFF2-40B4-BE49-F238E27FC236}">
                <a16:creationId xmlns:a16="http://schemas.microsoft.com/office/drawing/2014/main" id="{0F9B25D4-8142-4A6D-8675-8ECB6B857FE5}"/>
              </a:ext>
            </a:extLst>
          </p:cNvPr>
          <p:cNvSpPr txBox="1"/>
          <p:nvPr/>
        </p:nvSpPr>
        <p:spPr>
          <a:xfrm>
            <a:off x="8574617" y="1598802"/>
            <a:ext cx="1441420" cy="461665"/>
          </a:xfrm>
          <a:prstGeom prst="rect">
            <a:avLst/>
          </a:prstGeom>
          <a:noFill/>
        </p:spPr>
        <p:txBody>
          <a:bodyPr wrap="none" rtlCol="0">
            <a:spAutoFit/>
          </a:bodyPr>
          <a:lstStyle/>
          <a:p>
            <a:r>
              <a:rPr lang="en-US" sz="2400" b="1" dirty="0">
                <a:solidFill>
                  <a:schemeClr val="accent4"/>
                </a:solidFill>
              </a:rPr>
              <a:t>Abstract</a:t>
            </a:r>
          </a:p>
        </p:txBody>
      </p:sp>
      <p:pic>
        <p:nvPicPr>
          <p:cNvPr id="2050" name="Picture 2" descr="Class Diagram Tutorial">
            <a:extLst>
              <a:ext uri="{FF2B5EF4-FFF2-40B4-BE49-F238E27FC236}">
                <a16:creationId xmlns:a16="http://schemas.microsoft.com/office/drawing/2014/main" id="{06B44948-F033-48D1-826E-ED3415F44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367" y="3723745"/>
            <a:ext cx="4436633" cy="2390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0F86C2F-27F2-44B6-A00D-B3EE5BCE7BC5}"/>
              </a:ext>
            </a:extLst>
          </p:cNvPr>
          <p:cNvPicPr>
            <a:picLocks noChangeAspect="1"/>
          </p:cNvPicPr>
          <p:nvPr/>
        </p:nvPicPr>
        <p:blipFill>
          <a:blip r:embed="rId4"/>
          <a:stretch>
            <a:fillRect/>
          </a:stretch>
        </p:blipFill>
        <p:spPr>
          <a:xfrm>
            <a:off x="1689560" y="3723745"/>
            <a:ext cx="3952875" cy="2390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641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2CB5-38B8-4EA5-AA31-813F54C26244}"/>
              </a:ext>
            </a:extLst>
          </p:cNvPr>
          <p:cNvSpPr>
            <a:spLocks noGrp="1"/>
          </p:cNvSpPr>
          <p:nvPr>
            <p:ph type="title"/>
          </p:nvPr>
        </p:nvSpPr>
        <p:spPr/>
        <p:txBody>
          <a:bodyPr>
            <a:normAutofit/>
          </a:bodyPr>
          <a:lstStyle/>
          <a:p>
            <a:r>
              <a:rPr lang="en-US" b="1" i="0" dirty="0">
                <a:solidFill>
                  <a:srgbClr val="222222"/>
                </a:solidFill>
                <a:effectLst/>
              </a:rPr>
              <a:t>Code Smells Between Classes</a:t>
            </a:r>
            <a:br>
              <a:rPr lang="en-US" b="1" i="0" dirty="0">
                <a:solidFill>
                  <a:srgbClr val="222222"/>
                </a:solidFill>
                <a:effectLst/>
              </a:rPr>
            </a:br>
            <a:endParaRPr lang="en-US" dirty="0"/>
          </a:p>
        </p:txBody>
      </p:sp>
      <p:sp>
        <p:nvSpPr>
          <p:cNvPr id="4" name="TextBox 3">
            <a:extLst>
              <a:ext uri="{FF2B5EF4-FFF2-40B4-BE49-F238E27FC236}">
                <a16:creationId xmlns:a16="http://schemas.microsoft.com/office/drawing/2014/main" id="{12949507-1ABA-4A6A-AC02-DCD52DBC6883}"/>
              </a:ext>
            </a:extLst>
          </p:cNvPr>
          <p:cNvSpPr txBox="1"/>
          <p:nvPr/>
        </p:nvSpPr>
        <p:spPr>
          <a:xfrm>
            <a:off x="1251676" y="1301891"/>
            <a:ext cx="10274910"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Comments</a:t>
            </a:r>
          </a:p>
          <a:p>
            <a:r>
              <a:rPr lang="en-US" b="0" i="0" dirty="0">
                <a:solidFill>
                  <a:srgbClr val="3A4145"/>
                </a:solidFill>
                <a:effectLst/>
                <a:latin typeface="Open Sans"/>
              </a:rPr>
              <a:t>Are the comments necessary? Do they explain "why" and not "what"? Can you refactor the code so the comments aren't required?</a:t>
            </a:r>
            <a:endParaRPr lang="en-US" dirty="0"/>
          </a:p>
        </p:txBody>
      </p:sp>
      <p:sp>
        <p:nvSpPr>
          <p:cNvPr id="6" name="TextBox 5">
            <a:extLst>
              <a:ext uri="{FF2B5EF4-FFF2-40B4-BE49-F238E27FC236}">
                <a16:creationId xmlns:a16="http://schemas.microsoft.com/office/drawing/2014/main" id="{6AB4DCA2-1B7B-49D1-9111-32372DD751E0}"/>
              </a:ext>
            </a:extLst>
          </p:cNvPr>
          <p:cNvSpPr txBox="1"/>
          <p:nvPr/>
        </p:nvSpPr>
        <p:spPr>
          <a:xfrm>
            <a:off x="1251676" y="2336182"/>
            <a:ext cx="10274910" cy="923330"/>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Long Method</a:t>
            </a:r>
          </a:p>
          <a:p>
            <a:r>
              <a:rPr lang="en-US" b="0" i="0" dirty="0">
                <a:solidFill>
                  <a:srgbClr val="3A4145"/>
                </a:solidFill>
                <a:effectLst/>
                <a:latin typeface="Open Sans"/>
              </a:rPr>
              <a:t>a shorter method is easier to read, easier to understand, and easier to troubleshoot. Refactor long methods into smaller methods if you can.</a:t>
            </a:r>
            <a:endParaRPr lang="en-US" dirty="0"/>
          </a:p>
        </p:txBody>
      </p:sp>
      <p:sp>
        <p:nvSpPr>
          <p:cNvPr id="8" name="TextBox 7">
            <a:extLst>
              <a:ext uri="{FF2B5EF4-FFF2-40B4-BE49-F238E27FC236}">
                <a16:creationId xmlns:a16="http://schemas.microsoft.com/office/drawing/2014/main" id="{2AFDA762-5156-41A4-8710-9270A7A36DB2}"/>
              </a:ext>
            </a:extLst>
          </p:cNvPr>
          <p:cNvSpPr txBox="1"/>
          <p:nvPr/>
        </p:nvSpPr>
        <p:spPr>
          <a:xfrm>
            <a:off x="1251676" y="3366649"/>
            <a:ext cx="10274914"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Long Parameter List</a:t>
            </a:r>
          </a:p>
          <a:p>
            <a:r>
              <a:rPr lang="en-US" b="0" i="0" dirty="0">
                <a:solidFill>
                  <a:srgbClr val="3A4145"/>
                </a:solidFill>
                <a:effectLst/>
                <a:latin typeface="Open Sans"/>
              </a:rPr>
              <a:t>Limit the number of parameters you need in a given method, or use an object to combine the parameters.</a:t>
            </a:r>
            <a:endParaRPr lang="en-US" dirty="0"/>
          </a:p>
        </p:txBody>
      </p:sp>
      <p:sp>
        <p:nvSpPr>
          <p:cNvPr id="10" name="TextBox 9">
            <a:extLst>
              <a:ext uri="{FF2B5EF4-FFF2-40B4-BE49-F238E27FC236}">
                <a16:creationId xmlns:a16="http://schemas.microsoft.com/office/drawing/2014/main" id="{2E6FD1F1-6981-4B60-90F8-BA777BB8F4AE}"/>
              </a:ext>
            </a:extLst>
          </p:cNvPr>
          <p:cNvSpPr txBox="1"/>
          <p:nvPr/>
        </p:nvSpPr>
        <p:spPr>
          <a:xfrm>
            <a:off x="1251676" y="4376365"/>
            <a:ext cx="10274910" cy="923330"/>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Duplicated code</a:t>
            </a:r>
          </a:p>
          <a:p>
            <a:r>
              <a:rPr lang="en-US" b="0" i="0" dirty="0">
                <a:solidFill>
                  <a:srgbClr val="3A4145"/>
                </a:solidFill>
                <a:effectLst/>
                <a:latin typeface="Open Sans"/>
              </a:rPr>
              <a:t>Duplicated code is the bane of software development. Stamp out duplication whenever</a:t>
            </a:r>
          </a:p>
          <a:p>
            <a:r>
              <a:rPr lang="en-US" b="0" i="0" dirty="0">
                <a:solidFill>
                  <a:srgbClr val="3A4145"/>
                </a:solidFill>
                <a:effectLst/>
                <a:latin typeface="Open Sans"/>
              </a:rPr>
              <a:t>possible.</a:t>
            </a:r>
            <a:endParaRPr lang="en-US" dirty="0"/>
          </a:p>
        </p:txBody>
      </p:sp>
      <p:sp>
        <p:nvSpPr>
          <p:cNvPr id="12" name="TextBox 11">
            <a:extLst>
              <a:ext uri="{FF2B5EF4-FFF2-40B4-BE49-F238E27FC236}">
                <a16:creationId xmlns:a16="http://schemas.microsoft.com/office/drawing/2014/main" id="{C70FC35E-12F2-4118-B76E-A8A91D5E07F1}"/>
              </a:ext>
            </a:extLst>
          </p:cNvPr>
          <p:cNvSpPr txBox="1"/>
          <p:nvPr/>
        </p:nvSpPr>
        <p:spPr>
          <a:xfrm>
            <a:off x="1251673" y="5410656"/>
            <a:ext cx="10274913"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Conditional Complexity</a:t>
            </a:r>
          </a:p>
          <a:p>
            <a:r>
              <a:rPr lang="en-US" b="0" i="0" dirty="0">
                <a:solidFill>
                  <a:srgbClr val="3A4145"/>
                </a:solidFill>
                <a:effectLst/>
                <a:latin typeface="Open Sans"/>
              </a:rPr>
              <a:t>Watch out large conditional blocks that tend to grow larger or change significantly over time. Consider alternative object-oriented approaches such as decorator, strategy, or state.</a:t>
            </a:r>
            <a:endParaRPr lang="en-US" dirty="0"/>
          </a:p>
        </p:txBody>
      </p:sp>
    </p:spTree>
    <p:extLst>
      <p:ext uri="{BB962C8B-B14F-4D97-AF65-F5344CB8AC3E}">
        <p14:creationId xmlns:p14="http://schemas.microsoft.com/office/powerpoint/2010/main" val="1595253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D27C8E-B374-4B03-AA3D-07C60620F44A}"/>
              </a:ext>
            </a:extLst>
          </p:cNvPr>
          <p:cNvSpPr>
            <a:spLocks noGrp="1"/>
          </p:cNvSpPr>
          <p:nvPr>
            <p:ph type="title"/>
          </p:nvPr>
        </p:nvSpPr>
        <p:spPr>
          <a:xfrm>
            <a:off x="1251678" y="382385"/>
            <a:ext cx="10178322" cy="1492132"/>
          </a:xfrm>
        </p:spPr>
        <p:txBody>
          <a:bodyPr>
            <a:normAutofit/>
          </a:bodyPr>
          <a:lstStyle/>
          <a:p>
            <a:r>
              <a:rPr lang="en-US" b="1" i="0" dirty="0">
                <a:solidFill>
                  <a:srgbClr val="222222"/>
                </a:solidFill>
                <a:effectLst/>
              </a:rPr>
              <a:t>Code Smells Between Classes</a:t>
            </a:r>
            <a:br>
              <a:rPr lang="en-US" b="1" i="0" dirty="0">
                <a:solidFill>
                  <a:srgbClr val="222222"/>
                </a:solidFill>
                <a:effectLst/>
              </a:rPr>
            </a:br>
            <a:endParaRPr lang="en-US" dirty="0"/>
          </a:p>
        </p:txBody>
      </p:sp>
      <p:sp>
        <p:nvSpPr>
          <p:cNvPr id="6" name="TextBox 5">
            <a:extLst>
              <a:ext uri="{FF2B5EF4-FFF2-40B4-BE49-F238E27FC236}">
                <a16:creationId xmlns:a16="http://schemas.microsoft.com/office/drawing/2014/main" id="{DE705C36-6E76-492C-9739-4C294EB69A79}"/>
              </a:ext>
            </a:extLst>
          </p:cNvPr>
          <p:cNvSpPr txBox="1"/>
          <p:nvPr/>
        </p:nvSpPr>
        <p:spPr>
          <a:xfrm>
            <a:off x="1251677" y="1302844"/>
            <a:ext cx="10416582" cy="923330"/>
          </a:xfrm>
          <a:prstGeom prst="rect">
            <a:avLst/>
          </a:prstGeom>
          <a:solidFill>
            <a:schemeClr val="bg2">
              <a:lumMod val="90000"/>
            </a:schemeClr>
          </a:solidFill>
        </p:spPr>
        <p:txBody>
          <a:bodyPr wrap="square">
            <a:spAutoFit/>
          </a:bodyPr>
          <a:lstStyle/>
          <a:p>
            <a:r>
              <a:rPr lang="en-US" b="1" i="0" dirty="0">
                <a:solidFill>
                  <a:srgbClr val="3A4145"/>
                </a:solidFill>
                <a:effectLst/>
                <a:latin typeface="Open Sans"/>
              </a:rPr>
              <a:t>Combinatorial Explosion</a:t>
            </a:r>
          </a:p>
          <a:p>
            <a:r>
              <a:rPr lang="en-US" b="0" i="0" dirty="0">
                <a:solidFill>
                  <a:srgbClr val="3A4145"/>
                </a:solidFill>
                <a:effectLst/>
                <a:latin typeface="Open Sans"/>
              </a:rPr>
              <a:t>You have lots of code that does </a:t>
            </a:r>
            <a:r>
              <a:rPr lang="en-US" b="0" i="1" dirty="0">
                <a:solidFill>
                  <a:srgbClr val="3A4145"/>
                </a:solidFill>
                <a:effectLst/>
                <a:latin typeface="Open Sans"/>
              </a:rPr>
              <a:t>almost</a:t>
            </a:r>
            <a:r>
              <a:rPr lang="en-US" b="0" i="0" dirty="0">
                <a:solidFill>
                  <a:srgbClr val="3A4145"/>
                </a:solidFill>
                <a:effectLst/>
                <a:latin typeface="Open Sans"/>
              </a:rPr>
              <a:t> the same thing.. but with tiny variations in data or behavior. This can be difficult to refactor-- perhaps using generics or an interpreter?</a:t>
            </a:r>
            <a:endParaRPr lang="en-US" dirty="0"/>
          </a:p>
        </p:txBody>
      </p:sp>
      <p:sp>
        <p:nvSpPr>
          <p:cNvPr id="8" name="TextBox 7">
            <a:extLst>
              <a:ext uri="{FF2B5EF4-FFF2-40B4-BE49-F238E27FC236}">
                <a16:creationId xmlns:a16="http://schemas.microsoft.com/office/drawing/2014/main" id="{1DF1B8A5-407A-4649-B547-C6B25B37550B}"/>
              </a:ext>
            </a:extLst>
          </p:cNvPr>
          <p:cNvSpPr txBox="1"/>
          <p:nvPr/>
        </p:nvSpPr>
        <p:spPr>
          <a:xfrm>
            <a:off x="1251679" y="2335853"/>
            <a:ext cx="10416579" cy="1200329"/>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Large Class</a:t>
            </a:r>
          </a:p>
          <a:p>
            <a:r>
              <a:rPr lang="en-US" b="0" i="0" dirty="0">
                <a:solidFill>
                  <a:srgbClr val="3A4145"/>
                </a:solidFill>
                <a:effectLst/>
                <a:latin typeface="Open Sans"/>
              </a:rPr>
              <a:t>Large classes, like long methods, are difficult to read, understand, and troubleshoot. Does the class contain too many responsibilities? Can the large class be restructured or broken into</a:t>
            </a:r>
          </a:p>
          <a:p>
            <a:r>
              <a:rPr lang="en-US" b="0" i="0" dirty="0">
                <a:solidFill>
                  <a:srgbClr val="3A4145"/>
                </a:solidFill>
                <a:effectLst/>
                <a:latin typeface="Open Sans"/>
              </a:rPr>
              <a:t>smaller classes?</a:t>
            </a:r>
            <a:endParaRPr lang="en-US" dirty="0"/>
          </a:p>
        </p:txBody>
      </p:sp>
      <p:sp>
        <p:nvSpPr>
          <p:cNvPr id="10" name="TextBox 9">
            <a:extLst>
              <a:ext uri="{FF2B5EF4-FFF2-40B4-BE49-F238E27FC236}">
                <a16:creationId xmlns:a16="http://schemas.microsoft.com/office/drawing/2014/main" id="{146A75C3-8197-4056-81B7-B9BD4B06695D}"/>
              </a:ext>
            </a:extLst>
          </p:cNvPr>
          <p:cNvSpPr txBox="1"/>
          <p:nvPr/>
        </p:nvSpPr>
        <p:spPr>
          <a:xfrm>
            <a:off x="1251678" y="3598818"/>
            <a:ext cx="10416582" cy="923330"/>
          </a:xfrm>
          <a:prstGeom prst="rect">
            <a:avLst/>
          </a:prstGeom>
          <a:solidFill>
            <a:schemeClr val="bg2">
              <a:lumMod val="90000"/>
            </a:schemeClr>
          </a:solidFill>
        </p:spPr>
        <p:txBody>
          <a:bodyPr wrap="square">
            <a:spAutoFit/>
          </a:bodyPr>
          <a:lstStyle/>
          <a:p>
            <a:r>
              <a:rPr lang="en-US" b="1" i="0" dirty="0">
                <a:solidFill>
                  <a:srgbClr val="3A4145"/>
                </a:solidFill>
                <a:effectLst/>
                <a:latin typeface="Open Sans"/>
              </a:rPr>
              <a:t>Type Embedded in Name</a:t>
            </a:r>
          </a:p>
          <a:p>
            <a:r>
              <a:rPr lang="en-US" b="0" i="0" dirty="0">
                <a:solidFill>
                  <a:srgbClr val="3A4145"/>
                </a:solidFill>
                <a:effectLst/>
                <a:latin typeface="Open Sans"/>
              </a:rPr>
              <a:t>Avoid placing types in method names; it's not only redundant, but it forces you to change the name if the type changes.</a:t>
            </a:r>
            <a:endParaRPr lang="en-US" dirty="0"/>
          </a:p>
        </p:txBody>
      </p:sp>
      <p:sp>
        <p:nvSpPr>
          <p:cNvPr id="12" name="TextBox 11">
            <a:extLst>
              <a:ext uri="{FF2B5EF4-FFF2-40B4-BE49-F238E27FC236}">
                <a16:creationId xmlns:a16="http://schemas.microsoft.com/office/drawing/2014/main" id="{5FBD0979-7DF6-4F12-BDEE-AA44F81E5A61}"/>
              </a:ext>
            </a:extLst>
          </p:cNvPr>
          <p:cNvSpPr txBox="1"/>
          <p:nvPr/>
        </p:nvSpPr>
        <p:spPr>
          <a:xfrm>
            <a:off x="1251678" y="4631827"/>
            <a:ext cx="10416578" cy="923330"/>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Uncommunicative Name</a:t>
            </a:r>
          </a:p>
          <a:p>
            <a:r>
              <a:rPr lang="en-US" b="0" i="0" dirty="0">
                <a:solidFill>
                  <a:srgbClr val="3A4145"/>
                </a:solidFill>
                <a:effectLst/>
                <a:latin typeface="Open Sans"/>
              </a:rPr>
              <a:t>Does the name of the method describe what that method does in short and clear manner? If not, rename it or rewrite it.</a:t>
            </a:r>
            <a:endParaRPr lang="en-US" dirty="0"/>
          </a:p>
        </p:txBody>
      </p:sp>
      <p:sp>
        <p:nvSpPr>
          <p:cNvPr id="14" name="TextBox 13">
            <a:extLst>
              <a:ext uri="{FF2B5EF4-FFF2-40B4-BE49-F238E27FC236}">
                <a16:creationId xmlns:a16="http://schemas.microsoft.com/office/drawing/2014/main" id="{31B5F79C-0863-4D51-9A74-D3E7A370C739}"/>
              </a:ext>
            </a:extLst>
          </p:cNvPr>
          <p:cNvSpPr txBox="1"/>
          <p:nvPr/>
        </p:nvSpPr>
        <p:spPr>
          <a:xfrm>
            <a:off x="1251677" y="5664836"/>
            <a:ext cx="10416577" cy="923330"/>
          </a:xfrm>
          <a:prstGeom prst="rect">
            <a:avLst/>
          </a:prstGeom>
          <a:solidFill>
            <a:schemeClr val="bg2">
              <a:lumMod val="90000"/>
            </a:schemeClr>
          </a:solidFill>
        </p:spPr>
        <p:txBody>
          <a:bodyPr wrap="square">
            <a:spAutoFit/>
          </a:bodyPr>
          <a:lstStyle/>
          <a:p>
            <a:r>
              <a:rPr lang="en-US" b="1" i="0" dirty="0">
                <a:solidFill>
                  <a:srgbClr val="3A4145"/>
                </a:solidFill>
                <a:effectLst/>
                <a:latin typeface="Open Sans"/>
              </a:rPr>
              <a:t>Inconsistent Names</a:t>
            </a:r>
          </a:p>
          <a:p>
            <a:r>
              <a:rPr lang="en-US" b="0" i="0" dirty="0">
                <a:solidFill>
                  <a:srgbClr val="3A4145"/>
                </a:solidFill>
                <a:effectLst/>
                <a:latin typeface="Open Sans"/>
              </a:rPr>
              <a:t>Pick a set of standard terminology and stick to it throughout your methods. For example, if you have Open(), you should probably have Close().</a:t>
            </a:r>
            <a:endParaRPr lang="en-US" dirty="0"/>
          </a:p>
        </p:txBody>
      </p:sp>
    </p:spTree>
    <p:extLst>
      <p:ext uri="{BB962C8B-B14F-4D97-AF65-F5344CB8AC3E}">
        <p14:creationId xmlns:p14="http://schemas.microsoft.com/office/powerpoint/2010/main" val="2673408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E38D56-C81F-4651-A7B6-8F79BFFA91E2}"/>
              </a:ext>
            </a:extLst>
          </p:cNvPr>
          <p:cNvSpPr>
            <a:spLocks noGrp="1"/>
          </p:cNvSpPr>
          <p:nvPr>
            <p:ph type="title"/>
          </p:nvPr>
        </p:nvSpPr>
        <p:spPr>
          <a:xfrm>
            <a:off x="1251678" y="382385"/>
            <a:ext cx="10178322" cy="1492132"/>
          </a:xfrm>
        </p:spPr>
        <p:txBody>
          <a:bodyPr>
            <a:normAutofit/>
          </a:bodyPr>
          <a:lstStyle/>
          <a:p>
            <a:r>
              <a:rPr lang="en-US" b="1" i="0" dirty="0">
                <a:solidFill>
                  <a:srgbClr val="222222"/>
                </a:solidFill>
                <a:effectLst/>
              </a:rPr>
              <a:t>Code Smells Between Classes</a:t>
            </a:r>
            <a:br>
              <a:rPr lang="en-US" b="1" i="0" dirty="0">
                <a:solidFill>
                  <a:srgbClr val="222222"/>
                </a:solidFill>
                <a:effectLst/>
              </a:rPr>
            </a:br>
            <a:endParaRPr lang="en-US" dirty="0"/>
          </a:p>
        </p:txBody>
      </p:sp>
      <p:sp>
        <p:nvSpPr>
          <p:cNvPr id="6" name="TextBox 5">
            <a:extLst>
              <a:ext uri="{FF2B5EF4-FFF2-40B4-BE49-F238E27FC236}">
                <a16:creationId xmlns:a16="http://schemas.microsoft.com/office/drawing/2014/main" id="{3FF1AE65-46C3-4646-A378-CA1748E7EA05}"/>
              </a:ext>
            </a:extLst>
          </p:cNvPr>
          <p:cNvSpPr txBox="1"/>
          <p:nvPr/>
        </p:nvSpPr>
        <p:spPr>
          <a:xfrm>
            <a:off x="1251677" y="1122538"/>
            <a:ext cx="10352187" cy="646331"/>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Dead Code</a:t>
            </a:r>
          </a:p>
          <a:p>
            <a:r>
              <a:rPr lang="en-US" b="0" i="0" dirty="0">
                <a:solidFill>
                  <a:srgbClr val="3A4145"/>
                </a:solidFill>
                <a:effectLst/>
                <a:latin typeface="Open Sans"/>
              </a:rPr>
              <a:t>Ruthlessly delete code that isn't being used. That's why we have source control systems!</a:t>
            </a:r>
            <a:endParaRPr lang="en-US" dirty="0"/>
          </a:p>
        </p:txBody>
      </p:sp>
      <p:sp>
        <p:nvSpPr>
          <p:cNvPr id="8" name="TextBox 7">
            <a:extLst>
              <a:ext uri="{FF2B5EF4-FFF2-40B4-BE49-F238E27FC236}">
                <a16:creationId xmlns:a16="http://schemas.microsoft.com/office/drawing/2014/main" id="{AF2F39F0-7FA1-4285-A404-AE4734989D4B}"/>
              </a:ext>
            </a:extLst>
          </p:cNvPr>
          <p:cNvSpPr txBox="1"/>
          <p:nvPr/>
        </p:nvSpPr>
        <p:spPr>
          <a:xfrm>
            <a:off x="1251677" y="1807506"/>
            <a:ext cx="10352186" cy="1200329"/>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Temporary Field</a:t>
            </a:r>
          </a:p>
          <a:p>
            <a:r>
              <a:rPr lang="en-US" b="0" i="0" dirty="0">
                <a:solidFill>
                  <a:srgbClr val="3A4145"/>
                </a:solidFill>
                <a:effectLst/>
                <a:latin typeface="Open Sans"/>
              </a:rPr>
              <a:t>Watch out for objects that contain a lot of optional or unnecessary fields. If you're passing an object as a parameter to a method, make sure that you're using all of it and not cherry-picking</a:t>
            </a:r>
          </a:p>
          <a:p>
            <a:r>
              <a:rPr lang="en-US" b="0" i="0" dirty="0">
                <a:solidFill>
                  <a:srgbClr val="3A4145"/>
                </a:solidFill>
                <a:effectLst/>
                <a:latin typeface="Open Sans"/>
              </a:rPr>
              <a:t> single fields.</a:t>
            </a:r>
            <a:endParaRPr lang="en-US" dirty="0"/>
          </a:p>
        </p:txBody>
      </p:sp>
      <p:sp>
        <p:nvSpPr>
          <p:cNvPr id="10" name="TextBox 9">
            <a:extLst>
              <a:ext uri="{FF2B5EF4-FFF2-40B4-BE49-F238E27FC236}">
                <a16:creationId xmlns:a16="http://schemas.microsoft.com/office/drawing/2014/main" id="{C7BD54D4-D1B8-4B50-9A97-73A4655B5386}"/>
              </a:ext>
            </a:extLst>
          </p:cNvPr>
          <p:cNvSpPr txBox="1"/>
          <p:nvPr/>
        </p:nvSpPr>
        <p:spPr>
          <a:xfrm>
            <a:off x="1251677" y="2994323"/>
            <a:ext cx="10352186" cy="923330"/>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Primitive Obsession</a:t>
            </a:r>
          </a:p>
          <a:p>
            <a:r>
              <a:rPr lang="en-US" b="0" i="0" dirty="0">
                <a:solidFill>
                  <a:srgbClr val="3A4145"/>
                </a:solidFill>
                <a:effectLst/>
                <a:latin typeface="Open Sans"/>
              </a:rPr>
              <a:t>Don't use a gaggle of primitive data type variables as a poor man's substitute for a class. If your data type is sufficiently complex, write a class to represent it. </a:t>
            </a:r>
            <a:endParaRPr lang="en-US" dirty="0"/>
          </a:p>
        </p:txBody>
      </p:sp>
      <p:sp>
        <p:nvSpPr>
          <p:cNvPr id="12" name="TextBox 11">
            <a:extLst>
              <a:ext uri="{FF2B5EF4-FFF2-40B4-BE49-F238E27FC236}">
                <a16:creationId xmlns:a16="http://schemas.microsoft.com/office/drawing/2014/main" id="{5649259C-D842-4E4D-BFC2-7489C00A9841}"/>
              </a:ext>
            </a:extLst>
          </p:cNvPr>
          <p:cNvSpPr txBox="1"/>
          <p:nvPr/>
        </p:nvSpPr>
        <p:spPr>
          <a:xfrm>
            <a:off x="1251676" y="3956290"/>
            <a:ext cx="10352184"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Data Class</a:t>
            </a:r>
          </a:p>
          <a:p>
            <a:r>
              <a:rPr lang="en-US" b="0" i="0" dirty="0">
                <a:solidFill>
                  <a:srgbClr val="3A4145"/>
                </a:solidFill>
                <a:effectLst/>
                <a:latin typeface="Open Sans"/>
              </a:rPr>
              <a:t>Avoid classes that passively store data. Classes should contain data </a:t>
            </a:r>
            <a:r>
              <a:rPr lang="en-US" b="0" i="1" dirty="0">
                <a:solidFill>
                  <a:srgbClr val="3A4145"/>
                </a:solidFill>
                <a:effectLst/>
                <a:latin typeface="Open Sans"/>
              </a:rPr>
              <a:t>and</a:t>
            </a:r>
            <a:r>
              <a:rPr lang="en-US" b="0" i="0" dirty="0">
                <a:solidFill>
                  <a:srgbClr val="3A4145"/>
                </a:solidFill>
                <a:effectLst/>
                <a:latin typeface="Open Sans"/>
              </a:rPr>
              <a:t> methods to operate on that data, too.</a:t>
            </a:r>
            <a:endParaRPr lang="en-US" dirty="0"/>
          </a:p>
        </p:txBody>
      </p:sp>
      <p:sp>
        <p:nvSpPr>
          <p:cNvPr id="20" name="TextBox 19">
            <a:extLst>
              <a:ext uri="{FF2B5EF4-FFF2-40B4-BE49-F238E27FC236}">
                <a16:creationId xmlns:a16="http://schemas.microsoft.com/office/drawing/2014/main" id="{6EB783D4-D703-48BC-8832-CF49CBF85177}"/>
              </a:ext>
            </a:extLst>
          </p:cNvPr>
          <p:cNvSpPr txBox="1"/>
          <p:nvPr/>
        </p:nvSpPr>
        <p:spPr>
          <a:xfrm>
            <a:off x="1251676" y="4918257"/>
            <a:ext cx="10352184" cy="923330"/>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Data Clumps</a:t>
            </a:r>
          </a:p>
          <a:p>
            <a:r>
              <a:rPr lang="en-US" b="0" i="0" dirty="0">
                <a:solidFill>
                  <a:srgbClr val="3A4145"/>
                </a:solidFill>
                <a:effectLst/>
                <a:latin typeface="Open Sans"/>
              </a:rPr>
              <a:t>If you always see the same data hanging around together, maybe it belongs together. Consider rolling the related data up into a larger class.</a:t>
            </a:r>
            <a:endParaRPr lang="en-US" dirty="0"/>
          </a:p>
        </p:txBody>
      </p:sp>
      <p:sp>
        <p:nvSpPr>
          <p:cNvPr id="22" name="TextBox 21">
            <a:extLst>
              <a:ext uri="{FF2B5EF4-FFF2-40B4-BE49-F238E27FC236}">
                <a16:creationId xmlns:a16="http://schemas.microsoft.com/office/drawing/2014/main" id="{292E2288-F4BE-4DCD-A1D9-474A07E22D46}"/>
              </a:ext>
            </a:extLst>
          </p:cNvPr>
          <p:cNvSpPr txBox="1"/>
          <p:nvPr/>
        </p:nvSpPr>
        <p:spPr>
          <a:xfrm>
            <a:off x="1251675" y="5893103"/>
            <a:ext cx="10352185"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Refused Bequest</a:t>
            </a:r>
          </a:p>
          <a:p>
            <a:r>
              <a:rPr lang="en-US" b="0" i="0" dirty="0">
                <a:solidFill>
                  <a:srgbClr val="3A4145"/>
                </a:solidFill>
                <a:effectLst/>
                <a:latin typeface="Open Sans"/>
              </a:rPr>
              <a:t>If you inherit from a class, but never use any of the inherited functionality, should you really be using inheritance?</a:t>
            </a:r>
            <a:endParaRPr lang="en-US" dirty="0"/>
          </a:p>
        </p:txBody>
      </p:sp>
    </p:spTree>
    <p:extLst>
      <p:ext uri="{BB962C8B-B14F-4D97-AF65-F5344CB8AC3E}">
        <p14:creationId xmlns:p14="http://schemas.microsoft.com/office/powerpoint/2010/main" val="3316245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05A66F-0856-4A82-9424-118E78A686FD}"/>
              </a:ext>
            </a:extLst>
          </p:cNvPr>
          <p:cNvSpPr txBox="1">
            <a:spLocks/>
          </p:cNvSpPr>
          <p:nvPr/>
        </p:nvSpPr>
        <p:spPr>
          <a:xfrm>
            <a:off x="1200163" y="199934"/>
            <a:ext cx="10178322" cy="1492132"/>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b="1" dirty="0">
                <a:solidFill>
                  <a:srgbClr val="222222"/>
                </a:solidFill>
              </a:rPr>
              <a:t>Code Smells Between Classes</a:t>
            </a:r>
            <a:br>
              <a:rPr lang="en-US" b="1" dirty="0">
                <a:solidFill>
                  <a:srgbClr val="222222"/>
                </a:solidFill>
              </a:rPr>
            </a:br>
            <a:endParaRPr lang="en-US" dirty="0"/>
          </a:p>
        </p:txBody>
      </p:sp>
      <p:sp>
        <p:nvSpPr>
          <p:cNvPr id="6" name="TextBox 5">
            <a:extLst>
              <a:ext uri="{FF2B5EF4-FFF2-40B4-BE49-F238E27FC236}">
                <a16:creationId xmlns:a16="http://schemas.microsoft.com/office/drawing/2014/main" id="{ABB06E7F-7AD2-4A4C-ABBC-1D7A4D599135}"/>
              </a:ext>
            </a:extLst>
          </p:cNvPr>
          <p:cNvSpPr txBox="1"/>
          <p:nvPr/>
        </p:nvSpPr>
        <p:spPr>
          <a:xfrm>
            <a:off x="1200162" y="1071023"/>
            <a:ext cx="10455217"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Inappropriate Intimacy</a:t>
            </a:r>
          </a:p>
          <a:p>
            <a:r>
              <a:rPr lang="en-US" b="0" i="0" dirty="0">
                <a:solidFill>
                  <a:srgbClr val="3A4145"/>
                </a:solidFill>
                <a:effectLst/>
                <a:latin typeface="Open Sans"/>
              </a:rPr>
              <a:t>Watch out for classes that spend too much time together. Good classes should know as little as possible about each other.</a:t>
            </a:r>
            <a:endParaRPr lang="en-US" dirty="0"/>
          </a:p>
        </p:txBody>
      </p:sp>
      <p:sp>
        <p:nvSpPr>
          <p:cNvPr id="8" name="TextBox 7">
            <a:extLst>
              <a:ext uri="{FF2B5EF4-FFF2-40B4-BE49-F238E27FC236}">
                <a16:creationId xmlns:a16="http://schemas.microsoft.com/office/drawing/2014/main" id="{E0E7399B-994C-4D36-9A14-2F6083E8D876}"/>
              </a:ext>
            </a:extLst>
          </p:cNvPr>
          <p:cNvSpPr txBox="1"/>
          <p:nvPr/>
        </p:nvSpPr>
        <p:spPr>
          <a:xfrm>
            <a:off x="1200160" y="2032990"/>
            <a:ext cx="10455217" cy="1200329"/>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Indecent Exposure</a:t>
            </a:r>
          </a:p>
          <a:p>
            <a:r>
              <a:rPr lang="en-US" b="0" i="0" dirty="0">
                <a:solidFill>
                  <a:srgbClr val="3A4145"/>
                </a:solidFill>
                <a:effectLst/>
                <a:latin typeface="Open Sans"/>
              </a:rPr>
              <a:t>Beware of classes that unnecessarily expose their internals. Aggressively refactor classes to minimize their public surface. You should have a compelling reason for every item you make public. If you don't, hide it.</a:t>
            </a:r>
            <a:endParaRPr lang="en-US" dirty="0"/>
          </a:p>
        </p:txBody>
      </p:sp>
      <p:sp>
        <p:nvSpPr>
          <p:cNvPr id="10" name="TextBox 9">
            <a:extLst>
              <a:ext uri="{FF2B5EF4-FFF2-40B4-BE49-F238E27FC236}">
                <a16:creationId xmlns:a16="http://schemas.microsoft.com/office/drawing/2014/main" id="{3B5073D7-354C-457A-B397-D478619BB621}"/>
              </a:ext>
            </a:extLst>
          </p:cNvPr>
          <p:cNvSpPr txBox="1"/>
          <p:nvPr/>
        </p:nvSpPr>
        <p:spPr>
          <a:xfrm>
            <a:off x="1200161" y="3271956"/>
            <a:ext cx="10455216"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Feature Envy</a:t>
            </a:r>
          </a:p>
          <a:p>
            <a:r>
              <a:rPr lang="en-US" b="0" i="0" dirty="0">
                <a:solidFill>
                  <a:srgbClr val="3A4145"/>
                </a:solidFill>
                <a:effectLst/>
                <a:latin typeface="Open Sans"/>
              </a:rPr>
              <a:t>Methods that make extensive use of another class may belong in another class. Consider moving this method to the class it is so envious of.</a:t>
            </a:r>
            <a:endParaRPr lang="en-US" dirty="0"/>
          </a:p>
        </p:txBody>
      </p:sp>
      <p:sp>
        <p:nvSpPr>
          <p:cNvPr id="14" name="TextBox 13">
            <a:extLst>
              <a:ext uri="{FF2B5EF4-FFF2-40B4-BE49-F238E27FC236}">
                <a16:creationId xmlns:a16="http://schemas.microsoft.com/office/drawing/2014/main" id="{E72865C7-FE05-4D1E-B89A-DB8EBD91DCF5}"/>
              </a:ext>
            </a:extLst>
          </p:cNvPr>
          <p:cNvSpPr txBox="1"/>
          <p:nvPr/>
        </p:nvSpPr>
        <p:spPr>
          <a:xfrm>
            <a:off x="1200159" y="4233923"/>
            <a:ext cx="10455215" cy="1200329"/>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Lazy Class</a:t>
            </a:r>
          </a:p>
          <a:p>
            <a:r>
              <a:rPr lang="en-US" b="0" i="0" dirty="0">
                <a:solidFill>
                  <a:srgbClr val="3A4145"/>
                </a:solidFill>
                <a:effectLst/>
                <a:latin typeface="Open Sans"/>
              </a:rPr>
              <a:t> If you have a class that isn't doing enough to pay for itself, can it be collapsed or combined into another class?</a:t>
            </a:r>
            <a:r>
              <a:rPr lang="en-US" b="0" i="0" dirty="0">
                <a:solidFill>
                  <a:srgbClr val="444444"/>
                </a:solidFill>
                <a:effectLst/>
                <a:latin typeface="PT Sans"/>
              </a:rPr>
              <a:t> Perhaps a class was designed to be fully functional but after some of the refactoring it has become ridiculously small.</a:t>
            </a:r>
            <a:endParaRPr lang="en-US" b="0" i="0" dirty="0">
              <a:solidFill>
                <a:srgbClr val="3A4145"/>
              </a:solidFill>
              <a:effectLst/>
              <a:latin typeface="Open Sans"/>
            </a:endParaRPr>
          </a:p>
        </p:txBody>
      </p:sp>
      <p:sp>
        <p:nvSpPr>
          <p:cNvPr id="16" name="TextBox 15">
            <a:extLst>
              <a:ext uri="{FF2B5EF4-FFF2-40B4-BE49-F238E27FC236}">
                <a16:creationId xmlns:a16="http://schemas.microsoft.com/office/drawing/2014/main" id="{AEA977CC-B438-4EBC-907B-A6E080A00453}"/>
              </a:ext>
            </a:extLst>
          </p:cNvPr>
          <p:cNvSpPr txBox="1"/>
          <p:nvPr/>
        </p:nvSpPr>
        <p:spPr>
          <a:xfrm>
            <a:off x="1200156" y="5473779"/>
            <a:ext cx="10455215" cy="1200329"/>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Message Chains</a:t>
            </a:r>
          </a:p>
          <a:p>
            <a:r>
              <a:rPr lang="en-US" b="0" i="0" dirty="0">
                <a:solidFill>
                  <a:srgbClr val="444444"/>
                </a:solidFill>
                <a:effectLst/>
                <a:latin typeface="PT Sans"/>
              </a:rPr>
              <a:t>A message chain occurs when a client requests another object, that object requests yet another one, and so on. These chains mean that the client is dependent on navigation along the class structure.</a:t>
            </a:r>
          </a:p>
          <a:p>
            <a:r>
              <a:rPr lang="en-US" b="0" i="0" dirty="0">
                <a:solidFill>
                  <a:srgbClr val="444444"/>
                </a:solidFill>
                <a:effectLst/>
                <a:latin typeface="PT Sans"/>
              </a:rPr>
              <a:t>To delete a message chain, use </a:t>
            </a:r>
            <a:r>
              <a:rPr lang="en-US" b="1" i="0" u="none" strike="noStrike" dirty="0">
                <a:solidFill>
                  <a:srgbClr val="4F1F46"/>
                </a:solidFill>
                <a:effectLst/>
                <a:latin typeface="PT Sans"/>
                <a:hlinkClick r:id="rId3"/>
              </a:rPr>
              <a:t>Hide Delegate</a:t>
            </a:r>
            <a:r>
              <a:rPr lang="en-US" b="0" i="0" dirty="0">
                <a:solidFill>
                  <a:srgbClr val="444444"/>
                </a:solidFill>
                <a:effectLst/>
                <a:latin typeface="PT Sans"/>
              </a:rPr>
              <a:t>.</a:t>
            </a:r>
            <a:endParaRPr lang="en-US" dirty="0"/>
          </a:p>
        </p:txBody>
      </p:sp>
    </p:spTree>
    <p:extLst>
      <p:ext uri="{BB962C8B-B14F-4D97-AF65-F5344CB8AC3E}">
        <p14:creationId xmlns:p14="http://schemas.microsoft.com/office/powerpoint/2010/main" val="389317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68B6-21EA-428E-B310-BE726F6D0B4F}"/>
              </a:ext>
            </a:extLst>
          </p:cNvPr>
          <p:cNvSpPr>
            <a:spLocks noGrp="1"/>
          </p:cNvSpPr>
          <p:nvPr>
            <p:ph type="title"/>
          </p:nvPr>
        </p:nvSpPr>
        <p:spPr/>
        <p:txBody>
          <a:bodyPr/>
          <a:lstStyle/>
          <a:p>
            <a:r>
              <a:rPr lang="en-US" dirty="0"/>
              <a:t>UML tools</a:t>
            </a:r>
          </a:p>
        </p:txBody>
      </p:sp>
      <p:sp>
        <p:nvSpPr>
          <p:cNvPr id="4" name="TextBox 3">
            <a:extLst>
              <a:ext uri="{FF2B5EF4-FFF2-40B4-BE49-F238E27FC236}">
                <a16:creationId xmlns:a16="http://schemas.microsoft.com/office/drawing/2014/main" id="{3676A43D-4837-4044-99BB-3E412C60F8E6}"/>
              </a:ext>
            </a:extLst>
          </p:cNvPr>
          <p:cNvSpPr txBox="1"/>
          <p:nvPr/>
        </p:nvSpPr>
        <p:spPr>
          <a:xfrm>
            <a:off x="2124656" y="1874517"/>
            <a:ext cx="3971344" cy="3367525"/>
          </a:xfrm>
          <a:prstGeom prst="rect">
            <a:avLst/>
          </a:prstGeom>
          <a:noFill/>
        </p:spPr>
        <p:txBody>
          <a:bodyPr wrap="none" rtlCol="0">
            <a:spAutoFit/>
          </a:bodyPr>
          <a:lstStyle/>
          <a:p>
            <a:pPr marL="342900" indent="-342900">
              <a:lnSpc>
                <a:spcPct val="150000"/>
              </a:lnSpc>
              <a:buAutoNum type="arabicPeriod"/>
            </a:pPr>
            <a:r>
              <a:rPr lang="en-US" dirty="0"/>
              <a:t>Rational software Architecture (IBM)</a:t>
            </a:r>
          </a:p>
          <a:p>
            <a:pPr marL="342900" indent="-342900">
              <a:lnSpc>
                <a:spcPct val="150000"/>
              </a:lnSpc>
              <a:buAutoNum type="arabicPeriod"/>
            </a:pPr>
            <a:r>
              <a:rPr lang="en-US" dirty="0"/>
              <a:t>PlantUML </a:t>
            </a:r>
          </a:p>
          <a:p>
            <a:pPr marL="342900" indent="-342900">
              <a:lnSpc>
                <a:spcPct val="150000"/>
              </a:lnSpc>
              <a:buAutoNum type="arabicPeriod"/>
            </a:pPr>
            <a:r>
              <a:rPr lang="en-US" dirty="0"/>
              <a:t>StartUML</a:t>
            </a:r>
          </a:p>
          <a:p>
            <a:pPr marL="342900" indent="-342900">
              <a:lnSpc>
                <a:spcPct val="150000"/>
              </a:lnSpc>
              <a:buAutoNum type="arabicPeriod"/>
            </a:pPr>
            <a:r>
              <a:rPr lang="en-US" dirty="0"/>
              <a:t>Umbrello</a:t>
            </a:r>
          </a:p>
          <a:p>
            <a:pPr marL="342900" indent="-342900">
              <a:lnSpc>
                <a:spcPct val="150000"/>
              </a:lnSpc>
              <a:buAutoNum type="arabicPeriod"/>
            </a:pPr>
            <a:r>
              <a:rPr lang="en-US" dirty="0"/>
              <a:t>Visual paradigm </a:t>
            </a:r>
          </a:p>
          <a:p>
            <a:pPr marL="342900" indent="-342900">
              <a:lnSpc>
                <a:spcPct val="150000"/>
              </a:lnSpc>
              <a:buAutoNum type="arabicPeriod"/>
            </a:pPr>
            <a:r>
              <a:rPr lang="en-US" dirty="0"/>
              <a:t>Umlet</a:t>
            </a:r>
          </a:p>
          <a:p>
            <a:pPr marL="342900" indent="-342900">
              <a:lnSpc>
                <a:spcPct val="150000"/>
              </a:lnSpc>
              <a:buAutoNum type="arabicPeriod"/>
            </a:pPr>
            <a:r>
              <a:rPr lang="en-US" dirty="0"/>
              <a:t>Enterprise Architecture</a:t>
            </a:r>
          </a:p>
          <a:p>
            <a:pPr marL="342900" indent="-342900">
              <a:lnSpc>
                <a:spcPct val="150000"/>
              </a:lnSpc>
              <a:buAutoNum type="arabicPeriod"/>
            </a:pPr>
            <a:r>
              <a:rPr lang="en-US" dirty="0"/>
              <a:t>…</a:t>
            </a:r>
          </a:p>
        </p:txBody>
      </p:sp>
      <p:sp>
        <p:nvSpPr>
          <p:cNvPr id="5" name="TextBox 4">
            <a:extLst>
              <a:ext uri="{FF2B5EF4-FFF2-40B4-BE49-F238E27FC236}">
                <a16:creationId xmlns:a16="http://schemas.microsoft.com/office/drawing/2014/main" id="{0B5C16A3-C67D-4BE3-BD3A-2AE3069B5BC6}"/>
              </a:ext>
            </a:extLst>
          </p:cNvPr>
          <p:cNvSpPr txBox="1"/>
          <p:nvPr/>
        </p:nvSpPr>
        <p:spPr>
          <a:xfrm>
            <a:off x="6096000" y="2009274"/>
            <a:ext cx="1203856" cy="338554"/>
          </a:xfrm>
          <a:prstGeom prst="rect">
            <a:avLst/>
          </a:prstGeom>
          <a:solidFill>
            <a:schemeClr val="accent4">
              <a:lumMod val="60000"/>
              <a:lumOff val="40000"/>
            </a:schemeClr>
          </a:solidFill>
          <a:effectLst>
            <a:softEdge rad="31750"/>
          </a:effectLst>
        </p:spPr>
        <p:txBody>
          <a:bodyPr wrap="none" rtlCol="0">
            <a:spAutoFit/>
          </a:bodyPr>
          <a:lstStyle/>
          <a:p>
            <a:r>
              <a:rPr lang="en-US" sz="1600" dirty="0"/>
              <a:t>Commercial</a:t>
            </a:r>
          </a:p>
        </p:txBody>
      </p:sp>
      <p:sp>
        <p:nvSpPr>
          <p:cNvPr id="6" name="TextBox 5">
            <a:extLst>
              <a:ext uri="{FF2B5EF4-FFF2-40B4-BE49-F238E27FC236}">
                <a16:creationId xmlns:a16="http://schemas.microsoft.com/office/drawing/2014/main" id="{A5488AB8-9278-4896-9798-62C7F50A8A08}"/>
              </a:ext>
            </a:extLst>
          </p:cNvPr>
          <p:cNvSpPr txBox="1"/>
          <p:nvPr/>
        </p:nvSpPr>
        <p:spPr>
          <a:xfrm>
            <a:off x="4110328" y="3671973"/>
            <a:ext cx="1203856" cy="338554"/>
          </a:xfrm>
          <a:prstGeom prst="rect">
            <a:avLst/>
          </a:prstGeom>
          <a:solidFill>
            <a:schemeClr val="accent4">
              <a:lumMod val="60000"/>
              <a:lumOff val="40000"/>
            </a:schemeClr>
          </a:solidFill>
          <a:effectLst>
            <a:softEdge rad="31750"/>
          </a:effectLst>
        </p:spPr>
        <p:txBody>
          <a:bodyPr wrap="none" rtlCol="0">
            <a:spAutoFit/>
          </a:bodyPr>
          <a:lstStyle/>
          <a:p>
            <a:r>
              <a:rPr lang="en-US" sz="1600" dirty="0"/>
              <a:t>Commercial</a:t>
            </a:r>
          </a:p>
        </p:txBody>
      </p:sp>
      <p:sp>
        <p:nvSpPr>
          <p:cNvPr id="7" name="TextBox 6">
            <a:extLst>
              <a:ext uri="{FF2B5EF4-FFF2-40B4-BE49-F238E27FC236}">
                <a16:creationId xmlns:a16="http://schemas.microsoft.com/office/drawing/2014/main" id="{C54C3682-C04B-46A3-A004-AEA6663F0A51}"/>
              </a:ext>
            </a:extLst>
          </p:cNvPr>
          <p:cNvSpPr txBox="1"/>
          <p:nvPr/>
        </p:nvSpPr>
        <p:spPr>
          <a:xfrm>
            <a:off x="4892144" y="4491790"/>
            <a:ext cx="1203856" cy="338554"/>
          </a:xfrm>
          <a:prstGeom prst="rect">
            <a:avLst/>
          </a:prstGeom>
          <a:solidFill>
            <a:schemeClr val="accent4">
              <a:lumMod val="60000"/>
              <a:lumOff val="40000"/>
            </a:schemeClr>
          </a:solidFill>
          <a:effectLst>
            <a:softEdge rad="31750"/>
          </a:effectLst>
        </p:spPr>
        <p:txBody>
          <a:bodyPr wrap="none" rtlCol="0">
            <a:spAutoFit/>
          </a:bodyPr>
          <a:lstStyle/>
          <a:p>
            <a:r>
              <a:rPr lang="en-US" sz="1600" dirty="0"/>
              <a:t>Commercial</a:t>
            </a:r>
          </a:p>
        </p:txBody>
      </p:sp>
      <p:sp>
        <p:nvSpPr>
          <p:cNvPr id="8" name="TextBox 7">
            <a:extLst>
              <a:ext uri="{FF2B5EF4-FFF2-40B4-BE49-F238E27FC236}">
                <a16:creationId xmlns:a16="http://schemas.microsoft.com/office/drawing/2014/main" id="{4BD227EB-C9F4-4408-913A-1839DAA70729}"/>
              </a:ext>
            </a:extLst>
          </p:cNvPr>
          <p:cNvSpPr txBox="1"/>
          <p:nvPr/>
        </p:nvSpPr>
        <p:spPr>
          <a:xfrm>
            <a:off x="3890210" y="2803366"/>
            <a:ext cx="1203856" cy="338554"/>
          </a:xfrm>
          <a:prstGeom prst="rect">
            <a:avLst/>
          </a:prstGeom>
          <a:solidFill>
            <a:schemeClr val="accent4">
              <a:lumMod val="60000"/>
              <a:lumOff val="40000"/>
            </a:schemeClr>
          </a:solidFill>
          <a:effectLst>
            <a:softEdge rad="31750"/>
          </a:effectLst>
        </p:spPr>
        <p:txBody>
          <a:bodyPr wrap="none" rtlCol="0">
            <a:spAutoFit/>
          </a:bodyPr>
          <a:lstStyle/>
          <a:p>
            <a:r>
              <a:rPr lang="en-US" sz="1600" dirty="0"/>
              <a:t>Commercial</a:t>
            </a:r>
          </a:p>
        </p:txBody>
      </p:sp>
      <p:sp>
        <p:nvSpPr>
          <p:cNvPr id="9" name="TextBox 8">
            <a:extLst>
              <a:ext uri="{FF2B5EF4-FFF2-40B4-BE49-F238E27FC236}">
                <a16:creationId xmlns:a16="http://schemas.microsoft.com/office/drawing/2014/main" id="{6598BCAC-F6B3-4024-AD7F-E5B2D587E7ED}"/>
              </a:ext>
            </a:extLst>
          </p:cNvPr>
          <p:cNvSpPr txBox="1"/>
          <p:nvPr/>
        </p:nvSpPr>
        <p:spPr>
          <a:xfrm>
            <a:off x="3870519" y="2380300"/>
            <a:ext cx="1683474" cy="338554"/>
          </a:xfrm>
          <a:prstGeom prst="rect">
            <a:avLst/>
          </a:prstGeom>
          <a:solidFill>
            <a:schemeClr val="accent3">
              <a:lumMod val="60000"/>
              <a:lumOff val="40000"/>
            </a:schemeClr>
          </a:solidFill>
          <a:effectLst>
            <a:softEdge rad="31750"/>
          </a:effectLst>
        </p:spPr>
        <p:txBody>
          <a:bodyPr wrap="none" rtlCol="0">
            <a:spAutoFit/>
          </a:bodyPr>
          <a:lstStyle/>
          <a:p>
            <a:r>
              <a:rPr lang="en-US" sz="1600" dirty="0"/>
              <a:t>Open source, free</a:t>
            </a:r>
          </a:p>
        </p:txBody>
      </p:sp>
      <p:sp>
        <p:nvSpPr>
          <p:cNvPr id="10" name="TextBox 9">
            <a:extLst>
              <a:ext uri="{FF2B5EF4-FFF2-40B4-BE49-F238E27FC236}">
                <a16:creationId xmlns:a16="http://schemas.microsoft.com/office/drawing/2014/main" id="{B93B50AC-3BB0-4C71-9621-CBE9FDFC3665}"/>
              </a:ext>
            </a:extLst>
          </p:cNvPr>
          <p:cNvSpPr txBox="1"/>
          <p:nvPr/>
        </p:nvSpPr>
        <p:spPr>
          <a:xfrm>
            <a:off x="3890210" y="3237943"/>
            <a:ext cx="1683474" cy="338554"/>
          </a:xfrm>
          <a:prstGeom prst="rect">
            <a:avLst/>
          </a:prstGeom>
          <a:solidFill>
            <a:schemeClr val="accent3">
              <a:lumMod val="60000"/>
              <a:lumOff val="40000"/>
            </a:schemeClr>
          </a:solidFill>
          <a:effectLst>
            <a:softEdge rad="31750"/>
          </a:effectLst>
        </p:spPr>
        <p:txBody>
          <a:bodyPr wrap="none" rtlCol="0">
            <a:spAutoFit/>
          </a:bodyPr>
          <a:lstStyle/>
          <a:p>
            <a:r>
              <a:rPr lang="en-US" sz="1600" dirty="0"/>
              <a:t>Open source, free</a:t>
            </a:r>
          </a:p>
        </p:txBody>
      </p:sp>
      <p:sp>
        <p:nvSpPr>
          <p:cNvPr id="11" name="TextBox 10">
            <a:extLst>
              <a:ext uri="{FF2B5EF4-FFF2-40B4-BE49-F238E27FC236}">
                <a16:creationId xmlns:a16="http://schemas.microsoft.com/office/drawing/2014/main" id="{34751B88-2D61-4019-B928-B723582C4667}"/>
              </a:ext>
            </a:extLst>
          </p:cNvPr>
          <p:cNvSpPr txBox="1"/>
          <p:nvPr/>
        </p:nvSpPr>
        <p:spPr>
          <a:xfrm>
            <a:off x="4110328" y="4089019"/>
            <a:ext cx="1683474" cy="338554"/>
          </a:xfrm>
          <a:prstGeom prst="rect">
            <a:avLst/>
          </a:prstGeom>
          <a:solidFill>
            <a:schemeClr val="accent3">
              <a:lumMod val="60000"/>
              <a:lumOff val="40000"/>
            </a:schemeClr>
          </a:solidFill>
          <a:effectLst>
            <a:softEdge rad="31750"/>
          </a:effectLst>
        </p:spPr>
        <p:txBody>
          <a:bodyPr wrap="none" rtlCol="0">
            <a:spAutoFit/>
          </a:bodyPr>
          <a:lstStyle/>
          <a:p>
            <a:r>
              <a:rPr lang="en-US" sz="1600" dirty="0"/>
              <a:t>Open source, free</a:t>
            </a:r>
          </a:p>
        </p:txBody>
      </p:sp>
      <p:sp>
        <p:nvSpPr>
          <p:cNvPr id="12" name="TextBox 11">
            <a:extLst>
              <a:ext uri="{FF2B5EF4-FFF2-40B4-BE49-F238E27FC236}">
                <a16:creationId xmlns:a16="http://schemas.microsoft.com/office/drawing/2014/main" id="{1BE08F44-6300-4AFB-99E7-D7EBF7909E83}"/>
              </a:ext>
            </a:extLst>
          </p:cNvPr>
          <p:cNvSpPr txBox="1"/>
          <p:nvPr/>
        </p:nvSpPr>
        <p:spPr>
          <a:xfrm>
            <a:off x="7308668" y="2009274"/>
            <a:ext cx="1935658" cy="338554"/>
          </a:xfrm>
          <a:prstGeom prst="rect">
            <a:avLst/>
          </a:prstGeom>
          <a:solidFill>
            <a:schemeClr val="accent5">
              <a:lumMod val="40000"/>
              <a:lumOff val="60000"/>
            </a:schemeClr>
          </a:solidFill>
          <a:effectLst>
            <a:softEdge rad="31750"/>
          </a:effectLst>
        </p:spPr>
        <p:txBody>
          <a:bodyPr wrap="none" rtlCol="0">
            <a:spAutoFit/>
          </a:bodyPr>
          <a:lstStyle/>
          <a:p>
            <a:r>
              <a:rPr lang="en-US" sz="1600" dirty="0"/>
              <a:t>Support all platforms</a:t>
            </a:r>
          </a:p>
        </p:txBody>
      </p:sp>
      <p:sp>
        <p:nvSpPr>
          <p:cNvPr id="13" name="TextBox 12">
            <a:extLst>
              <a:ext uri="{FF2B5EF4-FFF2-40B4-BE49-F238E27FC236}">
                <a16:creationId xmlns:a16="http://schemas.microsoft.com/office/drawing/2014/main" id="{1B08993C-7F15-4E80-B5BF-497D73CB8CC6}"/>
              </a:ext>
            </a:extLst>
          </p:cNvPr>
          <p:cNvSpPr txBox="1"/>
          <p:nvPr/>
        </p:nvSpPr>
        <p:spPr>
          <a:xfrm>
            <a:off x="5610140" y="2379794"/>
            <a:ext cx="1935658" cy="338554"/>
          </a:xfrm>
          <a:prstGeom prst="rect">
            <a:avLst/>
          </a:prstGeom>
          <a:solidFill>
            <a:schemeClr val="accent5">
              <a:lumMod val="40000"/>
              <a:lumOff val="60000"/>
            </a:schemeClr>
          </a:solidFill>
          <a:effectLst>
            <a:softEdge rad="31750"/>
          </a:effectLst>
        </p:spPr>
        <p:txBody>
          <a:bodyPr wrap="none" rtlCol="0">
            <a:spAutoFit/>
          </a:bodyPr>
          <a:lstStyle/>
          <a:p>
            <a:r>
              <a:rPr lang="en-US" sz="1600" dirty="0"/>
              <a:t>Support all platforms</a:t>
            </a:r>
          </a:p>
        </p:txBody>
      </p:sp>
      <p:sp>
        <p:nvSpPr>
          <p:cNvPr id="14" name="TextBox 13">
            <a:extLst>
              <a:ext uri="{FF2B5EF4-FFF2-40B4-BE49-F238E27FC236}">
                <a16:creationId xmlns:a16="http://schemas.microsoft.com/office/drawing/2014/main" id="{FE6363CD-69AD-4E32-95BD-C0BC06BA87F6}"/>
              </a:ext>
            </a:extLst>
          </p:cNvPr>
          <p:cNvSpPr txBox="1"/>
          <p:nvPr/>
        </p:nvSpPr>
        <p:spPr>
          <a:xfrm>
            <a:off x="5157682" y="2797229"/>
            <a:ext cx="1935658" cy="338554"/>
          </a:xfrm>
          <a:prstGeom prst="rect">
            <a:avLst/>
          </a:prstGeom>
          <a:solidFill>
            <a:schemeClr val="accent5">
              <a:lumMod val="40000"/>
              <a:lumOff val="60000"/>
            </a:schemeClr>
          </a:solidFill>
          <a:effectLst>
            <a:softEdge rad="31750"/>
          </a:effectLst>
        </p:spPr>
        <p:txBody>
          <a:bodyPr wrap="none" rtlCol="0">
            <a:spAutoFit/>
          </a:bodyPr>
          <a:lstStyle/>
          <a:p>
            <a:r>
              <a:rPr lang="en-US" sz="1600" dirty="0"/>
              <a:t>Support all platforms</a:t>
            </a:r>
          </a:p>
        </p:txBody>
      </p:sp>
      <p:sp>
        <p:nvSpPr>
          <p:cNvPr id="15" name="TextBox 14">
            <a:extLst>
              <a:ext uri="{FF2B5EF4-FFF2-40B4-BE49-F238E27FC236}">
                <a16:creationId xmlns:a16="http://schemas.microsoft.com/office/drawing/2014/main" id="{D0BF5A27-6382-4C5C-AD47-209539CDFC07}"/>
              </a:ext>
            </a:extLst>
          </p:cNvPr>
          <p:cNvSpPr txBox="1"/>
          <p:nvPr/>
        </p:nvSpPr>
        <p:spPr>
          <a:xfrm>
            <a:off x="5373010" y="3666131"/>
            <a:ext cx="1935658" cy="338554"/>
          </a:xfrm>
          <a:prstGeom prst="rect">
            <a:avLst/>
          </a:prstGeom>
          <a:solidFill>
            <a:schemeClr val="accent5">
              <a:lumMod val="40000"/>
              <a:lumOff val="60000"/>
            </a:schemeClr>
          </a:solidFill>
          <a:effectLst>
            <a:softEdge rad="31750"/>
          </a:effectLst>
        </p:spPr>
        <p:txBody>
          <a:bodyPr wrap="none" rtlCol="0">
            <a:spAutoFit/>
          </a:bodyPr>
          <a:lstStyle/>
          <a:p>
            <a:r>
              <a:rPr lang="en-US" sz="1600" dirty="0"/>
              <a:t>Support all platforms</a:t>
            </a:r>
          </a:p>
        </p:txBody>
      </p:sp>
      <p:sp>
        <p:nvSpPr>
          <p:cNvPr id="16" name="TextBox 15">
            <a:extLst>
              <a:ext uri="{FF2B5EF4-FFF2-40B4-BE49-F238E27FC236}">
                <a16:creationId xmlns:a16="http://schemas.microsoft.com/office/drawing/2014/main" id="{FC71408D-013E-4AF9-92A4-BCD370475F1D}"/>
              </a:ext>
            </a:extLst>
          </p:cNvPr>
          <p:cNvSpPr txBox="1"/>
          <p:nvPr/>
        </p:nvSpPr>
        <p:spPr>
          <a:xfrm>
            <a:off x="5625128" y="3227563"/>
            <a:ext cx="1935658" cy="338554"/>
          </a:xfrm>
          <a:prstGeom prst="rect">
            <a:avLst/>
          </a:prstGeom>
          <a:solidFill>
            <a:schemeClr val="accent5">
              <a:lumMod val="40000"/>
              <a:lumOff val="60000"/>
            </a:schemeClr>
          </a:solidFill>
          <a:effectLst>
            <a:softEdge rad="31750"/>
          </a:effectLst>
        </p:spPr>
        <p:txBody>
          <a:bodyPr wrap="none" rtlCol="0">
            <a:spAutoFit/>
          </a:bodyPr>
          <a:lstStyle/>
          <a:p>
            <a:r>
              <a:rPr lang="en-US" sz="1600" dirty="0"/>
              <a:t>Support all platforms</a:t>
            </a:r>
          </a:p>
        </p:txBody>
      </p:sp>
      <p:sp>
        <p:nvSpPr>
          <p:cNvPr id="17" name="TextBox 16">
            <a:extLst>
              <a:ext uri="{FF2B5EF4-FFF2-40B4-BE49-F238E27FC236}">
                <a16:creationId xmlns:a16="http://schemas.microsoft.com/office/drawing/2014/main" id="{E7134CCF-EC23-4CD4-A6CD-B7AE4E42B6B2}"/>
              </a:ext>
            </a:extLst>
          </p:cNvPr>
          <p:cNvSpPr txBox="1"/>
          <p:nvPr/>
        </p:nvSpPr>
        <p:spPr>
          <a:xfrm>
            <a:off x="5843816" y="4094598"/>
            <a:ext cx="987386" cy="338554"/>
          </a:xfrm>
          <a:prstGeom prst="rect">
            <a:avLst/>
          </a:prstGeom>
          <a:solidFill>
            <a:schemeClr val="accent5">
              <a:lumMod val="75000"/>
            </a:schemeClr>
          </a:solidFill>
          <a:effectLst>
            <a:softEdge rad="31750"/>
          </a:effectLst>
        </p:spPr>
        <p:txBody>
          <a:bodyPr wrap="none" rtlCol="0">
            <a:spAutoFit/>
          </a:bodyPr>
          <a:lstStyle/>
          <a:p>
            <a:r>
              <a:rPr lang="en-US" sz="1600" dirty="0"/>
              <a:t>Windows</a:t>
            </a:r>
          </a:p>
        </p:txBody>
      </p:sp>
      <p:sp>
        <p:nvSpPr>
          <p:cNvPr id="18" name="TextBox 17">
            <a:extLst>
              <a:ext uri="{FF2B5EF4-FFF2-40B4-BE49-F238E27FC236}">
                <a16:creationId xmlns:a16="http://schemas.microsoft.com/office/drawing/2014/main" id="{E950147A-4218-4A83-A99A-8EE027F4856C}"/>
              </a:ext>
            </a:extLst>
          </p:cNvPr>
          <p:cNvSpPr txBox="1"/>
          <p:nvPr/>
        </p:nvSpPr>
        <p:spPr>
          <a:xfrm>
            <a:off x="6170902" y="4491790"/>
            <a:ext cx="987386" cy="338554"/>
          </a:xfrm>
          <a:prstGeom prst="rect">
            <a:avLst/>
          </a:prstGeom>
          <a:solidFill>
            <a:schemeClr val="accent5">
              <a:lumMod val="75000"/>
            </a:schemeClr>
          </a:solidFill>
          <a:effectLst>
            <a:softEdge rad="31750"/>
          </a:effectLst>
        </p:spPr>
        <p:txBody>
          <a:bodyPr wrap="none" rtlCol="0">
            <a:spAutoFit/>
          </a:bodyPr>
          <a:lstStyle/>
          <a:p>
            <a:r>
              <a:rPr lang="en-US" sz="1600" dirty="0"/>
              <a:t>Windows</a:t>
            </a:r>
          </a:p>
        </p:txBody>
      </p:sp>
    </p:spTree>
    <p:extLst>
      <p:ext uri="{BB962C8B-B14F-4D97-AF65-F5344CB8AC3E}">
        <p14:creationId xmlns:p14="http://schemas.microsoft.com/office/powerpoint/2010/main" val="974084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B8BF-A279-4598-9012-2C8EEAC39C8E}"/>
              </a:ext>
            </a:extLst>
          </p:cNvPr>
          <p:cNvSpPr>
            <a:spLocks noGrp="1"/>
          </p:cNvSpPr>
          <p:nvPr>
            <p:ph type="title"/>
          </p:nvPr>
        </p:nvSpPr>
        <p:spPr/>
        <p:txBody>
          <a:bodyPr/>
          <a:lstStyle/>
          <a:p>
            <a:r>
              <a:rPr lang="en-US" b="1" dirty="0">
                <a:solidFill>
                  <a:srgbClr val="222222"/>
                </a:solidFill>
              </a:rPr>
              <a:t>Code Smells Between Classes</a:t>
            </a:r>
            <a:endParaRPr lang="en-US" dirty="0"/>
          </a:p>
        </p:txBody>
      </p:sp>
      <p:sp>
        <p:nvSpPr>
          <p:cNvPr id="5" name="TextBox 4">
            <a:extLst>
              <a:ext uri="{FF2B5EF4-FFF2-40B4-BE49-F238E27FC236}">
                <a16:creationId xmlns:a16="http://schemas.microsoft.com/office/drawing/2014/main" id="{C46FF134-F1F7-439C-B5F0-5A6183C27D43}"/>
              </a:ext>
            </a:extLst>
          </p:cNvPr>
          <p:cNvSpPr txBox="1"/>
          <p:nvPr/>
        </p:nvSpPr>
        <p:spPr>
          <a:xfrm>
            <a:off x="1251678" y="1264207"/>
            <a:ext cx="10178322" cy="646331"/>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Middle Man</a:t>
            </a:r>
          </a:p>
          <a:p>
            <a:r>
              <a:rPr lang="en-US" b="0" i="0" dirty="0">
                <a:solidFill>
                  <a:srgbClr val="3A4145"/>
                </a:solidFill>
                <a:effectLst/>
                <a:latin typeface="Open Sans"/>
              </a:rPr>
              <a:t>If a class is delegating all its work, why does it exist?</a:t>
            </a:r>
            <a:endParaRPr lang="en-US" dirty="0"/>
          </a:p>
        </p:txBody>
      </p:sp>
      <p:sp>
        <p:nvSpPr>
          <p:cNvPr id="7" name="TextBox 6">
            <a:extLst>
              <a:ext uri="{FF2B5EF4-FFF2-40B4-BE49-F238E27FC236}">
                <a16:creationId xmlns:a16="http://schemas.microsoft.com/office/drawing/2014/main" id="{E91949CA-4FEB-49E9-86B5-8D7C95BEC468}"/>
              </a:ext>
            </a:extLst>
          </p:cNvPr>
          <p:cNvSpPr txBox="1"/>
          <p:nvPr/>
        </p:nvSpPr>
        <p:spPr>
          <a:xfrm>
            <a:off x="1251678" y="1972544"/>
            <a:ext cx="10178322" cy="923330"/>
          </a:xfrm>
          <a:prstGeom prst="rect">
            <a:avLst/>
          </a:prstGeom>
          <a:solidFill>
            <a:schemeClr val="accent1">
              <a:lumMod val="20000"/>
              <a:lumOff val="80000"/>
            </a:schemeClr>
          </a:solidFill>
          <a:ln>
            <a:noFill/>
          </a:ln>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Divergent Change</a:t>
            </a:r>
          </a:p>
          <a:p>
            <a:r>
              <a:rPr lang="en-US" i="0" dirty="0">
                <a:solidFill>
                  <a:srgbClr val="3A4145"/>
                </a:solidFill>
                <a:effectLst/>
                <a:latin typeface="Open Sans"/>
              </a:rPr>
              <a:t>You find yourself having to change many unrelated methods when you make changes to a</a:t>
            </a:r>
          </a:p>
          <a:p>
            <a:r>
              <a:rPr lang="en-US" i="0" dirty="0">
                <a:solidFill>
                  <a:srgbClr val="3A4145"/>
                </a:solidFill>
                <a:effectLst/>
                <a:latin typeface="Open Sans"/>
              </a:rPr>
              <a:t> class.</a:t>
            </a:r>
          </a:p>
        </p:txBody>
      </p:sp>
      <p:sp>
        <p:nvSpPr>
          <p:cNvPr id="9" name="TextBox 8">
            <a:extLst>
              <a:ext uri="{FF2B5EF4-FFF2-40B4-BE49-F238E27FC236}">
                <a16:creationId xmlns:a16="http://schemas.microsoft.com/office/drawing/2014/main" id="{B7C8E310-73EE-43B7-A1BA-A7FA217C7BB5}"/>
              </a:ext>
            </a:extLst>
          </p:cNvPr>
          <p:cNvSpPr txBox="1"/>
          <p:nvPr/>
        </p:nvSpPr>
        <p:spPr>
          <a:xfrm>
            <a:off x="1251678" y="2967335"/>
            <a:ext cx="10178322" cy="923330"/>
          </a:xfrm>
          <a:prstGeom prst="rect">
            <a:avLst/>
          </a:prstGeom>
          <a:solidFill>
            <a:schemeClr val="bg1">
              <a:lumMod val="85000"/>
            </a:schemeClr>
          </a:solidFill>
        </p:spPr>
        <p:txBody>
          <a:bodyPr wrap="square">
            <a:spAutoFit/>
          </a:bodyPr>
          <a:lstStyle/>
          <a:p>
            <a:r>
              <a:rPr lang="en-US" b="1" i="0" dirty="0">
                <a:solidFill>
                  <a:srgbClr val="3A4145"/>
                </a:solidFill>
                <a:effectLst/>
                <a:latin typeface="Open Sans"/>
              </a:rPr>
              <a:t>Shotgun Surgery</a:t>
            </a:r>
          </a:p>
          <a:p>
            <a:r>
              <a:rPr lang="en-US" i="0" dirty="0">
                <a:solidFill>
                  <a:srgbClr val="3A4145"/>
                </a:solidFill>
                <a:effectLst/>
                <a:latin typeface="Open Sans"/>
              </a:rPr>
              <a:t>Making any modifications requires that you make many small changes to many different classes.</a:t>
            </a:r>
          </a:p>
        </p:txBody>
      </p:sp>
      <p:sp>
        <p:nvSpPr>
          <p:cNvPr id="11" name="TextBox 10">
            <a:extLst>
              <a:ext uri="{FF2B5EF4-FFF2-40B4-BE49-F238E27FC236}">
                <a16:creationId xmlns:a16="http://schemas.microsoft.com/office/drawing/2014/main" id="{2C85DFBD-36BE-4B42-8F13-AD0BE479D067}"/>
              </a:ext>
            </a:extLst>
          </p:cNvPr>
          <p:cNvSpPr txBox="1"/>
          <p:nvPr/>
        </p:nvSpPr>
        <p:spPr>
          <a:xfrm>
            <a:off x="1251678" y="4116465"/>
            <a:ext cx="10178322" cy="1477328"/>
          </a:xfrm>
          <a:prstGeom prst="rect">
            <a:avLst/>
          </a:prstGeom>
          <a:solidFill>
            <a:schemeClr val="accent1">
              <a:lumMod val="20000"/>
              <a:lumOff val="80000"/>
            </a:schemeClr>
          </a:solidFill>
          <a:ln>
            <a:noFill/>
          </a:ln>
          <a:effectLst>
            <a:outerShdw blurRad="63500" sx="102000" sy="102000" algn="ctr" rotWithShape="0">
              <a:prstClr val="black">
                <a:alpha val="40000"/>
              </a:prstClr>
            </a:outerShdw>
          </a:effectLst>
        </p:spPr>
        <p:txBody>
          <a:bodyPr wrap="square">
            <a:spAutoFit/>
          </a:bodyPr>
          <a:lstStyle/>
          <a:p>
            <a:r>
              <a:rPr lang="en-US" b="1" i="0" dirty="0">
                <a:solidFill>
                  <a:srgbClr val="3A4145"/>
                </a:solidFill>
                <a:effectLst/>
                <a:latin typeface="Open Sans"/>
              </a:rPr>
              <a:t>Switch Statements</a:t>
            </a:r>
          </a:p>
          <a:p>
            <a:r>
              <a:rPr lang="en-US" dirty="0">
                <a:latin typeface="Open Sans"/>
              </a:rPr>
              <a:t>Relatively rare use of switch and case operators is one of the hallmarks of object-oriented code. Often code for a single switch can be scattered in different places in the program. When a new condition is added, you have to find all the switch code and modify it.</a:t>
            </a:r>
          </a:p>
          <a:p>
            <a:r>
              <a:rPr lang="en-US" dirty="0">
                <a:latin typeface="Open Sans"/>
              </a:rPr>
              <a:t>As a rule of thumb, when you see switch you should think of polymorphism.</a:t>
            </a:r>
          </a:p>
        </p:txBody>
      </p:sp>
    </p:spTree>
    <p:extLst>
      <p:ext uri="{BB962C8B-B14F-4D97-AF65-F5344CB8AC3E}">
        <p14:creationId xmlns:p14="http://schemas.microsoft.com/office/powerpoint/2010/main" val="2624138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E95877-9DB1-4E1D-A6F7-F8CAFC3C041A}"/>
              </a:ext>
            </a:extLst>
          </p:cNvPr>
          <p:cNvSpPr txBox="1">
            <a:spLocks/>
          </p:cNvSpPr>
          <p:nvPr/>
        </p:nvSpPr>
        <p:spPr>
          <a:xfrm>
            <a:off x="1200163" y="199934"/>
            <a:ext cx="10178322" cy="1492132"/>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b="1" dirty="0">
                <a:solidFill>
                  <a:srgbClr val="222222"/>
                </a:solidFill>
              </a:rPr>
              <a:t>Refactoring Techniques</a:t>
            </a:r>
          </a:p>
          <a:p>
            <a:endParaRPr lang="en-US" dirty="0"/>
          </a:p>
        </p:txBody>
      </p:sp>
      <p:sp>
        <p:nvSpPr>
          <p:cNvPr id="3" name="Title 1">
            <a:extLst>
              <a:ext uri="{FF2B5EF4-FFF2-40B4-BE49-F238E27FC236}">
                <a16:creationId xmlns:a16="http://schemas.microsoft.com/office/drawing/2014/main" id="{5B0E30B6-617E-4C35-BBDA-60CE94A5648C}"/>
              </a:ext>
            </a:extLst>
          </p:cNvPr>
          <p:cNvSpPr txBox="1">
            <a:spLocks/>
          </p:cNvSpPr>
          <p:nvPr/>
        </p:nvSpPr>
        <p:spPr>
          <a:xfrm>
            <a:off x="1200163" y="1692066"/>
            <a:ext cx="10178322" cy="1492132"/>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b="1" dirty="0">
                <a:solidFill>
                  <a:srgbClr val="222222"/>
                </a:solidFill>
              </a:rPr>
              <a:t>Design Patterns</a:t>
            </a:r>
          </a:p>
          <a:p>
            <a:endParaRPr lang="en-US" dirty="0"/>
          </a:p>
        </p:txBody>
      </p:sp>
    </p:spTree>
    <p:extLst>
      <p:ext uri="{BB962C8B-B14F-4D97-AF65-F5344CB8AC3E}">
        <p14:creationId xmlns:p14="http://schemas.microsoft.com/office/powerpoint/2010/main" val="119916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alternatives</a:t>
            </a:r>
            <a:endParaRPr lang="fa-IR" dirty="0"/>
          </a:p>
        </p:txBody>
      </p:sp>
      <p:sp>
        <p:nvSpPr>
          <p:cNvPr id="3" name="TextBox 2">
            <a:extLst>
              <a:ext uri="{FF2B5EF4-FFF2-40B4-BE49-F238E27FC236}">
                <a16:creationId xmlns:a16="http://schemas.microsoft.com/office/drawing/2014/main" id="{88232BAC-C5AE-4AF5-B3A6-74B436EF43FF}"/>
              </a:ext>
            </a:extLst>
          </p:cNvPr>
          <p:cNvSpPr txBox="1"/>
          <p:nvPr/>
        </p:nvSpPr>
        <p:spPr>
          <a:xfrm>
            <a:off x="1768642" y="1874517"/>
            <a:ext cx="4080925" cy="646331"/>
          </a:xfrm>
          <a:prstGeom prst="rect">
            <a:avLst/>
          </a:prstGeom>
          <a:noFill/>
        </p:spPr>
        <p:txBody>
          <a:bodyPr wrap="none" rtlCol="0">
            <a:spAutoFit/>
          </a:bodyPr>
          <a:lstStyle/>
          <a:p>
            <a:pPr algn="ctr"/>
            <a:r>
              <a:rPr lang="en-US" dirty="0">
                <a:solidFill>
                  <a:srgbClr val="0070C0"/>
                </a:solidFill>
              </a:rPr>
              <a:t>IDEF(Integrated DEFinition method)</a:t>
            </a:r>
          </a:p>
          <a:p>
            <a:pPr algn="ctr"/>
            <a:r>
              <a:rPr lang="en-US" dirty="0"/>
              <a:t>Fund from US Airforce on 1980 until now.</a:t>
            </a:r>
          </a:p>
        </p:txBody>
      </p:sp>
      <p:sp>
        <p:nvSpPr>
          <p:cNvPr id="4" name="TextBox 3">
            <a:extLst>
              <a:ext uri="{FF2B5EF4-FFF2-40B4-BE49-F238E27FC236}">
                <a16:creationId xmlns:a16="http://schemas.microsoft.com/office/drawing/2014/main" id="{03972CBE-6E7B-4954-AD22-86BB77A9FA52}"/>
              </a:ext>
            </a:extLst>
          </p:cNvPr>
          <p:cNvSpPr txBox="1"/>
          <p:nvPr/>
        </p:nvSpPr>
        <p:spPr>
          <a:xfrm>
            <a:off x="7315408" y="1487369"/>
            <a:ext cx="3425232" cy="584775"/>
          </a:xfrm>
          <a:prstGeom prst="rect">
            <a:avLst/>
          </a:prstGeom>
          <a:solidFill>
            <a:schemeClr val="accent4">
              <a:lumMod val="20000"/>
              <a:lumOff val="80000"/>
            </a:schemeClr>
          </a:solidFill>
        </p:spPr>
        <p:txBody>
          <a:bodyPr wrap="none" rtlCol="0">
            <a:spAutoFit/>
          </a:bodyPr>
          <a:lstStyle/>
          <a:p>
            <a:pPr algn="ctr"/>
            <a:r>
              <a:rPr lang="en-US" sz="1600" dirty="0"/>
              <a:t>Comes from manufacturing and target </a:t>
            </a:r>
          </a:p>
          <a:p>
            <a:pPr algn="ctr"/>
            <a:r>
              <a:rPr lang="en-US" sz="1600" dirty="0"/>
              <a:t>all engineering project</a:t>
            </a:r>
          </a:p>
        </p:txBody>
      </p:sp>
      <p:sp>
        <p:nvSpPr>
          <p:cNvPr id="5" name="TextBox 4">
            <a:extLst>
              <a:ext uri="{FF2B5EF4-FFF2-40B4-BE49-F238E27FC236}">
                <a16:creationId xmlns:a16="http://schemas.microsoft.com/office/drawing/2014/main" id="{E1D15BD5-4DE1-4476-9F1E-65AD8C71FD2C}"/>
              </a:ext>
            </a:extLst>
          </p:cNvPr>
          <p:cNvSpPr txBox="1"/>
          <p:nvPr/>
        </p:nvSpPr>
        <p:spPr>
          <a:xfrm>
            <a:off x="7315408" y="2351571"/>
            <a:ext cx="1820627" cy="338554"/>
          </a:xfrm>
          <a:prstGeom prst="rect">
            <a:avLst/>
          </a:prstGeom>
          <a:solidFill>
            <a:schemeClr val="accent4">
              <a:lumMod val="20000"/>
              <a:lumOff val="80000"/>
            </a:schemeClr>
          </a:solidFill>
        </p:spPr>
        <p:txBody>
          <a:bodyPr wrap="none" rtlCol="0">
            <a:spAutoFit/>
          </a:bodyPr>
          <a:lstStyle/>
          <a:p>
            <a:pPr algn="ctr"/>
            <a:r>
              <a:rPr lang="en-US" sz="1600" dirty="0"/>
              <a:t>No tool supports it</a:t>
            </a:r>
          </a:p>
        </p:txBody>
      </p:sp>
      <p:cxnSp>
        <p:nvCxnSpPr>
          <p:cNvPr id="7" name="Straight Arrow Connector 6">
            <a:extLst>
              <a:ext uri="{FF2B5EF4-FFF2-40B4-BE49-F238E27FC236}">
                <a16:creationId xmlns:a16="http://schemas.microsoft.com/office/drawing/2014/main" id="{14563308-0BC1-414E-A86E-3689E97FCFCC}"/>
              </a:ext>
            </a:extLst>
          </p:cNvPr>
          <p:cNvCxnSpPr>
            <a:cxnSpLocks/>
            <a:stCxn id="3" idx="3"/>
            <a:endCxn id="4" idx="1"/>
          </p:cNvCxnSpPr>
          <p:nvPr/>
        </p:nvCxnSpPr>
        <p:spPr>
          <a:xfrm flipV="1">
            <a:off x="5849567" y="1779757"/>
            <a:ext cx="1465841" cy="41792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AE8A0855-3760-45D9-ADFE-E008CCEC92EE}"/>
              </a:ext>
            </a:extLst>
          </p:cNvPr>
          <p:cNvCxnSpPr>
            <a:stCxn id="3" idx="3"/>
            <a:endCxn id="5" idx="1"/>
          </p:cNvCxnSpPr>
          <p:nvPr/>
        </p:nvCxnSpPr>
        <p:spPr>
          <a:xfrm>
            <a:off x="5849567" y="2197683"/>
            <a:ext cx="1465841" cy="32316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15B1EC08-71EF-46E1-82CB-997FAD0C6937}"/>
              </a:ext>
            </a:extLst>
          </p:cNvPr>
          <p:cNvSpPr txBox="1"/>
          <p:nvPr/>
        </p:nvSpPr>
        <p:spPr>
          <a:xfrm>
            <a:off x="2091335" y="3607087"/>
            <a:ext cx="3459601" cy="646331"/>
          </a:xfrm>
          <a:prstGeom prst="rect">
            <a:avLst/>
          </a:prstGeom>
          <a:noFill/>
        </p:spPr>
        <p:txBody>
          <a:bodyPr wrap="none" rtlCol="0">
            <a:spAutoFit/>
          </a:bodyPr>
          <a:lstStyle/>
          <a:p>
            <a:pPr algn="ctr"/>
            <a:r>
              <a:rPr lang="en-US" dirty="0">
                <a:solidFill>
                  <a:srgbClr val="0070C0"/>
                </a:solidFill>
              </a:rPr>
              <a:t>SysML(System Modelling Language)</a:t>
            </a:r>
          </a:p>
          <a:p>
            <a:pPr algn="ctr"/>
            <a:r>
              <a:rPr lang="en-US" dirty="0"/>
              <a:t>It is a extension to UML</a:t>
            </a:r>
          </a:p>
        </p:txBody>
      </p:sp>
      <p:sp>
        <p:nvSpPr>
          <p:cNvPr id="12" name="TextBox 11">
            <a:extLst>
              <a:ext uri="{FF2B5EF4-FFF2-40B4-BE49-F238E27FC236}">
                <a16:creationId xmlns:a16="http://schemas.microsoft.com/office/drawing/2014/main" id="{254C34C4-FB97-4851-8035-8DD09EB4C2F8}"/>
              </a:ext>
            </a:extLst>
          </p:cNvPr>
          <p:cNvSpPr txBox="1"/>
          <p:nvPr/>
        </p:nvSpPr>
        <p:spPr>
          <a:xfrm>
            <a:off x="7218522" y="3696313"/>
            <a:ext cx="4054123" cy="369332"/>
          </a:xfrm>
          <a:prstGeom prst="rect">
            <a:avLst/>
          </a:prstGeom>
          <a:solidFill>
            <a:schemeClr val="accent4">
              <a:lumMod val="20000"/>
              <a:lumOff val="80000"/>
            </a:schemeClr>
          </a:solidFill>
        </p:spPr>
        <p:txBody>
          <a:bodyPr wrap="none" rtlCol="0">
            <a:spAutoFit/>
          </a:bodyPr>
          <a:lstStyle/>
          <a:p>
            <a:pPr algn="ctr"/>
            <a:r>
              <a:rPr lang="en-US" dirty="0"/>
              <a:t>It supports </a:t>
            </a:r>
            <a:r>
              <a:rPr lang="en-US" u="sng" dirty="0"/>
              <a:t>systems</a:t>
            </a:r>
            <a:r>
              <a:rPr lang="en-US" dirty="0"/>
              <a:t> engineering activities.</a:t>
            </a:r>
            <a:endParaRPr lang="en-US" sz="1600" dirty="0"/>
          </a:p>
        </p:txBody>
      </p:sp>
      <p:sp>
        <p:nvSpPr>
          <p:cNvPr id="14" name="Rectangle 13">
            <a:extLst>
              <a:ext uri="{FF2B5EF4-FFF2-40B4-BE49-F238E27FC236}">
                <a16:creationId xmlns:a16="http://schemas.microsoft.com/office/drawing/2014/main" id="{D87CE795-5B91-4FBC-A8D2-48FC9E52FCA6}"/>
              </a:ext>
            </a:extLst>
          </p:cNvPr>
          <p:cNvSpPr/>
          <p:nvPr/>
        </p:nvSpPr>
        <p:spPr>
          <a:xfrm>
            <a:off x="7218522" y="3225723"/>
            <a:ext cx="3522118" cy="369332"/>
          </a:xfrm>
          <a:prstGeom prst="rect">
            <a:avLst/>
          </a:prstGeom>
          <a:solidFill>
            <a:schemeClr val="accent4">
              <a:lumMod val="20000"/>
              <a:lumOff val="80000"/>
            </a:schemeClr>
          </a:solidFill>
        </p:spPr>
        <p:txBody>
          <a:bodyPr wrap="none">
            <a:spAutoFit/>
          </a:bodyPr>
          <a:lstStyle/>
          <a:p>
            <a:r>
              <a:rPr lang="en-US" dirty="0"/>
              <a:t> general-purpose modeling language</a:t>
            </a:r>
          </a:p>
        </p:txBody>
      </p:sp>
      <p:sp>
        <p:nvSpPr>
          <p:cNvPr id="15" name="TextBox 14">
            <a:extLst>
              <a:ext uri="{FF2B5EF4-FFF2-40B4-BE49-F238E27FC236}">
                <a16:creationId xmlns:a16="http://schemas.microsoft.com/office/drawing/2014/main" id="{93AA4897-76DF-4A74-9892-7C8E1EDBBE6F}"/>
              </a:ext>
            </a:extLst>
          </p:cNvPr>
          <p:cNvSpPr txBox="1"/>
          <p:nvPr/>
        </p:nvSpPr>
        <p:spPr>
          <a:xfrm>
            <a:off x="7218522" y="4173367"/>
            <a:ext cx="4571444" cy="338554"/>
          </a:xfrm>
          <a:prstGeom prst="rect">
            <a:avLst/>
          </a:prstGeom>
          <a:solidFill>
            <a:schemeClr val="accent4">
              <a:lumMod val="20000"/>
              <a:lumOff val="80000"/>
            </a:schemeClr>
          </a:solidFill>
        </p:spPr>
        <p:txBody>
          <a:bodyPr wrap="none" rtlCol="0">
            <a:spAutoFit/>
          </a:bodyPr>
          <a:lstStyle/>
          <a:p>
            <a:pPr algn="ctr"/>
            <a:r>
              <a:rPr lang="en-US" sz="1600" dirty="0"/>
              <a:t>Some UML diagrams removed, some diagrams added</a:t>
            </a:r>
          </a:p>
        </p:txBody>
      </p:sp>
      <p:cxnSp>
        <p:nvCxnSpPr>
          <p:cNvPr id="17" name="Straight Arrow Connector 16">
            <a:extLst>
              <a:ext uri="{FF2B5EF4-FFF2-40B4-BE49-F238E27FC236}">
                <a16:creationId xmlns:a16="http://schemas.microsoft.com/office/drawing/2014/main" id="{CAB764C0-34AC-4573-9623-F13C011689D4}"/>
              </a:ext>
            </a:extLst>
          </p:cNvPr>
          <p:cNvCxnSpPr>
            <a:stCxn id="11" idx="3"/>
            <a:endCxn id="14" idx="1"/>
          </p:cNvCxnSpPr>
          <p:nvPr/>
        </p:nvCxnSpPr>
        <p:spPr>
          <a:xfrm flipV="1">
            <a:off x="5550936" y="3410389"/>
            <a:ext cx="1667586" cy="51986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4D9FCA70-77D1-4560-8047-FD47FE2D2E13}"/>
              </a:ext>
            </a:extLst>
          </p:cNvPr>
          <p:cNvCxnSpPr>
            <a:cxnSpLocks/>
            <a:stCxn id="11" idx="3"/>
            <a:endCxn id="15" idx="1"/>
          </p:cNvCxnSpPr>
          <p:nvPr/>
        </p:nvCxnSpPr>
        <p:spPr>
          <a:xfrm>
            <a:off x="5550936" y="3930253"/>
            <a:ext cx="1667586" cy="41239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383C7B6E-866A-4676-A5D0-DD886CE1E57A}"/>
              </a:ext>
            </a:extLst>
          </p:cNvPr>
          <p:cNvCxnSpPr>
            <a:cxnSpLocks/>
            <a:stCxn id="11" idx="3"/>
            <a:endCxn id="12" idx="1"/>
          </p:cNvCxnSpPr>
          <p:nvPr/>
        </p:nvCxnSpPr>
        <p:spPr>
          <a:xfrm flipV="1">
            <a:off x="5550936" y="3880979"/>
            <a:ext cx="1667586" cy="4927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CB6C0BC4-8706-4FC6-9159-E890A46C1948}"/>
              </a:ext>
            </a:extLst>
          </p:cNvPr>
          <p:cNvSpPr txBox="1"/>
          <p:nvPr/>
        </p:nvSpPr>
        <p:spPr>
          <a:xfrm>
            <a:off x="2399229" y="5521216"/>
            <a:ext cx="7621253" cy="830997"/>
          </a:xfrm>
          <a:prstGeom prst="rect">
            <a:avLst/>
          </a:prstGeom>
          <a:solidFill>
            <a:srgbClr val="92D050"/>
          </a:solidFill>
          <a:effectLst>
            <a:softEdge rad="31750"/>
          </a:effectLst>
        </p:spPr>
        <p:txBody>
          <a:bodyPr wrap="none" rtlCol="0">
            <a:spAutoFit/>
          </a:bodyPr>
          <a:lstStyle/>
          <a:p>
            <a:pPr algn="ctr"/>
            <a:r>
              <a:rPr lang="en-US" sz="2400" dirty="0"/>
              <a:t>The biggest alternative to UML is to not do modelling at all.</a:t>
            </a:r>
          </a:p>
          <a:p>
            <a:pPr algn="ctr"/>
            <a:r>
              <a:rPr lang="en-US" sz="2400" dirty="0"/>
              <a:t>So UML hasn’t any </a:t>
            </a:r>
            <a:r>
              <a:rPr lang="en-US" sz="2400" b="1" u="sng" dirty="0"/>
              <a:t>formal</a:t>
            </a:r>
            <a:r>
              <a:rPr lang="en-US" sz="2400" dirty="0"/>
              <a:t> alternatives.</a:t>
            </a:r>
          </a:p>
        </p:txBody>
      </p:sp>
    </p:spTree>
    <p:extLst>
      <p:ext uri="{BB962C8B-B14F-4D97-AF65-F5344CB8AC3E}">
        <p14:creationId xmlns:p14="http://schemas.microsoft.com/office/powerpoint/2010/main" val="74647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Free Shocked Emoji Transparent Background, Download Free Clip Art ...">
            <a:extLst>
              <a:ext uri="{FF2B5EF4-FFF2-40B4-BE49-F238E27FC236}">
                <a16:creationId xmlns:a16="http://schemas.microsoft.com/office/drawing/2014/main" id="{BA458B5A-704F-480E-9C92-37B1F47010D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67352" y="4820477"/>
            <a:ext cx="1308100" cy="8619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49B8E1-F335-4A42-A9CB-DA23E8FC9F46}"/>
              </a:ext>
            </a:extLst>
          </p:cNvPr>
          <p:cNvSpPr>
            <a:spLocks noGrp="1"/>
          </p:cNvSpPr>
          <p:nvPr>
            <p:ph type="title"/>
          </p:nvPr>
        </p:nvSpPr>
        <p:spPr/>
        <p:txBody>
          <a:bodyPr/>
          <a:lstStyle/>
          <a:p>
            <a:r>
              <a:rPr lang="en-US" dirty="0"/>
              <a:t>UML and Agility</a:t>
            </a:r>
          </a:p>
        </p:txBody>
      </p:sp>
      <p:sp>
        <p:nvSpPr>
          <p:cNvPr id="4" name="Rectangle 3">
            <a:extLst>
              <a:ext uri="{FF2B5EF4-FFF2-40B4-BE49-F238E27FC236}">
                <a16:creationId xmlns:a16="http://schemas.microsoft.com/office/drawing/2014/main" id="{2EB07A4B-06A8-4122-A5EF-C9B2D91F71D3}"/>
              </a:ext>
            </a:extLst>
          </p:cNvPr>
          <p:cNvSpPr/>
          <p:nvPr/>
        </p:nvSpPr>
        <p:spPr>
          <a:xfrm>
            <a:off x="2475452" y="1791241"/>
            <a:ext cx="7068410" cy="461665"/>
          </a:xfrm>
          <a:prstGeom prst="rect">
            <a:avLst/>
          </a:prstGeom>
        </p:spPr>
        <p:txBody>
          <a:bodyPr wrap="none">
            <a:spAutoFit/>
          </a:bodyPr>
          <a:lstStyle/>
          <a:p>
            <a:r>
              <a:rPr lang="en-US" sz="2400" b="1" dirty="0">
                <a:solidFill>
                  <a:schemeClr val="accent2">
                    <a:lumMod val="60000"/>
                    <a:lumOff val="40000"/>
                  </a:schemeClr>
                </a:solidFill>
              </a:rPr>
              <a:t>Common Myths Surrounding Agile Architecture</a:t>
            </a:r>
          </a:p>
        </p:txBody>
      </p:sp>
      <p:sp>
        <p:nvSpPr>
          <p:cNvPr id="5" name="Rectangle 4">
            <a:extLst>
              <a:ext uri="{FF2B5EF4-FFF2-40B4-BE49-F238E27FC236}">
                <a16:creationId xmlns:a16="http://schemas.microsoft.com/office/drawing/2014/main" id="{FC51482E-0D91-4551-8862-A3CCB66FD5D9}"/>
              </a:ext>
            </a:extLst>
          </p:cNvPr>
          <p:cNvSpPr/>
          <p:nvPr/>
        </p:nvSpPr>
        <p:spPr>
          <a:xfrm>
            <a:off x="2613913" y="2201496"/>
            <a:ext cx="7631774" cy="1938992"/>
          </a:xfrm>
          <a:prstGeom prst="rect">
            <a:avLst/>
          </a:prstGeom>
        </p:spPr>
        <p:txBody>
          <a:bodyPr wrap="square">
            <a:spAutoFit/>
          </a:bodyPr>
          <a:lstStyle/>
          <a:p>
            <a:r>
              <a:rPr lang="en-US" sz="2400" dirty="0"/>
              <a:t>1. Agilists don’t “do architecture”</a:t>
            </a:r>
          </a:p>
          <a:p>
            <a:r>
              <a:rPr lang="en-US" sz="2400" dirty="0"/>
              <a:t>2. Agilists start coding right away</a:t>
            </a:r>
          </a:p>
          <a:p>
            <a:r>
              <a:rPr lang="en-US" sz="2400" dirty="0"/>
              <a:t>3. Agilists don’t follow enterprise architecture strategies</a:t>
            </a:r>
          </a:p>
          <a:p>
            <a:r>
              <a:rPr lang="en-US" sz="2400" dirty="0"/>
              <a:t>4. Agilists don’t model </a:t>
            </a:r>
          </a:p>
          <a:p>
            <a:r>
              <a:rPr lang="en-US" sz="2400" dirty="0"/>
              <a:t>5. Agilists don’t document</a:t>
            </a:r>
          </a:p>
        </p:txBody>
      </p:sp>
      <p:sp>
        <p:nvSpPr>
          <p:cNvPr id="6" name="Rectangle 5">
            <a:extLst>
              <a:ext uri="{FF2B5EF4-FFF2-40B4-BE49-F238E27FC236}">
                <a16:creationId xmlns:a16="http://schemas.microsoft.com/office/drawing/2014/main" id="{D95A9BB5-C5CC-4DE2-B2E5-081CA94E0DB3}"/>
              </a:ext>
            </a:extLst>
          </p:cNvPr>
          <p:cNvSpPr/>
          <p:nvPr/>
        </p:nvSpPr>
        <p:spPr>
          <a:xfrm>
            <a:off x="2583427" y="4941319"/>
            <a:ext cx="6455870" cy="461665"/>
          </a:xfrm>
          <a:prstGeom prst="rect">
            <a:avLst/>
          </a:prstGeom>
        </p:spPr>
        <p:txBody>
          <a:bodyPr wrap="none">
            <a:spAutoFit/>
          </a:bodyPr>
          <a:lstStyle/>
          <a:p>
            <a:r>
              <a:rPr lang="en-US" sz="2400" b="1" i="1" dirty="0">
                <a:solidFill>
                  <a:srgbClr val="444444"/>
                </a:solidFill>
                <a:latin typeface="Open Sans"/>
              </a:rPr>
              <a:t>“</a:t>
            </a:r>
            <a:r>
              <a:rPr lang="en-US" sz="2400" b="1" i="1" dirty="0">
                <a:solidFill>
                  <a:schemeClr val="accent4">
                    <a:lumMod val="50000"/>
                  </a:schemeClr>
                </a:solidFill>
                <a:latin typeface="Open Sans"/>
              </a:rPr>
              <a:t>We do not use UML because we are agile</a:t>
            </a:r>
            <a:r>
              <a:rPr lang="en-US" sz="2400" b="1" i="1" dirty="0">
                <a:solidFill>
                  <a:srgbClr val="444444"/>
                </a:solidFill>
                <a:latin typeface="Open Sans"/>
              </a:rPr>
              <a:t>.”</a:t>
            </a:r>
            <a:r>
              <a:rPr lang="en-US" sz="2400" b="1" dirty="0">
                <a:solidFill>
                  <a:srgbClr val="444444"/>
                </a:solidFill>
                <a:latin typeface="Open Sans"/>
              </a:rPr>
              <a:t> </a:t>
            </a:r>
            <a:endParaRPr lang="en-US" sz="2400" b="1" dirty="0"/>
          </a:p>
        </p:txBody>
      </p:sp>
      <p:pic>
        <p:nvPicPr>
          <p:cNvPr id="8" name="Picture 8" descr="Download Cancel Symbol Png - Transparent PNG -() png images ...">
            <a:extLst>
              <a:ext uri="{FF2B5EF4-FFF2-40B4-BE49-F238E27FC236}">
                <a16:creationId xmlns:a16="http://schemas.microsoft.com/office/drawing/2014/main" id="{C32CED61-FE11-45AD-91F6-5CCFE9A8E6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9297" y="4716621"/>
            <a:ext cx="1206390" cy="10697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ownload Cancel Symbol Png - Transparent PNG -() png images ...">
            <a:extLst>
              <a:ext uri="{FF2B5EF4-FFF2-40B4-BE49-F238E27FC236}">
                <a16:creationId xmlns:a16="http://schemas.microsoft.com/office/drawing/2014/main" id="{77EE4396-7A11-4879-92D2-A9B5944F2FB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1297" y="2288445"/>
            <a:ext cx="352165" cy="3122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ownload Cancel Symbol Png - Transparent PNG -() png images ...">
            <a:extLst>
              <a:ext uri="{FF2B5EF4-FFF2-40B4-BE49-F238E27FC236}">
                <a16:creationId xmlns:a16="http://schemas.microsoft.com/office/drawing/2014/main" id="{AE2FC089-3348-4421-AFD4-7F77984882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1297" y="2669275"/>
            <a:ext cx="352165" cy="3122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Download Cancel Symbol Png - Transparent PNG -() png images ...">
            <a:extLst>
              <a:ext uri="{FF2B5EF4-FFF2-40B4-BE49-F238E27FC236}">
                <a16:creationId xmlns:a16="http://schemas.microsoft.com/office/drawing/2014/main" id="{E46EE0B2-D355-41BE-865B-34AAF555A8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3522" y="3021876"/>
            <a:ext cx="352165" cy="3122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Download Cancel Symbol Png - Transparent PNG -() png images ...">
            <a:extLst>
              <a:ext uri="{FF2B5EF4-FFF2-40B4-BE49-F238E27FC236}">
                <a16:creationId xmlns:a16="http://schemas.microsoft.com/office/drawing/2014/main" id="{8076D63A-7ED3-4B33-9B3C-A3483568A8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9800" y="3429000"/>
            <a:ext cx="352165" cy="3122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Download Cancel Symbol Png - Transparent PNG -() png images ...">
            <a:extLst>
              <a:ext uri="{FF2B5EF4-FFF2-40B4-BE49-F238E27FC236}">
                <a16:creationId xmlns:a16="http://schemas.microsoft.com/office/drawing/2014/main" id="{6280AD92-2889-4095-A344-70C89F4034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9800" y="3813507"/>
            <a:ext cx="352165" cy="23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12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584F-3971-4DF1-960F-E66B4319C764}"/>
              </a:ext>
            </a:extLst>
          </p:cNvPr>
          <p:cNvSpPr>
            <a:spLocks noGrp="1"/>
          </p:cNvSpPr>
          <p:nvPr>
            <p:ph type="title"/>
          </p:nvPr>
        </p:nvSpPr>
        <p:spPr/>
        <p:txBody>
          <a:bodyPr/>
          <a:lstStyle/>
          <a:p>
            <a:r>
              <a:rPr lang="en-US" dirty="0"/>
              <a:t>Architecture Development</a:t>
            </a:r>
          </a:p>
        </p:txBody>
      </p:sp>
      <p:sp>
        <p:nvSpPr>
          <p:cNvPr id="4" name="TextBox 3">
            <a:extLst>
              <a:ext uri="{FF2B5EF4-FFF2-40B4-BE49-F238E27FC236}">
                <a16:creationId xmlns:a16="http://schemas.microsoft.com/office/drawing/2014/main" id="{CAD05E31-A5F9-486F-9F21-395E45567FA0}"/>
              </a:ext>
            </a:extLst>
          </p:cNvPr>
          <p:cNvSpPr txBox="1"/>
          <p:nvPr/>
        </p:nvSpPr>
        <p:spPr>
          <a:xfrm>
            <a:off x="8069411" y="1482132"/>
            <a:ext cx="2222083" cy="769441"/>
          </a:xfrm>
          <a:prstGeom prst="rect">
            <a:avLst/>
          </a:prstGeom>
          <a:solidFill>
            <a:srgbClr val="69AE44"/>
          </a:solidFill>
        </p:spPr>
        <p:txBody>
          <a:bodyPr wrap="none" rtlCol="0">
            <a:spAutoFit/>
          </a:bodyPr>
          <a:lstStyle/>
          <a:p>
            <a:pPr algn="ctr"/>
            <a:r>
              <a:rPr lang="en-US" sz="2400" b="1" dirty="0">
                <a:solidFill>
                  <a:srgbClr val="C00000"/>
                </a:solidFill>
              </a:rPr>
              <a:t>BDUF</a:t>
            </a:r>
          </a:p>
          <a:p>
            <a:pPr algn="ctr"/>
            <a:r>
              <a:rPr lang="en-US" sz="2000" dirty="0"/>
              <a:t>Big Design UpFront</a:t>
            </a:r>
          </a:p>
        </p:txBody>
      </p:sp>
      <p:graphicFrame>
        <p:nvGraphicFramePr>
          <p:cNvPr id="24" name="Diagram 23">
            <a:extLst>
              <a:ext uri="{FF2B5EF4-FFF2-40B4-BE49-F238E27FC236}">
                <a16:creationId xmlns:a16="http://schemas.microsoft.com/office/drawing/2014/main" id="{A7D6BBD5-4D44-438D-9FE8-50A47B4BEAD6}"/>
              </a:ext>
            </a:extLst>
          </p:cNvPr>
          <p:cNvGraphicFramePr/>
          <p:nvPr>
            <p:extLst>
              <p:ext uri="{D42A27DB-BD31-4B8C-83A1-F6EECF244321}">
                <p14:modId xmlns:p14="http://schemas.microsoft.com/office/powerpoint/2010/main" val="1275021306"/>
              </p:ext>
            </p:extLst>
          </p:nvPr>
        </p:nvGraphicFramePr>
        <p:xfrm>
          <a:off x="762000" y="1128451"/>
          <a:ext cx="5486399" cy="2709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Arrow: Left-Right 26">
            <a:extLst>
              <a:ext uri="{FF2B5EF4-FFF2-40B4-BE49-F238E27FC236}">
                <a16:creationId xmlns:a16="http://schemas.microsoft.com/office/drawing/2014/main" id="{D5BBCB97-7796-4FC7-A402-3A50562D5692}"/>
              </a:ext>
            </a:extLst>
          </p:cNvPr>
          <p:cNvSpPr/>
          <p:nvPr/>
        </p:nvSpPr>
        <p:spPr>
          <a:xfrm>
            <a:off x="4805095" y="1765894"/>
            <a:ext cx="3164645" cy="412484"/>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697C3AF-6A3B-47BA-8CE5-C33FAADAD241}"/>
              </a:ext>
            </a:extLst>
          </p:cNvPr>
          <p:cNvSpPr/>
          <p:nvPr/>
        </p:nvSpPr>
        <p:spPr>
          <a:xfrm>
            <a:off x="4805091" y="1487637"/>
            <a:ext cx="3164649" cy="369332"/>
          </a:xfrm>
          <a:prstGeom prst="rect">
            <a:avLst/>
          </a:prstGeom>
        </p:spPr>
        <p:txBody>
          <a:bodyPr wrap="square">
            <a:spAutoFit/>
          </a:bodyPr>
          <a:lstStyle/>
          <a:p>
            <a:r>
              <a:rPr lang="en-US" dirty="0"/>
              <a:t>Adaptation 	Anticipation</a:t>
            </a:r>
          </a:p>
        </p:txBody>
      </p:sp>
      <p:cxnSp>
        <p:nvCxnSpPr>
          <p:cNvPr id="6" name="Straight Connector 5">
            <a:extLst>
              <a:ext uri="{FF2B5EF4-FFF2-40B4-BE49-F238E27FC236}">
                <a16:creationId xmlns:a16="http://schemas.microsoft.com/office/drawing/2014/main" id="{E06F4B91-DFBA-4EE9-A20C-282A2E794DC1}"/>
              </a:ext>
            </a:extLst>
          </p:cNvPr>
          <p:cNvCxnSpPr>
            <a:cxnSpLocks/>
          </p:cNvCxnSpPr>
          <p:nvPr/>
        </p:nvCxnSpPr>
        <p:spPr>
          <a:xfrm flipH="1">
            <a:off x="6248399" y="1290141"/>
            <a:ext cx="92442" cy="5046963"/>
          </a:xfrm>
          <a:prstGeom prst="line">
            <a:avLst/>
          </a:prstGeom>
        </p:spPr>
        <p:style>
          <a:lnRef idx="3">
            <a:schemeClr val="accent2"/>
          </a:lnRef>
          <a:fillRef idx="0">
            <a:schemeClr val="accent2"/>
          </a:fillRef>
          <a:effectRef idx="2">
            <a:schemeClr val="accent2"/>
          </a:effectRef>
          <a:fontRef idx="minor">
            <a:schemeClr val="tx1"/>
          </a:fontRef>
        </p:style>
      </p:cxnSp>
      <p:pic>
        <p:nvPicPr>
          <p:cNvPr id="2050" name="Picture 2" descr="Agile Delivery">
            <a:extLst>
              <a:ext uri="{FF2B5EF4-FFF2-40B4-BE49-F238E27FC236}">
                <a16:creationId xmlns:a16="http://schemas.microsoft.com/office/drawing/2014/main" id="{04372366-8DB7-44B1-BDE7-1EFBB1D52F3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77232" y="4116038"/>
            <a:ext cx="3255934" cy="2274153"/>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12" descr="Waterfall">
            <a:extLst>
              <a:ext uri="{FF2B5EF4-FFF2-40B4-BE49-F238E27FC236}">
                <a16:creationId xmlns:a16="http://schemas.microsoft.com/office/drawing/2014/main" id="{899C61B9-2463-43FF-B3B4-4CBD7F1DC1BF}"/>
              </a:ext>
            </a:extLst>
          </p:cNvPr>
          <p:cNvSpPr>
            <a:spLocks noChangeAspect="1" noChangeArrowheads="1"/>
          </p:cNvSpPr>
          <p:nvPr/>
        </p:nvSpPr>
        <p:spPr bwMode="auto">
          <a:xfrm>
            <a:off x="7073881" y="3632200"/>
            <a:ext cx="2759856" cy="27598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9" name="Picture 38">
            <a:extLst>
              <a:ext uri="{FF2B5EF4-FFF2-40B4-BE49-F238E27FC236}">
                <a16:creationId xmlns:a16="http://schemas.microsoft.com/office/drawing/2014/main" id="{CB665E80-A915-457A-A002-ACDC2A964E0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0011" y="3813622"/>
            <a:ext cx="4046540" cy="2556865"/>
          </a:xfrm>
          <a:prstGeom prst="rect">
            <a:avLst/>
          </a:prstGeom>
        </p:spPr>
      </p:pic>
      <p:sp>
        <p:nvSpPr>
          <p:cNvPr id="12" name="TextBox 11">
            <a:extLst>
              <a:ext uri="{FF2B5EF4-FFF2-40B4-BE49-F238E27FC236}">
                <a16:creationId xmlns:a16="http://schemas.microsoft.com/office/drawing/2014/main" id="{80FF8EC1-D902-44F1-BBE8-495A9E0DB847}"/>
              </a:ext>
            </a:extLst>
          </p:cNvPr>
          <p:cNvSpPr txBox="1"/>
          <p:nvPr/>
        </p:nvSpPr>
        <p:spPr>
          <a:xfrm>
            <a:off x="7892678" y="3831705"/>
            <a:ext cx="3227743" cy="276999"/>
          </a:xfrm>
          <a:prstGeom prst="rect">
            <a:avLst/>
          </a:prstGeom>
          <a:noFill/>
        </p:spPr>
        <p:txBody>
          <a:bodyPr wrap="square">
            <a:spAutoFit/>
          </a:bodyPr>
          <a:lstStyle/>
          <a:p>
            <a:r>
              <a:rPr lang="en-US" sz="1200" b="0" i="0" dirty="0">
                <a:solidFill>
                  <a:srgbClr val="202122"/>
                </a:solidFill>
                <a:effectLst/>
                <a:latin typeface="Arial" panose="020B0604020202020204" pitchFamily="34" charset="0"/>
              </a:rPr>
              <a:t>gathering, recording, analyzing requirements</a:t>
            </a:r>
            <a:endParaRPr lang="en-US" sz="1200" dirty="0">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EF79629A-1023-4F65-9606-B333CE015B9B}"/>
              </a:ext>
            </a:extLst>
          </p:cNvPr>
          <p:cNvSpPr txBox="1"/>
          <p:nvPr/>
        </p:nvSpPr>
        <p:spPr>
          <a:xfrm>
            <a:off x="8541713" y="4317360"/>
            <a:ext cx="3412760" cy="430887"/>
          </a:xfrm>
          <a:prstGeom prst="rect">
            <a:avLst/>
          </a:prstGeom>
          <a:noFill/>
        </p:spPr>
        <p:txBody>
          <a:bodyPr wrap="square">
            <a:spAutoFit/>
          </a:bodyPr>
          <a:lstStyle/>
          <a:p>
            <a:r>
              <a:rPr lang="en-US" sz="1100" b="0" i="0" dirty="0">
                <a:solidFill>
                  <a:srgbClr val="000000"/>
                </a:solidFill>
                <a:effectLst/>
                <a:latin typeface="Arial" panose="020B0604020202020204" pitchFamily="34" charset="0"/>
              </a:rPr>
              <a:t>moves the concentration from problem domain</a:t>
            </a:r>
          </a:p>
          <a:p>
            <a:r>
              <a:rPr lang="en-US" sz="1100" b="0" i="0" dirty="0">
                <a:solidFill>
                  <a:srgbClr val="000000"/>
                </a:solidFill>
                <a:effectLst/>
                <a:latin typeface="Arial" panose="020B0604020202020204" pitchFamily="34" charset="0"/>
              </a:rPr>
              <a:t> to solution domain- output : software Architecture</a:t>
            </a:r>
            <a:endParaRPr lang="en-US" sz="1100" dirty="0"/>
          </a:p>
        </p:txBody>
      </p:sp>
      <p:sp>
        <p:nvSpPr>
          <p:cNvPr id="16" name="TextBox 15">
            <a:extLst>
              <a:ext uri="{FF2B5EF4-FFF2-40B4-BE49-F238E27FC236}">
                <a16:creationId xmlns:a16="http://schemas.microsoft.com/office/drawing/2014/main" id="{11F32116-8FF8-4C13-ABAA-B0C6245C5F3E}"/>
              </a:ext>
            </a:extLst>
          </p:cNvPr>
          <p:cNvSpPr txBox="1"/>
          <p:nvPr/>
        </p:nvSpPr>
        <p:spPr>
          <a:xfrm>
            <a:off x="9174954" y="4896384"/>
            <a:ext cx="3017046" cy="430887"/>
          </a:xfrm>
          <a:prstGeom prst="rect">
            <a:avLst/>
          </a:prstGeom>
          <a:noFill/>
        </p:spPr>
        <p:txBody>
          <a:bodyPr wrap="square">
            <a:spAutoFit/>
          </a:bodyPr>
          <a:lstStyle/>
          <a:p>
            <a:r>
              <a:rPr lang="en-US" sz="1100" b="0" i="0" dirty="0">
                <a:effectLst/>
                <a:latin typeface="Arial" panose="020B0604020202020204" pitchFamily="34" charset="0"/>
              </a:rPr>
              <a:t>the </a:t>
            </a:r>
            <a:r>
              <a:rPr lang="en-US" sz="1100" b="0" i="0" strike="noStrike" dirty="0">
                <a:effectLst/>
                <a:latin typeface="Arial" panose="020B0604020202020204" pitchFamily="34" charset="0"/>
              </a:rPr>
              <a:t>development</a:t>
            </a:r>
            <a:r>
              <a:rPr lang="en-US" sz="1100" b="0" i="0" dirty="0">
                <a:effectLst/>
                <a:latin typeface="Arial" panose="020B0604020202020204" pitchFamily="34" charset="0"/>
              </a:rPr>
              <a:t>, and </a:t>
            </a:r>
            <a:r>
              <a:rPr lang="en-US" sz="1100" b="0" i="0" u="none" strike="noStrike" dirty="0">
                <a:effectLst/>
                <a:latin typeface="Arial" panose="020B0604020202020204" pitchFamily="34" charset="0"/>
              </a:rPr>
              <a:t>integration</a:t>
            </a:r>
          </a:p>
          <a:p>
            <a:r>
              <a:rPr lang="en-US" sz="1100" b="0" i="0" dirty="0">
                <a:effectLst/>
                <a:latin typeface="Arial" panose="020B0604020202020204" pitchFamily="34" charset="0"/>
              </a:rPr>
              <a:t>of software – output : software</a:t>
            </a:r>
            <a:endParaRPr lang="en-US" sz="1100" dirty="0"/>
          </a:p>
        </p:txBody>
      </p:sp>
      <p:sp>
        <p:nvSpPr>
          <p:cNvPr id="8" name="TextBox 7">
            <a:extLst>
              <a:ext uri="{FF2B5EF4-FFF2-40B4-BE49-F238E27FC236}">
                <a16:creationId xmlns:a16="http://schemas.microsoft.com/office/drawing/2014/main" id="{3D72CE14-DE23-4DBF-9B3E-21A7D339C7EB}"/>
              </a:ext>
            </a:extLst>
          </p:cNvPr>
          <p:cNvSpPr txBox="1"/>
          <p:nvPr/>
        </p:nvSpPr>
        <p:spPr>
          <a:xfrm>
            <a:off x="9833737" y="5433380"/>
            <a:ext cx="1993503" cy="430887"/>
          </a:xfrm>
          <a:prstGeom prst="rect">
            <a:avLst/>
          </a:prstGeom>
          <a:noFill/>
        </p:spPr>
        <p:txBody>
          <a:bodyPr wrap="square">
            <a:spAutoFit/>
          </a:bodyPr>
          <a:lstStyle/>
          <a:p>
            <a:r>
              <a:rPr lang="en-US" sz="1100" b="0" i="0" dirty="0">
                <a:effectLst/>
                <a:latin typeface="Arial" panose="020B0604020202020204" pitchFamily="34" charset="0"/>
              </a:rPr>
              <a:t>Testing and debugging the </a:t>
            </a:r>
          </a:p>
          <a:p>
            <a:r>
              <a:rPr lang="en-US" sz="1100" dirty="0">
                <a:latin typeface="Arial" panose="020B0604020202020204" pitchFamily="34" charset="0"/>
              </a:rPr>
              <a:t>defects</a:t>
            </a:r>
            <a:endParaRPr lang="en-US" sz="1100" dirty="0"/>
          </a:p>
        </p:txBody>
      </p:sp>
      <p:sp>
        <p:nvSpPr>
          <p:cNvPr id="20" name="TextBox 19">
            <a:extLst>
              <a:ext uri="{FF2B5EF4-FFF2-40B4-BE49-F238E27FC236}">
                <a16:creationId xmlns:a16="http://schemas.microsoft.com/office/drawing/2014/main" id="{9AA6C092-BF74-46A1-9C53-41AF22B061E1}"/>
              </a:ext>
            </a:extLst>
          </p:cNvPr>
          <p:cNvSpPr txBox="1"/>
          <p:nvPr/>
        </p:nvSpPr>
        <p:spPr>
          <a:xfrm>
            <a:off x="6525248" y="5909858"/>
            <a:ext cx="2517794" cy="461665"/>
          </a:xfrm>
          <a:prstGeom prst="rect">
            <a:avLst/>
          </a:prstGeom>
          <a:noFill/>
        </p:spPr>
        <p:txBody>
          <a:bodyPr wrap="square">
            <a:spAutoFit/>
          </a:bodyPr>
          <a:lstStyle/>
          <a:p>
            <a:r>
              <a:rPr lang="en-US" sz="1200" b="0" i="0" dirty="0">
                <a:solidFill>
                  <a:srgbClr val="202122"/>
                </a:solidFill>
                <a:effectLst/>
                <a:latin typeface="Arial" panose="020B0604020202020204" pitchFamily="34" charset="0"/>
              </a:rPr>
              <a:t> modification of a software product </a:t>
            </a:r>
          </a:p>
          <a:p>
            <a:r>
              <a:rPr lang="en-US" sz="1200" b="0" i="0" dirty="0">
                <a:solidFill>
                  <a:srgbClr val="202122"/>
                </a:solidFill>
                <a:effectLst/>
                <a:latin typeface="Arial" panose="020B0604020202020204" pitchFamily="34" charset="0"/>
              </a:rPr>
              <a:t>after delivery to correct faults</a:t>
            </a:r>
            <a:endParaRPr lang="en-US" sz="1200" dirty="0"/>
          </a:p>
        </p:txBody>
      </p:sp>
      <p:sp>
        <p:nvSpPr>
          <p:cNvPr id="3" name="TextBox 2">
            <a:extLst>
              <a:ext uri="{FF2B5EF4-FFF2-40B4-BE49-F238E27FC236}">
                <a16:creationId xmlns:a16="http://schemas.microsoft.com/office/drawing/2014/main" id="{E1E8E4F6-2388-4517-8222-8C8EE967D651}"/>
              </a:ext>
            </a:extLst>
          </p:cNvPr>
          <p:cNvSpPr txBox="1"/>
          <p:nvPr/>
        </p:nvSpPr>
        <p:spPr>
          <a:xfrm>
            <a:off x="7610423" y="2442002"/>
            <a:ext cx="3129062" cy="369332"/>
          </a:xfrm>
          <a:prstGeom prst="rect">
            <a:avLst/>
          </a:prstGeom>
          <a:noFill/>
        </p:spPr>
        <p:txBody>
          <a:bodyPr wrap="none" rtlCol="0">
            <a:spAutoFit/>
          </a:bodyPr>
          <a:lstStyle/>
          <a:p>
            <a:r>
              <a:rPr lang="en-US" dirty="0"/>
              <a:t>Waterfall, RUP, Spiral are BDUP</a:t>
            </a:r>
          </a:p>
        </p:txBody>
      </p:sp>
    </p:spTree>
    <p:extLst>
      <p:ext uri="{BB962C8B-B14F-4D97-AF65-F5344CB8AC3E}">
        <p14:creationId xmlns:p14="http://schemas.microsoft.com/office/powerpoint/2010/main" val="91077594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9918</TotalTime>
  <Words>9251</Words>
  <Application>Microsoft Office PowerPoint</Application>
  <PresentationFormat>Widescreen</PresentationFormat>
  <Paragraphs>741</Paragraphs>
  <Slides>61</Slides>
  <Notes>37</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61</vt:i4>
      </vt:variant>
    </vt:vector>
  </HeadingPairs>
  <TitlesOfParts>
    <vt:vector size="80" baseType="lpstr">
      <vt:lpstr>-apple-system</vt:lpstr>
      <vt:lpstr>Arial</vt:lpstr>
      <vt:lpstr>Calibri</vt:lpstr>
      <vt:lpstr>Calibri-Bold</vt:lpstr>
      <vt:lpstr>DejaVuSans</vt:lpstr>
      <vt:lpstr>DejaVuSansCondensed</vt:lpstr>
      <vt:lpstr>DejaVuSans-ExtraLight</vt:lpstr>
      <vt:lpstr>Georgia</vt:lpstr>
      <vt:lpstr>Gill Sans MT</vt:lpstr>
      <vt:lpstr>Impact</vt:lpstr>
      <vt:lpstr>inherit</vt:lpstr>
      <vt:lpstr>Lucida Sans Unicode</vt:lpstr>
      <vt:lpstr>Montserrat</vt:lpstr>
      <vt:lpstr>Open Sans</vt:lpstr>
      <vt:lpstr>PT Sans</vt:lpstr>
      <vt:lpstr>Segoe UI Light</vt:lpstr>
      <vt:lpstr>ui-monospace</vt:lpstr>
      <vt:lpstr>Wingdings</vt:lpstr>
      <vt:lpstr>Badge</vt:lpstr>
      <vt:lpstr>Unified Modeling Language</vt:lpstr>
      <vt:lpstr>Introduction</vt:lpstr>
      <vt:lpstr>Long Story of UML</vt:lpstr>
      <vt:lpstr>Need for Modelling</vt:lpstr>
      <vt:lpstr>Why UML?</vt:lpstr>
      <vt:lpstr>UML tools</vt:lpstr>
      <vt:lpstr>Uml alternatives</vt:lpstr>
      <vt:lpstr>UML and Agility</vt:lpstr>
      <vt:lpstr>Architecture Development</vt:lpstr>
      <vt:lpstr>Agile architecture</vt:lpstr>
      <vt:lpstr>Why agile is opposed to BDUP?</vt:lpstr>
      <vt:lpstr>UML and Agility</vt:lpstr>
      <vt:lpstr>UML and OOP(Object Oriented Paradigm)</vt:lpstr>
      <vt:lpstr>Why OOP?</vt:lpstr>
      <vt:lpstr>Software Design concepts &amp; Consideration</vt:lpstr>
      <vt:lpstr>Stakeholder different viewpoints</vt:lpstr>
      <vt:lpstr>THree Perspectives to Apply UML</vt:lpstr>
      <vt:lpstr>Conceptual to implementation</vt:lpstr>
      <vt:lpstr>Modeling Workload</vt:lpstr>
      <vt:lpstr>UML Diagrams</vt:lpstr>
      <vt:lpstr>Diagrams drawing order</vt:lpstr>
      <vt:lpstr>Use case diagram</vt:lpstr>
      <vt:lpstr>Use case Notation</vt:lpstr>
      <vt:lpstr>Associations variety</vt:lpstr>
      <vt:lpstr>boundary boxes to indicate releases.</vt:lpstr>
      <vt:lpstr>Applying packages to simplify use case diagrams</vt:lpstr>
      <vt:lpstr>Use case Example</vt:lpstr>
      <vt:lpstr>Activity Diagram Example - Student Enrollment</vt:lpstr>
      <vt:lpstr>Entity-Control-Boundary pattern</vt:lpstr>
      <vt:lpstr>Remaining Agile</vt:lpstr>
      <vt:lpstr>Sequence diagram</vt:lpstr>
      <vt:lpstr>3 different Seq approach</vt:lpstr>
      <vt:lpstr>3 different Seq approach</vt:lpstr>
      <vt:lpstr>3 different Seq approach</vt:lpstr>
      <vt:lpstr>Seq Diagram Notation</vt:lpstr>
      <vt:lpstr>Seq Diagram Notation</vt:lpstr>
      <vt:lpstr>Seq Diagram Notation</vt:lpstr>
      <vt:lpstr>Seq Diagram Notation</vt:lpstr>
      <vt:lpstr>Seq Diagram Notation</vt:lpstr>
      <vt:lpstr>Seq Diagram Notation</vt:lpstr>
      <vt:lpstr>Seq Diagram Notation</vt:lpstr>
      <vt:lpstr>Seq Diagram Notation</vt:lpstr>
      <vt:lpstr>Seq Diagram concurrency</vt:lpstr>
      <vt:lpstr>Seq diagram example</vt:lpstr>
      <vt:lpstr>Class diagram</vt:lpstr>
      <vt:lpstr>Class notation</vt:lpstr>
      <vt:lpstr>Relationships in Class Diagrams</vt:lpstr>
      <vt:lpstr>Relationships in Class Diagrams</vt:lpstr>
      <vt:lpstr>Relationships in Class Diagrams</vt:lpstr>
      <vt:lpstr>Relationships in Class Diagrams</vt:lpstr>
      <vt:lpstr>Relationships in Class Diagrams</vt:lpstr>
      <vt:lpstr>Aggregation vs composition</vt:lpstr>
      <vt:lpstr>Aggregation vs composition</vt:lpstr>
      <vt:lpstr>Relationships in Class Diagrams</vt:lpstr>
      <vt:lpstr>Abstract class vs Interface</vt:lpstr>
      <vt:lpstr>Code Smells Between Classes </vt:lpstr>
      <vt:lpstr>Code Smells Between Classes </vt:lpstr>
      <vt:lpstr>Code Smells Between Classes </vt:lpstr>
      <vt:lpstr>PowerPoint Presentation</vt:lpstr>
      <vt:lpstr>Code Smells Between Classes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dc:creator>
  <cp:lastModifiedBy>APA</cp:lastModifiedBy>
  <cp:revision>275</cp:revision>
  <dcterms:created xsi:type="dcterms:W3CDTF">2020-06-10T10:47:31Z</dcterms:created>
  <dcterms:modified xsi:type="dcterms:W3CDTF">2022-02-22T20:58:44Z</dcterms:modified>
</cp:coreProperties>
</file>