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2" r:id="rId7"/>
    <p:sldId id="264" r:id="rId8"/>
    <p:sldId id="263" r:id="rId9"/>
    <p:sldId id="259" r:id="rId10"/>
    <p:sldId id="261" r:id="rId11"/>
    <p:sldId id="265" r:id="rId12"/>
    <p:sldId id="267"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0FB2-E3B1-481E-8DD1-A679EDF23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3B9EA-8FBE-4E23-8C93-BC18AF3A8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8D394-D548-4D65-A956-EAB1FB48F2C5}"/>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909F55F5-8CD8-4891-892C-D24FFBACA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420F-6522-4F17-B784-5E46AF8E2671}"/>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1404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0102-9F1E-4A8A-99FA-C92A19A629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DB275-D1B0-4029-B734-710D8D306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B8EB-E809-431B-8A0E-91B957A5BB6C}"/>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80910114-4C23-4E1F-B137-C1421F480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30B50-6579-4EE9-9F93-1EFE93766B2B}"/>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06299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C84B1-D0F7-4FD4-A672-E34D80043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A70BE-E26D-4575-8100-2CC2A0403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2E150-DCAD-496C-A4FD-F986EC527E1E}"/>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B406EBEE-571B-43EA-B9A2-0A66410B5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FE44D-A5D0-4B1B-A58D-D920CC78B8BE}"/>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04863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14A3-CC00-4408-8332-F74B1780C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4A3B5-BD96-4139-8298-D297878A4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B5313-4C98-4B15-86F8-8B1C94266742}"/>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BE72F86F-739B-4494-8405-2230A94B8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5BBEA-3E7F-4FBB-8B1C-7B58DD417097}"/>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20112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CC56-B39B-4A4B-AB44-656CF2FE59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4BE8C-C91B-46C9-83DB-8C16906FD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4DDA2-2D8A-41F0-BA69-DA0117FBAB43}"/>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D2DEA38C-97C0-4513-97FD-D221212D7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8AE93-940F-4EA9-939E-8FB5AA6AE646}"/>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79771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22D9-885F-44AD-A1ED-3A130B96F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F63F0-052D-4159-968F-AF6DB29055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A64404-EECD-445D-BB56-F6DE500A9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13BFA-26F1-4BE9-98D1-BF813EEB0B1A}"/>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6" name="Footer Placeholder 5">
            <a:extLst>
              <a:ext uri="{FF2B5EF4-FFF2-40B4-BE49-F238E27FC236}">
                <a16:creationId xmlns:a16="http://schemas.microsoft.com/office/drawing/2014/main" id="{BD724CEE-BA18-47ED-8954-6B7693FFD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25A37-782F-4AF9-B5AC-422AB47A1FB7}"/>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14076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A705-3AEB-44E9-92FC-5DD4D0E33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C552E-B08E-405C-B988-8D55D768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DCB5A-1B96-43C0-9777-6BE9B5906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6FA981-E7AD-447B-9A11-4E0C43F2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50A6B-6DD2-4A14-8061-F16F5ADC3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7C9AA-D5F9-44CC-9D18-FAA3E8BA29E5}"/>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8" name="Footer Placeholder 7">
            <a:extLst>
              <a:ext uri="{FF2B5EF4-FFF2-40B4-BE49-F238E27FC236}">
                <a16:creationId xmlns:a16="http://schemas.microsoft.com/office/drawing/2014/main" id="{2E681F14-4B55-4ACF-9346-D6E98F5CE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2A406-2DA0-4040-9E84-773320037430}"/>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66818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673D-443B-4CAC-933B-670D6D788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4A588-12F4-4EE6-BD95-5C00B5717E63}"/>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4" name="Footer Placeholder 3">
            <a:extLst>
              <a:ext uri="{FF2B5EF4-FFF2-40B4-BE49-F238E27FC236}">
                <a16:creationId xmlns:a16="http://schemas.microsoft.com/office/drawing/2014/main" id="{488084A1-D29C-4E5A-BABE-B39F39307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02C1-F34E-47DD-A73C-31C03EF68986}"/>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89553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0A6BB-7F0A-4BA8-9427-F68DD250987E}"/>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3" name="Footer Placeholder 2">
            <a:extLst>
              <a:ext uri="{FF2B5EF4-FFF2-40B4-BE49-F238E27FC236}">
                <a16:creationId xmlns:a16="http://schemas.microsoft.com/office/drawing/2014/main" id="{2F1BFB9F-D247-448D-BD85-7701F19CD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9003F-D7F4-444C-9008-455114D4F019}"/>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46105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9A61-D361-4398-B032-64DF29A1B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17E190-4165-48B0-BBF3-AC3580428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2DFC7-EB0A-4F63-9DA2-582A9E718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0730E-1EF7-4467-BC70-7938B022A954}"/>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6" name="Footer Placeholder 5">
            <a:extLst>
              <a:ext uri="{FF2B5EF4-FFF2-40B4-BE49-F238E27FC236}">
                <a16:creationId xmlns:a16="http://schemas.microsoft.com/office/drawing/2014/main" id="{2185D3DD-81B7-4A43-B9DB-B59ADFEBF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1C9FC-9556-4616-B6AA-E427CAA19480}"/>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390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90E3-93FC-4FFD-AB24-C9F6F79DF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67B71-1ADB-4CE2-A326-883F51F51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B775F-2BFE-497B-8856-F6D0DDDED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B65A2-17AF-4AA0-B679-F7A401AFD5BF}"/>
              </a:ext>
            </a:extLst>
          </p:cNvPr>
          <p:cNvSpPr>
            <a:spLocks noGrp="1"/>
          </p:cNvSpPr>
          <p:nvPr>
            <p:ph type="dt" sz="half" idx="10"/>
          </p:nvPr>
        </p:nvSpPr>
        <p:spPr/>
        <p:txBody>
          <a:bodyPr/>
          <a:lstStyle/>
          <a:p>
            <a:fld id="{1EE040E6-4F96-4939-A60E-8D6512789607}" type="datetimeFigureOut">
              <a:rPr lang="en-US" smtClean="0"/>
              <a:t>12/27/2021</a:t>
            </a:fld>
            <a:endParaRPr lang="en-US"/>
          </a:p>
        </p:txBody>
      </p:sp>
      <p:sp>
        <p:nvSpPr>
          <p:cNvPr id="6" name="Footer Placeholder 5">
            <a:extLst>
              <a:ext uri="{FF2B5EF4-FFF2-40B4-BE49-F238E27FC236}">
                <a16:creationId xmlns:a16="http://schemas.microsoft.com/office/drawing/2014/main" id="{BB1FF6F9-B0E5-4BD5-A812-9CD5AF4AE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362D9-500B-4E71-BD51-1B453756FC81}"/>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166318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C87C1-2B88-4D2D-8389-C88EC7B7C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92B20-85D4-4C28-99C0-9EB8F5A02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C8173-E847-45CB-833E-B18465775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040E6-4F96-4939-A60E-8D6512789607}" type="datetimeFigureOut">
              <a:rPr lang="en-US" smtClean="0"/>
              <a:t>12/27/2021</a:t>
            </a:fld>
            <a:endParaRPr lang="en-US"/>
          </a:p>
        </p:txBody>
      </p:sp>
      <p:sp>
        <p:nvSpPr>
          <p:cNvPr id="5" name="Footer Placeholder 4">
            <a:extLst>
              <a:ext uri="{FF2B5EF4-FFF2-40B4-BE49-F238E27FC236}">
                <a16:creationId xmlns:a16="http://schemas.microsoft.com/office/drawing/2014/main" id="{0D949703-952F-4B19-810E-CDE25FFBF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B6239-834A-4D72-8835-16A8F2CAE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885E3-F234-46E6-BD92-5772F972E849}" type="slidenum">
              <a:rPr lang="en-US" smtClean="0"/>
              <a:t>‹#›</a:t>
            </a:fld>
            <a:endParaRPr lang="en-US"/>
          </a:p>
        </p:txBody>
      </p:sp>
    </p:spTree>
    <p:extLst>
      <p:ext uri="{BB962C8B-B14F-4D97-AF65-F5344CB8AC3E}">
        <p14:creationId xmlns:p14="http://schemas.microsoft.com/office/powerpoint/2010/main" val="3550189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facebook.com/docs/graph-api/overview/rate-limiting#platform-rate-limits" TargetMode="External"/><Relationship Id="rId2" Type="http://schemas.openxmlformats.org/officeDocument/2006/relationships/hyperlink" Target="https://developer.github.com/apps/building-github-apps/understanding-rate-limits-for-github-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3000">
              <a:srgbClr val="43853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9A9ACF9-3262-47C5-B67E-5DA8C2350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8220" y="4578684"/>
            <a:ext cx="3111566" cy="1903856"/>
          </a:xfrm>
          <a:prstGeom prst="rect">
            <a:avLst/>
          </a:prstGeom>
        </p:spPr>
      </p:pic>
      <p:sp>
        <p:nvSpPr>
          <p:cNvPr id="7" name="TextBox 6">
            <a:extLst>
              <a:ext uri="{FF2B5EF4-FFF2-40B4-BE49-F238E27FC236}">
                <a16:creationId xmlns:a16="http://schemas.microsoft.com/office/drawing/2014/main" id="{F1B0C111-ACC6-4728-AB16-A7104E6714CD}"/>
              </a:ext>
            </a:extLst>
          </p:cNvPr>
          <p:cNvSpPr txBox="1"/>
          <p:nvPr/>
        </p:nvSpPr>
        <p:spPr>
          <a:xfrm>
            <a:off x="2239347" y="942392"/>
            <a:ext cx="6988629" cy="2308324"/>
          </a:xfrm>
          <a:prstGeom prst="rect">
            <a:avLst/>
          </a:prstGeom>
          <a:noFill/>
        </p:spPr>
        <p:txBody>
          <a:bodyPr wrap="square" rtlCol="0">
            <a:spAutoFit/>
          </a:bodyPr>
          <a:lstStyle/>
          <a:p>
            <a:r>
              <a:rPr lang="en-US" sz="7200" dirty="0">
                <a:solidFill>
                  <a:schemeClr val="bg1"/>
                </a:solidFill>
                <a:latin typeface="PT Sans" panose="020B0503020203020204" pitchFamily="34" charset="0"/>
              </a:rPr>
              <a:t>Back End Development</a:t>
            </a:r>
          </a:p>
        </p:txBody>
      </p:sp>
      <p:sp>
        <p:nvSpPr>
          <p:cNvPr id="10" name="TextBox 9">
            <a:extLst>
              <a:ext uri="{FF2B5EF4-FFF2-40B4-BE49-F238E27FC236}">
                <a16:creationId xmlns:a16="http://schemas.microsoft.com/office/drawing/2014/main" id="{EE47915B-CB5F-4B00-A363-E8AF12B9DC67}"/>
              </a:ext>
            </a:extLst>
          </p:cNvPr>
          <p:cNvSpPr txBox="1"/>
          <p:nvPr/>
        </p:nvSpPr>
        <p:spPr>
          <a:xfrm>
            <a:off x="2239347" y="3624082"/>
            <a:ext cx="2873829" cy="369332"/>
          </a:xfrm>
          <a:prstGeom prst="rect">
            <a:avLst/>
          </a:prstGeom>
          <a:noFill/>
        </p:spPr>
        <p:txBody>
          <a:bodyPr wrap="square" rtlCol="0">
            <a:spAutoFit/>
          </a:bodyPr>
          <a:lstStyle/>
          <a:p>
            <a:r>
              <a:rPr lang="en-US" dirty="0">
                <a:solidFill>
                  <a:schemeClr val="bg1"/>
                </a:solidFill>
                <a:latin typeface="PT Sans" panose="020B0503020203020204" pitchFamily="34" charset="0"/>
              </a:rPr>
              <a:t>Rate limit</a:t>
            </a:r>
          </a:p>
        </p:txBody>
      </p:sp>
      <p:sp>
        <p:nvSpPr>
          <p:cNvPr id="11" name="TextBox 10">
            <a:extLst>
              <a:ext uri="{FF2B5EF4-FFF2-40B4-BE49-F238E27FC236}">
                <a16:creationId xmlns:a16="http://schemas.microsoft.com/office/drawing/2014/main" id="{FCD9FAC2-271E-47C9-9F40-5A0C4EF43901}"/>
              </a:ext>
            </a:extLst>
          </p:cNvPr>
          <p:cNvSpPr txBox="1"/>
          <p:nvPr/>
        </p:nvSpPr>
        <p:spPr>
          <a:xfrm>
            <a:off x="2239347" y="4366780"/>
            <a:ext cx="2873829" cy="369332"/>
          </a:xfrm>
          <a:prstGeom prst="rect">
            <a:avLst/>
          </a:prstGeom>
          <a:noFill/>
        </p:spPr>
        <p:txBody>
          <a:bodyPr wrap="square" rtlCol="0">
            <a:spAutoFit/>
          </a:bodyPr>
          <a:lstStyle/>
          <a:p>
            <a:r>
              <a:rPr lang="en-US" dirty="0">
                <a:solidFill>
                  <a:schemeClr val="bg1"/>
                </a:solidFill>
                <a:latin typeface="PT Sans" panose="020B0503020203020204" pitchFamily="34" charset="0"/>
              </a:rPr>
              <a:t>Hamed Hafezi – Dec 2021</a:t>
            </a:r>
          </a:p>
        </p:txBody>
      </p:sp>
    </p:spTree>
    <p:extLst>
      <p:ext uri="{BB962C8B-B14F-4D97-AF65-F5344CB8AC3E}">
        <p14:creationId xmlns:p14="http://schemas.microsoft.com/office/powerpoint/2010/main" val="386546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Leaky bucket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p:txBody>
          <a:bodyPr>
            <a:normAutofit/>
          </a:bodyPr>
          <a:lstStyle/>
          <a:p>
            <a:r>
              <a:rPr lang="en-US" sz="1400" dirty="0">
                <a:solidFill>
                  <a:schemeClr val="bg1"/>
                </a:solidFill>
                <a:latin typeface="PT Sans" panose="020B0503020203020204" pitchFamily="34" charset="0"/>
              </a:rPr>
              <a:t>It use a bucket or queue to holds incoming requests</a:t>
            </a:r>
          </a:p>
          <a:p>
            <a:r>
              <a:rPr lang="en-US" sz="1400" dirty="0">
                <a:solidFill>
                  <a:schemeClr val="bg1"/>
                </a:solidFill>
                <a:latin typeface="PT Sans" panose="020B0503020203020204" pitchFamily="34" charset="0"/>
              </a:rPr>
              <a:t>The requests are processed at fixed time intervals</a:t>
            </a:r>
          </a:p>
          <a:p>
            <a:r>
              <a:rPr lang="en-US" sz="1400" dirty="0">
                <a:solidFill>
                  <a:schemeClr val="bg1"/>
                </a:solidFill>
                <a:latin typeface="PT Sans" panose="020B0503020203020204" pitchFamily="34" charset="0"/>
              </a:rPr>
              <a:t>It uses FCFS (First Come First Serve) manner for request processing</a:t>
            </a:r>
          </a:p>
          <a:p>
            <a:r>
              <a:rPr lang="en-US" sz="1400" dirty="0">
                <a:solidFill>
                  <a:schemeClr val="bg1"/>
                </a:solidFill>
                <a:latin typeface="PT Sans" panose="020B0503020203020204" pitchFamily="34" charset="0"/>
              </a:rPr>
              <a:t>If the queue is full, remaining requests are dropped or leaked with proper message</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It smoothens burst of requests by processing them at a constant rate</a:t>
            </a:r>
          </a:p>
          <a:p>
            <a:r>
              <a:rPr lang="en-US" sz="1400" dirty="0">
                <a:solidFill>
                  <a:schemeClr val="bg1"/>
                </a:solidFill>
                <a:latin typeface="PT Sans" panose="020B0503020203020204" pitchFamily="34" charset="0"/>
              </a:rPr>
              <a:t>Memory efficiency because of queue(buffer) fixed size</a:t>
            </a:r>
          </a:p>
          <a:p>
            <a:r>
              <a:rPr lang="en-US" sz="1400" dirty="0">
                <a:solidFill>
                  <a:schemeClr val="bg1"/>
                </a:solidFill>
                <a:latin typeface="PT Sans" panose="020B0503020203020204" pitchFamily="34" charset="0"/>
              </a:rPr>
              <a:t>Easy to implement</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A burst of traffic can fill-up the queue with old requests in a time slot and the new request might starve.</a:t>
            </a:r>
          </a:p>
          <a:p>
            <a:r>
              <a:rPr lang="en-US" sz="1400" dirty="0">
                <a:solidFill>
                  <a:schemeClr val="bg1"/>
                </a:solidFill>
                <a:latin typeface="PT Sans" panose="020B0503020203020204" pitchFamily="34" charset="0"/>
              </a:rPr>
              <a:t>It provides no guarantee that requests will be processed in a fixed amount of time.</a:t>
            </a:r>
          </a:p>
          <a:p>
            <a:pPr marL="0" indent="0">
              <a:buNone/>
            </a:pP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285571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Express Rate Limit package</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This approach attempts to optimize some of the inefficiencies of both the fixed window counter and sliding logs technique. In this technique, the user’s requests are grouped by timestamp, and rather than log each request, we keep a counter for each group.</a:t>
            </a:r>
          </a:p>
          <a:p>
            <a:pPr marL="0" indent="0">
              <a:buNone/>
            </a:pPr>
            <a:r>
              <a:rPr lang="en-US" sz="2000" b="1" dirty="0">
                <a:solidFill>
                  <a:schemeClr val="bg1"/>
                </a:solidFill>
                <a:latin typeface="PT Sans" panose="020B0503020203020204" pitchFamily="34" charset="0"/>
              </a:rPr>
              <a:t>Stores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Memory Store (default, built-in) - stores hits in-memory in the Node.js process. Does not share state with other servers or processes, and does not start a separate timer for each end user.</a:t>
            </a:r>
          </a:p>
          <a:p>
            <a:r>
              <a:rPr lang="en-US" sz="1400" dirty="0">
                <a:solidFill>
                  <a:schemeClr val="bg1"/>
                </a:solidFill>
                <a:latin typeface="PT Sans" panose="020B0503020203020204" pitchFamily="34" charset="0"/>
              </a:rPr>
              <a:t>Redis Store</a:t>
            </a:r>
          </a:p>
          <a:p>
            <a:r>
              <a:rPr lang="en-US" sz="1400" dirty="0">
                <a:solidFill>
                  <a:schemeClr val="bg1"/>
                </a:solidFill>
                <a:latin typeface="PT Sans" panose="020B0503020203020204" pitchFamily="34" charset="0"/>
              </a:rPr>
              <a:t>Memcached Store</a:t>
            </a:r>
          </a:p>
          <a:p>
            <a:r>
              <a:rPr lang="en-US" sz="1400" dirty="0">
                <a:solidFill>
                  <a:schemeClr val="bg1"/>
                </a:solidFill>
                <a:latin typeface="PT Sans" panose="020B0503020203020204" pitchFamily="34" charset="0"/>
              </a:rPr>
              <a:t>Mongo Store</a:t>
            </a:r>
          </a:p>
          <a:p>
            <a:r>
              <a:rPr lang="en-US" sz="1400" dirty="0">
                <a:solidFill>
                  <a:schemeClr val="bg1"/>
                </a:solidFill>
                <a:latin typeface="PT Sans" panose="020B0503020203020204" pitchFamily="34" charset="0"/>
              </a:rPr>
              <a:t>Precise Memory Store - similar to the built-in memory store except that it stores a distinct timestamp for each IP rather than bucketing them together.</a:t>
            </a:r>
          </a:p>
        </p:txBody>
      </p:sp>
    </p:spTree>
    <p:extLst>
      <p:ext uri="{BB962C8B-B14F-4D97-AF65-F5344CB8AC3E}">
        <p14:creationId xmlns:p14="http://schemas.microsoft.com/office/powerpoint/2010/main" val="200830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b="1" dirty="0">
                <a:solidFill>
                  <a:schemeClr val="bg1"/>
                </a:solidFill>
                <a:latin typeface="PT Sans" panose="020B0503020203020204" pitchFamily="34" charset="0"/>
              </a:rPr>
              <a:t>DTO</a:t>
            </a:r>
            <a:endParaRPr lang="en-US" sz="4400" b="1" i="0" dirty="0">
              <a:solidFill>
                <a:schemeClr val="bg1"/>
              </a:solidFill>
              <a:effectLst/>
              <a:latin typeface="PT Sans" panose="020B0503020203020204" pitchFamily="34" charset="0"/>
            </a:endParaRP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2662485"/>
          </a:xfrm>
        </p:spPr>
        <p:txBody>
          <a:bodyPr>
            <a:normAutofit/>
          </a:bodyPr>
          <a:lstStyle/>
          <a:p>
            <a:pPr marL="0" indent="0">
              <a:buNone/>
            </a:pPr>
            <a:r>
              <a:rPr lang="en-US" sz="1400" b="1" dirty="0">
                <a:solidFill>
                  <a:schemeClr val="bg1"/>
                </a:solidFill>
                <a:latin typeface="PT Sans" panose="020B0503020203020204" pitchFamily="34" charset="0"/>
              </a:rPr>
              <a:t>A </a:t>
            </a:r>
            <a:r>
              <a:rPr lang="en-US" sz="1400" b="1" dirty="0">
                <a:solidFill>
                  <a:schemeClr val="tx1">
                    <a:lumMod val="95000"/>
                    <a:lumOff val="5000"/>
                  </a:schemeClr>
                </a:solidFill>
                <a:latin typeface="PT Sans" panose="020B0503020203020204" pitchFamily="34" charset="0"/>
              </a:rPr>
              <a:t>Data Transfer Object</a:t>
            </a:r>
            <a:r>
              <a:rPr lang="en-US" sz="1400" b="1" dirty="0">
                <a:solidFill>
                  <a:schemeClr val="bg1"/>
                </a:solidFill>
                <a:latin typeface="PT Sans" panose="020B0503020203020204" pitchFamily="34" charset="0"/>
              </a:rPr>
              <a:t> is an object that is used to encapsulate data, and send it from one subsystem of an application to another.</a:t>
            </a:r>
          </a:p>
          <a:p>
            <a:pPr marL="0" indent="0">
              <a:buNone/>
            </a:pPr>
            <a:r>
              <a:rPr lang="en-US" sz="2000" b="1" dirty="0">
                <a:solidFill>
                  <a:schemeClr val="bg1"/>
                </a:solidFill>
                <a:latin typeface="PT Sans" panose="020B0503020203020204" pitchFamily="34" charset="0"/>
              </a:rPr>
              <a:t>Specs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like a data structure</a:t>
            </a:r>
          </a:p>
          <a:p>
            <a:r>
              <a:rPr lang="en-US" sz="1400" dirty="0">
                <a:solidFill>
                  <a:schemeClr val="bg1"/>
                </a:solidFill>
                <a:latin typeface="PT Sans" panose="020B0503020203020204" pitchFamily="34" charset="0"/>
              </a:rPr>
              <a:t>It should not contain any business logic but should contain serialization and deserialization mechanisms.</a:t>
            </a:r>
          </a:p>
          <a:p>
            <a:r>
              <a:rPr lang="en-US" sz="1400" dirty="0">
                <a:solidFill>
                  <a:schemeClr val="bg1"/>
                </a:solidFill>
                <a:latin typeface="PT Sans" panose="020B0503020203020204" pitchFamily="34" charset="0"/>
              </a:rPr>
              <a:t>By using a DTO to transfer just the required information, we loosen the coupling between the API and our model, allowing us to more easily maintain and scale the service.</a:t>
            </a:r>
          </a:p>
          <a:p>
            <a:r>
              <a:rPr lang="en-US" sz="1400" dirty="0">
                <a:solidFill>
                  <a:schemeClr val="bg1"/>
                </a:solidFill>
                <a:latin typeface="PT Sans" panose="020B0503020203020204" pitchFamily="34" charset="0"/>
              </a:rPr>
              <a:t>We don't want to send other sensitive information</a:t>
            </a:r>
          </a:p>
        </p:txBody>
      </p:sp>
    </p:spTree>
    <p:extLst>
      <p:ext uri="{BB962C8B-B14F-4D97-AF65-F5344CB8AC3E}">
        <p14:creationId xmlns:p14="http://schemas.microsoft.com/office/powerpoint/2010/main" val="105413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b="1" dirty="0">
                <a:solidFill>
                  <a:schemeClr val="bg1"/>
                </a:solidFill>
                <a:latin typeface="PT Sans" panose="020B0503020203020204" pitchFamily="34" charset="0"/>
              </a:rPr>
              <a:t>DTO in </a:t>
            </a:r>
            <a:r>
              <a:rPr lang="en-US" b="1" dirty="0" err="1">
                <a:solidFill>
                  <a:schemeClr val="bg1"/>
                </a:solidFill>
                <a:latin typeface="PT Sans" panose="020B0503020203020204" pitchFamily="34" charset="0"/>
              </a:rPr>
              <a:t>Nestjs</a:t>
            </a:r>
            <a:endParaRPr lang="en-US" sz="4400" b="1" i="0" dirty="0">
              <a:solidFill>
                <a:schemeClr val="bg1"/>
              </a:solidFill>
              <a:effectLst/>
              <a:latin typeface="PT Sans" panose="020B0503020203020204" pitchFamily="34" charset="0"/>
            </a:endParaRP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590836"/>
            <a:ext cx="10515600" cy="1957708"/>
          </a:xfrm>
        </p:spPr>
        <p:txBody>
          <a:bodyPr>
            <a:noAutofit/>
          </a:bodyPr>
          <a:lstStyle/>
          <a:p>
            <a:pPr marL="0" indent="0">
              <a:buNone/>
            </a:pPr>
            <a:r>
              <a:rPr lang="en-US" sz="1400" dirty="0">
                <a:solidFill>
                  <a:schemeClr val="bg1"/>
                </a:solidFill>
                <a:latin typeface="PT Sans" panose="020B0503020203020204" pitchFamily="34" charset="0"/>
              </a:rPr>
              <a:t>The DTO on it's own is more of a guideline for the developer and those who consume the API to know what kind of shape the request body expects to be, it doesn't actually run any validations on its own. However, with Typescript you can add in decorators from the class-validator library and </a:t>
            </a:r>
            <a:r>
              <a:rPr lang="en-US" sz="1400" dirty="0" err="1">
                <a:solidFill>
                  <a:schemeClr val="bg1"/>
                </a:solidFill>
                <a:latin typeface="PT Sans" panose="020B0503020203020204" pitchFamily="34" charset="0"/>
              </a:rPr>
              <a:t>and</a:t>
            </a:r>
            <a:r>
              <a:rPr lang="en-US" sz="1400" dirty="0">
                <a:solidFill>
                  <a:schemeClr val="bg1"/>
                </a:solidFill>
                <a:latin typeface="PT Sans" panose="020B0503020203020204" pitchFamily="34" charset="0"/>
              </a:rPr>
              <a:t> use the built-in </a:t>
            </a:r>
            <a:r>
              <a:rPr lang="en-US" sz="1400" dirty="0" err="1">
                <a:solidFill>
                  <a:schemeClr val="bg1"/>
                </a:solidFill>
                <a:latin typeface="PT Sans" panose="020B0503020203020204" pitchFamily="34" charset="0"/>
              </a:rPr>
              <a:t>ValidationPipe</a:t>
            </a:r>
            <a:r>
              <a:rPr lang="en-US" sz="1400" dirty="0">
                <a:solidFill>
                  <a:schemeClr val="bg1"/>
                </a:solidFill>
                <a:latin typeface="PT Sans" panose="020B0503020203020204" pitchFamily="34" charset="0"/>
              </a:rPr>
              <a:t> and have validations run on your incoming requests so that only the expected request body can come in.</a:t>
            </a:r>
          </a:p>
          <a:p>
            <a:pPr marL="0" indent="0">
              <a:buNone/>
            </a:pPr>
            <a:endParaRPr lang="en-US" sz="1400" dirty="0">
              <a:solidFill>
                <a:schemeClr val="bg1"/>
              </a:solidFill>
              <a:latin typeface="PT Sans" panose="020B0503020203020204" pitchFamily="34" charset="0"/>
            </a:endParaRPr>
          </a:p>
          <a:p>
            <a:pPr marL="0" indent="0">
              <a:buNone/>
            </a:pPr>
            <a:r>
              <a:rPr lang="en-US" sz="1400" dirty="0">
                <a:solidFill>
                  <a:schemeClr val="bg1"/>
                </a:solidFill>
                <a:latin typeface="PT Sans" panose="020B0503020203020204" pitchFamily="34" charset="0"/>
              </a:rPr>
              <a:t>In short, the DTO is the definition of what the request should look like, but because JavaScript is a dynamic language, you can send in anything. That's why libraries like class-validator and </a:t>
            </a:r>
            <a:r>
              <a:rPr lang="en-US" sz="1400" dirty="0" err="1">
                <a:solidFill>
                  <a:schemeClr val="bg1"/>
                </a:solidFill>
                <a:latin typeface="PT Sans" panose="020B0503020203020204" pitchFamily="34" charset="0"/>
              </a:rPr>
              <a:t>runtypes</a:t>
            </a:r>
            <a:r>
              <a:rPr lang="en-US" sz="1400" dirty="0">
                <a:solidFill>
                  <a:schemeClr val="bg1"/>
                </a:solidFill>
                <a:latin typeface="PT Sans" panose="020B0503020203020204" pitchFamily="34" charset="0"/>
              </a:rPr>
              <a:t> exist.</a:t>
            </a:r>
          </a:p>
        </p:txBody>
      </p:sp>
      <p:sp>
        <p:nvSpPr>
          <p:cNvPr id="6" name="Content Placeholder 2">
            <a:extLst>
              <a:ext uri="{FF2B5EF4-FFF2-40B4-BE49-F238E27FC236}">
                <a16:creationId xmlns:a16="http://schemas.microsoft.com/office/drawing/2014/main" id="{583701DF-F939-41F4-A6A5-1D6DD4492CDE}"/>
              </a:ext>
            </a:extLst>
          </p:cNvPr>
          <p:cNvSpPr txBox="1">
            <a:spLocks/>
          </p:cNvSpPr>
          <p:nvPr/>
        </p:nvSpPr>
        <p:spPr>
          <a:xfrm>
            <a:off x="990600" y="3879909"/>
            <a:ext cx="10515600" cy="2528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PT Sans" panose="020B0503020203020204" pitchFamily="34" charset="0"/>
              </a:rPr>
              <a:t>import { </a:t>
            </a:r>
            <a:r>
              <a:rPr lang="en-US" sz="1050" dirty="0" err="1">
                <a:solidFill>
                  <a:schemeClr val="bg1"/>
                </a:solidFill>
                <a:latin typeface="PT Sans" panose="020B0503020203020204" pitchFamily="34" charset="0"/>
              </a:rPr>
              <a:t>IsInt</a:t>
            </a:r>
            <a:r>
              <a:rPr lang="en-US" sz="1050" dirty="0">
                <a:solidFill>
                  <a:schemeClr val="bg1"/>
                </a:solidFill>
                <a:latin typeface="PT Sans" panose="020B0503020203020204" pitchFamily="34" charset="0"/>
              </a:rPr>
              <a:t>, </a:t>
            </a:r>
            <a:r>
              <a:rPr lang="en-US" sz="1050" dirty="0" err="1">
                <a:solidFill>
                  <a:schemeClr val="bg1"/>
                </a:solidFill>
                <a:latin typeface="PT Sans" panose="020B0503020203020204" pitchFamily="34" charset="0"/>
              </a:rPr>
              <a:t>IsString</a:t>
            </a:r>
            <a:r>
              <a:rPr lang="en-US" sz="1050" dirty="0">
                <a:solidFill>
                  <a:schemeClr val="bg1"/>
                </a:solidFill>
                <a:latin typeface="PT Sans" panose="020B0503020203020204" pitchFamily="34" charset="0"/>
              </a:rPr>
              <a:t> } from 'class-validator';</a:t>
            </a:r>
          </a:p>
          <a:p>
            <a:pPr marL="0" indent="0">
              <a:buFont typeface="Arial" panose="020B0604020202020204" pitchFamily="34" charset="0"/>
              <a:buNone/>
            </a:pPr>
            <a:r>
              <a:rPr lang="en-US" sz="1050" dirty="0">
                <a:solidFill>
                  <a:schemeClr val="bg1"/>
                </a:solidFill>
                <a:latin typeface="PT Sans" panose="020B0503020203020204" pitchFamily="34" charset="0"/>
              </a:rPr>
              <a:t>export class </a:t>
            </a:r>
            <a:r>
              <a:rPr lang="en-US" sz="1050" dirty="0" err="1">
                <a:solidFill>
                  <a:schemeClr val="bg1"/>
                </a:solidFill>
                <a:latin typeface="PT Sans" panose="020B0503020203020204" pitchFamily="34" charset="0"/>
              </a:rPr>
              <a:t>CreateCatDto</a:t>
            </a:r>
            <a:r>
              <a:rPr lang="en-US" sz="1050" dirty="0">
                <a:solidFill>
                  <a:schemeClr val="bg1"/>
                </a:solidFill>
                <a:latin typeface="PT Sans" panose="020B0503020203020204" pitchFamily="34" charset="0"/>
              </a:rPr>
              <a:t> {</a:t>
            </a:r>
          </a:p>
          <a:p>
            <a:pPr marL="0" indent="0">
              <a:buFont typeface="Arial" panose="020B0604020202020204" pitchFamily="34" charset="0"/>
              <a:buNone/>
            </a:pPr>
            <a:r>
              <a:rPr lang="en-US" sz="1050" dirty="0">
                <a:solidFill>
                  <a:schemeClr val="bg1"/>
                </a:solidFill>
                <a:latin typeface="PT Sans" panose="020B0503020203020204" pitchFamily="34" charset="0"/>
              </a:rPr>
              <a:t>  @IsString()</a:t>
            </a:r>
          </a:p>
          <a:p>
            <a:pPr marL="0" indent="0">
              <a:buFont typeface="Arial" panose="020B0604020202020204" pitchFamily="34" charset="0"/>
              <a:buNone/>
            </a:pPr>
            <a:r>
              <a:rPr lang="en-US" sz="1050" dirty="0">
                <a:solidFill>
                  <a:schemeClr val="bg1"/>
                </a:solidFill>
                <a:latin typeface="PT Sans" panose="020B0503020203020204" pitchFamily="34" charset="0"/>
              </a:rPr>
              <a:t>  </a:t>
            </a:r>
            <a:r>
              <a:rPr lang="en-US" sz="1050" dirty="0" err="1">
                <a:solidFill>
                  <a:schemeClr val="bg1"/>
                </a:solidFill>
                <a:latin typeface="PT Sans" panose="020B0503020203020204" pitchFamily="34" charset="0"/>
              </a:rPr>
              <a:t>readonly</a:t>
            </a:r>
            <a:r>
              <a:rPr lang="en-US" sz="1050" dirty="0">
                <a:solidFill>
                  <a:schemeClr val="bg1"/>
                </a:solidFill>
                <a:latin typeface="PT Sans" panose="020B0503020203020204" pitchFamily="34" charset="0"/>
              </a:rPr>
              <a:t> name: string;</a:t>
            </a:r>
          </a:p>
          <a:p>
            <a:pPr marL="0" indent="0">
              <a:buFont typeface="Arial" panose="020B0604020202020204" pitchFamily="34" charset="0"/>
              <a:buNone/>
            </a:pPr>
            <a:r>
              <a:rPr lang="en-US" sz="1050" dirty="0">
                <a:solidFill>
                  <a:schemeClr val="bg1"/>
                </a:solidFill>
                <a:latin typeface="PT Sans" panose="020B0503020203020204" pitchFamily="34" charset="0"/>
              </a:rPr>
              <a:t>  @IsInt()</a:t>
            </a:r>
          </a:p>
          <a:p>
            <a:pPr marL="0" indent="0">
              <a:buFont typeface="Arial" panose="020B0604020202020204" pitchFamily="34" charset="0"/>
              <a:buNone/>
            </a:pPr>
            <a:r>
              <a:rPr lang="en-US" sz="1050" dirty="0">
                <a:solidFill>
                  <a:schemeClr val="bg1"/>
                </a:solidFill>
                <a:latin typeface="PT Sans" panose="020B0503020203020204" pitchFamily="34" charset="0"/>
              </a:rPr>
              <a:t>  </a:t>
            </a:r>
            <a:r>
              <a:rPr lang="en-US" sz="1050" dirty="0" err="1">
                <a:solidFill>
                  <a:schemeClr val="bg1"/>
                </a:solidFill>
                <a:latin typeface="PT Sans" panose="020B0503020203020204" pitchFamily="34" charset="0"/>
              </a:rPr>
              <a:t>readonly</a:t>
            </a:r>
            <a:r>
              <a:rPr lang="en-US" sz="1050" dirty="0">
                <a:solidFill>
                  <a:schemeClr val="bg1"/>
                </a:solidFill>
                <a:latin typeface="PT Sans" panose="020B0503020203020204" pitchFamily="34" charset="0"/>
              </a:rPr>
              <a:t> age: number;</a:t>
            </a:r>
          </a:p>
          <a:p>
            <a:pPr marL="0" indent="0">
              <a:buFont typeface="Arial" panose="020B0604020202020204" pitchFamily="34" charset="0"/>
              <a:buNone/>
            </a:pPr>
            <a:r>
              <a:rPr lang="en-US" sz="1050" dirty="0">
                <a:solidFill>
                  <a:schemeClr val="bg1"/>
                </a:solidFill>
                <a:latin typeface="PT Sans" panose="020B0503020203020204" pitchFamily="34" charset="0"/>
              </a:rPr>
              <a:t>  @IsString()</a:t>
            </a:r>
          </a:p>
          <a:p>
            <a:pPr marL="0" indent="0">
              <a:buFont typeface="Arial" panose="020B0604020202020204" pitchFamily="34" charset="0"/>
              <a:buNone/>
            </a:pPr>
            <a:r>
              <a:rPr lang="en-US" sz="1050" dirty="0">
                <a:solidFill>
                  <a:schemeClr val="bg1"/>
                </a:solidFill>
                <a:latin typeface="PT Sans" panose="020B0503020203020204" pitchFamily="34" charset="0"/>
              </a:rPr>
              <a:t>  </a:t>
            </a:r>
            <a:r>
              <a:rPr lang="en-US" sz="1050" dirty="0" err="1">
                <a:solidFill>
                  <a:schemeClr val="bg1"/>
                </a:solidFill>
                <a:latin typeface="PT Sans" panose="020B0503020203020204" pitchFamily="34" charset="0"/>
              </a:rPr>
              <a:t>readonly</a:t>
            </a:r>
            <a:r>
              <a:rPr lang="en-US" sz="1050" dirty="0">
                <a:solidFill>
                  <a:schemeClr val="bg1"/>
                </a:solidFill>
                <a:latin typeface="PT Sans" panose="020B0503020203020204" pitchFamily="34" charset="0"/>
              </a:rPr>
              <a:t> breed: string;</a:t>
            </a:r>
          </a:p>
          <a:p>
            <a:pPr marL="0" indent="0">
              <a:buFont typeface="Arial" panose="020B0604020202020204" pitchFamily="34" charset="0"/>
              <a:buNone/>
            </a:pPr>
            <a:r>
              <a:rPr lang="en-US" sz="1050" dirty="0">
                <a:solidFill>
                  <a:schemeClr val="bg1"/>
                </a:solidFill>
                <a:latin typeface="PT Sans" panose="020B0503020203020204" pitchFamily="34" charset="0"/>
              </a:rPr>
              <a:t>}</a:t>
            </a:r>
          </a:p>
        </p:txBody>
      </p:sp>
    </p:spTree>
    <p:extLst>
      <p:ext uri="{BB962C8B-B14F-4D97-AF65-F5344CB8AC3E}">
        <p14:creationId xmlns:p14="http://schemas.microsoft.com/office/powerpoint/2010/main" val="362548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b="1" dirty="0">
                <a:solidFill>
                  <a:schemeClr val="bg1"/>
                </a:solidFill>
                <a:latin typeface="PT Sans" panose="020B0503020203020204" pitchFamily="34" charset="0"/>
              </a:rPr>
              <a:t>Serialization</a:t>
            </a:r>
            <a:endParaRPr lang="en-US" sz="4400" b="1" i="0" dirty="0">
              <a:solidFill>
                <a:schemeClr val="bg1"/>
              </a:solidFill>
              <a:effectLst/>
              <a:latin typeface="PT Sans" panose="020B0503020203020204" pitchFamily="34" charset="0"/>
            </a:endParaRP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1236357"/>
          </a:xfrm>
        </p:spPr>
        <p:txBody>
          <a:bodyPr>
            <a:normAutofit/>
          </a:bodyPr>
          <a:lstStyle/>
          <a:p>
            <a:pPr marL="0" indent="0">
              <a:buNone/>
            </a:pPr>
            <a:r>
              <a:rPr lang="en-US" sz="1400" b="1" dirty="0">
                <a:solidFill>
                  <a:schemeClr val="bg1"/>
                </a:solidFill>
                <a:latin typeface="PT Sans" panose="020B0503020203020204" pitchFamily="34" charset="0"/>
              </a:rPr>
              <a:t>Serialization is a process that happens before objects are returned in a network response. This is an appropriate place to provide rules for transforming and sanitizing the data to be returned to the client</a:t>
            </a:r>
          </a:p>
          <a:p>
            <a:r>
              <a:rPr lang="en-US" sz="1400" dirty="0">
                <a:solidFill>
                  <a:schemeClr val="bg1"/>
                </a:solidFill>
                <a:latin typeface="PT Sans" panose="020B0503020203020204" pitchFamily="34" charset="0"/>
              </a:rPr>
              <a:t>For example, sensitive data like passwords should always be excluded from the response</a:t>
            </a:r>
          </a:p>
        </p:txBody>
      </p:sp>
      <p:sp>
        <p:nvSpPr>
          <p:cNvPr id="4" name="Content Placeholder 2">
            <a:extLst>
              <a:ext uri="{FF2B5EF4-FFF2-40B4-BE49-F238E27FC236}">
                <a16:creationId xmlns:a16="http://schemas.microsoft.com/office/drawing/2014/main" id="{3FC7A10D-71B7-47D1-9D4E-3D6379799D59}"/>
              </a:ext>
            </a:extLst>
          </p:cNvPr>
          <p:cNvSpPr txBox="1">
            <a:spLocks/>
          </p:cNvSpPr>
          <p:nvPr/>
        </p:nvSpPr>
        <p:spPr>
          <a:xfrm>
            <a:off x="838200" y="2768367"/>
            <a:ext cx="3750578" cy="34227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PT Sans" panose="020B0503020203020204" pitchFamily="34" charset="0"/>
              </a:rPr>
              <a:t>import { Exclude } from 'class-transformer';</a:t>
            </a:r>
          </a:p>
          <a:p>
            <a:pPr marL="0" indent="0">
              <a:buNone/>
            </a:pPr>
            <a:endParaRPr lang="en-US" sz="1400" dirty="0">
              <a:solidFill>
                <a:schemeClr val="bg1"/>
              </a:solidFill>
              <a:latin typeface="PT Sans" panose="020B0503020203020204" pitchFamily="34" charset="0"/>
            </a:endParaRPr>
          </a:p>
          <a:p>
            <a:pPr marL="0" indent="0">
              <a:buNone/>
            </a:pPr>
            <a:r>
              <a:rPr lang="en-US" sz="1400" dirty="0">
                <a:solidFill>
                  <a:schemeClr val="bg1"/>
                </a:solidFill>
                <a:latin typeface="PT Sans" panose="020B0503020203020204" pitchFamily="34" charset="0"/>
              </a:rPr>
              <a:t>export class </a:t>
            </a:r>
            <a:r>
              <a:rPr lang="en-US" sz="1400" dirty="0" err="1">
                <a:solidFill>
                  <a:schemeClr val="bg1"/>
                </a:solidFill>
                <a:latin typeface="PT Sans" panose="020B0503020203020204" pitchFamily="34" charset="0"/>
              </a:rPr>
              <a:t>UserEntity</a:t>
            </a:r>
            <a:r>
              <a:rPr lang="en-US" sz="1400" dirty="0">
                <a:solidFill>
                  <a:schemeClr val="bg1"/>
                </a:solidFill>
                <a:latin typeface="PT Sans" panose="020B0503020203020204" pitchFamily="34" charset="0"/>
              </a:rPr>
              <a:t> {</a:t>
            </a:r>
          </a:p>
          <a:p>
            <a:pPr marL="0" indent="0">
              <a:buNone/>
            </a:pPr>
            <a:r>
              <a:rPr lang="en-US" sz="1400" dirty="0">
                <a:solidFill>
                  <a:schemeClr val="bg1"/>
                </a:solidFill>
                <a:latin typeface="PT Sans" panose="020B0503020203020204" pitchFamily="34" charset="0"/>
              </a:rPr>
              <a:t>  id: number;</a:t>
            </a:r>
          </a:p>
          <a:p>
            <a:pPr marL="0" indent="0">
              <a:buNone/>
            </a:pP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firstName</a:t>
            </a:r>
            <a:r>
              <a:rPr lang="en-US" sz="1400" dirty="0">
                <a:solidFill>
                  <a:schemeClr val="bg1"/>
                </a:solidFill>
                <a:latin typeface="PT Sans" panose="020B0503020203020204" pitchFamily="34" charset="0"/>
              </a:rPr>
              <a:t>: string;</a:t>
            </a:r>
          </a:p>
          <a:p>
            <a:pPr marL="0" indent="0">
              <a:buNone/>
            </a:pP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lastName</a:t>
            </a:r>
            <a:r>
              <a:rPr lang="en-US" sz="1400" dirty="0">
                <a:solidFill>
                  <a:schemeClr val="bg1"/>
                </a:solidFill>
                <a:latin typeface="PT Sans" panose="020B0503020203020204" pitchFamily="34" charset="0"/>
              </a:rPr>
              <a:t>: string;</a:t>
            </a:r>
          </a:p>
          <a:p>
            <a:pPr marL="0" indent="0">
              <a:buNone/>
            </a:pPr>
            <a:endParaRPr lang="en-US" sz="1400" dirty="0">
              <a:solidFill>
                <a:schemeClr val="bg1"/>
              </a:solidFill>
              <a:latin typeface="PT Sans" panose="020B0503020203020204" pitchFamily="34" charset="0"/>
            </a:endParaRPr>
          </a:p>
          <a:p>
            <a:pPr marL="0" indent="0">
              <a:buNone/>
            </a:pPr>
            <a:r>
              <a:rPr lang="en-US" sz="1400" dirty="0">
                <a:solidFill>
                  <a:schemeClr val="bg1"/>
                </a:solidFill>
                <a:latin typeface="PT Sans" panose="020B0503020203020204" pitchFamily="34" charset="0"/>
              </a:rPr>
              <a:t>  @Exclude()</a:t>
            </a:r>
          </a:p>
          <a:p>
            <a:pPr marL="0" indent="0">
              <a:buNone/>
            </a:pPr>
            <a:r>
              <a:rPr lang="en-US" sz="1400" dirty="0">
                <a:solidFill>
                  <a:schemeClr val="bg1"/>
                </a:solidFill>
                <a:latin typeface="PT Sans" panose="020B0503020203020204" pitchFamily="34" charset="0"/>
              </a:rPr>
              <a:t>  password: string;</a:t>
            </a:r>
          </a:p>
          <a:p>
            <a:pPr marL="0" indent="0">
              <a:buNone/>
            </a:pPr>
            <a:endParaRPr lang="en-US" sz="1400" dirty="0">
              <a:solidFill>
                <a:schemeClr val="bg1"/>
              </a:solidFill>
              <a:latin typeface="PT Sans" panose="020B0503020203020204" pitchFamily="34" charset="0"/>
            </a:endParaRPr>
          </a:p>
          <a:p>
            <a:pPr marL="0" indent="0">
              <a:buNone/>
            </a:pPr>
            <a:r>
              <a:rPr lang="en-US" sz="1400" dirty="0">
                <a:solidFill>
                  <a:schemeClr val="bg1"/>
                </a:solidFill>
                <a:latin typeface="PT Sans" panose="020B0503020203020204" pitchFamily="34" charset="0"/>
              </a:rPr>
              <a:t>  constructor(partial: Partial&lt;</a:t>
            </a:r>
            <a:r>
              <a:rPr lang="en-US" sz="1400" dirty="0" err="1">
                <a:solidFill>
                  <a:schemeClr val="bg1"/>
                </a:solidFill>
                <a:latin typeface="PT Sans" panose="020B0503020203020204" pitchFamily="34" charset="0"/>
              </a:rPr>
              <a:t>UserEntity</a:t>
            </a:r>
            <a:r>
              <a:rPr lang="en-US" sz="1400" dirty="0">
                <a:solidFill>
                  <a:schemeClr val="bg1"/>
                </a:solidFill>
                <a:latin typeface="PT Sans" panose="020B0503020203020204" pitchFamily="34" charset="0"/>
              </a:rPr>
              <a:t>&gt;) {</a:t>
            </a:r>
          </a:p>
          <a:p>
            <a:pPr marL="0" indent="0">
              <a:buNone/>
            </a:pP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Object.assign</a:t>
            </a:r>
            <a:r>
              <a:rPr lang="en-US" sz="1400" dirty="0">
                <a:solidFill>
                  <a:schemeClr val="bg1"/>
                </a:solidFill>
                <a:latin typeface="PT Sans" panose="020B0503020203020204" pitchFamily="34" charset="0"/>
              </a:rPr>
              <a:t>(this, partial);</a:t>
            </a:r>
          </a:p>
          <a:p>
            <a:pPr marL="0" indent="0">
              <a:buNone/>
            </a:pPr>
            <a:r>
              <a:rPr lang="en-US" sz="1400" dirty="0">
                <a:solidFill>
                  <a:schemeClr val="bg1"/>
                </a:solidFill>
                <a:latin typeface="PT Sans" panose="020B0503020203020204" pitchFamily="34" charset="0"/>
              </a:rPr>
              <a:t>  }</a:t>
            </a:r>
          </a:p>
          <a:p>
            <a:pPr marL="0" indent="0">
              <a:buNone/>
            </a:pPr>
            <a:r>
              <a:rPr lang="en-US" sz="1400" dirty="0">
                <a:solidFill>
                  <a:schemeClr val="bg1"/>
                </a:solidFill>
                <a:latin typeface="PT Sans" panose="020B0503020203020204" pitchFamily="34" charset="0"/>
              </a:rPr>
              <a:t>}</a:t>
            </a:r>
          </a:p>
        </p:txBody>
      </p:sp>
      <p:sp>
        <p:nvSpPr>
          <p:cNvPr id="7" name="Content Placeholder 2">
            <a:extLst>
              <a:ext uri="{FF2B5EF4-FFF2-40B4-BE49-F238E27FC236}">
                <a16:creationId xmlns:a16="http://schemas.microsoft.com/office/drawing/2014/main" id="{6AEFE50A-BFC9-43E0-AA6D-934A4DC79168}"/>
              </a:ext>
            </a:extLst>
          </p:cNvPr>
          <p:cNvSpPr txBox="1">
            <a:spLocks/>
          </p:cNvSpPr>
          <p:nvPr/>
        </p:nvSpPr>
        <p:spPr>
          <a:xfrm>
            <a:off x="5403209" y="2768367"/>
            <a:ext cx="3750578" cy="3422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PT Sans" panose="020B0503020203020204" pitchFamily="34" charset="0"/>
              </a:rPr>
              <a:t>@UseInterceptors(ClassSerializerInterceptor)</a:t>
            </a:r>
          </a:p>
          <a:p>
            <a:pPr marL="0" indent="0">
              <a:buNone/>
            </a:pPr>
            <a:r>
              <a:rPr lang="en-US" sz="1400" dirty="0">
                <a:solidFill>
                  <a:schemeClr val="bg1"/>
                </a:solidFill>
                <a:latin typeface="PT Sans" panose="020B0503020203020204" pitchFamily="34" charset="0"/>
              </a:rPr>
              <a:t>@Get()</a:t>
            </a:r>
          </a:p>
          <a:p>
            <a:pPr marL="0" indent="0">
              <a:buNone/>
            </a:pPr>
            <a:r>
              <a:rPr lang="en-US" sz="1400" dirty="0" err="1">
                <a:solidFill>
                  <a:schemeClr val="bg1"/>
                </a:solidFill>
                <a:latin typeface="PT Sans" panose="020B0503020203020204" pitchFamily="34" charset="0"/>
              </a:rPr>
              <a:t>findOne</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UserEntity</a:t>
            </a:r>
            <a:r>
              <a:rPr lang="en-US" sz="1400" dirty="0">
                <a:solidFill>
                  <a:schemeClr val="bg1"/>
                </a:solidFill>
                <a:latin typeface="PT Sans" panose="020B0503020203020204" pitchFamily="34" charset="0"/>
              </a:rPr>
              <a:t> {</a:t>
            </a:r>
          </a:p>
          <a:p>
            <a:pPr marL="0" indent="0">
              <a:buNone/>
            </a:pPr>
            <a:r>
              <a:rPr lang="en-US" sz="1400" dirty="0">
                <a:solidFill>
                  <a:schemeClr val="bg1"/>
                </a:solidFill>
                <a:latin typeface="PT Sans" panose="020B0503020203020204" pitchFamily="34" charset="0"/>
              </a:rPr>
              <a:t>  return new </a:t>
            </a:r>
            <a:r>
              <a:rPr lang="en-US" sz="1400" dirty="0" err="1">
                <a:solidFill>
                  <a:schemeClr val="bg1"/>
                </a:solidFill>
                <a:latin typeface="PT Sans" panose="020B0503020203020204" pitchFamily="34" charset="0"/>
              </a:rPr>
              <a:t>UserEntity</a:t>
            </a:r>
            <a:r>
              <a:rPr lang="en-US" sz="1400" dirty="0">
                <a:solidFill>
                  <a:schemeClr val="bg1"/>
                </a:solidFill>
                <a:latin typeface="PT Sans" panose="020B0503020203020204" pitchFamily="34" charset="0"/>
              </a:rPr>
              <a:t>({</a:t>
            </a:r>
          </a:p>
          <a:p>
            <a:pPr marL="0" indent="0">
              <a:buNone/>
            </a:pPr>
            <a:r>
              <a:rPr lang="en-US" sz="1400" dirty="0">
                <a:solidFill>
                  <a:schemeClr val="bg1"/>
                </a:solidFill>
                <a:latin typeface="PT Sans" panose="020B0503020203020204" pitchFamily="34" charset="0"/>
              </a:rPr>
              <a:t>    id: 1,</a:t>
            </a:r>
          </a:p>
          <a:p>
            <a:pPr marL="0" indent="0">
              <a:buNone/>
            </a:pP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firstName</a:t>
            </a:r>
            <a:r>
              <a:rPr lang="en-US" sz="1400" dirty="0">
                <a:solidFill>
                  <a:schemeClr val="bg1"/>
                </a:solidFill>
                <a:latin typeface="PT Sans" panose="020B0503020203020204" pitchFamily="34" charset="0"/>
              </a:rPr>
              <a:t>: 'Kamil',</a:t>
            </a:r>
          </a:p>
          <a:p>
            <a:pPr marL="0" indent="0">
              <a:buNone/>
            </a:pP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lastName</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Mysliwiec</a:t>
            </a:r>
            <a:r>
              <a:rPr lang="en-US" sz="1400" dirty="0">
                <a:solidFill>
                  <a:schemeClr val="bg1"/>
                </a:solidFill>
                <a:latin typeface="PT Sans" panose="020B0503020203020204" pitchFamily="34" charset="0"/>
              </a:rPr>
              <a:t>',</a:t>
            </a:r>
          </a:p>
          <a:p>
            <a:pPr marL="0" indent="0">
              <a:buNone/>
            </a:pPr>
            <a:r>
              <a:rPr lang="en-US" sz="1400" dirty="0">
                <a:solidFill>
                  <a:schemeClr val="bg1"/>
                </a:solidFill>
                <a:latin typeface="PT Sans" panose="020B0503020203020204" pitchFamily="34" charset="0"/>
              </a:rPr>
              <a:t>    password: 'password',</a:t>
            </a:r>
          </a:p>
          <a:p>
            <a:pPr marL="0" indent="0">
              <a:buNone/>
            </a:pPr>
            <a:r>
              <a:rPr lang="en-US" sz="1400" dirty="0">
                <a:solidFill>
                  <a:schemeClr val="bg1"/>
                </a:solidFill>
                <a:latin typeface="PT Sans" panose="020B0503020203020204" pitchFamily="34" charset="0"/>
              </a:rPr>
              <a:t>  });</a:t>
            </a:r>
          </a:p>
          <a:p>
            <a:pPr marL="0" indent="0">
              <a:buNone/>
            </a:pPr>
            <a:r>
              <a:rPr lang="en-US" sz="1400" dirty="0">
                <a:solidFill>
                  <a:schemeClr val="bg1"/>
                </a:solidFill>
                <a:latin typeface="PT Sans" panose="020B0503020203020204" pitchFamily="34" charset="0"/>
              </a:rPr>
              <a:t>}</a:t>
            </a:r>
          </a:p>
        </p:txBody>
      </p:sp>
    </p:spTree>
    <p:extLst>
      <p:ext uri="{BB962C8B-B14F-4D97-AF65-F5344CB8AC3E}">
        <p14:creationId xmlns:p14="http://schemas.microsoft.com/office/powerpoint/2010/main" val="307492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b="1" dirty="0">
                <a:solidFill>
                  <a:schemeClr val="bg1"/>
                </a:solidFill>
                <a:latin typeface="PT Sans" panose="020B0503020203020204" pitchFamily="34" charset="0"/>
              </a:rPr>
              <a:t>Route auto-loading</a:t>
            </a:r>
            <a:endParaRPr lang="en-US" sz="4400" b="1" i="0" dirty="0">
              <a:solidFill>
                <a:schemeClr val="bg1"/>
              </a:solidFill>
              <a:effectLst/>
              <a:latin typeface="PT Sans" panose="020B0503020203020204" pitchFamily="34" charset="0"/>
            </a:endParaRP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This approach attempts to optimize some of the inefficiencies of both the fixed window counter and sliding logs technique. In this technique, the user’s requests are grouped by timestamp, and rather than log each request, we keep a counter for each group.</a:t>
            </a:r>
          </a:p>
          <a:p>
            <a:pPr marL="0" indent="0">
              <a:buNone/>
            </a:pPr>
            <a:r>
              <a:rPr lang="en-US" sz="2000" b="1" dirty="0">
                <a:solidFill>
                  <a:schemeClr val="bg1"/>
                </a:solidFill>
                <a:latin typeface="PT Sans" panose="020B0503020203020204" pitchFamily="34" charset="0"/>
              </a:rPr>
              <a:t>Stores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Memory Store (default, built-in) - stores hits in-memory in the Node.js process. Does not share state with other servers or processes, and does not start a separate timer for each end user.</a:t>
            </a:r>
          </a:p>
          <a:p>
            <a:r>
              <a:rPr lang="en-US" sz="1400" dirty="0">
                <a:solidFill>
                  <a:schemeClr val="bg1"/>
                </a:solidFill>
                <a:latin typeface="PT Sans" panose="020B0503020203020204" pitchFamily="34" charset="0"/>
              </a:rPr>
              <a:t>Redis Store</a:t>
            </a:r>
          </a:p>
          <a:p>
            <a:r>
              <a:rPr lang="en-US" sz="1400" dirty="0">
                <a:solidFill>
                  <a:schemeClr val="bg1"/>
                </a:solidFill>
                <a:latin typeface="PT Sans" panose="020B0503020203020204" pitchFamily="34" charset="0"/>
              </a:rPr>
              <a:t>Memcached Store</a:t>
            </a:r>
          </a:p>
          <a:p>
            <a:r>
              <a:rPr lang="en-US" sz="1400" dirty="0">
                <a:solidFill>
                  <a:schemeClr val="bg1"/>
                </a:solidFill>
                <a:latin typeface="PT Sans" panose="020B0503020203020204" pitchFamily="34" charset="0"/>
              </a:rPr>
              <a:t>Mongo Store</a:t>
            </a:r>
          </a:p>
          <a:p>
            <a:r>
              <a:rPr lang="en-US" sz="1400" dirty="0">
                <a:solidFill>
                  <a:schemeClr val="bg1"/>
                </a:solidFill>
                <a:latin typeface="PT Sans" panose="020B0503020203020204" pitchFamily="34" charset="0"/>
              </a:rPr>
              <a:t>Precise Memory Store - similar to the built-in memory store except that it stores a distinct timestamp for each IP rather than bucketing them together.</a:t>
            </a:r>
          </a:p>
          <a:p>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approach saves more memory because instead of creating a new entry for every request, we group requests by timestamp and increment the counter.</a:t>
            </a:r>
          </a:p>
        </p:txBody>
      </p:sp>
    </p:spTree>
    <p:extLst>
      <p:ext uri="{BB962C8B-B14F-4D97-AF65-F5344CB8AC3E}">
        <p14:creationId xmlns:p14="http://schemas.microsoft.com/office/powerpoint/2010/main" val="248578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Rate limit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2860587"/>
            <a:ext cx="10515600" cy="923867"/>
          </a:xfrm>
        </p:spPr>
        <p:txBody>
          <a:bodyPr/>
          <a:lstStyle/>
          <a:p>
            <a:pPr marL="0" indent="0">
              <a:buNone/>
            </a:pPr>
            <a:r>
              <a:rPr lang="en-US" sz="2000" b="1" dirty="0">
                <a:solidFill>
                  <a:schemeClr val="bg1"/>
                </a:solidFill>
                <a:latin typeface="PT Sans" panose="020B0503020203020204" pitchFamily="34" charset="0"/>
              </a:rPr>
              <a:t>Powerful feature for:</a:t>
            </a:r>
          </a:p>
          <a:p>
            <a:pPr lvl="1"/>
            <a:r>
              <a:rPr lang="en-US" sz="1400" dirty="0">
                <a:solidFill>
                  <a:schemeClr val="bg1"/>
                </a:solidFill>
                <a:latin typeface="PT Sans" panose="020B0503020203020204" pitchFamily="34" charset="0"/>
              </a:rPr>
              <a:t>Securing APIs from attacks</a:t>
            </a:r>
          </a:p>
          <a:p>
            <a:pPr lvl="1"/>
            <a:r>
              <a:rPr lang="en-US" sz="1400" dirty="0">
                <a:solidFill>
                  <a:schemeClr val="bg1"/>
                </a:solidFill>
                <a:latin typeface="PT Sans" panose="020B0503020203020204" pitchFamily="34" charset="0"/>
              </a:rPr>
              <a:t>Handling unwanted streams of requests from users</a:t>
            </a:r>
          </a:p>
          <a:p>
            <a:pPr marL="457200" lvl="1" indent="0">
              <a:buNone/>
            </a:pPr>
            <a:endParaRPr lang="en-US" sz="1800" dirty="0">
              <a:solidFill>
                <a:schemeClr val="bg1"/>
              </a:solidFill>
              <a:latin typeface="PT Sans" panose="020B0503020203020204" pitchFamily="34" charset="0"/>
            </a:endParaRPr>
          </a:p>
        </p:txBody>
      </p:sp>
      <p:sp>
        <p:nvSpPr>
          <p:cNvPr id="5" name="Content Placeholder 2">
            <a:extLst>
              <a:ext uri="{FF2B5EF4-FFF2-40B4-BE49-F238E27FC236}">
                <a16:creationId xmlns:a16="http://schemas.microsoft.com/office/drawing/2014/main" id="{4335633C-7382-4433-B6B0-432CBA8CFC47}"/>
              </a:ext>
            </a:extLst>
          </p:cNvPr>
          <p:cNvSpPr txBox="1">
            <a:spLocks/>
          </p:cNvSpPr>
          <p:nvPr/>
        </p:nvSpPr>
        <p:spPr>
          <a:xfrm>
            <a:off x="838200" y="3840751"/>
            <a:ext cx="10515600" cy="100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PT Sans" panose="020B0503020203020204" pitchFamily="34" charset="0"/>
              </a:rPr>
              <a:t>Example:</a:t>
            </a:r>
          </a:p>
          <a:p>
            <a:pPr lvl="1"/>
            <a:r>
              <a:rPr lang="en-US" sz="1400" b="0" i="0" dirty="0">
                <a:solidFill>
                  <a:schemeClr val="bg1"/>
                </a:solidFill>
                <a:effectLst/>
                <a:latin typeface="PT Sans" panose="020B0503020203020204" pitchFamily="34" charset="0"/>
              </a:rPr>
              <a:t>Example </a:t>
            </a:r>
            <a:r>
              <a:rPr lang="en-US" sz="1400" b="0" i="0" u="sng" dirty="0">
                <a:solidFill>
                  <a:schemeClr val="bg1"/>
                </a:solidFill>
                <a:effectLst/>
                <a:latin typeface="PT Sans" panose="020B0503020203020204" pitchFamily="34" charset="0"/>
                <a:hlinkClick r:id="rId2">
                  <a:extLst>
                    <a:ext uri="{A12FA001-AC4F-418D-AE19-62706E023703}">
                      <ahyp:hlinkClr xmlns:ahyp="http://schemas.microsoft.com/office/drawing/2018/hyperlinkcolor" val="tx"/>
                    </a:ext>
                  </a:extLst>
                </a:hlinkClick>
              </a:rPr>
              <a:t>GitHub</a:t>
            </a:r>
            <a:r>
              <a:rPr lang="en-US" sz="1400" b="0" i="0" dirty="0">
                <a:solidFill>
                  <a:schemeClr val="bg1"/>
                </a:solidFill>
                <a:effectLst/>
                <a:latin typeface="PT Sans" panose="020B0503020203020204" pitchFamily="34" charset="0"/>
              </a:rPr>
              <a:t> allows 5000 requests per hour per user</a:t>
            </a:r>
          </a:p>
          <a:p>
            <a:pPr lvl="1"/>
            <a:r>
              <a:rPr lang="en-US" sz="1400" b="0" i="0" u="sng" dirty="0">
                <a:solidFill>
                  <a:schemeClr val="bg1"/>
                </a:solidFill>
                <a:effectLst/>
                <a:latin typeface="PT Sans" panose="020B0503020203020204" pitchFamily="34" charset="0"/>
                <a:hlinkClick r:id="rId3">
                  <a:extLst>
                    <a:ext uri="{A12FA001-AC4F-418D-AE19-62706E023703}">
                      <ahyp:hlinkClr xmlns:ahyp="http://schemas.microsoft.com/office/drawing/2018/hyperlinkcolor" val="tx"/>
                    </a:ext>
                  </a:extLst>
                </a:hlinkClick>
              </a:rPr>
              <a:t>Facebook</a:t>
            </a:r>
            <a:r>
              <a:rPr lang="en-US" sz="1400" b="0" i="0" dirty="0">
                <a:solidFill>
                  <a:schemeClr val="bg1"/>
                </a:solidFill>
                <a:effectLst/>
                <a:latin typeface="PT Sans" panose="020B0503020203020204" pitchFamily="34" charset="0"/>
              </a:rPr>
              <a:t> allows only 200 calls per user per hour</a:t>
            </a:r>
          </a:p>
        </p:txBody>
      </p:sp>
      <p:sp>
        <p:nvSpPr>
          <p:cNvPr id="6" name="Content Placeholder 2">
            <a:extLst>
              <a:ext uri="{FF2B5EF4-FFF2-40B4-BE49-F238E27FC236}">
                <a16:creationId xmlns:a16="http://schemas.microsoft.com/office/drawing/2014/main" id="{11C2B2F1-577E-4051-86FA-1B6C2338E935}"/>
              </a:ext>
            </a:extLst>
          </p:cNvPr>
          <p:cNvSpPr txBox="1">
            <a:spLocks/>
          </p:cNvSpPr>
          <p:nvPr/>
        </p:nvSpPr>
        <p:spPr>
          <a:xfrm>
            <a:off x="838200" y="1825625"/>
            <a:ext cx="10515600" cy="568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buNone/>
            </a:pPr>
            <a:r>
              <a:rPr lang="en-US" sz="2200" kern="1200" dirty="0">
                <a:solidFill>
                  <a:srgbClr val="FFFFFF"/>
                </a:solidFill>
                <a:effectLst/>
                <a:latin typeface="PT Sans" panose="020B0503020203020204" pitchFamily="34" charset="0"/>
              </a:rPr>
              <a:t>Provides a mechanism to limit the number of requests to our API or service in a given time period.</a:t>
            </a:r>
            <a:endParaRPr lang="en-US" sz="2200" dirty="0">
              <a:effectLst/>
              <a:latin typeface="PT Sans" panose="020B0503020203020204" pitchFamily="34" charset="0"/>
            </a:endParaRPr>
          </a:p>
        </p:txBody>
      </p:sp>
      <p:sp>
        <p:nvSpPr>
          <p:cNvPr id="9" name="Content Placeholder 2">
            <a:extLst>
              <a:ext uri="{FF2B5EF4-FFF2-40B4-BE49-F238E27FC236}">
                <a16:creationId xmlns:a16="http://schemas.microsoft.com/office/drawing/2014/main" id="{77F29622-E203-4833-9EBC-0DF41E3A12A3}"/>
              </a:ext>
            </a:extLst>
          </p:cNvPr>
          <p:cNvSpPr txBox="1">
            <a:spLocks/>
          </p:cNvSpPr>
          <p:nvPr/>
        </p:nvSpPr>
        <p:spPr>
          <a:xfrm>
            <a:off x="838200" y="4936309"/>
            <a:ext cx="10515600" cy="100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PT Sans" panose="020B0503020203020204" pitchFamily="34" charset="0"/>
              </a:rPr>
              <a:t>Without rate limiting, each user may request as many times as they like:</a:t>
            </a:r>
          </a:p>
          <a:p>
            <a:pPr lvl="1"/>
            <a:r>
              <a:rPr lang="en-US" sz="1400" dirty="0">
                <a:solidFill>
                  <a:schemeClr val="bg1"/>
                </a:solidFill>
                <a:latin typeface="PT Sans" panose="020B0503020203020204" pitchFamily="34" charset="0"/>
              </a:rPr>
              <a:t>which can lead to “spikes” of requests that can starve other consumers</a:t>
            </a:r>
          </a:p>
          <a:p>
            <a:pPr lvl="1"/>
            <a:r>
              <a:rPr lang="en-US" sz="1400" dirty="0">
                <a:solidFill>
                  <a:schemeClr val="bg1"/>
                </a:solidFill>
                <a:latin typeface="PT Sans" panose="020B0503020203020204" pitchFamily="34" charset="0"/>
              </a:rPr>
              <a:t>can even crash our server</a:t>
            </a:r>
          </a:p>
        </p:txBody>
      </p:sp>
    </p:spTree>
    <p:extLst>
      <p:ext uri="{BB962C8B-B14F-4D97-AF65-F5344CB8AC3E}">
        <p14:creationId xmlns:p14="http://schemas.microsoft.com/office/powerpoint/2010/main" val="192817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Terms and Idioms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046669"/>
          </a:xfrm>
        </p:spPr>
        <p:txBody>
          <a:bodyPr>
            <a:normAutofit/>
          </a:bodyPr>
          <a:lstStyle/>
          <a:p>
            <a:pPr marL="0" indent="0" algn="l">
              <a:buNone/>
            </a:pPr>
            <a:r>
              <a:rPr lang="en-US" sz="2000" b="1" i="0" dirty="0">
                <a:solidFill>
                  <a:schemeClr val="bg1"/>
                </a:solidFill>
                <a:effectLst/>
                <a:latin typeface="PT Sans" panose="020B0503020203020204" pitchFamily="34" charset="0"/>
              </a:rPr>
              <a:t>Traffic spike:</a:t>
            </a:r>
          </a:p>
          <a:p>
            <a:pPr marL="0" indent="0" algn="l">
              <a:buNone/>
            </a:pPr>
            <a:r>
              <a:rPr lang="en-US" sz="1400" b="0" i="0" dirty="0">
                <a:solidFill>
                  <a:schemeClr val="bg1"/>
                </a:solidFill>
                <a:effectLst/>
                <a:latin typeface="PT Sans" panose="020B0503020203020204" pitchFamily="34" charset="0"/>
              </a:rPr>
              <a:t>a “traffic spike” is </a:t>
            </a:r>
            <a:r>
              <a:rPr lang="en-US" sz="1400" b="1" i="0" dirty="0">
                <a:solidFill>
                  <a:schemeClr val="bg1"/>
                </a:solidFill>
                <a:effectLst/>
                <a:latin typeface="PT Sans" panose="020B0503020203020204" pitchFamily="34" charset="0"/>
              </a:rPr>
              <a:t>a sudden surge in demand from your users</a:t>
            </a:r>
            <a:r>
              <a:rPr lang="en-US" sz="1400" b="0" i="0" dirty="0">
                <a:solidFill>
                  <a:schemeClr val="bg1"/>
                </a:solidFill>
                <a:effectLst/>
                <a:latin typeface="PT Sans" panose="020B0503020203020204" pitchFamily="34" charset="0"/>
              </a:rPr>
              <a:t>, typically doubling or more your traffic levels in a very short period of time.</a:t>
            </a:r>
          </a:p>
          <a:p>
            <a:pPr marL="0" indent="0" algn="l">
              <a:buNone/>
            </a:pPr>
            <a:endParaRPr lang="en-US" sz="1400" b="0" i="0" dirty="0">
              <a:solidFill>
                <a:schemeClr val="bg1"/>
              </a:solidFill>
              <a:effectLst/>
              <a:latin typeface="PT Sans" panose="020B0503020203020204" pitchFamily="34" charset="0"/>
            </a:endParaRPr>
          </a:p>
          <a:p>
            <a:pPr marL="0" indent="0" algn="l">
              <a:buNone/>
            </a:pPr>
            <a:r>
              <a:rPr lang="en-US" sz="2000" b="1" i="0" dirty="0">
                <a:solidFill>
                  <a:schemeClr val="bg1"/>
                </a:solidFill>
                <a:effectLst/>
                <a:latin typeface="PT Sans" panose="020B0503020203020204" pitchFamily="34" charset="0"/>
              </a:rPr>
              <a:t>Window:</a:t>
            </a:r>
          </a:p>
          <a:p>
            <a:pPr marL="0" indent="0" algn="l">
              <a:buNone/>
            </a:pPr>
            <a:r>
              <a:rPr lang="en-US" sz="1400" dirty="0">
                <a:solidFill>
                  <a:schemeClr val="bg1"/>
                </a:solidFill>
                <a:latin typeface="PT Sans" panose="020B0503020203020204" pitchFamily="34" charset="0"/>
              </a:rPr>
              <a:t>Refers to the space of time under consideration</a:t>
            </a:r>
          </a:p>
          <a:p>
            <a:pPr marL="0" indent="0" algn="l">
              <a:buNone/>
            </a:pPr>
            <a:endParaRPr lang="en-US" sz="1400" dirty="0">
              <a:solidFill>
                <a:schemeClr val="bg1"/>
              </a:solidFill>
              <a:latin typeface="PT Sans" panose="020B0503020203020204" pitchFamily="34" charset="0"/>
            </a:endParaRPr>
          </a:p>
          <a:p>
            <a:pPr marL="0" indent="0" algn="l">
              <a:buNone/>
            </a:pPr>
            <a:r>
              <a:rPr lang="en-US" sz="1800" b="1" dirty="0">
                <a:solidFill>
                  <a:schemeClr val="bg1"/>
                </a:solidFill>
                <a:latin typeface="PT Sans" panose="020B0503020203020204" pitchFamily="34" charset="0"/>
              </a:rPr>
              <a:t>Can be limited by</a:t>
            </a:r>
            <a:r>
              <a:rPr lang="en-US" sz="1800" b="1" i="0" dirty="0">
                <a:solidFill>
                  <a:schemeClr val="bg1"/>
                </a:solidFill>
                <a:effectLst/>
                <a:latin typeface="PT Sans" panose="020B0503020203020204" pitchFamily="34" charset="0"/>
              </a:rPr>
              <a:t>:</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Users</a:t>
            </a:r>
            <a:r>
              <a:rPr lang="en-US" sz="1400" b="0" i="0" dirty="0">
                <a:solidFill>
                  <a:schemeClr val="bg1"/>
                </a:solidFill>
                <a:effectLst/>
                <a:latin typeface="PT Sans" panose="020B0503020203020204" pitchFamily="34" charset="0"/>
              </a:rPr>
              <a:t>: Here the constraint is specific to a user and is implemented using a unique user identifier</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Location</a:t>
            </a:r>
            <a:r>
              <a:rPr lang="en-US" sz="1400" b="0" i="0" dirty="0">
                <a:solidFill>
                  <a:schemeClr val="bg1"/>
                </a:solidFill>
                <a:effectLst/>
                <a:latin typeface="PT Sans" panose="020B0503020203020204" pitchFamily="34" charset="0"/>
              </a:rPr>
              <a:t>: Here the constraint is based on geography and is implemented based on the location from which the request was made</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IP addresses</a:t>
            </a:r>
            <a:r>
              <a:rPr lang="en-US" sz="1400" b="0" i="0" dirty="0">
                <a:solidFill>
                  <a:schemeClr val="bg1"/>
                </a:solidFill>
                <a:effectLst/>
                <a:latin typeface="PT Sans" panose="020B0503020203020204" pitchFamily="34" charset="0"/>
              </a:rPr>
              <a:t>: Here the constraint is based on the IP address of the device that initiates a request</a:t>
            </a:r>
          </a:p>
          <a:p>
            <a:pPr algn="l">
              <a:buFont typeface="Arial" panose="020B0604020202020204" pitchFamily="34" charset="0"/>
              <a:buChar char="•"/>
            </a:pPr>
            <a:r>
              <a:rPr lang="en-US" sz="1400" b="1" dirty="0">
                <a:solidFill>
                  <a:schemeClr val="bg1"/>
                </a:solidFill>
                <a:latin typeface="PT Sans" panose="020B0503020203020204" pitchFamily="34" charset="0"/>
              </a:rPr>
              <a:t>Service:</a:t>
            </a:r>
            <a:r>
              <a:rPr lang="en-US" sz="1400" b="0" i="0" dirty="0">
                <a:solidFill>
                  <a:schemeClr val="bg1"/>
                </a:solidFill>
                <a:effectLst/>
                <a:latin typeface="PT Sans" panose="020B0503020203020204" pitchFamily="34" charset="0"/>
              </a:rPr>
              <a:t> An internal service (identified by some </a:t>
            </a:r>
            <a:r>
              <a:rPr lang="en-US" sz="1400" b="0" i="0" dirty="0" err="1">
                <a:solidFill>
                  <a:schemeClr val="bg1"/>
                </a:solidFill>
                <a:effectLst/>
                <a:latin typeface="PT Sans" panose="020B0503020203020204" pitchFamily="34" charset="0"/>
              </a:rPr>
              <a:t>ServiceId</a:t>
            </a:r>
            <a:r>
              <a:rPr lang="en-US" sz="1400" b="0" i="0" dirty="0">
                <a:solidFill>
                  <a:schemeClr val="bg1"/>
                </a:solidFill>
                <a:effectLst/>
                <a:latin typeface="PT Sans" panose="020B0503020203020204" pitchFamily="34" charset="0"/>
              </a:rPr>
              <a:t>)</a:t>
            </a:r>
          </a:p>
          <a:p>
            <a:pPr marL="0" indent="0" algn="l">
              <a:buNone/>
            </a:pPr>
            <a:endParaRPr lang="en-US" sz="1400" b="1" i="0" dirty="0">
              <a:solidFill>
                <a:schemeClr val="bg1"/>
              </a:solidFill>
              <a:effectLst/>
              <a:latin typeface="PT Sans" panose="020B0503020203020204" pitchFamily="34" charset="0"/>
            </a:endParaRPr>
          </a:p>
          <a:p>
            <a:pPr marL="0" indent="0" algn="l">
              <a:buNone/>
            </a:pPr>
            <a:endParaRPr lang="en-US" sz="1400" b="1" i="0" dirty="0">
              <a:solidFill>
                <a:schemeClr val="bg1"/>
              </a:solidFill>
              <a:effectLst/>
              <a:latin typeface="PT Sans" panose="020B0503020203020204" pitchFamily="34" charset="0"/>
            </a:endParaRPr>
          </a:p>
        </p:txBody>
      </p:sp>
    </p:spTree>
    <p:extLst>
      <p:ext uri="{BB962C8B-B14F-4D97-AF65-F5344CB8AC3E}">
        <p14:creationId xmlns:p14="http://schemas.microsoft.com/office/powerpoint/2010/main" val="38702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Implementation approaches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046669"/>
          </a:xfrm>
        </p:spPr>
        <p:txBody>
          <a:bodyPr>
            <a:normAutofit/>
          </a:bodyPr>
          <a:lstStyle/>
          <a:p>
            <a:pPr marL="0" indent="0" algn="l">
              <a:buNone/>
            </a:pPr>
            <a:r>
              <a:rPr lang="en-US" sz="1800" b="1" dirty="0">
                <a:solidFill>
                  <a:schemeClr val="bg1"/>
                </a:solidFill>
                <a:latin typeface="PT Sans" panose="020B0503020203020204" pitchFamily="34" charset="0"/>
              </a:rPr>
              <a:t>Can be limited by</a:t>
            </a:r>
            <a:r>
              <a:rPr lang="en-US" sz="1800" b="1" i="0" dirty="0">
                <a:solidFill>
                  <a:schemeClr val="bg1"/>
                </a:solidFill>
                <a:effectLst/>
                <a:latin typeface="PT Sans" panose="020B0503020203020204" pitchFamily="34" charset="0"/>
              </a:rPr>
              <a:t>:</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In-App</a:t>
            </a:r>
            <a:endParaRPr lang="en-US" sz="1000" b="1" i="0" dirty="0">
              <a:solidFill>
                <a:schemeClr val="bg1"/>
              </a:solidFill>
              <a:effectLst/>
              <a:latin typeface="PT Sans" panose="020B0503020203020204" pitchFamily="34" charset="0"/>
            </a:endParaRPr>
          </a:p>
          <a:p>
            <a:pPr algn="l">
              <a:buFont typeface="Arial" panose="020B0604020202020204" pitchFamily="34" charset="0"/>
              <a:buChar char="•"/>
            </a:pPr>
            <a:r>
              <a:rPr lang="en-US" sz="1400" b="1" i="0" dirty="0">
                <a:solidFill>
                  <a:schemeClr val="bg1"/>
                </a:solidFill>
                <a:effectLst/>
                <a:latin typeface="PT Sans" panose="020B0503020203020204" pitchFamily="34" charset="0"/>
              </a:rPr>
              <a:t>Using a proxy </a:t>
            </a:r>
            <a:r>
              <a:rPr lang="en-US" sz="1400" dirty="0">
                <a:solidFill>
                  <a:schemeClr val="bg1"/>
                </a:solidFill>
                <a:latin typeface="PT Sans" panose="020B0503020203020204" pitchFamily="34" charset="0"/>
              </a:rPr>
              <a:t>(</a:t>
            </a:r>
            <a:r>
              <a:rPr lang="en-US" sz="1400" i="0" dirty="0">
                <a:solidFill>
                  <a:schemeClr val="bg1"/>
                </a:solidFill>
                <a:effectLst/>
                <a:latin typeface="PT Sans" panose="020B0503020203020204" pitchFamily="34" charset="0"/>
              </a:rPr>
              <a:t>Nginx, </a:t>
            </a:r>
            <a:r>
              <a:rPr lang="en-US" sz="1400" i="0" dirty="0" err="1">
                <a:solidFill>
                  <a:schemeClr val="bg1"/>
                </a:solidFill>
                <a:effectLst/>
                <a:latin typeface="PT Sans" panose="020B0503020203020204" pitchFamily="34" charset="0"/>
              </a:rPr>
              <a:t>HAProxy</a:t>
            </a:r>
            <a:r>
              <a:rPr lang="en-US" sz="1400" i="0" dirty="0">
                <a:solidFill>
                  <a:schemeClr val="bg1"/>
                </a:solidFill>
                <a:effectLst/>
                <a:latin typeface="PT Sans" panose="020B0503020203020204" pitchFamily="34" charset="0"/>
              </a:rPr>
              <a:t>, API Gateways, Envoy, etc.)</a:t>
            </a:r>
          </a:p>
        </p:txBody>
      </p:sp>
    </p:spTree>
    <p:extLst>
      <p:ext uri="{BB962C8B-B14F-4D97-AF65-F5344CB8AC3E}">
        <p14:creationId xmlns:p14="http://schemas.microsoft.com/office/powerpoint/2010/main" val="144336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Rate limiting algorithms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1882309"/>
          </a:xfrm>
        </p:spPr>
        <p:txBody>
          <a:bodyPr>
            <a:normAutofit/>
          </a:bodyPr>
          <a:lstStyle/>
          <a:p>
            <a:pPr algn="l"/>
            <a:r>
              <a:rPr lang="en-US" sz="1600" b="1" i="0" dirty="0">
                <a:solidFill>
                  <a:schemeClr val="bg1"/>
                </a:solidFill>
                <a:effectLst/>
                <a:latin typeface="PT Sans" panose="020B0604020202020204" pitchFamily="34" charset="0"/>
              </a:rPr>
              <a:t>Fixed window counter</a:t>
            </a:r>
          </a:p>
          <a:p>
            <a:r>
              <a:rPr lang="en-US" sz="1600" b="1" i="0" dirty="0">
                <a:solidFill>
                  <a:schemeClr val="bg1"/>
                </a:solidFill>
                <a:effectLst/>
                <a:latin typeface="PT Sans" panose="020B0503020203020204" pitchFamily="34" charset="0"/>
              </a:rPr>
              <a:t>Sliding window counter</a:t>
            </a:r>
            <a:endParaRPr lang="en-US" sz="1600" b="1" i="0" dirty="0">
              <a:solidFill>
                <a:schemeClr val="bg1"/>
              </a:solidFill>
              <a:effectLst/>
              <a:latin typeface="PT Sans" panose="020B0604020202020204" pitchFamily="34" charset="0"/>
            </a:endParaRPr>
          </a:p>
          <a:p>
            <a:pPr algn="l"/>
            <a:r>
              <a:rPr lang="en-US" sz="1600" b="1" i="0" dirty="0">
                <a:solidFill>
                  <a:schemeClr val="bg1"/>
                </a:solidFill>
                <a:effectLst/>
                <a:latin typeface="PT Sans" panose="020B0503020203020204" pitchFamily="34" charset="0"/>
              </a:rPr>
              <a:t>Sliding logs</a:t>
            </a:r>
          </a:p>
          <a:p>
            <a:r>
              <a:rPr lang="en-US" sz="1600" b="1" i="0" dirty="0">
                <a:solidFill>
                  <a:schemeClr val="bg1"/>
                </a:solidFill>
                <a:effectLst/>
                <a:latin typeface="PT Sans" panose="020B0503020203020204" pitchFamily="34" charset="0"/>
              </a:rPr>
              <a:t>Token bucket</a:t>
            </a:r>
          </a:p>
          <a:p>
            <a:r>
              <a:rPr lang="en-US" sz="1600" b="1" i="0" dirty="0">
                <a:solidFill>
                  <a:schemeClr val="bg1"/>
                </a:solidFill>
                <a:effectLst/>
                <a:latin typeface="PT Sans" panose="020B0503020203020204" pitchFamily="34" charset="0"/>
              </a:rPr>
              <a:t>Leaky bucket</a:t>
            </a:r>
          </a:p>
        </p:txBody>
      </p:sp>
    </p:spTree>
    <p:extLst>
      <p:ext uri="{BB962C8B-B14F-4D97-AF65-F5344CB8AC3E}">
        <p14:creationId xmlns:p14="http://schemas.microsoft.com/office/powerpoint/2010/main" val="5102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Fixed window counter</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180892"/>
          </a:xfrm>
        </p:spPr>
        <p:txBody>
          <a:bodyPr>
            <a:normAutofit/>
          </a:bodyPr>
          <a:lstStyle/>
          <a:p>
            <a:pPr marL="0" indent="0">
              <a:buNone/>
            </a:pPr>
            <a:r>
              <a:rPr lang="en-US" sz="1400" b="1" dirty="0">
                <a:solidFill>
                  <a:schemeClr val="bg1"/>
                </a:solidFill>
                <a:latin typeface="PT Sans" panose="020B0503020203020204" pitchFamily="34" charset="0"/>
              </a:rPr>
              <a:t>Track the number of requests a user makes in each window</a:t>
            </a:r>
          </a:p>
          <a:p>
            <a:pPr marL="0" indent="0">
              <a:buNone/>
            </a:pPr>
            <a:r>
              <a:rPr lang="en-US" sz="1800" b="1" dirty="0">
                <a:solidFill>
                  <a:schemeClr val="bg1"/>
                </a:solidFill>
                <a:latin typeface="PT Sans" panose="020B0503020203020204" pitchFamily="34" charset="0"/>
              </a:rPr>
              <a:t>Example:</a:t>
            </a:r>
          </a:p>
          <a:p>
            <a:pPr marL="0" indent="0">
              <a:buNone/>
            </a:pPr>
            <a:r>
              <a:rPr lang="en-US" sz="1400" dirty="0">
                <a:solidFill>
                  <a:schemeClr val="bg1"/>
                </a:solidFill>
                <a:latin typeface="PT Sans" panose="020B0503020203020204" pitchFamily="34" charset="0"/>
              </a:rPr>
              <a:t>if I want my API to allow 10 requests per minute, we have a 60-second window. So, starting at 12:01:00, one window will be 12:01:00 to 12:02:00.</a:t>
            </a:r>
          </a:p>
          <a:p>
            <a:pPr marL="0" indent="0">
              <a:buNone/>
            </a:pPr>
            <a:r>
              <a:rPr lang="en-US" sz="1400" dirty="0">
                <a:solidFill>
                  <a:schemeClr val="bg1"/>
                </a:solidFill>
                <a:latin typeface="PT Sans" panose="020B0503020203020204" pitchFamily="34" charset="0"/>
              </a:rPr>
              <a:t>Sum of all request counts per window</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Easy to implement</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12:01:59 -&gt; 10 and 12:02:02 -&gt; 10 </a:t>
            </a:r>
            <a:r>
              <a:rPr lang="en-US" sz="1400" dirty="0">
                <a:solidFill>
                  <a:schemeClr val="bg1"/>
                </a:solidFill>
                <a:latin typeface="PT Sans" panose="020B0503020203020204" pitchFamily="34" charset="0"/>
                <a:sym typeface="Wingdings" panose="05000000000000000000" pitchFamily="2" charset="2"/>
              </a:rPr>
              <a:t> 20 request in 3s</a:t>
            </a:r>
            <a:endParaRPr lang="en-US" sz="1400" dirty="0">
              <a:solidFill>
                <a:schemeClr val="bg1"/>
              </a:solidFill>
              <a:latin typeface="PT Sans" panose="020B0503020203020204" pitchFamily="34" charset="0"/>
            </a:endParaRPr>
          </a:p>
          <a:p>
            <a:r>
              <a:rPr lang="en-US" sz="1400" dirty="0">
                <a:solidFill>
                  <a:schemeClr val="bg1"/>
                </a:solidFill>
                <a:latin typeface="PT Sans" panose="020B0503020203020204" pitchFamily="34" charset="0"/>
              </a:rPr>
              <a:t>It is unfair to impose a general window start time on all users (should start counting from the time of their first request to 60 seconds)</a:t>
            </a:r>
          </a:p>
          <a:p>
            <a:r>
              <a:rPr lang="en-US" sz="1400" dirty="0">
                <a:solidFill>
                  <a:schemeClr val="bg1"/>
                </a:solidFill>
                <a:latin typeface="PT Sans" panose="020B0503020203020204" pitchFamily="34" charset="0"/>
              </a:rPr>
              <a:t>In especially larger window cycles — e.g., 50 requests per hour (3,600 seconds) — the user may end up waiting for a very long time</a:t>
            </a:r>
          </a:p>
          <a:p>
            <a:endParaRPr lang="en-US" sz="1400" dirty="0">
              <a:solidFill>
                <a:schemeClr val="bg1"/>
              </a:solidFill>
              <a:latin typeface="PT Sans" panose="020B0503020203020204" pitchFamily="34" charset="0"/>
            </a:endParaRPr>
          </a:p>
          <a:p>
            <a:pPr marL="0" indent="0">
              <a:buNone/>
            </a:pP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284601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Sliding window counter</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To overcome the disadvantage of the fixed window approach, we can break the rate-limit window into smaller windows and track counters across those smaller windows.</a:t>
            </a:r>
          </a:p>
          <a:p>
            <a:pPr marL="0" indent="0">
              <a:buNone/>
            </a:pPr>
            <a:r>
              <a:rPr lang="en-US" sz="2000" b="1" dirty="0">
                <a:solidFill>
                  <a:schemeClr val="bg1"/>
                </a:solidFill>
                <a:latin typeface="PT Sans" panose="020B0503020203020204" pitchFamily="34" charset="0"/>
              </a:rPr>
              <a:t>Steps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A new Redis key will be created for each 1-second sub-window</a:t>
            </a:r>
          </a:p>
          <a:p>
            <a:r>
              <a:rPr lang="en-US" sz="1400" dirty="0">
                <a:solidFill>
                  <a:schemeClr val="bg1"/>
                </a:solidFill>
                <a:latin typeface="PT Sans" panose="020B0503020203020204" pitchFamily="34" charset="0"/>
              </a:rPr>
              <a:t>Separate key for each sub-window or</a:t>
            </a:r>
          </a:p>
          <a:p>
            <a:r>
              <a:rPr lang="en-US" sz="1400" dirty="0">
                <a:solidFill>
                  <a:schemeClr val="bg1"/>
                </a:solidFill>
                <a:latin typeface="PT Sans" panose="020B0503020203020204" pitchFamily="34" charset="0"/>
              </a:rPr>
              <a:t>Keep only one key for a user and store sub-windows and counters in a hash (more memory-efficient)</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approach saves more memory because instead of creating a new entry for every request, we group requests by timestamp and increment the counter.</a:t>
            </a:r>
          </a:p>
        </p:txBody>
      </p:sp>
    </p:spTree>
    <p:extLst>
      <p:ext uri="{BB962C8B-B14F-4D97-AF65-F5344CB8AC3E}">
        <p14:creationId xmlns:p14="http://schemas.microsoft.com/office/powerpoint/2010/main" val="378146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Sliding logs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Keeps track of the timestamp for each request a user makes</a:t>
            </a:r>
          </a:p>
          <a:p>
            <a:pPr marL="0" indent="0">
              <a:buNone/>
            </a:pPr>
            <a:r>
              <a:rPr lang="en-US" sz="2000" b="1" dirty="0">
                <a:solidFill>
                  <a:schemeClr val="bg1"/>
                </a:solidFill>
                <a:latin typeface="PT Sans" panose="020B0503020203020204" pitchFamily="34" charset="0"/>
              </a:rPr>
              <a:t>Steps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Retrieve all requests logged in the last window (60 seconds) and check if the number of requests exceeds the allowed limit</a:t>
            </a:r>
          </a:p>
          <a:p>
            <a:r>
              <a:rPr lang="en-US" sz="1400" dirty="0">
                <a:solidFill>
                  <a:schemeClr val="bg1"/>
                </a:solidFill>
                <a:latin typeface="PT Sans" panose="020B0503020203020204" pitchFamily="34" charset="0"/>
              </a:rPr>
              <a:t>If the number of requests is less than the limit, log the request and process it</a:t>
            </a:r>
          </a:p>
          <a:p>
            <a:r>
              <a:rPr lang="en-US" sz="1400" dirty="0">
                <a:solidFill>
                  <a:schemeClr val="bg1"/>
                </a:solidFill>
                <a:latin typeface="PT Sans" panose="020B0503020203020204" pitchFamily="34" charset="0"/>
              </a:rPr>
              <a:t>If the number of requests is equal to the limit, drop the request</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approach is more accurate as it calculates the last window per user based on the user’s activity and does not impose a fixed window for all users.</a:t>
            </a:r>
          </a:p>
          <a:p>
            <a:r>
              <a:rPr lang="en-US" sz="1400" dirty="0">
                <a:solidFill>
                  <a:schemeClr val="bg1"/>
                </a:solidFill>
                <a:latin typeface="PT Sans" panose="020B0503020203020204" pitchFamily="34" charset="0"/>
              </a:rPr>
              <a:t>It is unaffected by a surge of requests towards the end of the window since there is no fixed window.</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It is not memory-efficient because we end up storing a new entry for every request made.</a:t>
            </a:r>
          </a:p>
          <a:p>
            <a:r>
              <a:rPr lang="en-US" sz="1400" dirty="0">
                <a:solidFill>
                  <a:schemeClr val="bg1"/>
                </a:solidFill>
                <a:latin typeface="PT Sans" panose="020B0503020203020204" pitchFamily="34" charset="0"/>
              </a:rPr>
              <a:t>It is also quite expensive to compute as each request will trigger a calculation on previously saved requests to retrieve the logs from the last minute and then get the count.</a:t>
            </a:r>
          </a:p>
        </p:txBody>
      </p:sp>
    </p:spTree>
    <p:extLst>
      <p:ext uri="{BB962C8B-B14F-4D97-AF65-F5344CB8AC3E}">
        <p14:creationId xmlns:p14="http://schemas.microsoft.com/office/powerpoint/2010/main" val="154274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Token bucket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p:txBody>
          <a:bodyPr>
            <a:normAutofit/>
          </a:bodyPr>
          <a:lstStyle/>
          <a:p>
            <a:r>
              <a:rPr lang="en-US" sz="1400" dirty="0">
                <a:solidFill>
                  <a:schemeClr val="bg1"/>
                </a:solidFill>
                <a:latin typeface="PT Sans" panose="020B0503020203020204" pitchFamily="34" charset="0"/>
              </a:rPr>
              <a:t>A counter indicating how many tokens a user has left</a:t>
            </a:r>
          </a:p>
          <a:p>
            <a:r>
              <a:rPr lang="en-US" sz="1400" dirty="0">
                <a:solidFill>
                  <a:schemeClr val="bg1"/>
                </a:solidFill>
                <a:latin typeface="PT Sans" panose="020B0503020203020204" pitchFamily="34" charset="0"/>
              </a:rPr>
              <a:t>A timestamp showing when it was last updated</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is an accurate approach as the window is not fixed across users and, as such, is determined based on a user’s activity.</a:t>
            </a:r>
          </a:p>
          <a:p>
            <a:r>
              <a:rPr lang="en-US" sz="1400" dirty="0">
                <a:solidFill>
                  <a:schemeClr val="bg1"/>
                </a:solidFill>
                <a:latin typeface="PT Sans" panose="020B0503020203020204" pitchFamily="34" charset="0"/>
              </a:rPr>
              <a:t>Memory consumption is minimal since you only have one entry per user, which is used to manage their activity (timestamp and available tokens) over time.</a:t>
            </a:r>
            <a:endParaRPr lang="en-US" sz="20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1656998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1530</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PT Sans</vt:lpstr>
      <vt:lpstr>Office Theme</vt:lpstr>
      <vt:lpstr>PowerPoint Presentation</vt:lpstr>
      <vt:lpstr>Rate limit</vt:lpstr>
      <vt:lpstr>Terms and Idioms</vt:lpstr>
      <vt:lpstr>Implementation approaches</vt:lpstr>
      <vt:lpstr>Rate limiting algorithms</vt:lpstr>
      <vt:lpstr>Fixed window counter</vt:lpstr>
      <vt:lpstr>Sliding window counter</vt:lpstr>
      <vt:lpstr>Sliding logs</vt:lpstr>
      <vt:lpstr>Token bucket</vt:lpstr>
      <vt:lpstr>Leaky bucket</vt:lpstr>
      <vt:lpstr>Express Rate Limit package</vt:lpstr>
      <vt:lpstr>DTO</vt:lpstr>
      <vt:lpstr>DTO in Nestjs</vt:lpstr>
      <vt:lpstr>Serialization</vt:lpstr>
      <vt:lpstr>Route auto-loading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dc:creator>
  <cp:lastModifiedBy>Hamed</cp:lastModifiedBy>
  <cp:revision>63</cp:revision>
  <dcterms:created xsi:type="dcterms:W3CDTF">2021-12-23T07:42:47Z</dcterms:created>
  <dcterms:modified xsi:type="dcterms:W3CDTF">2021-12-27T20:26:26Z</dcterms:modified>
</cp:coreProperties>
</file>