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85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D0FB2-E3B1-481E-8DD1-A679EDF23E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C3B9EA-8FBE-4E23-8C93-BC18AF3A82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58D394-D548-4D65-A956-EAB1FB48F2C5}"/>
              </a:ext>
            </a:extLst>
          </p:cNvPr>
          <p:cNvSpPr>
            <a:spLocks noGrp="1"/>
          </p:cNvSpPr>
          <p:nvPr>
            <p:ph type="dt" sz="half" idx="10"/>
          </p:nvPr>
        </p:nvSpPr>
        <p:spPr/>
        <p:txBody>
          <a:bodyPr/>
          <a:lstStyle/>
          <a:p>
            <a:fld id="{1EE040E6-4F96-4939-A60E-8D6512789607}" type="datetimeFigureOut">
              <a:rPr lang="en-US" smtClean="0"/>
              <a:t>12/26/2021</a:t>
            </a:fld>
            <a:endParaRPr lang="en-US"/>
          </a:p>
        </p:txBody>
      </p:sp>
      <p:sp>
        <p:nvSpPr>
          <p:cNvPr id="5" name="Footer Placeholder 4">
            <a:extLst>
              <a:ext uri="{FF2B5EF4-FFF2-40B4-BE49-F238E27FC236}">
                <a16:creationId xmlns:a16="http://schemas.microsoft.com/office/drawing/2014/main" id="{909F55F5-8CD8-4891-892C-D24FFBACAD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1420F-6522-4F17-B784-5E46AF8E2671}"/>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21404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0102-9F1E-4A8A-99FA-C92A19A629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EDB275-D1B0-4029-B734-710D8D3060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FB8EB-E809-431B-8A0E-91B957A5BB6C}"/>
              </a:ext>
            </a:extLst>
          </p:cNvPr>
          <p:cNvSpPr>
            <a:spLocks noGrp="1"/>
          </p:cNvSpPr>
          <p:nvPr>
            <p:ph type="dt" sz="half" idx="10"/>
          </p:nvPr>
        </p:nvSpPr>
        <p:spPr/>
        <p:txBody>
          <a:bodyPr/>
          <a:lstStyle/>
          <a:p>
            <a:fld id="{1EE040E6-4F96-4939-A60E-8D6512789607}" type="datetimeFigureOut">
              <a:rPr lang="en-US" smtClean="0"/>
              <a:t>12/26/2021</a:t>
            </a:fld>
            <a:endParaRPr lang="en-US"/>
          </a:p>
        </p:txBody>
      </p:sp>
      <p:sp>
        <p:nvSpPr>
          <p:cNvPr id="5" name="Footer Placeholder 4">
            <a:extLst>
              <a:ext uri="{FF2B5EF4-FFF2-40B4-BE49-F238E27FC236}">
                <a16:creationId xmlns:a16="http://schemas.microsoft.com/office/drawing/2014/main" id="{80910114-4C23-4E1F-B137-C1421F480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30B50-6579-4EE9-9F93-1EFE93766B2B}"/>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3062993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EC84B1-D0F7-4FD4-A672-E34D800431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7A70BE-E26D-4575-8100-2CC2A0403E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2E150-DCAD-496C-A4FD-F986EC527E1E}"/>
              </a:ext>
            </a:extLst>
          </p:cNvPr>
          <p:cNvSpPr>
            <a:spLocks noGrp="1"/>
          </p:cNvSpPr>
          <p:nvPr>
            <p:ph type="dt" sz="half" idx="10"/>
          </p:nvPr>
        </p:nvSpPr>
        <p:spPr/>
        <p:txBody>
          <a:bodyPr/>
          <a:lstStyle/>
          <a:p>
            <a:fld id="{1EE040E6-4F96-4939-A60E-8D6512789607}" type="datetimeFigureOut">
              <a:rPr lang="en-US" smtClean="0"/>
              <a:t>12/26/2021</a:t>
            </a:fld>
            <a:endParaRPr lang="en-US"/>
          </a:p>
        </p:txBody>
      </p:sp>
      <p:sp>
        <p:nvSpPr>
          <p:cNvPr id="5" name="Footer Placeholder 4">
            <a:extLst>
              <a:ext uri="{FF2B5EF4-FFF2-40B4-BE49-F238E27FC236}">
                <a16:creationId xmlns:a16="http://schemas.microsoft.com/office/drawing/2014/main" id="{B406EBEE-571B-43EA-B9A2-0A66410B5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FE44D-A5D0-4B1B-A58D-D920CC78B8BE}"/>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204863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014A3-CC00-4408-8332-F74B1780CC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04A3B5-BD96-4139-8298-D297878A46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B5313-4C98-4B15-86F8-8B1C94266742}"/>
              </a:ext>
            </a:extLst>
          </p:cNvPr>
          <p:cNvSpPr>
            <a:spLocks noGrp="1"/>
          </p:cNvSpPr>
          <p:nvPr>
            <p:ph type="dt" sz="half" idx="10"/>
          </p:nvPr>
        </p:nvSpPr>
        <p:spPr/>
        <p:txBody>
          <a:bodyPr/>
          <a:lstStyle/>
          <a:p>
            <a:fld id="{1EE040E6-4F96-4939-A60E-8D6512789607}" type="datetimeFigureOut">
              <a:rPr lang="en-US" smtClean="0"/>
              <a:t>12/26/2021</a:t>
            </a:fld>
            <a:endParaRPr lang="en-US"/>
          </a:p>
        </p:txBody>
      </p:sp>
      <p:sp>
        <p:nvSpPr>
          <p:cNvPr id="5" name="Footer Placeholder 4">
            <a:extLst>
              <a:ext uri="{FF2B5EF4-FFF2-40B4-BE49-F238E27FC236}">
                <a16:creationId xmlns:a16="http://schemas.microsoft.com/office/drawing/2014/main" id="{BE72F86F-739B-4494-8405-2230A94B8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5BBEA-3E7F-4FBB-8B1C-7B58DD417097}"/>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3201125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5CC56-B39B-4A4B-AB44-656CF2FE59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84BE8C-C91B-46C9-83DB-8C16906FD0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34DDA2-2D8A-41F0-BA69-DA0117FBAB43}"/>
              </a:ext>
            </a:extLst>
          </p:cNvPr>
          <p:cNvSpPr>
            <a:spLocks noGrp="1"/>
          </p:cNvSpPr>
          <p:nvPr>
            <p:ph type="dt" sz="half" idx="10"/>
          </p:nvPr>
        </p:nvSpPr>
        <p:spPr/>
        <p:txBody>
          <a:bodyPr/>
          <a:lstStyle/>
          <a:p>
            <a:fld id="{1EE040E6-4F96-4939-A60E-8D6512789607}" type="datetimeFigureOut">
              <a:rPr lang="en-US" smtClean="0"/>
              <a:t>12/26/2021</a:t>
            </a:fld>
            <a:endParaRPr lang="en-US"/>
          </a:p>
        </p:txBody>
      </p:sp>
      <p:sp>
        <p:nvSpPr>
          <p:cNvPr id="5" name="Footer Placeholder 4">
            <a:extLst>
              <a:ext uri="{FF2B5EF4-FFF2-40B4-BE49-F238E27FC236}">
                <a16:creationId xmlns:a16="http://schemas.microsoft.com/office/drawing/2014/main" id="{D2DEA38C-97C0-4513-97FD-D221212D7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8AE93-940F-4EA9-939E-8FB5AA6AE646}"/>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797718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22D9-885F-44AD-A1ED-3A130B96FA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FF63F0-052D-4159-968F-AF6DB29055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A64404-EECD-445D-BB56-F6DE500A94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613BFA-26F1-4BE9-98D1-BF813EEB0B1A}"/>
              </a:ext>
            </a:extLst>
          </p:cNvPr>
          <p:cNvSpPr>
            <a:spLocks noGrp="1"/>
          </p:cNvSpPr>
          <p:nvPr>
            <p:ph type="dt" sz="half" idx="10"/>
          </p:nvPr>
        </p:nvSpPr>
        <p:spPr/>
        <p:txBody>
          <a:bodyPr/>
          <a:lstStyle/>
          <a:p>
            <a:fld id="{1EE040E6-4F96-4939-A60E-8D6512789607}" type="datetimeFigureOut">
              <a:rPr lang="en-US" smtClean="0"/>
              <a:t>12/26/2021</a:t>
            </a:fld>
            <a:endParaRPr lang="en-US"/>
          </a:p>
        </p:txBody>
      </p:sp>
      <p:sp>
        <p:nvSpPr>
          <p:cNvPr id="6" name="Footer Placeholder 5">
            <a:extLst>
              <a:ext uri="{FF2B5EF4-FFF2-40B4-BE49-F238E27FC236}">
                <a16:creationId xmlns:a16="http://schemas.microsoft.com/office/drawing/2014/main" id="{BD724CEE-BA18-47ED-8954-6B7693FFDD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25A37-782F-4AF9-B5AC-422AB47A1FB7}"/>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140766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A705-3AEB-44E9-92FC-5DD4D0E332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6C552E-B08E-405C-B988-8D55D768F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6DCB5A-1B96-43C0-9777-6BE9B5906C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6FA981-E7AD-447B-9A11-4E0C43F25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A50A6B-6DD2-4A14-8061-F16F5ADC3B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B7C9AA-D5F9-44CC-9D18-FAA3E8BA29E5}"/>
              </a:ext>
            </a:extLst>
          </p:cNvPr>
          <p:cNvSpPr>
            <a:spLocks noGrp="1"/>
          </p:cNvSpPr>
          <p:nvPr>
            <p:ph type="dt" sz="half" idx="10"/>
          </p:nvPr>
        </p:nvSpPr>
        <p:spPr/>
        <p:txBody>
          <a:bodyPr/>
          <a:lstStyle/>
          <a:p>
            <a:fld id="{1EE040E6-4F96-4939-A60E-8D6512789607}" type="datetimeFigureOut">
              <a:rPr lang="en-US" smtClean="0"/>
              <a:t>12/26/2021</a:t>
            </a:fld>
            <a:endParaRPr lang="en-US"/>
          </a:p>
        </p:txBody>
      </p:sp>
      <p:sp>
        <p:nvSpPr>
          <p:cNvPr id="8" name="Footer Placeholder 7">
            <a:extLst>
              <a:ext uri="{FF2B5EF4-FFF2-40B4-BE49-F238E27FC236}">
                <a16:creationId xmlns:a16="http://schemas.microsoft.com/office/drawing/2014/main" id="{2E681F14-4B55-4ACF-9346-D6E98F5CE5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F2A406-2DA0-4040-9E84-773320037430}"/>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3668181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673D-443B-4CAC-933B-670D6D7882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54A588-12F4-4EE6-BD95-5C00B5717E63}"/>
              </a:ext>
            </a:extLst>
          </p:cNvPr>
          <p:cNvSpPr>
            <a:spLocks noGrp="1"/>
          </p:cNvSpPr>
          <p:nvPr>
            <p:ph type="dt" sz="half" idx="10"/>
          </p:nvPr>
        </p:nvSpPr>
        <p:spPr/>
        <p:txBody>
          <a:bodyPr/>
          <a:lstStyle/>
          <a:p>
            <a:fld id="{1EE040E6-4F96-4939-A60E-8D6512789607}" type="datetimeFigureOut">
              <a:rPr lang="en-US" smtClean="0"/>
              <a:t>12/26/2021</a:t>
            </a:fld>
            <a:endParaRPr lang="en-US"/>
          </a:p>
        </p:txBody>
      </p:sp>
      <p:sp>
        <p:nvSpPr>
          <p:cNvPr id="4" name="Footer Placeholder 3">
            <a:extLst>
              <a:ext uri="{FF2B5EF4-FFF2-40B4-BE49-F238E27FC236}">
                <a16:creationId xmlns:a16="http://schemas.microsoft.com/office/drawing/2014/main" id="{488084A1-D29C-4E5A-BABE-B39F393070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02C1-F34E-47DD-A73C-31C03EF68986}"/>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389553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0A6BB-7F0A-4BA8-9427-F68DD250987E}"/>
              </a:ext>
            </a:extLst>
          </p:cNvPr>
          <p:cNvSpPr>
            <a:spLocks noGrp="1"/>
          </p:cNvSpPr>
          <p:nvPr>
            <p:ph type="dt" sz="half" idx="10"/>
          </p:nvPr>
        </p:nvSpPr>
        <p:spPr/>
        <p:txBody>
          <a:bodyPr/>
          <a:lstStyle/>
          <a:p>
            <a:fld id="{1EE040E6-4F96-4939-A60E-8D6512789607}" type="datetimeFigureOut">
              <a:rPr lang="en-US" smtClean="0"/>
              <a:t>12/26/2021</a:t>
            </a:fld>
            <a:endParaRPr lang="en-US"/>
          </a:p>
        </p:txBody>
      </p:sp>
      <p:sp>
        <p:nvSpPr>
          <p:cNvPr id="3" name="Footer Placeholder 2">
            <a:extLst>
              <a:ext uri="{FF2B5EF4-FFF2-40B4-BE49-F238E27FC236}">
                <a16:creationId xmlns:a16="http://schemas.microsoft.com/office/drawing/2014/main" id="{2F1BFB9F-D247-448D-BD85-7701F19CD9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59003F-D7F4-444C-9008-455114D4F019}"/>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346105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9A61-D361-4398-B032-64DF29A1B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17E190-4165-48B0-BBF3-AC3580428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62DFC7-EB0A-4F63-9DA2-582A9E718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0730E-1EF7-4467-BC70-7938B022A954}"/>
              </a:ext>
            </a:extLst>
          </p:cNvPr>
          <p:cNvSpPr>
            <a:spLocks noGrp="1"/>
          </p:cNvSpPr>
          <p:nvPr>
            <p:ph type="dt" sz="half" idx="10"/>
          </p:nvPr>
        </p:nvSpPr>
        <p:spPr/>
        <p:txBody>
          <a:bodyPr/>
          <a:lstStyle/>
          <a:p>
            <a:fld id="{1EE040E6-4F96-4939-A60E-8D6512789607}" type="datetimeFigureOut">
              <a:rPr lang="en-US" smtClean="0"/>
              <a:t>12/26/2021</a:t>
            </a:fld>
            <a:endParaRPr lang="en-US"/>
          </a:p>
        </p:txBody>
      </p:sp>
      <p:sp>
        <p:nvSpPr>
          <p:cNvPr id="6" name="Footer Placeholder 5">
            <a:extLst>
              <a:ext uri="{FF2B5EF4-FFF2-40B4-BE49-F238E27FC236}">
                <a16:creationId xmlns:a16="http://schemas.microsoft.com/office/drawing/2014/main" id="{2185D3DD-81B7-4A43-B9DB-B59ADFEBF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1C9FC-9556-4616-B6AA-E427CAA19480}"/>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23908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90E3-93FC-4FFD-AB24-C9F6F79DF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C67B71-1ADB-4CE2-A326-883F51F511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3B775F-2BFE-497B-8856-F6D0DDDEDE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B65A2-17AF-4AA0-B679-F7A401AFD5BF}"/>
              </a:ext>
            </a:extLst>
          </p:cNvPr>
          <p:cNvSpPr>
            <a:spLocks noGrp="1"/>
          </p:cNvSpPr>
          <p:nvPr>
            <p:ph type="dt" sz="half" idx="10"/>
          </p:nvPr>
        </p:nvSpPr>
        <p:spPr/>
        <p:txBody>
          <a:bodyPr/>
          <a:lstStyle/>
          <a:p>
            <a:fld id="{1EE040E6-4F96-4939-A60E-8D6512789607}" type="datetimeFigureOut">
              <a:rPr lang="en-US" smtClean="0"/>
              <a:t>12/26/2021</a:t>
            </a:fld>
            <a:endParaRPr lang="en-US"/>
          </a:p>
        </p:txBody>
      </p:sp>
      <p:sp>
        <p:nvSpPr>
          <p:cNvPr id="6" name="Footer Placeholder 5">
            <a:extLst>
              <a:ext uri="{FF2B5EF4-FFF2-40B4-BE49-F238E27FC236}">
                <a16:creationId xmlns:a16="http://schemas.microsoft.com/office/drawing/2014/main" id="{BB1FF6F9-B0E5-4BD5-A812-9CD5AF4AE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0362D9-500B-4E71-BD51-1B453756FC81}"/>
              </a:ext>
            </a:extLst>
          </p:cNvPr>
          <p:cNvSpPr>
            <a:spLocks noGrp="1"/>
          </p:cNvSpPr>
          <p:nvPr>
            <p:ph type="sldNum" sz="quarter" idx="12"/>
          </p:nvPr>
        </p:nvSpPr>
        <p:spPr/>
        <p:txBody>
          <a:bodyPr/>
          <a:lstStyle/>
          <a:p>
            <a:fld id="{C35885E3-F234-46E6-BD92-5772F972E849}" type="slidenum">
              <a:rPr lang="en-US" smtClean="0"/>
              <a:t>‹#›</a:t>
            </a:fld>
            <a:endParaRPr lang="en-US"/>
          </a:p>
        </p:txBody>
      </p:sp>
    </p:spTree>
    <p:extLst>
      <p:ext uri="{BB962C8B-B14F-4D97-AF65-F5344CB8AC3E}">
        <p14:creationId xmlns:p14="http://schemas.microsoft.com/office/powerpoint/2010/main" val="1663186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FC87C1-2B88-4D2D-8389-C88EC7B7CC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492B20-85D4-4C28-99C0-9EB8F5A02D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C8173-E847-45CB-833E-B184657757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040E6-4F96-4939-A60E-8D6512789607}" type="datetimeFigureOut">
              <a:rPr lang="en-US" smtClean="0"/>
              <a:t>12/26/2021</a:t>
            </a:fld>
            <a:endParaRPr lang="en-US"/>
          </a:p>
        </p:txBody>
      </p:sp>
      <p:sp>
        <p:nvSpPr>
          <p:cNvPr id="5" name="Footer Placeholder 4">
            <a:extLst>
              <a:ext uri="{FF2B5EF4-FFF2-40B4-BE49-F238E27FC236}">
                <a16:creationId xmlns:a16="http://schemas.microsoft.com/office/drawing/2014/main" id="{0D949703-952F-4B19-810E-CDE25FFBF1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3B6239-834A-4D72-8835-16A8F2CAE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885E3-F234-46E6-BD92-5772F972E849}" type="slidenum">
              <a:rPr lang="en-US" smtClean="0"/>
              <a:t>‹#›</a:t>
            </a:fld>
            <a:endParaRPr lang="en-US"/>
          </a:p>
        </p:txBody>
      </p:sp>
    </p:spTree>
    <p:extLst>
      <p:ext uri="{BB962C8B-B14F-4D97-AF65-F5344CB8AC3E}">
        <p14:creationId xmlns:p14="http://schemas.microsoft.com/office/powerpoint/2010/main" val="3550189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s.facebook.com/docs/graph-api/overview/rate-limiting#platform-rate-limits" TargetMode="External"/><Relationship Id="rId2" Type="http://schemas.openxmlformats.org/officeDocument/2006/relationships/hyperlink" Target="https://developer.github.com/apps/building-github-apps/understanding-rate-limits-for-github-app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3000">
              <a:srgbClr val="43853D"/>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9A9ACF9-3262-47C5-B67E-5DA8C23507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8220" y="4578684"/>
            <a:ext cx="3111566" cy="1903856"/>
          </a:xfrm>
          <a:prstGeom prst="rect">
            <a:avLst/>
          </a:prstGeom>
        </p:spPr>
      </p:pic>
      <p:sp>
        <p:nvSpPr>
          <p:cNvPr id="7" name="TextBox 6">
            <a:extLst>
              <a:ext uri="{FF2B5EF4-FFF2-40B4-BE49-F238E27FC236}">
                <a16:creationId xmlns:a16="http://schemas.microsoft.com/office/drawing/2014/main" id="{F1B0C111-ACC6-4728-AB16-A7104E6714CD}"/>
              </a:ext>
            </a:extLst>
          </p:cNvPr>
          <p:cNvSpPr txBox="1"/>
          <p:nvPr/>
        </p:nvSpPr>
        <p:spPr>
          <a:xfrm>
            <a:off x="2239347" y="942392"/>
            <a:ext cx="6988629" cy="2308324"/>
          </a:xfrm>
          <a:prstGeom prst="rect">
            <a:avLst/>
          </a:prstGeom>
          <a:noFill/>
        </p:spPr>
        <p:txBody>
          <a:bodyPr wrap="square" rtlCol="0">
            <a:spAutoFit/>
          </a:bodyPr>
          <a:lstStyle/>
          <a:p>
            <a:r>
              <a:rPr lang="en-US" sz="7200" dirty="0">
                <a:solidFill>
                  <a:schemeClr val="bg1"/>
                </a:solidFill>
                <a:latin typeface="PT Sans" panose="020B0503020203020204" pitchFamily="34" charset="0"/>
              </a:rPr>
              <a:t>Back End Development</a:t>
            </a:r>
          </a:p>
        </p:txBody>
      </p:sp>
      <p:sp>
        <p:nvSpPr>
          <p:cNvPr id="10" name="TextBox 9">
            <a:extLst>
              <a:ext uri="{FF2B5EF4-FFF2-40B4-BE49-F238E27FC236}">
                <a16:creationId xmlns:a16="http://schemas.microsoft.com/office/drawing/2014/main" id="{EE47915B-CB5F-4B00-A363-E8AF12B9DC67}"/>
              </a:ext>
            </a:extLst>
          </p:cNvPr>
          <p:cNvSpPr txBox="1"/>
          <p:nvPr/>
        </p:nvSpPr>
        <p:spPr>
          <a:xfrm>
            <a:off x="2593910" y="3638939"/>
            <a:ext cx="2873829" cy="369332"/>
          </a:xfrm>
          <a:prstGeom prst="rect">
            <a:avLst/>
          </a:prstGeom>
          <a:noFill/>
        </p:spPr>
        <p:txBody>
          <a:bodyPr wrap="square" rtlCol="0">
            <a:spAutoFit/>
          </a:bodyPr>
          <a:lstStyle/>
          <a:p>
            <a:r>
              <a:rPr lang="en-US" dirty="0">
                <a:solidFill>
                  <a:schemeClr val="bg1"/>
                </a:solidFill>
                <a:latin typeface="PT Sans" panose="020B0503020203020204" pitchFamily="34" charset="0"/>
              </a:rPr>
              <a:t>Rate limit</a:t>
            </a:r>
          </a:p>
        </p:txBody>
      </p:sp>
      <p:sp>
        <p:nvSpPr>
          <p:cNvPr id="11" name="TextBox 10">
            <a:extLst>
              <a:ext uri="{FF2B5EF4-FFF2-40B4-BE49-F238E27FC236}">
                <a16:creationId xmlns:a16="http://schemas.microsoft.com/office/drawing/2014/main" id="{FCD9FAC2-271E-47C9-9F40-5A0C4EF43901}"/>
              </a:ext>
            </a:extLst>
          </p:cNvPr>
          <p:cNvSpPr txBox="1"/>
          <p:nvPr/>
        </p:nvSpPr>
        <p:spPr>
          <a:xfrm>
            <a:off x="2593910" y="5828541"/>
            <a:ext cx="2873829" cy="369332"/>
          </a:xfrm>
          <a:prstGeom prst="rect">
            <a:avLst/>
          </a:prstGeom>
          <a:noFill/>
        </p:spPr>
        <p:txBody>
          <a:bodyPr wrap="square" rtlCol="0">
            <a:spAutoFit/>
          </a:bodyPr>
          <a:lstStyle/>
          <a:p>
            <a:r>
              <a:rPr lang="en-US" dirty="0">
                <a:solidFill>
                  <a:schemeClr val="bg1"/>
                </a:solidFill>
                <a:latin typeface="PT Sans" panose="020B0503020203020204" pitchFamily="34" charset="0"/>
              </a:rPr>
              <a:t>Hamed Hafezi – Dec 2021</a:t>
            </a:r>
          </a:p>
        </p:txBody>
      </p:sp>
    </p:spTree>
    <p:extLst>
      <p:ext uri="{BB962C8B-B14F-4D97-AF65-F5344CB8AC3E}">
        <p14:creationId xmlns:p14="http://schemas.microsoft.com/office/powerpoint/2010/main" val="386546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r>
              <a:rPr lang="en-US" b="1" dirty="0">
                <a:solidFill>
                  <a:schemeClr val="bg1"/>
                </a:solidFill>
                <a:latin typeface="PT Sans" panose="020B0503020203020204" pitchFamily="34" charset="0"/>
              </a:rPr>
              <a:t>Rate limit</a:t>
            </a: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a:xfrm>
            <a:off x="838200" y="2860587"/>
            <a:ext cx="10515600" cy="923867"/>
          </a:xfrm>
        </p:spPr>
        <p:txBody>
          <a:bodyPr/>
          <a:lstStyle/>
          <a:p>
            <a:pPr marL="0" indent="0">
              <a:buNone/>
            </a:pPr>
            <a:r>
              <a:rPr lang="en-US" sz="2000" b="1" dirty="0">
                <a:solidFill>
                  <a:schemeClr val="bg1"/>
                </a:solidFill>
                <a:latin typeface="PT Sans" panose="020B0503020203020204" pitchFamily="34" charset="0"/>
              </a:rPr>
              <a:t>Powerful feature for:</a:t>
            </a:r>
          </a:p>
          <a:p>
            <a:pPr lvl="1"/>
            <a:r>
              <a:rPr lang="en-US" sz="1400" dirty="0">
                <a:solidFill>
                  <a:schemeClr val="bg1"/>
                </a:solidFill>
                <a:latin typeface="PT Sans" panose="020B0503020203020204" pitchFamily="34" charset="0"/>
              </a:rPr>
              <a:t>Securing APIs from attacks</a:t>
            </a:r>
          </a:p>
          <a:p>
            <a:pPr lvl="1"/>
            <a:r>
              <a:rPr lang="en-US" sz="1400" dirty="0">
                <a:solidFill>
                  <a:schemeClr val="bg1"/>
                </a:solidFill>
                <a:latin typeface="PT Sans" panose="020B0503020203020204" pitchFamily="34" charset="0"/>
              </a:rPr>
              <a:t>Handling unwanted streams of requests from users</a:t>
            </a:r>
          </a:p>
          <a:p>
            <a:pPr marL="457200" lvl="1" indent="0">
              <a:buNone/>
            </a:pPr>
            <a:endParaRPr lang="en-US" sz="1800" dirty="0">
              <a:solidFill>
                <a:schemeClr val="bg1"/>
              </a:solidFill>
              <a:latin typeface="PT Sans" panose="020B0503020203020204" pitchFamily="34" charset="0"/>
            </a:endParaRPr>
          </a:p>
        </p:txBody>
      </p:sp>
      <p:sp>
        <p:nvSpPr>
          <p:cNvPr id="5" name="Content Placeholder 2">
            <a:extLst>
              <a:ext uri="{FF2B5EF4-FFF2-40B4-BE49-F238E27FC236}">
                <a16:creationId xmlns:a16="http://schemas.microsoft.com/office/drawing/2014/main" id="{4335633C-7382-4433-B6B0-432CBA8CFC47}"/>
              </a:ext>
            </a:extLst>
          </p:cNvPr>
          <p:cNvSpPr txBox="1">
            <a:spLocks/>
          </p:cNvSpPr>
          <p:nvPr/>
        </p:nvSpPr>
        <p:spPr>
          <a:xfrm>
            <a:off x="838200" y="3840751"/>
            <a:ext cx="10515600" cy="10077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bg1"/>
                </a:solidFill>
                <a:latin typeface="PT Sans" panose="020B0503020203020204" pitchFamily="34" charset="0"/>
              </a:rPr>
              <a:t>Example:</a:t>
            </a:r>
          </a:p>
          <a:p>
            <a:pPr lvl="1"/>
            <a:r>
              <a:rPr lang="en-US" sz="1400" b="0" i="0" dirty="0">
                <a:solidFill>
                  <a:schemeClr val="bg1"/>
                </a:solidFill>
                <a:effectLst/>
                <a:latin typeface="PT Sans" panose="020B0503020203020204" pitchFamily="34" charset="0"/>
              </a:rPr>
              <a:t>Example </a:t>
            </a:r>
            <a:r>
              <a:rPr lang="en-US" sz="1400" b="0" i="0" u="sng" dirty="0">
                <a:solidFill>
                  <a:schemeClr val="bg1"/>
                </a:solidFill>
                <a:effectLst/>
                <a:latin typeface="PT Sans" panose="020B0503020203020204" pitchFamily="34" charset="0"/>
                <a:hlinkClick r:id="rId2">
                  <a:extLst>
                    <a:ext uri="{A12FA001-AC4F-418D-AE19-62706E023703}">
                      <ahyp:hlinkClr xmlns:ahyp="http://schemas.microsoft.com/office/drawing/2018/hyperlinkcolor" val="tx"/>
                    </a:ext>
                  </a:extLst>
                </a:hlinkClick>
              </a:rPr>
              <a:t>GitHub</a:t>
            </a:r>
            <a:r>
              <a:rPr lang="en-US" sz="1400" b="0" i="0" dirty="0">
                <a:solidFill>
                  <a:schemeClr val="bg1"/>
                </a:solidFill>
                <a:effectLst/>
                <a:latin typeface="PT Sans" panose="020B0503020203020204" pitchFamily="34" charset="0"/>
              </a:rPr>
              <a:t> allows 5000 requests per hour per user</a:t>
            </a:r>
          </a:p>
          <a:p>
            <a:pPr lvl="1"/>
            <a:r>
              <a:rPr lang="en-US" sz="1400" b="0" i="0" u="sng" dirty="0">
                <a:solidFill>
                  <a:schemeClr val="bg1"/>
                </a:solidFill>
                <a:effectLst/>
                <a:latin typeface="PT Sans" panose="020B0503020203020204" pitchFamily="34" charset="0"/>
                <a:hlinkClick r:id="rId3">
                  <a:extLst>
                    <a:ext uri="{A12FA001-AC4F-418D-AE19-62706E023703}">
                      <ahyp:hlinkClr xmlns:ahyp="http://schemas.microsoft.com/office/drawing/2018/hyperlinkcolor" val="tx"/>
                    </a:ext>
                  </a:extLst>
                </a:hlinkClick>
              </a:rPr>
              <a:t>Facebook</a:t>
            </a:r>
            <a:r>
              <a:rPr lang="en-US" sz="1400" b="0" i="0" dirty="0">
                <a:solidFill>
                  <a:schemeClr val="bg1"/>
                </a:solidFill>
                <a:effectLst/>
                <a:latin typeface="PT Sans" panose="020B0503020203020204" pitchFamily="34" charset="0"/>
              </a:rPr>
              <a:t> allows only 200 calls per user per hour</a:t>
            </a:r>
          </a:p>
        </p:txBody>
      </p:sp>
      <p:sp>
        <p:nvSpPr>
          <p:cNvPr id="6" name="Content Placeholder 2">
            <a:extLst>
              <a:ext uri="{FF2B5EF4-FFF2-40B4-BE49-F238E27FC236}">
                <a16:creationId xmlns:a16="http://schemas.microsoft.com/office/drawing/2014/main" id="{11C2B2F1-577E-4051-86FA-1B6C2338E935}"/>
              </a:ext>
            </a:extLst>
          </p:cNvPr>
          <p:cNvSpPr txBox="1">
            <a:spLocks/>
          </p:cNvSpPr>
          <p:nvPr/>
        </p:nvSpPr>
        <p:spPr>
          <a:xfrm>
            <a:off x="838200" y="1825625"/>
            <a:ext cx="10515600" cy="5684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eaLnBrk="1" latinLnBrk="0" hangingPunct="1">
              <a:lnSpc>
                <a:spcPct val="90000"/>
              </a:lnSpc>
              <a:spcBef>
                <a:spcPts val="1000"/>
              </a:spcBef>
              <a:spcAft>
                <a:spcPts val="0"/>
              </a:spcAft>
              <a:buNone/>
            </a:pPr>
            <a:r>
              <a:rPr lang="en-US" sz="2200" kern="1200" dirty="0">
                <a:solidFill>
                  <a:srgbClr val="FFFFFF"/>
                </a:solidFill>
                <a:effectLst/>
                <a:latin typeface="PT Sans" panose="020B0503020203020204" pitchFamily="34" charset="0"/>
              </a:rPr>
              <a:t>Provides a mechanism to limit the number of requests to our API or service in a given time period.</a:t>
            </a:r>
            <a:endParaRPr lang="en-US" sz="2200" dirty="0">
              <a:effectLst/>
              <a:latin typeface="PT Sans" panose="020B0503020203020204" pitchFamily="34" charset="0"/>
            </a:endParaRPr>
          </a:p>
        </p:txBody>
      </p:sp>
      <p:sp>
        <p:nvSpPr>
          <p:cNvPr id="9" name="Content Placeholder 2">
            <a:extLst>
              <a:ext uri="{FF2B5EF4-FFF2-40B4-BE49-F238E27FC236}">
                <a16:creationId xmlns:a16="http://schemas.microsoft.com/office/drawing/2014/main" id="{77F29622-E203-4833-9EBC-0DF41E3A12A3}"/>
              </a:ext>
            </a:extLst>
          </p:cNvPr>
          <p:cNvSpPr txBox="1">
            <a:spLocks/>
          </p:cNvSpPr>
          <p:nvPr/>
        </p:nvSpPr>
        <p:spPr>
          <a:xfrm>
            <a:off x="838200" y="4936309"/>
            <a:ext cx="10515600" cy="10077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bg1"/>
                </a:solidFill>
                <a:latin typeface="PT Sans" panose="020B0503020203020204" pitchFamily="34" charset="0"/>
              </a:rPr>
              <a:t>Without rate limiting, each user may request as many times as they like:</a:t>
            </a:r>
          </a:p>
          <a:p>
            <a:pPr lvl="1"/>
            <a:r>
              <a:rPr lang="en-US" sz="1400" dirty="0">
                <a:solidFill>
                  <a:schemeClr val="bg1"/>
                </a:solidFill>
                <a:latin typeface="PT Sans" panose="020B0503020203020204" pitchFamily="34" charset="0"/>
              </a:rPr>
              <a:t>which can lead to “spikes” of requests that can starve other consumers</a:t>
            </a:r>
          </a:p>
          <a:p>
            <a:pPr lvl="1"/>
            <a:r>
              <a:rPr lang="en-US" sz="1400" dirty="0">
                <a:solidFill>
                  <a:schemeClr val="bg1"/>
                </a:solidFill>
                <a:latin typeface="PT Sans" panose="020B0503020203020204" pitchFamily="34" charset="0"/>
              </a:rPr>
              <a:t>can even crash our server</a:t>
            </a:r>
          </a:p>
        </p:txBody>
      </p:sp>
    </p:spTree>
    <p:extLst>
      <p:ext uri="{BB962C8B-B14F-4D97-AF65-F5344CB8AC3E}">
        <p14:creationId xmlns:p14="http://schemas.microsoft.com/office/powerpoint/2010/main" val="1928178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r>
              <a:rPr lang="en-US" b="1" dirty="0">
                <a:solidFill>
                  <a:schemeClr val="bg1"/>
                </a:solidFill>
                <a:latin typeface="PT Sans" panose="020B0503020203020204" pitchFamily="34" charset="0"/>
              </a:rPr>
              <a:t>Terms and Idioms</a:t>
            </a: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a:xfrm>
            <a:off x="838200" y="1825625"/>
            <a:ext cx="10515600" cy="4046669"/>
          </a:xfrm>
        </p:spPr>
        <p:txBody>
          <a:bodyPr>
            <a:normAutofit/>
          </a:bodyPr>
          <a:lstStyle/>
          <a:p>
            <a:pPr marL="0" indent="0" algn="l">
              <a:buNone/>
            </a:pPr>
            <a:r>
              <a:rPr lang="en-US" sz="2000" b="1" i="0" dirty="0">
                <a:solidFill>
                  <a:schemeClr val="bg1"/>
                </a:solidFill>
                <a:effectLst/>
                <a:latin typeface="PT Sans" panose="020B0503020203020204" pitchFamily="34" charset="0"/>
              </a:rPr>
              <a:t>Traffic spike:</a:t>
            </a:r>
          </a:p>
          <a:p>
            <a:pPr marL="0" indent="0" algn="l">
              <a:buNone/>
            </a:pPr>
            <a:r>
              <a:rPr lang="en-US" sz="1400" b="0" i="0" dirty="0">
                <a:solidFill>
                  <a:schemeClr val="bg1"/>
                </a:solidFill>
                <a:effectLst/>
                <a:latin typeface="PT Sans" panose="020B0503020203020204" pitchFamily="34" charset="0"/>
              </a:rPr>
              <a:t>a “traffic spike” is </a:t>
            </a:r>
            <a:r>
              <a:rPr lang="en-US" sz="1400" b="1" i="0" dirty="0">
                <a:solidFill>
                  <a:schemeClr val="bg1"/>
                </a:solidFill>
                <a:effectLst/>
                <a:latin typeface="PT Sans" panose="020B0503020203020204" pitchFamily="34" charset="0"/>
              </a:rPr>
              <a:t>a sudden surge in demand from your users</a:t>
            </a:r>
            <a:r>
              <a:rPr lang="en-US" sz="1400" b="0" i="0" dirty="0">
                <a:solidFill>
                  <a:schemeClr val="bg1"/>
                </a:solidFill>
                <a:effectLst/>
                <a:latin typeface="PT Sans" panose="020B0503020203020204" pitchFamily="34" charset="0"/>
              </a:rPr>
              <a:t>, typically doubling or more your traffic levels in a very short period of time.</a:t>
            </a:r>
          </a:p>
          <a:p>
            <a:pPr marL="0" indent="0" algn="l">
              <a:buNone/>
            </a:pPr>
            <a:endParaRPr lang="en-US" sz="1400" b="0" i="0" dirty="0">
              <a:solidFill>
                <a:schemeClr val="bg1"/>
              </a:solidFill>
              <a:effectLst/>
              <a:latin typeface="PT Sans" panose="020B0503020203020204" pitchFamily="34" charset="0"/>
            </a:endParaRPr>
          </a:p>
          <a:p>
            <a:pPr marL="0" indent="0" algn="l">
              <a:buNone/>
            </a:pPr>
            <a:r>
              <a:rPr lang="en-US" sz="2000" b="1" i="0" dirty="0">
                <a:solidFill>
                  <a:schemeClr val="bg1"/>
                </a:solidFill>
                <a:effectLst/>
                <a:latin typeface="PT Sans" panose="020B0503020203020204" pitchFamily="34" charset="0"/>
              </a:rPr>
              <a:t>Window:</a:t>
            </a:r>
          </a:p>
          <a:p>
            <a:pPr marL="0" indent="0" algn="l">
              <a:buNone/>
            </a:pPr>
            <a:r>
              <a:rPr lang="en-US" sz="1400" dirty="0">
                <a:solidFill>
                  <a:schemeClr val="bg1"/>
                </a:solidFill>
                <a:latin typeface="PT Sans" panose="020B0503020203020204" pitchFamily="34" charset="0"/>
              </a:rPr>
              <a:t>Refers to the space of time under consideration</a:t>
            </a:r>
          </a:p>
          <a:p>
            <a:pPr marL="0" indent="0" algn="l">
              <a:buNone/>
            </a:pPr>
            <a:endParaRPr lang="en-US" sz="1400" dirty="0">
              <a:solidFill>
                <a:schemeClr val="bg1"/>
              </a:solidFill>
              <a:latin typeface="PT Sans" panose="020B0503020203020204" pitchFamily="34" charset="0"/>
            </a:endParaRPr>
          </a:p>
          <a:p>
            <a:pPr marL="0" indent="0" algn="l">
              <a:buNone/>
            </a:pPr>
            <a:r>
              <a:rPr lang="en-US" sz="1800" b="1" i="0" dirty="0">
                <a:solidFill>
                  <a:schemeClr val="bg1"/>
                </a:solidFill>
                <a:effectLst/>
                <a:latin typeface="PT Sans" panose="020B0503020203020204" pitchFamily="34" charset="0"/>
              </a:rPr>
              <a:t>Constrains:</a:t>
            </a:r>
          </a:p>
          <a:p>
            <a:pPr algn="l">
              <a:buFont typeface="Arial" panose="020B0604020202020204" pitchFamily="34" charset="0"/>
              <a:buChar char="•"/>
            </a:pPr>
            <a:r>
              <a:rPr lang="en-US" sz="1400" b="1" i="0" dirty="0">
                <a:solidFill>
                  <a:schemeClr val="bg1"/>
                </a:solidFill>
                <a:effectLst/>
                <a:latin typeface="PT Sans" panose="020B0503020203020204" pitchFamily="34" charset="0"/>
              </a:rPr>
              <a:t>Users</a:t>
            </a:r>
            <a:r>
              <a:rPr lang="en-US" sz="1400" b="0" i="0" dirty="0">
                <a:solidFill>
                  <a:schemeClr val="bg1"/>
                </a:solidFill>
                <a:effectLst/>
                <a:latin typeface="PT Sans" panose="020B0503020203020204" pitchFamily="34" charset="0"/>
              </a:rPr>
              <a:t>: Here the constraint is specific to a user and is implemented using a unique user identifier</a:t>
            </a:r>
          </a:p>
          <a:p>
            <a:pPr algn="l">
              <a:buFont typeface="Arial" panose="020B0604020202020204" pitchFamily="34" charset="0"/>
              <a:buChar char="•"/>
            </a:pPr>
            <a:r>
              <a:rPr lang="en-US" sz="1400" b="1" i="0" dirty="0">
                <a:solidFill>
                  <a:schemeClr val="bg1"/>
                </a:solidFill>
                <a:effectLst/>
                <a:latin typeface="PT Sans" panose="020B0503020203020204" pitchFamily="34" charset="0"/>
              </a:rPr>
              <a:t>Location</a:t>
            </a:r>
            <a:r>
              <a:rPr lang="en-US" sz="1400" b="0" i="0" dirty="0">
                <a:solidFill>
                  <a:schemeClr val="bg1"/>
                </a:solidFill>
                <a:effectLst/>
                <a:latin typeface="PT Sans" panose="020B0503020203020204" pitchFamily="34" charset="0"/>
              </a:rPr>
              <a:t>: Here the constraint is based on geography and is implemented based on the location from which the request was made</a:t>
            </a:r>
          </a:p>
          <a:p>
            <a:pPr algn="l">
              <a:buFont typeface="Arial" panose="020B0604020202020204" pitchFamily="34" charset="0"/>
              <a:buChar char="•"/>
            </a:pPr>
            <a:r>
              <a:rPr lang="en-US" sz="1400" b="1" i="0" dirty="0">
                <a:solidFill>
                  <a:schemeClr val="bg1"/>
                </a:solidFill>
                <a:effectLst/>
                <a:latin typeface="PT Sans" panose="020B0503020203020204" pitchFamily="34" charset="0"/>
              </a:rPr>
              <a:t>IP addresses</a:t>
            </a:r>
            <a:r>
              <a:rPr lang="en-US" sz="1400" b="0" i="0" dirty="0">
                <a:solidFill>
                  <a:schemeClr val="bg1"/>
                </a:solidFill>
                <a:effectLst/>
                <a:latin typeface="PT Sans" panose="020B0503020203020204" pitchFamily="34" charset="0"/>
              </a:rPr>
              <a:t>: Here the constraint is based on the IP address of the device that initiates a request</a:t>
            </a:r>
          </a:p>
          <a:p>
            <a:pPr marL="0" indent="0" algn="l">
              <a:buNone/>
            </a:pPr>
            <a:endParaRPr lang="en-US" sz="1400" b="1" i="0" dirty="0">
              <a:solidFill>
                <a:schemeClr val="bg1"/>
              </a:solidFill>
              <a:effectLst/>
              <a:latin typeface="PT Sans" panose="020B0503020203020204" pitchFamily="34" charset="0"/>
            </a:endParaRPr>
          </a:p>
          <a:p>
            <a:pPr marL="0" indent="0" algn="l">
              <a:buNone/>
            </a:pPr>
            <a:endParaRPr lang="en-US" sz="1400" b="1" i="0" dirty="0">
              <a:solidFill>
                <a:schemeClr val="bg1"/>
              </a:solidFill>
              <a:effectLst/>
              <a:latin typeface="PT Sans" panose="020B0503020203020204" pitchFamily="34" charset="0"/>
            </a:endParaRPr>
          </a:p>
        </p:txBody>
      </p:sp>
    </p:spTree>
    <p:extLst>
      <p:ext uri="{BB962C8B-B14F-4D97-AF65-F5344CB8AC3E}">
        <p14:creationId xmlns:p14="http://schemas.microsoft.com/office/powerpoint/2010/main" val="3870232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r>
              <a:rPr lang="en-US" b="1" dirty="0">
                <a:solidFill>
                  <a:schemeClr val="bg1"/>
                </a:solidFill>
                <a:latin typeface="PT Sans" panose="020B0503020203020204" pitchFamily="34" charset="0"/>
              </a:rPr>
              <a:t>Rate limiting algorithms</a:t>
            </a: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a:xfrm>
            <a:off x="838200" y="1825625"/>
            <a:ext cx="10515600" cy="1882309"/>
          </a:xfrm>
        </p:spPr>
        <p:txBody>
          <a:bodyPr>
            <a:normAutofit/>
          </a:bodyPr>
          <a:lstStyle/>
          <a:p>
            <a:r>
              <a:rPr lang="en-US" sz="1600" b="1" i="0" dirty="0">
                <a:solidFill>
                  <a:schemeClr val="bg1"/>
                </a:solidFill>
                <a:effectLst/>
                <a:latin typeface="PT Sans" panose="020B0503020203020204" pitchFamily="34" charset="0"/>
              </a:rPr>
              <a:t>Token bucket</a:t>
            </a:r>
          </a:p>
          <a:p>
            <a:r>
              <a:rPr lang="en-US" sz="1600" b="1" i="0" dirty="0">
                <a:solidFill>
                  <a:schemeClr val="bg1"/>
                </a:solidFill>
                <a:effectLst/>
                <a:latin typeface="PT Sans" panose="020B0503020203020204" pitchFamily="34" charset="0"/>
              </a:rPr>
              <a:t>Leaky bucket</a:t>
            </a:r>
          </a:p>
          <a:p>
            <a:pPr algn="l"/>
            <a:r>
              <a:rPr lang="en-US" sz="1600" b="1" i="0" dirty="0">
                <a:solidFill>
                  <a:schemeClr val="bg1"/>
                </a:solidFill>
                <a:effectLst/>
                <a:latin typeface="PT Sans" panose="020B0604020202020204" pitchFamily="34" charset="0"/>
              </a:rPr>
              <a:t>Fixed window counter</a:t>
            </a:r>
          </a:p>
          <a:p>
            <a:r>
              <a:rPr lang="en-US" sz="1600" b="1" i="0" dirty="0">
                <a:solidFill>
                  <a:schemeClr val="bg1"/>
                </a:solidFill>
                <a:effectLst/>
                <a:latin typeface="PT Sans" panose="020B0503020203020204" pitchFamily="34" charset="0"/>
              </a:rPr>
              <a:t>Sliding window counter</a:t>
            </a:r>
            <a:endParaRPr lang="en-US" sz="1600" b="1" i="0" dirty="0">
              <a:solidFill>
                <a:schemeClr val="bg1"/>
              </a:solidFill>
              <a:effectLst/>
              <a:latin typeface="PT Sans" panose="020B0604020202020204" pitchFamily="34" charset="0"/>
            </a:endParaRPr>
          </a:p>
          <a:p>
            <a:pPr algn="l"/>
            <a:r>
              <a:rPr lang="en-US" sz="1600" b="1" i="0" dirty="0">
                <a:solidFill>
                  <a:schemeClr val="bg1"/>
                </a:solidFill>
                <a:effectLst/>
                <a:latin typeface="PT Sans" panose="020B0503020203020204" pitchFamily="34" charset="0"/>
              </a:rPr>
              <a:t>Sliding logs</a:t>
            </a:r>
          </a:p>
        </p:txBody>
      </p:sp>
    </p:spTree>
    <p:extLst>
      <p:ext uri="{BB962C8B-B14F-4D97-AF65-F5344CB8AC3E}">
        <p14:creationId xmlns:p14="http://schemas.microsoft.com/office/powerpoint/2010/main" val="51029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pPr algn="l"/>
            <a:r>
              <a:rPr lang="en-US" sz="4400" b="1" i="0" dirty="0">
                <a:solidFill>
                  <a:schemeClr val="bg1"/>
                </a:solidFill>
                <a:effectLst/>
                <a:latin typeface="PT Sans" panose="020B0503020203020204" pitchFamily="34" charset="0"/>
              </a:rPr>
              <a:t>Token bucket</a:t>
            </a: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p:txBody>
          <a:bodyPr>
            <a:normAutofit/>
          </a:bodyPr>
          <a:lstStyle/>
          <a:p>
            <a:r>
              <a:rPr lang="en-US" sz="1400" dirty="0">
                <a:solidFill>
                  <a:schemeClr val="bg1"/>
                </a:solidFill>
                <a:latin typeface="PT Sans" panose="020B0503020203020204" pitchFamily="34" charset="0"/>
              </a:rPr>
              <a:t>A counter indicating how many tokens a user has left</a:t>
            </a:r>
          </a:p>
          <a:p>
            <a:r>
              <a:rPr lang="en-US" sz="1400" dirty="0">
                <a:solidFill>
                  <a:schemeClr val="bg1"/>
                </a:solidFill>
                <a:latin typeface="PT Sans" panose="020B0503020203020204" pitchFamily="34" charset="0"/>
              </a:rPr>
              <a:t>A timestamp showing when it was last updated</a:t>
            </a:r>
          </a:p>
          <a:p>
            <a:pPr marL="0" indent="0">
              <a:buNone/>
            </a:pPr>
            <a:r>
              <a:rPr lang="en-US" sz="2000" b="1" dirty="0">
                <a:solidFill>
                  <a:schemeClr val="bg1"/>
                </a:solidFill>
                <a:latin typeface="PT Sans" panose="020B0503020203020204" pitchFamily="34" charset="0"/>
              </a:rPr>
              <a:t>Pros:</a:t>
            </a:r>
          </a:p>
          <a:p>
            <a:r>
              <a:rPr lang="en-US" sz="1400" dirty="0">
                <a:solidFill>
                  <a:schemeClr val="bg1"/>
                </a:solidFill>
                <a:latin typeface="PT Sans" panose="020B0503020203020204" pitchFamily="34" charset="0"/>
              </a:rPr>
              <a:t>This is an accurate approach as the window is not fixed across users and, as such, is determined based on a user’s activity.</a:t>
            </a:r>
          </a:p>
          <a:p>
            <a:r>
              <a:rPr lang="en-US" sz="1400" dirty="0">
                <a:solidFill>
                  <a:schemeClr val="bg1"/>
                </a:solidFill>
                <a:latin typeface="PT Sans" panose="020B0503020203020204" pitchFamily="34" charset="0"/>
              </a:rPr>
              <a:t>Memory consumption is minimal since you only have one entry per user, which is used to manage their activity (timestamp and available tokens) over time.</a:t>
            </a:r>
            <a:endParaRPr lang="en-US" sz="2000" dirty="0">
              <a:solidFill>
                <a:schemeClr val="bg1"/>
              </a:solidFill>
              <a:latin typeface="PT Sans" panose="020B0503020203020204" pitchFamily="34" charset="0"/>
            </a:endParaRPr>
          </a:p>
        </p:txBody>
      </p:sp>
    </p:spTree>
    <p:extLst>
      <p:ext uri="{BB962C8B-B14F-4D97-AF65-F5344CB8AC3E}">
        <p14:creationId xmlns:p14="http://schemas.microsoft.com/office/powerpoint/2010/main" val="165699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pPr algn="l"/>
            <a:r>
              <a:rPr lang="en-US" sz="4400" b="1" i="0" dirty="0">
                <a:solidFill>
                  <a:schemeClr val="bg1"/>
                </a:solidFill>
                <a:effectLst/>
                <a:latin typeface="PT Sans" panose="020B0503020203020204" pitchFamily="34" charset="0"/>
              </a:rPr>
              <a:t>Leaky bucket</a:t>
            </a: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p:txBody>
          <a:bodyPr>
            <a:normAutofit/>
          </a:bodyPr>
          <a:lstStyle/>
          <a:p>
            <a:r>
              <a:rPr lang="en-US" sz="1400" dirty="0">
                <a:solidFill>
                  <a:schemeClr val="bg1"/>
                </a:solidFill>
                <a:latin typeface="PT Sans" panose="020B0503020203020204" pitchFamily="34" charset="0"/>
              </a:rPr>
              <a:t>It use a bucket or queue to holds incoming requests</a:t>
            </a:r>
          </a:p>
          <a:p>
            <a:r>
              <a:rPr lang="en-US" sz="1400" dirty="0">
                <a:solidFill>
                  <a:schemeClr val="bg1"/>
                </a:solidFill>
                <a:latin typeface="PT Sans" panose="020B0503020203020204" pitchFamily="34" charset="0"/>
              </a:rPr>
              <a:t>The requests are processed at fixed time intervals</a:t>
            </a:r>
          </a:p>
          <a:p>
            <a:r>
              <a:rPr lang="en-US" sz="1400" dirty="0">
                <a:solidFill>
                  <a:schemeClr val="bg1"/>
                </a:solidFill>
                <a:latin typeface="PT Sans" panose="020B0503020203020204" pitchFamily="34" charset="0"/>
              </a:rPr>
              <a:t>It uses FCFS (First Come First Serve) manner for request processing</a:t>
            </a:r>
          </a:p>
          <a:p>
            <a:r>
              <a:rPr lang="en-US" sz="1400" dirty="0">
                <a:solidFill>
                  <a:schemeClr val="bg1"/>
                </a:solidFill>
                <a:latin typeface="PT Sans" panose="020B0503020203020204" pitchFamily="34" charset="0"/>
              </a:rPr>
              <a:t>If the queue is full, remaining requests are dropped or leaked with proper message</a:t>
            </a:r>
          </a:p>
          <a:p>
            <a:pPr marL="0" indent="0">
              <a:buNone/>
            </a:pPr>
            <a:r>
              <a:rPr lang="en-US" sz="2000" b="1" dirty="0">
                <a:solidFill>
                  <a:schemeClr val="bg1"/>
                </a:solidFill>
                <a:latin typeface="PT Sans" panose="020B0503020203020204" pitchFamily="34" charset="0"/>
              </a:rPr>
              <a:t>Pros:</a:t>
            </a:r>
          </a:p>
          <a:p>
            <a:r>
              <a:rPr lang="en-US" sz="1400" dirty="0">
                <a:solidFill>
                  <a:schemeClr val="bg1"/>
                </a:solidFill>
                <a:latin typeface="PT Sans" panose="020B0503020203020204" pitchFamily="34" charset="0"/>
              </a:rPr>
              <a:t>It smoothens burst of requests by processing them at a constant rate</a:t>
            </a:r>
          </a:p>
          <a:p>
            <a:r>
              <a:rPr lang="en-US" sz="1400" dirty="0">
                <a:solidFill>
                  <a:schemeClr val="bg1"/>
                </a:solidFill>
                <a:latin typeface="PT Sans" panose="020B0503020203020204" pitchFamily="34" charset="0"/>
              </a:rPr>
              <a:t>Memory efficiency because of queue(buffer) fixed size</a:t>
            </a:r>
          </a:p>
          <a:p>
            <a:r>
              <a:rPr lang="en-US" sz="1400" dirty="0">
                <a:solidFill>
                  <a:schemeClr val="bg1"/>
                </a:solidFill>
                <a:latin typeface="PT Sans" panose="020B0503020203020204" pitchFamily="34" charset="0"/>
              </a:rPr>
              <a:t>Easy to implement</a:t>
            </a:r>
          </a:p>
          <a:p>
            <a:pPr marL="0" indent="0">
              <a:buNone/>
            </a:pPr>
            <a:r>
              <a:rPr lang="en-US" sz="2000" b="1" dirty="0">
                <a:solidFill>
                  <a:schemeClr val="bg1"/>
                </a:solidFill>
                <a:latin typeface="PT Sans" panose="020B0503020203020204" pitchFamily="34" charset="0"/>
              </a:rPr>
              <a:t>Cons:</a:t>
            </a:r>
          </a:p>
          <a:p>
            <a:r>
              <a:rPr lang="en-US" sz="1400" dirty="0">
                <a:solidFill>
                  <a:schemeClr val="bg1"/>
                </a:solidFill>
                <a:latin typeface="PT Sans" panose="020B0503020203020204" pitchFamily="34" charset="0"/>
              </a:rPr>
              <a:t>A burst of traffic can fill-up the queue with old requests in a time slot and the new request might starve.</a:t>
            </a:r>
          </a:p>
          <a:p>
            <a:r>
              <a:rPr lang="en-US" sz="1400" dirty="0">
                <a:solidFill>
                  <a:schemeClr val="bg1"/>
                </a:solidFill>
                <a:latin typeface="PT Sans" panose="020B0503020203020204" pitchFamily="34" charset="0"/>
              </a:rPr>
              <a:t>It provides no guarantee that requests will be processed in a fixed amount of time.</a:t>
            </a:r>
          </a:p>
          <a:p>
            <a:pPr marL="0" indent="0">
              <a:buNone/>
            </a:pPr>
            <a:endParaRPr lang="en-US" sz="1400" dirty="0">
              <a:solidFill>
                <a:schemeClr val="bg1"/>
              </a:solidFill>
              <a:latin typeface="PT Sans" panose="020B0503020203020204" pitchFamily="34" charset="0"/>
            </a:endParaRPr>
          </a:p>
        </p:txBody>
      </p:sp>
    </p:spTree>
    <p:extLst>
      <p:ext uri="{BB962C8B-B14F-4D97-AF65-F5344CB8AC3E}">
        <p14:creationId xmlns:p14="http://schemas.microsoft.com/office/powerpoint/2010/main" val="285571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pPr algn="l"/>
            <a:r>
              <a:rPr lang="en-US" sz="4400" b="1" i="0" dirty="0">
                <a:solidFill>
                  <a:schemeClr val="bg1"/>
                </a:solidFill>
                <a:effectLst/>
                <a:latin typeface="PT Sans" panose="020B0503020203020204" pitchFamily="34" charset="0"/>
              </a:rPr>
              <a:t>Fixed window counter</a:t>
            </a: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p:txBody>
          <a:bodyPr>
            <a:normAutofit/>
          </a:bodyPr>
          <a:lstStyle/>
          <a:p>
            <a:pPr marL="0" indent="0">
              <a:buNone/>
            </a:pPr>
            <a:r>
              <a:rPr lang="en-US" sz="1400" b="1" dirty="0">
                <a:solidFill>
                  <a:schemeClr val="bg1"/>
                </a:solidFill>
                <a:latin typeface="PT Sans" panose="020B0503020203020204" pitchFamily="34" charset="0"/>
              </a:rPr>
              <a:t>Track the number of requests a user makes in each window</a:t>
            </a:r>
          </a:p>
          <a:p>
            <a:pPr marL="0" indent="0">
              <a:buNone/>
            </a:pPr>
            <a:r>
              <a:rPr lang="en-US" sz="2000" b="1" dirty="0">
                <a:solidFill>
                  <a:schemeClr val="bg1"/>
                </a:solidFill>
                <a:latin typeface="PT Sans" panose="020B0503020203020204" pitchFamily="34" charset="0"/>
              </a:rPr>
              <a:t>Pros:</a:t>
            </a:r>
          </a:p>
          <a:p>
            <a:r>
              <a:rPr lang="en-US" sz="1400" dirty="0">
                <a:solidFill>
                  <a:schemeClr val="bg1"/>
                </a:solidFill>
                <a:latin typeface="PT Sans" panose="020B0503020203020204" pitchFamily="34" charset="0"/>
              </a:rPr>
              <a:t>Easy to implement</a:t>
            </a:r>
          </a:p>
          <a:p>
            <a:pPr marL="0" indent="0">
              <a:buNone/>
            </a:pPr>
            <a:r>
              <a:rPr lang="en-US" sz="2000" b="1" dirty="0">
                <a:solidFill>
                  <a:schemeClr val="bg1"/>
                </a:solidFill>
                <a:latin typeface="PT Sans" panose="020B0503020203020204" pitchFamily="34" charset="0"/>
              </a:rPr>
              <a:t>Cons:</a:t>
            </a:r>
          </a:p>
          <a:p>
            <a:r>
              <a:rPr lang="en-US" sz="1400" dirty="0">
                <a:solidFill>
                  <a:schemeClr val="bg1"/>
                </a:solidFill>
                <a:latin typeface="PT Sans" panose="020B0503020203020204" pitchFamily="34" charset="0"/>
              </a:rPr>
              <a:t>A burst of traffic can fill-up the queue with old requests in a time slot and the new request might starve.</a:t>
            </a:r>
          </a:p>
          <a:p>
            <a:r>
              <a:rPr lang="en-US" sz="1400" dirty="0">
                <a:solidFill>
                  <a:schemeClr val="bg1"/>
                </a:solidFill>
                <a:latin typeface="PT Sans" panose="020B0503020203020204" pitchFamily="34" charset="0"/>
              </a:rPr>
              <a:t>It provides no guarantee that requests will be processed in a fixed amount of time.</a:t>
            </a:r>
          </a:p>
          <a:p>
            <a:pPr marL="0" indent="0">
              <a:buNone/>
            </a:pPr>
            <a:endParaRPr lang="en-US" sz="1400" dirty="0">
              <a:solidFill>
                <a:schemeClr val="bg1"/>
              </a:solidFill>
              <a:latin typeface="PT Sans" panose="020B0503020203020204" pitchFamily="34" charset="0"/>
            </a:endParaRPr>
          </a:p>
        </p:txBody>
      </p:sp>
    </p:spTree>
    <p:extLst>
      <p:ext uri="{BB962C8B-B14F-4D97-AF65-F5344CB8AC3E}">
        <p14:creationId xmlns:p14="http://schemas.microsoft.com/office/powerpoint/2010/main" val="284601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pPr algn="l"/>
            <a:r>
              <a:rPr lang="en-US" sz="4400" b="1" i="0" dirty="0">
                <a:solidFill>
                  <a:schemeClr val="bg1"/>
                </a:solidFill>
                <a:effectLst/>
                <a:latin typeface="PT Sans" panose="020B0503020203020204" pitchFamily="34" charset="0"/>
              </a:rPr>
              <a:t>Sliding logs</a:t>
            </a: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a:xfrm>
            <a:off x="838200" y="1825625"/>
            <a:ext cx="10515600" cy="4667250"/>
          </a:xfrm>
        </p:spPr>
        <p:txBody>
          <a:bodyPr>
            <a:normAutofit/>
          </a:bodyPr>
          <a:lstStyle/>
          <a:p>
            <a:pPr marL="0" indent="0">
              <a:buNone/>
            </a:pPr>
            <a:r>
              <a:rPr lang="en-US" sz="1400" b="1" dirty="0">
                <a:solidFill>
                  <a:schemeClr val="bg1"/>
                </a:solidFill>
                <a:latin typeface="PT Sans" panose="020B0503020203020204" pitchFamily="34" charset="0"/>
              </a:rPr>
              <a:t>Keeps track of the timestamp for each request a user makes</a:t>
            </a:r>
          </a:p>
          <a:p>
            <a:pPr marL="0" indent="0">
              <a:buNone/>
            </a:pPr>
            <a:r>
              <a:rPr lang="en-US" sz="2000" b="1" dirty="0">
                <a:solidFill>
                  <a:schemeClr val="bg1"/>
                </a:solidFill>
                <a:latin typeface="PT Sans" panose="020B0503020203020204" pitchFamily="34" charset="0"/>
              </a:rPr>
              <a:t>Steps</a:t>
            </a:r>
            <a:r>
              <a:rPr lang="en-US" sz="1400" b="1" dirty="0">
                <a:solidFill>
                  <a:schemeClr val="bg1"/>
                </a:solidFill>
                <a:latin typeface="PT Sans" panose="020B0503020203020204" pitchFamily="34" charset="0"/>
              </a:rPr>
              <a:t>:</a:t>
            </a:r>
          </a:p>
          <a:p>
            <a:r>
              <a:rPr lang="en-US" sz="1400" dirty="0">
                <a:solidFill>
                  <a:schemeClr val="bg1"/>
                </a:solidFill>
                <a:latin typeface="PT Sans" panose="020B0503020203020204" pitchFamily="34" charset="0"/>
              </a:rPr>
              <a:t>Retrieve all requests logged in the last window (60 seconds) and check if the number of requests exceeds the allowed limit</a:t>
            </a:r>
          </a:p>
          <a:p>
            <a:r>
              <a:rPr lang="en-US" sz="1400" dirty="0">
                <a:solidFill>
                  <a:schemeClr val="bg1"/>
                </a:solidFill>
                <a:latin typeface="PT Sans" panose="020B0503020203020204" pitchFamily="34" charset="0"/>
              </a:rPr>
              <a:t>If the number of requests is less than the limit, log the request and process it</a:t>
            </a:r>
          </a:p>
          <a:p>
            <a:r>
              <a:rPr lang="en-US" sz="1400" dirty="0">
                <a:solidFill>
                  <a:schemeClr val="bg1"/>
                </a:solidFill>
                <a:latin typeface="PT Sans" panose="020B0503020203020204" pitchFamily="34" charset="0"/>
              </a:rPr>
              <a:t>If the number of requests is equal to the limit, drop the request</a:t>
            </a:r>
          </a:p>
          <a:p>
            <a:pPr marL="0" indent="0">
              <a:buNone/>
            </a:pPr>
            <a:r>
              <a:rPr lang="en-US" sz="2000" b="1" dirty="0">
                <a:solidFill>
                  <a:schemeClr val="bg1"/>
                </a:solidFill>
                <a:latin typeface="PT Sans" panose="020B0503020203020204" pitchFamily="34" charset="0"/>
              </a:rPr>
              <a:t>Pros:</a:t>
            </a:r>
          </a:p>
          <a:p>
            <a:r>
              <a:rPr lang="en-US" sz="1400" dirty="0">
                <a:solidFill>
                  <a:schemeClr val="bg1"/>
                </a:solidFill>
                <a:latin typeface="PT Sans" panose="020B0503020203020204" pitchFamily="34" charset="0"/>
              </a:rPr>
              <a:t>This approach is more accurate as it calculates the last window per user based on the user’s activity and does not impose a fixed window for all users.</a:t>
            </a:r>
          </a:p>
          <a:p>
            <a:r>
              <a:rPr lang="en-US" sz="1400" dirty="0">
                <a:solidFill>
                  <a:schemeClr val="bg1"/>
                </a:solidFill>
                <a:latin typeface="PT Sans" panose="020B0503020203020204" pitchFamily="34" charset="0"/>
              </a:rPr>
              <a:t>It is unaffected by a surge of requests towards the end of the window since there is no fixed window.</a:t>
            </a:r>
          </a:p>
          <a:p>
            <a:pPr marL="0" indent="0">
              <a:buNone/>
            </a:pPr>
            <a:r>
              <a:rPr lang="en-US" sz="2000" b="1" dirty="0">
                <a:solidFill>
                  <a:schemeClr val="bg1"/>
                </a:solidFill>
                <a:latin typeface="PT Sans" panose="020B0503020203020204" pitchFamily="34" charset="0"/>
              </a:rPr>
              <a:t>Cons:</a:t>
            </a:r>
          </a:p>
          <a:p>
            <a:r>
              <a:rPr lang="en-US" sz="1400" dirty="0">
                <a:solidFill>
                  <a:schemeClr val="bg1"/>
                </a:solidFill>
                <a:latin typeface="PT Sans" panose="020B0503020203020204" pitchFamily="34" charset="0"/>
              </a:rPr>
              <a:t>It is not memory-efficient because we end up storing a new entry for every request made.</a:t>
            </a:r>
          </a:p>
          <a:p>
            <a:r>
              <a:rPr lang="en-US" sz="1400" dirty="0">
                <a:solidFill>
                  <a:schemeClr val="bg1"/>
                </a:solidFill>
                <a:latin typeface="PT Sans" panose="020B0503020203020204" pitchFamily="34" charset="0"/>
              </a:rPr>
              <a:t>It is also quite expensive to compute as each request will trigger a calculation on previously saved requests to retrieve the logs from the last minute and then get the count.</a:t>
            </a:r>
          </a:p>
        </p:txBody>
      </p:sp>
    </p:spTree>
    <p:extLst>
      <p:ext uri="{BB962C8B-B14F-4D97-AF65-F5344CB8AC3E}">
        <p14:creationId xmlns:p14="http://schemas.microsoft.com/office/powerpoint/2010/main" val="1542743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385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71C-EC8D-4C01-AD58-F01C3DBFE1AB}"/>
              </a:ext>
            </a:extLst>
          </p:cNvPr>
          <p:cNvSpPr>
            <a:spLocks noGrp="1"/>
          </p:cNvSpPr>
          <p:nvPr>
            <p:ph type="title"/>
          </p:nvPr>
        </p:nvSpPr>
        <p:spPr/>
        <p:txBody>
          <a:bodyPr/>
          <a:lstStyle/>
          <a:p>
            <a:pPr algn="l"/>
            <a:r>
              <a:rPr lang="en-US" sz="4400" b="1" i="0" dirty="0">
                <a:solidFill>
                  <a:schemeClr val="bg1"/>
                </a:solidFill>
                <a:effectLst/>
                <a:latin typeface="PT Sans" panose="020B0503020203020204" pitchFamily="34" charset="0"/>
              </a:rPr>
              <a:t>Sliding window counter</a:t>
            </a:r>
          </a:p>
        </p:txBody>
      </p:sp>
      <p:sp>
        <p:nvSpPr>
          <p:cNvPr id="3" name="Content Placeholder 2">
            <a:extLst>
              <a:ext uri="{FF2B5EF4-FFF2-40B4-BE49-F238E27FC236}">
                <a16:creationId xmlns:a16="http://schemas.microsoft.com/office/drawing/2014/main" id="{2B664DA6-9C91-460D-B57E-FE1B3A43E0F3}"/>
              </a:ext>
            </a:extLst>
          </p:cNvPr>
          <p:cNvSpPr>
            <a:spLocks noGrp="1"/>
          </p:cNvSpPr>
          <p:nvPr>
            <p:ph idx="1"/>
          </p:nvPr>
        </p:nvSpPr>
        <p:spPr>
          <a:xfrm>
            <a:off x="838200" y="1825625"/>
            <a:ext cx="10515600" cy="4667250"/>
          </a:xfrm>
        </p:spPr>
        <p:txBody>
          <a:bodyPr>
            <a:normAutofit/>
          </a:bodyPr>
          <a:lstStyle/>
          <a:p>
            <a:pPr marL="0" indent="0">
              <a:buNone/>
            </a:pPr>
            <a:r>
              <a:rPr lang="en-US" sz="1400" b="1" dirty="0">
                <a:solidFill>
                  <a:schemeClr val="bg1"/>
                </a:solidFill>
                <a:latin typeface="PT Sans" panose="020B0503020203020204" pitchFamily="34" charset="0"/>
              </a:rPr>
              <a:t>This approach attempts to optimize some of the inefficiencies of both the fixed window counter and sliding logs technique. In this technique, the user’s requests are grouped by timestamp, and rather than log each request, we keep a counter for each group.</a:t>
            </a:r>
          </a:p>
          <a:p>
            <a:pPr marL="0" indent="0">
              <a:buNone/>
            </a:pPr>
            <a:r>
              <a:rPr lang="en-US" sz="2000" b="1" dirty="0">
                <a:solidFill>
                  <a:schemeClr val="bg1"/>
                </a:solidFill>
                <a:latin typeface="PT Sans" panose="020B0503020203020204" pitchFamily="34" charset="0"/>
              </a:rPr>
              <a:t>Steps</a:t>
            </a:r>
            <a:r>
              <a:rPr lang="en-US" sz="1400" b="1" dirty="0">
                <a:solidFill>
                  <a:schemeClr val="bg1"/>
                </a:solidFill>
                <a:latin typeface="PT Sans" panose="020B0503020203020204" pitchFamily="34" charset="0"/>
              </a:rPr>
              <a:t>:</a:t>
            </a:r>
          </a:p>
          <a:p>
            <a:r>
              <a:rPr lang="en-US" sz="1400" dirty="0">
                <a:solidFill>
                  <a:schemeClr val="bg1"/>
                </a:solidFill>
                <a:latin typeface="PT Sans" panose="020B0503020203020204" pitchFamily="34" charset="0"/>
              </a:rPr>
              <a:t>Retrieve all requests logged in the last window (60 seconds) and check if the number of requests exceeds the allowed limit</a:t>
            </a:r>
          </a:p>
          <a:p>
            <a:r>
              <a:rPr lang="en-US" sz="1400" dirty="0">
                <a:solidFill>
                  <a:schemeClr val="bg1"/>
                </a:solidFill>
                <a:latin typeface="PT Sans" panose="020B0503020203020204" pitchFamily="34" charset="0"/>
              </a:rPr>
              <a:t>If the number of requests is less than the limit, log the request and process it</a:t>
            </a:r>
          </a:p>
          <a:p>
            <a:r>
              <a:rPr lang="en-US" sz="1400" dirty="0">
                <a:solidFill>
                  <a:schemeClr val="bg1"/>
                </a:solidFill>
                <a:latin typeface="PT Sans" panose="020B0503020203020204" pitchFamily="34" charset="0"/>
              </a:rPr>
              <a:t>If the number of requests is equal to the limit, drop the request</a:t>
            </a:r>
          </a:p>
          <a:p>
            <a:pPr marL="0" indent="0">
              <a:buNone/>
            </a:pPr>
            <a:r>
              <a:rPr lang="en-US" sz="2000" b="1" dirty="0">
                <a:solidFill>
                  <a:schemeClr val="bg1"/>
                </a:solidFill>
                <a:latin typeface="PT Sans" panose="020B0503020203020204" pitchFamily="34" charset="0"/>
              </a:rPr>
              <a:t>Pros:</a:t>
            </a:r>
          </a:p>
          <a:p>
            <a:r>
              <a:rPr lang="en-US" sz="1400" dirty="0">
                <a:solidFill>
                  <a:schemeClr val="bg1"/>
                </a:solidFill>
                <a:latin typeface="PT Sans" panose="020B0503020203020204" pitchFamily="34" charset="0"/>
              </a:rPr>
              <a:t>This approach saves more memory because instead of creating a new entry for every request, we group requests by timestamp and increment the counter.</a:t>
            </a:r>
          </a:p>
        </p:txBody>
      </p:sp>
    </p:spTree>
    <p:extLst>
      <p:ext uri="{BB962C8B-B14F-4D97-AF65-F5344CB8AC3E}">
        <p14:creationId xmlns:p14="http://schemas.microsoft.com/office/powerpoint/2010/main" val="3781464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1158</TotalTime>
  <Words>780</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PT Sans</vt:lpstr>
      <vt:lpstr>Office Theme</vt:lpstr>
      <vt:lpstr>PowerPoint Presentation</vt:lpstr>
      <vt:lpstr>Rate limit</vt:lpstr>
      <vt:lpstr>Terms and Idioms</vt:lpstr>
      <vt:lpstr>Rate limiting algorithms</vt:lpstr>
      <vt:lpstr>Token bucket</vt:lpstr>
      <vt:lpstr>Leaky bucket</vt:lpstr>
      <vt:lpstr>Fixed window counter</vt:lpstr>
      <vt:lpstr>Sliding logs</vt:lpstr>
      <vt:lpstr>Sliding window counter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dc:creator>
  <cp:lastModifiedBy>Hamed</cp:lastModifiedBy>
  <cp:revision>36</cp:revision>
  <dcterms:created xsi:type="dcterms:W3CDTF">2021-12-23T07:42:47Z</dcterms:created>
  <dcterms:modified xsi:type="dcterms:W3CDTF">2021-12-26T19:48:18Z</dcterms:modified>
</cp:coreProperties>
</file>