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6"/>
  </p:notesMasterIdLst>
  <p:sldIdLst>
    <p:sldId id="257" r:id="rId5"/>
  </p:sldIdLst>
  <p:sldSz cx="32918400" cy="21945600"/>
  <p:notesSz cx="6858000" cy="906462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344E449-E74E-2A48-4341-5B212C2FD786}" name="Li, Zhihua" initials="LZ" userId="S::LIZHI@fda.gov::2f15d6f2-ddf1-4361-82d3-750eb4008ee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CBA"/>
    <a:srgbClr val="99A6BF"/>
    <a:srgbClr val="FFFFFF"/>
    <a:srgbClr val="FFFF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BF93FF-F542-43AD-8296-6BAC9E1CC8EF}" v="2" dt="2025-05-19T14:27:30.6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1636" y="-404"/>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81063" y="679450"/>
            <a:ext cx="5095875" cy="339883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05675"/>
            <a:ext cx="5486400" cy="4079075"/>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75"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05675"/>
            <a:ext cx="5486400" cy="40790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881063" y="679450"/>
            <a:ext cx="5095875" cy="339883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5358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2468882" y="6817362"/>
            <a:ext cx="27980639" cy="4704080"/>
          </a:xfrm>
          <a:prstGeom prst="rect">
            <a:avLst/>
          </a:prstGeom>
          <a:noFill/>
          <a:ln>
            <a:noFill/>
          </a:ln>
        </p:spPr>
        <p:txBody>
          <a:bodyPr spcFirstLastPara="1" wrap="square" lIns="373575" tIns="186775" rIns="373575" bIns="18677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4937762" y="12435840"/>
            <a:ext cx="23042879" cy="5608320"/>
          </a:xfrm>
          <a:prstGeom prst="rect">
            <a:avLst/>
          </a:prstGeom>
          <a:noFill/>
          <a:ln>
            <a:noFill/>
          </a:ln>
        </p:spPr>
        <p:txBody>
          <a:bodyPr spcFirstLastPara="1" wrap="square" lIns="373575" tIns="186775" rIns="373575" bIns="186775" anchor="t" anchorCtr="0"/>
          <a:lstStyle>
            <a:lvl1pPr lvl="0" algn="ctr">
              <a:spcBef>
                <a:spcPts val="1732"/>
              </a:spcBef>
              <a:spcAft>
                <a:spcPts val="0"/>
              </a:spcAft>
              <a:buClr>
                <a:srgbClr val="888888"/>
              </a:buClr>
              <a:buSzPts val="13100"/>
              <a:buNone/>
              <a:defRPr>
                <a:solidFill>
                  <a:srgbClr val="888888"/>
                </a:solidFill>
              </a:defRPr>
            </a:lvl1pPr>
            <a:lvl2pPr lvl="1" algn="ctr">
              <a:spcBef>
                <a:spcPts val="1507"/>
              </a:spcBef>
              <a:spcAft>
                <a:spcPts val="0"/>
              </a:spcAft>
              <a:buClr>
                <a:srgbClr val="888888"/>
              </a:buClr>
              <a:buSzPts val="11400"/>
              <a:buNone/>
              <a:defRPr>
                <a:solidFill>
                  <a:srgbClr val="888888"/>
                </a:solidFill>
              </a:defRPr>
            </a:lvl2pPr>
            <a:lvl3pPr lvl="2" algn="ctr">
              <a:spcBef>
                <a:spcPts val="1296"/>
              </a:spcBef>
              <a:spcAft>
                <a:spcPts val="0"/>
              </a:spcAft>
              <a:buClr>
                <a:srgbClr val="888888"/>
              </a:buClr>
              <a:buSzPts val="9800"/>
              <a:buNone/>
              <a:defRPr>
                <a:solidFill>
                  <a:srgbClr val="888888"/>
                </a:solidFill>
              </a:defRPr>
            </a:lvl3pPr>
            <a:lvl4pPr lvl="3" algn="ctr">
              <a:spcBef>
                <a:spcPts val="1084"/>
              </a:spcBef>
              <a:spcAft>
                <a:spcPts val="0"/>
              </a:spcAft>
              <a:buClr>
                <a:srgbClr val="888888"/>
              </a:buClr>
              <a:buSzPts val="8200"/>
              <a:buNone/>
              <a:defRPr>
                <a:solidFill>
                  <a:srgbClr val="888888"/>
                </a:solidFill>
              </a:defRPr>
            </a:lvl4pPr>
            <a:lvl5pPr lvl="4" algn="ctr">
              <a:spcBef>
                <a:spcPts val="1084"/>
              </a:spcBef>
              <a:spcAft>
                <a:spcPts val="0"/>
              </a:spcAft>
              <a:buClr>
                <a:srgbClr val="888888"/>
              </a:buClr>
              <a:buSzPts val="8200"/>
              <a:buNone/>
              <a:defRPr>
                <a:solidFill>
                  <a:srgbClr val="888888"/>
                </a:solidFill>
              </a:defRPr>
            </a:lvl5pPr>
            <a:lvl6pPr lvl="5" algn="ctr">
              <a:spcBef>
                <a:spcPts val="1084"/>
              </a:spcBef>
              <a:spcAft>
                <a:spcPts val="0"/>
              </a:spcAft>
              <a:buClr>
                <a:srgbClr val="888888"/>
              </a:buClr>
              <a:buSzPts val="8200"/>
              <a:buNone/>
              <a:defRPr>
                <a:solidFill>
                  <a:srgbClr val="888888"/>
                </a:solidFill>
              </a:defRPr>
            </a:lvl6pPr>
            <a:lvl7pPr lvl="6" algn="ctr">
              <a:spcBef>
                <a:spcPts val="1084"/>
              </a:spcBef>
              <a:spcAft>
                <a:spcPts val="0"/>
              </a:spcAft>
              <a:buClr>
                <a:srgbClr val="888888"/>
              </a:buClr>
              <a:buSzPts val="8200"/>
              <a:buNone/>
              <a:defRPr>
                <a:solidFill>
                  <a:srgbClr val="888888"/>
                </a:solidFill>
              </a:defRPr>
            </a:lvl7pPr>
            <a:lvl8pPr lvl="7" algn="ctr">
              <a:spcBef>
                <a:spcPts val="1084"/>
              </a:spcBef>
              <a:spcAft>
                <a:spcPts val="0"/>
              </a:spcAft>
              <a:buClr>
                <a:srgbClr val="888888"/>
              </a:buClr>
              <a:buSzPts val="8200"/>
              <a:buNone/>
              <a:defRPr>
                <a:solidFill>
                  <a:srgbClr val="888888"/>
                </a:solidFill>
              </a:defRPr>
            </a:lvl8pPr>
            <a:lvl9pPr lvl="8" algn="ctr">
              <a:spcBef>
                <a:spcPts val="1084"/>
              </a:spcBef>
              <a:spcAft>
                <a:spcPts val="0"/>
              </a:spcAft>
              <a:buClr>
                <a:srgbClr val="888888"/>
              </a:buClr>
              <a:buSzPts val="8200"/>
              <a:buNone/>
              <a:defRPr>
                <a:solidFill>
                  <a:srgbClr val="888888"/>
                </a:solidFill>
              </a:defRPr>
            </a:lvl9pPr>
          </a:lstStyle>
          <a:p>
            <a:endParaRPr/>
          </a:p>
        </p:txBody>
      </p:sp>
      <p:sp>
        <p:nvSpPr>
          <p:cNvPr id="14" name="Google Shape;14;p2"/>
          <p:cNvSpPr txBox="1">
            <a:spLocks noGrp="1"/>
          </p:cNvSpPr>
          <p:nvPr>
            <p:ph type="dt" idx="10"/>
          </p:nvPr>
        </p:nvSpPr>
        <p:spPr>
          <a:xfrm>
            <a:off x="1645920" y="20340322"/>
            <a:ext cx="7680960" cy="1168400"/>
          </a:xfrm>
          <a:prstGeom prst="rect">
            <a:avLst/>
          </a:prstGeom>
          <a:noFill/>
          <a:ln>
            <a:noFill/>
          </a:ln>
        </p:spPr>
        <p:txBody>
          <a:bodyPr spcFirstLastPara="1" wrap="square" lIns="373575" tIns="186775" rIns="373575" bIns="18677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11247120" y="20340322"/>
            <a:ext cx="10424160" cy="1168400"/>
          </a:xfrm>
          <a:prstGeom prst="rect">
            <a:avLst/>
          </a:prstGeom>
          <a:noFill/>
          <a:ln>
            <a:noFill/>
          </a:ln>
        </p:spPr>
        <p:txBody>
          <a:bodyPr spcFirstLastPara="1" wrap="square" lIns="373575" tIns="186775" rIns="373575" bIns="18677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23591521" y="20340322"/>
            <a:ext cx="7680960" cy="1168400"/>
          </a:xfrm>
          <a:prstGeom prst="rect">
            <a:avLst/>
          </a:prstGeom>
          <a:noFill/>
          <a:ln>
            <a:noFill/>
          </a:ln>
        </p:spPr>
        <p:txBody>
          <a:bodyPr spcFirstLastPara="1" wrap="square" lIns="373575" tIns="186775" rIns="373575" bIns="186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1645923" y="878842"/>
            <a:ext cx="29626561" cy="3657600"/>
          </a:xfrm>
          <a:prstGeom prst="rect">
            <a:avLst/>
          </a:prstGeom>
          <a:noFill/>
          <a:ln>
            <a:noFill/>
          </a:ln>
        </p:spPr>
        <p:txBody>
          <a:bodyPr spcFirstLastPara="1" wrap="square" lIns="373575" tIns="186775" rIns="373575" bIns="18677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9217658" y="-2451096"/>
            <a:ext cx="14483082" cy="29626561"/>
          </a:xfrm>
          <a:prstGeom prst="rect">
            <a:avLst/>
          </a:prstGeom>
          <a:noFill/>
          <a:ln>
            <a:noFill/>
          </a:ln>
        </p:spPr>
        <p:txBody>
          <a:bodyPr spcFirstLastPara="1" wrap="square" lIns="373575" tIns="186775" rIns="373575" bIns="186775" anchor="t" anchorCtr="0"/>
          <a:lstStyle>
            <a:lvl1pPr marL="302182" lvl="0" indent="-226636" algn="l">
              <a:spcBef>
                <a:spcPts val="238"/>
              </a:spcBef>
              <a:spcAft>
                <a:spcPts val="0"/>
              </a:spcAft>
              <a:buClr>
                <a:schemeClr val="dk1"/>
              </a:buClr>
              <a:buSzPts val="1800"/>
              <a:buChar char="•"/>
              <a:defRPr/>
            </a:lvl1pPr>
            <a:lvl2pPr marL="604363" lvl="1" indent="-226636" algn="l">
              <a:spcBef>
                <a:spcPts val="238"/>
              </a:spcBef>
              <a:spcAft>
                <a:spcPts val="0"/>
              </a:spcAft>
              <a:buClr>
                <a:schemeClr val="dk1"/>
              </a:buClr>
              <a:buSzPts val="1800"/>
              <a:buChar char="–"/>
              <a:defRPr/>
            </a:lvl2pPr>
            <a:lvl3pPr marL="906545" lvl="2" indent="-226636" algn="l">
              <a:spcBef>
                <a:spcPts val="238"/>
              </a:spcBef>
              <a:spcAft>
                <a:spcPts val="0"/>
              </a:spcAft>
              <a:buClr>
                <a:schemeClr val="dk1"/>
              </a:buClr>
              <a:buSzPts val="1800"/>
              <a:buChar char="•"/>
              <a:defRPr/>
            </a:lvl3pPr>
            <a:lvl4pPr marL="1208726" lvl="3" indent="-226636" algn="l">
              <a:spcBef>
                <a:spcPts val="238"/>
              </a:spcBef>
              <a:spcAft>
                <a:spcPts val="0"/>
              </a:spcAft>
              <a:buClr>
                <a:schemeClr val="dk1"/>
              </a:buClr>
              <a:buSzPts val="1800"/>
              <a:buChar char="–"/>
              <a:defRPr/>
            </a:lvl4pPr>
            <a:lvl5pPr marL="1510907" lvl="4" indent="-226636" algn="l">
              <a:spcBef>
                <a:spcPts val="238"/>
              </a:spcBef>
              <a:spcAft>
                <a:spcPts val="0"/>
              </a:spcAft>
              <a:buClr>
                <a:schemeClr val="dk1"/>
              </a:buClr>
              <a:buSzPts val="1800"/>
              <a:buChar char="»"/>
              <a:defRPr/>
            </a:lvl5pPr>
            <a:lvl6pPr marL="1813088" lvl="5" indent="-226636" algn="l">
              <a:spcBef>
                <a:spcPts val="238"/>
              </a:spcBef>
              <a:spcAft>
                <a:spcPts val="0"/>
              </a:spcAft>
              <a:buClr>
                <a:schemeClr val="dk1"/>
              </a:buClr>
              <a:buSzPts val="1800"/>
              <a:buChar char="•"/>
              <a:defRPr/>
            </a:lvl6pPr>
            <a:lvl7pPr marL="2115270" lvl="6" indent="-226636" algn="l">
              <a:spcBef>
                <a:spcPts val="238"/>
              </a:spcBef>
              <a:spcAft>
                <a:spcPts val="0"/>
              </a:spcAft>
              <a:buClr>
                <a:schemeClr val="dk1"/>
              </a:buClr>
              <a:buSzPts val="1800"/>
              <a:buChar char="•"/>
              <a:defRPr/>
            </a:lvl7pPr>
            <a:lvl8pPr marL="2417451" lvl="7" indent="-226636" algn="l">
              <a:spcBef>
                <a:spcPts val="238"/>
              </a:spcBef>
              <a:spcAft>
                <a:spcPts val="0"/>
              </a:spcAft>
              <a:buClr>
                <a:schemeClr val="dk1"/>
              </a:buClr>
              <a:buSzPts val="1800"/>
              <a:buChar char="•"/>
              <a:defRPr/>
            </a:lvl8pPr>
            <a:lvl9pPr marL="2719633" lvl="8" indent="-226636" algn="l">
              <a:spcBef>
                <a:spcPts val="238"/>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1645920" y="20340322"/>
            <a:ext cx="7680960" cy="1168400"/>
          </a:xfrm>
          <a:prstGeom prst="rect">
            <a:avLst/>
          </a:prstGeom>
          <a:noFill/>
          <a:ln>
            <a:noFill/>
          </a:ln>
        </p:spPr>
        <p:txBody>
          <a:bodyPr spcFirstLastPara="1" wrap="square" lIns="373575" tIns="186775" rIns="373575" bIns="18677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11247120" y="20340322"/>
            <a:ext cx="10424160" cy="1168400"/>
          </a:xfrm>
          <a:prstGeom prst="rect">
            <a:avLst/>
          </a:prstGeom>
          <a:noFill/>
          <a:ln>
            <a:noFill/>
          </a:ln>
        </p:spPr>
        <p:txBody>
          <a:bodyPr spcFirstLastPara="1" wrap="square" lIns="373575" tIns="186775" rIns="373575" bIns="18677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23591521" y="20340322"/>
            <a:ext cx="7680960" cy="1168400"/>
          </a:xfrm>
          <a:prstGeom prst="rect">
            <a:avLst/>
          </a:prstGeom>
          <a:noFill/>
          <a:ln>
            <a:noFill/>
          </a:ln>
        </p:spPr>
        <p:txBody>
          <a:bodyPr spcFirstLastPara="1" wrap="square" lIns="373575" tIns="186775" rIns="373575" bIns="186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18206719" y="6537964"/>
            <a:ext cx="18724880" cy="7406640"/>
          </a:xfrm>
          <a:prstGeom prst="rect">
            <a:avLst/>
          </a:prstGeom>
          <a:noFill/>
          <a:ln>
            <a:noFill/>
          </a:ln>
        </p:spPr>
        <p:txBody>
          <a:bodyPr spcFirstLastPara="1" wrap="square" lIns="373575" tIns="186775" rIns="373575" bIns="18677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3119120" y="-594354"/>
            <a:ext cx="18724880" cy="21671279"/>
          </a:xfrm>
          <a:prstGeom prst="rect">
            <a:avLst/>
          </a:prstGeom>
          <a:noFill/>
          <a:ln>
            <a:noFill/>
          </a:ln>
        </p:spPr>
        <p:txBody>
          <a:bodyPr spcFirstLastPara="1" wrap="square" lIns="373575" tIns="186775" rIns="373575" bIns="186775" anchor="t" anchorCtr="0"/>
          <a:lstStyle>
            <a:lvl1pPr marL="302182" lvl="0" indent="-226636" algn="l">
              <a:spcBef>
                <a:spcPts val="238"/>
              </a:spcBef>
              <a:spcAft>
                <a:spcPts val="0"/>
              </a:spcAft>
              <a:buClr>
                <a:schemeClr val="dk1"/>
              </a:buClr>
              <a:buSzPts val="1800"/>
              <a:buChar char="•"/>
              <a:defRPr/>
            </a:lvl1pPr>
            <a:lvl2pPr marL="604363" lvl="1" indent="-226636" algn="l">
              <a:spcBef>
                <a:spcPts val="238"/>
              </a:spcBef>
              <a:spcAft>
                <a:spcPts val="0"/>
              </a:spcAft>
              <a:buClr>
                <a:schemeClr val="dk1"/>
              </a:buClr>
              <a:buSzPts val="1800"/>
              <a:buChar char="–"/>
              <a:defRPr/>
            </a:lvl2pPr>
            <a:lvl3pPr marL="906545" lvl="2" indent="-226636" algn="l">
              <a:spcBef>
                <a:spcPts val="238"/>
              </a:spcBef>
              <a:spcAft>
                <a:spcPts val="0"/>
              </a:spcAft>
              <a:buClr>
                <a:schemeClr val="dk1"/>
              </a:buClr>
              <a:buSzPts val="1800"/>
              <a:buChar char="•"/>
              <a:defRPr/>
            </a:lvl3pPr>
            <a:lvl4pPr marL="1208726" lvl="3" indent="-226636" algn="l">
              <a:spcBef>
                <a:spcPts val="238"/>
              </a:spcBef>
              <a:spcAft>
                <a:spcPts val="0"/>
              </a:spcAft>
              <a:buClr>
                <a:schemeClr val="dk1"/>
              </a:buClr>
              <a:buSzPts val="1800"/>
              <a:buChar char="–"/>
              <a:defRPr/>
            </a:lvl4pPr>
            <a:lvl5pPr marL="1510907" lvl="4" indent="-226636" algn="l">
              <a:spcBef>
                <a:spcPts val="238"/>
              </a:spcBef>
              <a:spcAft>
                <a:spcPts val="0"/>
              </a:spcAft>
              <a:buClr>
                <a:schemeClr val="dk1"/>
              </a:buClr>
              <a:buSzPts val="1800"/>
              <a:buChar char="»"/>
              <a:defRPr/>
            </a:lvl5pPr>
            <a:lvl6pPr marL="1813088" lvl="5" indent="-226636" algn="l">
              <a:spcBef>
                <a:spcPts val="238"/>
              </a:spcBef>
              <a:spcAft>
                <a:spcPts val="0"/>
              </a:spcAft>
              <a:buClr>
                <a:schemeClr val="dk1"/>
              </a:buClr>
              <a:buSzPts val="1800"/>
              <a:buChar char="•"/>
              <a:defRPr/>
            </a:lvl6pPr>
            <a:lvl7pPr marL="2115270" lvl="6" indent="-226636" algn="l">
              <a:spcBef>
                <a:spcPts val="238"/>
              </a:spcBef>
              <a:spcAft>
                <a:spcPts val="0"/>
              </a:spcAft>
              <a:buClr>
                <a:schemeClr val="dk1"/>
              </a:buClr>
              <a:buSzPts val="1800"/>
              <a:buChar char="•"/>
              <a:defRPr/>
            </a:lvl7pPr>
            <a:lvl8pPr marL="2417451" lvl="7" indent="-226636" algn="l">
              <a:spcBef>
                <a:spcPts val="238"/>
              </a:spcBef>
              <a:spcAft>
                <a:spcPts val="0"/>
              </a:spcAft>
              <a:buClr>
                <a:schemeClr val="dk1"/>
              </a:buClr>
              <a:buSzPts val="1800"/>
              <a:buChar char="•"/>
              <a:defRPr/>
            </a:lvl8pPr>
            <a:lvl9pPr marL="2719633" lvl="8" indent="-226636" algn="l">
              <a:spcBef>
                <a:spcPts val="238"/>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1645920" y="20340322"/>
            <a:ext cx="7680960" cy="1168400"/>
          </a:xfrm>
          <a:prstGeom prst="rect">
            <a:avLst/>
          </a:prstGeom>
          <a:noFill/>
          <a:ln>
            <a:noFill/>
          </a:ln>
        </p:spPr>
        <p:txBody>
          <a:bodyPr spcFirstLastPara="1" wrap="square" lIns="373575" tIns="186775" rIns="373575" bIns="18677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11247120" y="20340322"/>
            <a:ext cx="10424160" cy="1168400"/>
          </a:xfrm>
          <a:prstGeom prst="rect">
            <a:avLst/>
          </a:prstGeom>
          <a:noFill/>
          <a:ln>
            <a:noFill/>
          </a:ln>
        </p:spPr>
        <p:txBody>
          <a:bodyPr spcFirstLastPara="1" wrap="square" lIns="373575" tIns="186775" rIns="373575" bIns="18677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23591521" y="20340322"/>
            <a:ext cx="7680960" cy="1168400"/>
          </a:xfrm>
          <a:prstGeom prst="rect">
            <a:avLst/>
          </a:prstGeom>
          <a:noFill/>
          <a:ln>
            <a:noFill/>
          </a:ln>
        </p:spPr>
        <p:txBody>
          <a:bodyPr spcFirstLastPara="1" wrap="square" lIns="373575" tIns="186775" rIns="373575" bIns="186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1645923" y="878842"/>
            <a:ext cx="29626561" cy="3657600"/>
          </a:xfrm>
          <a:prstGeom prst="rect">
            <a:avLst/>
          </a:prstGeom>
          <a:noFill/>
          <a:ln>
            <a:noFill/>
          </a:ln>
        </p:spPr>
        <p:txBody>
          <a:bodyPr spcFirstLastPara="1" wrap="square" lIns="373575" tIns="186775" rIns="373575" bIns="18677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1645923" y="5120643"/>
            <a:ext cx="29626561" cy="14483082"/>
          </a:xfrm>
          <a:prstGeom prst="rect">
            <a:avLst/>
          </a:prstGeom>
          <a:noFill/>
          <a:ln>
            <a:noFill/>
          </a:ln>
        </p:spPr>
        <p:txBody>
          <a:bodyPr spcFirstLastPara="1" wrap="square" lIns="373575" tIns="186775" rIns="373575" bIns="186775" anchor="t" anchorCtr="0"/>
          <a:lstStyle>
            <a:lvl1pPr marL="302182" lvl="0" indent="-226636" algn="l">
              <a:spcBef>
                <a:spcPts val="238"/>
              </a:spcBef>
              <a:spcAft>
                <a:spcPts val="0"/>
              </a:spcAft>
              <a:buClr>
                <a:schemeClr val="dk1"/>
              </a:buClr>
              <a:buSzPts val="1800"/>
              <a:buChar char="•"/>
              <a:defRPr/>
            </a:lvl1pPr>
            <a:lvl2pPr marL="604363" lvl="1" indent="-226636" algn="l">
              <a:spcBef>
                <a:spcPts val="238"/>
              </a:spcBef>
              <a:spcAft>
                <a:spcPts val="0"/>
              </a:spcAft>
              <a:buClr>
                <a:schemeClr val="dk1"/>
              </a:buClr>
              <a:buSzPts val="1800"/>
              <a:buChar char="–"/>
              <a:defRPr/>
            </a:lvl2pPr>
            <a:lvl3pPr marL="906545" lvl="2" indent="-226636" algn="l">
              <a:spcBef>
                <a:spcPts val="238"/>
              </a:spcBef>
              <a:spcAft>
                <a:spcPts val="0"/>
              </a:spcAft>
              <a:buClr>
                <a:schemeClr val="dk1"/>
              </a:buClr>
              <a:buSzPts val="1800"/>
              <a:buChar char="•"/>
              <a:defRPr/>
            </a:lvl3pPr>
            <a:lvl4pPr marL="1208726" lvl="3" indent="-226636" algn="l">
              <a:spcBef>
                <a:spcPts val="238"/>
              </a:spcBef>
              <a:spcAft>
                <a:spcPts val="0"/>
              </a:spcAft>
              <a:buClr>
                <a:schemeClr val="dk1"/>
              </a:buClr>
              <a:buSzPts val="1800"/>
              <a:buChar char="–"/>
              <a:defRPr/>
            </a:lvl4pPr>
            <a:lvl5pPr marL="1510907" lvl="4" indent="-226636" algn="l">
              <a:spcBef>
                <a:spcPts val="238"/>
              </a:spcBef>
              <a:spcAft>
                <a:spcPts val="0"/>
              </a:spcAft>
              <a:buClr>
                <a:schemeClr val="dk1"/>
              </a:buClr>
              <a:buSzPts val="1800"/>
              <a:buChar char="»"/>
              <a:defRPr/>
            </a:lvl5pPr>
            <a:lvl6pPr marL="1813088" lvl="5" indent="-226636" algn="l">
              <a:spcBef>
                <a:spcPts val="238"/>
              </a:spcBef>
              <a:spcAft>
                <a:spcPts val="0"/>
              </a:spcAft>
              <a:buClr>
                <a:schemeClr val="dk1"/>
              </a:buClr>
              <a:buSzPts val="1800"/>
              <a:buChar char="•"/>
              <a:defRPr/>
            </a:lvl6pPr>
            <a:lvl7pPr marL="2115270" lvl="6" indent="-226636" algn="l">
              <a:spcBef>
                <a:spcPts val="238"/>
              </a:spcBef>
              <a:spcAft>
                <a:spcPts val="0"/>
              </a:spcAft>
              <a:buClr>
                <a:schemeClr val="dk1"/>
              </a:buClr>
              <a:buSzPts val="1800"/>
              <a:buChar char="•"/>
              <a:defRPr/>
            </a:lvl7pPr>
            <a:lvl8pPr marL="2417451" lvl="7" indent="-226636" algn="l">
              <a:spcBef>
                <a:spcPts val="238"/>
              </a:spcBef>
              <a:spcAft>
                <a:spcPts val="0"/>
              </a:spcAft>
              <a:buClr>
                <a:schemeClr val="dk1"/>
              </a:buClr>
              <a:buSzPts val="1800"/>
              <a:buChar char="•"/>
              <a:defRPr/>
            </a:lvl8pPr>
            <a:lvl9pPr marL="2719633" lvl="8" indent="-226636" algn="l">
              <a:spcBef>
                <a:spcPts val="238"/>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1645920" y="20340322"/>
            <a:ext cx="7680960" cy="1168400"/>
          </a:xfrm>
          <a:prstGeom prst="rect">
            <a:avLst/>
          </a:prstGeom>
          <a:noFill/>
          <a:ln>
            <a:noFill/>
          </a:ln>
        </p:spPr>
        <p:txBody>
          <a:bodyPr spcFirstLastPara="1" wrap="square" lIns="373575" tIns="186775" rIns="373575" bIns="18677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11247120" y="20340322"/>
            <a:ext cx="10424160" cy="1168400"/>
          </a:xfrm>
          <a:prstGeom prst="rect">
            <a:avLst/>
          </a:prstGeom>
          <a:noFill/>
          <a:ln>
            <a:noFill/>
          </a:ln>
        </p:spPr>
        <p:txBody>
          <a:bodyPr spcFirstLastPara="1" wrap="square" lIns="373575" tIns="186775" rIns="373575" bIns="18677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23591521" y="20340322"/>
            <a:ext cx="7680960" cy="1168400"/>
          </a:xfrm>
          <a:prstGeom prst="rect">
            <a:avLst/>
          </a:prstGeom>
          <a:noFill/>
          <a:ln>
            <a:noFill/>
          </a:ln>
        </p:spPr>
        <p:txBody>
          <a:bodyPr spcFirstLastPara="1" wrap="square" lIns="373575" tIns="186775" rIns="373575" bIns="186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2600329" y="14102081"/>
            <a:ext cx="27980639" cy="4358640"/>
          </a:xfrm>
          <a:prstGeom prst="rect">
            <a:avLst/>
          </a:prstGeom>
          <a:noFill/>
          <a:ln>
            <a:noFill/>
          </a:ln>
        </p:spPr>
        <p:txBody>
          <a:bodyPr spcFirstLastPara="1" wrap="square" lIns="373575" tIns="186775" rIns="373575" bIns="186775" anchor="t" anchorCtr="0"/>
          <a:lstStyle>
            <a:lvl1pPr lvl="0" algn="l">
              <a:spcBef>
                <a:spcPts val="0"/>
              </a:spcBef>
              <a:spcAft>
                <a:spcPts val="0"/>
              </a:spcAft>
              <a:buClr>
                <a:schemeClr val="dk1"/>
              </a:buClr>
              <a:buSzPts val="16300"/>
              <a:buFont typeface="Calibri"/>
              <a:buNone/>
              <a:defRPr sz="10774"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2600329" y="9301485"/>
            <a:ext cx="27980639" cy="4800599"/>
          </a:xfrm>
          <a:prstGeom prst="rect">
            <a:avLst/>
          </a:prstGeom>
          <a:noFill/>
          <a:ln>
            <a:noFill/>
          </a:ln>
        </p:spPr>
        <p:txBody>
          <a:bodyPr spcFirstLastPara="1" wrap="square" lIns="373575" tIns="186775" rIns="373575" bIns="186775" anchor="b" anchorCtr="0"/>
          <a:lstStyle>
            <a:lvl1pPr marL="302182" lvl="0" indent="-151091" algn="l">
              <a:spcBef>
                <a:spcPts val="1084"/>
              </a:spcBef>
              <a:spcAft>
                <a:spcPts val="0"/>
              </a:spcAft>
              <a:buClr>
                <a:srgbClr val="888888"/>
              </a:buClr>
              <a:buSzPts val="8200"/>
              <a:buNone/>
              <a:defRPr sz="5420">
                <a:solidFill>
                  <a:srgbClr val="888888"/>
                </a:solidFill>
              </a:defRPr>
            </a:lvl1pPr>
            <a:lvl2pPr marL="604363" lvl="1" indent="-151091" algn="l">
              <a:spcBef>
                <a:spcPts val="979"/>
              </a:spcBef>
              <a:spcAft>
                <a:spcPts val="0"/>
              </a:spcAft>
              <a:buClr>
                <a:srgbClr val="888888"/>
              </a:buClr>
              <a:buSzPts val="7400"/>
              <a:buNone/>
              <a:defRPr sz="4891">
                <a:solidFill>
                  <a:srgbClr val="888888"/>
                </a:solidFill>
              </a:defRPr>
            </a:lvl2pPr>
            <a:lvl3pPr marL="906545" lvl="2" indent="-151091" algn="l">
              <a:spcBef>
                <a:spcPts val="860"/>
              </a:spcBef>
              <a:spcAft>
                <a:spcPts val="0"/>
              </a:spcAft>
              <a:buClr>
                <a:srgbClr val="888888"/>
              </a:buClr>
              <a:buSzPts val="6500"/>
              <a:buNone/>
              <a:defRPr sz="4296">
                <a:solidFill>
                  <a:srgbClr val="888888"/>
                </a:solidFill>
              </a:defRPr>
            </a:lvl3pPr>
            <a:lvl4pPr marL="1208726" lvl="3" indent="-151091" algn="l">
              <a:spcBef>
                <a:spcPts val="754"/>
              </a:spcBef>
              <a:spcAft>
                <a:spcPts val="0"/>
              </a:spcAft>
              <a:buClr>
                <a:srgbClr val="888888"/>
              </a:buClr>
              <a:buSzPts val="5700"/>
              <a:buNone/>
              <a:defRPr sz="3767">
                <a:solidFill>
                  <a:srgbClr val="888888"/>
                </a:solidFill>
              </a:defRPr>
            </a:lvl4pPr>
            <a:lvl5pPr marL="1510907" lvl="4" indent="-151091" algn="l">
              <a:spcBef>
                <a:spcPts val="754"/>
              </a:spcBef>
              <a:spcAft>
                <a:spcPts val="0"/>
              </a:spcAft>
              <a:buClr>
                <a:srgbClr val="888888"/>
              </a:buClr>
              <a:buSzPts val="5700"/>
              <a:buNone/>
              <a:defRPr sz="3767">
                <a:solidFill>
                  <a:srgbClr val="888888"/>
                </a:solidFill>
              </a:defRPr>
            </a:lvl5pPr>
            <a:lvl6pPr marL="1813088" lvl="5" indent="-151091" algn="l">
              <a:spcBef>
                <a:spcPts val="754"/>
              </a:spcBef>
              <a:spcAft>
                <a:spcPts val="0"/>
              </a:spcAft>
              <a:buClr>
                <a:srgbClr val="888888"/>
              </a:buClr>
              <a:buSzPts val="5700"/>
              <a:buNone/>
              <a:defRPr sz="3767">
                <a:solidFill>
                  <a:srgbClr val="888888"/>
                </a:solidFill>
              </a:defRPr>
            </a:lvl6pPr>
            <a:lvl7pPr marL="2115270" lvl="6" indent="-151091" algn="l">
              <a:spcBef>
                <a:spcPts val="754"/>
              </a:spcBef>
              <a:spcAft>
                <a:spcPts val="0"/>
              </a:spcAft>
              <a:buClr>
                <a:srgbClr val="888888"/>
              </a:buClr>
              <a:buSzPts val="5700"/>
              <a:buNone/>
              <a:defRPr sz="3767">
                <a:solidFill>
                  <a:srgbClr val="888888"/>
                </a:solidFill>
              </a:defRPr>
            </a:lvl7pPr>
            <a:lvl8pPr marL="2417451" lvl="7" indent="-151091" algn="l">
              <a:spcBef>
                <a:spcPts val="754"/>
              </a:spcBef>
              <a:spcAft>
                <a:spcPts val="0"/>
              </a:spcAft>
              <a:buClr>
                <a:srgbClr val="888888"/>
              </a:buClr>
              <a:buSzPts val="5700"/>
              <a:buNone/>
              <a:defRPr sz="3767">
                <a:solidFill>
                  <a:srgbClr val="888888"/>
                </a:solidFill>
              </a:defRPr>
            </a:lvl8pPr>
            <a:lvl9pPr marL="2719633" lvl="8" indent="-151091" algn="l">
              <a:spcBef>
                <a:spcPts val="754"/>
              </a:spcBef>
              <a:spcAft>
                <a:spcPts val="0"/>
              </a:spcAft>
              <a:buClr>
                <a:srgbClr val="888888"/>
              </a:buClr>
              <a:buSzPts val="5700"/>
              <a:buNone/>
              <a:defRPr sz="3767">
                <a:solidFill>
                  <a:srgbClr val="888888"/>
                </a:solidFill>
              </a:defRPr>
            </a:lvl9pPr>
          </a:lstStyle>
          <a:p>
            <a:endParaRPr/>
          </a:p>
        </p:txBody>
      </p:sp>
      <p:sp>
        <p:nvSpPr>
          <p:cNvPr id="26" name="Google Shape;26;p4"/>
          <p:cNvSpPr txBox="1">
            <a:spLocks noGrp="1"/>
          </p:cNvSpPr>
          <p:nvPr>
            <p:ph type="dt" idx="10"/>
          </p:nvPr>
        </p:nvSpPr>
        <p:spPr>
          <a:xfrm>
            <a:off x="1645920" y="20340322"/>
            <a:ext cx="7680960" cy="1168400"/>
          </a:xfrm>
          <a:prstGeom prst="rect">
            <a:avLst/>
          </a:prstGeom>
          <a:noFill/>
          <a:ln>
            <a:noFill/>
          </a:ln>
        </p:spPr>
        <p:txBody>
          <a:bodyPr spcFirstLastPara="1" wrap="square" lIns="373575" tIns="186775" rIns="373575" bIns="18677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11247120" y="20340322"/>
            <a:ext cx="10424160" cy="1168400"/>
          </a:xfrm>
          <a:prstGeom prst="rect">
            <a:avLst/>
          </a:prstGeom>
          <a:noFill/>
          <a:ln>
            <a:noFill/>
          </a:ln>
        </p:spPr>
        <p:txBody>
          <a:bodyPr spcFirstLastPara="1" wrap="square" lIns="373575" tIns="186775" rIns="373575" bIns="18677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23591521" y="20340322"/>
            <a:ext cx="7680960" cy="1168400"/>
          </a:xfrm>
          <a:prstGeom prst="rect">
            <a:avLst/>
          </a:prstGeom>
          <a:noFill/>
          <a:ln>
            <a:noFill/>
          </a:ln>
        </p:spPr>
        <p:txBody>
          <a:bodyPr spcFirstLastPara="1" wrap="square" lIns="373575" tIns="186775" rIns="373575" bIns="186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1645923" y="878842"/>
            <a:ext cx="29626561" cy="3657600"/>
          </a:xfrm>
          <a:prstGeom prst="rect">
            <a:avLst/>
          </a:prstGeom>
          <a:noFill/>
          <a:ln>
            <a:noFill/>
          </a:ln>
        </p:spPr>
        <p:txBody>
          <a:bodyPr spcFirstLastPara="1" wrap="square" lIns="373575" tIns="186775" rIns="373575" bIns="18677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1645920" y="5120643"/>
            <a:ext cx="14538960" cy="14483082"/>
          </a:xfrm>
          <a:prstGeom prst="rect">
            <a:avLst/>
          </a:prstGeom>
          <a:noFill/>
          <a:ln>
            <a:noFill/>
          </a:ln>
        </p:spPr>
        <p:txBody>
          <a:bodyPr spcFirstLastPara="1" wrap="square" lIns="373575" tIns="186775" rIns="373575" bIns="186775" anchor="t" anchorCtr="0"/>
          <a:lstStyle>
            <a:lvl1pPr marL="302182" lvl="0" indent="-629545" algn="l">
              <a:spcBef>
                <a:spcPts val="1507"/>
              </a:spcBef>
              <a:spcAft>
                <a:spcPts val="0"/>
              </a:spcAft>
              <a:buClr>
                <a:schemeClr val="dk1"/>
              </a:buClr>
              <a:buSzPts val="11400"/>
              <a:buChar char="•"/>
              <a:defRPr sz="7535"/>
            </a:lvl1pPr>
            <a:lvl2pPr marL="604363" lvl="1" indent="-562393" algn="l">
              <a:spcBef>
                <a:spcPts val="1296"/>
              </a:spcBef>
              <a:spcAft>
                <a:spcPts val="0"/>
              </a:spcAft>
              <a:buClr>
                <a:schemeClr val="dk1"/>
              </a:buClr>
              <a:buSzPts val="9800"/>
              <a:buChar char="–"/>
              <a:defRPr sz="6478"/>
            </a:lvl2pPr>
            <a:lvl3pPr marL="906545" lvl="2" indent="-495242" algn="l">
              <a:spcBef>
                <a:spcPts val="1084"/>
              </a:spcBef>
              <a:spcAft>
                <a:spcPts val="0"/>
              </a:spcAft>
              <a:buClr>
                <a:schemeClr val="dk1"/>
              </a:buClr>
              <a:buSzPts val="8200"/>
              <a:buChar char="•"/>
              <a:defRPr sz="5420"/>
            </a:lvl3pPr>
            <a:lvl4pPr marL="1208726" lvl="3" indent="-461666" algn="l">
              <a:spcBef>
                <a:spcPts val="979"/>
              </a:spcBef>
              <a:spcAft>
                <a:spcPts val="0"/>
              </a:spcAft>
              <a:buClr>
                <a:schemeClr val="dk1"/>
              </a:buClr>
              <a:buSzPts val="7400"/>
              <a:buChar char="–"/>
              <a:defRPr sz="4891"/>
            </a:lvl4pPr>
            <a:lvl5pPr marL="1510907" lvl="4" indent="-461666" algn="l">
              <a:spcBef>
                <a:spcPts val="979"/>
              </a:spcBef>
              <a:spcAft>
                <a:spcPts val="0"/>
              </a:spcAft>
              <a:buClr>
                <a:schemeClr val="dk1"/>
              </a:buClr>
              <a:buSzPts val="7400"/>
              <a:buChar char="»"/>
              <a:defRPr sz="4891"/>
            </a:lvl5pPr>
            <a:lvl6pPr marL="1813088" lvl="5" indent="-461666" algn="l">
              <a:spcBef>
                <a:spcPts val="979"/>
              </a:spcBef>
              <a:spcAft>
                <a:spcPts val="0"/>
              </a:spcAft>
              <a:buClr>
                <a:schemeClr val="dk1"/>
              </a:buClr>
              <a:buSzPts val="7400"/>
              <a:buChar char="•"/>
              <a:defRPr sz="4891"/>
            </a:lvl6pPr>
            <a:lvl7pPr marL="2115270" lvl="6" indent="-461666" algn="l">
              <a:spcBef>
                <a:spcPts val="979"/>
              </a:spcBef>
              <a:spcAft>
                <a:spcPts val="0"/>
              </a:spcAft>
              <a:buClr>
                <a:schemeClr val="dk1"/>
              </a:buClr>
              <a:buSzPts val="7400"/>
              <a:buChar char="•"/>
              <a:defRPr sz="4891"/>
            </a:lvl7pPr>
            <a:lvl8pPr marL="2417451" lvl="7" indent="-461666" algn="l">
              <a:spcBef>
                <a:spcPts val="979"/>
              </a:spcBef>
              <a:spcAft>
                <a:spcPts val="0"/>
              </a:spcAft>
              <a:buClr>
                <a:schemeClr val="dk1"/>
              </a:buClr>
              <a:buSzPts val="7400"/>
              <a:buChar char="•"/>
              <a:defRPr sz="4891"/>
            </a:lvl8pPr>
            <a:lvl9pPr marL="2719633" lvl="8" indent="-461666" algn="l">
              <a:spcBef>
                <a:spcPts val="979"/>
              </a:spcBef>
              <a:spcAft>
                <a:spcPts val="0"/>
              </a:spcAft>
              <a:buClr>
                <a:schemeClr val="dk1"/>
              </a:buClr>
              <a:buSzPts val="7400"/>
              <a:buChar char="•"/>
              <a:defRPr sz="4891"/>
            </a:lvl9pPr>
          </a:lstStyle>
          <a:p>
            <a:endParaRPr/>
          </a:p>
        </p:txBody>
      </p:sp>
      <p:sp>
        <p:nvSpPr>
          <p:cNvPr id="32" name="Google Shape;32;p5"/>
          <p:cNvSpPr txBox="1">
            <a:spLocks noGrp="1"/>
          </p:cNvSpPr>
          <p:nvPr>
            <p:ph type="body" idx="2"/>
          </p:nvPr>
        </p:nvSpPr>
        <p:spPr>
          <a:xfrm>
            <a:off x="16733520" y="5120643"/>
            <a:ext cx="14538960" cy="14483082"/>
          </a:xfrm>
          <a:prstGeom prst="rect">
            <a:avLst/>
          </a:prstGeom>
          <a:noFill/>
          <a:ln>
            <a:noFill/>
          </a:ln>
        </p:spPr>
        <p:txBody>
          <a:bodyPr spcFirstLastPara="1" wrap="square" lIns="373575" tIns="186775" rIns="373575" bIns="186775" anchor="t" anchorCtr="0"/>
          <a:lstStyle>
            <a:lvl1pPr marL="302182" lvl="0" indent="-629545" algn="l">
              <a:spcBef>
                <a:spcPts val="1507"/>
              </a:spcBef>
              <a:spcAft>
                <a:spcPts val="0"/>
              </a:spcAft>
              <a:buClr>
                <a:schemeClr val="dk1"/>
              </a:buClr>
              <a:buSzPts val="11400"/>
              <a:buChar char="•"/>
              <a:defRPr sz="7535"/>
            </a:lvl1pPr>
            <a:lvl2pPr marL="604363" lvl="1" indent="-562393" algn="l">
              <a:spcBef>
                <a:spcPts val="1296"/>
              </a:spcBef>
              <a:spcAft>
                <a:spcPts val="0"/>
              </a:spcAft>
              <a:buClr>
                <a:schemeClr val="dk1"/>
              </a:buClr>
              <a:buSzPts val="9800"/>
              <a:buChar char="–"/>
              <a:defRPr sz="6478"/>
            </a:lvl2pPr>
            <a:lvl3pPr marL="906545" lvl="2" indent="-495242" algn="l">
              <a:spcBef>
                <a:spcPts val="1084"/>
              </a:spcBef>
              <a:spcAft>
                <a:spcPts val="0"/>
              </a:spcAft>
              <a:buClr>
                <a:schemeClr val="dk1"/>
              </a:buClr>
              <a:buSzPts val="8200"/>
              <a:buChar char="•"/>
              <a:defRPr sz="5420"/>
            </a:lvl3pPr>
            <a:lvl4pPr marL="1208726" lvl="3" indent="-461666" algn="l">
              <a:spcBef>
                <a:spcPts val="979"/>
              </a:spcBef>
              <a:spcAft>
                <a:spcPts val="0"/>
              </a:spcAft>
              <a:buClr>
                <a:schemeClr val="dk1"/>
              </a:buClr>
              <a:buSzPts val="7400"/>
              <a:buChar char="–"/>
              <a:defRPr sz="4891"/>
            </a:lvl4pPr>
            <a:lvl5pPr marL="1510907" lvl="4" indent="-461666" algn="l">
              <a:spcBef>
                <a:spcPts val="979"/>
              </a:spcBef>
              <a:spcAft>
                <a:spcPts val="0"/>
              </a:spcAft>
              <a:buClr>
                <a:schemeClr val="dk1"/>
              </a:buClr>
              <a:buSzPts val="7400"/>
              <a:buChar char="»"/>
              <a:defRPr sz="4891"/>
            </a:lvl5pPr>
            <a:lvl6pPr marL="1813088" lvl="5" indent="-461666" algn="l">
              <a:spcBef>
                <a:spcPts val="979"/>
              </a:spcBef>
              <a:spcAft>
                <a:spcPts val="0"/>
              </a:spcAft>
              <a:buClr>
                <a:schemeClr val="dk1"/>
              </a:buClr>
              <a:buSzPts val="7400"/>
              <a:buChar char="•"/>
              <a:defRPr sz="4891"/>
            </a:lvl6pPr>
            <a:lvl7pPr marL="2115270" lvl="6" indent="-461666" algn="l">
              <a:spcBef>
                <a:spcPts val="979"/>
              </a:spcBef>
              <a:spcAft>
                <a:spcPts val="0"/>
              </a:spcAft>
              <a:buClr>
                <a:schemeClr val="dk1"/>
              </a:buClr>
              <a:buSzPts val="7400"/>
              <a:buChar char="•"/>
              <a:defRPr sz="4891"/>
            </a:lvl7pPr>
            <a:lvl8pPr marL="2417451" lvl="7" indent="-461666" algn="l">
              <a:spcBef>
                <a:spcPts val="979"/>
              </a:spcBef>
              <a:spcAft>
                <a:spcPts val="0"/>
              </a:spcAft>
              <a:buClr>
                <a:schemeClr val="dk1"/>
              </a:buClr>
              <a:buSzPts val="7400"/>
              <a:buChar char="•"/>
              <a:defRPr sz="4891"/>
            </a:lvl8pPr>
            <a:lvl9pPr marL="2719633" lvl="8" indent="-461666" algn="l">
              <a:spcBef>
                <a:spcPts val="979"/>
              </a:spcBef>
              <a:spcAft>
                <a:spcPts val="0"/>
              </a:spcAft>
              <a:buClr>
                <a:schemeClr val="dk1"/>
              </a:buClr>
              <a:buSzPts val="7400"/>
              <a:buChar char="•"/>
              <a:defRPr sz="4891"/>
            </a:lvl9pPr>
          </a:lstStyle>
          <a:p>
            <a:endParaRPr/>
          </a:p>
        </p:txBody>
      </p:sp>
      <p:sp>
        <p:nvSpPr>
          <p:cNvPr id="33" name="Google Shape;33;p5"/>
          <p:cNvSpPr txBox="1">
            <a:spLocks noGrp="1"/>
          </p:cNvSpPr>
          <p:nvPr>
            <p:ph type="dt" idx="10"/>
          </p:nvPr>
        </p:nvSpPr>
        <p:spPr>
          <a:xfrm>
            <a:off x="1645920" y="20340322"/>
            <a:ext cx="7680960" cy="1168400"/>
          </a:xfrm>
          <a:prstGeom prst="rect">
            <a:avLst/>
          </a:prstGeom>
          <a:noFill/>
          <a:ln>
            <a:noFill/>
          </a:ln>
        </p:spPr>
        <p:txBody>
          <a:bodyPr spcFirstLastPara="1" wrap="square" lIns="373575" tIns="186775" rIns="373575" bIns="18677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11247120" y="20340322"/>
            <a:ext cx="10424160" cy="1168400"/>
          </a:xfrm>
          <a:prstGeom prst="rect">
            <a:avLst/>
          </a:prstGeom>
          <a:noFill/>
          <a:ln>
            <a:noFill/>
          </a:ln>
        </p:spPr>
        <p:txBody>
          <a:bodyPr spcFirstLastPara="1" wrap="square" lIns="373575" tIns="186775" rIns="373575" bIns="18677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23591521" y="20340322"/>
            <a:ext cx="7680960" cy="1168400"/>
          </a:xfrm>
          <a:prstGeom prst="rect">
            <a:avLst/>
          </a:prstGeom>
          <a:noFill/>
          <a:ln>
            <a:noFill/>
          </a:ln>
        </p:spPr>
        <p:txBody>
          <a:bodyPr spcFirstLastPara="1" wrap="square" lIns="373575" tIns="186775" rIns="373575" bIns="186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1645923" y="878842"/>
            <a:ext cx="29626561" cy="3657600"/>
          </a:xfrm>
          <a:prstGeom prst="rect">
            <a:avLst/>
          </a:prstGeom>
          <a:noFill/>
          <a:ln>
            <a:noFill/>
          </a:ln>
        </p:spPr>
        <p:txBody>
          <a:bodyPr spcFirstLastPara="1" wrap="square" lIns="373575" tIns="186775" rIns="373575" bIns="186775" anchor="ctr" anchorCtr="0"/>
          <a:lstStyle>
            <a:lvl1pPr lvl="0" algn="ctr">
              <a:spcBef>
                <a:spcPts val="0"/>
              </a:spcBef>
              <a:spcAft>
                <a:spcPts val="0"/>
              </a:spcAft>
              <a:buClr>
                <a:schemeClr val="dk1"/>
              </a:buClr>
              <a:buSzPts val="18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1645920" y="4912364"/>
            <a:ext cx="14544676" cy="2047239"/>
          </a:xfrm>
          <a:prstGeom prst="rect">
            <a:avLst/>
          </a:prstGeom>
          <a:noFill/>
          <a:ln>
            <a:noFill/>
          </a:ln>
        </p:spPr>
        <p:txBody>
          <a:bodyPr spcFirstLastPara="1" wrap="square" lIns="373575" tIns="186775" rIns="373575" bIns="186775" anchor="b" anchorCtr="0"/>
          <a:lstStyle>
            <a:lvl1pPr marL="302182" lvl="0" indent="-151091" algn="l">
              <a:spcBef>
                <a:spcPts val="1296"/>
              </a:spcBef>
              <a:spcAft>
                <a:spcPts val="0"/>
              </a:spcAft>
              <a:buClr>
                <a:schemeClr val="dk1"/>
              </a:buClr>
              <a:buSzPts val="9800"/>
              <a:buNone/>
              <a:defRPr sz="6478" b="1"/>
            </a:lvl1pPr>
            <a:lvl2pPr marL="604363" lvl="1" indent="-151091" algn="l">
              <a:spcBef>
                <a:spcPts val="1084"/>
              </a:spcBef>
              <a:spcAft>
                <a:spcPts val="0"/>
              </a:spcAft>
              <a:buClr>
                <a:schemeClr val="dk1"/>
              </a:buClr>
              <a:buSzPts val="8200"/>
              <a:buNone/>
              <a:defRPr sz="5420" b="1"/>
            </a:lvl2pPr>
            <a:lvl3pPr marL="906545" lvl="2" indent="-151091" algn="l">
              <a:spcBef>
                <a:spcPts val="979"/>
              </a:spcBef>
              <a:spcAft>
                <a:spcPts val="0"/>
              </a:spcAft>
              <a:buClr>
                <a:schemeClr val="dk1"/>
              </a:buClr>
              <a:buSzPts val="7400"/>
              <a:buNone/>
              <a:defRPr sz="4891" b="1"/>
            </a:lvl3pPr>
            <a:lvl4pPr marL="1208726" lvl="3" indent="-151091" algn="l">
              <a:spcBef>
                <a:spcPts val="860"/>
              </a:spcBef>
              <a:spcAft>
                <a:spcPts val="0"/>
              </a:spcAft>
              <a:buClr>
                <a:schemeClr val="dk1"/>
              </a:buClr>
              <a:buSzPts val="6500"/>
              <a:buNone/>
              <a:defRPr sz="4296" b="1"/>
            </a:lvl4pPr>
            <a:lvl5pPr marL="1510907" lvl="4" indent="-151091" algn="l">
              <a:spcBef>
                <a:spcPts val="860"/>
              </a:spcBef>
              <a:spcAft>
                <a:spcPts val="0"/>
              </a:spcAft>
              <a:buClr>
                <a:schemeClr val="dk1"/>
              </a:buClr>
              <a:buSzPts val="6500"/>
              <a:buNone/>
              <a:defRPr sz="4296" b="1"/>
            </a:lvl5pPr>
            <a:lvl6pPr marL="1813088" lvl="5" indent="-151091" algn="l">
              <a:spcBef>
                <a:spcPts val="860"/>
              </a:spcBef>
              <a:spcAft>
                <a:spcPts val="0"/>
              </a:spcAft>
              <a:buClr>
                <a:schemeClr val="dk1"/>
              </a:buClr>
              <a:buSzPts val="6500"/>
              <a:buNone/>
              <a:defRPr sz="4296" b="1"/>
            </a:lvl6pPr>
            <a:lvl7pPr marL="2115270" lvl="6" indent="-151091" algn="l">
              <a:spcBef>
                <a:spcPts val="860"/>
              </a:spcBef>
              <a:spcAft>
                <a:spcPts val="0"/>
              </a:spcAft>
              <a:buClr>
                <a:schemeClr val="dk1"/>
              </a:buClr>
              <a:buSzPts val="6500"/>
              <a:buNone/>
              <a:defRPr sz="4296" b="1"/>
            </a:lvl7pPr>
            <a:lvl8pPr marL="2417451" lvl="7" indent="-151091" algn="l">
              <a:spcBef>
                <a:spcPts val="860"/>
              </a:spcBef>
              <a:spcAft>
                <a:spcPts val="0"/>
              </a:spcAft>
              <a:buClr>
                <a:schemeClr val="dk1"/>
              </a:buClr>
              <a:buSzPts val="6500"/>
              <a:buNone/>
              <a:defRPr sz="4296" b="1"/>
            </a:lvl8pPr>
            <a:lvl9pPr marL="2719633" lvl="8" indent="-151091" algn="l">
              <a:spcBef>
                <a:spcPts val="860"/>
              </a:spcBef>
              <a:spcAft>
                <a:spcPts val="0"/>
              </a:spcAft>
              <a:buClr>
                <a:schemeClr val="dk1"/>
              </a:buClr>
              <a:buSzPts val="6500"/>
              <a:buNone/>
              <a:defRPr sz="4296" b="1"/>
            </a:lvl9pPr>
          </a:lstStyle>
          <a:p>
            <a:endParaRPr/>
          </a:p>
        </p:txBody>
      </p:sp>
      <p:sp>
        <p:nvSpPr>
          <p:cNvPr id="39" name="Google Shape;39;p6"/>
          <p:cNvSpPr txBox="1">
            <a:spLocks noGrp="1"/>
          </p:cNvSpPr>
          <p:nvPr>
            <p:ph type="body" idx="2"/>
          </p:nvPr>
        </p:nvSpPr>
        <p:spPr>
          <a:xfrm>
            <a:off x="1645920" y="6959601"/>
            <a:ext cx="14544676" cy="12644122"/>
          </a:xfrm>
          <a:prstGeom prst="rect">
            <a:avLst/>
          </a:prstGeom>
          <a:noFill/>
          <a:ln>
            <a:noFill/>
          </a:ln>
        </p:spPr>
        <p:txBody>
          <a:bodyPr spcFirstLastPara="1" wrap="square" lIns="373575" tIns="186775" rIns="373575" bIns="186775" anchor="t" anchorCtr="0"/>
          <a:lstStyle>
            <a:lvl1pPr marL="302182" lvl="0" indent="-562393" algn="l">
              <a:spcBef>
                <a:spcPts val="1296"/>
              </a:spcBef>
              <a:spcAft>
                <a:spcPts val="0"/>
              </a:spcAft>
              <a:buClr>
                <a:schemeClr val="dk1"/>
              </a:buClr>
              <a:buSzPts val="9800"/>
              <a:buChar char="•"/>
              <a:defRPr sz="6478"/>
            </a:lvl1pPr>
            <a:lvl2pPr marL="604363" lvl="1" indent="-495242" algn="l">
              <a:spcBef>
                <a:spcPts val="1084"/>
              </a:spcBef>
              <a:spcAft>
                <a:spcPts val="0"/>
              </a:spcAft>
              <a:buClr>
                <a:schemeClr val="dk1"/>
              </a:buClr>
              <a:buSzPts val="8200"/>
              <a:buChar char="–"/>
              <a:defRPr sz="5420"/>
            </a:lvl2pPr>
            <a:lvl3pPr marL="906545" lvl="2" indent="-461666" algn="l">
              <a:spcBef>
                <a:spcPts val="979"/>
              </a:spcBef>
              <a:spcAft>
                <a:spcPts val="0"/>
              </a:spcAft>
              <a:buClr>
                <a:schemeClr val="dk1"/>
              </a:buClr>
              <a:buSzPts val="7400"/>
              <a:buChar char="•"/>
              <a:defRPr sz="4891"/>
            </a:lvl3pPr>
            <a:lvl4pPr marL="1208726" lvl="3" indent="-423893" algn="l">
              <a:spcBef>
                <a:spcPts val="860"/>
              </a:spcBef>
              <a:spcAft>
                <a:spcPts val="0"/>
              </a:spcAft>
              <a:buClr>
                <a:schemeClr val="dk1"/>
              </a:buClr>
              <a:buSzPts val="6500"/>
              <a:buChar char="–"/>
              <a:defRPr sz="4296"/>
            </a:lvl4pPr>
            <a:lvl5pPr marL="1510907" lvl="4" indent="-423893" algn="l">
              <a:spcBef>
                <a:spcPts val="860"/>
              </a:spcBef>
              <a:spcAft>
                <a:spcPts val="0"/>
              </a:spcAft>
              <a:buClr>
                <a:schemeClr val="dk1"/>
              </a:buClr>
              <a:buSzPts val="6500"/>
              <a:buChar char="»"/>
              <a:defRPr sz="4296"/>
            </a:lvl5pPr>
            <a:lvl6pPr marL="1813088" lvl="5" indent="-423893" algn="l">
              <a:spcBef>
                <a:spcPts val="860"/>
              </a:spcBef>
              <a:spcAft>
                <a:spcPts val="0"/>
              </a:spcAft>
              <a:buClr>
                <a:schemeClr val="dk1"/>
              </a:buClr>
              <a:buSzPts val="6500"/>
              <a:buChar char="•"/>
              <a:defRPr sz="4296"/>
            </a:lvl6pPr>
            <a:lvl7pPr marL="2115270" lvl="6" indent="-423893" algn="l">
              <a:spcBef>
                <a:spcPts val="860"/>
              </a:spcBef>
              <a:spcAft>
                <a:spcPts val="0"/>
              </a:spcAft>
              <a:buClr>
                <a:schemeClr val="dk1"/>
              </a:buClr>
              <a:buSzPts val="6500"/>
              <a:buChar char="•"/>
              <a:defRPr sz="4296"/>
            </a:lvl7pPr>
            <a:lvl8pPr marL="2417451" lvl="7" indent="-423893" algn="l">
              <a:spcBef>
                <a:spcPts val="860"/>
              </a:spcBef>
              <a:spcAft>
                <a:spcPts val="0"/>
              </a:spcAft>
              <a:buClr>
                <a:schemeClr val="dk1"/>
              </a:buClr>
              <a:buSzPts val="6500"/>
              <a:buChar char="•"/>
              <a:defRPr sz="4296"/>
            </a:lvl8pPr>
            <a:lvl9pPr marL="2719633" lvl="8" indent="-423893" algn="l">
              <a:spcBef>
                <a:spcPts val="860"/>
              </a:spcBef>
              <a:spcAft>
                <a:spcPts val="0"/>
              </a:spcAft>
              <a:buClr>
                <a:schemeClr val="dk1"/>
              </a:buClr>
              <a:buSzPts val="6500"/>
              <a:buChar char="•"/>
              <a:defRPr sz="4296"/>
            </a:lvl9pPr>
          </a:lstStyle>
          <a:p>
            <a:endParaRPr/>
          </a:p>
        </p:txBody>
      </p:sp>
      <p:sp>
        <p:nvSpPr>
          <p:cNvPr id="40" name="Google Shape;40;p6"/>
          <p:cNvSpPr txBox="1">
            <a:spLocks noGrp="1"/>
          </p:cNvSpPr>
          <p:nvPr>
            <p:ph type="body" idx="3"/>
          </p:nvPr>
        </p:nvSpPr>
        <p:spPr>
          <a:xfrm>
            <a:off x="16722091" y="4912364"/>
            <a:ext cx="14550390" cy="2047239"/>
          </a:xfrm>
          <a:prstGeom prst="rect">
            <a:avLst/>
          </a:prstGeom>
          <a:noFill/>
          <a:ln>
            <a:noFill/>
          </a:ln>
        </p:spPr>
        <p:txBody>
          <a:bodyPr spcFirstLastPara="1" wrap="square" lIns="373575" tIns="186775" rIns="373575" bIns="186775" anchor="b" anchorCtr="0"/>
          <a:lstStyle>
            <a:lvl1pPr marL="302182" lvl="0" indent="-151091" algn="l">
              <a:spcBef>
                <a:spcPts val="1296"/>
              </a:spcBef>
              <a:spcAft>
                <a:spcPts val="0"/>
              </a:spcAft>
              <a:buClr>
                <a:schemeClr val="dk1"/>
              </a:buClr>
              <a:buSzPts val="9800"/>
              <a:buNone/>
              <a:defRPr sz="6478" b="1"/>
            </a:lvl1pPr>
            <a:lvl2pPr marL="604363" lvl="1" indent="-151091" algn="l">
              <a:spcBef>
                <a:spcPts val="1084"/>
              </a:spcBef>
              <a:spcAft>
                <a:spcPts val="0"/>
              </a:spcAft>
              <a:buClr>
                <a:schemeClr val="dk1"/>
              </a:buClr>
              <a:buSzPts val="8200"/>
              <a:buNone/>
              <a:defRPr sz="5420" b="1"/>
            </a:lvl2pPr>
            <a:lvl3pPr marL="906545" lvl="2" indent="-151091" algn="l">
              <a:spcBef>
                <a:spcPts val="979"/>
              </a:spcBef>
              <a:spcAft>
                <a:spcPts val="0"/>
              </a:spcAft>
              <a:buClr>
                <a:schemeClr val="dk1"/>
              </a:buClr>
              <a:buSzPts val="7400"/>
              <a:buNone/>
              <a:defRPr sz="4891" b="1"/>
            </a:lvl3pPr>
            <a:lvl4pPr marL="1208726" lvl="3" indent="-151091" algn="l">
              <a:spcBef>
                <a:spcPts val="860"/>
              </a:spcBef>
              <a:spcAft>
                <a:spcPts val="0"/>
              </a:spcAft>
              <a:buClr>
                <a:schemeClr val="dk1"/>
              </a:buClr>
              <a:buSzPts val="6500"/>
              <a:buNone/>
              <a:defRPr sz="4296" b="1"/>
            </a:lvl4pPr>
            <a:lvl5pPr marL="1510907" lvl="4" indent="-151091" algn="l">
              <a:spcBef>
                <a:spcPts val="860"/>
              </a:spcBef>
              <a:spcAft>
                <a:spcPts val="0"/>
              </a:spcAft>
              <a:buClr>
                <a:schemeClr val="dk1"/>
              </a:buClr>
              <a:buSzPts val="6500"/>
              <a:buNone/>
              <a:defRPr sz="4296" b="1"/>
            </a:lvl5pPr>
            <a:lvl6pPr marL="1813088" lvl="5" indent="-151091" algn="l">
              <a:spcBef>
                <a:spcPts val="860"/>
              </a:spcBef>
              <a:spcAft>
                <a:spcPts val="0"/>
              </a:spcAft>
              <a:buClr>
                <a:schemeClr val="dk1"/>
              </a:buClr>
              <a:buSzPts val="6500"/>
              <a:buNone/>
              <a:defRPr sz="4296" b="1"/>
            </a:lvl6pPr>
            <a:lvl7pPr marL="2115270" lvl="6" indent="-151091" algn="l">
              <a:spcBef>
                <a:spcPts val="860"/>
              </a:spcBef>
              <a:spcAft>
                <a:spcPts val="0"/>
              </a:spcAft>
              <a:buClr>
                <a:schemeClr val="dk1"/>
              </a:buClr>
              <a:buSzPts val="6500"/>
              <a:buNone/>
              <a:defRPr sz="4296" b="1"/>
            </a:lvl7pPr>
            <a:lvl8pPr marL="2417451" lvl="7" indent="-151091" algn="l">
              <a:spcBef>
                <a:spcPts val="860"/>
              </a:spcBef>
              <a:spcAft>
                <a:spcPts val="0"/>
              </a:spcAft>
              <a:buClr>
                <a:schemeClr val="dk1"/>
              </a:buClr>
              <a:buSzPts val="6500"/>
              <a:buNone/>
              <a:defRPr sz="4296" b="1"/>
            </a:lvl8pPr>
            <a:lvl9pPr marL="2719633" lvl="8" indent="-151091" algn="l">
              <a:spcBef>
                <a:spcPts val="860"/>
              </a:spcBef>
              <a:spcAft>
                <a:spcPts val="0"/>
              </a:spcAft>
              <a:buClr>
                <a:schemeClr val="dk1"/>
              </a:buClr>
              <a:buSzPts val="6500"/>
              <a:buNone/>
              <a:defRPr sz="4296" b="1"/>
            </a:lvl9pPr>
          </a:lstStyle>
          <a:p>
            <a:endParaRPr/>
          </a:p>
        </p:txBody>
      </p:sp>
      <p:sp>
        <p:nvSpPr>
          <p:cNvPr id="41" name="Google Shape;41;p6"/>
          <p:cNvSpPr txBox="1">
            <a:spLocks noGrp="1"/>
          </p:cNvSpPr>
          <p:nvPr>
            <p:ph type="body" idx="4"/>
          </p:nvPr>
        </p:nvSpPr>
        <p:spPr>
          <a:xfrm>
            <a:off x="16722091" y="6959601"/>
            <a:ext cx="14550390" cy="12644122"/>
          </a:xfrm>
          <a:prstGeom prst="rect">
            <a:avLst/>
          </a:prstGeom>
          <a:noFill/>
          <a:ln>
            <a:noFill/>
          </a:ln>
        </p:spPr>
        <p:txBody>
          <a:bodyPr spcFirstLastPara="1" wrap="square" lIns="373575" tIns="186775" rIns="373575" bIns="186775" anchor="t" anchorCtr="0"/>
          <a:lstStyle>
            <a:lvl1pPr marL="302182" lvl="0" indent="-562393" algn="l">
              <a:spcBef>
                <a:spcPts val="1296"/>
              </a:spcBef>
              <a:spcAft>
                <a:spcPts val="0"/>
              </a:spcAft>
              <a:buClr>
                <a:schemeClr val="dk1"/>
              </a:buClr>
              <a:buSzPts val="9800"/>
              <a:buChar char="•"/>
              <a:defRPr sz="6478"/>
            </a:lvl1pPr>
            <a:lvl2pPr marL="604363" lvl="1" indent="-495242" algn="l">
              <a:spcBef>
                <a:spcPts val="1084"/>
              </a:spcBef>
              <a:spcAft>
                <a:spcPts val="0"/>
              </a:spcAft>
              <a:buClr>
                <a:schemeClr val="dk1"/>
              </a:buClr>
              <a:buSzPts val="8200"/>
              <a:buChar char="–"/>
              <a:defRPr sz="5420"/>
            </a:lvl2pPr>
            <a:lvl3pPr marL="906545" lvl="2" indent="-461666" algn="l">
              <a:spcBef>
                <a:spcPts val="979"/>
              </a:spcBef>
              <a:spcAft>
                <a:spcPts val="0"/>
              </a:spcAft>
              <a:buClr>
                <a:schemeClr val="dk1"/>
              </a:buClr>
              <a:buSzPts val="7400"/>
              <a:buChar char="•"/>
              <a:defRPr sz="4891"/>
            </a:lvl3pPr>
            <a:lvl4pPr marL="1208726" lvl="3" indent="-423893" algn="l">
              <a:spcBef>
                <a:spcPts val="860"/>
              </a:spcBef>
              <a:spcAft>
                <a:spcPts val="0"/>
              </a:spcAft>
              <a:buClr>
                <a:schemeClr val="dk1"/>
              </a:buClr>
              <a:buSzPts val="6500"/>
              <a:buChar char="–"/>
              <a:defRPr sz="4296"/>
            </a:lvl4pPr>
            <a:lvl5pPr marL="1510907" lvl="4" indent="-423893" algn="l">
              <a:spcBef>
                <a:spcPts val="860"/>
              </a:spcBef>
              <a:spcAft>
                <a:spcPts val="0"/>
              </a:spcAft>
              <a:buClr>
                <a:schemeClr val="dk1"/>
              </a:buClr>
              <a:buSzPts val="6500"/>
              <a:buChar char="»"/>
              <a:defRPr sz="4296"/>
            </a:lvl5pPr>
            <a:lvl6pPr marL="1813088" lvl="5" indent="-423893" algn="l">
              <a:spcBef>
                <a:spcPts val="860"/>
              </a:spcBef>
              <a:spcAft>
                <a:spcPts val="0"/>
              </a:spcAft>
              <a:buClr>
                <a:schemeClr val="dk1"/>
              </a:buClr>
              <a:buSzPts val="6500"/>
              <a:buChar char="•"/>
              <a:defRPr sz="4296"/>
            </a:lvl6pPr>
            <a:lvl7pPr marL="2115270" lvl="6" indent="-423893" algn="l">
              <a:spcBef>
                <a:spcPts val="860"/>
              </a:spcBef>
              <a:spcAft>
                <a:spcPts val="0"/>
              </a:spcAft>
              <a:buClr>
                <a:schemeClr val="dk1"/>
              </a:buClr>
              <a:buSzPts val="6500"/>
              <a:buChar char="•"/>
              <a:defRPr sz="4296"/>
            </a:lvl7pPr>
            <a:lvl8pPr marL="2417451" lvl="7" indent="-423893" algn="l">
              <a:spcBef>
                <a:spcPts val="860"/>
              </a:spcBef>
              <a:spcAft>
                <a:spcPts val="0"/>
              </a:spcAft>
              <a:buClr>
                <a:schemeClr val="dk1"/>
              </a:buClr>
              <a:buSzPts val="6500"/>
              <a:buChar char="•"/>
              <a:defRPr sz="4296"/>
            </a:lvl8pPr>
            <a:lvl9pPr marL="2719633" lvl="8" indent="-423893" algn="l">
              <a:spcBef>
                <a:spcPts val="860"/>
              </a:spcBef>
              <a:spcAft>
                <a:spcPts val="0"/>
              </a:spcAft>
              <a:buClr>
                <a:schemeClr val="dk1"/>
              </a:buClr>
              <a:buSzPts val="6500"/>
              <a:buChar char="•"/>
              <a:defRPr sz="4296"/>
            </a:lvl9pPr>
          </a:lstStyle>
          <a:p>
            <a:endParaRPr/>
          </a:p>
        </p:txBody>
      </p:sp>
      <p:sp>
        <p:nvSpPr>
          <p:cNvPr id="42" name="Google Shape;42;p6"/>
          <p:cNvSpPr txBox="1">
            <a:spLocks noGrp="1"/>
          </p:cNvSpPr>
          <p:nvPr>
            <p:ph type="dt" idx="10"/>
          </p:nvPr>
        </p:nvSpPr>
        <p:spPr>
          <a:xfrm>
            <a:off x="1645920" y="20340322"/>
            <a:ext cx="7680960" cy="1168400"/>
          </a:xfrm>
          <a:prstGeom prst="rect">
            <a:avLst/>
          </a:prstGeom>
          <a:noFill/>
          <a:ln>
            <a:noFill/>
          </a:ln>
        </p:spPr>
        <p:txBody>
          <a:bodyPr spcFirstLastPara="1" wrap="square" lIns="373575" tIns="186775" rIns="373575" bIns="18677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11247120" y="20340322"/>
            <a:ext cx="10424160" cy="1168400"/>
          </a:xfrm>
          <a:prstGeom prst="rect">
            <a:avLst/>
          </a:prstGeom>
          <a:noFill/>
          <a:ln>
            <a:noFill/>
          </a:ln>
        </p:spPr>
        <p:txBody>
          <a:bodyPr spcFirstLastPara="1" wrap="square" lIns="373575" tIns="186775" rIns="373575" bIns="18677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23591521" y="20340322"/>
            <a:ext cx="7680960" cy="1168400"/>
          </a:xfrm>
          <a:prstGeom prst="rect">
            <a:avLst/>
          </a:prstGeom>
          <a:noFill/>
          <a:ln>
            <a:noFill/>
          </a:ln>
        </p:spPr>
        <p:txBody>
          <a:bodyPr spcFirstLastPara="1" wrap="square" lIns="373575" tIns="186775" rIns="373575" bIns="186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1645923" y="878842"/>
            <a:ext cx="29626561" cy="3657600"/>
          </a:xfrm>
          <a:prstGeom prst="rect">
            <a:avLst/>
          </a:prstGeom>
          <a:noFill/>
          <a:ln>
            <a:noFill/>
          </a:ln>
        </p:spPr>
        <p:txBody>
          <a:bodyPr spcFirstLastPara="1" wrap="square" lIns="373575" tIns="186775" rIns="373575" bIns="186775" anchor="ctr" anchorCtr="0"/>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1645920" y="20340322"/>
            <a:ext cx="7680960" cy="1168400"/>
          </a:xfrm>
          <a:prstGeom prst="rect">
            <a:avLst/>
          </a:prstGeom>
          <a:noFill/>
          <a:ln>
            <a:noFill/>
          </a:ln>
        </p:spPr>
        <p:txBody>
          <a:bodyPr spcFirstLastPara="1" wrap="square" lIns="373575" tIns="186775" rIns="373575" bIns="18677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11247120" y="20340322"/>
            <a:ext cx="10424160" cy="1168400"/>
          </a:xfrm>
          <a:prstGeom prst="rect">
            <a:avLst/>
          </a:prstGeom>
          <a:noFill/>
          <a:ln>
            <a:noFill/>
          </a:ln>
        </p:spPr>
        <p:txBody>
          <a:bodyPr spcFirstLastPara="1" wrap="square" lIns="373575" tIns="186775" rIns="373575" bIns="18677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23591521" y="20340322"/>
            <a:ext cx="7680960" cy="1168400"/>
          </a:xfrm>
          <a:prstGeom prst="rect">
            <a:avLst/>
          </a:prstGeom>
          <a:noFill/>
          <a:ln>
            <a:noFill/>
          </a:ln>
        </p:spPr>
        <p:txBody>
          <a:bodyPr spcFirstLastPara="1" wrap="square" lIns="373575" tIns="186775" rIns="373575" bIns="186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1645920" y="20340322"/>
            <a:ext cx="7680960" cy="1168400"/>
          </a:xfrm>
          <a:prstGeom prst="rect">
            <a:avLst/>
          </a:prstGeom>
          <a:noFill/>
          <a:ln>
            <a:noFill/>
          </a:ln>
        </p:spPr>
        <p:txBody>
          <a:bodyPr spcFirstLastPara="1" wrap="square" lIns="373575" tIns="186775" rIns="373575" bIns="18677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1247120" y="20340322"/>
            <a:ext cx="10424160" cy="1168400"/>
          </a:xfrm>
          <a:prstGeom prst="rect">
            <a:avLst/>
          </a:prstGeom>
          <a:noFill/>
          <a:ln>
            <a:noFill/>
          </a:ln>
        </p:spPr>
        <p:txBody>
          <a:bodyPr spcFirstLastPara="1" wrap="square" lIns="373575" tIns="186775" rIns="373575" bIns="18677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23591521" y="20340322"/>
            <a:ext cx="7680960" cy="1168400"/>
          </a:xfrm>
          <a:prstGeom prst="rect">
            <a:avLst/>
          </a:prstGeom>
          <a:noFill/>
          <a:ln>
            <a:noFill/>
          </a:ln>
        </p:spPr>
        <p:txBody>
          <a:bodyPr spcFirstLastPara="1" wrap="square" lIns="373575" tIns="186775" rIns="373575" bIns="186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1645923" y="873760"/>
            <a:ext cx="10829926" cy="3718560"/>
          </a:xfrm>
          <a:prstGeom prst="rect">
            <a:avLst/>
          </a:prstGeom>
          <a:noFill/>
          <a:ln>
            <a:noFill/>
          </a:ln>
        </p:spPr>
        <p:txBody>
          <a:bodyPr spcFirstLastPara="1" wrap="square" lIns="373575" tIns="186775" rIns="373575" bIns="186775" anchor="b" anchorCtr="0"/>
          <a:lstStyle>
            <a:lvl1pPr lvl="0" algn="l">
              <a:spcBef>
                <a:spcPts val="0"/>
              </a:spcBef>
              <a:spcAft>
                <a:spcPts val="0"/>
              </a:spcAft>
              <a:buClr>
                <a:schemeClr val="dk1"/>
              </a:buClr>
              <a:buSzPts val="8200"/>
              <a:buFont typeface="Calibri"/>
              <a:buNone/>
              <a:defRPr sz="542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12870181" y="873763"/>
            <a:ext cx="18402301" cy="18729962"/>
          </a:xfrm>
          <a:prstGeom prst="rect">
            <a:avLst/>
          </a:prstGeom>
          <a:noFill/>
          <a:ln>
            <a:noFill/>
          </a:ln>
        </p:spPr>
        <p:txBody>
          <a:bodyPr spcFirstLastPara="1" wrap="square" lIns="373575" tIns="186775" rIns="373575" bIns="186775" anchor="t" anchorCtr="0"/>
          <a:lstStyle>
            <a:lvl1pPr marL="302182" lvl="0" indent="-700893" algn="l">
              <a:spcBef>
                <a:spcPts val="1732"/>
              </a:spcBef>
              <a:spcAft>
                <a:spcPts val="0"/>
              </a:spcAft>
              <a:buClr>
                <a:schemeClr val="dk1"/>
              </a:buClr>
              <a:buSzPts val="13100"/>
              <a:buChar char="•"/>
              <a:defRPr sz="8658"/>
            </a:lvl1pPr>
            <a:lvl2pPr marL="604363" lvl="1" indent="-629545" algn="l">
              <a:spcBef>
                <a:spcPts val="1507"/>
              </a:spcBef>
              <a:spcAft>
                <a:spcPts val="0"/>
              </a:spcAft>
              <a:buClr>
                <a:schemeClr val="dk1"/>
              </a:buClr>
              <a:buSzPts val="11400"/>
              <a:buChar char="–"/>
              <a:defRPr sz="7535"/>
            </a:lvl2pPr>
            <a:lvl3pPr marL="906545" lvl="2" indent="-562393" algn="l">
              <a:spcBef>
                <a:spcPts val="1296"/>
              </a:spcBef>
              <a:spcAft>
                <a:spcPts val="0"/>
              </a:spcAft>
              <a:buClr>
                <a:schemeClr val="dk1"/>
              </a:buClr>
              <a:buSzPts val="9800"/>
              <a:buChar char="•"/>
              <a:defRPr sz="6478"/>
            </a:lvl3pPr>
            <a:lvl4pPr marL="1208726" lvl="3" indent="-495242" algn="l">
              <a:spcBef>
                <a:spcPts val="1084"/>
              </a:spcBef>
              <a:spcAft>
                <a:spcPts val="0"/>
              </a:spcAft>
              <a:buClr>
                <a:schemeClr val="dk1"/>
              </a:buClr>
              <a:buSzPts val="8200"/>
              <a:buChar char="–"/>
              <a:defRPr sz="5420"/>
            </a:lvl4pPr>
            <a:lvl5pPr marL="1510907" lvl="4" indent="-495242" algn="l">
              <a:spcBef>
                <a:spcPts val="1084"/>
              </a:spcBef>
              <a:spcAft>
                <a:spcPts val="0"/>
              </a:spcAft>
              <a:buClr>
                <a:schemeClr val="dk1"/>
              </a:buClr>
              <a:buSzPts val="8200"/>
              <a:buChar char="»"/>
              <a:defRPr sz="5420"/>
            </a:lvl5pPr>
            <a:lvl6pPr marL="1813088" lvl="5" indent="-495242" algn="l">
              <a:spcBef>
                <a:spcPts val="1084"/>
              </a:spcBef>
              <a:spcAft>
                <a:spcPts val="0"/>
              </a:spcAft>
              <a:buClr>
                <a:schemeClr val="dk1"/>
              </a:buClr>
              <a:buSzPts val="8200"/>
              <a:buChar char="•"/>
              <a:defRPr sz="5420"/>
            </a:lvl6pPr>
            <a:lvl7pPr marL="2115270" lvl="6" indent="-495242" algn="l">
              <a:spcBef>
                <a:spcPts val="1084"/>
              </a:spcBef>
              <a:spcAft>
                <a:spcPts val="0"/>
              </a:spcAft>
              <a:buClr>
                <a:schemeClr val="dk1"/>
              </a:buClr>
              <a:buSzPts val="8200"/>
              <a:buChar char="•"/>
              <a:defRPr sz="5420"/>
            </a:lvl7pPr>
            <a:lvl8pPr marL="2417451" lvl="7" indent="-495242" algn="l">
              <a:spcBef>
                <a:spcPts val="1084"/>
              </a:spcBef>
              <a:spcAft>
                <a:spcPts val="0"/>
              </a:spcAft>
              <a:buClr>
                <a:schemeClr val="dk1"/>
              </a:buClr>
              <a:buSzPts val="8200"/>
              <a:buChar char="•"/>
              <a:defRPr sz="5420"/>
            </a:lvl8pPr>
            <a:lvl9pPr marL="2719633" lvl="8" indent="-495242" algn="l">
              <a:spcBef>
                <a:spcPts val="1084"/>
              </a:spcBef>
              <a:spcAft>
                <a:spcPts val="0"/>
              </a:spcAft>
              <a:buClr>
                <a:schemeClr val="dk1"/>
              </a:buClr>
              <a:buSzPts val="8200"/>
              <a:buChar char="•"/>
              <a:defRPr sz="5420"/>
            </a:lvl9pPr>
          </a:lstStyle>
          <a:p>
            <a:endParaRPr/>
          </a:p>
        </p:txBody>
      </p:sp>
      <p:sp>
        <p:nvSpPr>
          <p:cNvPr id="57" name="Google Shape;57;p9"/>
          <p:cNvSpPr txBox="1">
            <a:spLocks noGrp="1"/>
          </p:cNvSpPr>
          <p:nvPr>
            <p:ph type="body" idx="2"/>
          </p:nvPr>
        </p:nvSpPr>
        <p:spPr>
          <a:xfrm>
            <a:off x="1645923" y="4592323"/>
            <a:ext cx="10829926" cy="15011402"/>
          </a:xfrm>
          <a:prstGeom prst="rect">
            <a:avLst/>
          </a:prstGeom>
          <a:noFill/>
          <a:ln>
            <a:noFill/>
          </a:ln>
        </p:spPr>
        <p:txBody>
          <a:bodyPr spcFirstLastPara="1" wrap="square" lIns="373575" tIns="186775" rIns="373575" bIns="186775" anchor="t" anchorCtr="0"/>
          <a:lstStyle>
            <a:lvl1pPr marL="302182" lvl="0" indent="-151091" algn="l">
              <a:spcBef>
                <a:spcPts val="754"/>
              </a:spcBef>
              <a:spcAft>
                <a:spcPts val="0"/>
              </a:spcAft>
              <a:buClr>
                <a:schemeClr val="dk1"/>
              </a:buClr>
              <a:buSzPts val="5700"/>
              <a:buNone/>
              <a:defRPr sz="3767"/>
            </a:lvl1pPr>
            <a:lvl2pPr marL="604363" lvl="1" indent="-151091" algn="l">
              <a:spcBef>
                <a:spcPts val="648"/>
              </a:spcBef>
              <a:spcAft>
                <a:spcPts val="0"/>
              </a:spcAft>
              <a:buClr>
                <a:schemeClr val="dk1"/>
              </a:buClr>
              <a:buSzPts val="4900"/>
              <a:buNone/>
              <a:defRPr sz="3239"/>
            </a:lvl2pPr>
            <a:lvl3pPr marL="906545" lvl="2" indent="-151091" algn="l">
              <a:spcBef>
                <a:spcPts val="542"/>
              </a:spcBef>
              <a:spcAft>
                <a:spcPts val="0"/>
              </a:spcAft>
              <a:buClr>
                <a:schemeClr val="dk1"/>
              </a:buClr>
              <a:buSzPts val="4100"/>
              <a:buNone/>
              <a:defRPr sz="2710"/>
            </a:lvl3pPr>
            <a:lvl4pPr marL="1208726" lvl="3" indent="-151091" algn="l">
              <a:spcBef>
                <a:spcPts val="489"/>
              </a:spcBef>
              <a:spcAft>
                <a:spcPts val="0"/>
              </a:spcAft>
              <a:buClr>
                <a:schemeClr val="dk1"/>
              </a:buClr>
              <a:buSzPts val="3700"/>
              <a:buNone/>
              <a:defRPr sz="2445"/>
            </a:lvl4pPr>
            <a:lvl5pPr marL="1510907" lvl="4" indent="-151091" algn="l">
              <a:spcBef>
                <a:spcPts val="489"/>
              </a:spcBef>
              <a:spcAft>
                <a:spcPts val="0"/>
              </a:spcAft>
              <a:buClr>
                <a:schemeClr val="dk1"/>
              </a:buClr>
              <a:buSzPts val="3700"/>
              <a:buNone/>
              <a:defRPr sz="2445"/>
            </a:lvl5pPr>
            <a:lvl6pPr marL="1813088" lvl="5" indent="-151091" algn="l">
              <a:spcBef>
                <a:spcPts val="489"/>
              </a:spcBef>
              <a:spcAft>
                <a:spcPts val="0"/>
              </a:spcAft>
              <a:buClr>
                <a:schemeClr val="dk1"/>
              </a:buClr>
              <a:buSzPts val="3700"/>
              <a:buNone/>
              <a:defRPr sz="2445"/>
            </a:lvl6pPr>
            <a:lvl7pPr marL="2115270" lvl="6" indent="-151091" algn="l">
              <a:spcBef>
                <a:spcPts val="489"/>
              </a:spcBef>
              <a:spcAft>
                <a:spcPts val="0"/>
              </a:spcAft>
              <a:buClr>
                <a:schemeClr val="dk1"/>
              </a:buClr>
              <a:buSzPts val="3700"/>
              <a:buNone/>
              <a:defRPr sz="2445"/>
            </a:lvl7pPr>
            <a:lvl8pPr marL="2417451" lvl="7" indent="-151091" algn="l">
              <a:spcBef>
                <a:spcPts val="489"/>
              </a:spcBef>
              <a:spcAft>
                <a:spcPts val="0"/>
              </a:spcAft>
              <a:buClr>
                <a:schemeClr val="dk1"/>
              </a:buClr>
              <a:buSzPts val="3700"/>
              <a:buNone/>
              <a:defRPr sz="2445"/>
            </a:lvl8pPr>
            <a:lvl9pPr marL="2719633" lvl="8" indent="-151091" algn="l">
              <a:spcBef>
                <a:spcPts val="489"/>
              </a:spcBef>
              <a:spcAft>
                <a:spcPts val="0"/>
              </a:spcAft>
              <a:buClr>
                <a:schemeClr val="dk1"/>
              </a:buClr>
              <a:buSzPts val="3700"/>
              <a:buNone/>
              <a:defRPr sz="2445"/>
            </a:lvl9pPr>
          </a:lstStyle>
          <a:p>
            <a:endParaRPr/>
          </a:p>
        </p:txBody>
      </p:sp>
      <p:sp>
        <p:nvSpPr>
          <p:cNvPr id="58" name="Google Shape;58;p9"/>
          <p:cNvSpPr txBox="1">
            <a:spLocks noGrp="1"/>
          </p:cNvSpPr>
          <p:nvPr>
            <p:ph type="dt" idx="10"/>
          </p:nvPr>
        </p:nvSpPr>
        <p:spPr>
          <a:xfrm>
            <a:off x="1645920" y="20340322"/>
            <a:ext cx="7680960" cy="1168400"/>
          </a:xfrm>
          <a:prstGeom prst="rect">
            <a:avLst/>
          </a:prstGeom>
          <a:noFill/>
          <a:ln>
            <a:noFill/>
          </a:ln>
        </p:spPr>
        <p:txBody>
          <a:bodyPr spcFirstLastPara="1" wrap="square" lIns="373575" tIns="186775" rIns="373575" bIns="18677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11247120" y="20340322"/>
            <a:ext cx="10424160" cy="1168400"/>
          </a:xfrm>
          <a:prstGeom prst="rect">
            <a:avLst/>
          </a:prstGeom>
          <a:noFill/>
          <a:ln>
            <a:noFill/>
          </a:ln>
        </p:spPr>
        <p:txBody>
          <a:bodyPr spcFirstLastPara="1" wrap="square" lIns="373575" tIns="186775" rIns="373575" bIns="18677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23591521" y="20340322"/>
            <a:ext cx="7680960" cy="1168400"/>
          </a:xfrm>
          <a:prstGeom prst="rect">
            <a:avLst/>
          </a:prstGeom>
          <a:noFill/>
          <a:ln>
            <a:noFill/>
          </a:ln>
        </p:spPr>
        <p:txBody>
          <a:bodyPr spcFirstLastPara="1" wrap="square" lIns="373575" tIns="186775" rIns="373575" bIns="186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6452236" y="15361921"/>
            <a:ext cx="19751040" cy="1813562"/>
          </a:xfrm>
          <a:prstGeom prst="rect">
            <a:avLst/>
          </a:prstGeom>
          <a:noFill/>
          <a:ln>
            <a:noFill/>
          </a:ln>
        </p:spPr>
        <p:txBody>
          <a:bodyPr spcFirstLastPara="1" wrap="square" lIns="373575" tIns="186775" rIns="373575" bIns="186775" anchor="b" anchorCtr="0"/>
          <a:lstStyle>
            <a:lvl1pPr lvl="0" algn="l">
              <a:spcBef>
                <a:spcPts val="0"/>
              </a:spcBef>
              <a:spcAft>
                <a:spcPts val="0"/>
              </a:spcAft>
              <a:buClr>
                <a:schemeClr val="dk1"/>
              </a:buClr>
              <a:buSzPts val="8200"/>
              <a:buFont typeface="Calibri"/>
              <a:buNone/>
              <a:defRPr sz="542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6452236" y="1960880"/>
            <a:ext cx="19751040" cy="13167360"/>
          </a:xfrm>
          <a:prstGeom prst="rect">
            <a:avLst/>
          </a:prstGeom>
          <a:noFill/>
          <a:ln>
            <a:noFill/>
          </a:ln>
        </p:spPr>
        <p:txBody>
          <a:bodyPr spcFirstLastPara="1" wrap="square" lIns="373575" tIns="186775" rIns="373575" bIns="186775" anchor="t" anchorCtr="0"/>
          <a:lstStyle>
            <a:lvl1pPr marR="0" lvl="0" algn="l" rtl="0">
              <a:spcBef>
                <a:spcPts val="1732"/>
              </a:spcBef>
              <a:spcAft>
                <a:spcPts val="0"/>
              </a:spcAft>
              <a:buClr>
                <a:schemeClr val="dk1"/>
              </a:buClr>
              <a:buSzPts val="13100"/>
              <a:buFont typeface="Arial"/>
              <a:buNone/>
              <a:defRPr sz="8658" b="0" i="0" u="none" strike="noStrike" cap="none">
                <a:solidFill>
                  <a:schemeClr val="dk1"/>
                </a:solidFill>
                <a:latin typeface="Calibri"/>
                <a:ea typeface="Calibri"/>
                <a:cs typeface="Calibri"/>
                <a:sym typeface="Calibri"/>
              </a:defRPr>
            </a:lvl1pPr>
            <a:lvl2pPr marR="0" lvl="1" algn="l" rtl="0">
              <a:spcBef>
                <a:spcPts val="1507"/>
              </a:spcBef>
              <a:spcAft>
                <a:spcPts val="0"/>
              </a:spcAft>
              <a:buClr>
                <a:schemeClr val="dk1"/>
              </a:buClr>
              <a:buSzPts val="11400"/>
              <a:buFont typeface="Arial"/>
              <a:buNone/>
              <a:defRPr sz="7535" b="0" i="0" u="none" strike="noStrike" cap="none">
                <a:solidFill>
                  <a:schemeClr val="dk1"/>
                </a:solidFill>
                <a:latin typeface="Calibri"/>
                <a:ea typeface="Calibri"/>
                <a:cs typeface="Calibri"/>
                <a:sym typeface="Calibri"/>
              </a:defRPr>
            </a:lvl2pPr>
            <a:lvl3pPr marR="0" lvl="2" algn="l" rtl="0">
              <a:spcBef>
                <a:spcPts val="1296"/>
              </a:spcBef>
              <a:spcAft>
                <a:spcPts val="0"/>
              </a:spcAft>
              <a:buClr>
                <a:schemeClr val="dk1"/>
              </a:buClr>
              <a:buSzPts val="9800"/>
              <a:buFont typeface="Arial"/>
              <a:buNone/>
              <a:defRPr sz="6478" b="0" i="0" u="none" strike="noStrike" cap="none">
                <a:solidFill>
                  <a:schemeClr val="dk1"/>
                </a:solidFill>
                <a:latin typeface="Calibri"/>
                <a:ea typeface="Calibri"/>
                <a:cs typeface="Calibri"/>
                <a:sym typeface="Calibri"/>
              </a:defRPr>
            </a:lvl3pPr>
            <a:lvl4pPr marR="0" lvl="3" algn="l" rtl="0">
              <a:spcBef>
                <a:spcPts val="1084"/>
              </a:spcBef>
              <a:spcAft>
                <a:spcPts val="0"/>
              </a:spcAft>
              <a:buClr>
                <a:schemeClr val="dk1"/>
              </a:buClr>
              <a:buSzPts val="8200"/>
              <a:buFont typeface="Arial"/>
              <a:buNone/>
              <a:defRPr sz="5420" b="0" i="0" u="none" strike="noStrike" cap="none">
                <a:solidFill>
                  <a:schemeClr val="dk1"/>
                </a:solidFill>
                <a:latin typeface="Calibri"/>
                <a:ea typeface="Calibri"/>
                <a:cs typeface="Calibri"/>
                <a:sym typeface="Calibri"/>
              </a:defRPr>
            </a:lvl4pPr>
            <a:lvl5pPr marR="0" lvl="4" algn="l" rtl="0">
              <a:spcBef>
                <a:spcPts val="1084"/>
              </a:spcBef>
              <a:spcAft>
                <a:spcPts val="0"/>
              </a:spcAft>
              <a:buClr>
                <a:schemeClr val="dk1"/>
              </a:buClr>
              <a:buSzPts val="8200"/>
              <a:buFont typeface="Arial"/>
              <a:buNone/>
              <a:defRPr sz="5420" b="0" i="0" u="none" strike="noStrike" cap="none">
                <a:solidFill>
                  <a:schemeClr val="dk1"/>
                </a:solidFill>
                <a:latin typeface="Calibri"/>
                <a:ea typeface="Calibri"/>
                <a:cs typeface="Calibri"/>
                <a:sym typeface="Calibri"/>
              </a:defRPr>
            </a:lvl5pPr>
            <a:lvl6pPr marR="0" lvl="5" algn="l" rtl="0">
              <a:spcBef>
                <a:spcPts val="1084"/>
              </a:spcBef>
              <a:spcAft>
                <a:spcPts val="0"/>
              </a:spcAft>
              <a:buClr>
                <a:schemeClr val="dk1"/>
              </a:buClr>
              <a:buSzPts val="8200"/>
              <a:buFont typeface="Arial"/>
              <a:buNone/>
              <a:defRPr sz="5420" b="0" i="0" u="none" strike="noStrike" cap="none">
                <a:solidFill>
                  <a:schemeClr val="dk1"/>
                </a:solidFill>
                <a:latin typeface="Calibri"/>
                <a:ea typeface="Calibri"/>
                <a:cs typeface="Calibri"/>
                <a:sym typeface="Calibri"/>
              </a:defRPr>
            </a:lvl6pPr>
            <a:lvl7pPr marR="0" lvl="6" algn="l" rtl="0">
              <a:spcBef>
                <a:spcPts val="1084"/>
              </a:spcBef>
              <a:spcAft>
                <a:spcPts val="0"/>
              </a:spcAft>
              <a:buClr>
                <a:schemeClr val="dk1"/>
              </a:buClr>
              <a:buSzPts val="8200"/>
              <a:buFont typeface="Arial"/>
              <a:buNone/>
              <a:defRPr sz="5420" b="0" i="0" u="none" strike="noStrike" cap="none">
                <a:solidFill>
                  <a:schemeClr val="dk1"/>
                </a:solidFill>
                <a:latin typeface="Calibri"/>
                <a:ea typeface="Calibri"/>
                <a:cs typeface="Calibri"/>
                <a:sym typeface="Calibri"/>
              </a:defRPr>
            </a:lvl7pPr>
            <a:lvl8pPr marR="0" lvl="7" algn="l" rtl="0">
              <a:spcBef>
                <a:spcPts val="1084"/>
              </a:spcBef>
              <a:spcAft>
                <a:spcPts val="0"/>
              </a:spcAft>
              <a:buClr>
                <a:schemeClr val="dk1"/>
              </a:buClr>
              <a:buSzPts val="8200"/>
              <a:buFont typeface="Arial"/>
              <a:buNone/>
              <a:defRPr sz="5420" b="0" i="0" u="none" strike="noStrike" cap="none">
                <a:solidFill>
                  <a:schemeClr val="dk1"/>
                </a:solidFill>
                <a:latin typeface="Calibri"/>
                <a:ea typeface="Calibri"/>
                <a:cs typeface="Calibri"/>
                <a:sym typeface="Calibri"/>
              </a:defRPr>
            </a:lvl8pPr>
            <a:lvl9pPr marR="0" lvl="8" algn="l" rtl="0">
              <a:spcBef>
                <a:spcPts val="1084"/>
              </a:spcBef>
              <a:spcAft>
                <a:spcPts val="0"/>
              </a:spcAft>
              <a:buClr>
                <a:schemeClr val="dk1"/>
              </a:buClr>
              <a:buSzPts val="8200"/>
              <a:buFont typeface="Arial"/>
              <a:buNone/>
              <a:defRPr sz="542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6452236" y="17175484"/>
            <a:ext cx="19751040" cy="2575559"/>
          </a:xfrm>
          <a:prstGeom prst="rect">
            <a:avLst/>
          </a:prstGeom>
          <a:noFill/>
          <a:ln>
            <a:noFill/>
          </a:ln>
        </p:spPr>
        <p:txBody>
          <a:bodyPr spcFirstLastPara="1" wrap="square" lIns="373575" tIns="186775" rIns="373575" bIns="186775" anchor="t" anchorCtr="0"/>
          <a:lstStyle>
            <a:lvl1pPr marL="302182" lvl="0" indent="-151091" algn="l">
              <a:spcBef>
                <a:spcPts val="754"/>
              </a:spcBef>
              <a:spcAft>
                <a:spcPts val="0"/>
              </a:spcAft>
              <a:buClr>
                <a:schemeClr val="dk1"/>
              </a:buClr>
              <a:buSzPts val="5700"/>
              <a:buNone/>
              <a:defRPr sz="3767"/>
            </a:lvl1pPr>
            <a:lvl2pPr marL="604363" lvl="1" indent="-151091" algn="l">
              <a:spcBef>
                <a:spcPts val="648"/>
              </a:spcBef>
              <a:spcAft>
                <a:spcPts val="0"/>
              </a:spcAft>
              <a:buClr>
                <a:schemeClr val="dk1"/>
              </a:buClr>
              <a:buSzPts val="4900"/>
              <a:buNone/>
              <a:defRPr sz="3239"/>
            </a:lvl2pPr>
            <a:lvl3pPr marL="906545" lvl="2" indent="-151091" algn="l">
              <a:spcBef>
                <a:spcPts val="542"/>
              </a:spcBef>
              <a:spcAft>
                <a:spcPts val="0"/>
              </a:spcAft>
              <a:buClr>
                <a:schemeClr val="dk1"/>
              </a:buClr>
              <a:buSzPts val="4100"/>
              <a:buNone/>
              <a:defRPr sz="2710"/>
            </a:lvl3pPr>
            <a:lvl4pPr marL="1208726" lvl="3" indent="-151091" algn="l">
              <a:spcBef>
                <a:spcPts val="489"/>
              </a:spcBef>
              <a:spcAft>
                <a:spcPts val="0"/>
              </a:spcAft>
              <a:buClr>
                <a:schemeClr val="dk1"/>
              </a:buClr>
              <a:buSzPts val="3700"/>
              <a:buNone/>
              <a:defRPr sz="2445"/>
            </a:lvl4pPr>
            <a:lvl5pPr marL="1510907" lvl="4" indent="-151091" algn="l">
              <a:spcBef>
                <a:spcPts val="489"/>
              </a:spcBef>
              <a:spcAft>
                <a:spcPts val="0"/>
              </a:spcAft>
              <a:buClr>
                <a:schemeClr val="dk1"/>
              </a:buClr>
              <a:buSzPts val="3700"/>
              <a:buNone/>
              <a:defRPr sz="2445"/>
            </a:lvl5pPr>
            <a:lvl6pPr marL="1813088" lvl="5" indent="-151091" algn="l">
              <a:spcBef>
                <a:spcPts val="489"/>
              </a:spcBef>
              <a:spcAft>
                <a:spcPts val="0"/>
              </a:spcAft>
              <a:buClr>
                <a:schemeClr val="dk1"/>
              </a:buClr>
              <a:buSzPts val="3700"/>
              <a:buNone/>
              <a:defRPr sz="2445"/>
            </a:lvl6pPr>
            <a:lvl7pPr marL="2115270" lvl="6" indent="-151091" algn="l">
              <a:spcBef>
                <a:spcPts val="489"/>
              </a:spcBef>
              <a:spcAft>
                <a:spcPts val="0"/>
              </a:spcAft>
              <a:buClr>
                <a:schemeClr val="dk1"/>
              </a:buClr>
              <a:buSzPts val="3700"/>
              <a:buNone/>
              <a:defRPr sz="2445"/>
            </a:lvl7pPr>
            <a:lvl8pPr marL="2417451" lvl="7" indent="-151091" algn="l">
              <a:spcBef>
                <a:spcPts val="489"/>
              </a:spcBef>
              <a:spcAft>
                <a:spcPts val="0"/>
              </a:spcAft>
              <a:buClr>
                <a:schemeClr val="dk1"/>
              </a:buClr>
              <a:buSzPts val="3700"/>
              <a:buNone/>
              <a:defRPr sz="2445"/>
            </a:lvl8pPr>
            <a:lvl9pPr marL="2719633" lvl="8" indent="-151091" algn="l">
              <a:spcBef>
                <a:spcPts val="489"/>
              </a:spcBef>
              <a:spcAft>
                <a:spcPts val="0"/>
              </a:spcAft>
              <a:buClr>
                <a:schemeClr val="dk1"/>
              </a:buClr>
              <a:buSzPts val="3700"/>
              <a:buNone/>
              <a:defRPr sz="2445"/>
            </a:lvl9pPr>
          </a:lstStyle>
          <a:p>
            <a:endParaRPr/>
          </a:p>
        </p:txBody>
      </p:sp>
      <p:sp>
        <p:nvSpPr>
          <p:cNvPr id="65" name="Google Shape;65;p10"/>
          <p:cNvSpPr txBox="1">
            <a:spLocks noGrp="1"/>
          </p:cNvSpPr>
          <p:nvPr>
            <p:ph type="dt" idx="10"/>
          </p:nvPr>
        </p:nvSpPr>
        <p:spPr>
          <a:xfrm>
            <a:off x="1645920" y="20340322"/>
            <a:ext cx="7680960" cy="1168400"/>
          </a:xfrm>
          <a:prstGeom prst="rect">
            <a:avLst/>
          </a:prstGeom>
          <a:noFill/>
          <a:ln>
            <a:noFill/>
          </a:ln>
        </p:spPr>
        <p:txBody>
          <a:bodyPr spcFirstLastPara="1" wrap="square" lIns="373575" tIns="186775" rIns="373575" bIns="186775"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11247120" y="20340322"/>
            <a:ext cx="10424160" cy="1168400"/>
          </a:xfrm>
          <a:prstGeom prst="rect">
            <a:avLst/>
          </a:prstGeom>
          <a:noFill/>
          <a:ln>
            <a:noFill/>
          </a:ln>
        </p:spPr>
        <p:txBody>
          <a:bodyPr spcFirstLastPara="1" wrap="square" lIns="373575" tIns="186775" rIns="373575" bIns="186775" anchor="ctr" anchorCtr="0"/>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23591521" y="20340322"/>
            <a:ext cx="7680960" cy="1168400"/>
          </a:xfrm>
          <a:prstGeom prst="rect">
            <a:avLst/>
          </a:prstGeom>
          <a:noFill/>
          <a:ln>
            <a:noFill/>
          </a:ln>
        </p:spPr>
        <p:txBody>
          <a:bodyPr spcFirstLastPara="1" wrap="square" lIns="373575" tIns="186775" rIns="373575" bIns="1867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45923" y="878842"/>
            <a:ext cx="29626561" cy="3657600"/>
          </a:xfrm>
          <a:prstGeom prst="rect">
            <a:avLst/>
          </a:prstGeom>
          <a:noFill/>
          <a:ln>
            <a:noFill/>
          </a:ln>
        </p:spPr>
        <p:txBody>
          <a:bodyPr spcFirstLastPara="1" wrap="square" lIns="373575" tIns="186775" rIns="373575" bIns="186775" anchor="ctr" anchorCtr="0"/>
          <a:lstStyle>
            <a:lvl1pPr marR="0" lvl="0" algn="ctr" rtl="0">
              <a:spcBef>
                <a:spcPts val="0"/>
              </a:spcBef>
              <a:spcAft>
                <a:spcPts val="0"/>
              </a:spcAft>
              <a:buClr>
                <a:schemeClr val="dk1"/>
              </a:buClr>
              <a:buSzPts val="18000"/>
              <a:buFont typeface="Calibri"/>
              <a:buNone/>
              <a:defRPr sz="18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645923" y="5120643"/>
            <a:ext cx="29626561" cy="14483082"/>
          </a:xfrm>
          <a:prstGeom prst="rect">
            <a:avLst/>
          </a:prstGeom>
          <a:noFill/>
          <a:ln>
            <a:noFill/>
          </a:ln>
        </p:spPr>
        <p:txBody>
          <a:bodyPr spcFirstLastPara="1" wrap="square" lIns="373575" tIns="186775" rIns="373575" bIns="186775" anchor="t" anchorCtr="0"/>
          <a:lstStyle>
            <a:lvl1pPr marL="457200" marR="0" lvl="0" indent="-1060450" algn="l" rtl="0">
              <a:spcBef>
                <a:spcPts val="2620"/>
              </a:spcBef>
              <a:spcAft>
                <a:spcPts val="0"/>
              </a:spcAft>
              <a:buClr>
                <a:schemeClr val="dk1"/>
              </a:buClr>
              <a:buSzPts val="13100"/>
              <a:buFont typeface="Arial"/>
              <a:buChar char="•"/>
              <a:defRPr sz="13100" b="0" i="0" u="none" strike="noStrike" cap="none">
                <a:solidFill>
                  <a:schemeClr val="dk1"/>
                </a:solidFill>
                <a:latin typeface="Calibri"/>
                <a:ea typeface="Calibri"/>
                <a:cs typeface="Calibri"/>
                <a:sym typeface="Calibri"/>
              </a:defRPr>
            </a:lvl1pPr>
            <a:lvl2pPr marL="914400" marR="0" lvl="1" indent="-952500" algn="l" rtl="0">
              <a:spcBef>
                <a:spcPts val="2280"/>
              </a:spcBef>
              <a:spcAft>
                <a:spcPts val="0"/>
              </a:spcAft>
              <a:buClr>
                <a:schemeClr val="dk1"/>
              </a:buClr>
              <a:buSzPts val="11400"/>
              <a:buFont typeface="Arial"/>
              <a:buChar char="–"/>
              <a:defRPr sz="11400" b="0" i="0" u="none" strike="noStrike" cap="none">
                <a:solidFill>
                  <a:schemeClr val="dk1"/>
                </a:solidFill>
                <a:latin typeface="Calibri"/>
                <a:ea typeface="Calibri"/>
                <a:cs typeface="Calibri"/>
                <a:sym typeface="Calibri"/>
              </a:defRPr>
            </a:lvl2pPr>
            <a:lvl3pPr marL="1371600" marR="0" lvl="2" indent="-850900" algn="l" rtl="0">
              <a:spcBef>
                <a:spcPts val="1960"/>
              </a:spcBef>
              <a:spcAft>
                <a:spcPts val="0"/>
              </a:spcAft>
              <a:buClr>
                <a:schemeClr val="dk1"/>
              </a:buClr>
              <a:buSzPts val="9800"/>
              <a:buFont typeface="Arial"/>
              <a:buChar char="•"/>
              <a:defRPr sz="9800" b="0" i="0" u="none" strike="noStrike" cap="none">
                <a:solidFill>
                  <a:schemeClr val="dk1"/>
                </a:solidFill>
                <a:latin typeface="Calibri"/>
                <a:ea typeface="Calibri"/>
                <a:cs typeface="Calibri"/>
                <a:sym typeface="Calibri"/>
              </a:defRPr>
            </a:lvl3pPr>
            <a:lvl4pPr marL="1828800" marR="0" lvl="3" indent="-749300" algn="l" rtl="0">
              <a:spcBef>
                <a:spcPts val="164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4pPr>
            <a:lvl5pPr marL="2286000" marR="0" lvl="4" indent="-749300" algn="l" rtl="0">
              <a:spcBef>
                <a:spcPts val="164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5pPr>
            <a:lvl6pPr marL="2743200" marR="0" lvl="5" indent="-749300" algn="l" rtl="0">
              <a:spcBef>
                <a:spcPts val="164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6pPr>
            <a:lvl7pPr marL="3200400" marR="0" lvl="6" indent="-749300" algn="l" rtl="0">
              <a:spcBef>
                <a:spcPts val="164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7pPr>
            <a:lvl8pPr marL="3657600" marR="0" lvl="7" indent="-749300" algn="l" rtl="0">
              <a:spcBef>
                <a:spcPts val="164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8pPr>
            <a:lvl9pPr marL="4114800" marR="0" lvl="8" indent="-749300" algn="l" rtl="0">
              <a:spcBef>
                <a:spcPts val="164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1645920" y="20340322"/>
            <a:ext cx="7680960" cy="1168400"/>
          </a:xfrm>
          <a:prstGeom prst="rect">
            <a:avLst/>
          </a:prstGeom>
          <a:noFill/>
          <a:ln>
            <a:noFill/>
          </a:ln>
        </p:spPr>
        <p:txBody>
          <a:bodyPr spcFirstLastPara="1" wrap="square" lIns="373575" tIns="186775" rIns="373575" bIns="186775" anchor="ctr" anchorCtr="0"/>
          <a:lstStyle>
            <a:lvl1pPr marR="0" lvl="0" algn="l" rtl="0">
              <a:spcBef>
                <a:spcPts val="0"/>
              </a:spcBef>
              <a:spcAft>
                <a:spcPts val="0"/>
              </a:spcAft>
              <a:buSzPts val="1400"/>
              <a:buNone/>
              <a:defRPr sz="323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89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89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89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89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89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89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89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891"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1247120" y="20340322"/>
            <a:ext cx="10424160" cy="1168400"/>
          </a:xfrm>
          <a:prstGeom prst="rect">
            <a:avLst/>
          </a:prstGeom>
          <a:noFill/>
          <a:ln>
            <a:noFill/>
          </a:ln>
        </p:spPr>
        <p:txBody>
          <a:bodyPr spcFirstLastPara="1" wrap="square" lIns="373575" tIns="186775" rIns="373575" bIns="186775" anchor="ctr" anchorCtr="0"/>
          <a:lstStyle>
            <a:lvl1pPr marR="0" lvl="0" algn="ctr" rtl="0">
              <a:spcBef>
                <a:spcPts val="0"/>
              </a:spcBef>
              <a:spcAft>
                <a:spcPts val="0"/>
              </a:spcAft>
              <a:buSzPts val="1400"/>
              <a:buNone/>
              <a:defRPr sz="323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489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489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489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489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489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489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489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4891"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23591521" y="20340322"/>
            <a:ext cx="7680960" cy="1168400"/>
          </a:xfrm>
          <a:prstGeom prst="rect">
            <a:avLst/>
          </a:prstGeom>
          <a:noFill/>
          <a:ln>
            <a:noFill/>
          </a:ln>
        </p:spPr>
        <p:txBody>
          <a:bodyPr spcFirstLastPara="1" wrap="square" lIns="373575" tIns="186775" rIns="373575" bIns="186775" anchor="ctr" anchorCtr="0">
            <a:noAutofit/>
          </a:bodyPr>
          <a:lstStyle>
            <a:lvl1pPr marL="0" marR="0" lvl="0" indent="0" algn="r" rtl="0">
              <a:spcBef>
                <a:spcPts val="0"/>
              </a:spcBef>
              <a:buNone/>
              <a:defRPr sz="3239" b="0" i="0" u="none" strike="noStrike" cap="none">
                <a:solidFill>
                  <a:srgbClr val="888888"/>
                </a:solidFill>
                <a:latin typeface="Calibri"/>
                <a:ea typeface="Calibri"/>
                <a:cs typeface="Calibri"/>
                <a:sym typeface="Calibri"/>
              </a:defRPr>
            </a:lvl1pPr>
            <a:lvl2pPr marL="0" marR="0" lvl="1" indent="0" algn="r" rtl="0">
              <a:spcBef>
                <a:spcPts val="0"/>
              </a:spcBef>
              <a:buNone/>
              <a:defRPr sz="3239" b="0" i="0" u="none" strike="noStrike" cap="none">
                <a:solidFill>
                  <a:srgbClr val="888888"/>
                </a:solidFill>
                <a:latin typeface="Calibri"/>
                <a:ea typeface="Calibri"/>
                <a:cs typeface="Calibri"/>
                <a:sym typeface="Calibri"/>
              </a:defRPr>
            </a:lvl2pPr>
            <a:lvl3pPr marL="0" marR="0" lvl="2" indent="0" algn="r" rtl="0">
              <a:spcBef>
                <a:spcPts val="0"/>
              </a:spcBef>
              <a:buNone/>
              <a:defRPr sz="3239" b="0" i="0" u="none" strike="noStrike" cap="none">
                <a:solidFill>
                  <a:srgbClr val="888888"/>
                </a:solidFill>
                <a:latin typeface="Calibri"/>
                <a:ea typeface="Calibri"/>
                <a:cs typeface="Calibri"/>
                <a:sym typeface="Calibri"/>
              </a:defRPr>
            </a:lvl3pPr>
            <a:lvl4pPr marL="0" marR="0" lvl="3" indent="0" algn="r" rtl="0">
              <a:spcBef>
                <a:spcPts val="0"/>
              </a:spcBef>
              <a:buNone/>
              <a:defRPr sz="3239" b="0" i="0" u="none" strike="noStrike" cap="none">
                <a:solidFill>
                  <a:srgbClr val="888888"/>
                </a:solidFill>
                <a:latin typeface="Calibri"/>
                <a:ea typeface="Calibri"/>
                <a:cs typeface="Calibri"/>
                <a:sym typeface="Calibri"/>
              </a:defRPr>
            </a:lvl4pPr>
            <a:lvl5pPr marL="0" marR="0" lvl="4" indent="0" algn="r" rtl="0">
              <a:spcBef>
                <a:spcPts val="0"/>
              </a:spcBef>
              <a:buNone/>
              <a:defRPr sz="3239" b="0" i="0" u="none" strike="noStrike" cap="none">
                <a:solidFill>
                  <a:srgbClr val="888888"/>
                </a:solidFill>
                <a:latin typeface="Calibri"/>
                <a:ea typeface="Calibri"/>
                <a:cs typeface="Calibri"/>
                <a:sym typeface="Calibri"/>
              </a:defRPr>
            </a:lvl5pPr>
            <a:lvl6pPr marL="0" marR="0" lvl="5" indent="0" algn="r" rtl="0">
              <a:spcBef>
                <a:spcPts val="0"/>
              </a:spcBef>
              <a:buNone/>
              <a:defRPr sz="3239" b="0" i="0" u="none" strike="noStrike" cap="none">
                <a:solidFill>
                  <a:srgbClr val="888888"/>
                </a:solidFill>
                <a:latin typeface="Calibri"/>
                <a:ea typeface="Calibri"/>
                <a:cs typeface="Calibri"/>
                <a:sym typeface="Calibri"/>
              </a:defRPr>
            </a:lvl6pPr>
            <a:lvl7pPr marL="0" marR="0" lvl="6" indent="0" algn="r" rtl="0">
              <a:spcBef>
                <a:spcPts val="0"/>
              </a:spcBef>
              <a:buNone/>
              <a:defRPr sz="3239" b="0" i="0" u="none" strike="noStrike" cap="none">
                <a:solidFill>
                  <a:srgbClr val="888888"/>
                </a:solidFill>
                <a:latin typeface="Calibri"/>
                <a:ea typeface="Calibri"/>
                <a:cs typeface="Calibri"/>
                <a:sym typeface="Calibri"/>
              </a:defRPr>
            </a:lvl7pPr>
            <a:lvl8pPr marL="0" marR="0" lvl="7" indent="0" algn="r" rtl="0">
              <a:spcBef>
                <a:spcPts val="0"/>
              </a:spcBef>
              <a:buNone/>
              <a:defRPr sz="3239" b="0" i="0" u="none" strike="noStrike" cap="none">
                <a:solidFill>
                  <a:srgbClr val="888888"/>
                </a:solidFill>
                <a:latin typeface="Calibri"/>
                <a:ea typeface="Calibri"/>
                <a:cs typeface="Calibri"/>
                <a:sym typeface="Calibri"/>
              </a:defRPr>
            </a:lvl8pPr>
            <a:lvl9pPr marL="0" marR="0" lvl="8" indent="0" algn="r" rtl="0">
              <a:spcBef>
                <a:spcPts val="0"/>
              </a:spcBef>
              <a:buNone/>
              <a:defRPr sz="3239"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925"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sp>
        <p:nvSpPr>
          <p:cNvPr id="6" name="Rectangle 5">
            <a:extLst>
              <a:ext uri="{FF2B5EF4-FFF2-40B4-BE49-F238E27FC236}">
                <a16:creationId xmlns:a16="http://schemas.microsoft.com/office/drawing/2014/main" id="{13D98C89-ACA7-6FFB-C163-8A43BCA4C773}"/>
              </a:ext>
            </a:extLst>
          </p:cNvPr>
          <p:cNvSpPr/>
          <p:nvPr/>
        </p:nvSpPr>
        <p:spPr>
          <a:xfrm>
            <a:off x="21823822" y="16357199"/>
            <a:ext cx="10972800" cy="1784349"/>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spcBef>
                <a:spcPts val="300"/>
              </a:spcBef>
              <a:spcAft>
                <a:spcPts val="300"/>
              </a:spcAft>
            </a:pPr>
            <a:r>
              <a:rPr lang="en-US" sz="2286" b="1" dirty="0">
                <a:solidFill>
                  <a:schemeClr val="tx1"/>
                </a:solidFill>
                <a:cs typeface="Times New Roman" panose="02020603050405020304" pitchFamily="18" charset="0"/>
              </a:rPr>
              <a:t>Disclaimer </a:t>
            </a:r>
          </a:p>
          <a:p>
            <a:pPr algn="just">
              <a:spcBef>
                <a:spcPts val="600"/>
              </a:spcBef>
              <a:spcAft>
                <a:spcPts val="600"/>
              </a:spcAft>
            </a:pPr>
            <a:r>
              <a:rPr lang="en-US" sz="1850" dirty="0">
                <a:solidFill>
                  <a:srgbClr val="333333"/>
                </a:solidFill>
                <a:latin typeface="Times New Roman" panose="02020603050405020304" pitchFamily="18" charset="0"/>
                <a:cs typeface="Times New Roman" panose="02020603050405020304" pitchFamily="18" charset="0"/>
              </a:rPr>
              <a:t>The findings and conclusions in this presentation reflect the views of the authors and should not be construed to represent FDA’s views or policies. </a:t>
            </a:r>
          </a:p>
          <a:p>
            <a:pPr algn="just">
              <a:spcBef>
                <a:spcPts val="600"/>
              </a:spcBef>
              <a:spcAft>
                <a:spcPts val="600"/>
              </a:spcAft>
            </a:pPr>
            <a:r>
              <a:rPr lang="en-US" sz="1850" dirty="0">
                <a:solidFill>
                  <a:srgbClr val="333333"/>
                </a:solidFill>
                <a:latin typeface="Times New Roman" panose="02020603050405020304" pitchFamily="18" charset="0"/>
                <a:cs typeface="Times New Roman" panose="02020603050405020304" pitchFamily="18" charset="0"/>
              </a:rPr>
              <a:t>This project was supported in part by an appointment to the Research Fellowship Program at US Food and Drug Administration (FDA), administered by the Oak Ridge Institute for Science and Education</a:t>
            </a:r>
          </a:p>
        </p:txBody>
      </p:sp>
      <p:sp>
        <p:nvSpPr>
          <p:cNvPr id="7" name="Rectangle 6">
            <a:extLst>
              <a:ext uri="{FF2B5EF4-FFF2-40B4-BE49-F238E27FC236}">
                <a16:creationId xmlns:a16="http://schemas.microsoft.com/office/drawing/2014/main" id="{BD623FED-0B43-E127-F72B-3A3D11CFBFB4}"/>
              </a:ext>
            </a:extLst>
          </p:cNvPr>
          <p:cNvSpPr/>
          <p:nvPr/>
        </p:nvSpPr>
        <p:spPr>
          <a:xfrm>
            <a:off x="136188" y="2251389"/>
            <a:ext cx="10972800" cy="5512194"/>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spcAft>
                <a:spcPts val="457"/>
              </a:spcAft>
            </a:pPr>
            <a:r>
              <a:rPr lang="en-US" sz="2286" b="1" dirty="0">
                <a:cs typeface="Times New Roman" panose="02020603050405020304" pitchFamily="18" charset="0"/>
              </a:rPr>
              <a:t>Abstract</a:t>
            </a:r>
          </a:p>
          <a:p>
            <a:pPr algn="just">
              <a:spcBef>
                <a:spcPts val="600"/>
              </a:spcBef>
              <a:spcAft>
                <a:spcPts val="600"/>
              </a:spcAft>
            </a:pPr>
            <a:r>
              <a:rPr lang="en-US" sz="1850" dirty="0">
                <a:latin typeface="Times New Roman" panose="02020603050405020304" pitchFamily="18" charset="0"/>
                <a:cs typeface="Times New Roman" panose="02020603050405020304" pitchFamily="18" charset="0"/>
              </a:rPr>
              <a:t>Large Language Models (LLMs) are sophisticated AI-driven models trained on vast sources of natural language data. They are adept at generating responses that closely mimic human conversational patterns. One of the most notable examples is OpenAI's ChatGPT, which has been extensively used across diverse sectors. Despite their flexibility, a significant challenge arises as most users must transmit their data to the servers of companies operating these extensive models. Utilizing ChatGPT-like models online may inadvertently expose sensitive information to the risk of data breaches. Therefore, implementing ChatGPT-like LLMs that are open source and smaller in scale within a secure local network becomes a crucial step for organizations where ensuring data privacy and protection has the highest priority, such as regulatory agencies. As a feasibility evaluation, we implemented a series of open-source LLMs within a regulatory agency’s local network and assessed their performance on specific tasks involving identifying pharmacokinetic drug-drug interactions. Our research shows that some models work well in the context of few- or zero-shot learning, reaching a level of performance that is similar to neural network models that needed thousands of training samples. One of the models was selected to address a real-world issue of finding intrinsic factors that affect drugs' clinical exposure without any training or fine-tuning. In a dataset of over two million sentences, the model showed a 78.5% accuracy rate. Our work pointed to the possibility of implementing open-source ChatGPT-like LLMs within a secure local network and using these models to perform various natural language processing tasks when large numbers of training examples are not available.</a:t>
            </a:r>
          </a:p>
        </p:txBody>
      </p:sp>
      <p:sp>
        <p:nvSpPr>
          <p:cNvPr id="65" name="TextBox 64">
            <a:extLst>
              <a:ext uri="{FF2B5EF4-FFF2-40B4-BE49-F238E27FC236}">
                <a16:creationId xmlns:a16="http://schemas.microsoft.com/office/drawing/2014/main" id="{E04A8BB5-5320-6383-291B-4108174A9E36}"/>
              </a:ext>
            </a:extLst>
          </p:cNvPr>
          <p:cNvSpPr txBox="1"/>
          <p:nvPr/>
        </p:nvSpPr>
        <p:spPr>
          <a:xfrm>
            <a:off x="136188" y="61198"/>
            <a:ext cx="32646024" cy="2122449"/>
          </a:xfrm>
          <a:prstGeom prst="rect">
            <a:avLst/>
          </a:prstGeom>
          <a:solidFill>
            <a:schemeClr val="accent1">
              <a:lumMod val="7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a:noAutofit/>
          </a:bodyPr>
          <a:lstStyle/>
          <a:p>
            <a:pPr marL="261267" lvl="1">
              <a:spcAft>
                <a:spcPts val="457"/>
              </a:spcAft>
            </a:pPr>
            <a:r>
              <a:rPr lang="en-US" sz="4800" b="1" dirty="0">
                <a:ea typeface="Calibri" panose="020F0502020204030204" pitchFamily="34" charset="0"/>
                <a:cs typeface="Times New Roman" panose="02020603050405020304" pitchFamily="18" charset="0"/>
              </a:rPr>
              <a:t>Harnessing Large Language Models’ Zero-Shot and Few-Shot Learning Capabilities for Regulatory Research</a:t>
            </a:r>
          </a:p>
          <a:p>
            <a:pPr marL="261267" lvl="1">
              <a:spcAft>
                <a:spcPts val="457"/>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Hamed Meshkin, Joel Zirkle, John Mann, Anik Chaturbedi, Shilpa Chakravartula, Bradlee Thrasher, Ghazal Arabidarrehdor, and Zhihua Li</a:t>
            </a:r>
            <a:br>
              <a:rPr lang="en-US" sz="2400" b="1" dirty="0">
                <a:latin typeface="Times New Roman" panose="02020603050405020304" pitchFamily="18" charset="0"/>
                <a:ea typeface="Calibri" panose="020F0502020204030204" pitchFamily="34" charset="0"/>
                <a:cs typeface="Times New Roman" panose="02020603050405020304" pitchFamily="18" charset="0"/>
              </a:rPr>
            </a:br>
            <a:r>
              <a:rPr lang="en-US" sz="1800" i="1" dirty="0">
                <a:latin typeface="Times New Roman" panose="02020603050405020304" pitchFamily="18" charset="0"/>
                <a:ea typeface="Calibri" panose="020F0502020204030204" pitchFamily="34" charset="0"/>
                <a:cs typeface="Times New Roman" panose="02020603050405020304" pitchFamily="18" charset="0"/>
              </a:rPr>
              <a:t>Division of Applied Regulatory Science </a:t>
            </a:r>
            <a:r>
              <a:rPr lang="en-US" sz="1800" dirty="0">
                <a:latin typeface="Times New Roman" panose="02020603050405020304" pitchFamily="18" charset="0"/>
                <a:ea typeface="Calibri" panose="020F0502020204030204" pitchFamily="34" charset="0"/>
                <a:cs typeface="Times New Roman" panose="02020603050405020304" pitchFamily="18" charset="0"/>
              </a:rPr>
              <a:t>(DARS)</a:t>
            </a:r>
            <a:r>
              <a:rPr lang="en-US" sz="1800" i="1" dirty="0">
                <a:latin typeface="Times New Roman" panose="02020603050405020304" pitchFamily="18" charset="0"/>
                <a:ea typeface="Calibri" panose="020F0502020204030204" pitchFamily="34" charset="0"/>
                <a:cs typeface="Times New Roman" panose="02020603050405020304" pitchFamily="18" charset="0"/>
              </a:rPr>
              <a:t>, Office of Clinical Pharmacology </a:t>
            </a:r>
            <a:r>
              <a:rPr lang="en-US" sz="1800" dirty="0">
                <a:latin typeface="Times New Roman" panose="02020603050405020304" pitchFamily="18" charset="0"/>
                <a:ea typeface="Calibri" panose="020F0502020204030204" pitchFamily="34" charset="0"/>
                <a:cs typeface="Times New Roman" panose="02020603050405020304" pitchFamily="18" charset="0"/>
              </a:rPr>
              <a:t>(OCP)</a:t>
            </a:r>
            <a:r>
              <a:rPr lang="en-US" sz="1800" i="1" dirty="0">
                <a:latin typeface="Times New Roman" panose="02020603050405020304" pitchFamily="18" charset="0"/>
                <a:ea typeface="Calibri" panose="020F0502020204030204" pitchFamily="34" charset="0"/>
                <a:cs typeface="Times New Roman" panose="02020603050405020304" pitchFamily="18" charset="0"/>
              </a:rPr>
              <a:t>, Office of Translational Sciences </a:t>
            </a:r>
            <a:r>
              <a:rPr lang="en-US" sz="1800" dirty="0">
                <a:latin typeface="Times New Roman" panose="02020603050405020304" pitchFamily="18" charset="0"/>
                <a:ea typeface="Calibri" panose="020F0502020204030204" pitchFamily="34" charset="0"/>
                <a:cs typeface="Times New Roman" panose="02020603050405020304" pitchFamily="18" charset="0"/>
              </a:rPr>
              <a:t>(OTS)</a:t>
            </a:r>
            <a:r>
              <a:rPr lang="en-US" sz="1800" i="1" dirty="0">
                <a:latin typeface="Times New Roman" panose="02020603050405020304" pitchFamily="18" charset="0"/>
                <a:ea typeface="Calibri" panose="020F0502020204030204" pitchFamily="34" charset="0"/>
                <a:cs typeface="Times New Roman" panose="02020603050405020304" pitchFamily="18" charset="0"/>
              </a:rPr>
              <a:t>, Center for Drug Evaluation and Research </a:t>
            </a:r>
            <a:r>
              <a:rPr lang="en-US" sz="1800" dirty="0">
                <a:latin typeface="Times New Roman" panose="02020603050405020304" pitchFamily="18" charset="0"/>
                <a:ea typeface="Calibri" panose="020F0502020204030204" pitchFamily="34" charset="0"/>
                <a:cs typeface="Times New Roman" panose="02020603050405020304" pitchFamily="18" charset="0"/>
              </a:rPr>
              <a:t>(CDER)</a:t>
            </a:r>
            <a:r>
              <a:rPr lang="en-US" sz="1800" i="1" dirty="0">
                <a:latin typeface="Times New Roman" panose="02020603050405020304" pitchFamily="18" charset="0"/>
                <a:ea typeface="Calibri" panose="020F0502020204030204" pitchFamily="34" charset="0"/>
                <a:cs typeface="Times New Roman" panose="02020603050405020304" pitchFamily="18" charset="0"/>
              </a:rPr>
              <a:t>, U.S. Food and Drug  Administration </a:t>
            </a:r>
            <a:r>
              <a:rPr lang="en-US" sz="1800" dirty="0">
                <a:latin typeface="Times New Roman" panose="02020603050405020304" pitchFamily="18" charset="0"/>
                <a:ea typeface="Calibri" panose="020F0502020204030204" pitchFamily="34" charset="0"/>
                <a:cs typeface="Times New Roman" panose="02020603050405020304" pitchFamily="18" charset="0"/>
              </a:rPr>
              <a:t>(FDA)</a:t>
            </a:r>
          </a:p>
          <a:p>
            <a:pPr marL="261267" lvl="1">
              <a:spcAft>
                <a:spcPts val="457"/>
              </a:spcAft>
            </a:pPr>
            <a:r>
              <a:rPr lang="en-US" sz="1800" i="1" dirty="0">
                <a:latin typeface="Times New Roman" panose="02020603050405020304" pitchFamily="18" charset="0"/>
                <a:cs typeface="Times New Roman" panose="02020603050405020304" pitchFamily="18" charset="0"/>
              </a:rPr>
              <a:t>Silver Spring, MD, USA</a:t>
            </a:r>
          </a:p>
        </p:txBody>
      </p:sp>
      <p:sp>
        <p:nvSpPr>
          <p:cNvPr id="14" name="Rectangle 13">
            <a:extLst>
              <a:ext uri="{FF2B5EF4-FFF2-40B4-BE49-F238E27FC236}">
                <a16:creationId xmlns:a16="http://schemas.microsoft.com/office/drawing/2014/main" id="{FCB07842-1E04-E9A7-043C-E613D43A575F}"/>
              </a:ext>
            </a:extLst>
          </p:cNvPr>
          <p:cNvSpPr/>
          <p:nvPr/>
        </p:nvSpPr>
        <p:spPr>
          <a:xfrm>
            <a:off x="136188" y="7816022"/>
            <a:ext cx="10972800" cy="5967711"/>
          </a:xfrm>
          <a:prstGeom prst="rect">
            <a:avLst/>
          </a:prstGeom>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spcAft>
                <a:spcPts val="457"/>
              </a:spcAft>
            </a:pPr>
            <a:r>
              <a:rPr lang="en-US" sz="2286" b="1" dirty="0">
                <a:cs typeface="Times New Roman" panose="02020603050405020304" pitchFamily="18" charset="0"/>
              </a:rPr>
              <a:t>Introduction</a:t>
            </a:r>
          </a:p>
          <a:p>
            <a:pPr marL="261267" indent="-261267" eaLnBrk="0" fontAlgn="base" hangingPunct="0">
              <a:spcBef>
                <a:spcPts val="300"/>
              </a:spcBef>
              <a:spcAft>
                <a:spcPts val="200"/>
              </a:spcAft>
              <a:buClrTx/>
              <a:buFont typeface="Wingdings" panose="05000000000000000000" pitchFamily="2" charset="2"/>
              <a:buChar char="v"/>
            </a:pPr>
            <a:r>
              <a:rPr lang="en-US" altLang="en-US" sz="1800" b="1" dirty="0">
                <a:solidFill>
                  <a:schemeClr val="tx1"/>
                </a:solidFill>
                <a:latin typeface="Arial" panose="020B0604020202020204" pitchFamily="34" charset="0"/>
              </a:rPr>
              <a:t>Large Language Models (LLMs)</a:t>
            </a:r>
            <a:r>
              <a:rPr lang="en-US" altLang="en-US" sz="1800" dirty="0">
                <a:solidFill>
                  <a:schemeClr val="tx1"/>
                </a:solidFill>
                <a:latin typeface="Arial" panose="020B0604020202020204" pitchFamily="34" charset="0"/>
              </a:rPr>
              <a:t> like ChatGPT have revolutionized natural language processing by generating human-like responses from vast pretraining on text data.</a:t>
            </a:r>
          </a:p>
          <a:p>
            <a:pPr marL="261267" indent="-261267" eaLnBrk="0" fontAlgn="base" hangingPunct="0">
              <a:spcBef>
                <a:spcPts val="300"/>
              </a:spcBef>
              <a:spcAft>
                <a:spcPts val="200"/>
              </a:spcAft>
              <a:buClrTx/>
              <a:buFont typeface="Wingdings" panose="05000000000000000000" pitchFamily="2" charset="2"/>
              <a:buChar char="v"/>
            </a:pPr>
            <a:r>
              <a:rPr lang="en-US" altLang="en-US" sz="1800" dirty="0">
                <a:solidFill>
                  <a:schemeClr val="tx1"/>
                </a:solidFill>
                <a:latin typeface="Arial" panose="020B0604020202020204" pitchFamily="34" charset="0"/>
              </a:rPr>
              <a:t>However, cloud-based LLMs raise </a:t>
            </a:r>
            <a:r>
              <a:rPr lang="en-US" altLang="en-US" sz="1800" b="1" dirty="0">
                <a:solidFill>
                  <a:srgbClr val="C00000"/>
                </a:solidFill>
                <a:latin typeface="Arial" panose="020B0604020202020204" pitchFamily="34" charset="0"/>
              </a:rPr>
              <a:t>data privacy and security concerns</a:t>
            </a:r>
            <a:r>
              <a:rPr lang="en-US" altLang="en-US" sz="1800" dirty="0">
                <a:solidFill>
                  <a:schemeClr val="tx1"/>
                </a:solidFill>
                <a:latin typeface="Arial" panose="020B0604020202020204" pitchFamily="34" charset="0"/>
              </a:rPr>
              <a:t>, especially for regulatory agencies dealing with sensitive healthcare information.</a:t>
            </a:r>
          </a:p>
          <a:p>
            <a:pPr marL="261267" indent="-261267" eaLnBrk="0" fontAlgn="base" hangingPunct="0">
              <a:spcBef>
                <a:spcPts val="300"/>
              </a:spcBef>
              <a:spcAft>
                <a:spcPts val="200"/>
              </a:spcAft>
              <a:buClrTx/>
              <a:buFont typeface="Wingdings" panose="05000000000000000000" pitchFamily="2" charset="2"/>
              <a:buChar char="v"/>
            </a:pPr>
            <a:r>
              <a:rPr lang="en-US" altLang="en-US" sz="1800" dirty="0">
                <a:solidFill>
                  <a:schemeClr val="tx1"/>
                </a:solidFill>
                <a:latin typeface="Arial" panose="020B0604020202020204" pitchFamily="34" charset="0"/>
              </a:rPr>
              <a:t>To address this, we explored the </a:t>
            </a:r>
            <a:r>
              <a:rPr lang="en-US" altLang="en-US" sz="1800" b="1" dirty="0">
                <a:solidFill>
                  <a:srgbClr val="C00000"/>
                </a:solidFill>
                <a:latin typeface="Arial" panose="020B0604020202020204" pitchFamily="34" charset="0"/>
              </a:rPr>
              <a:t>deployment of open-source LLMs within a secure local network</a:t>
            </a:r>
            <a:r>
              <a:rPr lang="en-US" altLang="en-US" sz="1800" dirty="0">
                <a:solidFill>
                  <a:schemeClr val="tx1"/>
                </a:solidFill>
                <a:latin typeface="Arial" panose="020B0604020202020204" pitchFamily="34" charset="0"/>
              </a:rPr>
              <a:t>, allowing use of advanced NLP without risking data leakage.</a:t>
            </a:r>
          </a:p>
          <a:p>
            <a:pPr marL="261267" indent="-261267" eaLnBrk="0" fontAlgn="base" hangingPunct="0">
              <a:spcBef>
                <a:spcPts val="300"/>
              </a:spcBef>
              <a:spcAft>
                <a:spcPts val="200"/>
              </a:spcAft>
              <a:buClrTx/>
              <a:buFont typeface="Wingdings" panose="05000000000000000000" pitchFamily="2" charset="2"/>
              <a:buChar char="v"/>
            </a:pPr>
            <a:r>
              <a:rPr lang="en-US" altLang="en-US" sz="1800" dirty="0">
                <a:solidFill>
                  <a:schemeClr val="tx1"/>
                </a:solidFill>
                <a:latin typeface="Arial" panose="020B0604020202020204" pitchFamily="34" charset="0"/>
              </a:rPr>
              <a:t>A key advantage of LLMs is their ability to perform few-shot and</a:t>
            </a:r>
            <a:r>
              <a:rPr lang="en-US" altLang="en-US" sz="1800" b="1" dirty="0">
                <a:solidFill>
                  <a:schemeClr val="tx1"/>
                </a:solidFill>
                <a:latin typeface="Arial" panose="020B0604020202020204" pitchFamily="34" charset="0"/>
              </a:rPr>
              <a:t> </a:t>
            </a:r>
            <a:r>
              <a:rPr lang="en-US" altLang="en-US" sz="1800" b="1" dirty="0">
                <a:solidFill>
                  <a:srgbClr val="C00000"/>
                </a:solidFill>
                <a:latin typeface="Arial" panose="020B0604020202020204" pitchFamily="34" charset="0"/>
              </a:rPr>
              <a:t>zero-shot</a:t>
            </a:r>
            <a:r>
              <a:rPr lang="en-US" altLang="en-US" sz="1800" b="1" dirty="0">
                <a:solidFill>
                  <a:schemeClr val="tx1"/>
                </a:solidFill>
                <a:latin typeface="Arial" panose="020B0604020202020204" pitchFamily="34" charset="0"/>
              </a:rPr>
              <a:t> </a:t>
            </a:r>
            <a:r>
              <a:rPr lang="en-US" altLang="en-US" sz="1800" dirty="0">
                <a:solidFill>
                  <a:schemeClr val="tx1"/>
                </a:solidFill>
                <a:latin typeface="Arial" panose="020B0604020202020204" pitchFamily="34" charset="0"/>
              </a:rPr>
              <a:t>learning, enabling effective task execution with minimal or </a:t>
            </a:r>
            <a:r>
              <a:rPr lang="en-US" altLang="en-US" sz="1800" b="1" dirty="0">
                <a:solidFill>
                  <a:srgbClr val="C00000"/>
                </a:solidFill>
                <a:latin typeface="Arial" panose="020B0604020202020204" pitchFamily="34" charset="0"/>
              </a:rPr>
              <a:t>no training </a:t>
            </a:r>
            <a:r>
              <a:rPr lang="en-US" altLang="en-US" sz="1800" dirty="0">
                <a:solidFill>
                  <a:schemeClr val="tx1"/>
                </a:solidFill>
                <a:latin typeface="Arial" panose="020B0604020202020204" pitchFamily="34" charset="0"/>
              </a:rPr>
              <a:t>data.</a:t>
            </a:r>
          </a:p>
          <a:p>
            <a:pPr marL="261267" indent="-261267" eaLnBrk="0" fontAlgn="base" hangingPunct="0">
              <a:spcBef>
                <a:spcPts val="300"/>
              </a:spcBef>
              <a:spcAft>
                <a:spcPts val="200"/>
              </a:spcAft>
              <a:buClrTx/>
              <a:buFont typeface="Wingdings" panose="05000000000000000000" pitchFamily="2" charset="2"/>
              <a:buChar char="v"/>
            </a:pPr>
            <a:r>
              <a:rPr lang="en-US" altLang="en-US" sz="1800" dirty="0">
                <a:solidFill>
                  <a:schemeClr val="tx1"/>
                </a:solidFill>
                <a:latin typeface="Arial" panose="020B0604020202020204" pitchFamily="34" charset="0"/>
              </a:rPr>
              <a:t>We evaluated LLMs including </a:t>
            </a:r>
            <a:r>
              <a:rPr lang="en-US" altLang="en-US" sz="1800" b="1" dirty="0">
                <a:solidFill>
                  <a:schemeClr val="tx1"/>
                </a:solidFill>
                <a:latin typeface="Arial" panose="020B0604020202020204" pitchFamily="34" charset="0"/>
              </a:rPr>
              <a:t>Flan-T5, DeepSeek, Tk-Instruct, T0pp, Vicuna, and BioBERT on two </a:t>
            </a:r>
            <a:r>
              <a:rPr lang="en-US" altLang="en-US" sz="1800" dirty="0">
                <a:solidFill>
                  <a:schemeClr val="tx1"/>
                </a:solidFill>
                <a:latin typeface="Arial" panose="020B0604020202020204" pitchFamily="34" charset="0"/>
              </a:rPr>
              <a:t>regulatory-relevant tasks (Figure A)</a:t>
            </a:r>
          </a:p>
          <a:p>
            <a:pPr marL="261267" indent="-261267" eaLnBrk="0" fontAlgn="base" hangingPunct="0">
              <a:spcBef>
                <a:spcPts val="300"/>
              </a:spcBef>
              <a:spcAft>
                <a:spcPts val="200"/>
              </a:spcAft>
              <a:buClrTx/>
              <a:buFont typeface="Wingdings" panose="05000000000000000000" pitchFamily="2" charset="2"/>
              <a:buChar char="v"/>
            </a:pPr>
            <a:r>
              <a:rPr lang="en-US" altLang="en-US" sz="1800" b="1" dirty="0">
                <a:solidFill>
                  <a:schemeClr val="tx1"/>
                </a:solidFill>
                <a:latin typeface="Arial" panose="020B0604020202020204" pitchFamily="34" charset="0"/>
              </a:rPr>
              <a:t>Relationship Extraction (RE)</a:t>
            </a:r>
            <a:r>
              <a:rPr lang="en-US" altLang="en-US" sz="1800" dirty="0">
                <a:solidFill>
                  <a:schemeClr val="tx1"/>
                </a:solidFill>
                <a:latin typeface="Arial" panose="020B0604020202020204" pitchFamily="34" charset="0"/>
              </a:rPr>
              <a:t>: Identifying pharmacokinetic drug–drug interaction (PK-DDI) sentences</a:t>
            </a:r>
          </a:p>
          <a:p>
            <a:pPr marL="261267" indent="-261267" eaLnBrk="0" fontAlgn="base" hangingPunct="0">
              <a:spcBef>
                <a:spcPts val="300"/>
              </a:spcBef>
              <a:spcAft>
                <a:spcPts val="200"/>
              </a:spcAft>
              <a:buClrTx/>
              <a:buFont typeface="Wingdings" panose="05000000000000000000" pitchFamily="2" charset="2"/>
              <a:buChar char="v"/>
            </a:pPr>
            <a:r>
              <a:rPr lang="en-US" altLang="en-US" sz="1800" b="1" dirty="0">
                <a:solidFill>
                  <a:schemeClr val="tx1"/>
                </a:solidFill>
                <a:latin typeface="Arial" panose="020B0604020202020204" pitchFamily="34" charset="0"/>
              </a:rPr>
              <a:t>Intrinsic Factor Classification</a:t>
            </a:r>
            <a:r>
              <a:rPr lang="en-US" altLang="en-US" sz="1800" dirty="0">
                <a:solidFill>
                  <a:schemeClr val="tx1"/>
                </a:solidFill>
                <a:latin typeface="Arial" panose="020B0604020202020204" pitchFamily="34" charset="0"/>
              </a:rPr>
              <a:t>: Detecting intrinsic factors (e.g., liver disease, age, etc.) that affect drug exposure</a:t>
            </a:r>
          </a:p>
          <a:p>
            <a:pPr marL="261267" indent="-261267" eaLnBrk="0" fontAlgn="base" hangingPunct="0">
              <a:spcBef>
                <a:spcPts val="300"/>
              </a:spcBef>
              <a:spcAft>
                <a:spcPts val="200"/>
              </a:spcAft>
              <a:buClrTx/>
              <a:buFont typeface="Wingdings" panose="05000000000000000000" pitchFamily="2" charset="2"/>
              <a:buChar char="v"/>
            </a:pPr>
            <a:r>
              <a:rPr lang="en-US" altLang="en-US" sz="1800" dirty="0">
                <a:solidFill>
                  <a:schemeClr val="tx1"/>
                </a:solidFill>
                <a:latin typeface="Arial" panose="020B0604020202020204" pitchFamily="34" charset="0"/>
              </a:rPr>
              <a:t>These results were compared to our prior </a:t>
            </a:r>
            <a:r>
              <a:rPr lang="en-US" altLang="en-US" sz="1800" b="1" dirty="0">
                <a:solidFill>
                  <a:schemeClr val="tx1"/>
                </a:solidFill>
                <a:latin typeface="Arial" panose="020B0604020202020204" pitchFamily="34" charset="0"/>
              </a:rPr>
              <a:t>state of the art </a:t>
            </a:r>
            <a:r>
              <a:rPr lang="en-US" altLang="en-US" sz="1800" dirty="0">
                <a:solidFill>
                  <a:schemeClr val="tx1"/>
                </a:solidFill>
                <a:latin typeface="Arial" panose="020B0604020202020204" pitchFamily="34" charset="0"/>
              </a:rPr>
              <a:t>(fine-tuned </a:t>
            </a:r>
            <a:r>
              <a:rPr lang="en-US" altLang="en-US" sz="1800" dirty="0" err="1">
                <a:solidFill>
                  <a:schemeClr val="tx1"/>
                </a:solidFill>
                <a:latin typeface="Arial" panose="020B0604020202020204" pitchFamily="34" charset="0"/>
              </a:rPr>
              <a:t>BioBERT</a:t>
            </a:r>
            <a:r>
              <a:rPr lang="en-US" altLang="en-US" sz="1800" dirty="0">
                <a:solidFill>
                  <a:schemeClr val="tx1"/>
                </a:solidFill>
                <a:latin typeface="Arial" panose="020B0604020202020204" pitchFamily="34" charset="0"/>
              </a:rPr>
              <a:t>) model, which required &gt;21,000 labeled sentences.</a:t>
            </a:r>
          </a:p>
          <a:p>
            <a:pPr marL="261267" indent="-261267" eaLnBrk="0" fontAlgn="base" hangingPunct="0">
              <a:spcBef>
                <a:spcPts val="300"/>
              </a:spcBef>
              <a:spcAft>
                <a:spcPts val="200"/>
              </a:spcAft>
              <a:buClrTx/>
              <a:buFont typeface="Wingdings" panose="05000000000000000000" pitchFamily="2" charset="2"/>
              <a:buChar char="v"/>
            </a:pPr>
            <a:r>
              <a:rPr lang="en-US" altLang="en-US" sz="1800" dirty="0">
                <a:solidFill>
                  <a:schemeClr val="tx1"/>
                </a:solidFill>
                <a:latin typeface="Arial" panose="020B0604020202020204" pitchFamily="34" charset="0"/>
              </a:rPr>
              <a:t>Surprisingly, some open-source LLMs </a:t>
            </a:r>
            <a:r>
              <a:rPr lang="en-US" altLang="en-US" sz="1800" b="1" dirty="0">
                <a:solidFill>
                  <a:srgbClr val="C00000"/>
                </a:solidFill>
                <a:latin typeface="Arial" panose="020B0604020202020204" pitchFamily="34" charset="0"/>
              </a:rPr>
              <a:t>matched or outperformed </a:t>
            </a:r>
            <a:r>
              <a:rPr lang="en-US" altLang="en-US" sz="1800" b="1" dirty="0">
                <a:solidFill>
                  <a:schemeClr val="tx1"/>
                </a:solidFill>
                <a:latin typeface="Arial" panose="020B0604020202020204" pitchFamily="34" charset="0"/>
              </a:rPr>
              <a:t>state of the art model</a:t>
            </a:r>
            <a:r>
              <a:rPr lang="en-US" altLang="en-US" sz="1800" b="1" dirty="0">
                <a:solidFill>
                  <a:srgbClr val="C00000"/>
                </a:solidFill>
                <a:latin typeface="Arial" panose="020B0604020202020204" pitchFamily="34" charset="0"/>
              </a:rPr>
              <a:t> </a:t>
            </a:r>
            <a:r>
              <a:rPr lang="en-US" altLang="en-US" sz="1800" dirty="0">
                <a:solidFill>
                  <a:schemeClr val="tx1"/>
                </a:solidFill>
                <a:latin typeface="Arial" panose="020B0604020202020204" pitchFamily="34" charset="0"/>
              </a:rPr>
              <a:t>using </a:t>
            </a:r>
            <a:r>
              <a:rPr lang="en-US" altLang="en-US" sz="1800" b="1" dirty="0">
                <a:solidFill>
                  <a:srgbClr val="C00000"/>
                </a:solidFill>
                <a:latin typeface="Arial" panose="020B0604020202020204" pitchFamily="34" charset="0"/>
              </a:rPr>
              <a:t>no training data</a:t>
            </a:r>
            <a:r>
              <a:rPr lang="en-US" altLang="en-US" sz="1800" dirty="0">
                <a:solidFill>
                  <a:schemeClr val="tx1"/>
                </a:solidFill>
                <a:latin typeface="Arial" panose="020B0604020202020204" pitchFamily="34" charset="0"/>
              </a:rPr>
              <a:t>, highlighting their potential to </a:t>
            </a:r>
            <a:r>
              <a:rPr lang="en-US" altLang="en-US" sz="1800" b="1" dirty="0">
                <a:solidFill>
                  <a:schemeClr val="tx1"/>
                </a:solidFill>
                <a:latin typeface="Arial" panose="020B0604020202020204" pitchFamily="34" charset="0"/>
              </a:rPr>
              <a:t>streamline regulatory document analysis</a:t>
            </a:r>
            <a:r>
              <a:rPr lang="en-US" altLang="en-US" sz="1800" dirty="0">
                <a:solidFill>
                  <a:schemeClr val="tx1"/>
                </a:solidFill>
                <a:latin typeface="Arial" panose="020B0604020202020204" pitchFamily="34" charset="0"/>
              </a:rPr>
              <a:t> with </a:t>
            </a:r>
            <a:r>
              <a:rPr lang="en-US" altLang="en-US" sz="1800" b="1" dirty="0">
                <a:solidFill>
                  <a:schemeClr val="tx1"/>
                </a:solidFill>
                <a:latin typeface="Arial" panose="020B0604020202020204" pitchFamily="34" charset="0"/>
              </a:rPr>
              <a:t>no compromise on data security</a:t>
            </a:r>
            <a:r>
              <a:rPr lang="en-US" altLang="en-US" sz="1800" dirty="0">
                <a:solidFill>
                  <a:schemeClr val="tx1"/>
                </a:solidFill>
                <a:latin typeface="Arial" panose="020B0604020202020204" pitchFamily="34" charset="0"/>
              </a:rPr>
              <a:t>.</a:t>
            </a:r>
          </a:p>
        </p:txBody>
      </p:sp>
      <p:sp>
        <p:nvSpPr>
          <p:cNvPr id="15" name="Rectangle 14">
            <a:extLst>
              <a:ext uri="{FF2B5EF4-FFF2-40B4-BE49-F238E27FC236}">
                <a16:creationId xmlns:a16="http://schemas.microsoft.com/office/drawing/2014/main" id="{C825580A-05A9-CC09-428D-50ACF25EACF7}"/>
              </a:ext>
            </a:extLst>
          </p:cNvPr>
          <p:cNvSpPr/>
          <p:nvPr/>
        </p:nvSpPr>
        <p:spPr>
          <a:xfrm>
            <a:off x="13536981" y="7510022"/>
            <a:ext cx="6098909" cy="124541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just">
              <a:spcAft>
                <a:spcPts val="457"/>
              </a:spcAft>
            </a:pPr>
            <a:endParaRPr lang="en-US" sz="1143">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DF7D13AD-8BD9-FC53-813A-C97AC65FD38E}"/>
              </a:ext>
            </a:extLst>
          </p:cNvPr>
          <p:cNvSpPr/>
          <p:nvPr/>
        </p:nvSpPr>
        <p:spPr>
          <a:xfrm>
            <a:off x="21823822" y="11346323"/>
            <a:ext cx="10972800" cy="492999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286" b="1" dirty="0">
                <a:cs typeface="Times New Roman" panose="02020603050405020304" pitchFamily="18" charset="0"/>
              </a:rPr>
              <a:t>Conclusion</a:t>
            </a:r>
          </a:p>
          <a:p>
            <a:pPr marL="261267" indent="-261267" eaLnBrk="0" fontAlgn="base" hangingPunct="0">
              <a:spcBef>
                <a:spcPts val="200"/>
              </a:spcBef>
              <a:spcAft>
                <a:spcPts val="200"/>
              </a:spcAft>
              <a:buClrTx/>
              <a:buFont typeface="Wingdings" panose="05000000000000000000" pitchFamily="2" charset="2"/>
              <a:buChar char="Ø"/>
            </a:pPr>
            <a:r>
              <a:rPr lang="en-US" altLang="en-US" sz="1800" dirty="0">
                <a:solidFill>
                  <a:schemeClr val="tx1"/>
                </a:solidFill>
                <a:latin typeface="Arial" panose="020B0604020202020204" pitchFamily="34" charset="0"/>
              </a:rPr>
              <a:t>We demonstrated the </a:t>
            </a:r>
            <a:r>
              <a:rPr lang="en-US" altLang="en-US" sz="1800" b="1" dirty="0">
                <a:solidFill>
                  <a:schemeClr val="tx1"/>
                </a:solidFill>
                <a:latin typeface="Arial" panose="020B0604020202020204" pitchFamily="34" charset="0"/>
              </a:rPr>
              <a:t>feasibility of deploying open-source LLMs</a:t>
            </a:r>
            <a:r>
              <a:rPr lang="en-US" altLang="en-US" sz="1800" dirty="0">
                <a:solidFill>
                  <a:schemeClr val="tx1"/>
                </a:solidFill>
                <a:latin typeface="Arial" panose="020B0604020202020204" pitchFamily="34" charset="0"/>
              </a:rPr>
              <a:t> (e.g., Flan-T5, Vicuna) within a </a:t>
            </a:r>
            <a:r>
              <a:rPr lang="en-US" altLang="en-US" sz="1800" b="1" dirty="0">
                <a:solidFill>
                  <a:schemeClr val="tx1"/>
                </a:solidFill>
                <a:latin typeface="Arial" panose="020B0604020202020204" pitchFamily="34" charset="0"/>
              </a:rPr>
              <a:t>secure local environment</a:t>
            </a:r>
            <a:r>
              <a:rPr lang="en-US" altLang="en-US" sz="1800" dirty="0">
                <a:solidFill>
                  <a:schemeClr val="tx1"/>
                </a:solidFill>
                <a:latin typeface="Arial" panose="020B0604020202020204" pitchFamily="34" charset="0"/>
              </a:rPr>
              <a:t> for regulatory research.</a:t>
            </a:r>
          </a:p>
          <a:p>
            <a:pPr marL="261267" indent="-261267" eaLnBrk="0" fontAlgn="base" hangingPunct="0">
              <a:spcBef>
                <a:spcPts val="200"/>
              </a:spcBef>
              <a:spcAft>
                <a:spcPts val="200"/>
              </a:spcAft>
              <a:buClrTx/>
              <a:buFont typeface="Wingdings" panose="05000000000000000000" pitchFamily="2" charset="2"/>
              <a:buChar char="Ø"/>
            </a:pPr>
            <a:r>
              <a:rPr lang="en-US" altLang="en-US" sz="1800" dirty="0">
                <a:solidFill>
                  <a:schemeClr val="tx1"/>
                </a:solidFill>
                <a:latin typeface="Arial" panose="020B0604020202020204" pitchFamily="34" charset="0"/>
              </a:rPr>
              <a:t>Models using </a:t>
            </a:r>
            <a:r>
              <a:rPr lang="en-US" altLang="en-US" sz="1800" b="1" dirty="0">
                <a:solidFill>
                  <a:schemeClr val="tx1"/>
                </a:solidFill>
                <a:latin typeface="Arial" panose="020B0604020202020204" pitchFamily="34" charset="0"/>
              </a:rPr>
              <a:t>zero-shot and few-shot learning</a:t>
            </a:r>
            <a:r>
              <a:rPr lang="en-US" altLang="en-US" sz="1800" dirty="0">
                <a:solidFill>
                  <a:schemeClr val="tx1"/>
                </a:solidFill>
                <a:latin typeface="Arial" panose="020B0604020202020204" pitchFamily="34" charset="0"/>
              </a:rPr>
              <a:t> achieved performance </a:t>
            </a:r>
            <a:r>
              <a:rPr lang="en-US" altLang="en-US" sz="1800" b="1" dirty="0">
                <a:solidFill>
                  <a:schemeClr val="tx1"/>
                </a:solidFill>
                <a:latin typeface="Arial" panose="020B0604020202020204" pitchFamily="34" charset="0"/>
              </a:rPr>
              <a:t>comparable to or better than</a:t>
            </a:r>
            <a:r>
              <a:rPr lang="en-US" altLang="en-US" sz="1800" dirty="0">
                <a:solidFill>
                  <a:schemeClr val="tx1"/>
                </a:solidFill>
                <a:latin typeface="Arial" panose="020B0604020202020204" pitchFamily="34" charset="0"/>
              </a:rPr>
              <a:t> state-of-the-art models trained on large datasets.</a:t>
            </a:r>
          </a:p>
          <a:p>
            <a:pPr eaLnBrk="0" fontAlgn="base" hangingPunct="0">
              <a:spcBef>
                <a:spcPts val="200"/>
              </a:spcBef>
              <a:spcAft>
                <a:spcPts val="200"/>
              </a:spcAft>
              <a:buClrTx/>
            </a:pPr>
            <a:r>
              <a:rPr lang="en-US" altLang="en-US" sz="1800" dirty="0">
                <a:solidFill>
                  <a:schemeClr val="tx1"/>
                </a:solidFill>
                <a:latin typeface="Arial" panose="020B0604020202020204" pitchFamily="34" charset="0"/>
              </a:rPr>
              <a:t>These LLMs performed well on diverse tasks, including:</a:t>
            </a:r>
          </a:p>
          <a:p>
            <a:pPr marL="261267" lvl="4" indent="-261267" eaLnBrk="0" fontAlgn="base" hangingPunct="0">
              <a:spcBef>
                <a:spcPts val="200"/>
              </a:spcBef>
              <a:spcAft>
                <a:spcPts val="200"/>
              </a:spcAft>
              <a:buClrTx/>
              <a:buFont typeface="Courier New" panose="02070309020205020404" pitchFamily="49" charset="0"/>
              <a:buChar char="o"/>
            </a:pPr>
            <a:r>
              <a:rPr lang="en-US" altLang="en-US" sz="1800" b="1" dirty="0">
                <a:solidFill>
                  <a:schemeClr val="tx1"/>
                </a:solidFill>
                <a:latin typeface="Arial" panose="020B0604020202020204" pitchFamily="34" charset="0"/>
              </a:rPr>
              <a:t>PK-DDI sentence classification</a:t>
            </a:r>
            <a:endParaRPr lang="en-US" altLang="en-US" sz="1800" dirty="0">
              <a:solidFill>
                <a:schemeClr val="tx1"/>
              </a:solidFill>
              <a:latin typeface="Arial" panose="020B0604020202020204" pitchFamily="34" charset="0"/>
            </a:endParaRPr>
          </a:p>
          <a:p>
            <a:pPr marL="261267" lvl="4" indent="-261267" eaLnBrk="0" fontAlgn="base" hangingPunct="0">
              <a:spcBef>
                <a:spcPts val="200"/>
              </a:spcBef>
              <a:spcAft>
                <a:spcPts val="200"/>
              </a:spcAft>
              <a:buClrTx/>
              <a:buFont typeface="Courier New" panose="02070309020205020404" pitchFamily="49" charset="0"/>
              <a:buChar char="o"/>
            </a:pPr>
            <a:r>
              <a:rPr lang="en-US" altLang="en-US" sz="1800" b="1" dirty="0">
                <a:solidFill>
                  <a:schemeClr val="tx1"/>
                </a:solidFill>
                <a:latin typeface="Arial" panose="020B0604020202020204" pitchFamily="34" charset="0"/>
              </a:rPr>
              <a:t>Detection of intrinsic patient factors</a:t>
            </a:r>
            <a:r>
              <a:rPr lang="en-US" altLang="en-US" sz="1800" dirty="0">
                <a:solidFill>
                  <a:schemeClr val="tx1"/>
                </a:solidFill>
                <a:latin typeface="Arial" panose="020B0604020202020204" pitchFamily="34" charset="0"/>
              </a:rPr>
              <a:t> affecting drug exposure</a:t>
            </a:r>
          </a:p>
          <a:p>
            <a:pPr marL="261267" indent="-261267" eaLnBrk="0" fontAlgn="base" hangingPunct="0">
              <a:spcBef>
                <a:spcPts val="200"/>
              </a:spcBef>
              <a:spcAft>
                <a:spcPts val="200"/>
              </a:spcAft>
              <a:buClrTx/>
              <a:buFont typeface="Wingdings" panose="05000000000000000000" pitchFamily="2" charset="2"/>
              <a:buChar char="Ø"/>
            </a:pPr>
            <a:r>
              <a:rPr lang="en-US" altLang="en-US" sz="1800" b="1" dirty="0">
                <a:solidFill>
                  <a:schemeClr val="tx1"/>
                </a:solidFill>
                <a:latin typeface="Arial" panose="020B0604020202020204" pitchFamily="34" charset="0"/>
              </a:rPr>
              <a:t>Prompt design</a:t>
            </a:r>
            <a:r>
              <a:rPr lang="en-US" altLang="en-US" sz="1800" dirty="0">
                <a:solidFill>
                  <a:schemeClr val="tx1"/>
                </a:solidFill>
                <a:latin typeface="Arial" panose="020B0604020202020204" pitchFamily="34" charset="0"/>
              </a:rPr>
              <a:t> played a critical role—well-crafted prompts significantly improved performance, especially in biomedical contexts.</a:t>
            </a:r>
          </a:p>
          <a:p>
            <a:pPr marL="261267" indent="-261267" eaLnBrk="0" fontAlgn="base" hangingPunct="0">
              <a:spcBef>
                <a:spcPts val="200"/>
              </a:spcBef>
              <a:spcAft>
                <a:spcPts val="200"/>
              </a:spcAft>
              <a:buClrTx/>
              <a:buFont typeface="Wingdings" panose="05000000000000000000" pitchFamily="2" charset="2"/>
              <a:buChar char="Ø"/>
            </a:pPr>
            <a:r>
              <a:rPr lang="en-US" altLang="en-US" sz="1800" dirty="0">
                <a:solidFill>
                  <a:schemeClr val="tx1"/>
                </a:solidFill>
                <a:latin typeface="Arial" panose="020B0604020202020204" pitchFamily="34" charset="0"/>
              </a:rPr>
              <a:t> By keeping all data processing local, this approach ensures </a:t>
            </a:r>
            <a:r>
              <a:rPr lang="en-US" altLang="en-US" sz="1800" b="1" dirty="0">
                <a:solidFill>
                  <a:schemeClr val="tx1"/>
                </a:solidFill>
                <a:latin typeface="Arial" panose="020B0604020202020204" pitchFamily="34" charset="0"/>
              </a:rPr>
              <a:t>data privacy and regulatory compliance</a:t>
            </a:r>
            <a:r>
              <a:rPr lang="en-US" altLang="en-US" sz="1800" dirty="0">
                <a:solidFill>
                  <a:schemeClr val="tx1"/>
                </a:solidFill>
                <a:latin typeface="Arial" panose="020B0604020202020204" pitchFamily="34" charset="0"/>
              </a:rPr>
              <a:t> while leveraging state-of-the-art AI capabilities.</a:t>
            </a:r>
          </a:p>
          <a:p>
            <a:pPr marL="261267" indent="-261267" eaLnBrk="0" fontAlgn="base" hangingPunct="0">
              <a:spcBef>
                <a:spcPts val="200"/>
              </a:spcBef>
              <a:spcAft>
                <a:spcPts val="200"/>
              </a:spcAft>
              <a:buClrTx/>
              <a:buFont typeface="Wingdings" panose="05000000000000000000" pitchFamily="2" charset="2"/>
              <a:buChar char="Ø"/>
            </a:pPr>
            <a:r>
              <a:rPr lang="en-US" altLang="en-US" sz="1800" dirty="0">
                <a:solidFill>
                  <a:schemeClr val="tx1"/>
                </a:solidFill>
                <a:latin typeface="Arial" panose="020B0604020202020204" pitchFamily="34" charset="0"/>
              </a:rPr>
              <a:t> The successful large-scale use of Flan-T5 on 700K+ sentences from FDA labels demonstrates the </a:t>
            </a:r>
            <a:r>
              <a:rPr lang="en-US" altLang="en-US" sz="1800" b="1" dirty="0">
                <a:solidFill>
                  <a:schemeClr val="tx1"/>
                </a:solidFill>
                <a:latin typeface="Arial" panose="020B0604020202020204" pitchFamily="34" charset="0"/>
              </a:rPr>
              <a:t>practical utility of LLMs</a:t>
            </a:r>
            <a:r>
              <a:rPr lang="en-US" altLang="en-US" sz="1800" dirty="0">
                <a:solidFill>
                  <a:schemeClr val="tx1"/>
                </a:solidFill>
                <a:latin typeface="Arial" panose="020B0604020202020204" pitchFamily="34" charset="0"/>
              </a:rPr>
              <a:t> in real-world regulatory workflows.</a:t>
            </a:r>
          </a:p>
          <a:p>
            <a:pPr marL="261267" indent="-261267" eaLnBrk="0" fontAlgn="base" hangingPunct="0">
              <a:spcBef>
                <a:spcPts val="200"/>
              </a:spcBef>
              <a:spcAft>
                <a:spcPts val="200"/>
              </a:spcAft>
              <a:buClrTx/>
              <a:buFont typeface="Wingdings" panose="05000000000000000000" pitchFamily="2" charset="2"/>
              <a:buChar char="Ø"/>
            </a:pPr>
            <a:r>
              <a:rPr lang="en-US" altLang="en-US" sz="1800" dirty="0">
                <a:solidFill>
                  <a:schemeClr val="tx1"/>
                </a:solidFill>
                <a:latin typeface="Arial" panose="020B0604020202020204" pitchFamily="34" charset="0"/>
              </a:rPr>
              <a:t> As LLMs continue to evolve, their </a:t>
            </a:r>
            <a:r>
              <a:rPr lang="en-US" altLang="en-US" sz="1800" b="1" dirty="0">
                <a:solidFill>
                  <a:schemeClr val="tx1"/>
                </a:solidFill>
                <a:latin typeface="Arial" panose="020B0604020202020204" pitchFamily="34" charset="0"/>
              </a:rPr>
              <a:t>integration into regulatory science</a:t>
            </a:r>
            <a:r>
              <a:rPr lang="en-US" altLang="en-US" sz="1800" dirty="0">
                <a:solidFill>
                  <a:schemeClr val="tx1"/>
                </a:solidFill>
                <a:latin typeface="Arial" panose="020B0604020202020204" pitchFamily="34" charset="0"/>
              </a:rPr>
              <a:t> offers a path to greater efficiency without compromising </a:t>
            </a:r>
            <a:r>
              <a:rPr lang="en-US" altLang="en-US" sz="1800" b="1" dirty="0">
                <a:solidFill>
                  <a:schemeClr val="tx1"/>
                </a:solidFill>
                <a:latin typeface="Arial" panose="020B0604020202020204" pitchFamily="34" charset="0"/>
              </a:rPr>
              <a:t>scientific rigor or data security</a:t>
            </a:r>
            <a:r>
              <a:rPr lang="en-US" altLang="en-US" sz="1800" dirty="0">
                <a:solidFill>
                  <a:schemeClr val="tx1"/>
                </a:solidFill>
                <a:latin typeface="Arial" panose="020B0604020202020204" pitchFamily="34" charset="0"/>
              </a:rPr>
              <a:t>.</a:t>
            </a:r>
          </a:p>
        </p:txBody>
      </p:sp>
      <p:sp>
        <p:nvSpPr>
          <p:cNvPr id="17" name="TextBox 16">
            <a:extLst>
              <a:ext uri="{FF2B5EF4-FFF2-40B4-BE49-F238E27FC236}">
                <a16:creationId xmlns:a16="http://schemas.microsoft.com/office/drawing/2014/main" id="{0FB957A9-A4D2-BE76-B1B9-091D18DFE871}"/>
              </a:ext>
            </a:extLst>
          </p:cNvPr>
          <p:cNvSpPr txBox="1"/>
          <p:nvPr/>
        </p:nvSpPr>
        <p:spPr>
          <a:xfrm>
            <a:off x="21823822" y="2251390"/>
            <a:ext cx="10972800" cy="9027343"/>
          </a:xfrm>
          <a:prstGeom prst="rect">
            <a:avLst/>
          </a:prstGeom>
        </p:spPr>
        <p:style>
          <a:lnRef idx="2">
            <a:schemeClr val="dk1"/>
          </a:lnRef>
          <a:fillRef idx="1">
            <a:schemeClr val="lt1"/>
          </a:fillRef>
          <a:effectRef idx="0">
            <a:schemeClr val="dk1"/>
          </a:effectRef>
          <a:fontRef idx="minor">
            <a:schemeClr val="dk1"/>
          </a:fontRef>
        </p:style>
        <p:txBody>
          <a:bodyPr wrap="square">
            <a:noAutofit/>
          </a:bodyPr>
          <a:lstStyle/>
          <a:p>
            <a:pPr algn="ctr"/>
            <a:r>
              <a:rPr lang="en-US" sz="2286" b="1" dirty="0">
                <a:solidFill>
                  <a:schemeClr val="tx1"/>
                </a:solidFill>
                <a:cs typeface="Times New Roman" panose="02020603050405020304" pitchFamily="18" charset="0"/>
              </a:rPr>
              <a:t>Result and Discussion</a:t>
            </a:r>
            <a:endParaRPr lang="en-US" sz="2286" dirty="0">
              <a:solidFill>
                <a:schemeClr val="tx1"/>
              </a:solidFill>
              <a:latin typeface="Times New Roman" panose="02020603050405020304" pitchFamily="18" charset="0"/>
              <a:cs typeface="Times New Roman" panose="02020603050405020304" pitchFamily="18" charset="0"/>
            </a:endParaRPr>
          </a:p>
          <a:p>
            <a:pPr marL="261267" indent="-261267">
              <a:spcBef>
                <a:spcPts val="400"/>
              </a:spcBef>
              <a:spcAft>
                <a:spcPts val="400"/>
              </a:spcAft>
              <a:buFont typeface="Wingdings" panose="05000000000000000000" pitchFamily="2" charset="2"/>
              <a:buChar char="Ø"/>
            </a:pPr>
            <a:r>
              <a:rPr lang="en-US" sz="1850" b="1" dirty="0">
                <a:latin typeface="Times New Roman" panose="02020603050405020304" pitchFamily="18" charset="0"/>
                <a:cs typeface="Times New Roman" panose="02020603050405020304" pitchFamily="18" charset="0"/>
              </a:rPr>
              <a:t>PK-DDI Sentence Classification </a:t>
            </a:r>
          </a:p>
          <a:p>
            <a:pPr>
              <a:spcBef>
                <a:spcPts val="400"/>
              </a:spcBef>
              <a:spcAft>
                <a:spcPts val="400"/>
              </a:spcAft>
            </a:pPr>
            <a:r>
              <a:rPr lang="en-US" sz="1850" dirty="0">
                <a:latin typeface="Times New Roman" panose="02020603050405020304" pitchFamily="18" charset="0"/>
                <a:cs typeface="Times New Roman" panose="02020603050405020304" pitchFamily="18" charset="0"/>
              </a:rPr>
              <a:t>In both </a:t>
            </a:r>
            <a:r>
              <a:rPr lang="en-US" sz="1850" b="1" dirty="0">
                <a:latin typeface="Times New Roman" panose="02020603050405020304" pitchFamily="18" charset="0"/>
                <a:cs typeface="Times New Roman" panose="02020603050405020304" pitchFamily="18" charset="0"/>
              </a:rPr>
              <a:t>zero-shot</a:t>
            </a:r>
            <a:r>
              <a:rPr lang="en-US" sz="1850" dirty="0">
                <a:latin typeface="Times New Roman" panose="02020603050405020304" pitchFamily="18" charset="0"/>
                <a:cs typeface="Times New Roman" panose="02020603050405020304" pitchFamily="18" charset="0"/>
              </a:rPr>
              <a:t> and </a:t>
            </a:r>
            <a:r>
              <a:rPr lang="en-US" sz="1850" b="1" dirty="0">
                <a:latin typeface="Times New Roman" panose="02020603050405020304" pitchFamily="18" charset="0"/>
                <a:cs typeface="Times New Roman" panose="02020603050405020304" pitchFamily="18" charset="0"/>
              </a:rPr>
              <a:t>few-shot</a:t>
            </a:r>
            <a:r>
              <a:rPr lang="en-US" sz="1850" dirty="0">
                <a:latin typeface="Times New Roman" panose="02020603050405020304" pitchFamily="18" charset="0"/>
                <a:cs typeface="Times New Roman" panose="02020603050405020304" pitchFamily="18" charset="0"/>
              </a:rPr>
              <a:t> settings, open-source LLMs—particularly </a:t>
            </a:r>
            <a:r>
              <a:rPr lang="en-US" sz="1850" b="1" dirty="0">
                <a:latin typeface="Times New Roman" panose="02020603050405020304" pitchFamily="18" charset="0"/>
                <a:cs typeface="Times New Roman" panose="02020603050405020304" pitchFamily="18" charset="0"/>
              </a:rPr>
              <a:t>DeepSeek</a:t>
            </a:r>
            <a:r>
              <a:rPr lang="en-US" sz="1850" dirty="0">
                <a:latin typeface="Times New Roman" panose="02020603050405020304" pitchFamily="18" charset="0"/>
                <a:cs typeface="Times New Roman" panose="02020603050405020304" pitchFamily="18" charset="0"/>
              </a:rPr>
              <a:t>, </a:t>
            </a:r>
            <a:r>
              <a:rPr lang="en-US" sz="1850" b="1" dirty="0">
                <a:latin typeface="Times New Roman" panose="02020603050405020304" pitchFamily="18" charset="0"/>
                <a:cs typeface="Times New Roman" panose="02020603050405020304" pitchFamily="18" charset="0"/>
              </a:rPr>
              <a:t>Flan-T5</a:t>
            </a:r>
            <a:r>
              <a:rPr lang="en-US" sz="1850" dirty="0">
                <a:latin typeface="Times New Roman" panose="02020603050405020304" pitchFamily="18" charset="0"/>
                <a:cs typeface="Times New Roman" panose="02020603050405020304" pitchFamily="18" charset="0"/>
              </a:rPr>
              <a:t>, </a:t>
            </a:r>
            <a:r>
              <a:rPr lang="en-US" sz="1850" b="1" dirty="0">
                <a:latin typeface="Times New Roman" panose="02020603050405020304" pitchFamily="18" charset="0"/>
                <a:cs typeface="Times New Roman" panose="02020603050405020304" pitchFamily="18" charset="0"/>
              </a:rPr>
              <a:t>Tk-Instruct</a:t>
            </a:r>
            <a:r>
              <a:rPr lang="en-US" sz="1850" dirty="0">
                <a:latin typeface="Times New Roman" panose="02020603050405020304" pitchFamily="18" charset="0"/>
                <a:cs typeface="Times New Roman" panose="02020603050405020304" pitchFamily="18" charset="0"/>
              </a:rPr>
              <a:t>, and </a:t>
            </a:r>
            <a:r>
              <a:rPr lang="en-US" sz="1850" b="1" dirty="0">
                <a:latin typeface="Times New Roman" panose="02020603050405020304" pitchFamily="18" charset="0"/>
                <a:cs typeface="Times New Roman" panose="02020603050405020304" pitchFamily="18" charset="0"/>
              </a:rPr>
              <a:t>Vicuna</a:t>
            </a:r>
            <a:r>
              <a:rPr lang="en-US" sz="1850" dirty="0">
                <a:latin typeface="Times New Roman" panose="02020603050405020304" pitchFamily="18" charset="0"/>
                <a:cs typeface="Times New Roman" panose="02020603050405020304" pitchFamily="18" charset="0"/>
              </a:rPr>
              <a:t>—achieved performance </a:t>
            </a:r>
            <a:r>
              <a:rPr lang="en-US" sz="1850" b="1" dirty="0">
                <a:latin typeface="Times New Roman" panose="02020603050405020304" pitchFamily="18" charset="0"/>
                <a:cs typeface="Times New Roman" panose="02020603050405020304" pitchFamily="18" charset="0"/>
              </a:rPr>
              <a:t>comparable to or better than</a:t>
            </a:r>
            <a:r>
              <a:rPr lang="en-US" sz="1850" dirty="0">
                <a:latin typeface="Times New Roman" panose="02020603050405020304" pitchFamily="18" charset="0"/>
                <a:cs typeface="Times New Roman" panose="02020603050405020304" pitchFamily="18" charset="0"/>
              </a:rPr>
              <a:t> our previously </a:t>
            </a:r>
            <a:r>
              <a:rPr lang="en-US" sz="1850" i="1" dirty="0">
                <a:latin typeface="Times New Roman" panose="02020603050405020304" pitchFamily="18" charset="0"/>
                <a:cs typeface="Times New Roman" panose="02020603050405020304" pitchFamily="18" charset="0"/>
              </a:rPr>
              <a:t>fine-tuned BioBERT </a:t>
            </a:r>
            <a:r>
              <a:rPr lang="en-US" sz="1850" dirty="0">
                <a:latin typeface="Times New Roman" panose="02020603050405020304" pitchFamily="18" charset="0"/>
                <a:cs typeface="Times New Roman" panose="02020603050405020304" pitchFamily="18" charset="0"/>
              </a:rPr>
              <a:t>model, which required over 21,000 labeled sentences for training. </a:t>
            </a:r>
            <a:r>
              <a:rPr lang="en-US" sz="1850" b="1" dirty="0">
                <a:latin typeface="Times New Roman" panose="02020603050405020304" pitchFamily="18" charset="0"/>
                <a:cs typeface="Times New Roman" panose="02020603050405020304" pitchFamily="18" charset="0"/>
              </a:rPr>
              <a:t>(Table E)</a:t>
            </a:r>
          </a:p>
          <a:p>
            <a:pPr marL="261267" lvl="8" indent="-261267">
              <a:spcBef>
                <a:spcPts val="400"/>
              </a:spcBef>
              <a:spcAft>
                <a:spcPts val="400"/>
              </a:spcAft>
              <a:buFont typeface="Courier New" panose="02070309020205020404" pitchFamily="49" charset="0"/>
              <a:buChar char="o"/>
            </a:pPr>
            <a:r>
              <a:rPr lang="en-US" sz="1850" dirty="0">
                <a:latin typeface="Times New Roman" panose="02020603050405020304" pitchFamily="18" charset="0"/>
                <a:cs typeface="Times New Roman" panose="02020603050405020304" pitchFamily="18" charset="0"/>
              </a:rPr>
              <a:t>These LLMs accurately distinguished pharmacokinetic drug–drug interaction (PK-DDI) sentences with high precision and sensitivity using only </a:t>
            </a:r>
            <a:r>
              <a:rPr lang="en-US" sz="1850" b="1" dirty="0">
                <a:latin typeface="Times New Roman" panose="02020603050405020304" pitchFamily="18" charset="0"/>
                <a:cs typeface="Times New Roman" panose="02020603050405020304" pitchFamily="18" charset="0"/>
              </a:rPr>
              <a:t>4 training examples</a:t>
            </a:r>
            <a:r>
              <a:rPr lang="en-US" sz="1850" dirty="0">
                <a:latin typeface="Times New Roman" panose="02020603050405020304" pitchFamily="18" charset="0"/>
                <a:cs typeface="Times New Roman" panose="02020603050405020304" pitchFamily="18" charset="0"/>
              </a:rPr>
              <a:t> or </a:t>
            </a:r>
            <a:r>
              <a:rPr lang="en-US" sz="1850" b="1" dirty="0">
                <a:latin typeface="Times New Roman" panose="02020603050405020304" pitchFamily="18" charset="0"/>
                <a:cs typeface="Times New Roman" panose="02020603050405020304" pitchFamily="18" charset="0"/>
              </a:rPr>
              <a:t>none at all</a:t>
            </a:r>
            <a:r>
              <a:rPr lang="en-US" sz="1850" dirty="0">
                <a:latin typeface="Times New Roman" panose="02020603050405020304" pitchFamily="18" charset="0"/>
                <a:cs typeface="Times New Roman" panose="02020603050405020304" pitchFamily="18" charset="0"/>
              </a:rPr>
              <a:t>. This demonstrates the </a:t>
            </a:r>
            <a:r>
              <a:rPr lang="en-US" sz="1850" b="1" dirty="0">
                <a:latin typeface="Times New Roman" panose="02020603050405020304" pitchFamily="18" charset="0"/>
                <a:cs typeface="Times New Roman" panose="02020603050405020304" pitchFamily="18" charset="0"/>
              </a:rPr>
              <a:t>efficiency and flexibility</a:t>
            </a:r>
            <a:r>
              <a:rPr lang="en-US" sz="1850" dirty="0">
                <a:latin typeface="Times New Roman" panose="02020603050405020304" pitchFamily="18" charset="0"/>
                <a:cs typeface="Times New Roman" panose="02020603050405020304" pitchFamily="18" charset="0"/>
              </a:rPr>
              <a:t> of in-context learning for regulatory text classification. </a:t>
            </a:r>
            <a:r>
              <a:rPr lang="en-US" sz="1850" b="1" dirty="0">
                <a:latin typeface="Times New Roman" panose="02020603050405020304" pitchFamily="18" charset="0"/>
                <a:cs typeface="Times New Roman" panose="02020603050405020304" pitchFamily="18" charset="0"/>
              </a:rPr>
              <a:t>(Figure B)</a:t>
            </a:r>
            <a:endParaRPr lang="en-US" sz="1850" dirty="0">
              <a:latin typeface="Times New Roman" panose="02020603050405020304" pitchFamily="18" charset="0"/>
              <a:cs typeface="Times New Roman" panose="02020603050405020304" pitchFamily="18" charset="0"/>
            </a:endParaRPr>
          </a:p>
          <a:p>
            <a:pPr marL="261267" indent="-261267">
              <a:spcBef>
                <a:spcPts val="400"/>
              </a:spcBef>
              <a:spcAft>
                <a:spcPts val="400"/>
              </a:spcAft>
              <a:buFont typeface="Wingdings" panose="05000000000000000000" pitchFamily="2" charset="2"/>
              <a:buChar char="Ø"/>
            </a:pPr>
            <a:r>
              <a:rPr lang="en-US" sz="1850" b="1" dirty="0">
                <a:latin typeface="Times New Roman" panose="02020603050405020304" pitchFamily="18" charset="0"/>
                <a:cs typeface="Times New Roman" panose="02020603050405020304" pitchFamily="18" charset="0"/>
              </a:rPr>
              <a:t>Intrinsic Factor Detection</a:t>
            </a:r>
          </a:p>
          <a:p>
            <a:pPr>
              <a:spcBef>
                <a:spcPts val="400"/>
              </a:spcBef>
              <a:spcAft>
                <a:spcPts val="400"/>
              </a:spcAft>
            </a:pPr>
            <a:r>
              <a:rPr lang="en-US" sz="1850" dirty="0">
                <a:latin typeface="Times New Roman" panose="02020603050405020304" pitchFamily="18" charset="0"/>
                <a:cs typeface="Times New Roman" panose="02020603050405020304" pitchFamily="18" charset="0"/>
              </a:rPr>
              <a:t>Flan-T5 and DeepSeek also delivered the </a:t>
            </a:r>
            <a:r>
              <a:rPr lang="en-US" sz="1850" b="1" dirty="0">
                <a:latin typeface="Times New Roman" panose="02020603050405020304" pitchFamily="18" charset="0"/>
                <a:cs typeface="Times New Roman" panose="02020603050405020304" pitchFamily="18" charset="0"/>
              </a:rPr>
              <a:t>highest performance</a:t>
            </a:r>
            <a:r>
              <a:rPr lang="en-US" sz="1850" dirty="0">
                <a:latin typeface="Times New Roman" panose="02020603050405020304" pitchFamily="18" charset="0"/>
                <a:cs typeface="Times New Roman" panose="02020603050405020304" pitchFamily="18" charset="0"/>
              </a:rPr>
              <a:t> in detecting patient intrinsic factors (e.g., liver impairment, age, genetics) that affect drug exposure. (Figure C)</a:t>
            </a:r>
          </a:p>
          <a:p>
            <a:pPr marL="261267" indent="-261267">
              <a:spcBef>
                <a:spcPts val="400"/>
              </a:spcBef>
              <a:spcAft>
                <a:spcPts val="400"/>
              </a:spcAft>
              <a:buFont typeface="Courier New" panose="02070309020205020404" pitchFamily="49" charset="0"/>
              <a:buChar char="o"/>
            </a:pPr>
            <a:r>
              <a:rPr lang="en-US" sz="1850" dirty="0">
                <a:latin typeface="Times New Roman" panose="02020603050405020304" pitchFamily="18" charset="0"/>
                <a:cs typeface="Times New Roman" panose="02020603050405020304" pitchFamily="18" charset="0"/>
              </a:rPr>
              <a:t>Without any training, DeepSeek and Flan-T5 correctly identified relevant sentences with </a:t>
            </a:r>
            <a:r>
              <a:rPr lang="en-US" sz="1850" b="1" dirty="0">
                <a:latin typeface="Times New Roman" panose="02020603050405020304" pitchFamily="18" charset="0"/>
                <a:cs typeface="Times New Roman" panose="02020603050405020304" pitchFamily="18" charset="0"/>
              </a:rPr>
              <a:t>over 80% overall accuracy</a:t>
            </a:r>
            <a:r>
              <a:rPr lang="en-US" sz="1850" dirty="0">
                <a:latin typeface="Times New Roman" panose="02020603050405020304" pitchFamily="18" charset="0"/>
                <a:cs typeface="Times New Roman" panose="02020603050405020304" pitchFamily="18" charset="0"/>
              </a:rPr>
              <a:t> in a balanced, manually annotated dataset.</a:t>
            </a:r>
          </a:p>
          <a:p>
            <a:pPr marL="261267" indent="-261267">
              <a:spcBef>
                <a:spcPts val="400"/>
              </a:spcBef>
              <a:spcAft>
                <a:spcPts val="400"/>
              </a:spcAft>
              <a:buFont typeface="Wingdings" panose="05000000000000000000" pitchFamily="2" charset="2"/>
              <a:buChar char="Ø"/>
            </a:pPr>
            <a:r>
              <a:rPr lang="en-US" sz="1850" b="1" dirty="0">
                <a:latin typeface="Times New Roman" panose="02020603050405020304" pitchFamily="18" charset="0"/>
                <a:cs typeface="Times New Roman" panose="02020603050405020304" pitchFamily="18" charset="0"/>
              </a:rPr>
              <a:t>Real-World Application</a:t>
            </a:r>
          </a:p>
          <a:p>
            <a:pPr>
              <a:spcBef>
                <a:spcPts val="400"/>
              </a:spcBef>
              <a:spcAft>
                <a:spcPts val="400"/>
              </a:spcAft>
            </a:pPr>
            <a:r>
              <a:rPr lang="en-US" sz="1850" dirty="0">
                <a:latin typeface="Times New Roman" panose="02020603050405020304" pitchFamily="18" charset="0"/>
                <a:cs typeface="Times New Roman" panose="02020603050405020304" pitchFamily="18" charset="0"/>
              </a:rPr>
              <a:t>Using zero-shot learning, Flan-T5 was deployed to scan </a:t>
            </a:r>
            <a:r>
              <a:rPr lang="en-US" sz="1850" b="1" dirty="0">
                <a:latin typeface="Times New Roman" panose="02020603050405020304" pitchFamily="18" charset="0"/>
                <a:cs typeface="Times New Roman" panose="02020603050405020304" pitchFamily="18" charset="0"/>
              </a:rPr>
              <a:t>708,024 sentences</a:t>
            </a:r>
            <a:r>
              <a:rPr lang="en-US" sz="1850" dirty="0">
                <a:latin typeface="Times New Roman" panose="02020603050405020304" pitchFamily="18" charset="0"/>
                <a:cs typeface="Times New Roman" panose="02020603050405020304" pitchFamily="18" charset="0"/>
              </a:rPr>
              <a:t> from FDA drug labels for 28 CiPA drugs.</a:t>
            </a:r>
          </a:p>
          <a:p>
            <a:pPr marL="261267" indent="-261267">
              <a:spcBef>
                <a:spcPts val="400"/>
              </a:spcBef>
              <a:spcAft>
                <a:spcPts val="400"/>
              </a:spcAft>
              <a:buFont typeface="Courier New" panose="02070309020205020404" pitchFamily="49" charset="0"/>
              <a:buChar char="o"/>
            </a:pPr>
            <a:r>
              <a:rPr lang="en-US" sz="1850" dirty="0">
                <a:latin typeface="Times New Roman" panose="02020603050405020304" pitchFamily="18" charset="0"/>
                <a:cs typeface="Times New Roman" panose="02020603050405020304" pitchFamily="18" charset="0"/>
              </a:rPr>
              <a:t>It identified </a:t>
            </a:r>
            <a:r>
              <a:rPr lang="en-US" sz="1850" b="1" dirty="0">
                <a:latin typeface="Times New Roman" panose="02020603050405020304" pitchFamily="18" charset="0"/>
                <a:cs typeface="Times New Roman" panose="02020603050405020304" pitchFamily="18" charset="0"/>
              </a:rPr>
              <a:t>553 unique positive sentences</a:t>
            </a:r>
            <a:r>
              <a:rPr lang="en-US" sz="1850" dirty="0">
                <a:latin typeface="Times New Roman" panose="02020603050405020304" pitchFamily="18" charset="0"/>
                <a:cs typeface="Times New Roman" panose="02020603050405020304" pitchFamily="18" charset="0"/>
              </a:rPr>
              <a:t>, with a manually confirmed </a:t>
            </a:r>
            <a:r>
              <a:rPr lang="en-US" sz="1850" b="1" dirty="0">
                <a:latin typeface="Times New Roman" panose="02020603050405020304" pitchFamily="18" charset="0"/>
                <a:cs typeface="Times New Roman" panose="02020603050405020304" pitchFamily="18" charset="0"/>
              </a:rPr>
              <a:t>precision of 78.5%</a:t>
            </a:r>
            <a:r>
              <a:rPr lang="en-US" sz="1850" dirty="0">
                <a:latin typeface="Times New Roman" panose="02020603050405020304" pitchFamily="18" charset="0"/>
                <a:cs typeface="Times New Roman" panose="02020603050405020304" pitchFamily="18" charset="0"/>
              </a:rPr>
              <a:t>, demonstrating real-world utility in extracting pharmacologically significant information without task-specific training.</a:t>
            </a:r>
          </a:p>
          <a:p>
            <a:pPr marL="261267" indent="-261267">
              <a:spcBef>
                <a:spcPts val="400"/>
              </a:spcBef>
              <a:spcAft>
                <a:spcPts val="400"/>
              </a:spcAft>
              <a:buFont typeface="Wingdings" panose="05000000000000000000" pitchFamily="2" charset="2"/>
              <a:buChar char="Ø"/>
            </a:pPr>
            <a:r>
              <a:rPr lang="en-US" sz="1850" b="1" dirty="0">
                <a:latin typeface="Times New Roman" panose="02020603050405020304" pitchFamily="18" charset="0"/>
                <a:cs typeface="Times New Roman" panose="02020603050405020304" pitchFamily="18" charset="0"/>
              </a:rPr>
              <a:t>Discussion</a:t>
            </a:r>
          </a:p>
          <a:p>
            <a:pPr marL="261267" lvl="8" indent="-261267">
              <a:spcBef>
                <a:spcPts val="400"/>
              </a:spcBef>
              <a:spcAft>
                <a:spcPts val="400"/>
              </a:spcAft>
              <a:buFont typeface="Courier New" panose="02070309020205020404" pitchFamily="49" charset="0"/>
              <a:buChar char="o"/>
            </a:pPr>
            <a:r>
              <a:rPr lang="en-US" sz="1850" dirty="0"/>
              <a:t>🔍 </a:t>
            </a:r>
            <a:r>
              <a:rPr lang="en-US" sz="1850" dirty="0">
                <a:latin typeface="Times New Roman" panose="02020603050405020304" pitchFamily="18" charset="0"/>
                <a:cs typeface="Times New Roman" panose="02020603050405020304" pitchFamily="18" charset="0"/>
              </a:rPr>
              <a:t>Open-source LLMs can </a:t>
            </a:r>
            <a:r>
              <a:rPr lang="en-US" sz="1850" b="1" dirty="0">
                <a:solidFill>
                  <a:srgbClr val="C00000"/>
                </a:solidFill>
                <a:latin typeface="Times New Roman" panose="02020603050405020304" pitchFamily="18" charset="0"/>
                <a:cs typeface="Times New Roman" panose="02020603050405020304" pitchFamily="18" charset="0"/>
              </a:rPr>
              <a:t>streamline regulatory NLP tasks</a:t>
            </a:r>
            <a:r>
              <a:rPr lang="en-US" sz="1850" dirty="0">
                <a:solidFill>
                  <a:srgbClr val="C00000"/>
                </a:solidFill>
                <a:latin typeface="Times New Roman" panose="02020603050405020304" pitchFamily="18" charset="0"/>
                <a:cs typeface="Times New Roman" panose="02020603050405020304" pitchFamily="18" charset="0"/>
              </a:rPr>
              <a:t> </a:t>
            </a:r>
            <a:r>
              <a:rPr lang="en-US" sz="1850" dirty="0">
                <a:latin typeface="Times New Roman" panose="02020603050405020304" pitchFamily="18" charset="0"/>
                <a:cs typeface="Times New Roman" panose="02020603050405020304" pitchFamily="18" charset="0"/>
              </a:rPr>
              <a:t>by eliminating the need for large annotated datasets.</a:t>
            </a:r>
          </a:p>
          <a:p>
            <a:pPr marL="261267" lvl="8" indent="-261267">
              <a:spcBef>
                <a:spcPts val="400"/>
              </a:spcBef>
              <a:spcAft>
                <a:spcPts val="400"/>
              </a:spcAft>
              <a:buFont typeface="Courier New" panose="02070309020205020404" pitchFamily="49" charset="0"/>
              <a:buChar char="o"/>
            </a:pPr>
            <a:r>
              <a:rPr lang="en-US" sz="1850" dirty="0"/>
              <a:t>🧠 </a:t>
            </a:r>
            <a:r>
              <a:rPr lang="en-US" sz="1850" dirty="0">
                <a:latin typeface="Times New Roman" panose="02020603050405020304" pitchFamily="18" charset="0"/>
                <a:cs typeface="Times New Roman" panose="02020603050405020304" pitchFamily="18" charset="0"/>
              </a:rPr>
              <a:t>Flan-T5 achieved </a:t>
            </a:r>
            <a:r>
              <a:rPr lang="en-US" sz="1850" b="1" dirty="0">
                <a:solidFill>
                  <a:srgbClr val="C00000"/>
                </a:solidFill>
                <a:latin typeface="Times New Roman" panose="02020603050405020304" pitchFamily="18" charset="0"/>
                <a:cs typeface="Times New Roman" panose="02020603050405020304" pitchFamily="18" charset="0"/>
              </a:rPr>
              <a:t>78.5% precision </a:t>
            </a:r>
            <a:r>
              <a:rPr lang="en-US" sz="1850" dirty="0">
                <a:latin typeface="Times New Roman" panose="02020603050405020304" pitchFamily="18" charset="0"/>
                <a:cs typeface="Times New Roman" panose="02020603050405020304" pitchFamily="18" charset="0"/>
              </a:rPr>
              <a:t>scanning FDA labels for intrinsic factors</a:t>
            </a:r>
          </a:p>
          <a:p>
            <a:pPr marL="261267" lvl="8" indent="-261267">
              <a:spcBef>
                <a:spcPts val="400"/>
              </a:spcBef>
              <a:spcAft>
                <a:spcPts val="400"/>
              </a:spcAft>
              <a:buFont typeface="Courier New" panose="02070309020205020404" pitchFamily="49" charset="0"/>
              <a:buChar char="o"/>
            </a:pPr>
            <a:r>
              <a:rPr lang="en-US" sz="1850" dirty="0"/>
              <a:t>📉 </a:t>
            </a:r>
            <a:r>
              <a:rPr lang="en-US" sz="1850" b="1" dirty="0">
                <a:solidFill>
                  <a:srgbClr val="C00000"/>
                </a:solidFill>
                <a:latin typeface="Times New Roman" panose="02020603050405020304" pitchFamily="18" charset="0"/>
                <a:cs typeface="Times New Roman" panose="02020603050405020304" pitchFamily="18" charset="0"/>
              </a:rPr>
              <a:t>Reduced training data </a:t>
            </a:r>
            <a:r>
              <a:rPr lang="en-US" sz="1850" dirty="0">
                <a:latin typeface="Times New Roman" panose="02020603050405020304" pitchFamily="18" charset="0"/>
                <a:cs typeface="Times New Roman" panose="02020603050405020304" pitchFamily="18" charset="0"/>
              </a:rPr>
              <a:t>need by 95% - 100% vs. fine-tuned </a:t>
            </a:r>
            <a:r>
              <a:rPr lang="en-US" sz="1850" dirty="0" err="1">
                <a:latin typeface="Times New Roman" panose="02020603050405020304" pitchFamily="18" charset="0"/>
                <a:cs typeface="Times New Roman" panose="02020603050405020304" pitchFamily="18" charset="0"/>
              </a:rPr>
              <a:t>BioBERT</a:t>
            </a:r>
            <a:endParaRPr lang="en-US" sz="1850" dirty="0">
              <a:latin typeface="Times New Roman" panose="02020603050405020304" pitchFamily="18" charset="0"/>
              <a:cs typeface="Times New Roman" panose="02020603050405020304" pitchFamily="18" charset="0"/>
            </a:endParaRPr>
          </a:p>
          <a:p>
            <a:pPr marL="261267" lvl="8" indent="-261267">
              <a:spcBef>
                <a:spcPts val="400"/>
              </a:spcBef>
              <a:spcAft>
                <a:spcPts val="400"/>
              </a:spcAft>
              <a:buFont typeface="Courier New" panose="02070309020205020404" pitchFamily="49" charset="0"/>
              <a:buChar char="o"/>
            </a:pPr>
            <a:r>
              <a:rPr lang="en-US" sz="1850" dirty="0"/>
              <a:t>🔒 </a:t>
            </a:r>
            <a:r>
              <a:rPr lang="en-US" sz="1850" dirty="0">
                <a:latin typeface="Times New Roman" panose="02020603050405020304" pitchFamily="18" charset="0"/>
                <a:cs typeface="Times New Roman" panose="02020603050405020304" pitchFamily="18" charset="0"/>
              </a:rPr>
              <a:t>All processing done locally — </a:t>
            </a:r>
            <a:r>
              <a:rPr lang="en-US" sz="1850" b="1" dirty="0">
                <a:solidFill>
                  <a:srgbClr val="C00000"/>
                </a:solidFill>
                <a:latin typeface="Times New Roman" panose="02020603050405020304" pitchFamily="18" charset="0"/>
                <a:cs typeface="Times New Roman" panose="02020603050405020304" pitchFamily="18" charset="0"/>
              </a:rPr>
              <a:t>zero data exposure risk</a:t>
            </a:r>
          </a:p>
          <a:p>
            <a:pPr marL="261267" lvl="8" indent="-261267">
              <a:spcBef>
                <a:spcPts val="400"/>
              </a:spcBef>
              <a:spcAft>
                <a:spcPts val="400"/>
              </a:spcAft>
              <a:buFont typeface="Courier New" panose="02070309020205020404" pitchFamily="49" charset="0"/>
              <a:buChar char="o"/>
            </a:pPr>
            <a:r>
              <a:rPr lang="en-US" sz="1850" dirty="0"/>
              <a:t>🚀 </a:t>
            </a:r>
            <a:r>
              <a:rPr lang="en-US" sz="1850" dirty="0">
                <a:latin typeface="Times New Roman" panose="02020603050405020304" pitchFamily="18" charset="0"/>
                <a:cs typeface="Times New Roman" panose="02020603050405020304" pitchFamily="18" charset="0"/>
              </a:rPr>
              <a:t>Careful </a:t>
            </a:r>
            <a:r>
              <a:rPr lang="en-US" sz="1850" b="1" dirty="0">
                <a:latin typeface="Times New Roman" panose="02020603050405020304" pitchFamily="18" charset="0"/>
                <a:cs typeface="Times New Roman" panose="02020603050405020304" pitchFamily="18" charset="0"/>
              </a:rPr>
              <a:t>prompt design (Table D)</a:t>
            </a:r>
            <a:r>
              <a:rPr lang="en-US" sz="1850" dirty="0">
                <a:latin typeface="Times New Roman" panose="02020603050405020304" pitchFamily="18" charset="0"/>
                <a:cs typeface="Times New Roman" panose="02020603050405020304" pitchFamily="18" charset="0"/>
              </a:rPr>
              <a:t> is key to achieving high performance, especially for biomedical terminology.</a:t>
            </a:r>
          </a:p>
          <a:p>
            <a:endParaRPr lang="en-US" sz="1600" dirty="0"/>
          </a:p>
        </p:txBody>
      </p:sp>
      <p:sp>
        <p:nvSpPr>
          <p:cNvPr id="18" name="TextBox 17">
            <a:extLst>
              <a:ext uri="{FF2B5EF4-FFF2-40B4-BE49-F238E27FC236}">
                <a16:creationId xmlns:a16="http://schemas.microsoft.com/office/drawing/2014/main" id="{B81935BA-26B7-B8E7-7C1A-5EDEB7092B94}"/>
              </a:ext>
            </a:extLst>
          </p:cNvPr>
          <p:cNvSpPr txBox="1"/>
          <p:nvPr/>
        </p:nvSpPr>
        <p:spPr>
          <a:xfrm>
            <a:off x="136189" y="13838608"/>
            <a:ext cx="10972800" cy="8045793"/>
          </a:xfrm>
          <a:prstGeom prst="rect">
            <a:avLst/>
          </a:prstGeom>
        </p:spPr>
        <p:style>
          <a:lnRef idx="2">
            <a:schemeClr val="dk1"/>
          </a:lnRef>
          <a:fillRef idx="1">
            <a:schemeClr val="lt1"/>
          </a:fillRef>
          <a:effectRef idx="0">
            <a:schemeClr val="dk1"/>
          </a:effectRef>
          <a:fontRef idx="minor">
            <a:schemeClr val="dk1"/>
          </a:fontRef>
        </p:style>
        <p:txBody>
          <a:bodyPr wrap="square">
            <a:noAutofit/>
          </a:bodyPr>
          <a:lstStyle/>
          <a:p>
            <a:pPr algn="ctr"/>
            <a:r>
              <a:rPr lang="en-US" sz="2286" b="1" dirty="0">
                <a:cs typeface="Times New Roman" panose="02020603050405020304" pitchFamily="18" charset="0"/>
              </a:rPr>
              <a:t>Material and Methods</a:t>
            </a:r>
            <a:endParaRPr lang="en-US" sz="2286" b="1" dirty="0">
              <a:latin typeface="Times New Roman" panose="02020603050405020304" pitchFamily="18" charset="0"/>
              <a:cs typeface="Times New Roman" panose="02020603050405020304" pitchFamily="18" charset="0"/>
            </a:endParaRPr>
          </a:p>
          <a:p>
            <a:pPr marL="261267" indent="-261267">
              <a:spcBef>
                <a:spcPts val="400"/>
              </a:spcBef>
              <a:spcAft>
                <a:spcPts val="400"/>
              </a:spcAft>
              <a:buFont typeface="Wingdings" panose="05000000000000000000" pitchFamily="2" charset="2"/>
              <a:buChar char="Ø"/>
            </a:pPr>
            <a:r>
              <a:rPr lang="en-US" sz="1850" b="1" dirty="0">
                <a:latin typeface="Times New Roman" panose="02020603050405020304" pitchFamily="18" charset="0"/>
                <a:cs typeface="Times New Roman" panose="02020603050405020304" pitchFamily="18" charset="0"/>
              </a:rPr>
              <a:t>Dataset Preparation</a:t>
            </a:r>
            <a:br>
              <a:rPr lang="en-US" sz="1850" dirty="0">
                <a:latin typeface="Times New Roman" panose="02020603050405020304" pitchFamily="18" charset="0"/>
                <a:cs typeface="Times New Roman" panose="02020603050405020304" pitchFamily="18" charset="0"/>
              </a:rPr>
            </a:br>
            <a:r>
              <a:rPr lang="en-US" sz="1850" dirty="0">
                <a:latin typeface="Times New Roman" panose="02020603050405020304" pitchFamily="18" charset="0"/>
                <a:cs typeface="Times New Roman" panose="02020603050405020304" pitchFamily="18" charset="0"/>
              </a:rPr>
              <a:t>We utilized two key datasets derived from FDA-approved drug labels:</a:t>
            </a:r>
          </a:p>
          <a:p>
            <a:pPr marL="293926" lvl="3" indent="-293926">
              <a:spcBef>
                <a:spcPts val="400"/>
              </a:spcBef>
              <a:spcAft>
                <a:spcPts val="400"/>
              </a:spcAft>
              <a:buFont typeface="+mj-lt"/>
              <a:buAutoNum type="arabicParenR"/>
            </a:pPr>
            <a:r>
              <a:rPr lang="en-US" sz="1850" i="1" dirty="0">
                <a:latin typeface="Times New Roman" panose="02020603050405020304" pitchFamily="18" charset="0"/>
                <a:cs typeface="Times New Roman" panose="02020603050405020304" pitchFamily="18" charset="0"/>
              </a:rPr>
              <a:t>PK-DDI Classification Task</a:t>
            </a:r>
            <a:r>
              <a:rPr lang="en-US" sz="1850" dirty="0">
                <a:latin typeface="Times New Roman" panose="02020603050405020304" pitchFamily="18" charset="0"/>
                <a:cs typeface="Times New Roman" panose="02020603050405020304" pitchFamily="18" charset="0"/>
              </a:rPr>
              <a:t>: Based on the TAC (Text Analysis Conference) 2019 Drug–Drug Interaction (DDI) track, categorized as either Positive (PK-DDI) or Negative (non-PK-DDI) sentences. 10,634 labeled sentences were for evaluation in this study. </a:t>
            </a:r>
          </a:p>
          <a:p>
            <a:pPr marL="293926" indent="-293926">
              <a:spcBef>
                <a:spcPts val="400"/>
              </a:spcBef>
              <a:spcAft>
                <a:spcPts val="400"/>
              </a:spcAft>
              <a:buFont typeface="+mj-lt"/>
              <a:buAutoNum type="arabicParenR" startAt="2"/>
            </a:pPr>
            <a:r>
              <a:rPr lang="en-US" sz="1850" i="1" dirty="0">
                <a:latin typeface="Times New Roman" panose="02020603050405020304" pitchFamily="18" charset="0"/>
                <a:cs typeface="Times New Roman" panose="02020603050405020304" pitchFamily="18" charset="0"/>
              </a:rPr>
              <a:t>Intrinsic Factor Detection Task:</a:t>
            </a:r>
            <a:br>
              <a:rPr lang="en-US" sz="1850" dirty="0">
                <a:latin typeface="Times New Roman" panose="02020603050405020304" pitchFamily="18" charset="0"/>
                <a:cs typeface="Times New Roman" panose="02020603050405020304" pitchFamily="18" charset="0"/>
              </a:rPr>
            </a:br>
            <a:r>
              <a:rPr lang="en-US" sz="1850" dirty="0">
                <a:latin typeface="Times New Roman" panose="02020603050405020304" pitchFamily="18" charset="0"/>
                <a:cs typeface="Times New Roman" panose="02020603050405020304" pitchFamily="18" charset="0"/>
              </a:rPr>
              <a:t>We collected 708,024 sentences from FDA drug labels (</a:t>
            </a:r>
            <a:r>
              <a:rPr lang="en-US" sz="1850" dirty="0" err="1">
                <a:latin typeface="Times New Roman" panose="02020603050405020304" pitchFamily="18" charset="0"/>
                <a:cs typeface="Times New Roman" panose="02020603050405020304" pitchFamily="18" charset="0"/>
              </a:rPr>
              <a:t>DailyMeds</a:t>
            </a:r>
            <a:r>
              <a:rPr lang="en-US" sz="1850" dirty="0">
                <a:latin typeface="Times New Roman" panose="02020603050405020304" pitchFamily="18" charset="0"/>
                <a:cs typeface="Times New Roman" panose="02020603050405020304" pitchFamily="18" charset="0"/>
              </a:rPr>
              <a:t>) and manually annotated them as either Positive (containing intrinsic factors affecting exposure) or Negative. A manually annotated subset of 500 sentences (198 positive, 302 negative) was used to evaluate model performance, with the rest set aside as a case study for real-world application. </a:t>
            </a:r>
          </a:p>
          <a:p>
            <a:pPr marL="261267" indent="-261267">
              <a:spcBef>
                <a:spcPts val="400"/>
              </a:spcBef>
              <a:spcAft>
                <a:spcPts val="400"/>
              </a:spcAft>
              <a:buFont typeface="Wingdings" panose="05000000000000000000" pitchFamily="2" charset="2"/>
              <a:buChar char="Ø"/>
            </a:pPr>
            <a:r>
              <a:rPr lang="en-US" sz="1850" b="1" dirty="0">
                <a:latin typeface="Times New Roman" panose="02020603050405020304" pitchFamily="18" charset="0"/>
                <a:cs typeface="Times New Roman" panose="02020603050405020304" pitchFamily="18" charset="0"/>
              </a:rPr>
              <a:t>Models Evaluated</a:t>
            </a:r>
            <a:br>
              <a:rPr lang="en-US" sz="1850" dirty="0">
                <a:latin typeface="Times New Roman" panose="02020603050405020304" pitchFamily="18" charset="0"/>
                <a:cs typeface="Times New Roman" panose="02020603050405020304" pitchFamily="18" charset="0"/>
              </a:rPr>
            </a:br>
            <a:r>
              <a:rPr lang="en-US" sz="1850" dirty="0">
                <a:latin typeface="Times New Roman" panose="02020603050405020304" pitchFamily="18" charset="0"/>
                <a:cs typeface="Times New Roman" panose="02020603050405020304" pitchFamily="18" charset="0"/>
              </a:rPr>
              <a:t>We tested the following open-source LLMs:</a:t>
            </a:r>
            <a:br>
              <a:rPr lang="en-US" sz="1850" dirty="0">
                <a:latin typeface="Times New Roman" panose="02020603050405020304" pitchFamily="18" charset="0"/>
                <a:cs typeface="Times New Roman" panose="02020603050405020304" pitchFamily="18" charset="0"/>
              </a:rPr>
            </a:br>
            <a:r>
              <a:rPr lang="en-US" sz="1850" dirty="0">
                <a:latin typeface="Times New Roman" panose="02020603050405020304" pitchFamily="18" charset="0"/>
                <a:cs typeface="Times New Roman" panose="02020603050405020304" pitchFamily="18" charset="0"/>
              </a:rPr>
              <a:t>All models were deployed locally using Hugging Face Transformers and evaluated (Figure A)</a:t>
            </a:r>
            <a:br>
              <a:rPr lang="en-US" sz="1850" dirty="0">
                <a:latin typeface="Times New Roman" panose="02020603050405020304" pitchFamily="18" charset="0"/>
                <a:cs typeface="Times New Roman" panose="02020603050405020304" pitchFamily="18" charset="0"/>
              </a:rPr>
            </a:br>
            <a:endParaRPr lang="en-US" sz="1850" dirty="0">
              <a:latin typeface="Times New Roman" panose="02020603050405020304" pitchFamily="18" charset="0"/>
              <a:cs typeface="Times New Roman" panose="02020603050405020304" pitchFamily="18" charset="0"/>
            </a:endParaRPr>
          </a:p>
          <a:p>
            <a:pPr marL="261267" indent="-261267">
              <a:spcBef>
                <a:spcPts val="400"/>
              </a:spcBef>
              <a:spcAft>
                <a:spcPts val="400"/>
              </a:spcAft>
              <a:buFont typeface="Wingdings" panose="05000000000000000000" pitchFamily="2" charset="2"/>
              <a:buChar char="Ø"/>
            </a:pPr>
            <a:endParaRPr lang="en-US" sz="1850" b="1" dirty="0">
              <a:latin typeface="Times New Roman" panose="02020603050405020304" pitchFamily="18" charset="0"/>
              <a:cs typeface="Times New Roman" panose="02020603050405020304" pitchFamily="18" charset="0"/>
            </a:endParaRPr>
          </a:p>
          <a:p>
            <a:pPr marL="261267" indent="-261267">
              <a:spcBef>
                <a:spcPts val="400"/>
              </a:spcBef>
              <a:spcAft>
                <a:spcPts val="400"/>
              </a:spcAft>
              <a:buFont typeface="Wingdings" panose="05000000000000000000" pitchFamily="2" charset="2"/>
              <a:buChar char="Ø"/>
            </a:pPr>
            <a:r>
              <a:rPr lang="en-US" sz="1850" b="1" dirty="0">
                <a:latin typeface="Times New Roman" panose="02020603050405020304" pitchFamily="18" charset="0"/>
                <a:cs typeface="Times New Roman" panose="02020603050405020304" pitchFamily="18" charset="0"/>
              </a:rPr>
              <a:t>Few-Shot Learning:</a:t>
            </a:r>
            <a:br>
              <a:rPr lang="en-US" sz="1850" b="1" dirty="0"/>
            </a:br>
            <a:r>
              <a:rPr lang="en-US" sz="1850" dirty="0">
                <a:latin typeface="Times New Roman" panose="02020603050405020304" pitchFamily="18" charset="0"/>
                <a:cs typeface="Times New Roman" panose="02020603050405020304" pitchFamily="18" charset="0"/>
              </a:rPr>
              <a:t>For each task, we randomly selected </a:t>
            </a:r>
            <a:r>
              <a:rPr lang="en-US" sz="1850" b="1" dirty="0">
                <a:latin typeface="Times New Roman" panose="02020603050405020304" pitchFamily="18" charset="0"/>
                <a:cs typeface="Times New Roman" panose="02020603050405020304" pitchFamily="18" charset="0"/>
              </a:rPr>
              <a:t>4 sentences</a:t>
            </a:r>
            <a:r>
              <a:rPr lang="en-US" sz="1850" dirty="0">
                <a:latin typeface="Times New Roman" panose="02020603050405020304" pitchFamily="18" charset="0"/>
                <a:cs typeface="Times New Roman" panose="02020603050405020304" pitchFamily="18" charset="0"/>
              </a:rPr>
              <a:t> (2 positive, 2 negative) as few-shot exemplars.</a:t>
            </a:r>
          </a:p>
          <a:p>
            <a:pPr marL="261267" indent="-261267">
              <a:spcBef>
                <a:spcPts val="400"/>
              </a:spcBef>
              <a:spcAft>
                <a:spcPts val="400"/>
              </a:spcAft>
              <a:buFont typeface="Wingdings" panose="05000000000000000000" pitchFamily="2" charset="2"/>
              <a:buChar char="Ø"/>
            </a:pPr>
            <a:r>
              <a:rPr lang="en-US" sz="1850" b="1" dirty="0">
                <a:latin typeface="Times New Roman" panose="02020603050405020304" pitchFamily="18" charset="0"/>
                <a:cs typeface="Times New Roman" panose="02020603050405020304" pitchFamily="18" charset="0"/>
              </a:rPr>
              <a:t>Zero-Shot Learning:</a:t>
            </a:r>
            <a:br>
              <a:rPr lang="en-US" sz="1850" b="1" dirty="0"/>
            </a:br>
            <a:r>
              <a:rPr lang="en-US" sz="1850" dirty="0">
                <a:latin typeface="Times New Roman" panose="02020603050405020304" pitchFamily="18" charset="0"/>
                <a:cs typeface="Times New Roman" panose="02020603050405020304" pitchFamily="18" charset="0"/>
              </a:rPr>
              <a:t>Models were prompted with task-specific instructions but </a:t>
            </a:r>
            <a:r>
              <a:rPr lang="en-US" sz="1850" b="1" dirty="0">
                <a:latin typeface="Times New Roman" panose="02020603050405020304" pitchFamily="18" charset="0"/>
                <a:cs typeface="Times New Roman" panose="02020603050405020304" pitchFamily="18" charset="0"/>
              </a:rPr>
              <a:t>no labeled examples</a:t>
            </a:r>
            <a:r>
              <a:rPr lang="en-US" sz="1850" dirty="0">
                <a:latin typeface="Times New Roman" panose="02020603050405020304" pitchFamily="18" charset="0"/>
                <a:cs typeface="Times New Roman" panose="02020603050405020304" pitchFamily="18" charset="0"/>
              </a:rPr>
              <a:t>.</a:t>
            </a:r>
          </a:p>
          <a:p>
            <a:pPr marL="261267" indent="-261267">
              <a:spcBef>
                <a:spcPts val="400"/>
              </a:spcBef>
              <a:spcAft>
                <a:spcPts val="400"/>
              </a:spcAft>
              <a:buFont typeface="Wingdings" panose="05000000000000000000" pitchFamily="2" charset="2"/>
              <a:buChar char="Ø"/>
            </a:pPr>
            <a:r>
              <a:rPr lang="en-US" sz="1850" b="1" dirty="0">
                <a:latin typeface="Times New Roman" panose="02020603050405020304" pitchFamily="18" charset="0"/>
                <a:cs typeface="Times New Roman" panose="02020603050405020304" pitchFamily="18" charset="0"/>
              </a:rPr>
              <a:t>Real-world application</a:t>
            </a:r>
          </a:p>
          <a:p>
            <a:pPr>
              <a:spcBef>
                <a:spcPts val="400"/>
              </a:spcBef>
              <a:spcAft>
                <a:spcPts val="400"/>
              </a:spcAft>
            </a:pPr>
            <a:r>
              <a:rPr lang="en-US" sz="1850" dirty="0">
                <a:latin typeface="Times New Roman" panose="02020603050405020304" pitchFamily="18" charset="0"/>
                <a:cs typeface="Times New Roman" panose="02020603050405020304" pitchFamily="18" charset="0"/>
              </a:rPr>
              <a:t>Detection of intrinsic factor of 708,024 sentences were processed directly without ground-truth labels (zero-shot learning).</a:t>
            </a:r>
          </a:p>
          <a:p>
            <a:pPr>
              <a:buFont typeface="Arial" panose="020B0604020202020204" pitchFamily="34" charset="0"/>
              <a:buChar char="•"/>
            </a:pPr>
            <a:endParaRPr lang="en-US" sz="1600" dirty="0"/>
          </a:p>
        </p:txBody>
      </p:sp>
      <p:graphicFrame>
        <p:nvGraphicFramePr>
          <p:cNvPr id="40" name="Table 1046">
            <a:extLst>
              <a:ext uri="{FF2B5EF4-FFF2-40B4-BE49-F238E27FC236}">
                <a16:creationId xmlns:a16="http://schemas.microsoft.com/office/drawing/2014/main" id="{4CA12FA7-662F-F249-19F1-622AB19D89B5}"/>
              </a:ext>
            </a:extLst>
          </p:cNvPr>
          <p:cNvGraphicFramePr>
            <a:graphicFrameLocks noGrp="1"/>
          </p:cNvGraphicFramePr>
          <p:nvPr>
            <p:extLst>
              <p:ext uri="{D42A27DB-BD31-4B8C-83A1-F6EECF244321}">
                <p14:modId xmlns:p14="http://schemas.microsoft.com/office/powerpoint/2010/main" val="2134963514"/>
              </p:ext>
            </p:extLst>
          </p:nvPr>
        </p:nvGraphicFramePr>
        <p:xfrm>
          <a:off x="12724679" y="20755917"/>
          <a:ext cx="2613720" cy="1016812"/>
        </p:xfrm>
        <a:graphic>
          <a:graphicData uri="http://schemas.openxmlformats.org/drawingml/2006/table">
            <a:tbl>
              <a:tblPr firstRow="1" bandRow="1">
                <a:tableStyleId>{3B4B98B0-60AC-42C2-AFA5-B58CD77FA1E5}</a:tableStyleId>
              </a:tblPr>
              <a:tblGrid>
                <a:gridCol w="1306860">
                  <a:extLst>
                    <a:ext uri="{9D8B030D-6E8A-4147-A177-3AD203B41FA5}">
                      <a16:colId xmlns:a16="http://schemas.microsoft.com/office/drawing/2014/main" val="270162039"/>
                    </a:ext>
                  </a:extLst>
                </a:gridCol>
                <a:gridCol w="1306860">
                  <a:extLst>
                    <a:ext uri="{9D8B030D-6E8A-4147-A177-3AD203B41FA5}">
                      <a16:colId xmlns:a16="http://schemas.microsoft.com/office/drawing/2014/main" val="1635958896"/>
                    </a:ext>
                  </a:extLst>
                </a:gridCol>
              </a:tblGrid>
              <a:tr h="296092">
                <a:tc>
                  <a:txBody>
                    <a:bodyPr/>
                    <a:lstStyle/>
                    <a:p>
                      <a:pPr algn="ctr"/>
                      <a:r>
                        <a:rPr lang="en-US" sz="1600" b="0"/>
                        <a:t>Recall</a:t>
                      </a:r>
                    </a:p>
                  </a:txBody>
                  <a:tcPr marL="52252" marR="52252" marT="26126" marB="26126" anchor="ctr"/>
                </a:tc>
                <a:tc>
                  <a:txBody>
                    <a:bodyPr/>
                    <a:lstStyle/>
                    <a:p>
                      <a:pPr algn="ctr"/>
                      <a:r>
                        <a:rPr lang="en-US" sz="1600" b="0"/>
                        <a:t>80.6%</a:t>
                      </a:r>
                    </a:p>
                  </a:txBody>
                  <a:tcPr marL="52252" marR="52252" marT="26126" marB="26126" anchor="ctr"/>
                </a:tc>
                <a:extLst>
                  <a:ext uri="{0D108BD9-81ED-4DB2-BD59-A6C34878D82A}">
                    <a16:rowId xmlns:a16="http://schemas.microsoft.com/office/drawing/2014/main" val="2404509233"/>
                  </a:ext>
                </a:extLst>
              </a:tr>
              <a:tr h="424628">
                <a:tc>
                  <a:txBody>
                    <a:bodyPr/>
                    <a:lstStyle/>
                    <a:p>
                      <a:pPr algn="ctr"/>
                      <a:r>
                        <a:rPr lang="en-US" sz="1600" b="0"/>
                        <a:t>Precision</a:t>
                      </a:r>
                    </a:p>
                  </a:txBody>
                  <a:tcPr marL="52252" marR="52252" marT="26126" marB="26126" anchor="ctr"/>
                </a:tc>
                <a:tc>
                  <a:txBody>
                    <a:bodyPr/>
                    <a:lstStyle/>
                    <a:p>
                      <a:pPr algn="ctr"/>
                      <a:r>
                        <a:rPr lang="en-US" sz="1600" b="0" dirty="0"/>
                        <a:t>82.7%</a:t>
                      </a:r>
                    </a:p>
                  </a:txBody>
                  <a:tcPr marL="52252" marR="52252" marT="26126" marB="26126" anchor="ctr"/>
                </a:tc>
                <a:extLst>
                  <a:ext uri="{0D108BD9-81ED-4DB2-BD59-A6C34878D82A}">
                    <a16:rowId xmlns:a16="http://schemas.microsoft.com/office/drawing/2014/main" val="2967123833"/>
                  </a:ext>
                </a:extLst>
              </a:tr>
              <a:tr h="296092">
                <a:tc>
                  <a:txBody>
                    <a:bodyPr/>
                    <a:lstStyle/>
                    <a:p>
                      <a:pPr algn="ctr"/>
                      <a:r>
                        <a:rPr lang="en-US" sz="1600" b="0"/>
                        <a:t>F score</a:t>
                      </a:r>
                    </a:p>
                  </a:txBody>
                  <a:tcPr marL="52252" marR="52252" marT="26126" marB="26126" anchor="ctr"/>
                </a:tc>
                <a:tc>
                  <a:txBody>
                    <a:bodyPr/>
                    <a:lstStyle/>
                    <a:p>
                      <a:pPr algn="ctr"/>
                      <a:r>
                        <a:rPr lang="en-US" sz="1600" b="0" dirty="0"/>
                        <a:t>81.6%</a:t>
                      </a:r>
                    </a:p>
                  </a:txBody>
                  <a:tcPr marL="52252" marR="52252" marT="26126" marB="26126" anchor="ctr"/>
                </a:tc>
                <a:extLst>
                  <a:ext uri="{0D108BD9-81ED-4DB2-BD59-A6C34878D82A}">
                    <a16:rowId xmlns:a16="http://schemas.microsoft.com/office/drawing/2014/main" val="4276603519"/>
                  </a:ext>
                </a:extLst>
              </a:tr>
            </a:tbl>
          </a:graphicData>
        </a:graphic>
      </p:graphicFrame>
      <p:graphicFrame>
        <p:nvGraphicFramePr>
          <p:cNvPr id="41" name="Table 40">
            <a:extLst>
              <a:ext uri="{FF2B5EF4-FFF2-40B4-BE49-F238E27FC236}">
                <a16:creationId xmlns:a16="http://schemas.microsoft.com/office/drawing/2014/main" id="{525D6CA5-8466-28B3-8B62-FB955495EA35}"/>
              </a:ext>
            </a:extLst>
          </p:cNvPr>
          <p:cNvGraphicFramePr>
            <a:graphicFrameLocks noGrp="1"/>
          </p:cNvGraphicFramePr>
          <p:nvPr>
            <p:extLst>
              <p:ext uri="{D42A27DB-BD31-4B8C-83A1-F6EECF244321}">
                <p14:modId xmlns:p14="http://schemas.microsoft.com/office/powerpoint/2010/main" val="1756248601"/>
              </p:ext>
            </p:extLst>
          </p:nvPr>
        </p:nvGraphicFramePr>
        <p:xfrm>
          <a:off x="16547446" y="20613284"/>
          <a:ext cx="3782220" cy="1184368"/>
        </p:xfrm>
        <a:graphic>
          <a:graphicData uri="http://schemas.openxmlformats.org/drawingml/2006/table">
            <a:tbl>
              <a:tblPr firstRow="1" bandRow="1">
                <a:tableStyleId>{B301B821-A1FF-4177-AEE7-76D212191A09}</a:tableStyleId>
              </a:tblPr>
              <a:tblGrid>
                <a:gridCol w="1260740">
                  <a:extLst>
                    <a:ext uri="{9D8B030D-6E8A-4147-A177-3AD203B41FA5}">
                      <a16:colId xmlns:a16="http://schemas.microsoft.com/office/drawing/2014/main" val="270162039"/>
                    </a:ext>
                  </a:extLst>
                </a:gridCol>
                <a:gridCol w="1260740">
                  <a:extLst>
                    <a:ext uri="{9D8B030D-6E8A-4147-A177-3AD203B41FA5}">
                      <a16:colId xmlns:a16="http://schemas.microsoft.com/office/drawing/2014/main" val="1635958896"/>
                    </a:ext>
                  </a:extLst>
                </a:gridCol>
                <a:gridCol w="1260740">
                  <a:extLst>
                    <a:ext uri="{9D8B030D-6E8A-4147-A177-3AD203B41FA5}">
                      <a16:colId xmlns:a16="http://schemas.microsoft.com/office/drawing/2014/main" val="1183856638"/>
                    </a:ext>
                  </a:extLst>
                </a:gridCol>
              </a:tblGrid>
              <a:tr h="296092">
                <a:tc>
                  <a:txBody>
                    <a:bodyPr/>
                    <a:lstStyle/>
                    <a:p>
                      <a:pPr algn="ctr"/>
                      <a:endParaRPr lang="en-US" sz="1600" dirty="0"/>
                    </a:p>
                  </a:txBody>
                  <a:tcPr marL="52252" marR="52252" marT="26126" marB="26126" anchor="ctr"/>
                </a:tc>
                <a:tc>
                  <a:txBody>
                    <a:bodyPr/>
                    <a:lstStyle/>
                    <a:p>
                      <a:pPr algn="ctr"/>
                      <a:r>
                        <a:rPr lang="en-US" sz="1600"/>
                        <a:t>Object</a:t>
                      </a:r>
                    </a:p>
                  </a:txBody>
                  <a:tcPr marL="52252" marR="52252" marT="26126" marB="26126" anchor="ctr"/>
                </a:tc>
                <a:tc>
                  <a:txBody>
                    <a:bodyPr/>
                    <a:lstStyle/>
                    <a:p>
                      <a:pPr algn="ctr"/>
                      <a:r>
                        <a:rPr lang="en-US" sz="1600"/>
                        <a:t>Precipitant</a:t>
                      </a:r>
                    </a:p>
                  </a:txBody>
                  <a:tcPr marL="52252" marR="52252" marT="26126" marB="26126" anchor="ctr"/>
                </a:tc>
                <a:extLst>
                  <a:ext uri="{0D108BD9-81ED-4DB2-BD59-A6C34878D82A}">
                    <a16:rowId xmlns:a16="http://schemas.microsoft.com/office/drawing/2014/main" val="2404509233"/>
                  </a:ext>
                </a:extLst>
              </a:tr>
              <a:tr h="296092">
                <a:tc>
                  <a:txBody>
                    <a:bodyPr/>
                    <a:lstStyle/>
                    <a:p>
                      <a:pPr algn="ctr"/>
                      <a:r>
                        <a:rPr lang="en-US" sz="1600"/>
                        <a:t>Recall</a:t>
                      </a:r>
                    </a:p>
                  </a:txBody>
                  <a:tcPr marL="52252" marR="52252" marT="26126" marB="26126" anchor="ctr"/>
                </a:tc>
                <a:tc>
                  <a:txBody>
                    <a:bodyPr/>
                    <a:lstStyle/>
                    <a:p>
                      <a:pPr algn="ctr"/>
                      <a:r>
                        <a:rPr lang="en-US" sz="1600"/>
                        <a:t> 93.7 %</a:t>
                      </a:r>
                    </a:p>
                  </a:txBody>
                  <a:tcPr marL="52252" marR="52252" marT="26126" marB="26126" anchor="ctr"/>
                </a:tc>
                <a:tc>
                  <a:txBody>
                    <a:bodyPr/>
                    <a:lstStyle/>
                    <a:p>
                      <a:pPr algn="ctr"/>
                      <a:r>
                        <a:rPr lang="en-US" sz="1600"/>
                        <a:t>94.6 %</a:t>
                      </a:r>
                    </a:p>
                  </a:txBody>
                  <a:tcPr marL="52252" marR="52252" marT="26126" marB="26126" anchor="ctr"/>
                </a:tc>
                <a:extLst>
                  <a:ext uri="{0D108BD9-81ED-4DB2-BD59-A6C34878D82A}">
                    <a16:rowId xmlns:a16="http://schemas.microsoft.com/office/drawing/2014/main" val="2967123833"/>
                  </a:ext>
                </a:extLst>
              </a:tr>
              <a:tr h="296092">
                <a:tc>
                  <a:txBody>
                    <a:bodyPr/>
                    <a:lstStyle/>
                    <a:p>
                      <a:pPr algn="ctr"/>
                      <a:r>
                        <a:rPr lang="en-US" sz="1600"/>
                        <a:t>Precision</a:t>
                      </a:r>
                    </a:p>
                  </a:txBody>
                  <a:tcPr marL="52252" marR="52252" marT="26126" marB="26126" anchor="ctr"/>
                </a:tc>
                <a:tc>
                  <a:txBody>
                    <a:bodyPr/>
                    <a:lstStyle/>
                    <a:p>
                      <a:pPr algn="ctr"/>
                      <a:r>
                        <a:rPr lang="en-US" sz="1600" dirty="0"/>
                        <a:t>100 %</a:t>
                      </a:r>
                    </a:p>
                  </a:txBody>
                  <a:tcPr marL="52252" marR="52252" marT="26126" marB="26126" anchor="ctr"/>
                </a:tc>
                <a:tc>
                  <a:txBody>
                    <a:bodyPr/>
                    <a:lstStyle/>
                    <a:p>
                      <a:pPr algn="ctr"/>
                      <a:r>
                        <a:rPr lang="en-US" sz="1600"/>
                        <a:t>100 %</a:t>
                      </a:r>
                    </a:p>
                  </a:txBody>
                  <a:tcPr marL="52252" marR="52252" marT="26126" marB="26126" anchor="ctr"/>
                </a:tc>
                <a:extLst>
                  <a:ext uri="{0D108BD9-81ED-4DB2-BD59-A6C34878D82A}">
                    <a16:rowId xmlns:a16="http://schemas.microsoft.com/office/drawing/2014/main" val="4276603519"/>
                  </a:ext>
                </a:extLst>
              </a:tr>
              <a:tr h="296092">
                <a:tc>
                  <a:txBody>
                    <a:bodyPr/>
                    <a:lstStyle/>
                    <a:p>
                      <a:pPr algn="ctr"/>
                      <a:r>
                        <a:rPr lang="en-US" sz="1600"/>
                        <a:t>F score</a:t>
                      </a:r>
                    </a:p>
                  </a:txBody>
                  <a:tcPr marL="52252" marR="52252" marT="26126" marB="26126" anchor="ctr"/>
                </a:tc>
                <a:tc>
                  <a:txBody>
                    <a:bodyPr/>
                    <a:lstStyle/>
                    <a:p>
                      <a:pPr algn="ctr"/>
                      <a:r>
                        <a:rPr lang="en-US" sz="1600" dirty="0"/>
                        <a:t>96.8 %</a:t>
                      </a:r>
                    </a:p>
                  </a:txBody>
                  <a:tcPr marL="52252" marR="52252" marT="26126" marB="26126" anchor="ctr"/>
                </a:tc>
                <a:tc>
                  <a:txBody>
                    <a:bodyPr/>
                    <a:lstStyle/>
                    <a:p>
                      <a:pPr algn="ctr"/>
                      <a:r>
                        <a:rPr lang="en-US" sz="1600" dirty="0"/>
                        <a:t>97.2 %</a:t>
                      </a:r>
                    </a:p>
                  </a:txBody>
                  <a:tcPr marL="52252" marR="52252" marT="26126" marB="26126" anchor="ctr"/>
                </a:tc>
                <a:extLst>
                  <a:ext uri="{0D108BD9-81ED-4DB2-BD59-A6C34878D82A}">
                    <a16:rowId xmlns:a16="http://schemas.microsoft.com/office/drawing/2014/main" val="1033402483"/>
                  </a:ext>
                </a:extLst>
              </a:tr>
            </a:tbl>
          </a:graphicData>
        </a:graphic>
      </p:graphicFrame>
      <p:sp>
        <p:nvSpPr>
          <p:cNvPr id="47" name="TextBox 46">
            <a:extLst>
              <a:ext uri="{FF2B5EF4-FFF2-40B4-BE49-F238E27FC236}">
                <a16:creationId xmlns:a16="http://schemas.microsoft.com/office/drawing/2014/main" id="{5F4230A0-2C38-3588-E6F5-A6D6F4175F39}"/>
              </a:ext>
            </a:extLst>
          </p:cNvPr>
          <p:cNvSpPr txBox="1"/>
          <p:nvPr/>
        </p:nvSpPr>
        <p:spPr>
          <a:xfrm>
            <a:off x="11358530" y="2286523"/>
            <a:ext cx="698274" cy="408894"/>
          </a:xfrm>
          <a:prstGeom prst="rect">
            <a:avLst/>
          </a:prstGeom>
          <a:noFill/>
        </p:spPr>
        <p:txBody>
          <a:bodyPr wrap="square">
            <a:spAutoFit/>
          </a:bodyPr>
          <a:lstStyle/>
          <a:p>
            <a:r>
              <a:rPr lang="en-US" sz="2057" b="1" dirty="0">
                <a:latin typeface="Times New Roman" panose="02020603050405020304" pitchFamily="18" charset="0"/>
                <a:cs typeface="Times New Roman" panose="02020603050405020304" pitchFamily="18" charset="0"/>
              </a:rPr>
              <a:t>A)</a:t>
            </a:r>
            <a:endParaRPr lang="en-US" sz="2057" dirty="0"/>
          </a:p>
        </p:txBody>
      </p:sp>
      <p:sp>
        <p:nvSpPr>
          <p:cNvPr id="49" name="TextBox 48">
            <a:extLst>
              <a:ext uri="{FF2B5EF4-FFF2-40B4-BE49-F238E27FC236}">
                <a16:creationId xmlns:a16="http://schemas.microsoft.com/office/drawing/2014/main" id="{60D1B12D-BFF9-2F76-427C-BFF3D7F804C4}"/>
              </a:ext>
            </a:extLst>
          </p:cNvPr>
          <p:cNvSpPr txBox="1"/>
          <p:nvPr/>
        </p:nvSpPr>
        <p:spPr>
          <a:xfrm>
            <a:off x="21826728" y="18217543"/>
            <a:ext cx="10972800" cy="3666860"/>
          </a:xfrm>
          <a:prstGeom prst="rect">
            <a:avLst/>
          </a:prstGeom>
        </p:spPr>
        <p:style>
          <a:lnRef idx="2">
            <a:schemeClr val="dk1"/>
          </a:lnRef>
          <a:fillRef idx="1">
            <a:schemeClr val="lt1"/>
          </a:fillRef>
          <a:effectRef idx="0">
            <a:schemeClr val="dk1"/>
          </a:effectRef>
          <a:fontRef idx="minor">
            <a:schemeClr val="dk1"/>
          </a:fontRef>
        </p:style>
        <p:txBody>
          <a:bodyPr wrap="square">
            <a:noAutofit/>
          </a:bodyPr>
          <a:lstStyle/>
          <a:p>
            <a:pPr algn="ctr"/>
            <a:r>
              <a:rPr lang="en-US" sz="2286" b="1" dirty="0">
                <a:cs typeface="Times New Roman" panose="02020603050405020304" pitchFamily="18" charset="0"/>
              </a:rPr>
              <a:t>References</a:t>
            </a:r>
          </a:p>
          <a:p>
            <a:pPr>
              <a:spcBef>
                <a:spcPts val="343"/>
              </a:spcBef>
            </a:pPr>
            <a:r>
              <a:rPr lang="en-US" sz="1700" dirty="0">
                <a:latin typeface="Times New Roman" panose="02020603050405020304" pitchFamily="18" charset="0"/>
                <a:cs typeface="Times New Roman" panose="02020603050405020304" pitchFamily="18" charset="0"/>
              </a:rPr>
              <a:t>[1] Chung, Hyung Won, et al. "Scaling instruction-finetuned language models." </a:t>
            </a:r>
            <a:r>
              <a:rPr lang="en-US" sz="1700" i="1" dirty="0" err="1">
                <a:latin typeface="Times New Roman" panose="02020603050405020304" pitchFamily="18" charset="0"/>
                <a:cs typeface="Times New Roman" panose="02020603050405020304" pitchFamily="18" charset="0"/>
              </a:rPr>
              <a:t>arXiv</a:t>
            </a:r>
            <a:r>
              <a:rPr lang="en-US" sz="1700" i="1" dirty="0">
                <a:latin typeface="Times New Roman" panose="02020603050405020304" pitchFamily="18" charset="0"/>
                <a:cs typeface="Times New Roman" panose="02020603050405020304" pitchFamily="18" charset="0"/>
              </a:rPr>
              <a:t> preprint arXiv:2210.11416</a:t>
            </a:r>
            <a:r>
              <a:rPr lang="en-US" sz="1700" dirty="0">
                <a:latin typeface="Times New Roman" panose="02020603050405020304" pitchFamily="18" charset="0"/>
                <a:cs typeface="Times New Roman" panose="02020603050405020304" pitchFamily="18" charset="0"/>
              </a:rPr>
              <a:t> (2022).</a:t>
            </a:r>
          </a:p>
          <a:p>
            <a:r>
              <a:rPr lang="en-US" sz="1700" dirty="0">
                <a:latin typeface="Times New Roman" panose="02020603050405020304" pitchFamily="18" charset="0"/>
                <a:cs typeface="Times New Roman" panose="02020603050405020304" pitchFamily="18" charset="0"/>
              </a:rPr>
              <a:t>[2] Wang, </a:t>
            </a:r>
            <a:r>
              <a:rPr lang="en-US" sz="1700" dirty="0" err="1">
                <a:latin typeface="Times New Roman" panose="02020603050405020304" pitchFamily="18" charset="0"/>
                <a:cs typeface="Times New Roman" panose="02020603050405020304" pitchFamily="18" charset="0"/>
              </a:rPr>
              <a:t>Yizhong</a:t>
            </a:r>
            <a:r>
              <a:rPr lang="en-US" sz="1700" dirty="0">
                <a:latin typeface="Times New Roman" panose="02020603050405020304" pitchFamily="18" charset="0"/>
                <a:cs typeface="Times New Roman" panose="02020603050405020304" pitchFamily="18" charset="0"/>
              </a:rPr>
              <a:t>, et al. "Super-</a:t>
            </a:r>
            <a:r>
              <a:rPr lang="en-US" sz="1700" dirty="0" err="1">
                <a:latin typeface="Times New Roman" panose="02020603050405020304" pitchFamily="18" charset="0"/>
                <a:cs typeface="Times New Roman" panose="02020603050405020304" pitchFamily="18" charset="0"/>
              </a:rPr>
              <a:t>naturalinstructions</a:t>
            </a:r>
            <a:r>
              <a:rPr lang="en-US" sz="1700" dirty="0">
                <a:latin typeface="Times New Roman" panose="02020603050405020304" pitchFamily="18" charset="0"/>
                <a:cs typeface="Times New Roman" panose="02020603050405020304" pitchFamily="18" charset="0"/>
              </a:rPr>
              <a:t>: Generalization via declarative instructions on 1600+ </a:t>
            </a:r>
            <a:r>
              <a:rPr lang="en-US" sz="1700" dirty="0" err="1">
                <a:latin typeface="Times New Roman" panose="02020603050405020304" pitchFamily="18" charset="0"/>
                <a:cs typeface="Times New Roman" panose="02020603050405020304" pitchFamily="18" charset="0"/>
              </a:rPr>
              <a:t>nlp</a:t>
            </a:r>
            <a:r>
              <a:rPr lang="en-US" sz="1700" dirty="0">
                <a:latin typeface="Times New Roman" panose="02020603050405020304" pitchFamily="18" charset="0"/>
                <a:cs typeface="Times New Roman" panose="02020603050405020304" pitchFamily="18" charset="0"/>
              </a:rPr>
              <a:t> tasks." </a:t>
            </a:r>
            <a:r>
              <a:rPr lang="en-US" sz="1700" i="1" dirty="0" err="1">
                <a:latin typeface="Times New Roman" panose="02020603050405020304" pitchFamily="18" charset="0"/>
                <a:cs typeface="Times New Roman" panose="02020603050405020304" pitchFamily="18" charset="0"/>
              </a:rPr>
              <a:t>arXiv</a:t>
            </a:r>
            <a:r>
              <a:rPr lang="en-US" sz="1700" i="1" dirty="0">
                <a:latin typeface="Times New Roman" panose="02020603050405020304" pitchFamily="18" charset="0"/>
                <a:cs typeface="Times New Roman" panose="02020603050405020304" pitchFamily="18" charset="0"/>
              </a:rPr>
              <a:t> preprint arXiv:2204.07705</a:t>
            </a:r>
            <a:r>
              <a:rPr lang="en-US" sz="1700" dirty="0">
                <a:latin typeface="Times New Roman" panose="02020603050405020304" pitchFamily="18" charset="0"/>
                <a:cs typeface="Times New Roman" panose="02020603050405020304" pitchFamily="18" charset="0"/>
              </a:rPr>
              <a:t> (2022).</a:t>
            </a:r>
          </a:p>
          <a:p>
            <a:r>
              <a:rPr lang="en-US" sz="1700" dirty="0">
                <a:solidFill>
                  <a:srgbClr val="222222"/>
                </a:solidFill>
                <a:latin typeface="Times New Roman" panose="02020603050405020304" pitchFamily="18" charset="0"/>
                <a:cs typeface="Times New Roman" panose="02020603050405020304" pitchFamily="18" charset="0"/>
              </a:rPr>
              <a:t>[3]  </a:t>
            </a:r>
            <a:r>
              <a:rPr lang="en-US" sz="1700" dirty="0" err="1">
                <a:solidFill>
                  <a:srgbClr val="222222"/>
                </a:solidFill>
                <a:latin typeface="Times New Roman" panose="02020603050405020304" pitchFamily="18" charset="0"/>
                <a:cs typeface="Times New Roman" panose="02020603050405020304" pitchFamily="18" charset="0"/>
              </a:rPr>
              <a:t>Sanh</a:t>
            </a:r>
            <a:r>
              <a:rPr lang="en-US" sz="1700" dirty="0">
                <a:solidFill>
                  <a:srgbClr val="222222"/>
                </a:solidFill>
                <a:latin typeface="Times New Roman" panose="02020603050405020304" pitchFamily="18" charset="0"/>
                <a:cs typeface="Times New Roman" panose="02020603050405020304" pitchFamily="18" charset="0"/>
              </a:rPr>
              <a:t>, Victor, et al. "Multitask prompted training enables zero-shot task generalization." </a:t>
            </a:r>
            <a:r>
              <a:rPr lang="en-US" sz="1700" i="1" dirty="0" err="1">
                <a:solidFill>
                  <a:srgbClr val="222222"/>
                </a:solidFill>
                <a:latin typeface="Times New Roman" panose="02020603050405020304" pitchFamily="18" charset="0"/>
                <a:cs typeface="Times New Roman" panose="02020603050405020304" pitchFamily="18" charset="0"/>
              </a:rPr>
              <a:t>arXiv</a:t>
            </a:r>
            <a:r>
              <a:rPr lang="en-US" sz="1700" i="1" dirty="0">
                <a:solidFill>
                  <a:srgbClr val="222222"/>
                </a:solidFill>
                <a:latin typeface="Times New Roman" panose="02020603050405020304" pitchFamily="18" charset="0"/>
                <a:cs typeface="Times New Roman" panose="02020603050405020304" pitchFamily="18" charset="0"/>
              </a:rPr>
              <a:t> preprint arXiv:2110.08207</a:t>
            </a:r>
            <a:r>
              <a:rPr lang="en-US" sz="1700" dirty="0">
                <a:solidFill>
                  <a:srgbClr val="222222"/>
                </a:solidFill>
                <a:latin typeface="Times New Roman" panose="02020603050405020304" pitchFamily="18" charset="0"/>
                <a:cs typeface="Times New Roman" panose="02020603050405020304" pitchFamily="18" charset="0"/>
              </a:rPr>
              <a:t> (2021).</a:t>
            </a:r>
          </a:p>
          <a:p>
            <a:r>
              <a:rPr lang="en-US" sz="1700" dirty="0">
                <a:solidFill>
                  <a:srgbClr val="222222"/>
                </a:solidFill>
                <a:latin typeface="Times New Roman" panose="02020603050405020304" pitchFamily="18" charset="0"/>
                <a:cs typeface="Times New Roman" panose="02020603050405020304" pitchFamily="18" charset="0"/>
              </a:rPr>
              <a:t>[4] Zheng, </a:t>
            </a:r>
            <a:r>
              <a:rPr lang="en-US" sz="1700" dirty="0" err="1">
                <a:solidFill>
                  <a:srgbClr val="222222"/>
                </a:solidFill>
                <a:latin typeface="Times New Roman" panose="02020603050405020304" pitchFamily="18" charset="0"/>
                <a:cs typeface="Times New Roman" panose="02020603050405020304" pitchFamily="18" charset="0"/>
              </a:rPr>
              <a:t>Lianmin</a:t>
            </a:r>
            <a:r>
              <a:rPr lang="en-US" sz="1700" dirty="0">
                <a:solidFill>
                  <a:srgbClr val="222222"/>
                </a:solidFill>
                <a:latin typeface="Times New Roman" panose="02020603050405020304" pitchFamily="18" charset="0"/>
                <a:cs typeface="Times New Roman" panose="02020603050405020304" pitchFamily="18" charset="0"/>
              </a:rPr>
              <a:t>, et al. "Judging LLM-as-a-judge with MT-Bench and Chatbot Arena." </a:t>
            </a:r>
            <a:r>
              <a:rPr lang="en-US" sz="1700" i="1" dirty="0" err="1">
                <a:solidFill>
                  <a:srgbClr val="222222"/>
                </a:solidFill>
                <a:latin typeface="Times New Roman" panose="02020603050405020304" pitchFamily="18" charset="0"/>
                <a:cs typeface="Times New Roman" panose="02020603050405020304" pitchFamily="18" charset="0"/>
              </a:rPr>
              <a:t>arXiv</a:t>
            </a:r>
            <a:r>
              <a:rPr lang="en-US" sz="1700" i="1" dirty="0">
                <a:solidFill>
                  <a:srgbClr val="222222"/>
                </a:solidFill>
                <a:latin typeface="Times New Roman" panose="02020603050405020304" pitchFamily="18" charset="0"/>
                <a:cs typeface="Times New Roman" panose="02020603050405020304" pitchFamily="18" charset="0"/>
              </a:rPr>
              <a:t> preprint arXiv:2306.05685</a:t>
            </a:r>
            <a:r>
              <a:rPr lang="en-US" sz="1700" dirty="0">
                <a:solidFill>
                  <a:srgbClr val="222222"/>
                </a:solidFill>
                <a:latin typeface="Times New Roman" panose="02020603050405020304" pitchFamily="18" charset="0"/>
                <a:cs typeface="Times New Roman" panose="02020603050405020304" pitchFamily="18" charset="0"/>
              </a:rPr>
              <a:t> (2023).</a:t>
            </a:r>
          </a:p>
          <a:p>
            <a:r>
              <a:rPr lang="en-US" sz="1700" dirty="0">
                <a:solidFill>
                  <a:srgbClr val="222222"/>
                </a:solidFill>
                <a:latin typeface="Times New Roman" panose="02020603050405020304" pitchFamily="18" charset="0"/>
                <a:cs typeface="Times New Roman" panose="02020603050405020304" pitchFamily="18" charset="0"/>
              </a:rPr>
              <a:t>[5] Lee, </a:t>
            </a:r>
            <a:r>
              <a:rPr lang="en-US" sz="1700" dirty="0" err="1">
                <a:solidFill>
                  <a:srgbClr val="222222"/>
                </a:solidFill>
                <a:latin typeface="Times New Roman" panose="02020603050405020304" pitchFamily="18" charset="0"/>
                <a:cs typeface="Times New Roman" panose="02020603050405020304" pitchFamily="18" charset="0"/>
              </a:rPr>
              <a:t>Jinhyuk</a:t>
            </a:r>
            <a:r>
              <a:rPr lang="en-US" sz="1700" dirty="0">
                <a:solidFill>
                  <a:srgbClr val="222222"/>
                </a:solidFill>
                <a:latin typeface="Times New Roman" panose="02020603050405020304" pitchFamily="18" charset="0"/>
                <a:cs typeface="Times New Roman" panose="02020603050405020304" pitchFamily="18" charset="0"/>
              </a:rPr>
              <a:t>, et al. "</a:t>
            </a:r>
            <a:r>
              <a:rPr lang="en-US" sz="1700" dirty="0" err="1">
                <a:solidFill>
                  <a:srgbClr val="222222"/>
                </a:solidFill>
                <a:latin typeface="Times New Roman" panose="02020603050405020304" pitchFamily="18" charset="0"/>
                <a:cs typeface="Times New Roman" panose="02020603050405020304" pitchFamily="18" charset="0"/>
              </a:rPr>
              <a:t>BioBERT</a:t>
            </a:r>
            <a:r>
              <a:rPr lang="en-US" sz="1700" dirty="0">
                <a:solidFill>
                  <a:srgbClr val="222222"/>
                </a:solidFill>
                <a:latin typeface="Times New Roman" panose="02020603050405020304" pitchFamily="18" charset="0"/>
                <a:cs typeface="Times New Roman" panose="02020603050405020304" pitchFamily="18" charset="0"/>
              </a:rPr>
              <a:t>: A pre-trained biomedical language representation model for biomedical text mining." Bioinformatics 36.4 (2020): 1234-1240.</a:t>
            </a:r>
          </a:p>
          <a:p>
            <a:r>
              <a:rPr lang="en-US" sz="1700" dirty="0">
                <a:latin typeface="Times New Roman" panose="02020603050405020304" pitchFamily="18" charset="0"/>
                <a:cs typeface="Times New Roman" panose="02020603050405020304" pitchFamily="18" charset="0"/>
              </a:rPr>
              <a:t>[6] </a:t>
            </a:r>
            <a:r>
              <a:rPr lang="en-US" sz="1700" dirty="0">
                <a:solidFill>
                  <a:srgbClr val="222222"/>
                </a:solidFill>
                <a:latin typeface="Times New Roman" panose="02020603050405020304" pitchFamily="18" charset="0"/>
                <a:cs typeface="Times New Roman" panose="02020603050405020304" pitchFamily="18" charset="0"/>
              </a:rPr>
              <a:t>Zirkle J et al. </a:t>
            </a:r>
            <a:r>
              <a:rPr lang="en-US" sz="1700" dirty="0" err="1">
                <a:solidFill>
                  <a:srgbClr val="222222"/>
                </a:solidFill>
                <a:latin typeface="Times New Roman" panose="02020603050405020304" pitchFamily="18" charset="0"/>
                <a:cs typeface="Times New Roman" panose="02020603050405020304" pitchFamily="18" charset="0"/>
              </a:rPr>
              <a:t>Deeplearning</a:t>
            </a:r>
            <a:r>
              <a:rPr lang="en-US" sz="1700" dirty="0">
                <a:solidFill>
                  <a:srgbClr val="222222"/>
                </a:solidFill>
                <a:latin typeface="Times New Roman" panose="02020603050405020304" pitchFamily="18" charset="0"/>
                <a:cs typeface="Times New Roman" panose="02020603050405020304" pitchFamily="18" charset="0"/>
              </a:rPr>
              <a:t> enabled natural language processing to identify directional pharmacokinetic drug–drug interactions. BMC Bioinformatics: 2023;24:413</a:t>
            </a:r>
          </a:p>
          <a:p>
            <a:r>
              <a:rPr lang="en-US" sz="1700" dirty="0">
                <a:latin typeface="Times New Roman" panose="02020603050405020304" pitchFamily="18" charset="0"/>
                <a:ea typeface="Times New Roman" panose="02020603050405020304" pitchFamily="18" charset="0"/>
                <a:cs typeface="Times New Roman" panose="02020603050405020304" pitchFamily="18" charset="0"/>
              </a:rPr>
              <a:t>[7] </a:t>
            </a:r>
            <a:r>
              <a:rPr lang="en-US" sz="1700" dirty="0">
                <a:solidFill>
                  <a:srgbClr val="222222"/>
                </a:solidFill>
                <a:latin typeface="Times New Roman" panose="02020603050405020304" pitchFamily="18" charset="0"/>
                <a:cs typeface="Times New Roman" panose="02020603050405020304" pitchFamily="18" charset="0"/>
              </a:rPr>
              <a:t>https://huggingface.co/</a:t>
            </a:r>
          </a:p>
        </p:txBody>
      </p:sp>
      <p:graphicFrame>
        <p:nvGraphicFramePr>
          <p:cNvPr id="72" name="Table 72">
            <a:extLst>
              <a:ext uri="{FF2B5EF4-FFF2-40B4-BE49-F238E27FC236}">
                <a16:creationId xmlns:a16="http://schemas.microsoft.com/office/drawing/2014/main" id="{E3C557FC-4ED5-C19E-1260-F8200CD82A28}"/>
              </a:ext>
            </a:extLst>
          </p:cNvPr>
          <p:cNvGraphicFramePr>
            <a:graphicFrameLocks noGrp="1"/>
          </p:cNvGraphicFramePr>
          <p:nvPr>
            <p:extLst>
              <p:ext uri="{D42A27DB-BD31-4B8C-83A1-F6EECF244321}">
                <p14:modId xmlns:p14="http://schemas.microsoft.com/office/powerpoint/2010/main" val="2128703446"/>
              </p:ext>
            </p:extLst>
          </p:nvPr>
        </p:nvGraphicFramePr>
        <p:xfrm>
          <a:off x="11827933" y="16182046"/>
          <a:ext cx="9451180" cy="3148716"/>
        </p:xfrm>
        <a:graphic>
          <a:graphicData uri="http://schemas.openxmlformats.org/drawingml/2006/table">
            <a:tbl>
              <a:tblPr firstRow="1" bandRow="1">
                <a:tableStyleId>{5940675A-B579-460E-94D1-54222C63F5DA}</a:tableStyleId>
              </a:tblPr>
              <a:tblGrid>
                <a:gridCol w="1370972">
                  <a:extLst>
                    <a:ext uri="{9D8B030D-6E8A-4147-A177-3AD203B41FA5}">
                      <a16:colId xmlns:a16="http://schemas.microsoft.com/office/drawing/2014/main" val="554222399"/>
                    </a:ext>
                  </a:extLst>
                </a:gridCol>
                <a:gridCol w="8080208">
                  <a:extLst>
                    <a:ext uri="{9D8B030D-6E8A-4147-A177-3AD203B41FA5}">
                      <a16:colId xmlns:a16="http://schemas.microsoft.com/office/drawing/2014/main" val="1338682174"/>
                    </a:ext>
                  </a:extLst>
                </a:gridCol>
              </a:tblGrid>
              <a:tr h="1594088">
                <a:tc>
                  <a:txBody>
                    <a:bodyPr/>
                    <a:lstStyle/>
                    <a:p>
                      <a:pPr algn="ctr"/>
                      <a:r>
                        <a:rPr lang="en-US" sz="1600" b="1" i="0" u="none" strike="noStrike" cap="none" dirty="0">
                          <a:solidFill>
                            <a:schemeClr val="tx1"/>
                          </a:solidFill>
                          <a:latin typeface="+mn-lt"/>
                          <a:ea typeface="+mn-ea"/>
                          <a:cs typeface="+mn-cs"/>
                          <a:sym typeface="Arial"/>
                        </a:rPr>
                        <a:t>PK-DDI</a:t>
                      </a:r>
                    </a:p>
                  </a:txBody>
                  <a:tcPr marL="52252" marR="52252" marT="26126" marB="26126" anchor="ctr"/>
                </a:tc>
                <a:tc>
                  <a:txBody>
                    <a:bodyPr/>
                    <a:lstStyle/>
                    <a:p>
                      <a:r>
                        <a:rPr lang="en-US" sz="1600" b="0" i="0" u="none" strike="noStrike" cap="none" dirty="0">
                          <a:solidFill>
                            <a:srgbClr val="007CBA"/>
                          </a:solidFill>
                          <a:latin typeface="+mn-lt"/>
                          <a:ea typeface="+mn-ea"/>
                          <a:cs typeface="+mn-cs"/>
                          <a:sym typeface="Arial"/>
                        </a:rPr>
                        <a:t>”The co-administration of AFINITOR with long-acting octreotide increased octreotide </a:t>
                      </a:r>
                      <a:r>
                        <a:rPr lang="en-US" sz="1600" b="0" i="0" u="none" strike="noStrike" cap="none" dirty="0" err="1">
                          <a:solidFill>
                            <a:srgbClr val="007CBA"/>
                          </a:solidFill>
                          <a:latin typeface="+mn-lt"/>
                          <a:ea typeface="+mn-ea"/>
                          <a:cs typeface="+mn-cs"/>
                          <a:sym typeface="Arial"/>
                        </a:rPr>
                        <a:t>Cmin</a:t>
                      </a:r>
                      <a:r>
                        <a:rPr lang="en-US" sz="1600" b="0" i="0" u="none" strike="noStrike" cap="none" dirty="0">
                          <a:solidFill>
                            <a:srgbClr val="007CBA"/>
                          </a:solidFill>
                          <a:latin typeface="+mn-lt"/>
                          <a:ea typeface="+mn-ea"/>
                          <a:cs typeface="+mn-cs"/>
                          <a:sym typeface="Arial"/>
                        </a:rPr>
                        <a:t> by approximately 50%.”</a:t>
                      </a:r>
                      <a:br>
                        <a:rPr lang="en-US" sz="1600" b="0" i="0" u="none" strike="noStrike" cap="none" dirty="0">
                          <a:solidFill>
                            <a:schemeClr val="accent2">
                              <a:lumMod val="75000"/>
                            </a:schemeClr>
                          </a:solidFill>
                          <a:latin typeface="+mn-lt"/>
                          <a:ea typeface="+mn-ea"/>
                          <a:cs typeface="+mn-cs"/>
                          <a:sym typeface="Arial"/>
                        </a:rPr>
                      </a:br>
                      <a:r>
                        <a:rPr lang="en-US" sz="1600" b="0" i="0" u="none" strike="noStrike" cap="none" dirty="0">
                          <a:solidFill>
                            <a:schemeClr val="accent2">
                              <a:lumMod val="75000"/>
                            </a:schemeClr>
                          </a:solidFill>
                          <a:latin typeface="+mn-lt"/>
                          <a:ea typeface="+mn-ea"/>
                          <a:cs typeface="+mn-cs"/>
                          <a:sym typeface="Arial"/>
                        </a:rPr>
                        <a:t>Is it true that this sentence relates to how the pharmacokinetics of one drug, namely absorption, distribution, metabolism, or excretion, change when co-administered with another drug, indicating a pharmacokinetic drug-drug interaction? Options: - Yes  - No </a:t>
                      </a:r>
                    </a:p>
                  </a:txBody>
                  <a:tcPr marL="52252" marR="52252" marT="26126" marB="26126" anchor="ctr"/>
                </a:tc>
                <a:extLst>
                  <a:ext uri="{0D108BD9-81ED-4DB2-BD59-A6C34878D82A}">
                    <a16:rowId xmlns:a16="http://schemas.microsoft.com/office/drawing/2014/main" val="503416600"/>
                  </a:ext>
                </a:extLst>
              </a:tr>
              <a:tr h="1554628">
                <a:tc>
                  <a:txBody>
                    <a:bodyPr/>
                    <a:lstStyle/>
                    <a:p>
                      <a:pPr algn="ctr"/>
                      <a:r>
                        <a:rPr lang="en-US" sz="1600" b="1" dirty="0"/>
                        <a:t>Intrinsic Factor</a:t>
                      </a:r>
                      <a:endParaRPr lang="en-US" sz="1600" dirty="0"/>
                    </a:p>
                  </a:txBody>
                  <a:tcPr marL="52252" marR="52252" marT="26126" marB="26126" anchor="ctr"/>
                </a:tc>
                <a:tc>
                  <a:txBody>
                    <a:bodyPr/>
                    <a:lstStyle/>
                    <a:p>
                      <a:r>
                        <a:rPr lang="en-US" sz="1600" b="0" i="0" u="none" strike="noStrike" cap="none" dirty="0">
                          <a:solidFill>
                            <a:schemeClr val="accent2">
                              <a:lumMod val="75000"/>
                            </a:schemeClr>
                          </a:solidFill>
                          <a:latin typeface="+mn-lt"/>
                          <a:ea typeface="+mn-ea"/>
                          <a:cs typeface="+mn-cs"/>
                          <a:sym typeface="Arial"/>
                        </a:rPr>
                        <a:t>Is it true that the given sentence relates exclusively to the drug’s pharmacokinetics as altered by patients’ intrinsic factors, such as Gender, Age, Weight, Genetics, Organ’s function, Additional diseases, and so forth?</a:t>
                      </a:r>
                      <a:br>
                        <a:rPr lang="en-US" sz="1600" b="0" i="0" u="none" strike="noStrike" cap="none" dirty="0">
                          <a:solidFill>
                            <a:schemeClr val="accent2">
                              <a:lumMod val="75000"/>
                            </a:schemeClr>
                          </a:solidFill>
                          <a:latin typeface="+mn-lt"/>
                          <a:ea typeface="+mn-ea"/>
                          <a:cs typeface="+mn-cs"/>
                          <a:sym typeface="Arial"/>
                        </a:rPr>
                      </a:br>
                      <a:r>
                        <a:rPr lang="en-US" sz="1600" b="0" i="0" u="none" strike="noStrike" cap="none" dirty="0">
                          <a:solidFill>
                            <a:schemeClr val="accent2">
                              <a:lumMod val="75000"/>
                            </a:schemeClr>
                          </a:solidFill>
                          <a:latin typeface="+mn-lt"/>
                          <a:ea typeface="+mn-ea"/>
                          <a:cs typeface="+mn-cs"/>
                          <a:sym typeface="Arial"/>
                        </a:rPr>
                        <a:t>Given sentence: </a:t>
                      </a:r>
                      <a:r>
                        <a:rPr lang="en-US" sz="1600" b="0" i="0" u="none" strike="noStrike" cap="none" dirty="0">
                          <a:solidFill>
                            <a:srgbClr val="007CBA"/>
                          </a:solidFill>
                          <a:latin typeface="+mn-lt"/>
                          <a:ea typeface="+mn-ea"/>
                          <a:cs typeface="+mn-cs"/>
                          <a:sym typeface="Arial"/>
                        </a:rPr>
                        <a:t>“Levetiracetam </a:t>
                      </a:r>
                      <a:r>
                        <a:rPr lang="en-US" sz="1600" b="0" i="0" u="none" strike="noStrike" cap="none" dirty="0" err="1">
                          <a:solidFill>
                            <a:srgbClr val="007CBA"/>
                          </a:solidFill>
                          <a:latin typeface="+mn-lt"/>
                          <a:ea typeface="+mn-ea"/>
                          <a:cs typeface="+mn-cs"/>
                          <a:sym typeface="Arial"/>
                        </a:rPr>
                        <a:t>Cmax</a:t>
                      </a:r>
                      <a:r>
                        <a:rPr lang="en-US" sz="1600" b="0" i="0" u="none" strike="noStrike" cap="none" dirty="0">
                          <a:solidFill>
                            <a:srgbClr val="007CBA"/>
                          </a:solidFill>
                          <a:latin typeface="+mn-lt"/>
                          <a:ea typeface="+mn-ea"/>
                          <a:cs typeface="+mn-cs"/>
                          <a:sym typeface="Arial"/>
                        </a:rPr>
                        <a:t> and AUC were 20% higher in women (N=11) compared to men (N=12).”</a:t>
                      </a:r>
                    </a:p>
                    <a:p>
                      <a:r>
                        <a:rPr lang="en-US" sz="1600" b="0" i="0" u="none" strike="noStrike" cap="none" dirty="0">
                          <a:solidFill>
                            <a:schemeClr val="accent2">
                              <a:lumMod val="75000"/>
                            </a:schemeClr>
                          </a:solidFill>
                          <a:latin typeface="+mn-lt"/>
                          <a:ea typeface="+mn-ea"/>
                          <a:cs typeface="+mn-cs"/>
                          <a:sym typeface="Arial"/>
                        </a:rPr>
                        <a:t>Options: - Yes – No </a:t>
                      </a:r>
                    </a:p>
                  </a:txBody>
                  <a:tcPr marL="39189" marR="39189" marT="0" marB="0" anchor="ctr"/>
                </a:tc>
                <a:extLst>
                  <a:ext uri="{0D108BD9-81ED-4DB2-BD59-A6C34878D82A}">
                    <a16:rowId xmlns:a16="http://schemas.microsoft.com/office/drawing/2014/main" val="1567488019"/>
                  </a:ext>
                </a:extLst>
              </a:tr>
            </a:tbl>
          </a:graphicData>
        </a:graphic>
      </p:graphicFrame>
      <p:sp>
        <p:nvSpPr>
          <p:cNvPr id="75" name="TextBox 74">
            <a:extLst>
              <a:ext uri="{FF2B5EF4-FFF2-40B4-BE49-F238E27FC236}">
                <a16:creationId xmlns:a16="http://schemas.microsoft.com/office/drawing/2014/main" id="{5F8EE155-F10A-4D54-606A-11F7031EE2DD}"/>
              </a:ext>
            </a:extLst>
          </p:cNvPr>
          <p:cNvSpPr txBox="1"/>
          <p:nvPr/>
        </p:nvSpPr>
        <p:spPr>
          <a:xfrm>
            <a:off x="11356848" y="7734923"/>
            <a:ext cx="527907" cy="408894"/>
          </a:xfrm>
          <a:prstGeom prst="rect">
            <a:avLst/>
          </a:prstGeom>
          <a:noFill/>
        </p:spPr>
        <p:txBody>
          <a:bodyPr wrap="square">
            <a:spAutoFit/>
          </a:bodyPr>
          <a:lstStyle/>
          <a:p>
            <a:r>
              <a:rPr lang="en-US" sz="2057" b="1" dirty="0">
                <a:latin typeface="Times New Roman" panose="02020603050405020304" pitchFamily="18" charset="0"/>
                <a:cs typeface="Times New Roman" panose="02020603050405020304" pitchFamily="18" charset="0"/>
              </a:rPr>
              <a:t>B)</a:t>
            </a:r>
            <a:endParaRPr lang="en-US" sz="2057" dirty="0"/>
          </a:p>
        </p:txBody>
      </p:sp>
      <p:sp>
        <p:nvSpPr>
          <p:cNvPr id="76" name="TextBox 75">
            <a:extLst>
              <a:ext uri="{FF2B5EF4-FFF2-40B4-BE49-F238E27FC236}">
                <a16:creationId xmlns:a16="http://schemas.microsoft.com/office/drawing/2014/main" id="{8AE4ED8F-DFD6-C005-296D-C90FCDE36354}"/>
              </a:ext>
            </a:extLst>
          </p:cNvPr>
          <p:cNvSpPr txBox="1"/>
          <p:nvPr/>
        </p:nvSpPr>
        <p:spPr>
          <a:xfrm>
            <a:off x="11356848" y="11851462"/>
            <a:ext cx="583793" cy="408894"/>
          </a:xfrm>
          <a:prstGeom prst="rect">
            <a:avLst/>
          </a:prstGeom>
          <a:noFill/>
        </p:spPr>
        <p:txBody>
          <a:bodyPr wrap="square">
            <a:spAutoFit/>
          </a:bodyPr>
          <a:lstStyle/>
          <a:p>
            <a:r>
              <a:rPr lang="en-US" sz="2057" b="1" dirty="0">
                <a:latin typeface="Times New Roman" panose="02020603050405020304" pitchFamily="18" charset="0"/>
                <a:cs typeface="Times New Roman" panose="02020603050405020304" pitchFamily="18" charset="0"/>
              </a:rPr>
              <a:t>C)</a:t>
            </a:r>
            <a:endParaRPr lang="en-US" sz="2057" dirty="0"/>
          </a:p>
        </p:txBody>
      </p:sp>
      <p:sp>
        <p:nvSpPr>
          <p:cNvPr id="77" name="TextBox 76">
            <a:extLst>
              <a:ext uri="{FF2B5EF4-FFF2-40B4-BE49-F238E27FC236}">
                <a16:creationId xmlns:a16="http://schemas.microsoft.com/office/drawing/2014/main" id="{4150F4B2-01E7-2241-9AB7-2DE887322FA3}"/>
              </a:ext>
            </a:extLst>
          </p:cNvPr>
          <p:cNvSpPr txBox="1"/>
          <p:nvPr/>
        </p:nvSpPr>
        <p:spPr>
          <a:xfrm>
            <a:off x="11353800" y="15705207"/>
            <a:ext cx="474133" cy="408894"/>
          </a:xfrm>
          <a:prstGeom prst="rect">
            <a:avLst/>
          </a:prstGeom>
          <a:noFill/>
        </p:spPr>
        <p:txBody>
          <a:bodyPr wrap="square">
            <a:spAutoFit/>
          </a:bodyPr>
          <a:lstStyle/>
          <a:p>
            <a:r>
              <a:rPr lang="en-US" sz="2057" b="1" dirty="0">
                <a:latin typeface="Times New Roman" panose="02020603050405020304" pitchFamily="18" charset="0"/>
                <a:cs typeface="Times New Roman" panose="02020603050405020304" pitchFamily="18" charset="0"/>
              </a:rPr>
              <a:t>D)</a:t>
            </a:r>
            <a:endParaRPr lang="en-US" sz="2057" dirty="0"/>
          </a:p>
        </p:txBody>
      </p:sp>
      <p:sp>
        <p:nvSpPr>
          <p:cNvPr id="78" name="TextBox 77">
            <a:extLst>
              <a:ext uri="{FF2B5EF4-FFF2-40B4-BE49-F238E27FC236}">
                <a16:creationId xmlns:a16="http://schemas.microsoft.com/office/drawing/2014/main" id="{881CA928-0986-DA5F-992D-FDF4B37BC8B1}"/>
              </a:ext>
            </a:extLst>
          </p:cNvPr>
          <p:cNvSpPr txBox="1"/>
          <p:nvPr/>
        </p:nvSpPr>
        <p:spPr>
          <a:xfrm>
            <a:off x="11356848" y="19495913"/>
            <a:ext cx="1274718" cy="408894"/>
          </a:xfrm>
          <a:prstGeom prst="rect">
            <a:avLst/>
          </a:prstGeom>
          <a:noFill/>
        </p:spPr>
        <p:txBody>
          <a:bodyPr wrap="square">
            <a:spAutoFit/>
          </a:bodyPr>
          <a:lstStyle/>
          <a:p>
            <a:r>
              <a:rPr lang="en-US" sz="2057" b="1" dirty="0">
                <a:latin typeface="Times New Roman" panose="02020603050405020304" pitchFamily="18" charset="0"/>
                <a:cs typeface="Times New Roman" panose="02020603050405020304" pitchFamily="18" charset="0"/>
              </a:rPr>
              <a:t>E)</a:t>
            </a:r>
            <a:endParaRPr lang="en-US" sz="2057" dirty="0"/>
          </a:p>
        </p:txBody>
      </p:sp>
      <p:sp>
        <p:nvSpPr>
          <p:cNvPr id="79" name="Rectangle 78">
            <a:extLst>
              <a:ext uri="{FF2B5EF4-FFF2-40B4-BE49-F238E27FC236}">
                <a16:creationId xmlns:a16="http://schemas.microsoft.com/office/drawing/2014/main" id="{B80A5B72-217F-1E05-2576-BD32A1E9D72C}"/>
              </a:ext>
            </a:extLst>
          </p:cNvPr>
          <p:cNvSpPr/>
          <p:nvPr/>
        </p:nvSpPr>
        <p:spPr>
          <a:xfrm>
            <a:off x="11284085" y="2251388"/>
            <a:ext cx="10369685" cy="1345171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164"/>
          </a:p>
        </p:txBody>
      </p:sp>
      <p:sp>
        <p:nvSpPr>
          <p:cNvPr id="80" name="Rectangle 79">
            <a:extLst>
              <a:ext uri="{FF2B5EF4-FFF2-40B4-BE49-F238E27FC236}">
                <a16:creationId xmlns:a16="http://schemas.microsoft.com/office/drawing/2014/main" id="{6ACBC9B0-A720-DDDE-844D-3ABBEFDEBAF4}"/>
              </a:ext>
            </a:extLst>
          </p:cNvPr>
          <p:cNvSpPr/>
          <p:nvPr/>
        </p:nvSpPr>
        <p:spPr>
          <a:xfrm>
            <a:off x="11279040" y="15750046"/>
            <a:ext cx="10369685" cy="3697560"/>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164"/>
          </a:p>
        </p:txBody>
      </p:sp>
      <p:sp>
        <p:nvSpPr>
          <p:cNvPr id="82" name="Rectangle 81">
            <a:extLst>
              <a:ext uri="{FF2B5EF4-FFF2-40B4-BE49-F238E27FC236}">
                <a16:creationId xmlns:a16="http://schemas.microsoft.com/office/drawing/2014/main" id="{317310F9-76E0-E0A6-5D72-C2019B61E6B5}"/>
              </a:ext>
            </a:extLst>
          </p:cNvPr>
          <p:cNvSpPr/>
          <p:nvPr/>
        </p:nvSpPr>
        <p:spPr>
          <a:xfrm>
            <a:off x="137160" y="7816021"/>
            <a:ext cx="10972800" cy="437905"/>
          </a:xfrm>
          <a:prstGeom prst="rect">
            <a:avLst/>
          </a:prstGeom>
          <a:solidFill>
            <a:srgbClr val="002060">
              <a:alpha val="4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4" dirty="0"/>
          </a:p>
        </p:txBody>
      </p:sp>
      <p:sp>
        <p:nvSpPr>
          <p:cNvPr id="85" name="Rectangle 84">
            <a:extLst>
              <a:ext uri="{FF2B5EF4-FFF2-40B4-BE49-F238E27FC236}">
                <a16:creationId xmlns:a16="http://schemas.microsoft.com/office/drawing/2014/main" id="{363274D6-15B6-C617-063D-CC31FF47F978}"/>
              </a:ext>
            </a:extLst>
          </p:cNvPr>
          <p:cNvSpPr/>
          <p:nvPr/>
        </p:nvSpPr>
        <p:spPr>
          <a:xfrm>
            <a:off x="21825478" y="2251388"/>
            <a:ext cx="10972800" cy="384488"/>
          </a:xfrm>
          <a:prstGeom prst="rect">
            <a:avLst/>
          </a:prstGeom>
          <a:solidFill>
            <a:srgbClr val="002060">
              <a:alpha val="4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4" dirty="0"/>
          </a:p>
        </p:txBody>
      </p:sp>
      <p:sp>
        <p:nvSpPr>
          <p:cNvPr id="86" name="Rectangle 85">
            <a:extLst>
              <a:ext uri="{FF2B5EF4-FFF2-40B4-BE49-F238E27FC236}">
                <a16:creationId xmlns:a16="http://schemas.microsoft.com/office/drawing/2014/main" id="{73778170-56DE-4652-AAC8-B93E8ED9E5A5}"/>
              </a:ext>
            </a:extLst>
          </p:cNvPr>
          <p:cNvSpPr/>
          <p:nvPr/>
        </p:nvSpPr>
        <p:spPr>
          <a:xfrm>
            <a:off x="21826727" y="11346322"/>
            <a:ext cx="10972800" cy="384488"/>
          </a:xfrm>
          <a:prstGeom prst="rect">
            <a:avLst/>
          </a:prstGeom>
          <a:solidFill>
            <a:srgbClr val="002060">
              <a:alpha val="4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4" dirty="0"/>
          </a:p>
        </p:txBody>
      </p:sp>
      <p:sp>
        <p:nvSpPr>
          <p:cNvPr id="2" name="Rectangle 1">
            <a:extLst>
              <a:ext uri="{FF2B5EF4-FFF2-40B4-BE49-F238E27FC236}">
                <a16:creationId xmlns:a16="http://schemas.microsoft.com/office/drawing/2014/main" id="{D95A864B-9D93-14AC-BD56-7A77DB8EAA35}"/>
              </a:ext>
            </a:extLst>
          </p:cNvPr>
          <p:cNvSpPr/>
          <p:nvPr/>
        </p:nvSpPr>
        <p:spPr>
          <a:xfrm>
            <a:off x="137160" y="2250430"/>
            <a:ext cx="10972800" cy="527395"/>
          </a:xfrm>
          <a:prstGeom prst="rect">
            <a:avLst/>
          </a:prstGeom>
          <a:solidFill>
            <a:srgbClr val="002060">
              <a:alpha val="4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4" dirty="0"/>
          </a:p>
        </p:txBody>
      </p:sp>
      <p:sp>
        <p:nvSpPr>
          <p:cNvPr id="5" name="Rectangle 4">
            <a:extLst>
              <a:ext uri="{FF2B5EF4-FFF2-40B4-BE49-F238E27FC236}">
                <a16:creationId xmlns:a16="http://schemas.microsoft.com/office/drawing/2014/main" id="{D68844AA-E028-63F2-FBC7-8DBC8D6BC7CD}"/>
              </a:ext>
            </a:extLst>
          </p:cNvPr>
          <p:cNvSpPr/>
          <p:nvPr/>
        </p:nvSpPr>
        <p:spPr>
          <a:xfrm>
            <a:off x="21826727" y="16363010"/>
            <a:ext cx="10972800" cy="386256"/>
          </a:xfrm>
          <a:prstGeom prst="rect">
            <a:avLst/>
          </a:prstGeom>
          <a:solidFill>
            <a:srgbClr val="002060">
              <a:alpha val="4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4" dirty="0"/>
          </a:p>
        </p:txBody>
      </p:sp>
      <p:sp>
        <p:nvSpPr>
          <p:cNvPr id="11" name="Rectangle 10">
            <a:extLst>
              <a:ext uri="{FF2B5EF4-FFF2-40B4-BE49-F238E27FC236}">
                <a16:creationId xmlns:a16="http://schemas.microsoft.com/office/drawing/2014/main" id="{A05A7C5A-6C81-B486-3B55-CB57961D32A6}"/>
              </a:ext>
            </a:extLst>
          </p:cNvPr>
          <p:cNvSpPr/>
          <p:nvPr/>
        </p:nvSpPr>
        <p:spPr>
          <a:xfrm>
            <a:off x="21826728" y="18216741"/>
            <a:ext cx="10972800" cy="393248"/>
          </a:xfrm>
          <a:prstGeom prst="rect">
            <a:avLst/>
          </a:prstGeom>
          <a:solidFill>
            <a:srgbClr val="002060">
              <a:alpha val="4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4"/>
          </a:p>
        </p:txBody>
      </p:sp>
      <p:graphicFrame>
        <p:nvGraphicFramePr>
          <p:cNvPr id="3" name="Table 2">
            <a:extLst>
              <a:ext uri="{FF2B5EF4-FFF2-40B4-BE49-F238E27FC236}">
                <a16:creationId xmlns:a16="http://schemas.microsoft.com/office/drawing/2014/main" id="{85C9C0D6-A503-5B1F-012C-F1F52AD4F634}"/>
              </a:ext>
            </a:extLst>
          </p:cNvPr>
          <p:cNvGraphicFramePr>
            <a:graphicFrameLocks noGrp="1"/>
          </p:cNvGraphicFramePr>
          <p:nvPr>
            <p:extLst>
              <p:ext uri="{D42A27DB-BD31-4B8C-83A1-F6EECF244321}">
                <p14:modId xmlns:p14="http://schemas.microsoft.com/office/powerpoint/2010/main" val="1373870886"/>
              </p:ext>
            </p:extLst>
          </p:nvPr>
        </p:nvGraphicFramePr>
        <p:xfrm>
          <a:off x="156759" y="18413365"/>
          <a:ext cx="10752669" cy="357052"/>
        </p:xfrm>
        <a:graphic>
          <a:graphicData uri="http://schemas.openxmlformats.org/drawingml/2006/table">
            <a:tbl>
              <a:tblPr firstRow="1" bandRow="1">
                <a:tableStyleId>{5940675A-B579-460E-94D1-54222C63F5DA}</a:tableStyleId>
              </a:tblPr>
              <a:tblGrid>
                <a:gridCol w="1904280">
                  <a:extLst>
                    <a:ext uri="{9D8B030D-6E8A-4147-A177-3AD203B41FA5}">
                      <a16:colId xmlns:a16="http://schemas.microsoft.com/office/drawing/2014/main" val="513742773"/>
                    </a:ext>
                  </a:extLst>
                </a:gridCol>
                <a:gridCol w="1693334">
                  <a:extLst>
                    <a:ext uri="{9D8B030D-6E8A-4147-A177-3AD203B41FA5}">
                      <a16:colId xmlns:a16="http://schemas.microsoft.com/office/drawing/2014/main" val="102044360"/>
                    </a:ext>
                  </a:extLst>
                </a:gridCol>
                <a:gridCol w="1972733">
                  <a:extLst>
                    <a:ext uri="{9D8B030D-6E8A-4147-A177-3AD203B41FA5}">
                      <a16:colId xmlns:a16="http://schemas.microsoft.com/office/drawing/2014/main" val="3179182817"/>
                    </a:ext>
                  </a:extLst>
                </a:gridCol>
                <a:gridCol w="1066800">
                  <a:extLst>
                    <a:ext uri="{9D8B030D-6E8A-4147-A177-3AD203B41FA5}">
                      <a16:colId xmlns:a16="http://schemas.microsoft.com/office/drawing/2014/main" val="3481774455"/>
                    </a:ext>
                  </a:extLst>
                </a:gridCol>
                <a:gridCol w="1295400">
                  <a:extLst>
                    <a:ext uri="{9D8B030D-6E8A-4147-A177-3AD203B41FA5}">
                      <a16:colId xmlns:a16="http://schemas.microsoft.com/office/drawing/2014/main" val="2616622193"/>
                    </a:ext>
                  </a:extLst>
                </a:gridCol>
                <a:gridCol w="1608667">
                  <a:extLst>
                    <a:ext uri="{9D8B030D-6E8A-4147-A177-3AD203B41FA5}">
                      <a16:colId xmlns:a16="http://schemas.microsoft.com/office/drawing/2014/main" val="1643627972"/>
                    </a:ext>
                  </a:extLst>
                </a:gridCol>
                <a:gridCol w="1211455">
                  <a:extLst>
                    <a:ext uri="{9D8B030D-6E8A-4147-A177-3AD203B41FA5}">
                      <a16:colId xmlns:a16="http://schemas.microsoft.com/office/drawing/2014/main" val="3450658108"/>
                    </a:ext>
                  </a:extLst>
                </a:gridCol>
              </a:tblGrid>
              <a:tr h="261257">
                <a:tc>
                  <a:txBody>
                    <a:bodyPr/>
                    <a:lstStyle/>
                    <a:p>
                      <a:pPr marL="342900" indent="-342900" algn="ctr">
                        <a:buFont typeface="Wingdings" panose="05000000000000000000" pitchFamily="2" charset="2"/>
                        <a:buChar char="q"/>
                      </a:pPr>
                      <a:r>
                        <a:rPr lang="en-US" sz="2000" b="1" i="0" u="none" strike="noStrike" cap="none" dirty="0">
                          <a:solidFill>
                            <a:srgbClr val="007CBA"/>
                          </a:solidFill>
                          <a:latin typeface="Times New Roman" panose="02020603050405020304" pitchFamily="18" charset="0"/>
                          <a:ea typeface="+mn-ea"/>
                          <a:cs typeface="Times New Roman" panose="02020603050405020304" pitchFamily="18" charset="0"/>
                          <a:sym typeface="Arial"/>
                        </a:rPr>
                        <a:t>Flan-T5-xxl</a:t>
                      </a:r>
                    </a:p>
                  </a:txBody>
                  <a:tcPr marL="52252" marR="52252" marT="26126" marB="26126">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342900" indent="-342900" algn="ctr">
                        <a:buFont typeface="Wingdings" panose="05000000000000000000" pitchFamily="2" charset="2"/>
                        <a:buChar char="q"/>
                      </a:pPr>
                      <a:r>
                        <a:rPr lang="en-US" sz="2000" b="1" i="0" u="none" strike="noStrike" cap="none" dirty="0">
                          <a:solidFill>
                            <a:srgbClr val="007CBA"/>
                          </a:solidFill>
                          <a:latin typeface="Times New Roman" panose="02020603050405020304" pitchFamily="18" charset="0"/>
                          <a:ea typeface="+mn-ea"/>
                          <a:cs typeface="Times New Roman" panose="02020603050405020304" pitchFamily="18" charset="0"/>
                          <a:sym typeface="Arial"/>
                        </a:rPr>
                        <a:t>DeepSeek</a:t>
                      </a:r>
                    </a:p>
                  </a:txBody>
                  <a:tcPr marL="52252" marR="52252" marT="26126" marB="26126">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342900" indent="-342900" algn="ctr">
                        <a:buFont typeface="Wingdings" panose="05000000000000000000" pitchFamily="2" charset="2"/>
                        <a:buChar char="q"/>
                      </a:pPr>
                      <a:r>
                        <a:rPr lang="en-US" sz="2000" b="1" i="0" u="none" strike="noStrike" cap="none" dirty="0">
                          <a:solidFill>
                            <a:srgbClr val="007CBA"/>
                          </a:solidFill>
                          <a:latin typeface="Times New Roman" panose="02020603050405020304" pitchFamily="18" charset="0"/>
                          <a:ea typeface="+mn-ea"/>
                          <a:cs typeface="Times New Roman" panose="02020603050405020304" pitchFamily="18" charset="0"/>
                          <a:sym typeface="Arial"/>
                        </a:rPr>
                        <a:t>Tk-Instruct</a:t>
                      </a:r>
                    </a:p>
                  </a:txBody>
                  <a:tcPr marL="52252" marR="52252" marT="26126" marB="2612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42900" indent="-342900" algn="ctr">
                        <a:buFont typeface="Wingdings" panose="05000000000000000000" pitchFamily="2" charset="2"/>
                        <a:buChar char="q"/>
                      </a:pPr>
                      <a:r>
                        <a:rPr lang="en-US" sz="2000" b="1" i="0" u="none" strike="noStrike" cap="none" dirty="0">
                          <a:solidFill>
                            <a:srgbClr val="007CBA"/>
                          </a:solidFill>
                          <a:latin typeface="Times New Roman" panose="02020603050405020304" pitchFamily="18" charset="0"/>
                          <a:ea typeface="+mn-ea"/>
                          <a:cs typeface="Times New Roman" panose="02020603050405020304" pitchFamily="18" charset="0"/>
                          <a:sym typeface="Arial"/>
                        </a:rPr>
                        <a:t>T0pp</a:t>
                      </a:r>
                    </a:p>
                  </a:txBody>
                  <a:tcPr marL="52252" marR="52252" marT="26126" marB="26126">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342900" indent="-342900" algn="ctr">
                        <a:buFont typeface="Wingdings" panose="05000000000000000000" pitchFamily="2" charset="2"/>
                        <a:buChar char="q"/>
                      </a:pPr>
                      <a:r>
                        <a:rPr lang="en-US" sz="2000" b="1" i="0" u="none" strike="noStrike" cap="none" dirty="0">
                          <a:solidFill>
                            <a:srgbClr val="007CBA"/>
                          </a:solidFill>
                          <a:latin typeface="Times New Roman" panose="02020603050405020304" pitchFamily="18" charset="0"/>
                          <a:ea typeface="+mn-ea"/>
                          <a:cs typeface="Times New Roman" panose="02020603050405020304" pitchFamily="18" charset="0"/>
                          <a:sym typeface="Arial"/>
                        </a:rPr>
                        <a:t>Vicuna</a:t>
                      </a:r>
                    </a:p>
                  </a:txBody>
                  <a:tcPr marL="52252" marR="52252" marT="26126" marB="26126">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342900" indent="-342900" algn="ctr">
                        <a:buFont typeface="Wingdings" panose="05000000000000000000" pitchFamily="2" charset="2"/>
                        <a:buChar char="q"/>
                      </a:pPr>
                      <a:r>
                        <a:rPr lang="en-US" sz="2000" b="1" i="0" u="none" strike="noStrike" cap="none" dirty="0">
                          <a:solidFill>
                            <a:srgbClr val="007CBA"/>
                          </a:solidFill>
                          <a:latin typeface="Times New Roman" panose="02020603050405020304" pitchFamily="18" charset="0"/>
                          <a:ea typeface="+mn-ea"/>
                          <a:cs typeface="Times New Roman" panose="02020603050405020304" pitchFamily="18" charset="0"/>
                          <a:sym typeface="Arial"/>
                        </a:rPr>
                        <a:t>BioBERT</a:t>
                      </a:r>
                    </a:p>
                  </a:txBody>
                  <a:tcPr marL="52252" marR="52252" marT="26126" marB="26126">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342900" indent="-342900" algn="ctr">
                        <a:buFont typeface="Wingdings" panose="05000000000000000000" pitchFamily="2" charset="2"/>
                        <a:buChar char="q"/>
                      </a:pPr>
                      <a:r>
                        <a:rPr lang="en-US" sz="2000" b="1" i="0" u="none" strike="noStrike" cap="none" dirty="0">
                          <a:solidFill>
                            <a:srgbClr val="007CBA"/>
                          </a:solidFill>
                          <a:latin typeface="Times New Roman" panose="02020603050405020304" pitchFamily="18" charset="0"/>
                          <a:ea typeface="+mn-ea"/>
                          <a:cs typeface="Times New Roman" panose="02020603050405020304" pitchFamily="18" charset="0"/>
                          <a:sym typeface="Arial"/>
                        </a:rPr>
                        <a:t>SetFit</a:t>
                      </a:r>
                    </a:p>
                  </a:txBody>
                  <a:tcPr marL="52252" marR="52252" marT="26126" marB="26126">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5684699"/>
                  </a:ext>
                </a:extLst>
              </a:tr>
            </a:tbl>
          </a:graphicData>
        </a:graphic>
      </p:graphicFrame>
      <p:sp>
        <p:nvSpPr>
          <p:cNvPr id="29" name="Rectangle 28">
            <a:extLst>
              <a:ext uri="{FF2B5EF4-FFF2-40B4-BE49-F238E27FC236}">
                <a16:creationId xmlns:a16="http://schemas.microsoft.com/office/drawing/2014/main" id="{94E74EA9-90F0-7D70-2833-07023A5C98D0}"/>
              </a:ext>
            </a:extLst>
          </p:cNvPr>
          <p:cNvSpPr/>
          <p:nvPr/>
        </p:nvSpPr>
        <p:spPr>
          <a:xfrm>
            <a:off x="137159" y="13838609"/>
            <a:ext cx="10972800" cy="422245"/>
          </a:xfrm>
          <a:prstGeom prst="rect">
            <a:avLst/>
          </a:prstGeom>
          <a:solidFill>
            <a:srgbClr val="002060">
              <a:alpha val="40000"/>
            </a:srgb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64"/>
          </a:p>
        </p:txBody>
      </p:sp>
      <p:pic>
        <p:nvPicPr>
          <p:cNvPr id="31" name="Picture 30" descr="Chart, bar chart&#10;&#10;AI-generated content may be incorrect.">
            <a:extLst>
              <a:ext uri="{FF2B5EF4-FFF2-40B4-BE49-F238E27FC236}">
                <a16:creationId xmlns:a16="http://schemas.microsoft.com/office/drawing/2014/main" id="{1052FDF0-FD26-70DB-6828-A42CFB36BE51}"/>
              </a:ext>
            </a:extLst>
          </p:cNvPr>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11588548" y="12289064"/>
            <a:ext cx="9885844" cy="3399632"/>
          </a:xfrm>
          <a:prstGeom prst="rect">
            <a:avLst/>
          </a:prstGeom>
        </p:spPr>
      </p:pic>
      <p:pic>
        <p:nvPicPr>
          <p:cNvPr id="27" name="Picture 26" descr="Chart, bar chart&#10;&#10;AI-generated content may be incorrect.">
            <a:extLst>
              <a:ext uri="{FF2B5EF4-FFF2-40B4-BE49-F238E27FC236}">
                <a16:creationId xmlns:a16="http://schemas.microsoft.com/office/drawing/2014/main" id="{E592C528-41EF-90C4-09CA-8B9B815A9D75}"/>
              </a:ext>
            </a:extLst>
          </p:cNvPr>
          <p:cNvPicPr>
            <a:picLocks noChangeAspect="1"/>
          </p:cNvPicPr>
          <p:nvPr/>
        </p:nvPicPr>
        <p:blipFill>
          <a:blip r:embed="rId5">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a:xfrm>
            <a:off x="11400510" y="8233562"/>
            <a:ext cx="10114061" cy="3513469"/>
          </a:xfrm>
          <a:prstGeom prst="rect">
            <a:avLst/>
          </a:prstGeom>
        </p:spPr>
      </p:pic>
      <p:sp>
        <p:nvSpPr>
          <p:cNvPr id="33" name="TextBox 32">
            <a:extLst>
              <a:ext uri="{FF2B5EF4-FFF2-40B4-BE49-F238E27FC236}">
                <a16:creationId xmlns:a16="http://schemas.microsoft.com/office/drawing/2014/main" id="{2D82581C-C93C-86C1-390F-27B43BD78680}"/>
              </a:ext>
            </a:extLst>
          </p:cNvPr>
          <p:cNvSpPr txBox="1"/>
          <p:nvPr/>
        </p:nvSpPr>
        <p:spPr>
          <a:xfrm>
            <a:off x="11804563" y="7810158"/>
            <a:ext cx="9474550" cy="400110"/>
          </a:xfrm>
          <a:prstGeom prst="rect">
            <a:avLst/>
          </a:prstGeom>
          <a:noFill/>
        </p:spPr>
        <p:txBody>
          <a:bodyPr wrap="square">
            <a:spAutoFit/>
          </a:bodyPr>
          <a:lstStyle/>
          <a:p>
            <a:r>
              <a:rPr lang="en-US" sz="2000" b="1" dirty="0">
                <a:latin typeface="Times New Roman" panose="02020603050405020304" pitchFamily="18" charset="0"/>
                <a:ea typeface="Calibri" panose="020F0502020204030204" pitchFamily="34" charset="0"/>
                <a:cs typeface="Arial" panose="020B0604020202020204" pitchFamily="34" charset="0"/>
              </a:rPr>
              <a:t>Performance of the sentence classification between PK and Non-PK DDI phrases</a:t>
            </a:r>
            <a:endParaRPr lang="en-US" sz="2000" b="1" dirty="0"/>
          </a:p>
        </p:txBody>
      </p:sp>
      <p:sp>
        <p:nvSpPr>
          <p:cNvPr id="35" name="TextBox 34">
            <a:extLst>
              <a:ext uri="{FF2B5EF4-FFF2-40B4-BE49-F238E27FC236}">
                <a16:creationId xmlns:a16="http://schemas.microsoft.com/office/drawing/2014/main" id="{3FDE878E-9449-29F5-6A9B-A445561C037A}"/>
              </a:ext>
            </a:extLst>
          </p:cNvPr>
          <p:cNvSpPr txBox="1"/>
          <p:nvPr/>
        </p:nvSpPr>
        <p:spPr>
          <a:xfrm>
            <a:off x="11940498" y="11886632"/>
            <a:ext cx="9756934" cy="384721"/>
          </a:xfrm>
          <a:prstGeom prst="rect">
            <a:avLst/>
          </a:prstGeom>
          <a:noFill/>
        </p:spPr>
        <p:txBody>
          <a:bodyPr wrap="square">
            <a:spAutoFit/>
          </a:bodyPr>
          <a:lstStyle/>
          <a:p>
            <a:r>
              <a:rPr lang="en-US" sz="1900" b="1" dirty="0">
                <a:latin typeface="Times New Roman" panose="02020603050405020304" pitchFamily="18" charset="0"/>
                <a:ea typeface="Calibri" panose="020F0502020204030204" pitchFamily="34" charset="0"/>
                <a:cs typeface="Arial" panose="020B0604020202020204" pitchFamily="34" charset="0"/>
              </a:rPr>
              <a:t>Performance of sentences relate to patient’s intrinsic factors altering drugs’ clinical exposure</a:t>
            </a:r>
            <a:endParaRPr lang="en-US" sz="1900" b="1" dirty="0"/>
          </a:p>
        </p:txBody>
      </p:sp>
      <p:sp>
        <p:nvSpPr>
          <p:cNvPr id="37" name="TextBox 36">
            <a:extLst>
              <a:ext uri="{FF2B5EF4-FFF2-40B4-BE49-F238E27FC236}">
                <a16:creationId xmlns:a16="http://schemas.microsoft.com/office/drawing/2014/main" id="{36CF92B6-4E1F-71D5-B1A7-B0FF405BE2A4}"/>
              </a:ext>
            </a:extLst>
          </p:cNvPr>
          <p:cNvSpPr txBox="1"/>
          <p:nvPr/>
        </p:nvSpPr>
        <p:spPr>
          <a:xfrm>
            <a:off x="11804563" y="2304489"/>
            <a:ext cx="9049888" cy="400110"/>
          </a:xfrm>
          <a:prstGeom prst="rect">
            <a:avLst/>
          </a:prstGeom>
          <a:noFill/>
        </p:spPr>
        <p:txBody>
          <a:bodyPr wrap="square">
            <a:spAutoFit/>
          </a:bodyPr>
          <a:lstStyle/>
          <a:p>
            <a:r>
              <a:rPr lang="en-US" sz="2000" b="1" dirty="0">
                <a:latin typeface="Times New Roman" panose="02020603050405020304" pitchFamily="18" charset="0"/>
                <a:ea typeface="Calibri" panose="020F0502020204030204" pitchFamily="34" charset="0"/>
                <a:cs typeface="Arial" panose="020B0604020202020204" pitchFamily="34" charset="0"/>
              </a:rPr>
              <a:t>Large Language models and Schematic procedure for large language models</a:t>
            </a:r>
            <a:endParaRPr lang="en-US" sz="2000" b="1" dirty="0"/>
          </a:p>
        </p:txBody>
      </p:sp>
      <p:cxnSp>
        <p:nvCxnSpPr>
          <p:cNvPr id="44" name="Straight Connector 43">
            <a:extLst>
              <a:ext uri="{FF2B5EF4-FFF2-40B4-BE49-F238E27FC236}">
                <a16:creationId xmlns:a16="http://schemas.microsoft.com/office/drawing/2014/main" id="{F568BC62-24A8-F1EA-9991-BD1C59A70F5E}"/>
              </a:ext>
            </a:extLst>
          </p:cNvPr>
          <p:cNvCxnSpPr>
            <a:cxnSpLocks/>
          </p:cNvCxnSpPr>
          <p:nvPr/>
        </p:nvCxnSpPr>
        <p:spPr>
          <a:xfrm>
            <a:off x="11279040" y="7686234"/>
            <a:ext cx="10369684" cy="0"/>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613F1498-50FA-2B77-4218-9AF7A4E7482B}"/>
              </a:ext>
            </a:extLst>
          </p:cNvPr>
          <p:cNvCxnSpPr>
            <a:cxnSpLocks/>
          </p:cNvCxnSpPr>
          <p:nvPr/>
        </p:nvCxnSpPr>
        <p:spPr>
          <a:xfrm>
            <a:off x="11279040" y="11793709"/>
            <a:ext cx="10369684" cy="0"/>
          </a:xfrm>
          <a:prstGeom prst="line">
            <a:avLst/>
          </a:prstGeom>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ED4843F3-DFA1-30E2-D820-4BABE06225A8}"/>
              </a:ext>
            </a:extLst>
          </p:cNvPr>
          <p:cNvSpPr txBox="1"/>
          <p:nvPr/>
        </p:nvSpPr>
        <p:spPr>
          <a:xfrm>
            <a:off x="11805405" y="15738277"/>
            <a:ext cx="9088282" cy="400110"/>
          </a:xfrm>
          <a:prstGeom prst="rect">
            <a:avLst/>
          </a:prstGeom>
          <a:noFill/>
        </p:spPr>
        <p:txBody>
          <a:bodyPr wrap="square">
            <a:spAutoFit/>
          </a:bodyPr>
          <a:lstStyle/>
          <a:p>
            <a:r>
              <a:rPr lang="en-US" sz="2000" b="1" dirty="0">
                <a:solidFill>
                  <a:schemeClr val="dk1"/>
                </a:solidFill>
                <a:latin typeface="Times New Roman" panose="02020603050405020304" pitchFamily="18" charset="0"/>
                <a:cs typeface="Times New Roman" panose="02020603050405020304" pitchFamily="18" charset="0"/>
              </a:rPr>
              <a:t>Two example of prompt query for zero-shot learning: </a:t>
            </a:r>
          </a:p>
        </p:txBody>
      </p:sp>
      <p:sp>
        <p:nvSpPr>
          <p:cNvPr id="61" name="TextBox 60">
            <a:extLst>
              <a:ext uri="{FF2B5EF4-FFF2-40B4-BE49-F238E27FC236}">
                <a16:creationId xmlns:a16="http://schemas.microsoft.com/office/drawing/2014/main" id="{5308DB4A-4350-0102-8F8D-8AD1B89E0C74}"/>
              </a:ext>
            </a:extLst>
          </p:cNvPr>
          <p:cNvSpPr txBox="1"/>
          <p:nvPr/>
        </p:nvSpPr>
        <p:spPr>
          <a:xfrm>
            <a:off x="11696700" y="19541460"/>
            <a:ext cx="9805315" cy="1138773"/>
          </a:xfrm>
          <a:prstGeom prst="rect">
            <a:avLst/>
          </a:prstGeom>
          <a:noFill/>
        </p:spPr>
        <p:txBody>
          <a:bodyPr wrap="square">
            <a:spAutoFit/>
          </a:bodyPr>
          <a:lstStyle/>
          <a:p>
            <a:r>
              <a:rPr lang="en-US" sz="2000" b="1" dirty="0">
                <a:latin typeface="Times New Roman" panose="02020603050405020304" pitchFamily="18" charset="0"/>
                <a:ea typeface="Calibri" panose="020F0502020204030204" pitchFamily="34" charset="0"/>
                <a:cs typeface="Arial" panose="020B0604020202020204" pitchFamily="34" charset="0"/>
              </a:rPr>
              <a:t>Earlier state of the art model </a:t>
            </a:r>
            <a:r>
              <a:rPr lang="en-US" sz="2000" b="1"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ea typeface="Calibri" panose="020F0502020204030204" pitchFamily="34" charset="0"/>
                <a:cs typeface="Arial" panose="020B0604020202020204" pitchFamily="34" charset="0"/>
              </a:rPr>
              <a:t>a fine-tuned BioBert model (</a:t>
            </a:r>
            <a:r>
              <a:rPr lang="en-US" sz="2000" b="1" dirty="0" err="1">
                <a:latin typeface="Times New Roman" panose="02020603050405020304" pitchFamily="18" charset="0"/>
                <a:ea typeface="Calibri" panose="020F0502020204030204" pitchFamily="34" charset="0"/>
                <a:cs typeface="Arial" panose="020B0604020202020204" pitchFamily="34" charset="0"/>
              </a:rPr>
              <a:t>BioBERT_directionalDDI</a:t>
            </a:r>
            <a:r>
              <a:rPr lang="en-US" sz="2000" b="1" dirty="0">
                <a:latin typeface="Times New Roman" panose="02020603050405020304" pitchFamily="18" charset="0"/>
                <a:ea typeface="Calibri" panose="020F0502020204030204" pitchFamily="34" charset="0"/>
                <a:cs typeface="Arial" panose="020B0604020202020204" pitchFamily="34" charset="0"/>
              </a:rPr>
              <a:t>) </a:t>
            </a:r>
            <a:br>
              <a:rPr lang="en-US" sz="1600" b="1" dirty="0">
                <a:latin typeface="Times New Roman" panose="02020603050405020304" pitchFamily="18" charset="0"/>
                <a:ea typeface="Calibri" panose="020F0502020204030204" pitchFamily="34" charset="0"/>
                <a:cs typeface="Arial" panose="020B0604020202020204" pitchFamily="34" charset="0"/>
              </a:rPr>
            </a:br>
            <a:r>
              <a:rPr lang="en-US" sz="1600" dirty="0">
                <a:latin typeface="Times New Roman" panose="02020603050405020304" pitchFamily="18" charset="0"/>
                <a:cs typeface="Times New Roman" panose="02020603050405020304" pitchFamily="18" charset="0"/>
              </a:rPr>
              <a:t>Performance of the sentence classification step (Left) and the named entity recognition (Right)  to identifying object and precipitant drugs in PK DDI sentences from traditional AI model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BioBert</a:t>
            </a:r>
            <a:r>
              <a:rPr lang="en-US" sz="1600" dirty="0">
                <a:latin typeface="Times New Roman" panose="02020603050405020304" pitchFamily="18" charset="0"/>
                <a:cs typeface="Times New Roman" panose="02020603050405020304" pitchFamily="18" charset="0"/>
              </a:rPr>
              <a:t> model fine-tuned on 21,593 training examples) .</a:t>
            </a:r>
            <a:r>
              <a:rPr lang="en-US" sz="1600" b="1" dirty="0">
                <a:latin typeface="Times New Roman" panose="02020603050405020304" pitchFamily="18" charset="0"/>
                <a:ea typeface="Calibri" panose="020F0502020204030204" pitchFamily="34" charset="0"/>
                <a:cs typeface="Arial" panose="020B0604020202020204" pitchFamily="34" charset="0"/>
              </a:rPr>
              <a:t> </a:t>
            </a:r>
            <a:endParaRPr lang="en-US" sz="1600" b="1" dirty="0"/>
          </a:p>
        </p:txBody>
      </p:sp>
      <p:sp>
        <p:nvSpPr>
          <p:cNvPr id="70" name="Rectangle 69">
            <a:extLst>
              <a:ext uri="{FF2B5EF4-FFF2-40B4-BE49-F238E27FC236}">
                <a16:creationId xmlns:a16="http://schemas.microsoft.com/office/drawing/2014/main" id="{CDAF2CF1-C956-88E5-4052-0F58B2AD420A}"/>
              </a:ext>
            </a:extLst>
          </p:cNvPr>
          <p:cNvSpPr/>
          <p:nvPr/>
        </p:nvSpPr>
        <p:spPr>
          <a:xfrm>
            <a:off x="11279041" y="19495912"/>
            <a:ext cx="10369683" cy="2388491"/>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164"/>
          </a:p>
        </p:txBody>
      </p:sp>
      <p:graphicFrame>
        <p:nvGraphicFramePr>
          <p:cNvPr id="74" name="Table 73">
            <a:extLst>
              <a:ext uri="{FF2B5EF4-FFF2-40B4-BE49-F238E27FC236}">
                <a16:creationId xmlns:a16="http://schemas.microsoft.com/office/drawing/2014/main" id="{AB24E479-E6BA-4CDA-2D36-EBBE6DF69513}"/>
              </a:ext>
            </a:extLst>
          </p:cNvPr>
          <p:cNvGraphicFramePr>
            <a:graphicFrameLocks noGrp="1"/>
          </p:cNvGraphicFramePr>
          <p:nvPr>
            <p:extLst>
              <p:ext uri="{D42A27DB-BD31-4B8C-83A1-F6EECF244321}">
                <p14:modId xmlns:p14="http://schemas.microsoft.com/office/powerpoint/2010/main" val="3010033852"/>
              </p:ext>
            </p:extLst>
          </p:nvPr>
        </p:nvGraphicFramePr>
        <p:xfrm>
          <a:off x="11400511" y="3000394"/>
          <a:ext cx="10114060" cy="836024"/>
        </p:xfrm>
        <a:graphic>
          <a:graphicData uri="http://schemas.openxmlformats.org/drawingml/2006/table">
            <a:tbl>
              <a:tblPr firstRow="1" bandRow="1">
                <a:tableStyleId>{BC89EF96-8CEA-46FF-86C4-4CE0E7609802}</a:tableStyleId>
              </a:tblPr>
              <a:tblGrid>
                <a:gridCol w="1441038">
                  <a:extLst>
                    <a:ext uri="{9D8B030D-6E8A-4147-A177-3AD203B41FA5}">
                      <a16:colId xmlns:a16="http://schemas.microsoft.com/office/drawing/2014/main" val="272112085"/>
                    </a:ext>
                  </a:extLst>
                </a:gridCol>
                <a:gridCol w="1660658">
                  <a:extLst>
                    <a:ext uri="{9D8B030D-6E8A-4147-A177-3AD203B41FA5}">
                      <a16:colId xmlns:a16="http://schemas.microsoft.com/office/drawing/2014/main" val="1310386317"/>
                    </a:ext>
                  </a:extLst>
                </a:gridCol>
                <a:gridCol w="1474562">
                  <a:extLst>
                    <a:ext uri="{9D8B030D-6E8A-4147-A177-3AD203B41FA5}">
                      <a16:colId xmlns:a16="http://schemas.microsoft.com/office/drawing/2014/main" val="870460489"/>
                    </a:ext>
                  </a:extLst>
                </a:gridCol>
                <a:gridCol w="1204226">
                  <a:extLst>
                    <a:ext uri="{9D8B030D-6E8A-4147-A177-3AD203B41FA5}">
                      <a16:colId xmlns:a16="http://schemas.microsoft.com/office/drawing/2014/main" val="4220010077"/>
                    </a:ext>
                  </a:extLst>
                </a:gridCol>
                <a:gridCol w="655362">
                  <a:extLst>
                    <a:ext uri="{9D8B030D-6E8A-4147-A177-3AD203B41FA5}">
                      <a16:colId xmlns:a16="http://schemas.microsoft.com/office/drawing/2014/main" val="2718684948"/>
                    </a:ext>
                  </a:extLst>
                </a:gridCol>
                <a:gridCol w="1335298">
                  <a:extLst>
                    <a:ext uri="{9D8B030D-6E8A-4147-A177-3AD203B41FA5}">
                      <a16:colId xmlns:a16="http://schemas.microsoft.com/office/drawing/2014/main" val="2249481071"/>
                    </a:ext>
                  </a:extLst>
                </a:gridCol>
                <a:gridCol w="1204226">
                  <a:extLst>
                    <a:ext uri="{9D8B030D-6E8A-4147-A177-3AD203B41FA5}">
                      <a16:colId xmlns:a16="http://schemas.microsoft.com/office/drawing/2014/main" val="87322289"/>
                    </a:ext>
                  </a:extLst>
                </a:gridCol>
                <a:gridCol w="1138690">
                  <a:extLst>
                    <a:ext uri="{9D8B030D-6E8A-4147-A177-3AD203B41FA5}">
                      <a16:colId xmlns:a16="http://schemas.microsoft.com/office/drawing/2014/main" val="844746373"/>
                    </a:ext>
                  </a:extLst>
                </a:gridCol>
              </a:tblGrid>
              <a:tr h="296092">
                <a:tc>
                  <a:txBody>
                    <a:bodyPr/>
                    <a:lstStyle/>
                    <a:p>
                      <a:pPr algn="ctr"/>
                      <a:r>
                        <a:rPr lang="en-US" sz="1600" b="0" dirty="0">
                          <a:effectLst/>
                          <a:latin typeface="Times New Roman" panose="02020603050405020304" pitchFamily="18" charset="0"/>
                          <a:cs typeface="Times New Roman" panose="02020603050405020304" pitchFamily="18" charset="0"/>
                        </a:rPr>
                        <a:t>Model</a:t>
                      </a:r>
                      <a:endParaRPr lang="en-US" sz="1600" b="0" dirty="0">
                        <a:latin typeface="Times New Roman" panose="02020603050405020304" pitchFamily="18" charset="0"/>
                        <a:cs typeface="Times New Roman" panose="02020603050405020304" pitchFamily="18" charset="0"/>
                      </a:endParaRPr>
                    </a:p>
                  </a:txBody>
                  <a:tcPr marL="52252" marR="52252" marT="26126" marB="26126" anchor="ctr"/>
                </a:tc>
                <a:tc>
                  <a:txBody>
                    <a:bodyPr/>
                    <a:lstStyle/>
                    <a:p>
                      <a:pPr algn="ctr"/>
                      <a:r>
                        <a:rPr lang="en-US" sz="1600" b="0" dirty="0">
                          <a:effectLst/>
                          <a:latin typeface="Times New Roman" panose="02020603050405020304" pitchFamily="18" charset="0"/>
                          <a:cs typeface="Times New Roman" panose="02020603050405020304" pitchFamily="18" charset="0"/>
                        </a:rPr>
                        <a:t>DeepSeek Qwen</a:t>
                      </a:r>
                      <a:endParaRPr lang="en-US" sz="1600" b="0" dirty="0">
                        <a:latin typeface="Times New Roman" panose="02020603050405020304" pitchFamily="18" charset="0"/>
                        <a:cs typeface="Times New Roman" panose="02020603050405020304" pitchFamily="18" charset="0"/>
                      </a:endParaRPr>
                    </a:p>
                  </a:txBody>
                  <a:tcPr marL="52252" marR="52252" marT="26126" marB="26126" anchor="ctr"/>
                </a:tc>
                <a:tc>
                  <a:txBody>
                    <a:bodyPr/>
                    <a:lstStyle/>
                    <a:p>
                      <a:pPr algn="ctr"/>
                      <a:r>
                        <a:rPr lang="en-US" sz="1600" b="0" dirty="0">
                          <a:effectLst/>
                          <a:latin typeface="Times New Roman" panose="02020603050405020304" pitchFamily="18" charset="0"/>
                          <a:cs typeface="Times New Roman" panose="02020603050405020304" pitchFamily="18" charset="0"/>
                        </a:rPr>
                        <a:t>Flan-T5-XXL</a:t>
                      </a:r>
                      <a:endParaRPr lang="en-US" sz="1600" b="0" dirty="0">
                        <a:latin typeface="Times New Roman" panose="02020603050405020304" pitchFamily="18" charset="0"/>
                        <a:cs typeface="Times New Roman" panose="02020603050405020304" pitchFamily="18" charset="0"/>
                      </a:endParaRPr>
                    </a:p>
                  </a:txBody>
                  <a:tcPr marL="52252" marR="52252" marT="26126" marB="26126" anchor="ctr"/>
                </a:tc>
                <a:tc>
                  <a:txBody>
                    <a:bodyPr/>
                    <a:lstStyle/>
                    <a:p>
                      <a:pPr algn="ctr"/>
                      <a:r>
                        <a:rPr lang="en-US" sz="1600" b="0" dirty="0">
                          <a:effectLst/>
                          <a:latin typeface="Times New Roman" panose="02020603050405020304" pitchFamily="18" charset="0"/>
                          <a:cs typeface="Times New Roman" panose="02020603050405020304" pitchFamily="18" charset="0"/>
                        </a:rPr>
                        <a:t>Tk-Instruct</a:t>
                      </a:r>
                      <a:endParaRPr lang="en-US" sz="1600" b="0" dirty="0">
                        <a:latin typeface="Times New Roman" panose="02020603050405020304" pitchFamily="18" charset="0"/>
                        <a:cs typeface="Times New Roman" panose="02020603050405020304" pitchFamily="18" charset="0"/>
                      </a:endParaRPr>
                    </a:p>
                  </a:txBody>
                  <a:tcPr marL="52252" marR="52252" marT="26126" marB="26126" anchor="ctr"/>
                </a:tc>
                <a:tc>
                  <a:txBody>
                    <a:bodyPr/>
                    <a:lstStyle/>
                    <a:p>
                      <a:pPr algn="ctr"/>
                      <a:r>
                        <a:rPr lang="en-US" sz="1600" b="0" dirty="0">
                          <a:effectLst/>
                          <a:latin typeface="Times New Roman" panose="02020603050405020304" pitchFamily="18" charset="0"/>
                          <a:cs typeface="Times New Roman" panose="02020603050405020304" pitchFamily="18" charset="0"/>
                        </a:rPr>
                        <a:t>T0pp</a:t>
                      </a:r>
                      <a:endParaRPr lang="en-US" sz="1600" b="0" dirty="0">
                        <a:latin typeface="Times New Roman" panose="02020603050405020304" pitchFamily="18" charset="0"/>
                        <a:cs typeface="Times New Roman" panose="02020603050405020304" pitchFamily="18" charset="0"/>
                      </a:endParaRPr>
                    </a:p>
                  </a:txBody>
                  <a:tcPr marL="52252" marR="52252" marT="26126" marB="26126" anchor="ctr"/>
                </a:tc>
                <a:tc>
                  <a:txBody>
                    <a:bodyPr/>
                    <a:lstStyle/>
                    <a:p>
                      <a:pPr algn="ctr"/>
                      <a:r>
                        <a:rPr lang="en-US" sz="1600" b="0" dirty="0">
                          <a:effectLst/>
                          <a:latin typeface="Times New Roman" panose="02020603050405020304" pitchFamily="18" charset="0"/>
                          <a:cs typeface="Times New Roman" panose="02020603050405020304" pitchFamily="18" charset="0"/>
                        </a:rPr>
                        <a:t>Vicuna v1.5</a:t>
                      </a:r>
                      <a:endParaRPr lang="en-US" sz="1600" b="0" dirty="0">
                        <a:latin typeface="Times New Roman" panose="02020603050405020304" pitchFamily="18" charset="0"/>
                        <a:cs typeface="Times New Roman" panose="02020603050405020304" pitchFamily="18" charset="0"/>
                      </a:endParaRPr>
                    </a:p>
                  </a:txBody>
                  <a:tcPr marL="52252" marR="52252" marT="26126" marB="26126" anchor="ctr"/>
                </a:tc>
                <a:tc>
                  <a:txBody>
                    <a:bodyPr/>
                    <a:lstStyle/>
                    <a:p>
                      <a:pPr algn="ctr"/>
                      <a:r>
                        <a:rPr lang="en-US" sz="1600" b="0" dirty="0">
                          <a:effectLst/>
                          <a:latin typeface="Times New Roman" panose="02020603050405020304" pitchFamily="18" charset="0"/>
                          <a:cs typeface="Times New Roman" panose="02020603050405020304" pitchFamily="18" charset="0"/>
                        </a:rPr>
                        <a:t>ChatGPT3</a:t>
                      </a:r>
                      <a:endParaRPr lang="en-US" sz="1600" b="0" dirty="0">
                        <a:latin typeface="Times New Roman" panose="02020603050405020304" pitchFamily="18" charset="0"/>
                        <a:cs typeface="Times New Roman" panose="02020603050405020304" pitchFamily="18" charset="0"/>
                      </a:endParaRPr>
                    </a:p>
                  </a:txBody>
                  <a:tcPr marL="52252" marR="52252" marT="26126" marB="26126" anchor="ctr"/>
                </a:tc>
                <a:tc>
                  <a:txBody>
                    <a:bodyPr/>
                    <a:lstStyle/>
                    <a:p>
                      <a:pPr algn="ctr"/>
                      <a:r>
                        <a:rPr lang="en-US" sz="1600" b="0" dirty="0">
                          <a:effectLst/>
                          <a:latin typeface="Times New Roman" panose="02020603050405020304" pitchFamily="18" charset="0"/>
                          <a:cs typeface="Times New Roman" panose="02020603050405020304" pitchFamily="18" charset="0"/>
                        </a:rPr>
                        <a:t>BioBERT</a:t>
                      </a:r>
                      <a:endParaRPr lang="en-US" sz="1600" b="0" dirty="0">
                        <a:latin typeface="Times New Roman" panose="02020603050405020304" pitchFamily="18" charset="0"/>
                        <a:cs typeface="Times New Roman" panose="02020603050405020304" pitchFamily="18" charset="0"/>
                      </a:endParaRPr>
                    </a:p>
                  </a:txBody>
                  <a:tcPr marL="52252" marR="52252" marT="26126" marB="26126" anchor="ctr"/>
                </a:tc>
                <a:extLst>
                  <a:ext uri="{0D108BD9-81ED-4DB2-BD59-A6C34878D82A}">
                    <a16:rowId xmlns:a16="http://schemas.microsoft.com/office/drawing/2014/main" val="811752828"/>
                  </a:ext>
                </a:extLst>
              </a:tr>
              <a:tr h="539932">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effectLst/>
                          <a:latin typeface="Times New Roman" panose="02020603050405020304" pitchFamily="18" charset="0"/>
                          <a:cs typeface="Times New Roman" panose="02020603050405020304" pitchFamily="18" charset="0"/>
                        </a:rPr>
                        <a:t>Parameter size</a:t>
                      </a:r>
                    </a:p>
                  </a:txBody>
                  <a:tcPr marL="52252" marR="52252" marT="26126" marB="26126" anchor="ctr"/>
                </a:tc>
                <a:tc>
                  <a:txBody>
                    <a:bodyPr/>
                    <a:lstStyle/>
                    <a:p>
                      <a:pPr algn="ctr"/>
                      <a:r>
                        <a:rPr lang="en-US" sz="1600" b="1" dirty="0">
                          <a:effectLst/>
                          <a:latin typeface="Times New Roman" panose="02020603050405020304" pitchFamily="18" charset="0"/>
                          <a:cs typeface="Times New Roman" panose="02020603050405020304" pitchFamily="18" charset="0"/>
                        </a:rPr>
                        <a:t>32B</a:t>
                      </a:r>
                      <a:endParaRPr lang="en-US" sz="1600" b="1" dirty="0">
                        <a:latin typeface="Times New Roman" panose="02020603050405020304" pitchFamily="18" charset="0"/>
                        <a:cs typeface="Times New Roman" panose="02020603050405020304" pitchFamily="18" charset="0"/>
                      </a:endParaRPr>
                    </a:p>
                  </a:txBody>
                  <a:tcPr marL="52252" marR="52252" marT="26126" marB="26126" anchor="ctr"/>
                </a:tc>
                <a:tc>
                  <a:txBody>
                    <a:bodyPr/>
                    <a:lstStyle/>
                    <a:p>
                      <a:pPr algn="ctr"/>
                      <a:r>
                        <a:rPr lang="en-US" sz="1600" b="1" dirty="0">
                          <a:effectLst/>
                          <a:latin typeface="Times New Roman" panose="02020603050405020304" pitchFamily="18" charset="0"/>
                          <a:cs typeface="Times New Roman" panose="02020603050405020304" pitchFamily="18" charset="0"/>
                        </a:rPr>
                        <a:t>11B</a:t>
                      </a:r>
                      <a:endParaRPr lang="en-US" sz="1600" b="1" dirty="0">
                        <a:latin typeface="Times New Roman" panose="02020603050405020304" pitchFamily="18" charset="0"/>
                        <a:cs typeface="Times New Roman" panose="02020603050405020304" pitchFamily="18" charset="0"/>
                      </a:endParaRPr>
                    </a:p>
                  </a:txBody>
                  <a:tcPr marL="52252" marR="52252" marT="26126" marB="26126" anchor="ctr"/>
                </a:tc>
                <a:tc>
                  <a:txBody>
                    <a:bodyPr/>
                    <a:lstStyle/>
                    <a:p>
                      <a:pPr algn="ctr"/>
                      <a:r>
                        <a:rPr lang="en-US" sz="1600" b="1" dirty="0">
                          <a:effectLst/>
                          <a:latin typeface="Times New Roman" panose="02020603050405020304" pitchFamily="18" charset="0"/>
                          <a:cs typeface="Times New Roman" panose="02020603050405020304" pitchFamily="18" charset="0"/>
                        </a:rPr>
                        <a:t>11B</a:t>
                      </a:r>
                      <a:endParaRPr lang="en-US" sz="1600" b="1" dirty="0">
                        <a:latin typeface="Times New Roman" panose="02020603050405020304" pitchFamily="18" charset="0"/>
                        <a:cs typeface="Times New Roman" panose="02020603050405020304" pitchFamily="18" charset="0"/>
                      </a:endParaRPr>
                    </a:p>
                  </a:txBody>
                  <a:tcPr marL="52252" marR="52252" marT="26126" marB="26126" anchor="ctr"/>
                </a:tc>
                <a:tc>
                  <a:txBody>
                    <a:bodyPr/>
                    <a:lstStyle/>
                    <a:p>
                      <a:pPr algn="ctr"/>
                      <a:r>
                        <a:rPr lang="en-US" sz="1600" b="1" dirty="0">
                          <a:effectLst/>
                          <a:latin typeface="Times New Roman" panose="02020603050405020304" pitchFamily="18" charset="0"/>
                          <a:cs typeface="Times New Roman" panose="02020603050405020304" pitchFamily="18" charset="0"/>
                        </a:rPr>
                        <a:t>11B</a:t>
                      </a:r>
                      <a:endParaRPr lang="en-US" sz="1600" b="1" dirty="0">
                        <a:latin typeface="Times New Roman" panose="02020603050405020304" pitchFamily="18" charset="0"/>
                        <a:cs typeface="Times New Roman" panose="02020603050405020304" pitchFamily="18" charset="0"/>
                      </a:endParaRPr>
                    </a:p>
                  </a:txBody>
                  <a:tcPr marL="52252" marR="52252" marT="26126" marB="26126"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b="1" dirty="0">
                          <a:effectLst/>
                          <a:latin typeface="Times New Roman" panose="02020603050405020304" pitchFamily="18" charset="0"/>
                          <a:cs typeface="Times New Roman" panose="02020603050405020304" pitchFamily="18" charset="0"/>
                        </a:rPr>
                        <a:t>13.7B</a:t>
                      </a:r>
                    </a:p>
                  </a:txBody>
                  <a:tcPr marL="52252" marR="52252" marT="26126" marB="26126" anchor="ctr"/>
                </a:tc>
                <a:tc>
                  <a:txBody>
                    <a:bodyPr/>
                    <a:lstStyle/>
                    <a:p>
                      <a:pPr algn="ctr"/>
                      <a:r>
                        <a:rPr lang="en-US" sz="1600" b="1" dirty="0">
                          <a:effectLst/>
                          <a:latin typeface="Times New Roman" panose="02020603050405020304" pitchFamily="18" charset="0"/>
                          <a:cs typeface="Times New Roman" panose="02020603050405020304" pitchFamily="18" charset="0"/>
                        </a:rPr>
                        <a:t>175B</a:t>
                      </a:r>
                      <a:endParaRPr lang="en-US" sz="1600" b="1" dirty="0">
                        <a:latin typeface="Times New Roman" panose="02020603050405020304" pitchFamily="18" charset="0"/>
                        <a:cs typeface="Times New Roman" panose="02020603050405020304" pitchFamily="18" charset="0"/>
                      </a:endParaRPr>
                    </a:p>
                  </a:txBody>
                  <a:tcPr marL="52252" marR="52252" marT="26126" marB="26126" anchor="ctr"/>
                </a:tc>
                <a:tc>
                  <a:txBody>
                    <a:bodyPr/>
                    <a:lstStyle/>
                    <a:p>
                      <a:pPr algn="ctr"/>
                      <a:r>
                        <a:rPr lang="en-US" sz="1600" b="1" dirty="0">
                          <a:effectLst/>
                          <a:latin typeface="Times New Roman" panose="02020603050405020304" pitchFamily="18" charset="0"/>
                          <a:cs typeface="Times New Roman" panose="02020603050405020304" pitchFamily="18" charset="0"/>
                        </a:rPr>
                        <a:t>0.34B</a:t>
                      </a:r>
                      <a:endParaRPr lang="en-US" sz="1600" b="1" dirty="0">
                        <a:latin typeface="Times New Roman" panose="02020603050405020304" pitchFamily="18" charset="0"/>
                        <a:cs typeface="Times New Roman" panose="02020603050405020304" pitchFamily="18" charset="0"/>
                      </a:endParaRPr>
                    </a:p>
                  </a:txBody>
                  <a:tcPr marL="52252" marR="52252" marT="26126" marB="26126" anchor="ctr"/>
                </a:tc>
                <a:extLst>
                  <a:ext uri="{0D108BD9-81ED-4DB2-BD59-A6C34878D82A}">
                    <a16:rowId xmlns:a16="http://schemas.microsoft.com/office/drawing/2014/main" val="2498699853"/>
                  </a:ext>
                </a:extLst>
              </a:tr>
            </a:tbl>
          </a:graphicData>
        </a:graphic>
      </p:graphicFrame>
      <p:pic>
        <p:nvPicPr>
          <p:cNvPr id="8" name="Picture 7">
            <a:extLst>
              <a:ext uri="{FF2B5EF4-FFF2-40B4-BE49-F238E27FC236}">
                <a16:creationId xmlns:a16="http://schemas.microsoft.com/office/drawing/2014/main" id="{B781FEEF-2272-3E12-B197-A2533DAA0F9F}"/>
              </a:ext>
            </a:extLst>
          </p:cNvPr>
          <p:cNvPicPr>
            <a:picLocks noChangeAspect="1"/>
          </p:cNvPicPr>
          <p:nvPr/>
        </p:nvPicPr>
        <p:blipFill rotWithShape="1">
          <a:blip r:embed="rId7"/>
          <a:srcRect t="2657" r="28580" b="13500"/>
          <a:stretch/>
        </p:blipFill>
        <p:spPr>
          <a:xfrm>
            <a:off x="12673937" y="3860378"/>
            <a:ext cx="7490990" cy="3681191"/>
          </a:xfrm>
          <a:prstGeom prst="rect">
            <a:avLst/>
          </a:prstGeom>
        </p:spPr>
      </p:pic>
    </p:spTree>
    <p:extLst>
      <p:ext uri="{BB962C8B-B14F-4D97-AF65-F5344CB8AC3E}">
        <p14:creationId xmlns:p14="http://schemas.microsoft.com/office/powerpoint/2010/main" val="417200911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544c002-5fbb-4392-bd1d-67fd97bf5587">
      <UserInfo>
        <DisplayName>Ambush, Carol</DisplayName>
        <AccountId>37</AccountId>
        <AccountType/>
      </UserInfo>
      <UserInfo>
        <DisplayName>Roy, Kirk</DisplayName>
        <AccountId>32</AccountId>
        <AccountType/>
      </UserInfo>
      <UserInfo>
        <DisplayName>Gershuny, Victoria</DisplayName>
        <AccountId>216</AccountId>
        <AccountType/>
      </UserInfo>
    </SharedWithUsers>
    <TaxCatchAll xmlns="20867c8d-1cc9-4acd-a073-94634f6a764f" xsi:nil="true"/>
    <lcf76f155ced4ddcb4097134ff3c332f xmlns="60797128-0f77-4cbd-bbaf-d4a6fd00ec9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B5E70497F27EB44B8177528019FA6D0" ma:contentTypeVersion="13" ma:contentTypeDescription="Create a new document." ma:contentTypeScope="" ma:versionID="a7cff74570d8c5ab225d623e0b01fc34">
  <xsd:schema xmlns:xsd="http://www.w3.org/2001/XMLSchema" xmlns:xs="http://www.w3.org/2001/XMLSchema" xmlns:p="http://schemas.microsoft.com/office/2006/metadata/properties" xmlns:ns2="60797128-0f77-4cbd-bbaf-d4a6fd00ec9c" xmlns:ns3="4544c002-5fbb-4392-bd1d-67fd97bf5587" xmlns:ns4="20867c8d-1cc9-4acd-a073-94634f6a764f" targetNamespace="http://schemas.microsoft.com/office/2006/metadata/properties" ma:root="true" ma:fieldsID="7785d81f9cf02706045a7acd6c073d37" ns2:_="" ns3:_="" ns4:_="">
    <xsd:import namespace="60797128-0f77-4cbd-bbaf-d4a6fd00ec9c"/>
    <xsd:import namespace="4544c002-5fbb-4392-bd1d-67fd97bf5587"/>
    <xsd:import namespace="20867c8d-1cc9-4acd-a073-94634f6a764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797128-0f77-4cbd-bbaf-d4a6fd00ec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9cf906e-e933-44a8-8421-1c91ada6f122"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44c002-5fbb-4392-bd1d-67fd97bf558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0867c8d-1cc9-4acd-a073-94634f6a764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3260172-1c0e-4f88-93d1-61a3c273f664}" ma:internalName="TaxCatchAll" ma:showField="CatchAllData" ma:web="4544c002-5fbb-4392-bd1d-67fd97bf558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88376F5-3C81-4083-8EF1-D4FC77FB5A23}">
  <ds:schemaRefs>
    <ds:schemaRef ds:uri="20867c8d-1cc9-4acd-a073-94634f6a764f"/>
    <ds:schemaRef ds:uri="4544c002-5fbb-4392-bd1d-67fd97bf5587"/>
    <ds:schemaRef ds:uri="60797128-0f77-4cbd-bbaf-d4a6fd00ec9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1CC3AC8-3F54-41FA-AFE9-578A1EC7160D}">
  <ds:schemaRefs>
    <ds:schemaRef ds:uri="20867c8d-1cc9-4acd-a073-94634f6a764f"/>
    <ds:schemaRef ds:uri="4544c002-5fbb-4392-bd1d-67fd97bf5587"/>
    <ds:schemaRef ds:uri="60797128-0f77-4cbd-bbaf-d4a6fd00ec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CF9BD49-33A8-4E9B-9404-7466E8B30585}">
  <ds:schemaRefs>
    <ds:schemaRef ds:uri="http://schemas.microsoft.com/sharepoint/v3/contenttype/forms"/>
  </ds:schemaRefs>
</ds:datastoreItem>
</file>

<file path=docMetadata/LabelInfo.xml><?xml version="1.0" encoding="utf-8"?>
<clbl:labelList xmlns:clbl="http://schemas.microsoft.com/office/2020/mipLabelMetadata">
  <clbl:label id="{7d2fdb41-339c-4257-87f2-a665730b31fc}" enabled="0" method="" siteId="{7d2fdb41-339c-4257-87f2-a665730b31fc}" removed="1"/>
</clbl:labelList>
</file>

<file path=docProps/app.xml><?xml version="1.0" encoding="utf-8"?>
<Properties xmlns="http://schemas.openxmlformats.org/officeDocument/2006/extended-properties" xmlns:vt="http://schemas.openxmlformats.org/officeDocument/2006/docPropsVTypes">
  <TotalTime>3326</TotalTime>
  <Words>1787</Words>
  <Application>Microsoft Office PowerPoint</Application>
  <PresentationFormat>Custom</PresentationFormat>
  <Paragraphs>117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Wingdings</vt:lpstr>
      <vt:lpstr>Arial</vt:lpstr>
      <vt:lpstr>Courier New</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Bergman, Kimberly</dc:creator>
  <cp:lastModifiedBy>Seyed Hamed</cp:lastModifiedBy>
  <cp:revision>7</cp:revision>
  <dcterms:modified xsi:type="dcterms:W3CDTF">2025-05-20T14:49:58Z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0x010100CB5E70497F27EB44B8177528019FA6D0</vt:lpwstr>
  </property>
  <property fmtid="{D5CDD505-2E9C-101B-9397-08002B2CF9AE}" pid="3" name="MediaServiceImageTags">
    <vt:lpwstr/>
  </property>
</Properties>
</file>