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3C98"/>
    <a:srgbClr val="0F766E"/>
    <a:srgbClr val="1B3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F583-39B8-CAE1-0466-384299CA2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30813-0C6D-B2EF-2896-56613C9A3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3145A-4A77-3628-E4D5-6A420A8E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659F9-5D2C-4B82-8B84-74BA08A5745F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86D69-5699-836D-BFA5-F8108FEE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CB930-CED0-2496-E751-E1438742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0238-EFFE-4789-8BD6-7821BC757D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174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32E6-DAC5-74D9-2839-548E0074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DBF08-403E-4304-7A10-74C05F3F6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BA677-FCAF-42E8-9C2A-6792327C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659F9-5D2C-4B82-8B84-74BA08A5745F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CDA6B-8278-21C8-2AF3-90CBF076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651CC-CF68-5C33-5686-68F28355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0238-EFFE-4789-8BD6-7821BC757D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639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C6AEB-2F06-9AB5-B1C5-8D2EB597C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840C7-A8D1-EC79-E8CC-A7973A87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11E15-FFA8-A31C-94EF-ABDE3192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659F9-5D2C-4B82-8B84-74BA08A5745F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17BDA-7414-416F-D894-0E6F89D6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8EF99-DF4D-6CAB-AFED-DD661780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0238-EFFE-4789-8BD6-7821BC757D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695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09CF-169E-907C-4BD2-1593FE0A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FD1E-98AE-988C-51AB-8D92FE2B7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5178D-45EB-3D65-D5D1-312411A9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659F9-5D2C-4B82-8B84-74BA08A5745F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16D7-E9AB-3D05-7DC1-7D4C84F8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61827-BFF9-652D-060E-921BA32A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0238-EFFE-4789-8BD6-7821BC757D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709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5E2A-021D-B3DD-2A3B-3168C0A09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BD2EE-2673-6322-AA31-191C7FD13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AE285-7E5A-F07A-B05F-1E51935F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659F9-5D2C-4B82-8B84-74BA08A5745F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69DF3-EFC2-5D4B-5253-CC89E0E9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EB0D-CA27-1307-11B0-A87FD1F5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0238-EFFE-4789-8BD6-7821BC757D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63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C1EA-69D2-D29E-23C9-5AAF03A1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F0F4F-9F43-6323-8F13-EA288EE44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5909B-9CAD-6DA4-E089-A2F6C7EA7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B6FD2-08F3-A066-FA50-4966A9F6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659F9-5D2C-4B82-8B84-74BA08A5745F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26CBB-0111-FDF9-D81B-77955B81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44D61-1E3C-5D87-B45B-03D014AB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0238-EFFE-4789-8BD6-7821BC757D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79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6AB5-D2FE-EC5C-CE34-347F31E1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5FB16-F2FD-6E6F-DB79-1D4AAD2F4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AF0AD-4018-973B-E57B-89878FA3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C314C-61AE-DE17-EAE8-C8176A679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96867-AA24-7FED-DFB7-DC3B2D0AF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7F2E1-AD66-3D71-C230-5F880C48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659F9-5D2C-4B82-8B84-74BA08A5745F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893435-EF93-5F60-25C0-BD6BC7E7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EC26FC-D28C-7ED3-9761-0EF8A39C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0238-EFFE-4789-8BD6-7821BC757D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517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3EDE-15FD-FB07-4BEF-C10B3787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A7FF4-4E05-72FD-B6FC-6E6062B0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659F9-5D2C-4B82-8B84-74BA08A5745F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9EB3D-7D83-654B-DEDB-8E0A7403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1D586-6603-51D6-1B74-197AC77C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0238-EFFE-4789-8BD6-7821BC757D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272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2522A-C8F7-447C-2348-6F5E10F1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659F9-5D2C-4B82-8B84-74BA08A5745F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DB460-ECAD-9EC9-0235-BF9BF8AC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D6DC6-BF1F-23FF-D594-794A681D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0238-EFFE-4789-8BD6-7821BC757D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93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C55F-C3C6-83E8-769C-40F09066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B5D18-141C-D249-8BBC-F503E1B4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C24FF-B6A1-ED83-BD4A-F87C8B7E7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7FCF4-9A9F-11A3-05DA-0496B367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659F9-5D2C-4B82-8B84-74BA08A5745F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D602D-3AD6-AB4D-89DB-4ADC6318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9AE66-1A44-DF51-A1A4-F35F79FC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0238-EFFE-4789-8BD6-7821BC757D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356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0521-A355-CFC9-1D88-21CFFBE9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11A89-C75F-C69B-96C4-F160308AA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9DC40-A0BC-66AF-3DB7-6EABEADBF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D12B1-44EF-439B-0C53-356D2230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659F9-5D2C-4B82-8B84-74BA08A5745F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E754D-5EBC-C032-BCCF-8DD3477B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F14D-27CE-92CA-B16E-08AD7A2F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0238-EFFE-4789-8BD6-7821BC757D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752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2F5AD-56E7-87D8-CA33-C16BEFCE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57201-D9C0-44AF-F496-9BA58F79F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669AD-C42C-1EAD-8D03-BB5328AD8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659F9-5D2C-4B82-8B84-74BA08A5745F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02A-68AB-8D0A-832F-B2512103B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E5D9B-42BB-2929-C76A-E6883D044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370238-EFFE-4789-8BD6-7821BC757D9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47944-A743-1DED-61D6-2FA7B889AB0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383213" y="63500"/>
            <a:ext cx="14541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RMIT Classification: Trusted</a:t>
            </a:r>
          </a:p>
        </p:txBody>
      </p:sp>
    </p:spTree>
    <p:extLst>
      <p:ext uri="{BB962C8B-B14F-4D97-AF65-F5344CB8AC3E}">
        <p14:creationId xmlns:p14="http://schemas.microsoft.com/office/powerpoint/2010/main" val="24129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arge screen with charts and graphs on it&#10;&#10;Description automatically generated">
            <a:extLst>
              <a:ext uri="{FF2B5EF4-FFF2-40B4-BE49-F238E27FC236}">
                <a16:creationId xmlns:a16="http://schemas.microsoft.com/office/drawing/2014/main" id="{20CBEF37-D3F8-D9F9-A76A-819F1B278C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78" t="9091" r="2976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15431-FC9F-07C0-912D-26FFC0C97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Corporate Default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1079D-E1C8-F04C-475B-5CE502F3C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A Probability of Default (PD) Model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0F46CF1-D69A-7018-C9E5-87D71B5138B9}"/>
              </a:ext>
            </a:extLst>
          </p:cNvPr>
          <p:cNvSpPr txBox="1">
            <a:spLocks/>
          </p:cNvSpPr>
          <p:nvPr/>
        </p:nvSpPr>
        <p:spPr>
          <a:xfrm>
            <a:off x="477980" y="5644910"/>
            <a:ext cx="4999022" cy="625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b="1" dirty="0"/>
              <a:t>Hamed </a:t>
            </a:r>
            <a:r>
              <a:rPr lang="en-AU" b="1" dirty="0" err="1"/>
              <a:t>Vosgha,PhD</a:t>
            </a:r>
            <a:endParaRPr lang="en-AU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06D73-718B-AB32-D5B8-6BD83A7E2312}"/>
              </a:ext>
            </a:extLst>
          </p:cNvPr>
          <p:cNvSpPr/>
          <p:nvPr/>
        </p:nvSpPr>
        <p:spPr>
          <a:xfrm>
            <a:off x="477980" y="625683"/>
            <a:ext cx="725396" cy="146305"/>
          </a:xfrm>
          <a:prstGeom prst="rect">
            <a:avLst/>
          </a:prstGeom>
          <a:solidFill>
            <a:srgbClr val="1B3A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47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F1DB-E032-4C7E-DFA5-C9D967FA4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917" y="528087"/>
            <a:ext cx="5553547" cy="485901"/>
          </a:xfrm>
        </p:spPr>
        <p:txBody>
          <a:bodyPr>
            <a:normAutofit fontScale="90000"/>
          </a:bodyPr>
          <a:lstStyle/>
          <a:p>
            <a:r>
              <a:rPr lang="en-AU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442DA-FFB2-E6B4-F42B-075EB4851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41" y="2039702"/>
            <a:ext cx="10768342" cy="124349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AU" dirty="0"/>
              <a:t>This project aims to predict the probability of corporate bankruptcy using logistic regression. The dataset contains financial indicators of public companies and labels indicating bankruptcy status.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6DD16A-67A1-2DE3-C0E7-49044D85A7CA}"/>
              </a:ext>
            </a:extLst>
          </p:cNvPr>
          <p:cNvSpPr/>
          <p:nvPr/>
        </p:nvSpPr>
        <p:spPr>
          <a:xfrm>
            <a:off x="11782425" y="0"/>
            <a:ext cx="409575" cy="6858000"/>
          </a:xfrm>
          <a:prstGeom prst="rect">
            <a:avLst/>
          </a:prstGeom>
          <a:solidFill>
            <a:srgbClr val="1B3A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ACBC22-F258-16DA-C352-8183E00673AA}"/>
              </a:ext>
            </a:extLst>
          </p:cNvPr>
          <p:cNvSpPr/>
          <p:nvPr/>
        </p:nvSpPr>
        <p:spPr>
          <a:xfrm flipH="1">
            <a:off x="12146281" y="647700"/>
            <a:ext cx="45719" cy="6139413"/>
          </a:xfrm>
          <a:prstGeom prst="rect">
            <a:avLst/>
          </a:prstGeom>
          <a:solidFill>
            <a:srgbClr val="0F7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C8199B-E6D2-DDCA-742D-22F0F97AF8B9}"/>
              </a:ext>
            </a:extLst>
          </p:cNvPr>
          <p:cNvSpPr/>
          <p:nvPr/>
        </p:nvSpPr>
        <p:spPr>
          <a:xfrm>
            <a:off x="1908804" y="1013988"/>
            <a:ext cx="1396372" cy="190500"/>
          </a:xfrm>
          <a:prstGeom prst="rect">
            <a:avLst/>
          </a:prstGeom>
          <a:solidFill>
            <a:srgbClr val="7D3C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851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5D68A-49D8-A5F8-825A-97655D94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365126"/>
            <a:ext cx="11115675" cy="939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AU" sz="4000" dirty="0"/>
              <a:t>Dataset Used for Probability of Default (PD) </a:t>
            </a:r>
            <a:r>
              <a:rPr lang="en-AU" sz="4000" dirty="0" err="1"/>
              <a:t>Modeling</a:t>
            </a:r>
            <a:endParaRPr lang="en-A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47A31-F541-7233-79C3-EC475FC0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2" y="16732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Reference:</a:t>
            </a:r>
          </a:p>
          <a:p>
            <a:pPr algn="just"/>
            <a:r>
              <a:rPr lang="en-AU" sz="2200" dirty="0"/>
              <a:t>The dataset selection is guided by insights from the paper </a:t>
            </a:r>
            <a:r>
              <a:rPr lang="en-AU" sz="2200" i="1" dirty="0"/>
              <a:t>"Datasets for Advanced Bankruptcy Prediction: A Survey and Taxonomy"</a:t>
            </a:r>
            <a:r>
              <a:rPr lang="en-AU" sz="2200" dirty="0"/>
              <a:t> by </a:t>
            </a:r>
            <a:r>
              <a:rPr lang="en-AU" sz="2200" dirty="0" err="1"/>
              <a:t>Xinlin</a:t>
            </a:r>
            <a:r>
              <a:rPr lang="en-AU" sz="2200" dirty="0"/>
              <a:t> Wang et al. This paper provides a detailed taxonomy of datasets commonly used in bankruptcy prediction research.</a:t>
            </a:r>
          </a:p>
          <a:p>
            <a:pPr algn="just"/>
            <a:r>
              <a:rPr lang="en-AU" sz="2200" dirty="0"/>
              <a:t>Contains accounting data for </a:t>
            </a:r>
            <a:r>
              <a:rPr lang="en-AU" sz="2200" b="1" dirty="0"/>
              <a:t>8,262 companies</a:t>
            </a:r>
            <a:r>
              <a:rPr lang="en-AU" sz="2200" dirty="0"/>
              <a:t> over the period </a:t>
            </a:r>
            <a:r>
              <a:rPr lang="en-AU" sz="2200" b="1" dirty="0"/>
              <a:t>1999 to 2018. </a:t>
            </a:r>
            <a:r>
              <a:rPr lang="en-AU" sz="2200" dirty="0"/>
              <a:t>Provides </a:t>
            </a:r>
            <a:r>
              <a:rPr lang="en-AU" sz="2200" b="1" dirty="0"/>
              <a:t>78,682 firm-year observations</a:t>
            </a:r>
            <a:r>
              <a:rPr lang="en-AU" sz="2200" dirty="0"/>
              <a:t> labelled as 1=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Bankruptcy (failed companies), 0 =</a:t>
            </a:r>
            <a:r>
              <a:rPr lang="en-AU" sz="2200" dirty="0"/>
              <a:t> Alive (non-failed companies)</a:t>
            </a:r>
            <a:endParaRPr lang="en-AU" sz="2200" b="1" dirty="0"/>
          </a:p>
          <a:p>
            <a:pPr marL="0" indent="0" algn="just">
              <a:buNone/>
            </a:pPr>
            <a:endParaRPr lang="en-AU" sz="2200" b="1" dirty="0"/>
          </a:p>
          <a:p>
            <a:pPr algn="just"/>
            <a:r>
              <a:rPr lang="en-AU" sz="2200" dirty="0"/>
              <a:t>This dataset was used to build, train, and evaluate PD models, focusing on improving prediction accuracy, especially for rare events like defaults.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54C72-5F22-CFB2-5613-431CAEA8ED31}"/>
              </a:ext>
            </a:extLst>
          </p:cNvPr>
          <p:cNvSpPr/>
          <p:nvPr/>
        </p:nvSpPr>
        <p:spPr>
          <a:xfrm>
            <a:off x="11653839" y="0"/>
            <a:ext cx="538162" cy="6858000"/>
          </a:xfrm>
          <a:prstGeom prst="rect">
            <a:avLst/>
          </a:prstGeom>
          <a:solidFill>
            <a:srgbClr val="0F7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2C5B43-9427-0DB1-1412-4E0440C106E2}"/>
              </a:ext>
            </a:extLst>
          </p:cNvPr>
          <p:cNvSpPr/>
          <p:nvPr/>
        </p:nvSpPr>
        <p:spPr>
          <a:xfrm>
            <a:off x="10582275" y="6115049"/>
            <a:ext cx="1609725" cy="114301"/>
          </a:xfrm>
          <a:prstGeom prst="rect">
            <a:avLst/>
          </a:prstGeom>
          <a:solidFill>
            <a:srgbClr val="7D3C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223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B431-0AB6-711F-5D01-03CC4A4F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16" y="269610"/>
            <a:ext cx="10351883" cy="92046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AU" sz="3200" dirty="0"/>
              <a:t>Addressing Imbalanced Data: </a:t>
            </a:r>
            <a:br>
              <a:rPr lang="en-AU" sz="3200" dirty="0"/>
            </a:br>
            <a:r>
              <a:rPr lang="en-AU" sz="2800" dirty="0"/>
              <a:t>Enhancing Bankruptcy Prediction Accuracy with SMOTE</a:t>
            </a:r>
            <a:endParaRPr lang="en-AU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2A5282-3FB1-7CD3-FA96-5B71F95E0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177556"/>
              </p:ext>
            </p:extLst>
          </p:nvPr>
        </p:nvGraphicFramePr>
        <p:xfrm>
          <a:off x="752916" y="1584357"/>
          <a:ext cx="10763091" cy="40749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0450">
                  <a:extLst>
                    <a:ext uri="{9D8B030D-6E8A-4147-A177-3AD203B41FA5}">
                      <a16:colId xmlns:a16="http://schemas.microsoft.com/office/drawing/2014/main" val="3063810404"/>
                    </a:ext>
                  </a:extLst>
                </a:gridCol>
                <a:gridCol w="9252641">
                  <a:extLst>
                    <a:ext uri="{9D8B030D-6E8A-4147-A177-3AD203B41FA5}">
                      <a16:colId xmlns:a16="http://schemas.microsoft.com/office/drawing/2014/main" val="1630133293"/>
                    </a:ext>
                  </a:extLst>
                </a:gridCol>
              </a:tblGrid>
              <a:tr h="669437">
                <a:tc rowSpan="2">
                  <a:txBody>
                    <a:bodyPr/>
                    <a:lstStyle/>
                    <a:p>
                      <a:r>
                        <a:rPr lang="en-AU" sz="1400" b="1" dirty="0"/>
                        <a:t>Challenge</a:t>
                      </a:r>
                      <a:endParaRPr lang="en-AU" sz="1400" dirty="0"/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The dataset was highly imbalanced, with significantly more non-defaulting companies (alive) than defaulting ones (failed).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3602380801"/>
                  </a:ext>
                </a:extLst>
              </a:tr>
              <a:tr h="660856">
                <a:tc vMerge="1">
                  <a:txBody>
                    <a:bodyPr/>
                    <a:lstStyle/>
                    <a:p>
                      <a:endParaRPr lang="en-AU" sz="1300" dirty="0"/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This imbalance can skew model predictions toward the majority class, reducing the effectiveness of predicting defaults.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3840638223"/>
                  </a:ext>
                </a:extLst>
              </a:tr>
              <a:tr h="468606">
                <a:tc rowSpan="3">
                  <a:txBody>
                    <a:bodyPr/>
                    <a:lstStyle/>
                    <a:p>
                      <a:r>
                        <a:rPr lang="en-AU" sz="1400" b="1" dirty="0"/>
                        <a:t>Solution</a:t>
                      </a:r>
                      <a:endParaRPr lang="en-AU" sz="1400" dirty="0"/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- Oversampling with SMOTE (Synthetic Minority Oversampling Technique):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199926936"/>
                  </a:ext>
                </a:extLst>
              </a:tr>
              <a:tr h="468606">
                <a:tc vMerge="1">
                  <a:txBody>
                    <a:bodyPr/>
                    <a:lstStyle/>
                    <a:p>
                      <a:endParaRPr lang="en-AU" sz="1300" dirty="0"/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- Generated synthetic samples for the minority class to balance the training dataset.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2379247114"/>
                  </a:ext>
                </a:extLst>
              </a:tr>
              <a:tr h="468606">
                <a:tc vMerge="1">
                  <a:txBody>
                    <a:bodyPr/>
                    <a:lstStyle/>
                    <a:p>
                      <a:endParaRPr lang="en-AU" sz="1300" dirty="0"/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- Resulted in equal representation of both classes during model training.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876080321"/>
                  </a:ext>
                </a:extLst>
              </a:tr>
              <a:tr h="669437">
                <a:tc rowSpan="2">
                  <a:txBody>
                    <a:bodyPr/>
                    <a:lstStyle/>
                    <a:p>
                      <a:r>
                        <a:rPr lang="en-AU" sz="1400" b="1" dirty="0"/>
                        <a:t>Results</a:t>
                      </a:r>
                      <a:endParaRPr lang="en-AU" sz="1400" dirty="0"/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- Enhanced the model's ability to identify default cases while preserving the overall predictive power for non-default cases.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669459829"/>
                  </a:ext>
                </a:extLst>
              </a:tr>
              <a:tr h="669437">
                <a:tc vMerge="1">
                  <a:txBody>
                    <a:bodyPr/>
                    <a:lstStyle/>
                    <a:p>
                      <a:endParaRPr lang="en-AU" sz="1300" dirty="0"/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- Improved the </a:t>
                      </a:r>
                      <a:r>
                        <a:rPr lang="en-AU" sz="1400" b="1" dirty="0"/>
                        <a:t>Recall</a:t>
                      </a:r>
                      <a:r>
                        <a:rPr lang="en-AU" sz="1400" dirty="0"/>
                        <a:t> for the minority class (defaults), which is crucial in bankruptcy prediction.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207546627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8EDD336-6A6D-A1DA-73F4-33771239EB9E}"/>
              </a:ext>
            </a:extLst>
          </p:cNvPr>
          <p:cNvSpPr/>
          <p:nvPr/>
        </p:nvSpPr>
        <p:spPr>
          <a:xfrm>
            <a:off x="0" y="0"/>
            <a:ext cx="227751" cy="6858000"/>
          </a:xfrm>
          <a:prstGeom prst="rect">
            <a:avLst/>
          </a:prstGeom>
          <a:solidFill>
            <a:srgbClr val="7D3C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709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43E9-048B-D7F1-51AA-FD037F9D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Logistic Regression Model for PD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875F7-CD9A-210A-7B42-9633AAD82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200" b="1" dirty="0"/>
              <a:t>Model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200" b="1" dirty="0"/>
              <a:t>Purpose</a:t>
            </a:r>
            <a:r>
              <a:rPr lang="en-AU" sz="2200" dirty="0"/>
              <a:t>: Predict the likelihood of company default (1 = Bankruptcy, 0 = Alive).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200" b="1" dirty="0"/>
              <a:t>Technique</a:t>
            </a:r>
            <a:r>
              <a:rPr lang="en-AU" sz="2200" dirty="0"/>
              <a:t>: Logistic Regression, a simple yet effective binary classification model.</a:t>
            </a:r>
          </a:p>
          <a:p>
            <a:r>
              <a:rPr lang="en-AU" sz="2200" b="1" dirty="0"/>
              <a:t>Model Equation:</a:t>
            </a:r>
          </a:p>
          <a:p>
            <a:endParaRPr lang="en-AU" sz="2200" b="1" dirty="0"/>
          </a:p>
          <a:p>
            <a:endParaRPr lang="en-AU" sz="2200" b="1" dirty="0"/>
          </a:p>
          <a:p>
            <a:r>
              <a:rPr lang="en-AU" sz="2200" b="1" dirty="0"/>
              <a:t>Model Performance:</a:t>
            </a:r>
            <a:endParaRPr lang="en-AU" sz="2200" dirty="0"/>
          </a:p>
          <a:p>
            <a:pPr marL="0" indent="0">
              <a:buNone/>
            </a:pPr>
            <a:r>
              <a:rPr lang="en-AU" sz="2200" b="1" dirty="0"/>
              <a:t>                </a:t>
            </a:r>
            <a:r>
              <a:rPr lang="en-AU" sz="2200" dirty="0"/>
              <a:t>Test ROC AUC Score: 0.742</a:t>
            </a:r>
          </a:p>
          <a:p>
            <a:pPr marL="0" indent="0">
              <a:buNone/>
            </a:pPr>
            <a:r>
              <a:rPr lang="en-AU" sz="2200" dirty="0"/>
              <a:t>                Validation ROC AUC Score: 0.711</a:t>
            </a:r>
          </a:p>
          <a:p>
            <a:pPr marL="0" indent="0">
              <a:buNone/>
            </a:pPr>
            <a:r>
              <a:rPr lang="en-AU" sz="2200" dirty="0"/>
              <a:t>                Optimal Threshold: 0.92</a:t>
            </a:r>
          </a:p>
          <a:p>
            <a:endParaRPr lang="en-AU" sz="2200" b="1" dirty="0"/>
          </a:p>
          <a:p>
            <a:pPr marL="0" indent="0">
              <a:buNone/>
            </a:pPr>
            <a:endParaRPr lang="en-AU" sz="2200" b="1" dirty="0"/>
          </a:p>
          <a:p>
            <a:pPr marL="0" indent="0">
              <a:buNone/>
            </a:pPr>
            <a:endParaRPr lang="en-AU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13800-EA71-74A5-D434-160E9973C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49" y="3171824"/>
            <a:ext cx="5800725" cy="14916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E3F3D8-CB2D-D8C7-8705-E8F2AD508F80}"/>
              </a:ext>
            </a:extLst>
          </p:cNvPr>
          <p:cNvSpPr/>
          <p:nvPr/>
        </p:nvSpPr>
        <p:spPr>
          <a:xfrm>
            <a:off x="11782425" y="0"/>
            <a:ext cx="409575" cy="6858000"/>
          </a:xfrm>
          <a:prstGeom prst="rect">
            <a:avLst/>
          </a:prstGeom>
          <a:solidFill>
            <a:srgbClr val="1B3A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55FFD5-CFAD-5E41-3092-D323CE97F8BC}"/>
              </a:ext>
            </a:extLst>
          </p:cNvPr>
          <p:cNvSpPr/>
          <p:nvPr/>
        </p:nvSpPr>
        <p:spPr>
          <a:xfrm>
            <a:off x="-1" y="1"/>
            <a:ext cx="238125" cy="6858000"/>
          </a:xfrm>
          <a:prstGeom prst="rect">
            <a:avLst/>
          </a:prstGeom>
          <a:solidFill>
            <a:srgbClr val="0F7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453DFF-0841-4A53-B1D8-4C6DFF0433A2}"/>
              </a:ext>
            </a:extLst>
          </p:cNvPr>
          <p:cNvSpPr/>
          <p:nvPr/>
        </p:nvSpPr>
        <p:spPr>
          <a:xfrm>
            <a:off x="10582275" y="6115049"/>
            <a:ext cx="1609725" cy="114301"/>
          </a:xfrm>
          <a:prstGeom prst="rect">
            <a:avLst/>
          </a:prstGeom>
          <a:solidFill>
            <a:srgbClr val="7D3C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611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0"/>
            <a:ext cx="10515600" cy="1325563"/>
          </a:xfrm>
        </p:spPr>
        <p:txBody>
          <a:bodyPr>
            <a:normAutofit/>
          </a:bodyPr>
          <a:lstStyle/>
          <a:p>
            <a:r>
              <a:rPr sz="3600" dirty="0" err="1"/>
              <a:t>Optimi</a:t>
            </a:r>
            <a:r>
              <a:rPr lang="en-AU" sz="3600" dirty="0"/>
              <a:t>s</a:t>
            </a:r>
            <a:r>
              <a:rPr sz="3600" dirty="0"/>
              <a:t>ed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176338"/>
            <a:ext cx="10515600" cy="4351338"/>
          </a:xfrm>
        </p:spPr>
        <p:txBody>
          <a:bodyPr>
            <a:normAutofit/>
          </a:bodyPr>
          <a:lstStyle/>
          <a:p>
            <a:r>
              <a:rPr sz="2200" dirty="0"/>
              <a:t>Validation Set Evaluation (</a:t>
            </a:r>
            <a:r>
              <a:rPr sz="2200" dirty="0" err="1"/>
              <a:t>Optimi</a:t>
            </a:r>
            <a:r>
              <a:rPr lang="en-AU" sz="2200" dirty="0"/>
              <a:t>s</a:t>
            </a:r>
            <a:r>
              <a:rPr sz="2200" dirty="0"/>
              <a:t>ed Threshold):</a:t>
            </a:r>
          </a:p>
          <a:p>
            <a:r>
              <a:rPr sz="2200" dirty="0"/>
              <a:t>Accuracy: 90%</a:t>
            </a:r>
          </a:p>
          <a:p>
            <a:r>
              <a:rPr sz="2200" dirty="0"/>
              <a:t>Precision (Default): 16%</a:t>
            </a:r>
          </a:p>
          <a:p>
            <a:r>
              <a:rPr sz="2200" dirty="0"/>
              <a:t>ROC AUC: 0.7</a:t>
            </a:r>
            <a:r>
              <a:rPr lang="en-AU" sz="2200" dirty="0"/>
              <a:t>2</a:t>
            </a:r>
            <a:endParaRPr sz="2200" dirty="0"/>
          </a:p>
          <a:p>
            <a:endParaRPr sz="2200" dirty="0"/>
          </a:p>
          <a:p>
            <a:r>
              <a:rPr sz="2200" dirty="0"/>
              <a:t>Test Set Evaluation:</a:t>
            </a:r>
          </a:p>
          <a:p>
            <a:r>
              <a:rPr sz="2200" dirty="0"/>
              <a:t>Accuracy: 90%</a:t>
            </a:r>
          </a:p>
          <a:p>
            <a:r>
              <a:rPr sz="2200" dirty="0"/>
              <a:t>Precision (Default): 16%</a:t>
            </a:r>
          </a:p>
          <a:p>
            <a:r>
              <a:rPr sz="2200" dirty="0"/>
              <a:t>ROC AUC: 0.7423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E07754-2AED-4B91-264F-0C28136692C3}"/>
              </a:ext>
            </a:extLst>
          </p:cNvPr>
          <p:cNvSpPr/>
          <p:nvPr/>
        </p:nvSpPr>
        <p:spPr>
          <a:xfrm>
            <a:off x="-1" y="1"/>
            <a:ext cx="238125" cy="6858000"/>
          </a:xfrm>
          <a:prstGeom prst="rect">
            <a:avLst/>
          </a:prstGeom>
          <a:solidFill>
            <a:srgbClr val="0F7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B067BD-D887-7BF3-5F5F-DF3C5184BE4C}"/>
              </a:ext>
            </a:extLst>
          </p:cNvPr>
          <p:cNvSpPr/>
          <p:nvPr/>
        </p:nvSpPr>
        <p:spPr>
          <a:xfrm>
            <a:off x="-1" y="6429376"/>
            <a:ext cx="2305051" cy="114299"/>
          </a:xfrm>
          <a:prstGeom prst="rect">
            <a:avLst/>
          </a:prstGeom>
          <a:solidFill>
            <a:srgbClr val="7D3C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7AECDC9-7A1A-1728-1FD4-C2665AA43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144" y="1539875"/>
            <a:ext cx="5360679" cy="38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174625"/>
            <a:ext cx="10515600" cy="930275"/>
          </a:xfrm>
        </p:spPr>
        <p:txBody>
          <a:bodyPr>
            <a:normAutofit/>
          </a:bodyPr>
          <a:lstStyle/>
          <a:p>
            <a:r>
              <a:rPr sz="4000" dirty="0"/>
              <a:t>Key Insights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253331"/>
            <a:ext cx="10515600" cy="4351338"/>
          </a:xfrm>
        </p:spPr>
        <p:txBody>
          <a:bodyPr>
            <a:normAutofit/>
          </a:bodyPr>
          <a:lstStyle/>
          <a:p>
            <a:r>
              <a:rPr sz="2200" dirty="0"/>
              <a:t>Key Insights:</a:t>
            </a:r>
          </a:p>
          <a:p>
            <a:r>
              <a:rPr sz="2200" dirty="0"/>
              <a:t>- Optimized threshold significantly improves precision and recall.</a:t>
            </a:r>
          </a:p>
          <a:p>
            <a:r>
              <a:rPr sz="2200" dirty="0"/>
              <a:t>- Financial indicators like Retained Earnings and Leverage Ratio are critical.</a:t>
            </a:r>
          </a:p>
          <a:p>
            <a:endParaRPr sz="2200" dirty="0"/>
          </a:p>
          <a:p>
            <a:r>
              <a:rPr sz="2200" dirty="0"/>
              <a:t>Next Steps:</a:t>
            </a:r>
          </a:p>
          <a:p>
            <a:r>
              <a:rPr sz="2200" dirty="0"/>
              <a:t>- Experiment with advanced models (e.g., Random Forest, Gradient Boosting).</a:t>
            </a:r>
          </a:p>
          <a:p>
            <a:r>
              <a:rPr sz="2200" dirty="0"/>
              <a:t>- Further analyze segmentation and outliers.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A1ECEE-1B9D-4EE0-5D89-6A9271E340EC}"/>
              </a:ext>
            </a:extLst>
          </p:cNvPr>
          <p:cNvSpPr/>
          <p:nvPr/>
        </p:nvSpPr>
        <p:spPr>
          <a:xfrm>
            <a:off x="11782425" y="0"/>
            <a:ext cx="409575" cy="6858000"/>
          </a:xfrm>
          <a:prstGeom prst="rect">
            <a:avLst/>
          </a:prstGeom>
          <a:solidFill>
            <a:srgbClr val="1B3A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8EF032-FAC6-2C8C-D700-258A10E8D17C}"/>
              </a:ext>
            </a:extLst>
          </p:cNvPr>
          <p:cNvSpPr/>
          <p:nvPr/>
        </p:nvSpPr>
        <p:spPr>
          <a:xfrm>
            <a:off x="10582275" y="6115049"/>
            <a:ext cx="1609725" cy="114301"/>
          </a:xfrm>
          <a:prstGeom prst="rect">
            <a:avLst/>
          </a:prstGeom>
          <a:solidFill>
            <a:srgbClr val="7D3C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688B-E271-64F4-F6D1-742EA778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1" y="46571"/>
            <a:ext cx="10515600" cy="785136"/>
          </a:xfrm>
        </p:spPr>
        <p:txBody>
          <a:bodyPr>
            <a:normAutofit/>
          </a:bodyPr>
          <a:lstStyle/>
          <a:p>
            <a:r>
              <a:rPr lang="en-AU" sz="4000" dirty="0"/>
              <a:t>Summary of PD Models | SME &amp; Corporate 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8667FC-EA24-59FE-01B4-A6764FEC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912700"/>
              </p:ext>
            </p:extLst>
          </p:nvPr>
        </p:nvGraphicFramePr>
        <p:xfrm>
          <a:off x="299236" y="933451"/>
          <a:ext cx="9740115" cy="576367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246705">
                  <a:extLst>
                    <a:ext uri="{9D8B030D-6E8A-4147-A177-3AD203B41FA5}">
                      <a16:colId xmlns:a16="http://schemas.microsoft.com/office/drawing/2014/main" val="1318695108"/>
                    </a:ext>
                  </a:extLst>
                </a:gridCol>
                <a:gridCol w="3246705">
                  <a:extLst>
                    <a:ext uri="{9D8B030D-6E8A-4147-A177-3AD203B41FA5}">
                      <a16:colId xmlns:a16="http://schemas.microsoft.com/office/drawing/2014/main" val="985310945"/>
                    </a:ext>
                  </a:extLst>
                </a:gridCol>
                <a:gridCol w="3246705">
                  <a:extLst>
                    <a:ext uri="{9D8B030D-6E8A-4147-A177-3AD203B41FA5}">
                      <a16:colId xmlns:a16="http://schemas.microsoft.com/office/drawing/2014/main" val="3486335705"/>
                    </a:ext>
                  </a:extLst>
                </a:gridCol>
              </a:tblGrid>
              <a:tr h="179241">
                <a:tc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chemeClr val="bg1"/>
                          </a:solidFill>
                        </a:rPr>
                        <a:t>Model Type</a:t>
                      </a:r>
                      <a:endParaRPr lang="en-AU" sz="1100" dirty="0">
                        <a:solidFill>
                          <a:schemeClr val="bg1"/>
                        </a:solidFill>
                      </a:endParaRPr>
                    </a:p>
                  </a:txBody>
                  <a:tcPr marL="47297" marR="47297" marT="23649" marB="23649" anchor="ctr">
                    <a:solidFill>
                      <a:srgbClr val="7D3C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chemeClr val="bg1"/>
                          </a:solidFill>
                        </a:rPr>
                        <a:t>Key Features</a:t>
                      </a:r>
                      <a:endParaRPr lang="en-AU" sz="1100" dirty="0">
                        <a:solidFill>
                          <a:schemeClr val="bg1"/>
                        </a:solidFill>
                      </a:endParaRPr>
                    </a:p>
                  </a:txBody>
                  <a:tcPr marL="47297" marR="47297" marT="23649" marB="23649" anchor="ctr">
                    <a:solidFill>
                      <a:srgbClr val="7D3C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chemeClr val="bg1"/>
                          </a:solidFill>
                        </a:rPr>
                        <a:t>Best Use Case</a:t>
                      </a:r>
                      <a:endParaRPr lang="en-AU" sz="1100" dirty="0">
                        <a:solidFill>
                          <a:schemeClr val="bg1"/>
                        </a:solidFill>
                      </a:endParaRPr>
                    </a:p>
                  </a:txBody>
                  <a:tcPr marL="47297" marR="47297" marT="23649" marB="23649" anchor="ctr">
                    <a:solidFill>
                      <a:srgbClr val="7D3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249073"/>
                  </a:ext>
                </a:extLst>
              </a:tr>
              <a:tr h="395293">
                <a:tc rowSpan="3">
                  <a:txBody>
                    <a:bodyPr/>
                    <a:lstStyle/>
                    <a:p>
                      <a:r>
                        <a:rPr lang="en-AU" sz="1400" b="1" dirty="0"/>
                        <a:t>Logistic Regression</a:t>
                      </a:r>
                      <a:endParaRPr lang="en-AU" sz="140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- Simple, interpretable, regulator-friendly.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Default prediction for SMEs using financial ratios.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3571411337"/>
                  </a:ext>
                </a:extLst>
              </a:tr>
              <a:tr h="573218">
                <a:tc vMerge="1"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- Suitable for smaller datasets or when interpretability is critical.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1508026555"/>
                  </a:ext>
                </a:extLst>
              </a:tr>
              <a:tr h="573218">
                <a:tc vMerge="1"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- Assumes linear relationships between predictors and log-odds of default.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3284853300"/>
                  </a:ext>
                </a:extLst>
              </a:tr>
              <a:tr h="395293">
                <a:tc rowSpan="4">
                  <a:txBody>
                    <a:bodyPr/>
                    <a:lstStyle/>
                    <a:p>
                      <a:r>
                        <a:rPr lang="en-AU" sz="1400" b="1" dirty="0"/>
                        <a:t>Tree-Based Models</a:t>
                      </a:r>
                      <a:endParaRPr lang="en-AU" sz="140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- Handles non-linearity and complex interactions effectively.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Predicting defaults for complex corporate portfolios.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4044877199"/>
                  </a:ext>
                </a:extLst>
              </a:tr>
              <a:tr h="395293">
                <a:tc vMerge="1"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- Provides superior predictive accuracy.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1848732743"/>
                  </a:ext>
                </a:extLst>
              </a:tr>
              <a:tr h="573218">
                <a:tc vMerge="1"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- Algorithms: Random Forest, Gradient Boosting (e.g., </a:t>
                      </a:r>
                      <a:r>
                        <a:rPr lang="en-AU" sz="1400" dirty="0" err="1"/>
                        <a:t>XGBoost</a:t>
                      </a:r>
                      <a:r>
                        <a:rPr lang="en-AU" sz="1400" dirty="0"/>
                        <a:t>, </a:t>
                      </a:r>
                      <a:r>
                        <a:rPr lang="en-AU" sz="1400" dirty="0" err="1"/>
                        <a:t>LightGBM</a:t>
                      </a:r>
                      <a:r>
                        <a:rPr lang="en-AU" sz="1400" dirty="0"/>
                        <a:t>).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11176483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- Requires more computational resources and is less interpretable.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3191084802"/>
                  </a:ext>
                </a:extLst>
              </a:tr>
              <a:tr h="573218">
                <a:tc rowSpan="3">
                  <a:txBody>
                    <a:bodyPr/>
                    <a:lstStyle/>
                    <a:p>
                      <a:r>
                        <a:rPr lang="en-AU" sz="1400" b="1" dirty="0"/>
                        <a:t>Survival Analysis</a:t>
                      </a:r>
                      <a:endParaRPr lang="en-AU" sz="140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- Models time-to-event data, accounting for the dynamic nature of default risk over time.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Dynamic portfolios with varying risk over time.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3728265289"/>
                  </a:ext>
                </a:extLst>
              </a:tr>
              <a:tr h="573218">
                <a:tc vMerge="1"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- Captures evolving default probabilities with covariate effects.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828455777"/>
                  </a:ext>
                </a:extLst>
              </a:tr>
              <a:tr h="751143">
                <a:tc vMerge="1"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- Algorithms: Cox Proportional Hazards, Kaplan-Meier Estimator, Accelerated Failure Time (AFT).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111590907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61F1F9A-F798-6D54-786D-10C695C6EAF1}"/>
              </a:ext>
            </a:extLst>
          </p:cNvPr>
          <p:cNvSpPr/>
          <p:nvPr/>
        </p:nvSpPr>
        <p:spPr>
          <a:xfrm>
            <a:off x="11782425" y="0"/>
            <a:ext cx="409575" cy="6858000"/>
          </a:xfrm>
          <a:prstGeom prst="rect">
            <a:avLst/>
          </a:prstGeom>
          <a:solidFill>
            <a:srgbClr val="1B3A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6C1323-3337-2779-8282-DAF202D63C5B}"/>
              </a:ext>
            </a:extLst>
          </p:cNvPr>
          <p:cNvSpPr/>
          <p:nvPr/>
        </p:nvSpPr>
        <p:spPr>
          <a:xfrm>
            <a:off x="12020550" y="718587"/>
            <a:ext cx="171450" cy="6139413"/>
          </a:xfrm>
          <a:prstGeom prst="rect">
            <a:avLst/>
          </a:prstGeom>
          <a:solidFill>
            <a:srgbClr val="0F7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141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c3d088b-6243-4963-a2e2-8b321ab7f8fc}" enabled="1" method="Standard" siteId="{d1323671-cdbe-4417-b4d4-bdb24b51316b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606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Corporate Default Prediction</vt:lpstr>
      <vt:lpstr>Introduction</vt:lpstr>
      <vt:lpstr>Dataset Used for Probability of Default (PD) Modeling</vt:lpstr>
      <vt:lpstr>Addressing Imbalanced Data:  Enhancing Bankruptcy Prediction Accuracy with SMOTE</vt:lpstr>
      <vt:lpstr>Logistic Regression Model for PD Prediction</vt:lpstr>
      <vt:lpstr>Optimised Model Performance</vt:lpstr>
      <vt:lpstr>Key Insights and Next Steps</vt:lpstr>
      <vt:lpstr>Summary of PD Models | SME &amp; Corporate 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Hamed Vosgha</dc:creator>
  <cp:lastModifiedBy>Hamed Vosgha</cp:lastModifiedBy>
  <cp:revision>3</cp:revision>
  <dcterms:created xsi:type="dcterms:W3CDTF">2024-12-09T06:08:53Z</dcterms:created>
  <dcterms:modified xsi:type="dcterms:W3CDTF">2024-12-09T07:08:12Z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RMIT Classification: Trusted</vt:lpwstr>
  </property>
</Properties>
</file>