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Noto Kufi Arabic Bold" panose="020B060402020202020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0106" y="1230388"/>
            <a:ext cx="1152282" cy="288071"/>
          </a:xfrm>
          <a:custGeom>
            <a:avLst/>
            <a:gdLst/>
            <a:ahLst/>
            <a:cxnLst/>
            <a:rect l="l" t="t" r="r" b="b"/>
            <a:pathLst>
              <a:path w="1152282" h="288071">
                <a:moveTo>
                  <a:pt x="0" y="0"/>
                </a:moveTo>
                <a:lnTo>
                  <a:pt x="1152282" y="0"/>
                </a:lnTo>
                <a:lnTo>
                  <a:pt x="1152282" y="288071"/>
                </a:lnTo>
                <a:lnTo>
                  <a:pt x="0" y="2880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2016247"/>
            <a:ext cx="7712956" cy="6254506"/>
          </a:xfrm>
          <a:custGeom>
            <a:avLst/>
            <a:gdLst/>
            <a:ahLst/>
            <a:cxnLst/>
            <a:rect l="l" t="t" r="r" b="b"/>
            <a:pathLst>
              <a:path w="7712956" h="6254506">
                <a:moveTo>
                  <a:pt x="0" y="0"/>
                </a:moveTo>
                <a:lnTo>
                  <a:pt x="7712956" y="0"/>
                </a:lnTo>
                <a:lnTo>
                  <a:pt x="7712956" y="6254506"/>
                </a:lnTo>
                <a:lnTo>
                  <a:pt x="0" y="6254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90328" y="2474863"/>
            <a:ext cx="2625346" cy="3304211"/>
          </a:xfrm>
          <a:custGeom>
            <a:avLst/>
            <a:gdLst/>
            <a:ahLst/>
            <a:cxnLst/>
            <a:rect l="l" t="t" r="r" b="b"/>
            <a:pathLst>
              <a:path w="2625346" h="3304211">
                <a:moveTo>
                  <a:pt x="0" y="0"/>
                </a:moveTo>
                <a:lnTo>
                  <a:pt x="2625346" y="0"/>
                </a:lnTo>
                <a:lnTo>
                  <a:pt x="2625346" y="3304211"/>
                </a:lnTo>
                <a:lnTo>
                  <a:pt x="0" y="3304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13199" y="3714790"/>
            <a:ext cx="2059124" cy="2064284"/>
          </a:xfrm>
          <a:custGeom>
            <a:avLst/>
            <a:gdLst/>
            <a:ahLst/>
            <a:cxnLst/>
            <a:rect l="l" t="t" r="r" b="b"/>
            <a:pathLst>
              <a:path w="2059124" h="2064284">
                <a:moveTo>
                  <a:pt x="0" y="0"/>
                </a:moveTo>
                <a:lnTo>
                  <a:pt x="2059123" y="0"/>
                </a:lnTo>
                <a:lnTo>
                  <a:pt x="2059123" y="2064284"/>
                </a:lnTo>
                <a:lnTo>
                  <a:pt x="0" y="20642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3642462"/>
            <a:ext cx="6533393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12049"/>
              </a:lnSpc>
              <a:spcBef>
                <a:spcPct val="0"/>
              </a:spcBef>
            </a:pPr>
            <a:r>
              <a:rPr lang="en-US" sz="8606" dirty="0" err="1">
                <a:solidFill>
                  <a:srgbClr val="002060"/>
                </a:solidFill>
                <a:latin typeface="Noto Kufi Arabic Bold"/>
                <a:cs typeface="Noto Kufi Arabic Bold"/>
              </a:rPr>
              <a:t>يوتيوب</a:t>
            </a:r>
            <a:r>
              <a:rPr lang="en-US" sz="8606" dirty="0">
                <a:solidFill>
                  <a:srgbClr val="002060"/>
                </a:solidFill>
                <a:latin typeface="Noto Kufi Arabic Bold"/>
                <a:cs typeface="Noto Kufi Arabic Bold"/>
              </a:rPr>
              <a:t> - YouTube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94878" y="2057400"/>
            <a:ext cx="13342187" cy="3086100"/>
            <a:chOff x="0" y="0"/>
            <a:chExt cx="17789582" cy="4114800"/>
          </a:xfrm>
        </p:grpSpPr>
        <p:sp>
          <p:nvSpPr>
            <p:cNvPr id="3" name="Freeform 3"/>
            <p:cNvSpPr/>
            <p:nvPr/>
          </p:nvSpPr>
          <p:spPr>
            <a:xfrm flipH="1" flipV="1">
              <a:off x="8035982" y="264270"/>
              <a:ext cx="9753600" cy="2926080"/>
            </a:xfrm>
            <a:custGeom>
              <a:avLst/>
              <a:gdLst/>
              <a:ahLst/>
              <a:cxnLst/>
              <a:rect l="l" t="t" r="r" b="b"/>
              <a:pathLst>
                <a:path w="9753600" h="2926080">
                  <a:moveTo>
                    <a:pt x="9753600" y="2926080"/>
                  </a:moveTo>
                  <a:lnTo>
                    <a:pt x="0" y="2926080"/>
                  </a:lnTo>
                  <a:lnTo>
                    <a:pt x="0" y="0"/>
                  </a:lnTo>
                  <a:lnTo>
                    <a:pt x="9753600" y="0"/>
                  </a:lnTo>
                  <a:lnTo>
                    <a:pt x="9753600" y="292608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 flipV="1">
              <a:off x="0" y="264270"/>
              <a:ext cx="9753600" cy="2926080"/>
            </a:xfrm>
            <a:custGeom>
              <a:avLst/>
              <a:gdLst/>
              <a:ahLst/>
              <a:cxnLst/>
              <a:rect l="l" t="t" r="r" b="b"/>
              <a:pathLst>
                <a:path w="9753600" h="2926080">
                  <a:moveTo>
                    <a:pt x="9753600" y="2926080"/>
                  </a:moveTo>
                  <a:lnTo>
                    <a:pt x="0" y="2926080"/>
                  </a:lnTo>
                  <a:lnTo>
                    <a:pt x="0" y="0"/>
                  </a:lnTo>
                  <a:lnTo>
                    <a:pt x="9753600" y="0"/>
                  </a:lnTo>
                  <a:lnTo>
                    <a:pt x="9753600" y="292608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5" name="Group 5"/>
            <p:cNvGrpSpPr/>
            <p:nvPr/>
          </p:nvGrpSpPr>
          <p:grpSpPr>
            <a:xfrm>
              <a:off x="6408096" y="0"/>
              <a:ext cx="4114800" cy="4114800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>
                  <a:lnSpc>
                    <a:spcPts val="2659"/>
                  </a:lnSpc>
                  <a:spcBef>
                    <a:spcPct val="0"/>
                  </a:spcBef>
                </a:pPr>
                <a:endParaRPr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AutoShape 8"/>
            <p:cNvSpPr/>
            <p:nvPr/>
          </p:nvSpPr>
          <p:spPr>
            <a:xfrm>
              <a:off x="4876800" y="996608"/>
              <a:ext cx="8656320" cy="0"/>
            </a:xfrm>
            <a:prstGeom prst="line">
              <a:avLst/>
            </a:prstGeom>
            <a:ln w="152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4256462" y="3114150"/>
              <a:ext cx="8656320" cy="0"/>
            </a:xfrm>
            <a:prstGeom prst="line">
              <a:avLst/>
            </a:prstGeom>
            <a:ln w="1524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0" name="Freeform 10"/>
          <p:cNvSpPr/>
          <p:nvPr/>
        </p:nvSpPr>
        <p:spPr>
          <a:xfrm>
            <a:off x="299297" y="553912"/>
            <a:ext cx="2612933" cy="2407164"/>
          </a:xfrm>
          <a:custGeom>
            <a:avLst/>
            <a:gdLst/>
            <a:ahLst/>
            <a:cxnLst/>
            <a:rect l="l" t="t" r="r" b="b"/>
            <a:pathLst>
              <a:path w="2612933" h="2407164">
                <a:moveTo>
                  <a:pt x="0" y="0"/>
                </a:moveTo>
                <a:lnTo>
                  <a:pt x="2612933" y="0"/>
                </a:lnTo>
                <a:lnTo>
                  <a:pt x="2612933" y="2407165"/>
                </a:lnTo>
                <a:lnTo>
                  <a:pt x="0" y="2407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0" y="4360927"/>
            <a:ext cx="2625346" cy="3304211"/>
          </a:xfrm>
          <a:custGeom>
            <a:avLst/>
            <a:gdLst/>
            <a:ahLst/>
            <a:cxnLst/>
            <a:rect l="l" t="t" r="r" b="b"/>
            <a:pathLst>
              <a:path w="2625346" h="3304211">
                <a:moveTo>
                  <a:pt x="0" y="0"/>
                </a:moveTo>
                <a:lnTo>
                  <a:pt x="2625346" y="0"/>
                </a:lnTo>
                <a:lnTo>
                  <a:pt x="2625346" y="3304211"/>
                </a:lnTo>
                <a:lnTo>
                  <a:pt x="0" y="33042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175955" y="923925"/>
            <a:ext cx="5083345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2"/>
              </a:lnSpc>
              <a:spcBef>
                <a:spcPct val="0"/>
              </a:spcBef>
            </a:pPr>
            <a:r>
              <a:rPr lang="en-US" sz="5030" b="1" dirty="0" err="1">
                <a:solidFill>
                  <a:srgbClr val="FF3131"/>
                </a:solidFill>
                <a:cs typeface="Noto Kufi Arabic Bold"/>
              </a:rPr>
              <a:t>ما</a:t>
            </a:r>
            <a:r>
              <a:rPr lang="en-US" sz="5030" b="1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5030" b="1" dirty="0" err="1">
                <a:solidFill>
                  <a:srgbClr val="FF3131"/>
                </a:solidFill>
                <a:cs typeface="Noto Kufi Arabic Bold"/>
              </a:rPr>
              <a:t>هو</a:t>
            </a:r>
            <a:r>
              <a:rPr lang="en-US" sz="5030" b="1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5030" b="1" dirty="0" err="1">
                <a:solidFill>
                  <a:srgbClr val="FF3131"/>
                </a:solidFill>
                <a:cs typeface="Noto Kufi Arabic Bold"/>
              </a:rPr>
              <a:t>اليوتيوب</a:t>
            </a:r>
            <a:r>
              <a:rPr lang="en-US" sz="5030" b="1" dirty="0">
                <a:solidFill>
                  <a:srgbClr val="FF3131"/>
                </a:solidFill>
                <a:cs typeface="Noto Kufi Arabic Bold"/>
              </a:rPr>
              <a:t>؟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91843" y="2991053"/>
            <a:ext cx="12844893" cy="136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3542"/>
              </a:lnSpc>
              <a:spcBef>
                <a:spcPct val="0"/>
              </a:spcBef>
            </a:pP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اليوتيوب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هو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موقع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ويب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لمشاركة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مقاطع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الفيديو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،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تم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إطلاقه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في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عام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2005،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وأصبح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أحد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أكثر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مواقع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التواصل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الاجتماعي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شيوعًا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في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العالم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،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حيث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يستخدمه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أكثر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من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2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مليار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مستخدم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في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190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دولة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حول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00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العالم</a:t>
            </a:r>
            <a:r>
              <a:rPr lang="en-US" sz="3400" dirty="0">
                <a:solidFill>
                  <a:srgbClr val="001F5F"/>
                </a:solidFill>
                <a:latin typeface="Noto Kufi Arabic Bold"/>
                <a:cs typeface="Noto Kufi Arabic Bol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99931" y="4917485"/>
            <a:ext cx="8766442" cy="124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4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FF3131"/>
                </a:solidFill>
                <a:cs typeface="Noto Kufi Arabic Bold"/>
              </a:rPr>
              <a:t>مزايا</a:t>
            </a:r>
            <a:r>
              <a:rPr lang="en-US" sz="5000" b="1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5000" b="1" dirty="0" err="1">
                <a:solidFill>
                  <a:srgbClr val="FF3131"/>
                </a:solidFill>
                <a:cs typeface="Noto Kufi Arabic Bold"/>
              </a:rPr>
              <a:t>استخدام</a:t>
            </a:r>
            <a:r>
              <a:rPr lang="en-US" sz="5000" b="1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5000" b="1" dirty="0" err="1">
                <a:solidFill>
                  <a:srgbClr val="FF3131"/>
                </a:solidFill>
                <a:cs typeface="Noto Kufi Arabic Bold"/>
              </a:rPr>
              <a:t>اليوتيوب</a:t>
            </a:r>
            <a:r>
              <a:rPr lang="en-US" sz="5000" b="1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5000" b="1" dirty="0" err="1">
                <a:solidFill>
                  <a:srgbClr val="FF3131"/>
                </a:solidFill>
                <a:cs typeface="Noto Kufi Arabic Bold"/>
              </a:rPr>
              <a:t>في</a:t>
            </a:r>
            <a:r>
              <a:rPr lang="en-US" sz="5000" b="1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5000" b="1" dirty="0" err="1">
                <a:solidFill>
                  <a:srgbClr val="FF3131"/>
                </a:solidFill>
                <a:cs typeface="Noto Kufi Arabic Bold"/>
              </a:rPr>
              <a:t>مجال</a:t>
            </a:r>
            <a:r>
              <a:rPr lang="en-US" sz="5000" b="1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5000" b="1" dirty="0" err="1" smtClean="0">
                <a:solidFill>
                  <a:srgbClr val="FF3131"/>
                </a:solidFill>
                <a:cs typeface="Noto Kufi Arabic Bold"/>
              </a:rPr>
              <a:t>التعليم</a:t>
            </a:r>
            <a:r>
              <a:rPr lang="en-US" sz="5000" b="1" dirty="0">
                <a:solidFill>
                  <a:srgbClr val="FF3131"/>
                </a:solidFill>
                <a:cs typeface="Noto Kufi Arabic Bold"/>
              </a:rPr>
              <a:t>؟</a:t>
            </a:r>
          </a:p>
          <a:p>
            <a:pPr algn="ctr">
              <a:lnSpc>
                <a:spcPts val="4794"/>
              </a:lnSpc>
              <a:spcBef>
                <a:spcPct val="0"/>
              </a:spcBef>
            </a:pPr>
            <a:endParaRPr lang="en-US" sz="5000" dirty="0">
              <a:solidFill>
                <a:srgbClr val="FF3131"/>
              </a:solidFill>
              <a:cs typeface="Noto Kufi Arabic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625346" y="5894747"/>
            <a:ext cx="1450370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9366" lvl="1" indent="-369683" algn="r" rtl="1">
              <a:lnSpc>
                <a:spcPts val="4794"/>
              </a:lnSpc>
              <a:buFont typeface="Arial"/>
              <a:buChar char="•"/>
            </a:pP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التواصل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الفعال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: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يوفر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اليوتيوب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وسيلة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فعالة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للتواصل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بين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المعلمين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والطلاب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،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حيث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يمكن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استخدامه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لإرسال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مقاطع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الفيديو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،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بالإضافة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إلى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الملفات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والوسائط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المتعددة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12230" y="7833883"/>
            <a:ext cx="1421681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9366" lvl="1" indent="-369683" algn="r" rtl="1">
              <a:lnSpc>
                <a:spcPts val="4794"/>
              </a:lnSpc>
              <a:buFont typeface="Arial"/>
              <a:buChar char="•"/>
            </a:pP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التعاون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بين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الطلاب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: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يمكن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استخدام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اليوتيوب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لتعزيز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التعاون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بين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الطلاب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،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حيث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يمكن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استخدامه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لإنشاء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قنوات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مشتركة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أو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مشاركة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مقاطع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الفيديو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7200" y="4212270"/>
            <a:ext cx="4397266" cy="5638800"/>
          </a:xfrm>
          <a:custGeom>
            <a:avLst/>
            <a:gdLst/>
            <a:ahLst/>
            <a:cxnLst/>
            <a:rect l="l" t="t" r="r" b="b"/>
            <a:pathLst>
              <a:path w="3938412" h="3743132">
                <a:moveTo>
                  <a:pt x="0" y="0"/>
                </a:moveTo>
                <a:lnTo>
                  <a:pt x="3938412" y="0"/>
                </a:lnTo>
                <a:lnTo>
                  <a:pt x="3938412" y="3743133"/>
                </a:lnTo>
                <a:lnTo>
                  <a:pt x="0" y="3743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77961" y="971550"/>
            <a:ext cx="16732078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9366" lvl="1" indent="-369683" algn="r" rtl="1">
              <a:lnSpc>
                <a:spcPts val="4794"/>
              </a:lnSpc>
              <a:buFont typeface="Arial"/>
              <a:buChar char="•"/>
            </a:pP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الوصول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إلى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المعلومات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: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يمكن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استخدام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اليوتيوب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للحصول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على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المعلومات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،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حيث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يمكن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استخدامه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للبحث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عن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مقاطع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الفيديو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التي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تتناول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الموضوعات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المختلفة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088695"/>
            <a:ext cx="172593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9366" lvl="1" indent="-369683" algn="r" rtl="1">
              <a:lnSpc>
                <a:spcPts val="4794"/>
              </a:lnSpc>
              <a:buFont typeface="Arial"/>
              <a:buChar char="•"/>
            </a:pP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التخصيص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: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يمكن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تخصيص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اليوتيوب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وفقًا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للاحتياجات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،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حيث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يمكن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استخدام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العلامات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والتعليقات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لتنظيم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مقاطع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الفيديو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06867" y="4573335"/>
            <a:ext cx="12503172" cy="1535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6054"/>
              </a:lnSpc>
              <a:spcBef>
                <a:spcPct val="0"/>
              </a:spcBef>
            </a:pPr>
            <a:r>
              <a:rPr lang="en-US" sz="4324" dirty="0" err="1">
                <a:solidFill>
                  <a:srgbClr val="FF3131"/>
                </a:solidFill>
                <a:cs typeface="Noto Kufi Arabic Bold"/>
              </a:rPr>
              <a:t>كيف</a:t>
            </a:r>
            <a:r>
              <a:rPr lang="en-US" sz="4324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4324" dirty="0" err="1">
                <a:solidFill>
                  <a:srgbClr val="FF3131"/>
                </a:solidFill>
                <a:cs typeface="Noto Kufi Arabic Bold"/>
              </a:rPr>
              <a:t>يمكن</a:t>
            </a:r>
            <a:r>
              <a:rPr lang="en-US" sz="4324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4324" dirty="0" err="1">
                <a:solidFill>
                  <a:srgbClr val="FF3131"/>
                </a:solidFill>
                <a:cs typeface="Noto Kufi Arabic Bold"/>
              </a:rPr>
              <a:t>استخدام</a:t>
            </a:r>
            <a:r>
              <a:rPr lang="en-US" sz="4324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4324" dirty="0" err="1">
                <a:solidFill>
                  <a:srgbClr val="FF3131"/>
                </a:solidFill>
                <a:cs typeface="Noto Kufi Arabic Bold"/>
              </a:rPr>
              <a:t>الأدوات</a:t>
            </a:r>
            <a:r>
              <a:rPr lang="en-US" sz="4324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4324" dirty="0" err="1">
                <a:solidFill>
                  <a:srgbClr val="FF3131"/>
                </a:solidFill>
                <a:cs typeface="Noto Kufi Arabic Bold"/>
              </a:rPr>
              <a:t>والتطبيقات</a:t>
            </a:r>
            <a:r>
              <a:rPr lang="en-US" sz="4324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4324" dirty="0" err="1">
                <a:solidFill>
                  <a:srgbClr val="FF3131"/>
                </a:solidFill>
                <a:cs typeface="Noto Kufi Arabic Bold"/>
              </a:rPr>
              <a:t>الفعالة</a:t>
            </a:r>
            <a:r>
              <a:rPr lang="en-US" sz="4324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4324" dirty="0" err="1">
                <a:solidFill>
                  <a:srgbClr val="FF3131"/>
                </a:solidFill>
                <a:cs typeface="Noto Kufi Arabic Bold"/>
              </a:rPr>
              <a:t>على</a:t>
            </a:r>
            <a:r>
              <a:rPr lang="en-US" sz="4324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4324" dirty="0" err="1">
                <a:solidFill>
                  <a:srgbClr val="FF3131"/>
                </a:solidFill>
                <a:cs typeface="Noto Kufi Arabic Bold"/>
              </a:rPr>
              <a:t>اليوتيوب</a:t>
            </a:r>
            <a:r>
              <a:rPr lang="en-US" sz="4324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4324" dirty="0" err="1">
                <a:solidFill>
                  <a:srgbClr val="FF3131"/>
                </a:solidFill>
                <a:cs typeface="Noto Kufi Arabic Bold"/>
              </a:rPr>
              <a:t>في</a:t>
            </a:r>
            <a:r>
              <a:rPr lang="en-US" sz="4324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4324" dirty="0" err="1">
                <a:solidFill>
                  <a:srgbClr val="FF3131"/>
                </a:solidFill>
                <a:cs typeface="Noto Kufi Arabic Bold"/>
              </a:rPr>
              <a:t>مجال</a:t>
            </a:r>
            <a:r>
              <a:rPr lang="en-US" sz="4324" dirty="0">
                <a:solidFill>
                  <a:srgbClr val="FF3131"/>
                </a:solidFill>
                <a:cs typeface="Noto Kufi Arabic Bold"/>
              </a:rPr>
              <a:t> </a:t>
            </a:r>
            <a:r>
              <a:rPr lang="en-US" sz="4324" dirty="0" err="1">
                <a:solidFill>
                  <a:srgbClr val="FF3131"/>
                </a:solidFill>
                <a:cs typeface="Noto Kufi Arabic Bold"/>
              </a:rPr>
              <a:t>التعليم</a:t>
            </a:r>
            <a:r>
              <a:rPr lang="en-US" sz="4324" dirty="0">
                <a:solidFill>
                  <a:srgbClr val="FF3131"/>
                </a:solidFill>
                <a:cs typeface="Noto Kufi Arabic Bold"/>
              </a:rPr>
              <a:t>؟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30926" y="6416117"/>
            <a:ext cx="1482837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9366" lvl="1" indent="-369683" algn="r" rtl="1">
              <a:lnSpc>
                <a:spcPts val="4794"/>
              </a:lnSpc>
              <a:buFont typeface="Arial"/>
              <a:buChar char="•"/>
            </a:pP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استخدام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قنوات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لشرح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المفاهيم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والأفكار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في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الفصول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الدراسية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5000" y="7167806"/>
            <a:ext cx="1390084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9366" lvl="1" indent="-369683" algn="ctr" rtl="1">
              <a:lnSpc>
                <a:spcPts val="4794"/>
              </a:lnSpc>
              <a:buFont typeface="Arial"/>
              <a:buChar char="•"/>
            </a:pP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استخدام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مقاطع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الفيديو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لتوفير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التعلم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الذاتي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للطلاب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55403" y="8010262"/>
            <a:ext cx="1360389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9366" lvl="1" indent="-369683" algn="r" rtl="1">
              <a:lnSpc>
                <a:spcPts val="4794"/>
              </a:lnSpc>
              <a:buFont typeface="Arial"/>
              <a:buChar char="•"/>
            </a:pP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استخدام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العلامات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والتعليقات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لتنظيم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مقاطع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الفيديو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وجعلها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أكثر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قابلية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للاكتشاف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04684" y="5143500"/>
            <a:ext cx="4610420" cy="4114800"/>
          </a:xfrm>
          <a:custGeom>
            <a:avLst/>
            <a:gdLst/>
            <a:ahLst/>
            <a:cxnLst/>
            <a:rect l="l" t="t" r="r" b="b"/>
            <a:pathLst>
              <a:path w="4610420" h="4114800">
                <a:moveTo>
                  <a:pt x="0" y="0"/>
                </a:moveTo>
                <a:lnTo>
                  <a:pt x="4610420" y="0"/>
                </a:lnTo>
                <a:lnTo>
                  <a:pt x="46104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5143500"/>
            <a:ext cx="4565659" cy="4114800"/>
          </a:xfrm>
          <a:custGeom>
            <a:avLst/>
            <a:gdLst/>
            <a:ahLst/>
            <a:cxnLst/>
            <a:rect l="l" t="t" r="r" b="b"/>
            <a:pathLst>
              <a:path w="4565659" h="4114800">
                <a:moveTo>
                  <a:pt x="0" y="0"/>
                </a:moveTo>
                <a:lnTo>
                  <a:pt x="4565659" y="0"/>
                </a:lnTo>
                <a:lnTo>
                  <a:pt x="45656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4350" y="2521211"/>
            <a:ext cx="1725930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4794"/>
              </a:lnSpc>
              <a:spcBef>
                <a:spcPct val="0"/>
              </a:spcBef>
            </a:pP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يعد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اليوتيوب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أداة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فعالة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يمكن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استخدامها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في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مختلف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المجالات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،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حيث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يوفر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العديد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الميزات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والأدوات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التي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تساهم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في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تحسين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العملية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التعليمية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.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ومع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استخدام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الأدوات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والتطبيقات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الفعالة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على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اليوتيوب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،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يمكن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جعل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هذه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المنصة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أكثر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فعالية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في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مجال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 </a:t>
            </a:r>
            <a:r>
              <a:rPr lang="en-US" sz="3424" dirty="0" err="1">
                <a:solidFill>
                  <a:srgbClr val="001F5F"/>
                </a:solidFill>
                <a:latin typeface="Noto Kufi Arabic Bold"/>
                <a:cs typeface="Noto Kufi Arabic Bold"/>
              </a:rPr>
              <a:t>التعليم</a:t>
            </a:r>
            <a:r>
              <a:rPr lang="en-US" sz="3424" dirty="0">
                <a:solidFill>
                  <a:srgbClr val="001F5F"/>
                </a:solidFill>
                <a:latin typeface="Noto Kufi Arabic Bold"/>
                <a:cs typeface="Noto Kufi Arabic Bold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974898" y="933450"/>
            <a:ext cx="2761506" cy="894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96"/>
              </a:lnSpc>
              <a:spcBef>
                <a:spcPct val="0"/>
              </a:spcBef>
            </a:pPr>
            <a:r>
              <a:rPr lang="en-US" sz="5283" dirty="0" err="1">
                <a:solidFill>
                  <a:srgbClr val="FF3131"/>
                </a:solidFill>
                <a:cs typeface="Noto Kufi Arabic Bold"/>
              </a:rPr>
              <a:t>الخلاصة</a:t>
            </a:r>
            <a:r>
              <a:rPr lang="en-US" sz="5283" dirty="0">
                <a:solidFill>
                  <a:srgbClr val="FF3131"/>
                </a:solidFill>
                <a:cs typeface="Noto Kufi Arabic Bold"/>
              </a:rPr>
              <a:t>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235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Noto Kufi Arabic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Purple Isometric Business Report Presentation</dc:title>
  <dc:creator>tema store</dc:creator>
  <cp:lastModifiedBy>tema store</cp:lastModifiedBy>
  <cp:revision>3</cp:revision>
  <dcterms:created xsi:type="dcterms:W3CDTF">2006-08-16T00:00:00Z</dcterms:created>
  <dcterms:modified xsi:type="dcterms:W3CDTF">2023-11-30T15:48:31Z</dcterms:modified>
  <dc:identifier>DAF1o4H_5Gg</dc:identifier>
</cp:coreProperties>
</file>