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-3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725175" flipH="1">
            <a:off x="-3806278" y="2405428"/>
            <a:ext cx="12125479" cy="12865230"/>
          </a:xfrm>
          <a:custGeom>
            <a:avLst/>
            <a:gdLst/>
            <a:ahLst/>
            <a:cxnLst/>
            <a:rect l="l" t="t" r="r" b="b"/>
            <a:pathLst>
              <a:path w="12125479" h="12865230">
                <a:moveTo>
                  <a:pt x="12125480" y="0"/>
                </a:moveTo>
                <a:lnTo>
                  <a:pt x="0" y="0"/>
                </a:lnTo>
                <a:lnTo>
                  <a:pt x="0" y="12865230"/>
                </a:lnTo>
                <a:lnTo>
                  <a:pt x="12125480" y="12865230"/>
                </a:lnTo>
                <a:lnTo>
                  <a:pt x="1212548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634171" flipH="1">
            <a:off x="2059760" y="-5284437"/>
            <a:ext cx="9239724" cy="9803421"/>
          </a:xfrm>
          <a:custGeom>
            <a:avLst/>
            <a:gdLst/>
            <a:ahLst/>
            <a:cxnLst/>
            <a:rect l="l" t="t" r="r" b="b"/>
            <a:pathLst>
              <a:path w="9239724" h="9803421">
                <a:moveTo>
                  <a:pt x="9239724" y="0"/>
                </a:moveTo>
                <a:lnTo>
                  <a:pt x="0" y="0"/>
                </a:lnTo>
                <a:lnTo>
                  <a:pt x="0" y="9803421"/>
                </a:lnTo>
                <a:lnTo>
                  <a:pt x="9239724" y="9803421"/>
                </a:lnTo>
                <a:lnTo>
                  <a:pt x="9239724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892484" flipH="1">
            <a:off x="5966905" y="8016326"/>
            <a:ext cx="1750661" cy="1643433"/>
          </a:xfrm>
          <a:custGeom>
            <a:avLst/>
            <a:gdLst/>
            <a:ahLst/>
            <a:cxnLst/>
            <a:rect l="l" t="t" r="r" b="b"/>
            <a:pathLst>
              <a:path w="1750661" h="1643433">
                <a:moveTo>
                  <a:pt x="1750661" y="0"/>
                </a:moveTo>
                <a:lnTo>
                  <a:pt x="0" y="0"/>
                </a:lnTo>
                <a:lnTo>
                  <a:pt x="0" y="1643433"/>
                </a:lnTo>
                <a:lnTo>
                  <a:pt x="1750661" y="1643433"/>
                </a:lnTo>
                <a:lnTo>
                  <a:pt x="1750661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3019381" flipH="1">
            <a:off x="-721574" y="592750"/>
            <a:ext cx="2866728" cy="2823727"/>
          </a:xfrm>
          <a:custGeom>
            <a:avLst/>
            <a:gdLst/>
            <a:ahLst/>
            <a:cxnLst/>
            <a:rect l="l" t="t" r="r" b="b"/>
            <a:pathLst>
              <a:path w="2866728" h="2823727">
                <a:moveTo>
                  <a:pt x="2866728" y="0"/>
                </a:moveTo>
                <a:lnTo>
                  <a:pt x="0" y="0"/>
                </a:lnTo>
                <a:lnTo>
                  <a:pt x="0" y="2823727"/>
                </a:lnTo>
                <a:lnTo>
                  <a:pt x="2866728" y="2823727"/>
                </a:lnTo>
                <a:lnTo>
                  <a:pt x="2866728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0256948" y="-710188"/>
            <a:ext cx="1422153" cy="1420375"/>
          </a:xfrm>
          <a:custGeom>
            <a:avLst/>
            <a:gdLst/>
            <a:ahLst/>
            <a:cxnLst/>
            <a:rect l="l" t="t" r="r" b="b"/>
            <a:pathLst>
              <a:path w="1422153" h="1420375">
                <a:moveTo>
                  <a:pt x="1422153" y="0"/>
                </a:moveTo>
                <a:lnTo>
                  <a:pt x="0" y="0"/>
                </a:lnTo>
                <a:lnTo>
                  <a:pt x="0" y="1420376"/>
                </a:lnTo>
                <a:lnTo>
                  <a:pt x="1422153" y="1420376"/>
                </a:lnTo>
                <a:lnTo>
                  <a:pt x="1422153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3478182" y="2098517"/>
            <a:ext cx="6778766" cy="4923079"/>
          </a:xfrm>
          <a:custGeom>
            <a:avLst/>
            <a:gdLst/>
            <a:ahLst/>
            <a:cxnLst/>
            <a:rect l="l" t="t" r="r" b="b"/>
            <a:pathLst>
              <a:path w="6778766" h="4923079">
                <a:moveTo>
                  <a:pt x="6778766" y="0"/>
                </a:moveTo>
                <a:lnTo>
                  <a:pt x="0" y="0"/>
                </a:lnTo>
                <a:lnTo>
                  <a:pt x="0" y="4923078"/>
                </a:lnTo>
                <a:lnTo>
                  <a:pt x="6778766" y="4923078"/>
                </a:lnTo>
                <a:lnTo>
                  <a:pt x="6778766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744826" y="1187648"/>
            <a:ext cx="199528" cy="274350"/>
          </a:xfrm>
          <a:custGeom>
            <a:avLst/>
            <a:gdLst/>
            <a:ahLst/>
            <a:cxnLst/>
            <a:rect l="l" t="t" r="r" b="b"/>
            <a:pathLst>
              <a:path w="199528" h="274350">
                <a:moveTo>
                  <a:pt x="0" y="0"/>
                </a:moveTo>
                <a:lnTo>
                  <a:pt x="199528" y="0"/>
                </a:lnTo>
                <a:lnTo>
                  <a:pt x="199528" y="274350"/>
                </a:lnTo>
                <a:lnTo>
                  <a:pt x="0" y="2743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548114" y="1278392"/>
            <a:ext cx="3109587" cy="25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01"/>
              </a:lnSpc>
            </a:pPr>
            <a:r>
              <a:rPr lang="en-US" sz="1801" dirty="0" err="1">
                <a:solidFill>
                  <a:srgbClr val="2C2C2C"/>
                </a:solidFill>
                <a:cs typeface="TS Qamus Bold"/>
              </a:rPr>
              <a:t>حامد</a:t>
            </a:r>
            <a:r>
              <a:rPr lang="en-US" sz="1801" dirty="0">
                <a:solidFill>
                  <a:srgbClr val="2C2C2C"/>
                </a:solidFill>
                <a:cs typeface="TS Qamus Bold"/>
              </a:rPr>
              <a:t> </a:t>
            </a:r>
            <a:r>
              <a:rPr lang="en-US" sz="1801" dirty="0" err="1">
                <a:solidFill>
                  <a:srgbClr val="2C2C2C"/>
                </a:solidFill>
                <a:cs typeface="TS Qamus Bold"/>
              </a:rPr>
              <a:t>يسري</a:t>
            </a:r>
            <a:r>
              <a:rPr lang="en-US" sz="1801" dirty="0">
                <a:solidFill>
                  <a:srgbClr val="2C2C2C"/>
                </a:solidFill>
                <a:cs typeface="TS Qamus Bold"/>
              </a:rPr>
              <a:t> </a:t>
            </a:r>
            <a:r>
              <a:rPr lang="en-US" sz="1801" dirty="0" err="1">
                <a:solidFill>
                  <a:srgbClr val="2C2C2C"/>
                </a:solidFill>
                <a:cs typeface="TS Qamus Bold"/>
              </a:rPr>
              <a:t>بكر</a:t>
            </a:r>
            <a:endParaRPr lang="en-US" sz="1801" dirty="0">
              <a:solidFill>
                <a:srgbClr val="2C2C2C"/>
              </a:solidFill>
              <a:cs typeface="TS Qamu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513366" y="3629025"/>
            <a:ext cx="5745934" cy="302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99"/>
              </a:lnSpc>
            </a:pPr>
            <a:r>
              <a:rPr lang="en-US" sz="9999" dirty="0" err="1">
                <a:solidFill>
                  <a:srgbClr val="2C2C2C"/>
                </a:solidFill>
                <a:cs typeface="TS Qamus Bold"/>
              </a:rPr>
              <a:t>التلجرام</a:t>
            </a:r>
            <a:endParaRPr lang="en-US" sz="9999" dirty="0">
              <a:solidFill>
                <a:srgbClr val="2C2C2C"/>
              </a:solidFill>
              <a:cs typeface="TS Qamus Bold"/>
            </a:endParaRPr>
          </a:p>
          <a:p>
            <a:pPr algn="r">
              <a:lnSpc>
                <a:spcPts val="11999"/>
              </a:lnSpc>
            </a:pPr>
            <a:r>
              <a:rPr lang="en-US" sz="9999" dirty="0">
                <a:solidFill>
                  <a:srgbClr val="2C2C2C"/>
                </a:solidFill>
                <a:latin typeface="TS Qamus Bold"/>
              </a:rPr>
              <a:t>-</a:t>
            </a:r>
            <a:r>
              <a:rPr lang="en-US" sz="9999" dirty="0" err="1">
                <a:solidFill>
                  <a:srgbClr val="2C2C2C"/>
                </a:solidFill>
                <a:latin typeface="TS Qamus Bold"/>
              </a:rPr>
              <a:t>Telegra</a:t>
            </a:r>
            <a:endParaRPr lang="en-US" sz="9999" dirty="0">
              <a:solidFill>
                <a:srgbClr val="2C2C2C"/>
              </a:solidFill>
              <a:latin typeface="TS Qamu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8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455208" y="1153021"/>
            <a:ext cx="1602022" cy="1285623"/>
          </a:xfrm>
          <a:custGeom>
            <a:avLst/>
            <a:gdLst/>
            <a:ahLst/>
            <a:cxnLst/>
            <a:rect l="l" t="t" r="r" b="b"/>
            <a:pathLst>
              <a:path w="1602022" h="1285623">
                <a:moveTo>
                  <a:pt x="1602022" y="0"/>
                </a:moveTo>
                <a:lnTo>
                  <a:pt x="0" y="0"/>
                </a:lnTo>
                <a:lnTo>
                  <a:pt x="0" y="1285623"/>
                </a:lnTo>
                <a:lnTo>
                  <a:pt x="1602022" y="1285623"/>
                </a:lnTo>
                <a:lnTo>
                  <a:pt x="1602022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785464" flipH="1">
            <a:off x="15630615" y="-173043"/>
            <a:ext cx="1765128" cy="1224558"/>
          </a:xfrm>
          <a:custGeom>
            <a:avLst/>
            <a:gdLst/>
            <a:ahLst/>
            <a:cxnLst/>
            <a:rect l="l" t="t" r="r" b="b"/>
            <a:pathLst>
              <a:path w="1765128" h="1224558">
                <a:moveTo>
                  <a:pt x="1765129" y="0"/>
                </a:moveTo>
                <a:lnTo>
                  <a:pt x="0" y="0"/>
                </a:lnTo>
                <a:lnTo>
                  <a:pt x="0" y="1224558"/>
                </a:lnTo>
                <a:lnTo>
                  <a:pt x="1765129" y="1224558"/>
                </a:lnTo>
                <a:lnTo>
                  <a:pt x="1765129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0455208" y="3007664"/>
            <a:ext cx="6778766" cy="4923079"/>
          </a:xfrm>
          <a:custGeom>
            <a:avLst/>
            <a:gdLst/>
            <a:ahLst/>
            <a:cxnLst/>
            <a:rect l="l" t="t" r="r" b="b"/>
            <a:pathLst>
              <a:path w="6778766" h="4923079">
                <a:moveTo>
                  <a:pt x="6778765" y="0"/>
                </a:moveTo>
                <a:lnTo>
                  <a:pt x="0" y="0"/>
                </a:lnTo>
                <a:lnTo>
                  <a:pt x="0" y="4923079"/>
                </a:lnTo>
                <a:lnTo>
                  <a:pt x="6778765" y="4923079"/>
                </a:lnTo>
                <a:lnTo>
                  <a:pt x="6778765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053903" y="1133971"/>
            <a:ext cx="6302573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FFFFFF"/>
                </a:solidFill>
                <a:cs typeface="TS Qamus Bold"/>
              </a:rPr>
              <a:t>ما</a:t>
            </a:r>
            <a:r>
              <a:rPr lang="en-US" sz="8000" dirty="0">
                <a:solidFill>
                  <a:srgbClr val="FFFFFF"/>
                </a:solidFill>
                <a:cs typeface="TS Qamus Bold"/>
              </a:rPr>
              <a:t> </a:t>
            </a:r>
            <a:r>
              <a:rPr lang="en-US" sz="8000" dirty="0" err="1">
                <a:solidFill>
                  <a:srgbClr val="FFFFFF"/>
                </a:solidFill>
                <a:cs typeface="TS Qamus Bold"/>
              </a:rPr>
              <a:t>هو</a:t>
            </a:r>
            <a:r>
              <a:rPr lang="en-US" sz="8000" dirty="0">
                <a:solidFill>
                  <a:srgbClr val="FFFFFF"/>
                </a:solidFill>
                <a:cs typeface="TS Qamus Bold"/>
              </a:rPr>
              <a:t> </a:t>
            </a:r>
            <a:r>
              <a:rPr lang="en-US" sz="8000" dirty="0" err="1">
                <a:solidFill>
                  <a:srgbClr val="FFFFFF"/>
                </a:solidFill>
                <a:cs typeface="TS Qamus Bold"/>
              </a:rPr>
              <a:t>التلجرام</a:t>
            </a:r>
            <a:r>
              <a:rPr lang="en-US" sz="8000" dirty="0">
                <a:solidFill>
                  <a:srgbClr val="FFFFFF"/>
                </a:solidFill>
                <a:cs typeface="TS Qamus Bold"/>
              </a:rPr>
              <a:t>؟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76400" y="2675528"/>
            <a:ext cx="8019786" cy="558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8837"/>
              </a:lnSpc>
            </a:pPr>
            <a:r>
              <a:rPr lang="en-US" sz="6644" dirty="0" err="1">
                <a:solidFill>
                  <a:srgbClr val="001F5F"/>
                </a:solidFill>
                <a:latin typeface="TS Qamus Bold"/>
                <a:cs typeface="TS Qamus Bold"/>
              </a:rPr>
              <a:t>التلجرام</a:t>
            </a:r>
            <a:r>
              <a:rPr lang="en-US" sz="6644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6644" dirty="0" err="1">
                <a:solidFill>
                  <a:srgbClr val="001F5F"/>
                </a:solidFill>
                <a:latin typeface="TS Qamus Bold"/>
                <a:cs typeface="TS Qamus Bold"/>
              </a:rPr>
              <a:t>هو</a:t>
            </a:r>
            <a:r>
              <a:rPr lang="en-US" sz="6644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6644" dirty="0" err="1">
                <a:solidFill>
                  <a:srgbClr val="001F5F"/>
                </a:solidFill>
                <a:latin typeface="TS Qamus Bold"/>
                <a:cs typeface="TS Qamus Bold"/>
              </a:rPr>
              <a:t>تطبيق</a:t>
            </a:r>
            <a:r>
              <a:rPr lang="en-US" sz="6644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6644" dirty="0" err="1">
                <a:solidFill>
                  <a:srgbClr val="001F5F"/>
                </a:solidFill>
                <a:latin typeface="TS Qamus Bold"/>
                <a:cs typeface="TS Qamus Bold"/>
              </a:rPr>
              <a:t>مراسلة</a:t>
            </a:r>
            <a:r>
              <a:rPr lang="en-US" sz="6644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6644" dirty="0" err="1">
                <a:solidFill>
                  <a:srgbClr val="001F5F"/>
                </a:solidFill>
                <a:latin typeface="TS Qamus Bold"/>
                <a:cs typeface="TS Qamus Bold"/>
              </a:rPr>
              <a:t>فوريةمجاني</a:t>
            </a:r>
            <a:r>
              <a:rPr lang="en-US" sz="6644" dirty="0">
                <a:solidFill>
                  <a:srgbClr val="001F5F"/>
                </a:solidFill>
                <a:latin typeface="TS Qamus Bold"/>
                <a:cs typeface="TS Qamus Bold"/>
              </a:rPr>
              <a:t>، </a:t>
            </a:r>
            <a:endParaRPr lang="en-US" sz="6644" dirty="0" smtClean="0">
              <a:solidFill>
                <a:srgbClr val="001F5F"/>
              </a:solidFill>
              <a:latin typeface="TS Qamus Bold"/>
              <a:cs typeface="TS Qamus Bold"/>
            </a:endParaRPr>
          </a:p>
          <a:p>
            <a:pPr algn="r" rtl="1">
              <a:lnSpc>
                <a:spcPts val="8837"/>
              </a:lnSpc>
            </a:pPr>
            <a:r>
              <a:rPr lang="en-US" sz="6644" dirty="0" err="1" smtClean="0">
                <a:solidFill>
                  <a:srgbClr val="001F5F"/>
                </a:solidFill>
                <a:latin typeface="TS Qamus Bold"/>
                <a:cs typeface="TS Qamus Bold"/>
              </a:rPr>
              <a:t>تم</a:t>
            </a:r>
            <a:r>
              <a:rPr lang="en-US" sz="6644" dirty="0" smtClean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6644" dirty="0" err="1" smtClean="0">
                <a:solidFill>
                  <a:srgbClr val="001F5F"/>
                </a:solidFill>
                <a:latin typeface="TS Qamus Bold"/>
                <a:cs typeface="TS Qamus Bold"/>
              </a:rPr>
              <a:t>تطويره</a:t>
            </a:r>
            <a:r>
              <a:rPr lang="en-US" sz="6644" dirty="0" smtClean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6644" dirty="0" err="1" smtClean="0">
                <a:solidFill>
                  <a:srgbClr val="001F5F"/>
                </a:solidFill>
                <a:latin typeface="TS Qamus Bold"/>
                <a:cs typeface="TS Qamus Bold"/>
              </a:rPr>
              <a:t>من</a:t>
            </a:r>
            <a:r>
              <a:rPr lang="en-US" sz="6644" dirty="0" smtClean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6644" dirty="0" err="1" smtClean="0">
                <a:solidFill>
                  <a:srgbClr val="001F5F"/>
                </a:solidFill>
                <a:latin typeface="TS Qamus Bold"/>
                <a:cs typeface="TS Qamus Bold"/>
              </a:rPr>
              <a:t>قبل</a:t>
            </a:r>
            <a:r>
              <a:rPr lang="en-US" sz="6644" dirty="0" smtClean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6644" dirty="0" err="1" smtClean="0">
                <a:solidFill>
                  <a:srgbClr val="001F5F"/>
                </a:solidFill>
                <a:latin typeface="TS Qamus Bold"/>
                <a:cs typeface="TS Qamus Bold"/>
              </a:rPr>
              <a:t>إيفان</a:t>
            </a:r>
            <a:r>
              <a:rPr lang="en-US" sz="6644" dirty="0" smtClean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6644" dirty="0" err="1" smtClean="0">
                <a:solidFill>
                  <a:srgbClr val="001F5F"/>
                </a:solidFill>
                <a:latin typeface="TS Qamus Bold"/>
                <a:cs typeface="TS Qamus Bold"/>
              </a:rPr>
              <a:t>دورف</a:t>
            </a:r>
            <a:r>
              <a:rPr lang="en-US" sz="6644" dirty="0" smtClean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6644" dirty="0" err="1" smtClean="0">
                <a:solidFill>
                  <a:srgbClr val="001F5F"/>
                </a:solidFill>
                <a:latin typeface="TS Qamus Bold"/>
                <a:cs typeface="TS Qamus Bold"/>
              </a:rPr>
              <a:t>ونيكولاي</a:t>
            </a:r>
            <a:r>
              <a:rPr lang="en-US" sz="6644" dirty="0" smtClean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6644" dirty="0" err="1" smtClean="0">
                <a:solidFill>
                  <a:srgbClr val="001F5F"/>
                </a:solidFill>
                <a:latin typeface="TS Qamus Bold"/>
                <a:cs typeface="TS Qamus Bold"/>
              </a:rPr>
              <a:t>دورف</a:t>
            </a:r>
            <a:r>
              <a:rPr lang="en-US" sz="6644" dirty="0" smtClean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6644" dirty="0" err="1" smtClean="0">
                <a:solidFill>
                  <a:srgbClr val="001F5F"/>
                </a:solidFill>
                <a:latin typeface="TS Qamus Bold"/>
                <a:cs typeface="TS Qamus Bold"/>
              </a:rPr>
              <a:t>في</a:t>
            </a:r>
            <a:r>
              <a:rPr lang="en-US" sz="6644" dirty="0" smtClean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6644" dirty="0" err="1" smtClean="0">
                <a:solidFill>
                  <a:srgbClr val="001F5F"/>
                </a:solidFill>
                <a:latin typeface="TS Qamus Bold"/>
                <a:cs typeface="TS Qamus Bold"/>
              </a:rPr>
              <a:t>عام</a:t>
            </a:r>
            <a:r>
              <a:rPr lang="en-US" sz="6644" dirty="0" smtClean="0">
                <a:solidFill>
                  <a:srgbClr val="001F5F"/>
                </a:solidFill>
                <a:latin typeface="TS Qamus Bold"/>
                <a:cs typeface="TS Qamus Bold"/>
              </a:rPr>
              <a:t> 2013.</a:t>
            </a:r>
            <a:endParaRPr lang="en-US" sz="6644" dirty="0">
              <a:solidFill>
                <a:srgbClr val="001F5F"/>
              </a:solidFill>
              <a:latin typeface="TS Qamus Bold"/>
              <a:cs typeface="TS Qamu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8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459538" y="4960700"/>
            <a:ext cx="8577117" cy="9525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 flipH="1">
            <a:off x="16814010" y="4640922"/>
            <a:ext cx="445290" cy="639555"/>
          </a:xfrm>
          <a:custGeom>
            <a:avLst/>
            <a:gdLst/>
            <a:ahLst/>
            <a:cxnLst/>
            <a:rect l="l" t="t" r="r" b="b"/>
            <a:pathLst>
              <a:path w="445290" h="639555">
                <a:moveTo>
                  <a:pt x="445290" y="0"/>
                </a:moveTo>
                <a:lnTo>
                  <a:pt x="0" y="0"/>
                </a:lnTo>
                <a:lnTo>
                  <a:pt x="0" y="639555"/>
                </a:lnTo>
                <a:lnTo>
                  <a:pt x="445290" y="639555"/>
                </a:lnTo>
                <a:lnTo>
                  <a:pt x="44529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2525451" y="4659972"/>
            <a:ext cx="445290" cy="639555"/>
          </a:xfrm>
          <a:custGeom>
            <a:avLst/>
            <a:gdLst/>
            <a:ahLst/>
            <a:cxnLst/>
            <a:rect l="l" t="t" r="r" b="b"/>
            <a:pathLst>
              <a:path w="445290" h="639555">
                <a:moveTo>
                  <a:pt x="445291" y="0"/>
                </a:moveTo>
                <a:lnTo>
                  <a:pt x="0" y="0"/>
                </a:lnTo>
                <a:lnTo>
                  <a:pt x="0" y="639555"/>
                </a:lnTo>
                <a:lnTo>
                  <a:pt x="445291" y="639555"/>
                </a:lnTo>
                <a:lnTo>
                  <a:pt x="445291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8236893" y="4640922"/>
            <a:ext cx="445290" cy="639555"/>
          </a:xfrm>
          <a:custGeom>
            <a:avLst/>
            <a:gdLst/>
            <a:ahLst/>
            <a:cxnLst/>
            <a:rect l="l" t="t" r="r" b="b"/>
            <a:pathLst>
              <a:path w="445290" h="639555">
                <a:moveTo>
                  <a:pt x="445290" y="0"/>
                </a:moveTo>
                <a:lnTo>
                  <a:pt x="0" y="0"/>
                </a:lnTo>
                <a:lnTo>
                  <a:pt x="0" y="639555"/>
                </a:lnTo>
                <a:lnTo>
                  <a:pt x="445290" y="639555"/>
                </a:lnTo>
                <a:lnTo>
                  <a:pt x="44529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24378" flipH="1">
            <a:off x="3770418" y="-884295"/>
            <a:ext cx="2562517" cy="2733351"/>
          </a:xfrm>
          <a:custGeom>
            <a:avLst/>
            <a:gdLst/>
            <a:ahLst/>
            <a:cxnLst/>
            <a:rect l="l" t="t" r="r" b="b"/>
            <a:pathLst>
              <a:path w="2562517" h="2733351">
                <a:moveTo>
                  <a:pt x="2562516" y="0"/>
                </a:moveTo>
                <a:lnTo>
                  <a:pt x="0" y="0"/>
                </a:lnTo>
                <a:lnTo>
                  <a:pt x="0" y="2733351"/>
                </a:lnTo>
                <a:lnTo>
                  <a:pt x="2562516" y="2733351"/>
                </a:lnTo>
                <a:lnTo>
                  <a:pt x="256251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172575" y="1848445"/>
            <a:ext cx="1136491" cy="1135070"/>
          </a:xfrm>
          <a:custGeom>
            <a:avLst/>
            <a:gdLst/>
            <a:ahLst/>
            <a:cxnLst/>
            <a:rect l="l" t="t" r="r" b="b"/>
            <a:pathLst>
              <a:path w="1136491" h="1135070">
                <a:moveTo>
                  <a:pt x="1136491" y="0"/>
                </a:moveTo>
                <a:lnTo>
                  <a:pt x="0" y="0"/>
                </a:lnTo>
                <a:lnTo>
                  <a:pt x="0" y="1135071"/>
                </a:lnTo>
                <a:lnTo>
                  <a:pt x="1136491" y="1135071"/>
                </a:lnTo>
                <a:lnTo>
                  <a:pt x="1136491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07032" y="2230368"/>
            <a:ext cx="5818472" cy="7205538"/>
          </a:xfrm>
          <a:custGeom>
            <a:avLst/>
            <a:gdLst/>
            <a:ahLst/>
            <a:cxnLst/>
            <a:rect l="l" t="t" r="r" b="b"/>
            <a:pathLst>
              <a:path w="5818472" h="7205538">
                <a:moveTo>
                  <a:pt x="0" y="0"/>
                </a:moveTo>
                <a:lnTo>
                  <a:pt x="5818472" y="0"/>
                </a:lnTo>
                <a:lnTo>
                  <a:pt x="5818472" y="7205538"/>
                </a:lnTo>
                <a:lnTo>
                  <a:pt x="0" y="72055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3894375" y="5490051"/>
            <a:ext cx="3364925" cy="1401147"/>
            <a:chOff x="0" y="0"/>
            <a:chExt cx="4486566" cy="186819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4486566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TS Qamus"/>
                  <a:cs typeface="TS Qamus"/>
                </a:rPr>
                <a:t> الأول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53533"/>
              <a:ext cx="4486566" cy="493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r" rtl="1">
                <a:lnSpc>
                  <a:spcPts val="3080"/>
                </a:lnSpc>
                <a:buFont typeface="Arial"/>
                <a:buChar char="•"/>
              </a:pPr>
              <a:r>
                <a:rPr lang="en-US" sz="2200" dirty="0" err="1">
                  <a:solidFill>
                    <a:srgbClr val="FFFFFF"/>
                  </a:solidFill>
                  <a:cs typeface="TS Qamus"/>
                </a:rPr>
                <a:t>المجموعات</a:t>
              </a:r>
              <a:r>
                <a:rPr lang="en-US" sz="2200" dirty="0">
                  <a:solidFill>
                    <a:srgbClr val="FFFFFF"/>
                  </a:solidFill>
                  <a:cs typeface="TS Qamus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cs typeface="TS Qamus"/>
                </a:rPr>
                <a:t>والقنوات</a:t>
              </a:r>
              <a:endParaRPr lang="en-US" sz="2200" dirty="0">
                <a:solidFill>
                  <a:srgbClr val="FFFFFF"/>
                </a:solidFill>
                <a:cs typeface="TS Qamus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028218" y="1757292"/>
            <a:ext cx="7231082" cy="100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 dirty="0" err="1">
                <a:solidFill>
                  <a:srgbClr val="FFFFFF"/>
                </a:solidFill>
                <a:cs typeface="TS Qamus Bold"/>
              </a:rPr>
              <a:t>مميزات</a:t>
            </a:r>
            <a:r>
              <a:rPr lang="en-US" sz="6999" dirty="0">
                <a:solidFill>
                  <a:srgbClr val="FFFFFF"/>
                </a:solidFill>
                <a:cs typeface="TS Qamus Bold"/>
              </a:rPr>
              <a:t> </a:t>
            </a:r>
            <a:r>
              <a:rPr lang="en-US" sz="6999" dirty="0" err="1">
                <a:solidFill>
                  <a:srgbClr val="FFFFFF"/>
                </a:solidFill>
                <a:cs typeface="TS Qamus Bold"/>
              </a:rPr>
              <a:t>التلجرام</a:t>
            </a:r>
            <a:r>
              <a:rPr lang="en-US" sz="6999" dirty="0">
                <a:solidFill>
                  <a:srgbClr val="FFFFFF"/>
                </a:solidFill>
                <a:cs typeface="TS Qamus Bold"/>
              </a:rPr>
              <a:t>؟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78834" y="5729366"/>
            <a:ext cx="3364925" cy="1401147"/>
            <a:chOff x="0" y="0"/>
            <a:chExt cx="4486566" cy="1868196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4486566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 rtl="1">
                <a:lnSpc>
                  <a:spcPts val="3840"/>
                </a:lnSpc>
              </a:pPr>
              <a:r>
                <a:rPr lang="en-US" sz="3200" dirty="0" err="1">
                  <a:solidFill>
                    <a:srgbClr val="FFFFFF"/>
                  </a:solidFill>
                  <a:cs typeface="TS Qamus"/>
                </a:rPr>
                <a:t>الثاني</a:t>
              </a:r>
              <a:endParaRPr lang="en-US" sz="3200" dirty="0">
                <a:solidFill>
                  <a:srgbClr val="FFFFFF"/>
                </a:solidFill>
                <a:cs typeface="TS Qamus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53533"/>
              <a:ext cx="4486566" cy="493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r" rtl="1">
                <a:lnSpc>
                  <a:spcPts val="3080"/>
                </a:lnSpc>
                <a:buFont typeface="Arial"/>
                <a:buChar char="•"/>
              </a:pPr>
              <a:r>
                <a:rPr lang="en-US" sz="2200" dirty="0" err="1">
                  <a:solidFill>
                    <a:srgbClr val="FFFFFF"/>
                  </a:solidFill>
                  <a:cs typeface="TS Qamus"/>
                </a:rPr>
                <a:t>الوسائط</a:t>
              </a:r>
              <a:r>
                <a:rPr lang="en-US" sz="2200" dirty="0">
                  <a:solidFill>
                    <a:srgbClr val="FFFFFF"/>
                  </a:solidFill>
                  <a:cs typeface="TS Qamus"/>
                </a:rPr>
                <a:t> </a:t>
              </a:r>
              <a:r>
                <a:rPr lang="en-US" sz="2200" dirty="0" err="1">
                  <a:solidFill>
                    <a:srgbClr val="FFFFFF"/>
                  </a:solidFill>
                  <a:cs typeface="TS Qamus"/>
                </a:rPr>
                <a:t>المتعددة</a:t>
              </a:r>
              <a:endParaRPr lang="en-US" sz="2200" dirty="0">
                <a:solidFill>
                  <a:srgbClr val="FFFFFF"/>
                </a:solidFill>
                <a:cs typeface="TS Qamus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943600" y="5614809"/>
            <a:ext cx="3364925" cy="1401147"/>
            <a:chOff x="0" y="0"/>
            <a:chExt cx="4486566" cy="186819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9525"/>
              <a:ext cx="4486566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840"/>
                </a:lnSpc>
              </a:pPr>
              <a:r>
                <a:rPr lang="en-US" sz="3200" dirty="0" err="1">
                  <a:solidFill>
                    <a:srgbClr val="FFFFFF"/>
                  </a:solidFill>
                  <a:cs typeface="TS Qamus"/>
                </a:rPr>
                <a:t>الثالث</a:t>
              </a:r>
              <a:endParaRPr lang="en-US" sz="3200" dirty="0">
                <a:solidFill>
                  <a:srgbClr val="FFFFFF"/>
                </a:solidFill>
                <a:cs typeface="TS Qamus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53533"/>
              <a:ext cx="4486566" cy="493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r" rtl="1">
                <a:lnSpc>
                  <a:spcPts val="3080"/>
                </a:lnSpc>
                <a:buFont typeface="Arial"/>
                <a:buChar char="•"/>
              </a:pPr>
              <a:r>
                <a:rPr lang="en-US" sz="2200" dirty="0" err="1">
                  <a:solidFill>
                    <a:srgbClr val="FFFFFF"/>
                  </a:solidFill>
                  <a:cs typeface="TS Qamus"/>
                </a:rPr>
                <a:t>البوتات</a:t>
              </a:r>
              <a:endParaRPr lang="en-US" sz="2200" dirty="0">
                <a:solidFill>
                  <a:srgbClr val="FFFFFF"/>
                </a:solidFill>
                <a:cs typeface="TS Qamu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99742" flipH="1">
            <a:off x="6982005" y="-9474092"/>
            <a:ext cx="14886598" cy="15794799"/>
          </a:xfrm>
          <a:custGeom>
            <a:avLst/>
            <a:gdLst/>
            <a:ahLst/>
            <a:cxnLst/>
            <a:rect l="l" t="t" r="r" b="b"/>
            <a:pathLst>
              <a:path w="14886598" h="15794799">
                <a:moveTo>
                  <a:pt x="14886598" y="0"/>
                </a:moveTo>
                <a:lnTo>
                  <a:pt x="0" y="0"/>
                </a:lnTo>
                <a:lnTo>
                  <a:pt x="0" y="15794799"/>
                </a:lnTo>
                <a:lnTo>
                  <a:pt x="14886598" y="15794799"/>
                </a:lnTo>
                <a:lnTo>
                  <a:pt x="14886598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16189" flipH="1">
            <a:off x="-5433937" y="3703942"/>
            <a:ext cx="14886598" cy="15794799"/>
          </a:xfrm>
          <a:custGeom>
            <a:avLst/>
            <a:gdLst/>
            <a:ahLst/>
            <a:cxnLst/>
            <a:rect l="l" t="t" r="r" b="b"/>
            <a:pathLst>
              <a:path w="14886598" h="15794799">
                <a:moveTo>
                  <a:pt x="14886598" y="0"/>
                </a:moveTo>
                <a:lnTo>
                  <a:pt x="0" y="0"/>
                </a:lnTo>
                <a:lnTo>
                  <a:pt x="0" y="15794799"/>
                </a:lnTo>
                <a:lnTo>
                  <a:pt x="14886598" y="15794799"/>
                </a:lnTo>
                <a:lnTo>
                  <a:pt x="14886598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26971" flipH="1">
            <a:off x="5668829" y="2640062"/>
            <a:ext cx="1292940" cy="896977"/>
          </a:xfrm>
          <a:custGeom>
            <a:avLst/>
            <a:gdLst/>
            <a:ahLst/>
            <a:cxnLst/>
            <a:rect l="l" t="t" r="r" b="b"/>
            <a:pathLst>
              <a:path w="1292940" h="896977">
                <a:moveTo>
                  <a:pt x="1292940" y="0"/>
                </a:moveTo>
                <a:lnTo>
                  <a:pt x="0" y="0"/>
                </a:lnTo>
                <a:lnTo>
                  <a:pt x="0" y="896977"/>
                </a:lnTo>
                <a:lnTo>
                  <a:pt x="1292940" y="896977"/>
                </a:lnTo>
                <a:lnTo>
                  <a:pt x="129294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576624" flipH="1">
            <a:off x="4859665" y="-985499"/>
            <a:ext cx="2088707" cy="2010406"/>
          </a:xfrm>
          <a:custGeom>
            <a:avLst/>
            <a:gdLst/>
            <a:ahLst/>
            <a:cxnLst/>
            <a:rect l="l" t="t" r="r" b="b"/>
            <a:pathLst>
              <a:path w="2088707" h="2010406">
                <a:moveTo>
                  <a:pt x="2088707" y="0"/>
                </a:moveTo>
                <a:lnTo>
                  <a:pt x="0" y="0"/>
                </a:lnTo>
                <a:lnTo>
                  <a:pt x="0" y="2010406"/>
                </a:lnTo>
                <a:lnTo>
                  <a:pt x="2088707" y="2010406"/>
                </a:lnTo>
                <a:lnTo>
                  <a:pt x="2088707" y="0"/>
                </a:lnTo>
                <a:close/>
              </a:path>
            </a:pathLst>
          </a:custGeom>
          <a:blipFill>
            <a:blip r:embed="rId5"/>
            <a:stretch>
              <a:fillRect t="-1168" b="-116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583105" y="2908285"/>
            <a:ext cx="6172200" cy="8229600"/>
          </a:xfrm>
          <a:custGeom>
            <a:avLst/>
            <a:gdLst/>
            <a:ahLst/>
            <a:cxnLst/>
            <a:rect l="l" t="t" r="r" b="b"/>
            <a:pathLst>
              <a:path w="6172200" h="8229600">
                <a:moveTo>
                  <a:pt x="0" y="0"/>
                </a:moveTo>
                <a:lnTo>
                  <a:pt x="6172200" y="0"/>
                </a:lnTo>
                <a:lnTo>
                  <a:pt x="61722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550482" y="909623"/>
            <a:ext cx="9708818" cy="381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149"/>
              </a:lnSpc>
            </a:pPr>
            <a:r>
              <a:rPr lang="en-US" sz="6999" dirty="0" err="1">
                <a:solidFill>
                  <a:srgbClr val="2C2C2C"/>
                </a:solidFill>
                <a:cs typeface="TS Qamus Bold"/>
              </a:rPr>
              <a:t>مزايا</a:t>
            </a:r>
            <a:r>
              <a:rPr lang="en-US" sz="6999" dirty="0">
                <a:solidFill>
                  <a:srgbClr val="2C2C2C"/>
                </a:solidFill>
                <a:cs typeface="TS Qamus Bold"/>
              </a:rPr>
              <a:t> </a:t>
            </a:r>
            <a:r>
              <a:rPr lang="en-US" sz="6999" dirty="0" err="1">
                <a:solidFill>
                  <a:srgbClr val="2C2C2C"/>
                </a:solidFill>
                <a:cs typeface="TS Qamus Bold"/>
              </a:rPr>
              <a:t>استخدام</a:t>
            </a:r>
            <a:r>
              <a:rPr lang="en-US" sz="6999" dirty="0">
                <a:solidFill>
                  <a:srgbClr val="2C2C2C"/>
                </a:solidFill>
                <a:cs typeface="TS Qamus Bold"/>
              </a:rPr>
              <a:t> </a:t>
            </a:r>
            <a:r>
              <a:rPr lang="en-US" sz="6999" dirty="0" err="1">
                <a:solidFill>
                  <a:srgbClr val="2C2C2C"/>
                </a:solidFill>
                <a:cs typeface="TS Qamus Bold"/>
              </a:rPr>
              <a:t>التلجرام</a:t>
            </a:r>
            <a:r>
              <a:rPr lang="en-US" sz="6999" dirty="0">
                <a:solidFill>
                  <a:srgbClr val="2C2C2C"/>
                </a:solidFill>
                <a:cs typeface="TS Qamus Bold"/>
              </a:rPr>
              <a:t> </a:t>
            </a:r>
            <a:r>
              <a:rPr lang="en-US" sz="6999" dirty="0" err="1">
                <a:solidFill>
                  <a:srgbClr val="2C2C2C"/>
                </a:solidFill>
                <a:cs typeface="TS Qamus Bold"/>
              </a:rPr>
              <a:t>في</a:t>
            </a:r>
            <a:r>
              <a:rPr lang="en-US" sz="6999" dirty="0">
                <a:solidFill>
                  <a:srgbClr val="2C2C2C"/>
                </a:solidFill>
                <a:cs typeface="TS Qamus Bold"/>
              </a:rPr>
              <a:t> </a:t>
            </a:r>
            <a:r>
              <a:rPr lang="en-US" sz="6999" dirty="0" err="1">
                <a:solidFill>
                  <a:srgbClr val="2C2C2C"/>
                </a:solidFill>
                <a:cs typeface="TS Qamus Bold"/>
              </a:rPr>
              <a:t>مجال</a:t>
            </a:r>
            <a:r>
              <a:rPr lang="en-US" sz="6999" dirty="0">
                <a:solidFill>
                  <a:srgbClr val="2C2C2C"/>
                </a:solidFill>
                <a:cs typeface="TS Qamus Bold"/>
              </a:rPr>
              <a:t> </a:t>
            </a:r>
            <a:r>
              <a:rPr lang="en-US" sz="6999" dirty="0" err="1">
                <a:solidFill>
                  <a:srgbClr val="2C2C2C"/>
                </a:solidFill>
                <a:cs typeface="TS Qamus Bold"/>
              </a:rPr>
              <a:t>التعليم</a:t>
            </a:r>
            <a:r>
              <a:rPr lang="en-US" sz="6999" dirty="0">
                <a:solidFill>
                  <a:srgbClr val="2C2C2C"/>
                </a:solidFill>
                <a:cs typeface="TS Qamus Bold"/>
              </a:rPr>
              <a:t>؟</a:t>
            </a:r>
          </a:p>
          <a:p>
            <a:pPr algn="r">
              <a:lnSpc>
                <a:spcPts val="10149"/>
              </a:lnSpc>
            </a:pPr>
            <a:endParaRPr lang="en-US" sz="6999" dirty="0">
              <a:solidFill>
                <a:srgbClr val="2C2C2C"/>
              </a:solidFill>
              <a:cs typeface="TS Qamus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8174167" y="3607155"/>
            <a:ext cx="9085133" cy="5637769"/>
            <a:chOff x="0" y="-9471"/>
            <a:chExt cx="12113510" cy="7517026"/>
          </a:xfrm>
        </p:grpSpPr>
        <p:sp>
          <p:nvSpPr>
            <p:cNvPr id="9" name="TextBox 9"/>
            <p:cNvSpPr txBox="1"/>
            <p:nvPr/>
          </p:nvSpPr>
          <p:spPr>
            <a:xfrm>
              <a:off x="0" y="-9471"/>
              <a:ext cx="12113510" cy="56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35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C2C2C"/>
                  </a:solidFill>
                  <a:latin typeface="TS Qamus Bold"/>
                  <a:cs typeface="TS Qamus Bold"/>
                </a:rPr>
                <a:t>التواصل الفعال: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49225"/>
              <a:ext cx="12113510" cy="1025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r">
                <a:lnSpc>
                  <a:spcPts val="3080"/>
                </a:lnSpc>
                <a:buFont typeface="Arial"/>
                <a:buChar char="•"/>
              </a:pPr>
              <a:r>
                <a:rPr lang="en-US" sz="2200" dirty="0" err="1">
                  <a:solidFill>
                    <a:srgbClr val="2C2C2C"/>
                  </a:solidFill>
                  <a:cs typeface="TS Qamus"/>
                </a:rPr>
                <a:t>يوفر</a:t>
              </a:r>
              <a:r>
                <a:rPr lang="en-US" sz="2200" dirty="0">
                  <a:solidFill>
                    <a:srgbClr val="2C2C2C"/>
                  </a:solidFill>
                  <a:cs typeface="TS Qamus"/>
                </a:rPr>
                <a:t> </a:t>
              </a:r>
              <a:r>
                <a:rPr lang="en-US" sz="2200" dirty="0" err="1">
                  <a:solidFill>
                    <a:srgbClr val="2C2C2C"/>
                  </a:solidFill>
                  <a:cs typeface="TS Qamus"/>
                </a:rPr>
                <a:t>التلجرام</a:t>
              </a:r>
              <a:r>
                <a:rPr lang="en-US" sz="2200" dirty="0">
                  <a:solidFill>
                    <a:srgbClr val="2C2C2C"/>
                  </a:solidFill>
                  <a:cs typeface="TS Qamus"/>
                </a:rPr>
                <a:t> </a:t>
              </a:r>
              <a:r>
                <a:rPr lang="en-US" sz="2200" dirty="0" err="1">
                  <a:solidFill>
                    <a:srgbClr val="2C2C2C"/>
                  </a:solidFill>
                  <a:cs typeface="TS Qamus"/>
                </a:rPr>
                <a:t>وسيلة</a:t>
              </a:r>
              <a:r>
                <a:rPr lang="en-US" sz="2200" dirty="0">
                  <a:solidFill>
                    <a:srgbClr val="2C2C2C"/>
                  </a:solidFill>
                  <a:cs typeface="TS Qamus"/>
                </a:rPr>
                <a:t> </a:t>
              </a:r>
              <a:r>
                <a:rPr lang="en-US" sz="2200" dirty="0" err="1">
                  <a:solidFill>
                    <a:srgbClr val="2C2C2C"/>
                  </a:solidFill>
                  <a:cs typeface="TS Qamus"/>
                </a:rPr>
                <a:t>فعالة</a:t>
              </a:r>
              <a:r>
                <a:rPr lang="en-US" sz="2200" dirty="0">
                  <a:solidFill>
                    <a:srgbClr val="2C2C2C"/>
                  </a:solidFill>
                  <a:cs typeface="TS Qamus"/>
                </a:rPr>
                <a:t> </a:t>
              </a:r>
              <a:r>
                <a:rPr lang="en-US" sz="2200" dirty="0" err="1">
                  <a:solidFill>
                    <a:srgbClr val="2C2C2C"/>
                  </a:solidFill>
                  <a:cs typeface="TS Qamus"/>
                </a:rPr>
                <a:t>للتواصل</a:t>
              </a:r>
              <a:r>
                <a:rPr lang="en-US" sz="2200" dirty="0">
                  <a:solidFill>
                    <a:srgbClr val="2C2C2C"/>
                  </a:solidFill>
                  <a:cs typeface="TS Qamus"/>
                </a:rPr>
                <a:t> </a:t>
              </a:r>
              <a:r>
                <a:rPr lang="en-US" sz="2200" dirty="0" err="1">
                  <a:solidFill>
                    <a:srgbClr val="2C2C2C"/>
                  </a:solidFill>
                  <a:cs typeface="TS Qamus"/>
                </a:rPr>
                <a:t>بين</a:t>
              </a:r>
              <a:r>
                <a:rPr lang="en-US" sz="2200" dirty="0">
                  <a:solidFill>
                    <a:srgbClr val="2C2C2C"/>
                  </a:solidFill>
                  <a:cs typeface="TS Qamus"/>
                </a:rPr>
                <a:t> </a:t>
              </a:r>
              <a:r>
                <a:rPr lang="en-US" sz="2200" dirty="0" err="1">
                  <a:solidFill>
                    <a:srgbClr val="2C2C2C"/>
                  </a:solidFill>
                  <a:cs typeface="TS Qamus"/>
                </a:rPr>
                <a:t>المعلمين</a:t>
              </a:r>
              <a:r>
                <a:rPr lang="en-US" sz="2200" dirty="0">
                  <a:solidFill>
                    <a:srgbClr val="2C2C2C"/>
                  </a:solidFill>
                  <a:cs typeface="TS Qamus"/>
                </a:rPr>
                <a:t> </a:t>
              </a:r>
              <a:r>
                <a:rPr lang="en-US" sz="2200" dirty="0" err="1">
                  <a:solidFill>
                    <a:srgbClr val="2C2C2C"/>
                  </a:solidFill>
                  <a:cs typeface="TS Qamus"/>
                </a:rPr>
                <a:t>والطلاب</a:t>
              </a:r>
              <a:r>
                <a:rPr lang="en-US" sz="2200" dirty="0">
                  <a:solidFill>
                    <a:srgbClr val="2C2C2C"/>
                  </a:solidFill>
                  <a:cs typeface="TS Qamus"/>
                </a:rPr>
                <a:t>، </a:t>
              </a:r>
              <a:r>
                <a:rPr lang="en-US" sz="2200" dirty="0" err="1">
                  <a:solidFill>
                    <a:srgbClr val="2C2C2C"/>
                  </a:solidFill>
                  <a:cs typeface="TS Qamus"/>
                </a:rPr>
                <a:t>حيث</a:t>
              </a:r>
              <a:r>
                <a:rPr lang="en-US" sz="2200" dirty="0">
                  <a:solidFill>
                    <a:srgbClr val="2C2C2C"/>
                  </a:solidFill>
                  <a:cs typeface="TS Qamus"/>
                </a:rPr>
                <a:t> </a:t>
              </a:r>
              <a:r>
                <a:rPr lang="en-US" sz="2200" dirty="0" err="1">
                  <a:solidFill>
                    <a:srgbClr val="2C2C2C"/>
                  </a:solidFill>
                  <a:cs typeface="TS Qamus"/>
                </a:rPr>
                <a:t>يمكن</a:t>
              </a:r>
              <a:r>
                <a:rPr lang="en-US" sz="2200" dirty="0">
                  <a:solidFill>
                    <a:srgbClr val="2C2C2C"/>
                  </a:solidFill>
                  <a:cs typeface="TS Qamus"/>
                </a:rPr>
                <a:t> </a:t>
              </a:r>
              <a:r>
                <a:rPr lang="en-US" sz="2200" dirty="0" err="1">
                  <a:solidFill>
                    <a:srgbClr val="2C2C2C"/>
                  </a:solidFill>
                  <a:cs typeface="TS Qamus"/>
                </a:rPr>
                <a:t>استخدامه</a:t>
              </a:r>
              <a:r>
                <a:rPr lang="en-US" sz="2200" dirty="0">
                  <a:solidFill>
                    <a:srgbClr val="2C2C2C"/>
                  </a:solidFill>
                  <a:cs typeface="TS Qamus"/>
                </a:rPr>
                <a:t> </a:t>
              </a:r>
              <a:r>
                <a:rPr lang="en-US" sz="2200" dirty="0" err="1">
                  <a:solidFill>
                    <a:srgbClr val="2C2C2C"/>
                  </a:solidFill>
                  <a:cs typeface="TS Qamus"/>
                </a:rPr>
                <a:t>لإرسال</a:t>
              </a:r>
              <a:r>
                <a:rPr lang="en-US" sz="2200" dirty="0">
                  <a:solidFill>
                    <a:srgbClr val="2C2C2C"/>
                  </a:solidFill>
                  <a:cs typeface="TS Qamus"/>
                </a:rPr>
                <a:t> </a:t>
              </a:r>
              <a:r>
                <a:rPr lang="en-US" sz="2200" dirty="0" err="1">
                  <a:solidFill>
                    <a:srgbClr val="2C2C2C"/>
                  </a:solidFill>
                  <a:cs typeface="TS Qamus"/>
                </a:rPr>
                <a:t>الرسائل</a:t>
              </a:r>
              <a:r>
                <a:rPr lang="en-US" sz="2200" dirty="0">
                  <a:solidFill>
                    <a:srgbClr val="2C2C2C"/>
                  </a:solidFill>
                  <a:cs typeface="TS Qamus"/>
                </a:rPr>
                <a:t> </a:t>
              </a:r>
              <a:r>
                <a:rPr lang="en-US" sz="2200" dirty="0" err="1">
                  <a:solidFill>
                    <a:srgbClr val="2C2C2C"/>
                  </a:solidFill>
                  <a:cs typeface="TS Qamus"/>
                </a:rPr>
                <a:t>النصية</a:t>
              </a:r>
              <a:r>
                <a:rPr lang="en-US" sz="2200" dirty="0">
                  <a:solidFill>
                    <a:srgbClr val="2C2C2C"/>
                  </a:solidFill>
                  <a:cs typeface="TS Qamus"/>
                </a:rPr>
                <a:t> </a:t>
              </a:r>
              <a:r>
                <a:rPr lang="en-US" sz="2200" dirty="0" err="1">
                  <a:solidFill>
                    <a:srgbClr val="2C2C2C"/>
                  </a:solidFill>
                  <a:cs typeface="TS Qamus"/>
                </a:rPr>
                <a:t>والصوتية</a:t>
              </a:r>
              <a:r>
                <a:rPr lang="en-US" sz="2200" dirty="0">
                  <a:solidFill>
                    <a:srgbClr val="2C2C2C"/>
                  </a:solidFill>
                  <a:cs typeface="TS Qamus"/>
                </a:rPr>
                <a:t> </a:t>
              </a:r>
              <a:r>
                <a:rPr lang="en-US" sz="2200" dirty="0" err="1">
                  <a:solidFill>
                    <a:srgbClr val="2C2C2C"/>
                  </a:solidFill>
                  <a:cs typeface="TS Qamus"/>
                </a:rPr>
                <a:t>والمرئية</a:t>
              </a:r>
              <a:r>
                <a:rPr lang="en-US" sz="2200" dirty="0">
                  <a:solidFill>
                    <a:srgbClr val="2C2C2C"/>
                  </a:solidFill>
                  <a:cs typeface="TS Qamus"/>
                </a:rPr>
                <a:t>،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862435"/>
              <a:ext cx="12113510" cy="56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35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C2C2C"/>
                  </a:solidFill>
                  <a:cs typeface="TS Qamus Bold"/>
                </a:rPr>
                <a:t>التعاون بين الطلاب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621132"/>
              <a:ext cx="12113510" cy="1014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r">
                <a:lnSpc>
                  <a:spcPts val="3080"/>
                </a:lnSpc>
                <a:buFont typeface="Arial"/>
                <a:buChar char="•"/>
              </a:pPr>
              <a:r>
                <a:rPr lang="en-US" sz="2200">
                  <a:solidFill>
                    <a:srgbClr val="2C2C2C"/>
                  </a:solidFill>
                  <a:latin typeface="TS Qamus"/>
                  <a:cs typeface="TS Qamus"/>
                </a:rPr>
                <a:t> يمكن استخدام التلجرام لتعزيز التعاون بين الطلاب، حيث يمكن استخدامه لإنشاء مجموعات للعمل الجماعي أو مناقشة المواضيع التعليمية.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34340"/>
              <a:ext cx="12113510" cy="56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35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C2C2C"/>
                  </a:solidFill>
                  <a:latin typeface="TS Qamus Bold"/>
                  <a:cs typeface="TS Qamus Bold"/>
                </a:rPr>
                <a:t>الوصول إلى المعلومات: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493037"/>
              <a:ext cx="12113510" cy="1014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r">
                <a:lnSpc>
                  <a:spcPts val="3080"/>
                </a:lnSpc>
                <a:buFont typeface="Arial"/>
                <a:buChar char="•"/>
              </a:pPr>
              <a:r>
                <a:rPr lang="en-US" sz="2200">
                  <a:solidFill>
                    <a:srgbClr val="2C2C2C"/>
                  </a:solidFill>
                  <a:latin typeface="TS Qamus"/>
                  <a:cs typeface="TS Qamus"/>
                </a:rPr>
                <a:t>يمكن استخدام التلجرام للحصول على المعلومات التعليمية، حيث يمكن استخدامه للاشتراك في القنوات التعليمية التي تقدم محتوى تعليمي متنوع.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1052498"/>
            <a:ext cx="2387355" cy="26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0"/>
              </a:lnSpc>
              <a:spcBef>
                <a:spcPct val="0"/>
              </a:spcBef>
            </a:pPr>
            <a:r>
              <a:rPr lang="en-US" sz="1550">
                <a:solidFill>
                  <a:srgbClr val="FFFFFF"/>
                </a:solidFill>
                <a:cs typeface="TS Qamus"/>
              </a:rPr>
              <a:t>العودة إلى صفحة جدول الأعمال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0" y="776287"/>
            <a:ext cx="837217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000000"/>
                </a:solidFill>
                <a:latin typeface="TS Qamus Bold"/>
                <a:cs typeface="TS Qamus Bold"/>
              </a:rPr>
              <a:t>بعض</a:t>
            </a:r>
            <a:r>
              <a:rPr lang="en-US" sz="3200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S Qamus Bold"/>
                <a:cs typeface="TS Qamus Bold"/>
              </a:rPr>
              <a:t>الأمثلة</a:t>
            </a:r>
            <a:r>
              <a:rPr lang="en-US" sz="3200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S Qamus Bold"/>
                <a:cs typeface="TS Qamus Bold"/>
              </a:rPr>
              <a:t>على</a:t>
            </a:r>
            <a:r>
              <a:rPr lang="en-US" sz="3200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S Qamus Bold"/>
                <a:cs typeface="TS Qamus Bold"/>
              </a:rPr>
              <a:t>استخدام</a:t>
            </a:r>
            <a:r>
              <a:rPr lang="en-US" sz="3200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S Qamus Bold"/>
                <a:cs typeface="TS Qamus Bold"/>
              </a:rPr>
              <a:t>التلجرام</a:t>
            </a:r>
            <a:r>
              <a:rPr lang="en-US" sz="3200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S Qamus Bold"/>
                <a:cs typeface="TS Qamus Bold"/>
              </a:rPr>
              <a:t>في</a:t>
            </a:r>
            <a:r>
              <a:rPr lang="en-US" sz="3200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S Qamus Bold"/>
                <a:cs typeface="TS Qamus Bold"/>
              </a:rPr>
              <a:t>مجال</a:t>
            </a:r>
            <a:r>
              <a:rPr lang="en-US" sz="3200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S Qamus Bold"/>
                <a:cs typeface="TS Qamus Bold"/>
              </a:rPr>
              <a:t>التعليم</a:t>
            </a:r>
            <a:r>
              <a:rPr lang="en-US" sz="3200" dirty="0">
                <a:solidFill>
                  <a:srgbClr val="000000"/>
                </a:solidFill>
                <a:latin typeface="TS Qamus Bold"/>
                <a:cs typeface="TS Qamus 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53543" y="1557056"/>
            <a:ext cx="14980915" cy="808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4" lvl="1" indent="-410207" algn="l" rtl="1">
              <a:lnSpc>
                <a:spcPts val="7105"/>
              </a:lnSpc>
              <a:buFont typeface="Arial"/>
              <a:buChar char="•"/>
            </a:pPr>
            <a:r>
              <a:rPr lang="en-US" sz="3799" dirty="0" err="1">
                <a:solidFill>
                  <a:srgbClr val="001F5F"/>
                </a:solidFill>
                <a:latin typeface="TS Qamus Bold"/>
                <a:cs typeface="TS Qamus Bold"/>
              </a:rPr>
              <a:t>استخدام</a:t>
            </a:r>
            <a:r>
              <a:rPr lang="en-US" sz="3799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1F5F"/>
                </a:solidFill>
                <a:latin typeface="TS Qamus Bold"/>
                <a:cs typeface="TS Qamus Bold"/>
              </a:rPr>
              <a:t>التلجرام</a:t>
            </a:r>
            <a:r>
              <a:rPr lang="en-US" sz="3799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1F5F"/>
                </a:solidFill>
                <a:latin typeface="TS Qamus Bold"/>
                <a:cs typeface="TS Qamus Bold"/>
              </a:rPr>
              <a:t>في</a:t>
            </a:r>
            <a:r>
              <a:rPr lang="en-US" sz="3799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1F5F"/>
                </a:solidFill>
                <a:latin typeface="TS Qamus Bold"/>
                <a:cs typeface="TS Qamus Bold"/>
              </a:rPr>
              <a:t>التعليم</a:t>
            </a:r>
            <a:r>
              <a:rPr lang="en-US" sz="3799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1F5F"/>
                </a:solidFill>
                <a:latin typeface="TS Qamus Bold"/>
                <a:cs typeface="TS Qamus Bold"/>
              </a:rPr>
              <a:t>عن</a:t>
            </a:r>
            <a:r>
              <a:rPr lang="en-US" sz="3799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1F5F"/>
                </a:solidFill>
                <a:latin typeface="TS Qamus Bold"/>
                <a:cs typeface="TS Qamus Bold"/>
              </a:rPr>
              <a:t>بعد</a:t>
            </a:r>
            <a:r>
              <a:rPr lang="en-US" sz="3799" dirty="0">
                <a:solidFill>
                  <a:srgbClr val="001F5F"/>
                </a:solidFill>
                <a:latin typeface="TS Qamus Bold"/>
                <a:cs typeface="TS Qamus Bold"/>
              </a:rPr>
              <a:t>: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يمكن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استخدام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التلجرام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في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التعليم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عن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بعد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،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حيث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يمكن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استخدامه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لتقديم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الدروس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والواجبات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وحل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المشكلات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.</a:t>
            </a:r>
          </a:p>
          <a:p>
            <a:pPr algn="l" rtl="1">
              <a:lnSpc>
                <a:spcPts val="7105"/>
              </a:lnSpc>
            </a:pPr>
            <a:endParaRPr lang="en-US" sz="3799" dirty="0">
              <a:solidFill>
                <a:srgbClr val="000000"/>
              </a:solidFill>
              <a:latin typeface="TS Qamus Bold"/>
              <a:cs typeface="TS Qamus Bold"/>
            </a:endParaRPr>
          </a:p>
          <a:p>
            <a:pPr marL="820414" lvl="1" indent="-410207" algn="l" rtl="1">
              <a:lnSpc>
                <a:spcPts val="7105"/>
              </a:lnSpc>
              <a:buFont typeface="Arial"/>
              <a:buChar char="•"/>
            </a:pPr>
            <a:r>
              <a:rPr lang="en-US" sz="3799" dirty="0" err="1">
                <a:solidFill>
                  <a:srgbClr val="001F5F"/>
                </a:solidFill>
                <a:latin typeface="TS Qamus Bold"/>
                <a:cs typeface="TS Qamus Bold"/>
              </a:rPr>
              <a:t>استخدام</a:t>
            </a:r>
            <a:r>
              <a:rPr lang="en-US" sz="3799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1F5F"/>
                </a:solidFill>
                <a:latin typeface="TS Qamus Bold"/>
                <a:cs typeface="TS Qamus Bold"/>
              </a:rPr>
              <a:t>التلجرام</a:t>
            </a:r>
            <a:r>
              <a:rPr lang="en-US" sz="3799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1F5F"/>
                </a:solidFill>
                <a:latin typeface="TS Qamus Bold"/>
                <a:cs typeface="TS Qamus Bold"/>
              </a:rPr>
              <a:t>في</a:t>
            </a:r>
            <a:r>
              <a:rPr lang="en-US" sz="3799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1F5F"/>
                </a:solidFill>
                <a:latin typeface="TS Qamus Bold"/>
                <a:cs typeface="TS Qamus Bold"/>
              </a:rPr>
              <a:t>التعليم</a:t>
            </a:r>
            <a:r>
              <a:rPr lang="en-US" sz="3799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1F5F"/>
                </a:solidFill>
                <a:latin typeface="TS Qamus Bold"/>
                <a:cs typeface="TS Qamus Bold"/>
              </a:rPr>
              <a:t>النشط</a:t>
            </a:r>
            <a:r>
              <a:rPr lang="en-US" sz="3799" dirty="0">
                <a:solidFill>
                  <a:srgbClr val="001F5F"/>
                </a:solidFill>
                <a:latin typeface="TS Qamus Bold"/>
                <a:cs typeface="TS Qamus Bold"/>
              </a:rPr>
              <a:t>: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يمكن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استخدام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التلجرام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في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التعليم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النشط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،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حيث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يمكن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استخدامه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لتعزيز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التفاعل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بين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المعلمين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والطلاب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.</a:t>
            </a:r>
          </a:p>
          <a:p>
            <a:pPr algn="l" rtl="1">
              <a:lnSpc>
                <a:spcPts val="7105"/>
              </a:lnSpc>
            </a:pPr>
            <a:endParaRPr lang="en-US" sz="3799" dirty="0">
              <a:solidFill>
                <a:srgbClr val="000000"/>
              </a:solidFill>
              <a:latin typeface="TS Qamus Bold"/>
              <a:cs typeface="TS Qamus Bold"/>
            </a:endParaRPr>
          </a:p>
          <a:p>
            <a:pPr marL="820414" lvl="1" indent="-410207" algn="l" rtl="1">
              <a:lnSpc>
                <a:spcPts val="7105"/>
              </a:lnSpc>
              <a:buFont typeface="Arial"/>
              <a:buChar char="•"/>
            </a:pPr>
            <a:r>
              <a:rPr lang="en-US" sz="3799" dirty="0" err="1">
                <a:solidFill>
                  <a:srgbClr val="001F5F"/>
                </a:solidFill>
                <a:latin typeface="TS Qamus Bold"/>
                <a:cs typeface="TS Qamus Bold"/>
              </a:rPr>
              <a:t>استخدام</a:t>
            </a:r>
            <a:r>
              <a:rPr lang="en-US" sz="3799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1F5F"/>
                </a:solidFill>
                <a:latin typeface="TS Qamus Bold"/>
                <a:cs typeface="TS Qamus Bold"/>
              </a:rPr>
              <a:t>التلجرام</a:t>
            </a:r>
            <a:r>
              <a:rPr lang="en-US" sz="3799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1F5F"/>
                </a:solidFill>
                <a:latin typeface="TS Qamus Bold"/>
                <a:cs typeface="TS Qamus Bold"/>
              </a:rPr>
              <a:t>في</a:t>
            </a:r>
            <a:r>
              <a:rPr lang="en-US" sz="3799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1F5F"/>
                </a:solidFill>
                <a:latin typeface="TS Qamus Bold"/>
                <a:cs typeface="TS Qamus Bold"/>
              </a:rPr>
              <a:t>التعليم</a:t>
            </a:r>
            <a:r>
              <a:rPr lang="en-US" sz="3799" dirty="0">
                <a:solidFill>
                  <a:srgbClr val="001F5F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1F5F"/>
                </a:solidFill>
                <a:latin typeface="TS Qamus Bold"/>
                <a:cs typeface="TS Qamus Bold"/>
              </a:rPr>
              <a:t>الإلكتروني</a:t>
            </a:r>
            <a:r>
              <a:rPr lang="en-US" sz="3799" dirty="0">
                <a:solidFill>
                  <a:srgbClr val="001F5F"/>
                </a:solidFill>
                <a:latin typeface="TS Qamus Bold"/>
                <a:cs typeface="TS Qamus Bold"/>
              </a:rPr>
              <a:t>: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يمكن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استخدام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التلجرام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في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التعليم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الإلكتروني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،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حيث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يمكن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استخدامه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للتواصل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مع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الطلاب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وتقديم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المحتوى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S Qamus Bold"/>
                <a:cs typeface="TS Qamus Bold"/>
              </a:rPr>
              <a:t>التعليمي</a:t>
            </a:r>
            <a:r>
              <a:rPr lang="en-US" sz="3799" dirty="0">
                <a:solidFill>
                  <a:srgbClr val="000000"/>
                </a:solidFill>
                <a:latin typeface="TS Qamus Bold"/>
                <a:cs typeface="TS Qamus 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8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80717" y="362049"/>
            <a:ext cx="7315200" cy="1591056"/>
          </a:xfrm>
          <a:custGeom>
            <a:avLst/>
            <a:gdLst/>
            <a:ahLst/>
            <a:cxnLst/>
            <a:rect l="l" t="t" r="r" b="b"/>
            <a:pathLst>
              <a:path w="7315200" h="1591056">
                <a:moveTo>
                  <a:pt x="0" y="0"/>
                </a:moveTo>
                <a:lnTo>
                  <a:pt x="7315200" y="0"/>
                </a:lnTo>
                <a:lnTo>
                  <a:pt x="7315200" y="1591056"/>
                </a:lnTo>
                <a:lnTo>
                  <a:pt x="0" y="1591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24828" y="2542393"/>
            <a:ext cx="12171164" cy="2115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43"/>
              </a:lnSpc>
            </a:pP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يعد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التلجرام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أداة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تعليمية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فعالة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يمكن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استخدامها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في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مختلف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المجالات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التعليمية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،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حيث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يوفر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العديد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من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الميزات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التي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تساهم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في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تحسين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العملية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TS Qamus Bold"/>
                <a:cs typeface="TS Qamus Bold"/>
              </a:rPr>
              <a:t>التعليمية</a:t>
            </a:r>
            <a:r>
              <a:rPr lang="en-US" sz="2799" dirty="0">
                <a:solidFill>
                  <a:srgbClr val="FFFFFF"/>
                </a:solidFill>
                <a:latin typeface="TS Qamus Bold"/>
                <a:cs typeface="TS Qamus Bold"/>
              </a:rPr>
              <a:t>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endParaRPr lang="en-US" sz="2799" dirty="0">
              <a:solidFill>
                <a:srgbClr val="FFFFFF"/>
              </a:solidFill>
              <a:latin typeface="TS Qamus Bold"/>
              <a:cs typeface="TS Qamus Bold"/>
            </a:endParaRPr>
          </a:p>
          <a:p>
            <a:pPr>
              <a:lnSpc>
                <a:spcPts val="3359"/>
              </a:lnSpc>
              <a:spcBef>
                <a:spcPct val="0"/>
              </a:spcBef>
            </a:pPr>
            <a:endParaRPr lang="en-US" sz="2799" dirty="0">
              <a:solidFill>
                <a:srgbClr val="FFFFFF"/>
              </a:solidFill>
              <a:latin typeface="TS Qamus Bold"/>
              <a:cs typeface="TS Qamu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79177" y="748002"/>
            <a:ext cx="12171164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359"/>
              </a:lnSpc>
              <a:spcBef>
                <a:spcPct val="0"/>
              </a:spcBef>
            </a:pPr>
            <a:r>
              <a:rPr lang="en-US" sz="5299" dirty="0" err="1">
                <a:solidFill>
                  <a:srgbClr val="001F5F"/>
                </a:solidFill>
                <a:cs typeface="TS Qamus Bold"/>
              </a:rPr>
              <a:t>الخلاصة</a:t>
            </a:r>
            <a:endParaRPr lang="en-US" sz="5299" dirty="0">
              <a:solidFill>
                <a:srgbClr val="001F5F"/>
              </a:solidFill>
              <a:cs typeface="TS Qamu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2993427" y="490926"/>
            <a:ext cx="1273546" cy="1333302"/>
          </a:xfrm>
          <a:custGeom>
            <a:avLst/>
            <a:gdLst/>
            <a:ahLst/>
            <a:cxnLst/>
            <a:rect l="l" t="t" r="r" b="b"/>
            <a:pathLst>
              <a:path w="1273546" h="1333302">
                <a:moveTo>
                  <a:pt x="0" y="0"/>
                </a:moveTo>
                <a:lnTo>
                  <a:pt x="1273546" y="0"/>
                </a:lnTo>
                <a:lnTo>
                  <a:pt x="1273546" y="1333302"/>
                </a:lnTo>
                <a:lnTo>
                  <a:pt x="0" y="1333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225</Words>
  <Application>Microsoft Office PowerPoint</Application>
  <PresentationFormat>مخصص</PresentationFormat>
  <Paragraphs>29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1" baseType="lpstr">
      <vt:lpstr>Arial</vt:lpstr>
      <vt:lpstr>Calibri</vt:lpstr>
      <vt:lpstr>TS Qamus Bold</vt:lpstr>
      <vt:lpstr>TS Qamus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للشركة تقرير شركة سنوي ثلاثي الأبعاد أبيض وأرجواني باستل وبرتقالي</dc:title>
  <dc:creator>Tema Store</dc:creator>
  <cp:lastModifiedBy>Tema Store</cp:lastModifiedBy>
  <cp:revision>3</cp:revision>
  <dcterms:created xsi:type="dcterms:W3CDTF">2006-08-16T00:00:00Z</dcterms:created>
  <dcterms:modified xsi:type="dcterms:W3CDTF">2023-11-23T12:29:31Z</dcterms:modified>
  <dc:identifier>DAF0-zqmLTw</dc:identifier>
</cp:coreProperties>
</file>