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289398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cloud/watson-studio/autoai" TargetMode="External"/><Relationship Id="rId2" Type="http://schemas.openxmlformats.org/officeDocument/2006/relationships/hyperlink" Target="https://cloud.ibm.com/docs" TargetMode="External"/><Relationship Id="rId1" Type="http://schemas.openxmlformats.org/officeDocument/2006/relationships/slideLayout" Target="../slideLayouts/slideLayout2.xml"/><Relationship Id="rId4" Type="http://schemas.openxmlformats.org/officeDocument/2006/relationships/hyperlink" Target="https://www.kaggle.com/datasets/ziya07/power-system-faults-datase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Fault Type Prediction in Power Systems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52025" y="4319078"/>
            <a:ext cx="10591275" cy="70788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MA HAMEED –Swamy Vivekananda Institute of Technology – CSE-IOT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7">
            <a:extLst>
              <a:ext uri="{FF2B5EF4-FFF2-40B4-BE49-F238E27FC236}">
                <a16:creationId xmlns:a16="http://schemas.microsoft.com/office/drawing/2014/main" id="{64DD442D-972A-5FF9-329E-75E0D94DF25D}"/>
              </a:ext>
            </a:extLst>
          </p:cNvPr>
          <p:cNvSpPr>
            <a:spLocks noChangeArrowheads="1"/>
          </p:cNvSpPr>
          <p:nvPr/>
        </p:nvSpPr>
        <p:spPr bwMode="auto">
          <a:xfrm>
            <a:off x="535670" y="1713733"/>
            <a:ext cx="1011357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Franklin Gothic Book (Body)"/>
              </a:rPr>
              <a:t>The proposed fault prediction system can be enhanced and expanded in several 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Franklin Gothic Book (Body)"/>
              </a:rPr>
              <a:t>Real-time Integration:</a:t>
            </a:r>
            <a:r>
              <a:rPr kumimoji="0" lang="en-US" altLang="en-US" sz="2000" b="0" i="0" u="none" strike="noStrike" cap="none" normalizeH="0" baseline="0" dirty="0">
                <a:ln>
                  <a:noFill/>
                </a:ln>
                <a:solidFill>
                  <a:schemeClr val="tx1"/>
                </a:solidFill>
                <a:effectLst/>
                <a:latin typeface="Franklin Gothic Book (Body)"/>
              </a:rPr>
              <a:t> Connect the model with live data streams from IoT sensors for continuous fault monitoring and instant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Franklin Gothic Book (Body)"/>
              </a:rPr>
              <a:t>Multi-Fault Classification:</a:t>
            </a:r>
            <a:r>
              <a:rPr kumimoji="0" lang="en-US" altLang="en-US" sz="2000" b="0" i="0" u="none" strike="noStrike" cap="none" normalizeH="0" baseline="0" dirty="0">
                <a:ln>
                  <a:noFill/>
                </a:ln>
                <a:solidFill>
                  <a:schemeClr val="tx1"/>
                </a:solidFill>
                <a:effectLst/>
                <a:latin typeface="Franklin Gothic Book (Body)"/>
              </a:rPr>
              <a:t> Extend the model to handle multiple simultaneous or cascading faults within a power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Franklin Gothic Book (Body)"/>
              </a:rPr>
              <a:t>Scalability to Smart Grids:</a:t>
            </a:r>
            <a:r>
              <a:rPr kumimoji="0" lang="en-US" altLang="en-US" sz="2000" b="0" i="0" u="none" strike="noStrike" cap="none" normalizeH="0" baseline="0" dirty="0">
                <a:ln>
                  <a:noFill/>
                </a:ln>
                <a:solidFill>
                  <a:schemeClr val="tx1"/>
                </a:solidFill>
                <a:effectLst/>
                <a:latin typeface="Franklin Gothic Book (Body)"/>
              </a:rPr>
              <a:t> Adapt the solution for large-scale smart grid infrastructures with complex networks and varying topologies.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Franklin Gothic Book (Body)"/>
              </a:rPr>
              <a:t>Geographic Expansion:</a:t>
            </a:r>
            <a:r>
              <a:rPr kumimoji="0" lang="en-US" altLang="en-US" sz="2000" b="0" i="0" u="none" strike="noStrike" cap="none" normalizeH="0" baseline="0" dirty="0">
                <a:ln>
                  <a:noFill/>
                </a:ln>
                <a:solidFill>
                  <a:schemeClr val="tx1"/>
                </a:solidFill>
                <a:effectLst/>
                <a:latin typeface="Franklin Gothic Book (Body)"/>
              </a:rPr>
              <a:t> Train the model on region-specific data to adapt to diverse environmental and electrical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Franklin Gothic Book (Body)"/>
              </a:rPr>
              <a:t>Visualization Dashboard:</a:t>
            </a:r>
            <a:r>
              <a:rPr kumimoji="0" lang="en-US" altLang="en-US" sz="2000" b="0" i="0" u="none" strike="noStrike" cap="none" normalizeH="0" baseline="0" dirty="0">
                <a:ln>
                  <a:noFill/>
                </a:ln>
                <a:solidFill>
                  <a:schemeClr val="tx1"/>
                </a:solidFill>
                <a:effectLst/>
                <a:latin typeface="Franklin Gothic Book (Body)"/>
              </a:rPr>
              <a:t> Develop an interactive dashboard for utility operators to visualize fault predictions, locations, and risk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Franklin Gothic Book (Body)"/>
              </a:rPr>
              <a:t>Self-Learning System:</a:t>
            </a:r>
            <a:r>
              <a:rPr kumimoji="0" lang="en-US" altLang="en-US" sz="2000" b="0" i="0" u="none" strike="noStrike" cap="none" normalizeH="0" baseline="0" dirty="0">
                <a:ln>
                  <a:noFill/>
                </a:ln>
                <a:solidFill>
                  <a:schemeClr val="tx1"/>
                </a:solidFill>
                <a:effectLst/>
                <a:latin typeface="Franklin Gothic Book (Body)"/>
              </a:rPr>
              <a:t> Incorporate continuous learning from new fault cases to enhance the model's adaptability and accuracy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Franklin Gothic Book (Body)"/>
            </a:endParaRPr>
          </a:p>
        </p:txBody>
      </p:sp>
      <p:sp>
        <p:nvSpPr>
          <p:cNvPr id="12" name="Rectangle 9">
            <a:extLst>
              <a:ext uri="{FF2B5EF4-FFF2-40B4-BE49-F238E27FC236}">
                <a16:creationId xmlns:a16="http://schemas.microsoft.com/office/drawing/2014/main" id="{6670AF7B-F97A-8666-81F4-515BC35A949B}"/>
              </a:ext>
            </a:extLst>
          </p:cNvPr>
          <p:cNvSpPr>
            <a:spLocks noChangeArrowheads="1"/>
          </p:cNvSpPr>
          <p:nvPr/>
        </p:nvSpPr>
        <p:spPr bwMode="auto">
          <a:xfrm>
            <a:off x="310586" y="4158810"/>
            <a:ext cx="129282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Rectangle 2">
            <a:extLst>
              <a:ext uri="{FF2B5EF4-FFF2-40B4-BE49-F238E27FC236}">
                <a16:creationId xmlns:a16="http://schemas.microsoft.com/office/drawing/2014/main" id="{02C3DF24-5F6B-AFF5-6FFD-6D3283B55B78}"/>
              </a:ext>
            </a:extLst>
          </p:cNvPr>
          <p:cNvSpPr>
            <a:spLocks noChangeArrowheads="1"/>
          </p:cNvSpPr>
          <p:nvPr/>
        </p:nvSpPr>
        <p:spPr bwMode="auto">
          <a:xfrm>
            <a:off x="581192" y="2105561"/>
            <a:ext cx="1018059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ranklin Gothic Book (Body)"/>
              </a:rPr>
              <a:t>IBM Cloud Documentation – </a:t>
            </a:r>
            <a:r>
              <a:rPr kumimoji="0" lang="en-US" altLang="en-US" sz="2000" b="0" i="0" u="none" strike="noStrike" cap="none" normalizeH="0" baseline="0" dirty="0">
                <a:ln>
                  <a:noFill/>
                </a:ln>
                <a:solidFill>
                  <a:schemeClr val="tx1"/>
                </a:solidFill>
                <a:effectLst/>
                <a:latin typeface="Franklin Gothic Book (Body)"/>
                <a:hlinkClick r:id="rId2"/>
              </a:rPr>
              <a:t>https://cloud.ibm.com/docs</a:t>
            </a:r>
            <a:endParaRPr kumimoji="0" lang="en-US" altLang="en-US" sz="2000" b="0" i="0" u="none" strike="noStrike" cap="none" normalizeH="0" baseline="0" dirty="0">
              <a:ln>
                <a:noFill/>
              </a:ln>
              <a:solidFill>
                <a:schemeClr val="tx1"/>
              </a:solidFill>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Franklin Gothic Book (Body)"/>
              </a:rPr>
              <a:t>AutoAI</a:t>
            </a:r>
            <a:r>
              <a:rPr kumimoji="0" lang="en-US" altLang="en-US" sz="2000" b="0" i="0" u="none" strike="noStrike" cap="none" normalizeH="0" baseline="0" dirty="0">
                <a:ln>
                  <a:noFill/>
                </a:ln>
                <a:solidFill>
                  <a:schemeClr val="tx1"/>
                </a:solidFill>
                <a:effectLst/>
                <a:latin typeface="Franklin Gothic Book (Body)"/>
              </a:rPr>
              <a:t>: </a:t>
            </a:r>
            <a:r>
              <a:rPr kumimoji="0" lang="en-US" altLang="en-US" sz="2000" b="0" i="0" u="none" strike="noStrike" cap="none" normalizeH="0" baseline="0" dirty="0">
                <a:ln>
                  <a:noFill/>
                </a:ln>
                <a:solidFill>
                  <a:schemeClr val="tx1"/>
                </a:solidFill>
                <a:effectLst/>
                <a:latin typeface="Franklin Gothic Book (Body)"/>
                <a:hlinkClick r:id="rId3"/>
              </a:rPr>
              <a:t>https://www.ibm.com/cloud/watson-studio/autoai</a:t>
            </a:r>
            <a:endParaRPr kumimoji="0" lang="en-US" altLang="en-US" sz="2000" b="0" i="0" u="none" strike="noStrike" cap="none" normalizeH="0" baseline="0" dirty="0">
              <a:ln>
                <a:noFill/>
              </a:ln>
              <a:solidFill>
                <a:schemeClr val="tx1"/>
              </a:solidFill>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ranklin Gothic Book (Body)"/>
              </a:rPr>
              <a:t>Power System Fault Analysis – IEEE papers</a:t>
            </a:r>
          </a:p>
          <a:p>
            <a:pPr lvl="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Franklin Gothic Book (Body)"/>
              </a:rPr>
              <a:t> Kaggle Dataset </a:t>
            </a:r>
            <a:r>
              <a:rPr lang="en-US" altLang="en-US" sz="2000" dirty="0">
                <a:latin typeface="Franklin Gothic Book (Body)"/>
              </a:rPr>
              <a:t>: </a:t>
            </a:r>
            <a:r>
              <a:rPr lang="en-US" altLang="en-US" sz="2000" dirty="0">
                <a:latin typeface="Franklin Gothic Book (Body)"/>
                <a:hlinkClick r:id="rId4"/>
              </a:rPr>
              <a:t>https://www.kaggle.com/datasets/ziya07/power-system-faults-dataset</a:t>
            </a:r>
            <a:endParaRPr kumimoji="0" lang="en-US" altLang="en-US" sz="2000" b="0" i="0" u="none" strike="noStrike" cap="none" normalizeH="0" baseline="0" dirty="0">
              <a:ln>
                <a:noFill/>
              </a:ln>
              <a:solidFill>
                <a:schemeClr val="tx1"/>
              </a:solidFill>
              <a:effectLst/>
              <a:latin typeface="Franklin Gothic Book (Body)"/>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DED4DFF4-CFC2-8764-5E27-5EC668EE8204}"/>
              </a:ext>
            </a:extLst>
          </p:cNvPr>
          <p:cNvPicPr>
            <a:picLocks noChangeAspect="1"/>
          </p:cNvPicPr>
          <p:nvPr/>
        </p:nvPicPr>
        <p:blipFill>
          <a:blip r:embed="rId2"/>
          <a:stretch>
            <a:fillRect/>
          </a:stretch>
        </p:blipFill>
        <p:spPr>
          <a:xfrm>
            <a:off x="1987397" y="1232452"/>
            <a:ext cx="8217205" cy="503945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3B1D5E12-C33D-5A1F-420E-3B5586716396}"/>
              </a:ext>
            </a:extLst>
          </p:cNvPr>
          <p:cNvPicPr>
            <a:picLocks noChangeAspect="1"/>
          </p:cNvPicPr>
          <p:nvPr/>
        </p:nvPicPr>
        <p:blipFill>
          <a:blip r:embed="rId2"/>
          <a:stretch>
            <a:fillRect/>
          </a:stretch>
        </p:blipFill>
        <p:spPr>
          <a:xfrm>
            <a:off x="2096512" y="1232452"/>
            <a:ext cx="7998975" cy="494936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Picture 10">
            <a:extLst>
              <a:ext uri="{FF2B5EF4-FFF2-40B4-BE49-F238E27FC236}">
                <a16:creationId xmlns:a16="http://schemas.microsoft.com/office/drawing/2014/main" id="{B6EBB9C7-A6F3-5451-D45B-572510A64A3D}"/>
              </a:ext>
            </a:extLst>
          </p:cNvPr>
          <p:cNvPicPr>
            <a:picLocks noChangeAspect="1"/>
          </p:cNvPicPr>
          <p:nvPr/>
        </p:nvPicPr>
        <p:blipFill>
          <a:blip r:embed="rId3"/>
          <a:stretch>
            <a:fillRect/>
          </a:stretch>
        </p:blipFill>
        <p:spPr>
          <a:xfrm>
            <a:off x="2082304" y="1232452"/>
            <a:ext cx="8027391" cy="492932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Franklin Gothic Book (Body)"/>
                <a:ea typeface="+mn-lt"/>
                <a:cs typeface="Arial"/>
              </a:rPr>
              <a:t>  </a:t>
            </a:r>
            <a:endParaRPr lang="en-US" dirty="0">
              <a:latin typeface="Franklin Gothic Book (Body)"/>
              <a:cs typeface="Arial"/>
            </a:endParaRPr>
          </a:p>
          <a:p>
            <a:pPr marL="305435" indent="-305435"/>
            <a:r>
              <a:rPr lang="en-US" sz="2000" b="1" dirty="0">
                <a:latin typeface="Franklin Gothic Book (Body)"/>
                <a:ea typeface="+mn-lt"/>
                <a:cs typeface="Arial"/>
              </a:rPr>
              <a:t>Problem Statement</a:t>
            </a:r>
            <a:endParaRPr lang="en-US" dirty="0">
              <a:latin typeface="Franklin Gothic Book (Body)"/>
              <a:cs typeface="Arial"/>
            </a:endParaRPr>
          </a:p>
          <a:p>
            <a:pPr marL="305435" indent="-305435"/>
            <a:r>
              <a:rPr lang="en-US" sz="2000" b="1" dirty="0">
                <a:latin typeface="Franklin Gothic Book (Body)"/>
                <a:ea typeface="+mn-lt"/>
                <a:cs typeface="Arial"/>
              </a:rPr>
              <a:t>Proposed System/Solution</a:t>
            </a:r>
            <a:endParaRPr lang="en-US" dirty="0">
              <a:latin typeface="Franklin Gothic Book (Body)"/>
              <a:cs typeface="Arial"/>
            </a:endParaRPr>
          </a:p>
          <a:p>
            <a:pPr marL="305435" indent="-305435"/>
            <a:r>
              <a:rPr lang="en-US" sz="2000" b="1" dirty="0">
                <a:latin typeface="Franklin Gothic Book (Body)"/>
                <a:ea typeface="+mn-lt"/>
                <a:cs typeface="Calibri"/>
              </a:rPr>
              <a:t>System </a:t>
            </a:r>
            <a:r>
              <a:rPr lang="en-US" sz="2000" b="1" dirty="0">
                <a:latin typeface="Franklin Gothic Book (Body)"/>
                <a:ea typeface="+mn-lt"/>
                <a:cs typeface="+mn-lt"/>
              </a:rPr>
              <a:t>Development Approach </a:t>
            </a:r>
            <a:r>
              <a:rPr lang="en-US" sz="2000" dirty="0">
                <a:latin typeface="Franklin Gothic Book (Body)"/>
                <a:ea typeface="+mn-lt"/>
                <a:cs typeface="+mn-lt"/>
              </a:rPr>
              <a:t>(Technology Used) </a:t>
            </a:r>
            <a:endParaRPr lang="en-US" dirty="0">
              <a:latin typeface="Franklin Gothic Book (Body)"/>
              <a:ea typeface="+mn-lt"/>
              <a:cs typeface="+mn-lt"/>
            </a:endParaRPr>
          </a:p>
          <a:p>
            <a:pPr marL="305435" indent="-305435"/>
            <a:r>
              <a:rPr lang="en-US" sz="2000" b="1" dirty="0">
                <a:latin typeface="Franklin Gothic Book (Body)"/>
                <a:ea typeface="+mn-lt"/>
                <a:cs typeface="+mn-lt"/>
              </a:rPr>
              <a:t>Algorithm &amp; Deployment  </a:t>
            </a:r>
            <a:endParaRPr lang="en-US" dirty="0">
              <a:latin typeface="Franklin Gothic Book (Body)"/>
              <a:cs typeface="Calibri"/>
            </a:endParaRPr>
          </a:p>
          <a:p>
            <a:pPr marL="305435" indent="-305435"/>
            <a:r>
              <a:rPr lang="en-US" sz="2000" b="1" dirty="0">
                <a:latin typeface="Franklin Gothic Book (Body)"/>
                <a:ea typeface="+mn-lt"/>
                <a:cs typeface="Arial"/>
              </a:rPr>
              <a:t>Result (Output Image)</a:t>
            </a:r>
          </a:p>
          <a:p>
            <a:pPr marL="305435" indent="-305435"/>
            <a:r>
              <a:rPr lang="en-US" sz="2000" b="1" dirty="0">
                <a:latin typeface="Franklin Gothic Book (Body)"/>
                <a:ea typeface="+mn-lt"/>
                <a:cs typeface="Arial"/>
              </a:rPr>
              <a:t>Conclusion</a:t>
            </a:r>
            <a:endParaRPr lang="en-US" dirty="0">
              <a:latin typeface="Franklin Gothic Book (Body)"/>
              <a:cs typeface="Arial"/>
            </a:endParaRPr>
          </a:p>
          <a:p>
            <a:pPr marL="305435" indent="-305435"/>
            <a:r>
              <a:rPr lang="en-US" sz="2000" b="1" dirty="0">
                <a:latin typeface="Franklin Gothic Book (Body)"/>
                <a:ea typeface="+mn-lt"/>
                <a:cs typeface="Arial"/>
              </a:rPr>
              <a:t>Future Scope</a:t>
            </a:r>
          </a:p>
          <a:p>
            <a:pPr marL="305435" indent="-305435"/>
            <a:r>
              <a:rPr lang="en-US" sz="2000" b="1" dirty="0">
                <a:latin typeface="Franklin Gothic Book (Body)"/>
                <a:ea typeface="+mn-lt"/>
                <a:cs typeface="Arial"/>
              </a:rPr>
              <a:t>References</a:t>
            </a:r>
            <a:endParaRPr lang="en-US" dirty="0">
              <a:latin typeface="Franklin Gothic Book (Body)"/>
              <a:cs typeface="Arial"/>
            </a:endParaRPr>
          </a:p>
          <a:p>
            <a:pPr marL="305435" indent="-305435"/>
            <a:endParaRPr lang="en-US" dirty="0">
              <a:latin typeface="Franklin Gothic Book (Body)"/>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ea typeface="+mn-lt"/>
                <a:cs typeface="+mn-lt"/>
              </a:rPr>
              <a:t>Power systems are prone to faults such as line breakages, transformer failures, and overheating, which can lead to blackouts, equipment damage, and economic </a:t>
            </a:r>
            <a:r>
              <a:rPr lang="en-US" sz="2800" dirty="0" err="1">
                <a:solidFill>
                  <a:srgbClr val="0F0F0F"/>
                </a:solidFill>
                <a:ea typeface="+mn-lt"/>
                <a:cs typeface="+mn-lt"/>
              </a:rPr>
              <a:t>losses.Manual</a:t>
            </a:r>
            <a:r>
              <a:rPr lang="en-US" sz="2800" dirty="0">
                <a:solidFill>
                  <a:srgbClr val="0F0F0F"/>
                </a:solidFill>
                <a:ea typeface="+mn-lt"/>
                <a:cs typeface="+mn-lt"/>
              </a:rPr>
              <a:t> detection and classification of such faults are time-consuming and </a:t>
            </a:r>
            <a:r>
              <a:rPr lang="en-US" sz="2800" dirty="0" err="1">
                <a:solidFill>
                  <a:srgbClr val="0F0F0F"/>
                </a:solidFill>
                <a:ea typeface="+mn-lt"/>
                <a:cs typeface="+mn-lt"/>
              </a:rPr>
              <a:t>inefficient.A</a:t>
            </a:r>
            <a:r>
              <a:rPr lang="en-US" sz="2800" dirty="0">
                <a:solidFill>
                  <a:srgbClr val="0F0F0F"/>
                </a:solidFill>
                <a:ea typeface="+mn-lt"/>
                <a:cs typeface="+mn-lt"/>
              </a:rPr>
              <a:t> robust and automated approach is needed to predict the type of fault based on electrical and environmental parameters.</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57" name="Rectangle 53">
            <a:extLst>
              <a:ext uri="{FF2B5EF4-FFF2-40B4-BE49-F238E27FC236}">
                <a16:creationId xmlns:a16="http://schemas.microsoft.com/office/drawing/2014/main" id="{0D0724F3-7866-BB5A-C8BD-EF304A3A65DA}"/>
              </a:ext>
            </a:extLst>
          </p:cNvPr>
          <p:cNvSpPr>
            <a:spLocks noChangeArrowheads="1"/>
          </p:cNvSpPr>
          <p:nvPr/>
        </p:nvSpPr>
        <p:spPr bwMode="auto">
          <a:xfrm>
            <a:off x="139521" y="1417118"/>
            <a:ext cx="1191295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Franklin Gothic Book (Body)"/>
              </a:rPr>
              <a:t>Data Collection:</a:t>
            </a:r>
            <a:r>
              <a:rPr kumimoji="0" lang="en-US" altLang="en-US" sz="2000" b="0" i="0" u="none" strike="noStrike" cap="none" normalizeH="0" baseline="0" dirty="0">
                <a:ln>
                  <a:noFill/>
                </a:ln>
                <a:solidFill>
                  <a:schemeClr val="tx1"/>
                </a:solidFill>
                <a:effectLst/>
                <a:latin typeface="Franklin Gothic Book (Body)"/>
              </a:rPr>
              <a:t> Gather historical data on power system faults, including voltage, current, power load, and temperature. Include contextual data such as weather conditions, wind speed, maintenance status, and component health to enhance fault classification accuracy.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Franklin Gothic Book (Body)"/>
              </a:rPr>
              <a:t>Data Preprocessing:</a:t>
            </a:r>
            <a:r>
              <a:rPr kumimoji="0" lang="en-US" altLang="en-US" sz="2000" b="0" i="0" u="none" strike="noStrike" cap="none" normalizeH="0" baseline="0" dirty="0">
                <a:ln>
                  <a:noFill/>
                </a:ln>
                <a:solidFill>
                  <a:schemeClr val="tx1"/>
                </a:solidFill>
                <a:effectLst/>
                <a:latin typeface="Franklin Gothic Book (Body)"/>
              </a:rPr>
              <a:t> Clean and preprocess the collected data to handle missing values, outliers, and inconsistencies. Perform feature engineering to derive meaningful input features from raw sensor data that influence fault occurrence.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Franklin Gothic Book (Body)"/>
              </a:rPr>
              <a:t>Machine Learning Algorithm:</a:t>
            </a:r>
            <a:r>
              <a:rPr kumimoji="0" lang="en-US" altLang="en-US" sz="2000" b="0" i="0" u="none" strike="noStrike" cap="none" normalizeH="0" baseline="0" dirty="0">
                <a:ln>
                  <a:noFill/>
                </a:ln>
                <a:solidFill>
                  <a:schemeClr val="tx1"/>
                </a:solidFill>
                <a:effectLst/>
                <a:latin typeface="Franklin Gothic Book (Body)"/>
              </a:rPr>
              <a:t> Implement a classification algorithm to predict fault types such as Line Breakage, Transformer Failure, or Overheating based on historical patterns. Consider multiple influencing parameters like voltage, temperature, and component health to improve model robustness.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Franklin Gothic Book (Body)"/>
              </a:rPr>
              <a:t>Deployment:</a:t>
            </a:r>
            <a:r>
              <a:rPr kumimoji="0" lang="en-US" altLang="en-US" sz="2000" b="0" i="0" u="none" strike="noStrike" cap="none" normalizeH="0" baseline="0" dirty="0">
                <a:ln>
                  <a:noFill/>
                </a:ln>
                <a:solidFill>
                  <a:schemeClr val="tx1"/>
                </a:solidFill>
                <a:effectLst/>
                <a:latin typeface="Franklin Gothic Book (Body)"/>
              </a:rPr>
              <a:t> Design a system interface to input new sensor readings and obtain predicted fault type in real time. Ensure the solution is scalable and can be integrated into existing grid monitoring systems for proactive fault management.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Franklin Gothic Book (Body)"/>
              </a:rPr>
              <a:t>Evaluation:</a:t>
            </a:r>
            <a:r>
              <a:rPr kumimoji="0" lang="en-US" altLang="en-US" sz="2000" b="0" i="0" u="none" strike="noStrike" cap="none" normalizeH="0" baseline="0" dirty="0">
                <a:ln>
                  <a:noFill/>
                </a:ln>
                <a:solidFill>
                  <a:schemeClr val="tx1"/>
                </a:solidFill>
                <a:effectLst/>
                <a:latin typeface="Franklin Gothic Book (Body)"/>
              </a:rPr>
              <a:t> Evaluate the model using performance metrics such as Accuracy, Precision, Recall, and F1-Score. Fine-tune the model based on validation feedback and update it regularly with fresh fault data for continuous improvement.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Rectangle 2">
            <a:extLst>
              <a:ext uri="{FF2B5EF4-FFF2-40B4-BE49-F238E27FC236}">
                <a16:creationId xmlns:a16="http://schemas.microsoft.com/office/drawing/2014/main" id="{F0B35539-88E7-13C3-E7F4-B3A0E7855222}"/>
              </a:ext>
            </a:extLst>
          </p:cNvPr>
          <p:cNvSpPr>
            <a:spLocks noChangeArrowheads="1"/>
          </p:cNvSpPr>
          <p:nvPr/>
        </p:nvSpPr>
        <p:spPr bwMode="auto">
          <a:xfrm>
            <a:off x="581192" y="1708559"/>
            <a:ext cx="995551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rPr>
              <a:t>Platform:</a:t>
            </a:r>
            <a:r>
              <a:rPr kumimoji="0" lang="en-US" altLang="en-US" sz="2400" b="0" i="0" u="none" strike="noStrike" cap="none" normalizeH="0" baseline="0" dirty="0">
                <a:ln>
                  <a:noFill/>
                </a:ln>
                <a:solidFill>
                  <a:schemeClr val="tx1"/>
                </a:solidFill>
                <a:effectLst/>
              </a:rPr>
              <a:t> IBM Cloud Lite – Watson Studio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rPr>
              <a:t>Service Used:</a:t>
            </a:r>
            <a:r>
              <a:rPr kumimoji="0" lang="en-US" altLang="en-US" sz="2400" b="0" i="0" u="none" strike="noStrike" cap="none" normalizeH="0" baseline="0" dirty="0">
                <a:ln>
                  <a:noFill/>
                </a:ln>
                <a:solidFill>
                  <a:schemeClr val="tx1"/>
                </a:solidFill>
                <a:effectLst/>
              </a:rPr>
              <a:t> IBM </a:t>
            </a:r>
            <a:r>
              <a:rPr kumimoji="0" lang="en-US" altLang="en-US" sz="2400" b="0" i="0" u="none" strike="noStrike" cap="none" normalizeH="0" baseline="0" dirty="0" err="1">
                <a:ln>
                  <a:noFill/>
                </a:ln>
                <a:solidFill>
                  <a:schemeClr val="tx1"/>
                </a:solidFill>
                <a:effectLst/>
              </a:rPr>
              <a:t>AutoAI</a:t>
            </a:r>
            <a:r>
              <a:rPr kumimoji="0" lang="en-US" altLang="en-US" sz="2400" b="0" i="0" u="none" strike="noStrike" cap="none" normalizeH="0" baseline="0" dirty="0">
                <a:ln>
                  <a:noFill/>
                </a:ln>
                <a:solidFill>
                  <a:schemeClr val="tx1"/>
                </a:solidFill>
                <a:effectLst/>
              </a:rPr>
              <a:t> (Watson Machine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rPr>
              <a:t>Dataset:</a:t>
            </a:r>
            <a:r>
              <a:rPr kumimoji="0" lang="en-US" altLang="en-US" sz="2400" b="0" i="0" u="none" strike="noStrike" cap="none" normalizeH="0" baseline="0" dirty="0">
                <a:ln>
                  <a:noFill/>
                </a:ln>
                <a:solidFill>
                  <a:schemeClr val="tx1"/>
                </a:solidFill>
                <a:effectLst/>
              </a:rPr>
              <a:t> CSV file with labeled fault data (voltage, current, power load, temperature, etc.)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rPr>
              <a:t>Libraries/Tools:</a:t>
            </a:r>
            <a:endParaRPr kumimoji="0" lang="en-US" altLang="en-US" sz="2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IBM Watson Studio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err="1">
                <a:ln>
                  <a:noFill/>
                </a:ln>
                <a:solidFill>
                  <a:schemeClr val="tx1"/>
                </a:solidFill>
                <a:effectLst/>
              </a:rPr>
              <a:t>AutoAI</a:t>
            </a:r>
            <a:r>
              <a:rPr kumimoji="0" lang="en-US" altLang="en-US" sz="2400" b="0" i="0" u="none" strike="noStrike" cap="none" normalizeH="0" baseline="0" dirty="0">
                <a:ln>
                  <a:noFill/>
                </a:ln>
                <a:solidFill>
                  <a:schemeClr val="tx1"/>
                </a:solidFill>
                <a:effectLst/>
              </a:rPr>
              <a:t> pipeline (No-code ML)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rPr>
              <a:t>Hardware:</a:t>
            </a:r>
            <a:r>
              <a:rPr kumimoji="0" lang="en-US" altLang="en-US" sz="2400" b="0" i="0" u="none" strike="noStrike" cap="none" normalizeH="0" baseline="0" dirty="0">
                <a:ln>
                  <a:noFill/>
                </a:ln>
                <a:solidFill>
                  <a:schemeClr val="tx1"/>
                </a:solidFill>
                <a:effectLst/>
              </a:rPr>
              <a:t> Cloud-based execution (no local setup required)</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7" name="Rectangle 2">
            <a:extLst>
              <a:ext uri="{FF2B5EF4-FFF2-40B4-BE49-F238E27FC236}">
                <a16:creationId xmlns:a16="http://schemas.microsoft.com/office/drawing/2014/main" id="{CB246208-3838-B061-DCF0-8CABE3838D2D}"/>
              </a:ext>
            </a:extLst>
          </p:cNvPr>
          <p:cNvSpPr>
            <a:spLocks noGrp="1" noChangeArrowheads="1"/>
          </p:cNvSpPr>
          <p:nvPr>
            <p:ph idx="1"/>
          </p:nvPr>
        </p:nvSpPr>
        <p:spPr bwMode="auto">
          <a:xfrm>
            <a:off x="581192" y="1607368"/>
            <a:ext cx="1102961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rgbClr val="0070C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Algorithm Selection: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AutoAI</a:t>
            </a:r>
            <a:r>
              <a:rPr kumimoji="0" lang="en-US" altLang="en-US" sz="2400" b="0" i="0" u="none" strike="noStrike" cap="none" normalizeH="0" baseline="0" dirty="0">
                <a:ln>
                  <a:noFill/>
                </a:ln>
                <a:solidFill>
                  <a:schemeClr val="tx1"/>
                </a:solidFill>
                <a:effectLst/>
              </a:rPr>
              <a:t> automatically selected the best classification model (e.g., Random Forest, </a:t>
            </a:r>
            <a:r>
              <a:rPr kumimoji="0" lang="en-US" altLang="en-US" sz="2400" b="0" i="0" u="none" strike="noStrike" cap="none" normalizeH="0" baseline="0" dirty="0" err="1">
                <a:ln>
                  <a:noFill/>
                </a:ln>
                <a:solidFill>
                  <a:schemeClr val="tx1"/>
                </a:solidFill>
                <a:effectLst/>
              </a:rPr>
              <a:t>XGBoost</a:t>
            </a:r>
            <a:r>
              <a:rPr kumimoji="0" lang="en-US" altLang="en-US" sz="2400" b="0" i="0" u="none" strike="noStrike" cap="none" normalizeH="0" baseline="0" dirty="0">
                <a:ln>
                  <a:noFill/>
                </a:ln>
                <a:solidFill>
                  <a:schemeClr val="tx1"/>
                </a:solidFill>
                <a:effectLst/>
              </a:rPr>
              <a:t>, etc.)</a:t>
            </a:r>
          </a:p>
          <a:p>
            <a:pPr marR="0" lvl="0" algn="l" defTabSz="914400" rtl="0" eaLnBrk="0" fontAlgn="base" latinLnBrk="0" hangingPunct="0">
              <a:lnSpc>
                <a:spcPct val="100000"/>
              </a:lnSpc>
              <a:spcBef>
                <a:spcPct val="0"/>
              </a:spcBef>
              <a:spcAft>
                <a:spcPct val="0"/>
              </a:spcAft>
              <a:buClr>
                <a:srgbClr val="0070C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Input Features:</a:t>
            </a:r>
            <a:endParaRPr lang="en-US" altLang="en-US" sz="2400" dirty="0">
              <a:solidFill>
                <a:schemeClr val="tx1"/>
              </a:solidFill>
            </a:endParaRPr>
          </a:p>
          <a:p>
            <a:pPr lvl="1" defTabSz="914400" eaLnBrk="0" fontAlgn="base" hangingPunct="0">
              <a:spcBef>
                <a:spcPct val="0"/>
              </a:spcBef>
              <a:spcAft>
                <a:spcPct val="0"/>
              </a:spcAft>
              <a:buClr>
                <a:srgbClr val="0070C0"/>
              </a:buClr>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rPr>
              <a:t>Voltage (V), Current (A), Power Load (MW)</a:t>
            </a:r>
          </a:p>
          <a:p>
            <a:pPr lvl="1" defTabSz="914400" eaLnBrk="0" fontAlgn="base" hangingPunct="0">
              <a:spcBef>
                <a:spcPct val="0"/>
              </a:spcBef>
              <a:spcAft>
                <a:spcPct val="0"/>
              </a:spcAft>
              <a:buClr>
                <a:srgbClr val="0070C0"/>
              </a:buClr>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rPr>
              <a:t>Temperature (°C), Wind Speed, </a:t>
            </a:r>
            <a:r>
              <a:rPr lang="en-US" altLang="en-US" sz="1800" dirty="0"/>
              <a:t>Weather</a:t>
            </a:r>
            <a:r>
              <a:rPr kumimoji="0" lang="en-US" altLang="en-US" sz="1800" b="0" i="0" u="none" strike="noStrike" cap="none" normalizeH="0" baseline="0" dirty="0">
                <a:ln>
                  <a:noFill/>
                </a:ln>
                <a:solidFill>
                  <a:schemeClr val="tx1"/>
                </a:solidFill>
                <a:effectLst/>
              </a:rPr>
              <a:t> Conditions</a:t>
            </a:r>
          </a:p>
          <a:p>
            <a:pPr lvl="1" defTabSz="914400" eaLnBrk="0" fontAlgn="base" hangingPunct="0">
              <a:spcBef>
                <a:spcPct val="0"/>
              </a:spcBef>
              <a:spcAft>
                <a:spcPct val="0"/>
              </a:spcAft>
              <a:buClr>
                <a:srgbClr val="0070C0"/>
              </a:buClr>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rPr>
              <a:t>Component Health, Maintenance Status</a:t>
            </a:r>
          </a:p>
          <a:p>
            <a:pPr marR="0" lvl="0" algn="l" defTabSz="914400" rtl="0" eaLnBrk="0" fontAlgn="base" latinLnBrk="0" hangingPunct="0">
              <a:lnSpc>
                <a:spcPct val="100000"/>
              </a:lnSpc>
              <a:spcBef>
                <a:spcPct val="0"/>
              </a:spcBef>
              <a:spcAft>
                <a:spcPct val="0"/>
              </a:spcAft>
              <a:buClr>
                <a:srgbClr val="0070C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Target Column:</a:t>
            </a:r>
            <a:r>
              <a:rPr lang="en-US" altLang="en-US" sz="2400" dirty="0">
                <a:solidFill>
                  <a:schemeClr val="tx1"/>
                </a:solidFill>
              </a:rPr>
              <a:t> Fault Type</a:t>
            </a: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
                <a:srgbClr val="0070C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Training Process:</a:t>
            </a:r>
            <a:endParaRPr kumimoji="0" lang="en-US" altLang="en-US" sz="2400" b="0" i="0" u="none" strike="noStrike" cap="none" normalizeH="0" baseline="0" dirty="0">
              <a:ln>
                <a:noFill/>
              </a:ln>
              <a:solidFill>
                <a:schemeClr val="tx1"/>
              </a:solidFill>
              <a:effectLst/>
            </a:endParaRPr>
          </a:p>
          <a:p>
            <a:pPr lvl="1" defTabSz="914400" eaLnBrk="0" fontAlgn="base" hangingPunct="0">
              <a:spcBef>
                <a:spcPct val="0"/>
              </a:spcBef>
              <a:spcAft>
                <a:spcPct val="0"/>
              </a:spcAft>
              <a:buClr>
                <a:srgbClr val="0070C0"/>
              </a:buClr>
              <a:buSzTx/>
              <a:buFont typeface="Wingdings" panose="05000000000000000000" pitchFamily="2" charset="2"/>
              <a:buChar char="§"/>
            </a:pPr>
            <a:r>
              <a:rPr kumimoji="0" lang="en-US" altLang="en-US" sz="1800" b="0" i="0" u="none" strike="noStrike" cap="none" normalizeH="0" baseline="0" dirty="0" err="1">
                <a:ln>
                  <a:noFill/>
                </a:ln>
                <a:solidFill>
                  <a:schemeClr val="tx1"/>
                </a:solidFill>
                <a:effectLst/>
              </a:rPr>
              <a:t>AutoAI</a:t>
            </a:r>
            <a:r>
              <a:rPr kumimoji="0" lang="en-US" altLang="en-US" sz="1800" b="0" i="0" u="none" strike="noStrike" cap="none" normalizeH="0" baseline="0" dirty="0">
                <a:ln>
                  <a:noFill/>
                </a:ln>
                <a:solidFill>
                  <a:schemeClr val="tx1"/>
                </a:solidFill>
                <a:effectLst/>
              </a:rPr>
              <a:t> performed data cleaning, model selection, and hyperparameter tuning</a:t>
            </a:r>
          </a:p>
          <a:p>
            <a:pPr marR="0" lvl="0" algn="l" defTabSz="914400" rtl="0" eaLnBrk="0" fontAlgn="base" latinLnBrk="0" hangingPunct="0">
              <a:lnSpc>
                <a:spcPct val="100000"/>
              </a:lnSpc>
              <a:spcBef>
                <a:spcPct val="0"/>
              </a:spcBef>
              <a:spcAft>
                <a:spcPct val="0"/>
              </a:spcAft>
              <a:buClr>
                <a:srgbClr val="0070C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Deployment:</a:t>
            </a:r>
            <a:endParaRPr kumimoji="0" lang="en-US" altLang="en-US" sz="2400" b="0" i="0" u="none" strike="noStrike" cap="none" normalizeH="0" baseline="0" dirty="0">
              <a:ln>
                <a:noFill/>
              </a:ln>
              <a:solidFill>
                <a:schemeClr val="tx1"/>
              </a:solidFill>
              <a:effectLst/>
            </a:endParaRPr>
          </a:p>
          <a:p>
            <a:pPr lvl="1" defTabSz="914400" eaLnBrk="0" fontAlgn="base" hangingPunct="0">
              <a:spcBef>
                <a:spcPct val="0"/>
              </a:spcBef>
              <a:spcAft>
                <a:spcPct val="0"/>
              </a:spcAft>
              <a:buClr>
                <a:srgbClr val="0070C0"/>
              </a:buClr>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rPr>
              <a:t>Best model deployed as an online REST API service using Watson Machine Learning</a:t>
            </a:r>
          </a:p>
          <a:p>
            <a:pPr marR="0" lvl="0" algn="l" defTabSz="914400" rtl="0" eaLnBrk="0" fontAlgn="base" latinLnBrk="0" hangingPunct="0">
              <a:lnSpc>
                <a:spcPct val="100000"/>
              </a:lnSpc>
              <a:spcBef>
                <a:spcPct val="0"/>
              </a:spcBef>
              <a:spcAft>
                <a:spcPct val="0"/>
              </a:spcAft>
              <a:buClr>
                <a:srgbClr val="0070C0"/>
              </a:buClr>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66BF1836-AB4C-4BC1-672F-465A15E439FA}"/>
              </a:ext>
            </a:extLst>
          </p:cNvPr>
          <p:cNvSpPr txBox="1"/>
          <p:nvPr/>
        </p:nvSpPr>
        <p:spPr>
          <a:xfrm>
            <a:off x="787791" y="1232452"/>
            <a:ext cx="3291840" cy="400110"/>
          </a:xfrm>
          <a:prstGeom prst="rect">
            <a:avLst/>
          </a:prstGeom>
          <a:noFill/>
        </p:spPr>
        <p:txBody>
          <a:bodyPr wrap="square" rtlCol="0">
            <a:spAutoFit/>
          </a:bodyPr>
          <a:lstStyle/>
          <a:p>
            <a:r>
              <a:rPr lang="en-US" sz="2000" b="1" dirty="0"/>
              <a:t>TEST DATA : </a:t>
            </a:r>
            <a:endParaRPr lang="en-IN" sz="2000" b="1" dirty="0"/>
          </a:p>
        </p:txBody>
      </p:sp>
      <p:pic>
        <p:nvPicPr>
          <p:cNvPr id="8" name="Picture 7">
            <a:extLst>
              <a:ext uri="{FF2B5EF4-FFF2-40B4-BE49-F238E27FC236}">
                <a16:creationId xmlns:a16="http://schemas.microsoft.com/office/drawing/2014/main" id="{351D30C1-B130-ADC2-2788-A3DA90425478}"/>
              </a:ext>
            </a:extLst>
          </p:cNvPr>
          <p:cNvPicPr>
            <a:picLocks noChangeAspect="1"/>
          </p:cNvPicPr>
          <p:nvPr/>
        </p:nvPicPr>
        <p:blipFill>
          <a:blip r:embed="rId2"/>
          <a:stretch>
            <a:fillRect/>
          </a:stretch>
        </p:blipFill>
        <p:spPr>
          <a:xfrm>
            <a:off x="2092948" y="1762748"/>
            <a:ext cx="8006103" cy="469733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604F5-45C9-9035-3D91-DA3E514F0B7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5D2EA5-E14F-763E-D27E-AE35333C69C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C287DF7C-5088-526E-3363-40F351ACAA7B}"/>
              </a:ext>
            </a:extLst>
          </p:cNvPr>
          <p:cNvSpPr txBox="1"/>
          <p:nvPr/>
        </p:nvSpPr>
        <p:spPr>
          <a:xfrm>
            <a:off x="787791" y="1232452"/>
            <a:ext cx="3291840" cy="400110"/>
          </a:xfrm>
          <a:prstGeom prst="rect">
            <a:avLst/>
          </a:prstGeom>
          <a:noFill/>
        </p:spPr>
        <p:txBody>
          <a:bodyPr wrap="square" rtlCol="0">
            <a:spAutoFit/>
          </a:bodyPr>
          <a:lstStyle/>
          <a:p>
            <a:r>
              <a:rPr lang="en-US" sz="2000" b="1" dirty="0"/>
              <a:t>PREDICTION OUTPUT : </a:t>
            </a:r>
            <a:endParaRPr lang="en-IN" sz="2000" b="1" dirty="0"/>
          </a:p>
        </p:txBody>
      </p:sp>
      <p:pic>
        <p:nvPicPr>
          <p:cNvPr id="8" name="Picture 7">
            <a:extLst>
              <a:ext uri="{FF2B5EF4-FFF2-40B4-BE49-F238E27FC236}">
                <a16:creationId xmlns:a16="http://schemas.microsoft.com/office/drawing/2014/main" id="{3DCBC156-0EF2-01C5-754D-164B347B40F9}"/>
              </a:ext>
            </a:extLst>
          </p:cNvPr>
          <p:cNvPicPr>
            <a:picLocks noChangeAspect="1"/>
          </p:cNvPicPr>
          <p:nvPr/>
        </p:nvPicPr>
        <p:blipFill>
          <a:blip r:embed="rId2"/>
          <a:stretch>
            <a:fillRect/>
          </a:stretch>
        </p:blipFill>
        <p:spPr>
          <a:xfrm>
            <a:off x="2207739" y="1762748"/>
            <a:ext cx="7776522" cy="4580858"/>
          </a:xfrm>
          <a:prstGeom prst="rect">
            <a:avLst/>
          </a:prstGeom>
        </p:spPr>
      </p:pic>
    </p:spTree>
    <p:extLst>
      <p:ext uri="{BB962C8B-B14F-4D97-AF65-F5344CB8AC3E}">
        <p14:creationId xmlns:p14="http://schemas.microsoft.com/office/powerpoint/2010/main" val="24774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solidFill>
                  <a:schemeClr val="tx1"/>
                </a:solidFill>
              </a:rPr>
              <a:t>The developed machine learning-based system successfully predicts the type of fault in power systems using key electrical and environmental parameters. By automating fault classification, the system enhances the speed and accuracy of fault detection, allowing for faster response and improved grid stability. The use of historical data, combined with predictive modeling, provides actionable insights that support preventive maintenance and reduce system downtime. The solution also demonstrates the effectiveness of data-driven approaches in modernizing traditional infrastructure and contributing to smarter, more reliable power systems. Overall, the project validates the potential of machine learning to optimize fault management and improve operational efficiency in power distribution networks.</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schemas.microsoft.com/office/infopath/2007/PartnerControls"/>
    <ds:schemaRef ds:uri="http://purl.org/dc/elements/1.1/"/>
    <ds:schemaRef ds:uri="http://www.w3.org/XML/1998/namespace"/>
    <ds:schemaRef ds:uri="http://purl.org/dc/terms/"/>
    <ds:schemaRef ds:uri="http://schemas.microsoft.com/office/2006/documentManagement/types"/>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134</TotalTime>
  <Words>791</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Book (Body)</vt:lpstr>
      <vt:lpstr>Franklin Gothic Demi</vt:lpstr>
      <vt:lpstr>Wingdings</vt:lpstr>
      <vt:lpstr>Wingdings 2</vt:lpstr>
      <vt:lpstr>DividendVTI</vt:lpstr>
      <vt:lpstr>Fault Type Prediction in Power Systems</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akber hussain</cp:lastModifiedBy>
  <cp:revision>26</cp:revision>
  <dcterms:created xsi:type="dcterms:W3CDTF">2021-05-26T16:50:10Z</dcterms:created>
  <dcterms:modified xsi:type="dcterms:W3CDTF">2025-08-03T19:51:00Z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