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FF"/>
                </a:solidFill>
              </a:rPr>
              <a:t>Serverless Data Pipeline for Real-Time Ingestion &amp;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800" b="1" dirty="0">
                <a:solidFill>
                  <a:srgbClr val="FFFFFF"/>
                </a:solidFill>
              </a:rPr>
              <a:t>AWS-Based Automated System for Multisource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Lambda Layers &amp;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b="1" dirty="0" err="1">
                <a:solidFill>
                  <a:srgbClr val="FFFFFF"/>
                </a:solidFill>
              </a:rPr>
              <a:t>pyodbc</a:t>
            </a:r>
            <a:r>
              <a:rPr sz="2400" b="1" dirty="0">
                <a:solidFill>
                  <a:srgbClr val="FFFFFF"/>
                </a:solidFill>
              </a:rPr>
              <a:t> – SQL Server connection</a:t>
            </a:r>
          </a:p>
          <a:p>
            <a:r>
              <a:rPr sz="2400" b="1" dirty="0">
                <a:solidFill>
                  <a:srgbClr val="FFFFFF"/>
                </a:solidFill>
              </a:rPr>
              <a:t>snowflake-connector-python – Snowflake integration</a:t>
            </a:r>
          </a:p>
          <a:p>
            <a:r>
              <a:rPr sz="2400" b="1" dirty="0">
                <a:solidFill>
                  <a:srgbClr val="FFFFFF"/>
                </a:solidFill>
              </a:rPr>
              <a:t>pandas – Data transformation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Output Destinations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Path/Integration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Snowflake 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Direct 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S3 Processed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/processed/coinmarketcap/YYYY/MM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 Exchange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pyodbc 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Benefits of This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400" b="1">
                <a:solidFill>
                  <a:srgbClr val="FFFFFF"/>
                </a:solidFill>
              </a:rPr>
              <a:t>Serverless and cost-effective</a:t>
            </a:r>
          </a:p>
          <a:p>
            <a:r>
              <a:rPr sz="2400" b="1">
                <a:solidFill>
                  <a:srgbClr val="FFFFFF"/>
                </a:solidFill>
              </a:rPr>
              <a:t>Scalable and real-time ready</a:t>
            </a:r>
          </a:p>
          <a:p>
            <a:r>
              <a:rPr sz="2400" b="1">
                <a:solidFill>
                  <a:srgbClr val="FFFFFF"/>
                </a:solidFill>
              </a:rPr>
              <a:t>Fully decoupled and modular</a:t>
            </a:r>
          </a:p>
          <a:p>
            <a:r>
              <a:rPr sz="2400" b="1">
                <a:solidFill>
                  <a:srgbClr val="FFFFFF"/>
                </a:solidFill>
              </a:rPr>
              <a:t>Handles cloud and local destinations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b="1" dirty="0">
                <a:solidFill>
                  <a:srgbClr val="FFFFFF"/>
                </a:solidFill>
              </a:rPr>
              <a:t>Any Questions?</a:t>
            </a:r>
          </a:p>
          <a:p>
            <a:r>
              <a:rPr sz="2400" b="1" dirty="0">
                <a:solidFill>
                  <a:srgbClr val="FFFFFF"/>
                </a:solidFill>
              </a:rPr>
              <a:t>GitHub: </a:t>
            </a:r>
            <a:r>
              <a:rPr sz="2400" b="1" dirty="0" smtClean="0">
                <a:solidFill>
                  <a:srgbClr val="FFFFFF"/>
                </a:solidFill>
              </a:rPr>
              <a:t>github.com/</a:t>
            </a:r>
            <a:r>
              <a:rPr lang="en-US" sz="2400" b="1" dirty="0" smtClean="0">
                <a:solidFill>
                  <a:srgbClr val="FFFFFF"/>
                </a:solidFill>
              </a:rPr>
              <a:t>hameed980</a:t>
            </a:r>
            <a:endParaRPr sz="2400" b="1" dirty="0">
              <a:solidFill>
                <a:srgbClr val="FFFFFF"/>
              </a:solidFill>
            </a:endParaRPr>
          </a:p>
          <a:p>
            <a:r>
              <a:rPr sz="2400" b="1" dirty="0">
                <a:solidFill>
                  <a:srgbClr val="FFFFFF"/>
                </a:solidFill>
              </a:rPr>
              <a:t>Email: </a:t>
            </a:r>
            <a:r>
              <a:rPr lang="en-US" sz="2400" b="1" dirty="0" smtClean="0">
                <a:solidFill>
                  <a:srgbClr val="FFFFFF"/>
                </a:solidFill>
              </a:rPr>
              <a:t>abdulhameedak247@gmail.com</a:t>
            </a:r>
          </a:p>
          <a:p>
            <a:r>
              <a:rPr lang="en-US" sz="2400" b="1" dirty="0" err="1" smtClean="0">
                <a:solidFill>
                  <a:srgbClr val="FFFFFF"/>
                </a:solidFill>
              </a:rPr>
              <a:t>Linkedin</a:t>
            </a:r>
            <a:r>
              <a:rPr lang="en-US" sz="2400" b="1" dirty="0">
                <a:solidFill>
                  <a:srgbClr val="FFFFFF"/>
                </a:solidFill>
              </a:rPr>
              <a:t>: </a:t>
            </a:r>
            <a:r>
              <a:rPr lang="en-US" sz="2400" b="1" dirty="0">
                <a:solidFill>
                  <a:srgbClr val="FFFFFF"/>
                </a:solidFill>
              </a:rPr>
              <a:t>linkedin.com/in/abdul-hameed-088921296/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400" b="1">
                <a:solidFill>
                  <a:srgbClr val="FFFFFF"/>
                </a:solidFill>
              </a:rPr>
              <a:t>Real-time ingestion pipeline</a:t>
            </a:r>
          </a:p>
          <a:p>
            <a:r>
              <a:rPr sz="2400" b="1">
                <a:solidFill>
                  <a:srgbClr val="FFFFFF"/>
                </a:solidFill>
              </a:rPr>
              <a:t>Three data sources: Yahoo Finance, CoinMarketCap, Open Exchange Rates</a:t>
            </a:r>
          </a:p>
          <a:p>
            <a:r>
              <a:rPr sz="2400" b="1">
                <a:solidFill>
                  <a:srgbClr val="FFFFFF"/>
                </a:solidFill>
              </a:rPr>
              <a:t>Serverless architecture using AWS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Data 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50048"/>
              </p:ext>
            </p:extLst>
          </p:nvPr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Tech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S&amp;P 500 OHLCV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Top 10 Cryptos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BeautifulSoup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Open Exchange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Live Forex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Architecture Overview</a:t>
            </a:r>
          </a:p>
        </p:txBody>
      </p:sp>
      <p:pic>
        <p:nvPicPr>
          <p:cNvPr id="9" name="Content Placeholder 8" descr="A diagram of a data pipeline&#10;&#10;AI-generated content may be incorrect.">
            <a:extLst>
              <a:ext uri="{FF2B5EF4-FFF2-40B4-BE49-F238E27FC236}">
                <a16:creationId xmlns:a16="http://schemas.microsoft.com/office/drawing/2014/main" id="{194DCD66-4735-8087-1AB7-5F4AE3634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7102"/>
            <a:ext cx="8229600" cy="383215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Task 1 – 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b="1" dirty="0">
                <a:solidFill>
                  <a:srgbClr val="FFFFFF"/>
                </a:solidFill>
              </a:rPr>
              <a:t>Triggered via </a:t>
            </a:r>
            <a:r>
              <a:rPr sz="2400" b="1" dirty="0" err="1">
                <a:solidFill>
                  <a:srgbClr val="FFFFFF"/>
                </a:solidFill>
              </a:rPr>
              <a:t>EventBridge</a:t>
            </a:r>
            <a:r>
              <a:rPr sz="2400" b="1" dirty="0">
                <a:solidFill>
                  <a:srgbClr val="FFFFFF"/>
                </a:solidFill>
              </a:rPr>
              <a:t> every minute</a:t>
            </a:r>
          </a:p>
          <a:p>
            <a:r>
              <a:rPr sz="2400" b="1" dirty="0">
                <a:solidFill>
                  <a:srgbClr val="FFFFFF"/>
                </a:solidFill>
              </a:rPr>
              <a:t>Lambda fetches data from </a:t>
            </a:r>
            <a:r>
              <a:rPr lang="en-US" sz="2400" b="1" dirty="0">
                <a:solidFill>
                  <a:srgbClr val="FFFFFF"/>
                </a:solidFill>
              </a:rPr>
              <a:t>their respective source</a:t>
            </a:r>
            <a:endParaRPr dirty="0"/>
          </a:p>
          <a:p>
            <a:r>
              <a:rPr sz="2400" b="1" dirty="0">
                <a:solidFill>
                  <a:srgbClr val="FFFFFF"/>
                </a:solidFill>
              </a:rPr>
              <a:t>Stores data in S3 bucket with folder structure:</a:t>
            </a:r>
          </a:p>
          <a:p>
            <a:r>
              <a:rPr sz="2400" b="1" dirty="0">
                <a:solidFill>
                  <a:srgbClr val="FFFFFF"/>
                </a:solidFill>
              </a:rPr>
              <a:t>raw/{source}/YYYY/MM/DD/HHMM.</a:t>
            </a:r>
            <a:r>
              <a:rPr lang="en-US" sz="2400" b="1" dirty="0">
                <a:solidFill>
                  <a:srgbClr val="FFFFFF"/>
                </a:solidFill>
              </a:rPr>
              <a:t>EXT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>
                <a:solidFill>
                  <a:srgbClr val="FFFFFF"/>
                </a:solidFill>
              </a:rPr>
              <a:t>Lambda Function Details – Ingestion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7966"/>
              </p:ext>
            </p:extLst>
          </p:nvPr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Lambda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Output Path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lambda_yahoofinance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raw/</a:t>
                      </a:r>
                      <a:r>
                        <a:rPr dirty="0" err="1"/>
                        <a:t>yahoofinance</a:t>
                      </a:r>
                      <a:r>
                        <a:rPr dirty="0"/>
                        <a:t>/YYYY/MM/DD/</a:t>
                      </a:r>
                      <a:r>
                        <a:rPr lang="en-US" dirty="0"/>
                        <a:t>HHMM.EXT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lambda_coinmarketcap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raw/</a:t>
                      </a:r>
                      <a:r>
                        <a:rPr dirty="0" err="1"/>
                        <a:t>coinmarketcap</a:t>
                      </a:r>
                      <a:r>
                        <a:rPr dirty="0"/>
                        <a:t>/YYYY/MM/DD/</a:t>
                      </a:r>
                      <a:r>
                        <a:rPr lang="en-US" dirty="0"/>
                        <a:t>HHMM.EXT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lambda_exchangerates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 Exchange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raw/</a:t>
                      </a:r>
                      <a:r>
                        <a:rPr dirty="0" err="1"/>
                        <a:t>openexchangerates</a:t>
                      </a:r>
                      <a:r>
                        <a:rPr dirty="0"/>
                        <a:t>/YYYY/MM/DD/</a:t>
                      </a:r>
                      <a:r>
                        <a:rPr lang="en-US" dirty="0"/>
                        <a:t>HHMM.EXT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Task 2 – S3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dirty="0"/>
          </a:p>
          <a:p>
            <a:r>
              <a:rPr sz="2400" b="1" dirty="0">
                <a:solidFill>
                  <a:srgbClr val="FFFFFF"/>
                </a:solidFill>
              </a:rPr>
              <a:t>S3 triggers SNS on new object creation</a:t>
            </a:r>
          </a:p>
          <a:p>
            <a:r>
              <a:rPr sz="2400" b="1" dirty="0">
                <a:solidFill>
                  <a:srgbClr val="FFFFFF"/>
                </a:solidFill>
              </a:rPr>
              <a:t>SNS filters event using folder metadata</a:t>
            </a:r>
          </a:p>
          <a:p>
            <a:r>
              <a:rPr sz="2400" b="1" dirty="0">
                <a:solidFill>
                  <a:srgbClr val="FFFFFF"/>
                </a:solidFill>
              </a:rPr>
              <a:t>Routes to the appropriate SQS queue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SQS Queues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57480"/>
              </p:ext>
            </p:extLst>
          </p:nvPr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Queue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dirty="0"/>
                        <a:t>yahoo-finance-queue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dirty="0" err="1"/>
                        <a:t>coinmarketcap</a:t>
                      </a:r>
                      <a:r>
                        <a:rPr dirty="0"/>
                        <a:t>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dirty="0" err="1"/>
                        <a:t>openexchangerates</a:t>
                      </a:r>
                      <a:r>
                        <a:rPr dirty="0"/>
                        <a:t>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Open Exchange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A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>
                <a:solidFill>
                  <a:srgbClr val="FFFFFF"/>
                </a:solidFill>
              </a:rPr>
              <a:t>Lambda Function Details – Processing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Lambda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process_yahoofinance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Parse OHLCV → Load to Snowflake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process_coinmarketcap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Transform &amp;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process_exchangerates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Parse &amp; 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264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Serverless Data Pipeline for Real-Time Ingestion &amp; Processing</vt:lpstr>
      <vt:lpstr>Project Overview</vt:lpstr>
      <vt:lpstr>Data Sources</vt:lpstr>
      <vt:lpstr>Architecture Overview</vt:lpstr>
      <vt:lpstr>Task 1 – Data Acquisition</vt:lpstr>
      <vt:lpstr>Lambda Function Details – Ingestion</vt:lpstr>
      <vt:lpstr>Task 2 – S3 to Processing</vt:lpstr>
      <vt:lpstr>SQS Queues</vt:lpstr>
      <vt:lpstr>Lambda Function Details – Processing</vt:lpstr>
      <vt:lpstr>Lambda Layers &amp; Packages</vt:lpstr>
      <vt:lpstr>Output Destinations</vt:lpstr>
      <vt:lpstr>Benefits of This Architecture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Data Pipeline for Real-Time Ingestion &amp; Processing</dc:title>
  <dc:subject/>
  <dc:creator/>
  <cp:keywords/>
  <dc:description>generated using python-pptx</dc:description>
  <cp:lastModifiedBy>HP</cp:lastModifiedBy>
  <cp:revision>13</cp:revision>
  <dcterms:created xsi:type="dcterms:W3CDTF">2013-01-27T09:14:16Z</dcterms:created>
  <dcterms:modified xsi:type="dcterms:W3CDTF">2025-10-21T05:31:46Z</dcterms:modified>
  <cp:category/>
</cp:coreProperties>
</file>