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b="1" dirty="0">
                <a:solidFill>
                  <a:schemeClr val="bg1"/>
                </a:solidFill>
              </a:rPr>
              <a:t>Man</a:t>
            </a:r>
            <a:r>
              <a:rPr lang="en-US" sz="3200" b="1" baseline="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Utd Satisfaction</a:t>
            </a:r>
            <a:r>
              <a:rPr lang="en-US" sz="3200" b="1" baseline="0" dirty="0">
                <a:solidFill>
                  <a:schemeClr val="bg1"/>
                </a:solidFill>
              </a:rPr>
              <a:t> Ratings to </a:t>
            </a:r>
            <a:r>
              <a:rPr lang="en-US" sz="3200" b="1" baseline="0" dirty="0">
                <a:solidFill>
                  <a:srgbClr val="33CCCC"/>
                </a:solidFill>
              </a:rPr>
              <a:t>wins</a:t>
            </a:r>
            <a:r>
              <a:rPr lang="en-US" sz="3200" b="1" baseline="0" dirty="0">
                <a:solidFill>
                  <a:schemeClr val="bg1"/>
                </a:solidFill>
              </a:rPr>
              <a:t>, </a:t>
            </a:r>
            <a:r>
              <a:rPr lang="en-US" sz="3200" b="1" baseline="0" dirty="0">
                <a:solidFill>
                  <a:schemeClr val="bg1">
                    <a:lumMod val="65000"/>
                  </a:schemeClr>
                </a:solidFill>
              </a:rPr>
              <a:t>draws</a:t>
            </a:r>
            <a:r>
              <a:rPr lang="en-US" sz="3200" b="1" baseline="0" dirty="0">
                <a:solidFill>
                  <a:schemeClr val="bg1"/>
                </a:solidFill>
              </a:rPr>
              <a:t> and </a:t>
            </a:r>
            <a:r>
              <a:rPr lang="en-US" sz="3200" b="1" baseline="0" dirty="0">
                <a:solidFill>
                  <a:srgbClr val="FF0000"/>
                </a:solidFill>
              </a:rPr>
              <a:t>losses</a:t>
            </a:r>
          </a:p>
          <a:p>
            <a:pPr>
              <a:defRPr/>
            </a:pPr>
            <a:r>
              <a:rPr lang="en-US" sz="1600" b="1" baseline="0" dirty="0">
                <a:solidFill>
                  <a:schemeClr val="bg1"/>
                </a:solidFill>
              </a:rPr>
              <a:t>First 19 Fixtures | Sentiment Analysis of replies to @ManUtd | Inspired by @maramperninety </a:t>
            </a:r>
            <a:endParaRPr lang="en-US" sz="1600" b="1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12737393372703412"/>
          <c:y val="4.08664333624963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8547408136483E-2"/>
          <c:y val="0.20165893846602509"/>
          <c:w val="0.85915879265091877"/>
          <c:h val="0.65517716535433068"/>
        </c:manualLayout>
      </c:layout>
      <c:barChart>
        <c:barDir val="col"/>
        <c:grouping val="clustered"/>
        <c:varyColors val="0"/>
        <c:ser>
          <c:idx val="0"/>
          <c:order val="0"/>
          <c:tx>
            <c:v>Win</c:v>
          </c:tx>
          <c:spPr>
            <a:solidFill>
              <a:srgbClr val="33CCCC">
                <a:alpha val="15000"/>
              </a:srgbClr>
            </a:solidFill>
            <a:ln w="31750" cap="flat">
              <a:solidFill>
                <a:srgbClr val="33CCCC"/>
              </a:solidFill>
              <a:prstDash val="sysDash"/>
            </a:ln>
            <a:effectLst>
              <a:glow rad="38100">
                <a:srgbClr val="33CCCC">
                  <a:alpha val="34000"/>
                </a:srgb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33CCCC">
                  <a:alpha val="15000"/>
                </a:srgbClr>
              </a:solidFill>
              <a:ln w="31750" cap="flat">
                <a:solidFill>
                  <a:srgbClr val="33CCCC"/>
                </a:solidFill>
                <a:prstDash val="sysDash"/>
              </a:ln>
              <a:effectLst>
                <a:glow rad="38100">
                  <a:srgbClr val="33CCCC">
                    <a:alpha val="3400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A-2ABA-4FF2-8D27-5B2013E3EA0F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>
                  <a:alpha val="15000"/>
                </a:srgbClr>
              </a:solidFill>
              <a:ln w="31750" cap="flat">
                <a:solidFill>
                  <a:srgbClr val="FF0000"/>
                </a:solidFill>
                <a:prstDash val="sysDash"/>
              </a:ln>
              <a:effectLst>
                <a:glow rad="38100">
                  <a:srgbClr val="FF0000">
                    <a:alpha val="3400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2-2ABA-4FF2-8D27-5B2013E3EA0F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>
                  <a:alpha val="15000"/>
                </a:srgbClr>
              </a:solidFill>
              <a:ln w="31750" cap="flat">
                <a:solidFill>
                  <a:srgbClr val="FF0000"/>
                </a:solidFill>
                <a:prstDash val="sysDash"/>
              </a:ln>
              <a:effectLst>
                <a:glow rad="38100">
                  <a:srgbClr val="FF0000">
                    <a:alpha val="3400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4-2ABA-4FF2-8D27-5B2013E3EA0F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>
                  <a:alpha val="15000"/>
                </a:srgbClr>
              </a:solidFill>
              <a:ln w="31750" cap="flat">
                <a:solidFill>
                  <a:srgbClr val="FF0000"/>
                </a:solidFill>
                <a:prstDash val="sysDash"/>
              </a:ln>
              <a:effectLst>
                <a:glow rad="38100">
                  <a:srgbClr val="FF0000">
                    <a:alpha val="3400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5-2ABA-4FF2-8D27-5B2013E3EA0F}"/>
              </c:ext>
            </c:extLst>
          </c:dPt>
          <c:dPt>
            <c:idx val="10"/>
            <c:invertIfNegative val="0"/>
            <c:bubble3D val="0"/>
            <c:spPr>
              <a:solidFill>
                <a:srgbClr val="FF0000">
                  <a:alpha val="15000"/>
                </a:srgbClr>
              </a:solidFill>
              <a:ln w="31750" cap="flat">
                <a:solidFill>
                  <a:srgbClr val="FF0000"/>
                </a:solidFill>
                <a:prstDash val="sysDash"/>
              </a:ln>
              <a:effectLst>
                <a:glow rad="38100">
                  <a:srgbClr val="FF0000">
                    <a:alpha val="3400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6-2ABA-4FF2-8D27-5B2013E3EA0F}"/>
              </c:ext>
            </c:extLst>
          </c:dPt>
          <c:dPt>
            <c:idx val="11"/>
            <c:invertIfNegative val="0"/>
            <c:bubble3D val="0"/>
            <c:spPr>
              <a:solidFill>
                <a:srgbClr val="FF0000">
                  <a:alpha val="15000"/>
                </a:srgbClr>
              </a:solidFill>
              <a:ln w="31750" cap="flat">
                <a:solidFill>
                  <a:srgbClr val="FF0000"/>
                </a:solidFill>
                <a:prstDash val="sysDash"/>
              </a:ln>
              <a:effectLst>
                <a:glow rad="38100">
                  <a:srgbClr val="FF0000">
                    <a:alpha val="3400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7-2ABA-4FF2-8D27-5B2013E3EA0F}"/>
              </c:ext>
            </c:extLst>
          </c:dPt>
          <c:dPt>
            <c:idx val="12"/>
            <c:invertIfNegative val="0"/>
            <c:bubble3D val="0"/>
            <c:spPr>
              <a:solidFill>
                <a:schemeClr val="bg1">
                  <a:lumMod val="65000"/>
                  <a:alpha val="15000"/>
                </a:schemeClr>
              </a:solidFill>
              <a:ln w="31750" cap="flat">
                <a:solidFill>
                  <a:schemeClr val="bg1">
                    <a:lumMod val="65000"/>
                  </a:schemeClr>
                </a:solidFill>
                <a:prstDash val="sysDash"/>
              </a:ln>
              <a:effectLst>
                <a:glow rad="38100">
                  <a:schemeClr val="bg1">
                    <a:lumMod val="65000"/>
                    <a:alpha val="34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9-2ABA-4FF2-8D27-5B2013E3EA0F}"/>
              </c:ext>
            </c:extLst>
          </c:dPt>
          <c:dPt>
            <c:idx val="18"/>
            <c:invertIfNegative val="0"/>
            <c:bubble3D val="0"/>
            <c:spPr>
              <a:solidFill>
                <a:srgbClr val="FF0000">
                  <a:alpha val="15000"/>
                </a:srgbClr>
              </a:solidFill>
              <a:ln w="31750" cap="flat">
                <a:solidFill>
                  <a:srgbClr val="FF0000"/>
                </a:solidFill>
                <a:prstDash val="sysDash"/>
              </a:ln>
              <a:effectLst>
                <a:glow rad="38100">
                  <a:srgbClr val="FF0000">
                    <a:alpha val="3400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8-2ABA-4FF2-8D27-5B2013E3EA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</c:f>
              <c:numCache>
                <c:formatCode>@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</c:numCache>
            </c:numRef>
          </c:cat>
          <c:val>
            <c:numRef>
              <c:f>Sheet1!$I$2:$I$20</c:f>
              <c:numCache>
                <c:formatCode>General</c:formatCode>
                <c:ptCount val="19"/>
                <c:pt idx="0">
                  <c:v>5</c:v>
                </c:pt>
                <c:pt idx="1">
                  <c:v>0</c:v>
                </c:pt>
                <c:pt idx="2">
                  <c:v>2</c:v>
                </c:pt>
                <c:pt idx="3">
                  <c:v>5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1</c:v>
                </c:pt>
                <c:pt idx="12">
                  <c:v>2</c:v>
                </c:pt>
                <c:pt idx="13">
                  <c:v>4</c:v>
                </c:pt>
                <c:pt idx="14">
                  <c:v>4</c:v>
                </c:pt>
                <c:pt idx="15">
                  <c:v>0</c:v>
                </c:pt>
                <c:pt idx="16">
                  <c:v>0</c:v>
                </c:pt>
                <c:pt idx="17">
                  <c:v>3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BA-4FF2-8D27-5B2013E3E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92811184"/>
        <c:axId val="792815760"/>
      </c:barChart>
      <c:catAx>
        <c:axId val="792811184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815760"/>
        <c:crosses val="autoZero"/>
        <c:auto val="1"/>
        <c:lblAlgn val="ctr"/>
        <c:lblOffset val="100"/>
        <c:noMultiLvlLbl val="0"/>
      </c:catAx>
      <c:valAx>
        <c:axId val="792815760"/>
        <c:scaling>
          <c:orientation val="minMax"/>
          <c:max val="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Satisfaction</a:t>
                </a:r>
                <a:r>
                  <a:rPr lang="en-US" sz="1800" b="1" baseline="0" dirty="0">
                    <a:solidFill>
                      <a:schemeClr val="bg1"/>
                    </a:solidFill>
                  </a:rPr>
                  <a:t> Rating</a:t>
                </a:r>
                <a:endParaRPr lang="en-US" sz="1800" b="1" dirty="0">
                  <a:solidFill>
                    <a:schemeClr val="bg1"/>
                  </a:solidFill>
                </a:endParaRPr>
              </a:p>
            </c:rich>
          </c:tx>
          <c:layout>
            <c:manualLayout>
              <c:xMode val="edge"/>
              <c:yMode val="edge"/>
              <c:x val="1.8905019685039371E-2"/>
              <c:y val="0.396997521143190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811184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tx1">
        <a:lumMod val="85000"/>
        <a:lumOff val="1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Manchester United Satisfaction Ratings</a:t>
            </a:r>
            <a:endParaRPr lang="en-US" dirty="0">
              <a:effectLst/>
            </a:endParaRPr>
          </a:p>
          <a:p>
            <a:pPr>
              <a:defRPr/>
            </a:pPr>
            <a:r>
              <a:rPr lang="en-US" sz="1800" b="1" i="0" baseline="0" dirty="0">
                <a:effectLst/>
              </a:rPr>
              <a:t>First 19 Fixtures | Sentiment Analysis of replies to @ManUtd 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Per Polarity Asjusted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Sheet1!$A$2:$A$20</c:f>
              <c:numCache>
                <c:formatCode>@</c:formatCode>
                <c:ptCount val="1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</c:numCache>
            </c:numRef>
          </c:cat>
          <c:val>
            <c:numRef>
              <c:f>Sheet1!$I$2:$I$20</c:f>
              <c:numCache>
                <c:formatCode>General</c:formatCode>
                <c:ptCount val="19"/>
                <c:pt idx="0">
                  <c:v>5</c:v>
                </c:pt>
                <c:pt idx="1">
                  <c:v>0</c:v>
                </c:pt>
                <c:pt idx="2">
                  <c:v>2</c:v>
                </c:pt>
                <c:pt idx="3">
                  <c:v>5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1</c:v>
                </c:pt>
                <c:pt idx="12">
                  <c:v>2</c:v>
                </c:pt>
                <c:pt idx="13">
                  <c:v>4</c:v>
                </c:pt>
                <c:pt idx="14">
                  <c:v>4</c:v>
                </c:pt>
                <c:pt idx="15">
                  <c:v>0</c:v>
                </c:pt>
                <c:pt idx="16">
                  <c:v>0</c:v>
                </c:pt>
                <c:pt idx="17">
                  <c:v>3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87-4696-83A8-135F01E90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2811184"/>
        <c:axId val="792815760"/>
      </c:barChart>
      <c:catAx>
        <c:axId val="792811184"/>
        <c:scaling>
          <c:orientation val="minMax"/>
        </c:scaling>
        <c:delete val="0"/>
        <c:axPos val="b"/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815760"/>
        <c:crosses val="autoZero"/>
        <c:auto val="1"/>
        <c:lblAlgn val="ctr"/>
        <c:lblOffset val="100"/>
        <c:noMultiLvlLbl val="0"/>
      </c:catAx>
      <c:valAx>
        <c:axId val="792815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1" i="0" baseline="0" dirty="0">
                    <a:effectLst/>
                  </a:rPr>
                  <a:t>Satisfaction Level</a:t>
                </a:r>
                <a:endParaRPr lang="en-US" dirty="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2811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0.87527</cdr:x>
      <cdr:y>0.91915</cdr:y>
    </cdr:from>
    <cdr:to>
      <cdr:x>0.96862</cdr:x>
      <cdr:y>0.96738</cdr:y>
    </cdr:to>
    <cdr:sp macro="" textlink="">
      <cdr:nvSpPr>
        <cdr:cNvPr id="11" name="TextBox 10">
          <a:extLst xmlns:a="http://schemas.openxmlformats.org/drawingml/2006/main">
            <a:ext uri="{FF2B5EF4-FFF2-40B4-BE49-F238E27FC236}">
              <a16:creationId xmlns:a16="http://schemas.microsoft.com/office/drawing/2014/main" id="{C3A221F9-A946-4EAB-B70A-772CF64C765E}"/>
            </a:ext>
          </a:extLst>
        </cdr:cNvPr>
        <cdr:cNvSpPr txBox="1"/>
      </cdr:nvSpPr>
      <cdr:spPr>
        <a:xfrm xmlns:a="http://schemas.openxmlformats.org/drawingml/2006/main">
          <a:off x="10671243" y="6303524"/>
          <a:ext cx="1138136" cy="33074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b="1" dirty="0">
              <a:solidFill>
                <a:schemeClr val="bg1"/>
              </a:solidFill>
            </a:rPr>
            <a:t>@Hameer97</a:t>
          </a:r>
        </a:p>
      </cdr:txBody>
    </cdr:sp>
  </cdr:relSizeAnchor>
  <cdr:relSizeAnchor xmlns:cdr="http://schemas.openxmlformats.org/drawingml/2006/chartDrawing">
    <cdr:from>
      <cdr:x>0.68635</cdr:x>
      <cdr:y>0.86346</cdr:y>
    </cdr:from>
    <cdr:to>
      <cdr:x>0.70639</cdr:x>
      <cdr:y>0.89909</cdr:y>
    </cdr:to>
    <cdr:pic>
      <cdr:nvPicPr>
        <cdr:cNvPr id="13" name="Picture 12">
          <a:extLst xmlns:a="http://schemas.openxmlformats.org/drawingml/2006/main">
            <a:ext uri="{FF2B5EF4-FFF2-40B4-BE49-F238E27FC236}">
              <a16:creationId xmlns:a16="http://schemas.microsoft.com/office/drawing/2014/main" id="{552B912D-40E0-4C48-958C-376B338CCC3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8367921" y="5921617"/>
          <a:ext cx="244360" cy="2443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0.8678</cdr:x>
      <cdr:y>0.86548</cdr:y>
    </cdr:from>
    <cdr:to>
      <cdr:x>0.88784</cdr:x>
      <cdr:y>0.90111</cdr:y>
    </cdr:to>
    <cdr:pic>
      <cdr:nvPicPr>
        <cdr:cNvPr id="15" name="Picture 14">
          <a:extLst xmlns:a="http://schemas.openxmlformats.org/drawingml/2006/main">
            <a:ext uri="{FF2B5EF4-FFF2-40B4-BE49-F238E27FC236}">
              <a16:creationId xmlns:a16="http://schemas.microsoft.com/office/drawing/2014/main" id="{D4015C05-5C65-4C92-8A34-35CB810B372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10580186" y="5935430"/>
          <a:ext cx="244360" cy="2443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0.64154</cdr:x>
      <cdr:y>0.86323</cdr:y>
    </cdr:from>
    <cdr:to>
      <cdr:x>0.66158</cdr:x>
      <cdr:y>0.89887</cdr:y>
    </cdr:to>
    <cdr:pic>
      <cdr:nvPicPr>
        <cdr:cNvPr id="17" name="Picture 16">
          <a:extLst xmlns:a="http://schemas.openxmlformats.org/drawingml/2006/main">
            <a:ext uri="{FF2B5EF4-FFF2-40B4-BE49-F238E27FC236}">
              <a16:creationId xmlns:a16="http://schemas.microsoft.com/office/drawing/2014/main" id="{B00BB2ED-0A26-4D1A-95E4-BDE3AAE7960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7821616" y="5920060"/>
          <a:ext cx="244360" cy="2443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0.3682</cdr:x>
      <cdr:y>0.86809</cdr:y>
    </cdr:from>
    <cdr:to>
      <cdr:x>0.38824</cdr:x>
      <cdr:y>0.90372</cdr:y>
    </cdr:to>
    <cdr:pic>
      <cdr:nvPicPr>
        <cdr:cNvPr id="19" name="Picture 18">
          <a:extLst xmlns:a="http://schemas.openxmlformats.org/drawingml/2006/main">
            <a:ext uri="{FF2B5EF4-FFF2-40B4-BE49-F238E27FC236}">
              <a16:creationId xmlns:a16="http://schemas.microsoft.com/office/drawing/2014/main" id="{8E4A299D-E234-4268-96A3-2021EC43895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4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4489113" y="5953328"/>
          <a:ext cx="244360" cy="2443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0.09746</cdr:x>
      <cdr:y>0.86369</cdr:y>
    </cdr:from>
    <cdr:to>
      <cdr:x>0.11789</cdr:x>
      <cdr:y>0.9</cdr:y>
    </cdr:to>
    <cdr:pic>
      <cdr:nvPicPr>
        <cdr:cNvPr id="21" name="Picture 20">
          <a:extLst xmlns:a="http://schemas.openxmlformats.org/drawingml/2006/main">
            <a:ext uri="{FF2B5EF4-FFF2-40B4-BE49-F238E27FC236}">
              <a16:creationId xmlns:a16="http://schemas.microsoft.com/office/drawing/2014/main" id="{25A5F74D-57F7-4F75-9B78-D9A8F460155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5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1188239" y="5923165"/>
          <a:ext cx="249036" cy="24903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0.41355</cdr:x>
      <cdr:y>0.86644</cdr:y>
    </cdr:from>
    <cdr:to>
      <cdr:x>0.4336</cdr:x>
      <cdr:y>0.90207</cdr:y>
    </cdr:to>
    <cdr:pic>
      <cdr:nvPicPr>
        <cdr:cNvPr id="23" name="Picture 22">
          <a:extLst xmlns:a="http://schemas.openxmlformats.org/drawingml/2006/main">
            <a:ext uri="{FF2B5EF4-FFF2-40B4-BE49-F238E27FC236}">
              <a16:creationId xmlns:a16="http://schemas.microsoft.com/office/drawing/2014/main" id="{D90066F5-18BE-43BC-A1C4-16F66FA9421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6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5042033" y="5942043"/>
          <a:ext cx="244360" cy="2443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0.45937</cdr:x>
      <cdr:y>0.8642</cdr:y>
    </cdr:from>
    <cdr:to>
      <cdr:x>0.47941</cdr:x>
      <cdr:y>0.89983</cdr:y>
    </cdr:to>
    <cdr:pic>
      <cdr:nvPicPr>
        <cdr:cNvPr id="25" name="Picture 24">
          <a:extLst xmlns:a="http://schemas.openxmlformats.org/drawingml/2006/main">
            <a:ext uri="{FF2B5EF4-FFF2-40B4-BE49-F238E27FC236}">
              <a16:creationId xmlns:a16="http://schemas.microsoft.com/office/drawing/2014/main" id="{758EEE52-8C55-4972-BBE8-9A7877973A8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7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5600594" y="5926672"/>
          <a:ext cx="244360" cy="2443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0.54986</cdr:x>
      <cdr:y>0.86479</cdr:y>
    </cdr:from>
    <cdr:to>
      <cdr:x>0.5699</cdr:x>
      <cdr:y>0.90043</cdr:y>
    </cdr:to>
    <cdr:pic>
      <cdr:nvPicPr>
        <cdr:cNvPr id="27" name="Picture 26">
          <a:extLst xmlns:a="http://schemas.openxmlformats.org/drawingml/2006/main">
            <a:ext uri="{FF2B5EF4-FFF2-40B4-BE49-F238E27FC236}">
              <a16:creationId xmlns:a16="http://schemas.microsoft.com/office/drawing/2014/main" id="{6610392C-4D65-4327-97F8-2776EA200AF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8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6703905" y="5930757"/>
          <a:ext cx="244360" cy="2443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0.23318</cdr:x>
      <cdr:y>0.86215</cdr:y>
    </cdr:from>
    <cdr:to>
      <cdr:x>0.25322</cdr:x>
      <cdr:y>0.89778</cdr:y>
    </cdr:to>
    <cdr:pic>
      <cdr:nvPicPr>
        <cdr:cNvPr id="29" name="Picture 28">
          <a:extLst xmlns:a="http://schemas.openxmlformats.org/drawingml/2006/main">
            <a:ext uri="{FF2B5EF4-FFF2-40B4-BE49-F238E27FC236}">
              <a16:creationId xmlns:a16="http://schemas.microsoft.com/office/drawing/2014/main" id="{FBE20964-54DD-448E-B571-8F58E1D4AA4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9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2842938" y="5912638"/>
          <a:ext cx="244360" cy="2443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0.77792</cdr:x>
      <cdr:y>0.86173</cdr:y>
    </cdr:from>
    <cdr:to>
      <cdr:x>0.79797</cdr:x>
      <cdr:y>0.89736</cdr:y>
    </cdr:to>
    <cdr:pic>
      <cdr:nvPicPr>
        <cdr:cNvPr id="31" name="Picture 30">
          <a:extLst xmlns:a="http://schemas.openxmlformats.org/drawingml/2006/main">
            <a:ext uri="{FF2B5EF4-FFF2-40B4-BE49-F238E27FC236}">
              <a16:creationId xmlns:a16="http://schemas.microsoft.com/office/drawing/2014/main" id="{C5B3F8B3-724E-4D64-ACE1-43EC4658B40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0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9484459" y="5909745"/>
          <a:ext cx="244360" cy="2443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0.73039</cdr:x>
      <cdr:y>0.86233</cdr:y>
    </cdr:from>
    <cdr:to>
      <cdr:x>0.75043</cdr:x>
      <cdr:y>0.89796</cdr:y>
    </cdr:to>
    <cdr:pic>
      <cdr:nvPicPr>
        <cdr:cNvPr id="33" name="Picture 32">
          <a:extLst xmlns:a="http://schemas.openxmlformats.org/drawingml/2006/main">
            <a:ext uri="{FF2B5EF4-FFF2-40B4-BE49-F238E27FC236}">
              <a16:creationId xmlns:a16="http://schemas.microsoft.com/office/drawing/2014/main" id="{82ED9846-F690-4656-A805-D759C1F8C8D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8904884" y="5913830"/>
          <a:ext cx="244360" cy="2443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0.1421</cdr:x>
      <cdr:y>0.8669</cdr:y>
    </cdr:from>
    <cdr:to>
      <cdr:x>0.16214</cdr:x>
      <cdr:y>0.90253</cdr:y>
    </cdr:to>
    <cdr:pic>
      <cdr:nvPicPr>
        <cdr:cNvPr id="35" name="Picture 34">
          <a:extLst xmlns:a="http://schemas.openxmlformats.org/drawingml/2006/main">
            <a:ext uri="{FF2B5EF4-FFF2-40B4-BE49-F238E27FC236}">
              <a16:creationId xmlns:a16="http://schemas.microsoft.com/office/drawing/2014/main" id="{F452E45E-EB92-443A-BAAD-8F966AF5A6F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1732493" y="5945195"/>
          <a:ext cx="244360" cy="2443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0.50599</cdr:x>
      <cdr:y>0.86635</cdr:y>
    </cdr:from>
    <cdr:to>
      <cdr:x>0.52523</cdr:x>
      <cdr:y>0.90199</cdr:y>
    </cdr:to>
    <cdr:pic>
      <cdr:nvPicPr>
        <cdr:cNvPr id="37" name="Picture 36">
          <a:extLst xmlns:a="http://schemas.openxmlformats.org/drawingml/2006/main">
            <a:ext uri="{FF2B5EF4-FFF2-40B4-BE49-F238E27FC236}">
              <a16:creationId xmlns:a16="http://schemas.microsoft.com/office/drawing/2014/main" id="{D2C85836-43AE-43AA-936D-3C44DC91235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3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6168990" y="5941456"/>
          <a:ext cx="234585" cy="2443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0.32368</cdr:x>
      <cdr:y>0.86411</cdr:y>
    </cdr:from>
    <cdr:to>
      <cdr:x>0.34372</cdr:x>
      <cdr:y>0.89974</cdr:y>
    </cdr:to>
    <cdr:pic>
      <cdr:nvPicPr>
        <cdr:cNvPr id="39" name="Picture 38">
          <a:extLst xmlns:a="http://schemas.openxmlformats.org/drawingml/2006/main">
            <a:ext uri="{FF2B5EF4-FFF2-40B4-BE49-F238E27FC236}">
              <a16:creationId xmlns:a16="http://schemas.microsoft.com/office/drawing/2014/main" id="{C05CD923-C568-4647-91BF-C75A2D40A3A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4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3946305" y="5926086"/>
          <a:ext cx="244360" cy="2443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0.59477</cdr:x>
      <cdr:y>0.86875</cdr:y>
    </cdr:from>
    <cdr:to>
      <cdr:x>0.61481</cdr:x>
      <cdr:y>0.90438</cdr:y>
    </cdr:to>
    <cdr:pic>
      <cdr:nvPicPr>
        <cdr:cNvPr id="41" name="Picture 40">
          <a:extLst xmlns:a="http://schemas.openxmlformats.org/drawingml/2006/main">
            <a:ext uri="{FF2B5EF4-FFF2-40B4-BE49-F238E27FC236}">
              <a16:creationId xmlns:a16="http://schemas.microsoft.com/office/drawing/2014/main" id="{E0DBCBF4-8132-4268-B14A-C717AAD30D2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5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7251450" y="5957873"/>
          <a:ext cx="244360" cy="2443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0.27854</cdr:x>
      <cdr:y>0.86598</cdr:y>
    </cdr:from>
    <cdr:to>
      <cdr:x>0.29858</cdr:x>
      <cdr:y>0.90161</cdr:y>
    </cdr:to>
    <cdr:pic>
      <cdr:nvPicPr>
        <cdr:cNvPr id="43" name="Picture 42">
          <a:extLst xmlns:a="http://schemas.openxmlformats.org/drawingml/2006/main">
            <a:ext uri="{FF2B5EF4-FFF2-40B4-BE49-F238E27FC236}">
              <a16:creationId xmlns:a16="http://schemas.microsoft.com/office/drawing/2014/main" id="{48D1C6D7-C76D-415D-A3D8-1E468E06790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6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3395981" y="5938908"/>
          <a:ext cx="244360" cy="24436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0.18825</cdr:x>
      <cdr:y>0.86306</cdr:y>
    </cdr:from>
    <cdr:to>
      <cdr:x>0.20942</cdr:x>
      <cdr:y>0.90071</cdr:y>
    </cdr:to>
    <cdr:pic>
      <cdr:nvPicPr>
        <cdr:cNvPr id="45" name="Picture 44">
          <a:extLst xmlns:a="http://schemas.openxmlformats.org/drawingml/2006/main">
            <a:ext uri="{FF2B5EF4-FFF2-40B4-BE49-F238E27FC236}">
              <a16:creationId xmlns:a16="http://schemas.microsoft.com/office/drawing/2014/main" id="{6B2732BB-40AB-47A4-AFC5-093F34FA14A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7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 flipH="1">
          <a:off x="2295129" y="5918884"/>
          <a:ext cx="258179" cy="25817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0.82181</cdr:x>
      <cdr:y>0.86241</cdr:y>
    </cdr:from>
    <cdr:to>
      <cdr:x>0.84134</cdr:x>
      <cdr:y>0.89713</cdr:y>
    </cdr:to>
    <cdr:pic>
      <cdr:nvPicPr>
        <cdr:cNvPr id="47" name="Picture 46">
          <a:extLst xmlns:a="http://schemas.openxmlformats.org/drawingml/2006/main">
            <a:ext uri="{FF2B5EF4-FFF2-40B4-BE49-F238E27FC236}">
              <a16:creationId xmlns:a16="http://schemas.microsoft.com/office/drawing/2014/main" id="{90852B8D-0255-465A-A810-1152BF1F019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9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0019489" y="5914416"/>
          <a:ext cx="238125" cy="23812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0.9123</cdr:x>
      <cdr:y>0.86159</cdr:y>
    </cdr:from>
    <cdr:to>
      <cdr:x>0.93351</cdr:x>
      <cdr:y>0.89929</cdr:y>
    </cdr:to>
    <cdr:pic>
      <cdr:nvPicPr>
        <cdr:cNvPr id="49" name="Picture 48">
          <a:extLst xmlns:a="http://schemas.openxmlformats.org/drawingml/2006/main">
            <a:ext uri="{FF2B5EF4-FFF2-40B4-BE49-F238E27FC236}">
              <a16:creationId xmlns:a16="http://schemas.microsoft.com/office/drawing/2014/main" id="{44F7B42B-06F8-4FFB-8D4B-F6C40DCA16A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7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1122800" y="5908774"/>
          <a:ext cx="258562" cy="258562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02B2-A086-43E2-8652-3CDAACBD6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A35C1-2F5F-4C3B-AA1A-6D2B8A491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BDEF2-4DF1-45C7-B813-19572A32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244-35CD-451C-A5CA-A3E38A97B7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65F47-F3E1-4DD2-85C0-47A696C8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66E4-680D-4CA5-B214-CF600C45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71A-E15B-42DB-BDF9-BB239436A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4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89A2-5123-4242-A939-9C37BFD5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40C98-10A9-4BAA-8BF3-7987607E0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C83A-77F4-4093-B41D-36A7B99F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244-35CD-451C-A5CA-A3E38A97B7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1484-079D-47D0-A63E-0E6A525E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09C1-9699-4FC6-984C-EF87D2B2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71A-E15B-42DB-BDF9-BB239436A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9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988EE-1AD6-47CA-B15E-B8A74513D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029D3-08B3-4FB1-83C1-6BC41B333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EA0A0-E178-4BAF-8F87-096322E9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244-35CD-451C-A5CA-A3E38A97B7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DE861-491D-4677-B74C-8B49452A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C99E1-D0E8-4085-A34D-C4088193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71A-E15B-42DB-BDF9-BB239436A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0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BAB5E-0947-499B-BA9A-ABD76566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DBA6B-78FE-4FF5-B505-98BA1C62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E6E59-AECD-43A8-B627-F4F0E2C8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244-35CD-451C-A5CA-A3E38A97B7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DC458-3B39-4380-8B73-A17B4630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1C7F5-8CF5-4DC5-B02F-D8C317F5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71A-E15B-42DB-BDF9-BB239436A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1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A709-C24C-4DEA-BF38-00284E88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4A2CE-06E4-474D-90EC-DA48C9968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E50A-0CA8-4B4C-ADD2-C06FB5D5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244-35CD-451C-A5CA-A3E38A97B7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A2A8-041E-4472-B87B-C5221DF8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BE3D0-84A1-4337-9CFB-34C23ACA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71A-E15B-42DB-BDF9-BB239436A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3A17-0582-438C-9005-66A9E96D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47D22-E5A9-45AF-A289-FA82B9BF4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34A8E-37B4-4D59-AEFB-215106F41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34E1B-499D-43F6-A595-1B8C8287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244-35CD-451C-A5CA-A3E38A97B7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6B4AF-E459-4F7B-B33E-19C29C5D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7B62F-A856-4547-8C5F-E2550D4A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71A-E15B-42DB-BDF9-BB239436A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4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E82F-7077-4062-BC07-92606C3A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13F2A-BD9E-40A1-A925-7F38F4120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DC97B-D380-48B4-BD58-F89FEE9B6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3204A-B6B9-4F63-A1EF-2A7CB389B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D0C2B-0736-4740-9EDF-D10EEF3DC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65FEF-843A-4D0C-8AA8-51AF0148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244-35CD-451C-A5CA-A3E38A97B7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5212F-1D64-47EA-BF48-8BF32649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2C3F8-906B-463F-A306-BB775BD4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71A-E15B-42DB-BDF9-BB239436A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3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F8E16-1D55-435B-95AA-0CF7672E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242FA-5080-47B0-AC20-8F415D5F3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244-35CD-451C-A5CA-A3E38A97B7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D751D-B7F0-4635-9F2D-71E9B173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53CA6-EAFC-4B4B-97F7-4140E1A0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71A-E15B-42DB-BDF9-BB239436A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1E107-02B4-41BA-84C0-CA7CAB94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244-35CD-451C-A5CA-A3E38A97B7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4E8F5-338A-4E86-846B-CBE35CE0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7252F-751E-4905-821D-015F5DE6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71A-E15B-42DB-BDF9-BB239436A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412D-CA81-4480-8B77-28AC129E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7C66F-AACF-444C-9D63-7CF87320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9DD2-1509-436F-BA18-51D8BE322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CD980-E15A-47A2-B3DF-0D30D745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244-35CD-451C-A5CA-A3E38A97B7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644B5-2053-470E-930B-9003DE22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40AB6-A524-477F-9FE8-66AA6168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71A-E15B-42DB-BDF9-BB239436A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0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D6E1-B9CB-441B-A404-7D90688C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4C8E0-3B1F-42AC-9544-D016991F6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31920-CD56-4842-A5DF-92FB246EB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E978A-0681-47B7-BDC3-F9E89AC0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9244-35CD-451C-A5CA-A3E38A97B7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E7EE9-E590-4041-A2C7-D27178C4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AC28E-5479-48FE-8D70-4AF959C1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F071A-E15B-42DB-BDF9-BB239436A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2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46DC2-B9B8-44A5-B7FD-A43CB32E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EB6E7-6D86-43D6-8B57-29A122B82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6CE50-B904-490E-B2D0-026473F08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39244-35CD-451C-A5CA-A3E38A97B790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3DE3-4CDB-4C01-BD58-E369F9F9F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43404-8300-4F3F-8547-5D5C478A1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F071A-E15B-42DB-BDF9-BB239436A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D884793-C0AE-4444-BA77-35A1375B9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871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396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D884793-C0AE-4444-BA77-35A1375B94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526457"/>
              </p:ext>
            </p:extLst>
          </p:nvPr>
        </p:nvGraphicFramePr>
        <p:xfrm>
          <a:off x="807396" y="554477"/>
          <a:ext cx="10638817" cy="5880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320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47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Hameer Ali Ismail Memon</dc:creator>
  <cp:lastModifiedBy>Hameer Ali Ismail Memon</cp:lastModifiedBy>
  <cp:revision>3</cp:revision>
  <dcterms:created xsi:type="dcterms:W3CDTF">2022-01-15T20:18:56Z</dcterms:created>
  <dcterms:modified xsi:type="dcterms:W3CDTF">2022-01-16T03:18:08Z</dcterms:modified>
</cp:coreProperties>
</file>