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80" r:id="rId5"/>
    <p:sldId id="281" r:id="rId6"/>
    <p:sldId id="283" r:id="rId7"/>
    <p:sldId id="285" r:id="rId8"/>
    <p:sldId id="286" r:id="rId9"/>
    <p:sldId id="287" r:id="rId10"/>
    <p:sldId id="288" r:id="rId11"/>
    <p:sldId id="289" r:id="rId12"/>
    <p:sldId id="28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12/4/2023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12/4/2023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12/4/2023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12/4/2023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12/4/2023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12/4/2023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12/4/2023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12/4/2023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12/4/2023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12/4/2023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12/4/2023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12/4/2023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amf99/HomeCredit_ScoreCardMode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356" cy="6858000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97379" y="1406102"/>
            <a:ext cx="3807761" cy="2215534"/>
          </a:xfrm>
        </p:spPr>
        <p:txBody>
          <a:bodyPr>
            <a:normAutofit fontScale="90000"/>
          </a:bodyPr>
          <a:lstStyle/>
          <a:p>
            <a:pPr algn="l"/>
            <a:r>
              <a:rPr lang="en-ID" sz="4400" dirty="0"/>
              <a:t>HOME CREDIT SCORECARD MODEL</a:t>
            </a:r>
            <a:endParaRPr lang="en-US" sz="15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4" y="4544277"/>
            <a:ext cx="3622592" cy="610413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rgbClr val="5792BA"/>
                </a:solidFill>
              </a:rPr>
              <a:t>Ilham </a:t>
            </a:r>
            <a:r>
              <a:rPr lang="en-US" sz="2400" dirty="0" err="1">
                <a:solidFill>
                  <a:srgbClr val="5792BA"/>
                </a:solidFill>
              </a:rPr>
              <a:t>Fadilah</a:t>
            </a:r>
            <a:endParaRPr lang="en-US" sz="2400" dirty="0">
              <a:solidFill>
                <a:srgbClr val="5792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474" y="350410"/>
            <a:ext cx="5271448" cy="1200094"/>
          </a:xfrm>
        </p:spPr>
        <p:txBody>
          <a:bodyPr>
            <a:normAutofit/>
          </a:bodyPr>
          <a:lstStyle/>
          <a:p>
            <a:r>
              <a:rPr lang="en-US" sz="4800" b="1" dirty="0"/>
              <a:t>Outline</a:t>
            </a:r>
          </a:p>
        </p:txBody>
      </p:sp>
      <p:sp>
        <p:nvSpPr>
          <p:cNvPr id="4" name="Rectangle 3" descr="Bullseye">
            <a:extLst>
              <a:ext uri="{FF2B5EF4-FFF2-40B4-BE49-F238E27FC236}">
                <a16:creationId xmlns:a16="http://schemas.microsoft.com/office/drawing/2014/main" id="{9B117D5A-63E0-4AFB-AFE9-CF45E6C73B6F}"/>
              </a:ext>
            </a:extLst>
          </p:cNvPr>
          <p:cNvSpPr/>
          <p:nvPr/>
        </p:nvSpPr>
        <p:spPr>
          <a:xfrm>
            <a:off x="652274" y="423279"/>
            <a:ext cx="1080843" cy="1080843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4ED9E6-2B60-43D2-B980-DBA535990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Problem Research </a:t>
            </a:r>
          </a:p>
          <a:p>
            <a:r>
              <a:rPr lang="en-US" sz="2800" dirty="0"/>
              <a:t>Data Pre-Processing </a:t>
            </a:r>
          </a:p>
          <a:p>
            <a:r>
              <a:rPr lang="en-US" sz="2800" dirty="0"/>
              <a:t>Data Visualization and Business Insight </a:t>
            </a:r>
          </a:p>
          <a:p>
            <a:r>
              <a:rPr lang="en-US" sz="2800" dirty="0"/>
              <a:t>Machine Learning Implementation and Evaluation </a:t>
            </a:r>
          </a:p>
          <a:p>
            <a:r>
              <a:rPr lang="en-US" sz="2800" dirty="0"/>
              <a:t>Business Recommendation</a:t>
            </a: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3265077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64D0B-71C9-45AE-B23F-E5618A7FD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6018" y="318052"/>
            <a:ext cx="7276048" cy="1099930"/>
          </a:xfrm>
        </p:spPr>
        <p:txBody>
          <a:bodyPr>
            <a:normAutofit/>
          </a:bodyPr>
          <a:lstStyle/>
          <a:p>
            <a:r>
              <a:rPr lang="en-US" sz="4800" dirty="0"/>
              <a:t>Problem Research</a:t>
            </a:r>
            <a:endParaRPr lang="en-ID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DCE9B-97FB-474B-8BC6-7A5EC0537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1683026"/>
            <a:ext cx="10353762" cy="4625009"/>
          </a:xfrm>
        </p:spPr>
        <p:txBody>
          <a:bodyPr/>
          <a:lstStyle/>
          <a:p>
            <a:pPr algn="just"/>
            <a:r>
              <a:rPr lang="en-US" dirty="0"/>
              <a:t>PROBLEM: </a:t>
            </a:r>
            <a:r>
              <a:rPr lang="sv-SE" dirty="0"/>
              <a:t>Bagaimana mengukur kelayakan kredit klien?</a:t>
            </a:r>
          </a:p>
          <a:p>
            <a:pPr algn="just"/>
            <a:r>
              <a:rPr lang="en-US" dirty="0"/>
              <a:t>GOAL: </a:t>
            </a:r>
            <a:r>
              <a:rPr lang="en-US" dirty="0" err="1"/>
              <a:t>Mengidentifikasi</a:t>
            </a:r>
            <a:r>
              <a:rPr lang="en-US" dirty="0"/>
              <a:t> dan </a:t>
            </a:r>
            <a:r>
              <a:rPr lang="en-US" dirty="0" err="1"/>
              <a:t>memperkirakan</a:t>
            </a:r>
            <a:r>
              <a:rPr lang="en-US" dirty="0"/>
              <a:t> </a:t>
            </a:r>
            <a:r>
              <a:rPr lang="en-US" dirty="0" err="1"/>
              <a:t>karakteristik</a:t>
            </a:r>
            <a:r>
              <a:rPr lang="en-US" dirty="0"/>
              <a:t> </a:t>
            </a:r>
            <a:r>
              <a:rPr lang="en-US" dirty="0" err="1"/>
              <a:t>klien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mengalami</a:t>
            </a:r>
            <a:r>
              <a:rPr lang="en-US" dirty="0"/>
              <a:t> </a:t>
            </a:r>
            <a:r>
              <a:rPr lang="en-US" dirty="0" err="1"/>
              <a:t>kesulitan</a:t>
            </a:r>
            <a:r>
              <a:rPr lang="en-US" dirty="0"/>
              <a:t> dan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kesulitan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melunasi</a:t>
            </a:r>
            <a:r>
              <a:rPr lang="en-US" dirty="0"/>
              <a:t> </a:t>
            </a:r>
            <a:r>
              <a:rPr lang="en-US" dirty="0" err="1"/>
              <a:t>pinjamannya</a:t>
            </a:r>
            <a:endParaRPr lang="en-US" dirty="0"/>
          </a:p>
          <a:p>
            <a:pPr algn="just"/>
            <a:r>
              <a:rPr lang="en-US" dirty="0"/>
              <a:t>OBJECTIVE: </a:t>
            </a:r>
            <a:r>
              <a:rPr lang="en-US" dirty="0" err="1"/>
              <a:t>Menciptakan</a:t>
            </a:r>
            <a:r>
              <a:rPr lang="en-US" dirty="0"/>
              <a:t> model credit scoring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mengelola</a:t>
            </a:r>
            <a:r>
              <a:rPr lang="en-US" dirty="0"/>
              <a:t>, </a:t>
            </a:r>
            <a:r>
              <a:rPr lang="en-US" dirty="0" err="1"/>
              <a:t>memahami</a:t>
            </a:r>
            <a:r>
              <a:rPr lang="en-US" dirty="0"/>
              <a:t>, dan </a:t>
            </a:r>
            <a:r>
              <a:rPr lang="en-US" dirty="0" err="1"/>
              <a:t>memodelkan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kredit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ditangani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optimal</a:t>
            </a:r>
          </a:p>
          <a:p>
            <a:pPr algn="just"/>
            <a:r>
              <a:rPr lang="en-ID" dirty="0"/>
              <a:t>BUSINESS METRICS: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memutuskan</a:t>
            </a:r>
            <a:r>
              <a:rPr lang="en-ID" dirty="0"/>
              <a:t> </a:t>
            </a:r>
            <a:r>
              <a:rPr lang="en-ID" dirty="0" err="1"/>
              <a:t>apakah</a:t>
            </a:r>
            <a:r>
              <a:rPr lang="en-ID" dirty="0"/>
              <a:t> </a:t>
            </a:r>
            <a:r>
              <a:rPr lang="en-ID" dirty="0" err="1"/>
              <a:t>permohonan</a:t>
            </a:r>
            <a:r>
              <a:rPr lang="en-ID" dirty="0"/>
              <a:t> </a:t>
            </a:r>
            <a:r>
              <a:rPr lang="en-ID" dirty="0" err="1"/>
              <a:t>kredit</a:t>
            </a:r>
            <a:r>
              <a:rPr lang="en-ID" dirty="0"/>
              <a:t> </a:t>
            </a:r>
            <a:r>
              <a:rPr lang="en-ID" dirty="0" err="1"/>
              <a:t>klien</a:t>
            </a:r>
            <a:r>
              <a:rPr lang="en-ID" dirty="0"/>
              <a:t> </a:t>
            </a:r>
            <a:r>
              <a:rPr lang="en-ID" dirty="0" err="1"/>
              <a:t>diterima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ditolak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54040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64D0B-71C9-45AE-B23F-E5618A7FD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026" y="371061"/>
            <a:ext cx="7276048" cy="1099930"/>
          </a:xfrm>
        </p:spPr>
        <p:txBody>
          <a:bodyPr>
            <a:normAutofit/>
          </a:bodyPr>
          <a:lstStyle/>
          <a:p>
            <a:r>
              <a:rPr lang="en-US" sz="4800" dirty="0"/>
              <a:t>Data Pre-Processing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DCE9B-97FB-474B-8BC6-7A5EC0537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1683026"/>
            <a:ext cx="10353762" cy="462500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application_train.csv: </a:t>
            </a:r>
            <a:r>
              <a:rPr lang="en-US" dirty="0" err="1"/>
              <a:t>Penilaian</a:t>
            </a:r>
            <a:r>
              <a:rPr lang="en-US" dirty="0"/>
              <a:t> dan </a:t>
            </a:r>
            <a:r>
              <a:rPr lang="en-US" dirty="0" err="1"/>
              <a:t>pembersihan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missing values dan outliers, EDA dan </a:t>
            </a:r>
            <a:r>
              <a:rPr lang="en-US" dirty="0" err="1"/>
              <a:t>visualisasi</a:t>
            </a:r>
            <a:r>
              <a:rPr lang="en-US" dirty="0"/>
              <a:t> data,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pemberian</a:t>
            </a:r>
            <a:r>
              <a:rPr lang="en-US" dirty="0"/>
              <a:t> label encoding &amp; feature scaling, model building, dan model evaluation</a:t>
            </a:r>
          </a:p>
          <a:p>
            <a:pPr algn="just"/>
            <a:r>
              <a:rPr lang="en-US" dirty="0" err="1"/>
              <a:t>application_test</a:t>
            </a:r>
            <a:r>
              <a:rPr lang="en-US" dirty="0"/>
              <a:t> .csv : </a:t>
            </a:r>
            <a:r>
              <a:rPr lang="en-US" dirty="0" err="1"/>
              <a:t>Penilaian</a:t>
            </a:r>
            <a:r>
              <a:rPr lang="en-US" dirty="0"/>
              <a:t> dan </a:t>
            </a:r>
            <a:r>
              <a:rPr lang="en-US" dirty="0" err="1"/>
              <a:t>pembersihan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missing values dan outliers,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pemberian</a:t>
            </a:r>
            <a:r>
              <a:rPr lang="en-US" dirty="0"/>
              <a:t> label encoding &amp; feature scaling,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 model</a:t>
            </a:r>
          </a:p>
          <a:p>
            <a:pPr algn="just"/>
            <a:r>
              <a:rPr lang="en-US" dirty="0"/>
              <a:t>bureau .csv :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penilaian</a:t>
            </a:r>
            <a:r>
              <a:rPr lang="en-US" dirty="0"/>
              <a:t> data dan </a:t>
            </a:r>
            <a:r>
              <a:rPr lang="en-US" dirty="0" err="1"/>
              <a:t>mengagregasi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ID </a:t>
            </a:r>
            <a:r>
              <a:rPr lang="en-US" dirty="0" err="1"/>
              <a:t>unik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di-join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application_train</a:t>
            </a:r>
            <a:r>
              <a:rPr lang="en-US" dirty="0"/>
              <a:t> dan </a:t>
            </a:r>
            <a:r>
              <a:rPr lang="en-US" dirty="0" err="1"/>
              <a:t>application_test</a:t>
            </a:r>
            <a:endParaRPr lang="sv-SE" dirty="0"/>
          </a:p>
          <a:p>
            <a:pPr algn="just"/>
            <a:r>
              <a:rPr lang="en-US" dirty="0" err="1"/>
              <a:t>previous_application</a:t>
            </a:r>
            <a:r>
              <a:rPr lang="en-US" dirty="0"/>
              <a:t> .csv :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penilaian</a:t>
            </a:r>
            <a:r>
              <a:rPr lang="en-US" dirty="0"/>
              <a:t> data dan </a:t>
            </a:r>
            <a:r>
              <a:rPr lang="en-US" dirty="0" err="1"/>
              <a:t>mengagregasi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ID </a:t>
            </a:r>
            <a:r>
              <a:rPr lang="en-US" dirty="0" err="1"/>
              <a:t>unik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di-join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application_train</a:t>
            </a:r>
            <a:r>
              <a:rPr lang="en-US" dirty="0"/>
              <a:t> dan </a:t>
            </a:r>
            <a:r>
              <a:rPr lang="en-US" dirty="0" err="1"/>
              <a:t>application_test</a:t>
            </a:r>
            <a:endParaRPr lang="sv-SE" dirty="0"/>
          </a:p>
          <a:p>
            <a:pPr marL="36900" indent="0" algn="just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411418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64D0B-71C9-45AE-B23F-E5618A7FD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634" y="5247"/>
            <a:ext cx="10257183" cy="1099930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Data Visualization and Business Insight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DCE9B-97FB-474B-8BC6-7A5EC0537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8286" y="5176353"/>
            <a:ext cx="10051880" cy="1470992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Sebagian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besar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client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tidak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memiliki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kesulitan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dalam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pembayaran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kredit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dan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jumlah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client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memiliki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kemampuan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dan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kesulitan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pembayaran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kredit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didominasi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oleh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wanita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.</a:t>
            </a:r>
            <a:endParaRPr lang="sv-SE" dirty="0"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C5BAC3E-67FB-405E-B1ED-376F0DF94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749" y="1105177"/>
            <a:ext cx="10233417" cy="391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3501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64D0B-71C9-45AE-B23F-E5618A7FD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634" y="5247"/>
            <a:ext cx="10257183" cy="1099930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Data Visualization and Business Insight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DCE9B-97FB-474B-8BC6-7A5EC0537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102" y="5611396"/>
            <a:ext cx="10034472" cy="1169189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ID" b="0" dirty="0" err="1">
                <a:solidFill>
                  <a:schemeClr val="tx1"/>
                </a:solidFill>
                <a:effectLst/>
              </a:rPr>
              <a:t>Jumlah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peminjam</a:t>
            </a:r>
            <a:r>
              <a:rPr lang="en-ID" b="0" dirty="0">
                <a:solidFill>
                  <a:schemeClr val="tx1"/>
                </a:solidFill>
                <a:effectLst/>
              </a:rPr>
              <a:t> dan total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pinjaman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kredit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terbanyak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berasal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dari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kalangan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pekerja</a:t>
            </a:r>
            <a:r>
              <a:rPr lang="en-ID" b="0" dirty="0">
                <a:solidFill>
                  <a:schemeClr val="tx1"/>
                </a:solidFill>
                <a:effectLst/>
              </a:rPr>
              <a:t>,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kalangan</a:t>
            </a:r>
            <a:r>
              <a:rPr lang="en-ID" b="0" dirty="0">
                <a:solidFill>
                  <a:schemeClr val="tx1"/>
                </a:solidFill>
                <a:effectLst/>
              </a:rPr>
              <a:t> commercial associate, dan pensioner.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C5BAC3E-67FB-405E-B1ED-376F0DF94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256" y="1302476"/>
            <a:ext cx="8422484" cy="3219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8DC2DA21-CB33-4FC4-B38C-83441FCD6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102" y="886275"/>
            <a:ext cx="10034472" cy="4508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3955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64D0B-71C9-45AE-B23F-E5618A7FD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026" y="371061"/>
            <a:ext cx="11714922" cy="1099930"/>
          </a:xfrm>
        </p:spPr>
        <p:txBody>
          <a:bodyPr>
            <a:normAutofit/>
          </a:bodyPr>
          <a:lstStyle/>
          <a:p>
            <a:r>
              <a:rPr lang="en-US" sz="4000" dirty="0"/>
              <a:t>Machine Learning Implementation and Evaluation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DCE9B-97FB-474B-8BC6-7A5EC0537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13" y="4518991"/>
            <a:ext cx="10353675" cy="1470992"/>
          </a:xfrm>
        </p:spPr>
        <p:txBody>
          <a:bodyPr>
            <a:normAutofit/>
          </a:bodyPr>
          <a:lstStyle/>
          <a:p>
            <a:pPr marL="36900" indent="0" algn="just">
              <a:buNone/>
            </a:pP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Berdasarkan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model-model di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atas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dapat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diketahui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bahwa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model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dengan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prediksi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terbaik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dilakukan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dengan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menggunakan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algoritma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Logistic Regression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dengan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margin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akurasi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lebih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kecil</a:t>
            </a:r>
            <a:endParaRPr lang="en-ID" b="0" i="0" dirty="0"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3AAAC7A-7A2D-4D54-AB59-636D10EAB4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13173"/>
              </p:ext>
            </p:extLst>
          </p:nvPr>
        </p:nvGraphicFramePr>
        <p:xfrm>
          <a:off x="914313" y="1762540"/>
          <a:ext cx="10353675" cy="2264482"/>
        </p:xfrm>
        <a:graphic>
          <a:graphicData uri="http://schemas.openxmlformats.org/drawingml/2006/table">
            <a:tbl>
              <a:tblPr/>
              <a:tblGrid>
                <a:gridCol w="2070735">
                  <a:extLst>
                    <a:ext uri="{9D8B030D-6E8A-4147-A177-3AD203B41FA5}">
                      <a16:colId xmlns:a16="http://schemas.microsoft.com/office/drawing/2014/main" val="119912353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111425072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1490808971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3883557188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1044375311"/>
                    </a:ext>
                  </a:extLst>
                </a:gridCol>
              </a:tblGrid>
              <a:tr h="872296">
                <a:tc>
                  <a:txBody>
                    <a:bodyPr/>
                    <a:lstStyle/>
                    <a:p>
                      <a:pPr algn="l"/>
                      <a:r>
                        <a:rPr lang="en-ID" sz="1600" dirty="0">
                          <a:solidFill>
                            <a:schemeClr val="bg1"/>
                          </a:solidFill>
                          <a:effectLst/>
                        </a:rPr>
                        <a:t>index</a:t>
                      </a:r>
                    </a:p>
                  </a:txBody>
                  <a:tcPr marL="80028" marR="80028" marT="16673" marB="16673" anchor="ctr">
                    <a:lnL w="12700" cap="flat" cmpd="sng" algn="ctr">
                      <a:solidFill>
                        <a:srgbClr val="7846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46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46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5A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600">
                          <a:solidFill>
                            <a:schemeClr val="bg1"/>
                          </a:solidFill>
                          <a:effectLst/>
                        </a:rPr>
                        <a:t>Models</a:t>
                      </a:r>
                    </a:p>
                  </a:txBody>
                  <a:tcPr marL="80028" marR="80028" marT="16673" marB="16673" anchor="ctr">
                    <a:lnL w="12700" cap="flat" cmpd="sng" algn="ctr">
                      <a:solidFill>
                        <a:srgbClr val="7846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46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46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5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600">
                          <a:solidFill>
                            <a:schemeClr val="bg1"/>
                          </a:solidFill>
                          <a:effectLst/>
                        </a:rPr>
                        <a:t>Training Accuracy Score</a:t>
                      </a:r>
                    </a:p>
                  </a:txBody>
                  <a:tcPr marL="80028" marR="80028" marT="16673" marB="16673" anchor="ctr">
                    <a:lnL w="12700" cap="flat" cmpd="sng" algn="ctr">
                      <a:solidFill>
                        <a:srgbClr val="7846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84A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46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5D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600">
                          <a:solidFill>
                            <a:schemeClr val="bg1"/>
                          </a:solidFill>
                          <a:effectLst/>
                        </a:rPr>
                        <a:t>Testing Accuracy Score</a:t>
                      </a:r>
                    </a:p>
                  </a:txBody>
                  <a:tcPr marL="80028" marR="80028" marT="16673" marB="16673" anchor="ctr">
                    <a:lnL w="12700" cap="flat" cmpd="sng" algn="ctr">
                      <a:solidFill>
                        <a:srgbClr val="F84A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A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84A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5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600">
                          <a:solidFill>
                            <a:schemeClr val="bg1"/>
                          </a:solidFill>
                          <a:effectLst/>
                        </a:rPr>
                        <a:t>ROC Score</a:t>
                      </a:r>
                    </a:p>
                  </a:txBody>
                  <a:tcPr marL="80028" marR="80028" marT="16673" marB="16673" anchor="ctr">
                    <a:lnL w="12700" cap="flat" cmpd="sng" algn="ctr">
                      <a:solidFill>
                        <a:srgbClr val="204A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204A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5D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055657"/>
                  </a:ext>
                </a:extLst>
              </a:tr>
              <a:tr h="464062">
                <a:tc>
                  <a:txBody>
                    <a:bodyPr/>
                    <a:lstStyle/>
                    <a:p>
                      <a:pPr algn="l"/>
                      <a:r>
                        <a:rPr lang="en-ID" sz="1600" b="1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</a:p>
                  </a:txBody>
                  <a:tcPr marL="80028" marR="80028" marT="16673" marB="16673" anchor="ctr">
                    <a:lnL w="12700" cap="flat" cmpd="sng" algn="ctr">
                      <a:solidFill>
                        <a:srgbClr val="685A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5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5A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5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600">
                          <a:solidFill>
                            <a:schemeClr val="bg1"/>
                          </a:solidFill>
                          <a:effectLst/>
                        </a:rPr>
                        <a:t>Logistic Regression</a:t>
                      </a:r>
                    </a:p>
                  </a:txBody>
                  <a:tcPr marL="80028" marR="80028" marT="16673" marB="16673" anchor="ctr">
                    <a:lnL w="12700" cap="flat" cmpd="sng" algn="ctr">
                      <a:solidFill>
                        <a:srgbClr val="285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5D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5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5D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600">
                          <a:solidFill>
                            <a:schemeClr val="bg1"/>
                          </a:solidFill>
                          <a:effectLst/>
                        </a:rPr>
                        <a:t>86.9</a:t>
                      </a:r>
                    </a:p>
                  </a:txBody>
                  <a:tcPr marL="80028" marR="80028" marT="16673" marB="16673" anchor="ctr">
                    <a:lnL w="12700" cap="flat" cmpd="sng" algn="ctr">
                      <a:solidFill>
                        <a:srgbClr val="A85D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5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5D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5D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600">
                          <a:solidFill>
                            <a:schemeClr val="bg1"/>
                          </a:solidFill>
                          <a:effectLst/>
                        </a:rPr>
                        <a:t>90.51</a:t>
                      </a:r>
                    </a:p>
                  </a:txBody>
                  <a:tcPr marL="80028" marR="80028" marT="16673" marB="16673" anchor="ctr">
                    <a:lnL w="12700" cap="flat" cmpd="sng" algn="ctr">
                      <a:solidFill>
                        <a:srgbClr val="685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5D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5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5D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600">
                          <a:solidFill>
                            <a:schemeClr val="bg1"/>
                          </a:solidFill>
                          <a:effectLst/>
                        </a:rPr>
                        <a:t>0.542</a:t>
                      </a:r>
                    </a:p>
                  </a:txBody>
                  <a:tcPr marL="80028" marR="80028" marT="16673" marB="16673" anchor="ctr">
                    <a:lnL w="12700" cap="flat" cmpd="sng" algn="ctr">
                      <a:solidFill>
                        <a:srgbClr val="A85D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85D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5D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5A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228184"/>
                  </a:ext>
                </a:extLst>
              </a:tr>
              <a:tr h="464062">
                <a:tc>
                  <a:txBody>
                    <a:bodyPr/>
                    <a:lstStyle/>
                    <a:p>
                      <a:pPr algn="l"/>
                      <a:r>
                        <a:rPr lang="en-ID" sz="1600" b="1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marL="80028" marR="80028" marT="16673" marB="16673" anchor="ctr">
                    <a:lnL w="12700" cap="flat" cmpd="sng" algn="ctr">
                      <a:solidFill>
                        <a:srgbClr val="A85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5D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5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5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600">
                          <a:solidFill>
                            <a:schemeClr val="bg1"/>
                          </a:solidFill>
                          <a:effectLst/>
                        </a:rPr>
                        <a:t>Decision Tree</a:t>
                      </a:r>
                    </a:p>
                  </a:txBody>
                  <a:tcPr marL="80028" marR="80028" marT="16673" marB="16673" anchor="ctr">
                    <a:lnL w="12700" cap="flat" cmpd="sng" algn="ctr">
                      <a:solidFill>
                        <a:srgbClr val="A85D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5D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5D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5D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600">
                          <a:solidFill>
                            <a:schemeClr val="bg1"/>
                          </a:solidFill>
                          <a:effectLst/>
                        </a:rPr>
                        <a:t>100.0</a:t>
                      </a:r>
                    </a:p>
                  </a:txBody>
                  <a:tcPr marL="80028" marR="80028" marT="16673" marB="16673" anchor="ctr">
                    <a:lnL w="12700" cap="flat" cmpd="sng" algn="ctr">
                      <a:solidFill>
                        <a:srgbClr val="E85D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5D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5D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5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600">
                          <a:solidFill>
                            <a:schemeClr val="bg1"/>
                          </a:solidFill>
                          <a:effectLst/>
                        </a:rPr>
                        <a:t>80.77</a:t>
                      </a:r>
                    </a:p>
                  </a:txBody>
                  <a:tcPr marL="80028" marR="80028" marT="16673" marB="16673" anchor="ctr">
                    <a:lnL w="12700" cap="flat" cmpd="sng" algn="ctr">
                      <a:solidFill>
                        <a:srgbClr val="A85D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5A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5D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5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600">
                          <a:solidFill>
                            <a:schemeClr val="bg1"/>
                          </a:solidFill>
                          <a:effectLst/>
                        </a:rPr>
                        <a:t>0.541</a:t>
                      </a:r>
                    </a:p>
                  </a:txBody>
                  <a:tcPr marL="80028" marR="80028" marT="16673" marB="16673" anchor="ctr">
                    <a:lnL w="12700" cap="flat" cmpd="sng" algn="ctr">
                      <a:solidFill>
                        <a:srgbClr val="E85A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5A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5A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5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4844598"/>
                  </a:ext>
                </a:extLst>
              </a:tr>
              <a:tr h="464062">
                <a:tc>
                  <a:txBody>
                    <a:bodyPr/>
                    <a:lstStyle/>
                    <a:p>
                      <a:pPr algn="l"/>
                      <a:r>
                        <a:rPr lang="en-ID" sz="1600" b="1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</a:p>
                  </a:txBody>
                  <a:tcPr marL="80028" marR="80028" marT="16673" marB="16673" anchor="ctr">
                    <a:lnL w="12700" cap="flat" cmpd="sng" algn="ctr">
                      <a:solidFill>
                        <a:srgbClr val="685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5D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5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85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600">
                          <a:solidFill>
                            <a:schemeClr val="bg1"/>
                          </a:solidFill>
                          <a:effectLst/>
                        </a:rPr>
                        <a:t>Random Forest</a:t>
                      </a:r>
                    </a:p>
                  </a:txBody>
                  <a:tcPr marL="80028" marR="80028" marT="16673" marB="16673" anchor="ctr">
                    <a:lnL w="12700" cap="flat" cmpd="sng" algn="ctr">
                      <a:solidFill>
                        <a:srgbClr val="A85D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5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5D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85D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600">
                          <a:solidFill>
                            <a:schemeClr val="bg1"/>
                          </a:solidFill>
                          <a:effectLst/>
                        </a:rPr>
                        <a:t>100.0</a:t>
                      </a:r>
                    </a:p>
                  </a:txBody>
                  <a:tcPr marL="80028" marR="80028" marT="16673" marB="16673" anchor="ctr">
                    <a:lnL w="12700" cap="flat" cmpd="sng" algn="ctr">
                      <a:solidFill>
                        <a:srgbClr val="285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5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5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5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600">
                          <a:solidFill>
                            <a:schemeClr val="bg1"/>
                          </a:solidFill>
                          <a:effectLst/>
                        </a:rPr>
                        <a:t>91.28</a:t>
                      </a:r>
                    </a:p>
                  </a:txBody>
                  <a:tcPr marL="80028" marR="80028" marT="16673" marB="16673" anchor="ctr">
                    <a:lnL w="12700" cap="flat" cmpd="sng" algn="ctr">
                      <a:solidFill>
                        <a:srgbClr val="285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5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5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5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600" dirty="0">
                          <a:solidFill>
                            <a:schemeClr val="bg1"/>
                          </a:solidFill>
                          <a:effectLst/>
                        </a:rPr>
                        <a:t>0.515</a:t>
                      </a:r>
                    </a:p>
                  </a:txBody>
                  <a:tcPr marL="80028" marR="80028" marT="16673" marB="16673" anchor="ctr">
                    <a:lnL w="12700" cap="flat" cmpd="sng" algn="ctr">
                      <a:solidFill>
                        <a:srgbClr val="685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85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5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85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578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9508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64D0B-71C9-45AE-B23F-E5618A7FD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121" y="437322"/>
            <a:ext cx="7276048" cy="1099930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Business Recommendation</a:t>
            </a:r>
            <a:endParaRPr lang="en-ID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DCE9B-97FB-474B-8BC6-7A5EC0537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2358886"/>
            <a:ext cx="10353762" cy="2504661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800" dirty="0" err="1"/>
              <a:t>Diperlukan</a:t>
            </a:r>
            <a:r>
              <a:rPr lang="en-US" sz="2800" dirty="0"/>
              <a:t> </a:t>
            </a:r>
            <a:r>
              <a:rPr lang="en-US" sz="2800" dirty="0" err="1"/>
              <a:t>Edukasi</a:t>
            </a:r>
            <a:r>
              <a:rPr lang="en-US" sz="2800" dirty="0"/>
              <a:t> </a:t>
            </a:r>
            <a:r>
              <a:rPr lang="en-US" sz="2800" dirty="0" err="1"/>
              <a:t>Keuangan</a:t>
            </a:r>
            <a:r>
              <a:rPr lang="en-US" sz="2800" dirty="0"/>
              <a:t> pada </a:t>
            </a:r>
            <a:r>
              <a:rPr lang="en-US" sz="2800" dirty="0" err="1"/>
              <a:t>wanita</a:t>
            </a:r>
            <a:r>
              <a:rPr lang="en-US" sz="2800" dirty="0"/>
              <a:t>, </a:t>
            </a:r>
            <a:r>
              <a:rPr lang="en-US" sz="2800" dirty="0" err="1"/>
              <a:t>karena</a:t>
            </a:r>
            <a:r>
              <a:rPr lang="en-US" sz="2800" dirty="0"/>
              <a:t> </a:t>
            </a:r>
            <a:r>
              <a:rPr lang="en-US" sz="2800" dirty="0" err="1"/>
              <a:t>banyaknya</a:t>
            </a:r>
            <a:r>
              <a:rPr lang="en-US" sz="2800" dirty="0"/>
              <a:t> </a:t>
            </a:r>
            <a:r>
              <a:rPr lang="en-US" sz="2800" dirty="0" err="1"/>
              <a:t>jumlah</a:t>
            </a:r>
            <a:r>
              <a:rPr lang="en-US" sz="2800" dirty="0"/>
              <a:t> </a:t>
            </a:r>
            <a:r>
              <a:rPr lang="en-US" sz="2800" dirty="0" err="1"/>
              <a:t>peminjam</a:t>
            </a:r>
            <a:r>
              <a:rPr lang="en-US" sz="2800"/>
              <a:t> yang </a:t>
            </a:r>
            <a:r>
              <a:rPr lang="en-US" sz="2800" dirty="0" err="1"/>
              <a:t>mengalami</a:t>
            </a:r>
            <a:r>
              <a:rPr lang="en-US" sz="2800" dirty="0"/>
              <a:t> </a:t>
            </a:r>
            <a:r>
              <a:rPr lang="en-US" sz="2800" dirty="0" err="1"/>
              <a:t>permasalahan</a:t>
            </a:r>
            <a:r>
              <a:rPr lang="en-US" sz="2800" dirty="0"/>
              <a:t> </a:t>
            </a:r>
            <a:r>
              <a:rPr lang="en-US" sz="2800" dirty="0" err="1"/>
              <a:t>kredit</a:t>
            </a:r>
            <a:r>
              <a:rPr lang="en-US" sz="2800" dirty="0"/>
              <a:t> </a:t>
            </a:r>
            <a:r>
              <a:rPr lang="en-US" sz="2800" dirty="0" err="1"/>
              <a:t>berasal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kalangan</a:t>
            </a:r>
            <a:r>
              <a:rPr lang="en-US" sz="2800" dirty="0"/>
              <a:t> </a:t>
            </a:r>
            <a:r>
              <a:rPr lang="en-US" sz="2800" dirty="0" err="1"/>
              <a:t>wanita</a:t>
            </a:r>
            <a:endParaRPr lang="en-US" sz="2800" dirty="0"/>
          </a:p>
          <a:p>
            <a:pPr algn="just"/>
            <a:r>
              <a:rPr lang="en-US" sz="2800" dirty="0" err="1"/>
              <a:t>Membuat</a:t>
            </a:r>
            <a:r>
              <a:rPr lang="en-US" sz="2800" dirty="0"/>
              <a:t> </a:t>
            </a:r>
            <a:r>
              <a:rPr lang="en-US" sz="2800" dirty="0" err="1"/>
              <a:t>kampanye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pelajar</a:t>
            </a:r>
            <a:r>
              <a:rPr lang="en-US" sz="2800" dirty="0"/>
              <a:t> dan </a:t>
            </a:r>
            <a:r>
              <a:rPr lang="en-US" sz="2800" dirty="0" err="1"/>
              <a:t>pebisnis</a:t>
            </a:r>
            <a:r>
              <a:rPr lang="en-US" sz="2800" dirty="0"/>
              <a:t>, </a:t>
            </a:r>
            <a:r>
              <a:rPr lang="en-US" sz="2800" dirty="0" err="1"/>
              <a:t>dikarenakan</a:t>
            </a:r>
            <a:r>
              <a:rPr lang="en-US" sz="2800" dirty="0"/>
              <a:t> </a:t>
            </a:r>
            <a:r>
              <a:rPr lang="en-US" sz="2800" dirty="0" err="1"/>
              <a:t>masih</a:t>
            </a:r>
            <a:r>
              <a:rPr lang="en-US" sz="2800" dirty="0"/>
              <a:t> </a:t>
            </a:r>
            <a:r>
              <a:rPr lang="en-US" sz="2800" dirty="0" err="1"/>
              <a:t>sedikitnya</a:t>
            </a:r>
            <a:r>
              <a:rPr lang="en-US" sz="2800" dirty="0"/>
              <a:t> </a:t>
            </a:r>
            <a:r>
              <a:rPr lang="en-US" sz="2800" dirty="0" err="1"/>
              <a:t>jumlah</a:t>
            </a:r>
            <a:r>
              <a:rPr lang="en-US" sz="2800" dirty="0"/>
              <a:t> </a:t>
            </a:r>
            <a:r>
              <a:rPr lang="en-US" sz="2800" dirty="0" err="1"/>
              <a:t>peminjam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kalangan</a:t>
            </a:r>
            <a:r>
              <a:rPr lang="en-US" sz="2800" dirty="0"/>
              <a:t> </a:t>
            </a:r>
            <a:r>
              <a:rPr lang="en-US" sz="2800" dirty="0" err="1"/>
              <a:t>tersebut</a:t>
            </a:r>
            <a:r>
              <a:rPr lang="en-US" sz="2800" dirty="0"/>
              <a:t>.</a:t>
            </a:r>
          </a:p>
          <a:p>
            <a:pPr algn="just"/>
            <a:endParaRPr lang="sv-SE" sz="2800" dirty="0"/>
          </a:p>
          <a:p>
            <a:pPr marL="36900" indent="0" algn="just">
              <a:buNone/>
            </a:pPr>
            <a:endParaRPr lang="sv-SE" sz="2800" dirty="0"/>
          </a:p>
        </p:txBody>
      </p:sp>
    </p:spTree>
    <p:extLst>
      <p:ext uri="{BB962C8B-B14F-4D97-AF65-F5344CB8AC3E}">
        <p14:creationId xmlns:p14="http://schemas.microsoft.com/office/powerpoint/2010/main" val="3882920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DFD78-E900-45AC-A815-AF5498A60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491408"/>
            <a:ext cx="10353762" cy="1257300"/>
          </a:xfrm>
        </p:spPr>
        <p:txBody>
          <a:bodyPr>
            <a:normAutofit/>
          </a:bodyPr>
          <a:lstStyle/>
          <a:p>
            <a:r>
              <a:rPr lang="en-US" sz="6600" b="1" dirty="0"/>
              <a:t>Thank You!</a:t>
            </a:r>
            <a:endParaRPr lang="en-ID" sz="6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245BD-FB65-4491-8B96-BD49338D6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5819" y="5004354"/>
            <a:ext cx="7660362" cy="800098"/>
          </a:xfrm>
        </p:spPr>
        <p:txBody>
          <a:bodyPr/>
          <a:lstStyle/>
          <a:p>
            <a:pPr marL="36900" indent="0">
              <a:buNone/>
            </a:pPr>
            <a:r>
              <a:rPr lang="en-ID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https://github.com/hamf99/HomeCredit_ScoreCardModel</a:t>
            </a:r>
            <a:endParaRPr lang="en-ID" dirty="0">
              <a:solidFill>
                <a:schemeClr val="tx1"/>
              </a:solidFill>
            </a:endParaRPr>
          </a:p>
          <a:p>
            <a:pPr marL="3690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133969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{DD7E50B5-63DD-4FB1-9CFF-2246B8304FF9}tf11665031_win32</Template>
  <TotalTime>158</TotalTime>
  <Words>357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Nova</vt:lpstr>
      <vt:lpstr>Arial Nova Light</vt:lpstr>
      <vt:lpstr>Roboto</vt:lpstr>
      <vt:lpstr>Wingdings 2</vt:lpstr>
      <vt:lpstr>SlateVTI</vt:lpstr>
      <vt:lpstr>HOME CREDIT SCORECARD MODEL</vt:lpstr>
      <vt:lpstr>Outline</vt:lpstr>
      <vt:lpstr>Problem Research</vt:lpstr>
      <vt:lpstr>Data Pre-Processing </vt:lpstr>
      <vt:lpstr>Data Visualization and Business Insight </vt:lpstr>
      <vt:lpstr>Data Visualization and Business Insight </vt:lpstr>
      <vt:lpstr>Machine Learning Implementation and Evaluation </vt:lpstr>
      <vt:lpstr>Business Recommendation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CREDIT SCORECARD MODEL</dc:title>
  <dc:creator>W10</dc:creator>
  <cp:lastModifiedBy>W10</cp:lastModifiedBy>
  <cp:revision>2</cp:revision>
  <dcterms:created xsi:type="dcterms:W3CDTF">2023-12-04T13:51:28Z</dcterms:created>
  <dcterms:modified xsi:type="dcterms:W3CDTF">2023-12-04T16:29:50Z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