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70" r:id="rId6"/>
    <p:sldId id="271" r:id="rId7"/>
    <p:sldId id="272" r:id="rId8"/>
    <p:sldId id="273" r:id="rId9"/>
    <p:sldId id="274" r:id="rId10"/>
    <p:sldId id="268" r:id="rId11"/>
    <p:sldId id="269" r:id="rId12"/>
    <p:sldId id="261" r:id="rId13"/>
    <p:sldId id="262" r:id="rId14"/>
    <p:sldId id="281" r:id="rId15"/>
    <p:sldId id="282" r:id="rId16"/>
    <p:sldId id="283" r:id="rId17"/>
    <p:sldId id="284" r:id="rId18"/>
    <p:sldId id="279" r:id="rId19"/>
    <p:sldId id="265" r:id="rId20"/>
    <p:sldId id="267" r:id="rId21"/>
    <p:sldId id="264" r:id="rId22"/>
    <p:sldId id="280" r:id="rId2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2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93" autoAdjust="0"/>
    <p:restoredTop sz="94660"/>
  </p:normalViewPr>
  <p:slideViewPr>
    <p:cSldViewPr snapToGrid="0">
      <p:cViewPr varScale="1">
        <p:scale>
          <a:sx n="94" d="100"/>
          <a:sy n="94" d="100"/>
        </p:scale>
        <p:origin x="114" y="498"/>
      </p:cViewPr>
      <p:guideLst>
        <p:guide orient="horz" pos="2160"/>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B841B1A0-49CE-4F9F-ADC7-467347DFA389}" type="datetimeFigureOut">
              <a:rPr lang="ko-KR" altLang="en-US" smtClean="0"/>
              <a:t>2020-05-15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4063841-156F-4247-BE11-D7329FA9E64B}" type="slidenum">
              <a:rPr lang="ko-KR" altLang="en-US" smtClean="0"/>
              <a:t>‹#›</a:t>
            </a:fld>
            <a:endParaRPr lang="ko-KR" altLang="en-US"/>
          </a:p>
        </p:txBody>
      </p:sp>
    </p:spTree>
    <p:extLst>
      <p:ext uri="{BB962C8B-B14F-4D97-AF65-F5344CB8AC3E}">
        <p14:creationId xmlns:p14="http://schemas.microsoft.com/office/powerpoint/2010/main" val="283577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B841B1A0-49CE-4F9F-ADC7-467347DFA389}" type="datetimeFigureOut">
              <a:rPr lang="ko-KR" altLang="en-US" smtClean="0"/>
              <a:t>2020-05-15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4063841-156F-4247-BE11-D7329FA9E64B}" type="slidenum">
              <a:rPr lang="ko-KR" altLang="en-US" smtClean="0"/>
              <a:t>‹#›</a:t>
            </a:fld>
            <a:endParaRPr lang="ko-KR" altLang="en-US"/>
          </a:p>
        </p:txBody>
      </p:sp>
    </p:spTree>
    <p:extLst>
      <p:ext uri="{BB962C8B-B14F-4D97-AF65-F5344CB8AC3E}">
        <p14:creationId xmlns:p14="http://schemas.microsoft.com/office/powerpoint/2010/main" val="3165824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B841B1A0-49CE-4F9F-ADC7-467347DFA389}" type="datetimeFigureOut">
              <a:rPr lang="ko-KR" altLang="en-US" smtClean="0"/>
              <a:t>2020-05-15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4063841-156F-4247-BE11-D7329FA9E64B}" type="slidenum">
              <a:rPr lang="ko-KR" altLang="en-US" smtClean="0"/>
              <a:t>‹#›</a:t>
            </a:fld>
            <a:endParaRPr lang="ko-KR" altLang="en-US"/>
          </a:p>
        </p:txBody>
      </p:sp>
    </p:spTree>
    <p:extLst>
      <p:ext uri="{BB962C8B-B14F-4D97-AF65-F5344CB8AC3E}">
        <p14:creationId xmlns:p14="http://schemas.microsoft.com/office/powerpoint/2010/main" val="4292212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B841B1A0-49CE-4F9F-ADC7-467347DFA389}" type="datetimeFigureOut">
              <a:rPr lang="ko-KR" altLang="en-US" smtClean="0"/>
              <a:t>2020-05-15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4063841-156F-4247-BE11-D7329FA9E64B}" type="slidenum">
              <a:rPr lang="ko-KR" altLang="en-US" smtClean="0"/>
              <a:t>‹#›</a:t>
            </a:fld>
            <a:endParaRPr lang="ko-KR" altLang="en-US"/>
          </a:p>
        </p:txBody>
      </p:sp>
    </p:spTree>
    <p:extLst>
      <p:ext uri="{BB962C8B-B14F-4D97-AF65-F5344CB8AC3E}">
        <p14:creationId xmlns:p14="http://schemas.microsoft.com/office/powerpoint/2010/main" val="77914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B841B1A0-49CE-4F9F-ADC7-467347DFA389}" type="datetimeFigureOut">
              <a:rPr lang="ko-KR" altLang="en-US" smtClean="0"/>
              <a:t>2020-05-15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4063841-156F-4247-BE11-D7329FA9E64B}" type="slidenum">
              <a:rPr lang="ko-KR" altLang="en-US" smtClean="0"/>
              <a:t>‹#›</a:t>
            </a:fld>
            <a:endParaRPr lang="ko-KR" altLang="en-US"/>
          </a:p>
        </p:txBody>
      </p:sp>
    </p:spTree>
    <p:extLst>
      <p:ext uri="{BB962C8B-B14F-4D97-AF65-F5344CB8AC3E}">
        <p14:creationId xmlns:p14="http://schemas.microsoft.com/office/powerpoint/2010/main" val="1534609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199072"/>
            <a:ext cx="5181600" cy="4977891"/>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내용 개체 틀 3"/>
          <p:cNvSpPr>
            <a:spLocks noGrp="1"/>
          </p:cNvSpPr>
          <p:nvPr>
            <p:ph sz="half" idx="2"/>
          </p:nvPr>
        </p:nvSpPr>
        <p:spPr>
          <a:xfrm>
            <a:off x="6172200" y="1199072"/>
            <a:ext cx="5181600" cy="4977891"/>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B841B1A0-49CE-4F9F-ADC7-467347DFA389}" type="datetimeFigureOut">
              <a:rPr lang="ko-KR" altLang="en-US" smtClean="0"/>
              <a:t>2020-05-15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4063841-156F-4247-BE11-D7329FA9E64B}" type="slidenum">
              <a:rPr lang="ko-KR" altLang="en-US" smtClean="0"/>
              <a:t>‹#›</a:t>
            </a:fld>
            <a:endParaRPr lang="ko-KR" altLang="en-US"/>
          </a:p>
        </p:txBody>
      </p:sp>
    </p:spTree>
    <p:extLst>
      <p:ext uri="{BB962C8B-B14F-4D97-AF65-F5344CB8AC3E}">
        <p14:creationId xmlns:p14="http://schemas.microsoft.com/office/powerpoint/2010/main" val="3192952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6"/>
            <a:ext cx="10515600" cy="687298"/>
          </a:xfrm>
        </p:spPr>
        <p:txBody>
          <a:bodyPr/>
          <a:lstStyle/>
          <a:p>
            <a:r>
              <a:rPr lang="ko-KR" altLang="en-US" dirty="0" smtClean="0"/>
              <a:t>마스터 제목 스타일 편집</a:t>
            </a:r>
            <a:endParaRPr lang="ko-KR" altLang="en-US" dirty="0"/>
          </a:p>
        </p:txBody>
      </p:sp>
      <p:sp>
        <p:nvSpPr>
          <p:cNvPr id="3" name="텍스트 개체 틀 2"/>
          <p:cNvSpPr>
            <a:spLocks noGrp="1"/>
          </p:cNvSpPr>
          <p:nvPr>
            <p:ph type="body" idx="1"/>
          </p:nvPr>
        </p:nvSpPr>
        <p:spPr>
          <a:xfrm>
            <a:off x="839788" y="1215352"/>
            <a:ext cx="5157787" cy="88462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039264"/>
            <a:ext cx="5157787" cy="3956093"/>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215352"/>
            <a:ext cx="5183188" cy="88462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039264"/>
            <a:ext cx="5183188" cy="3956093"/>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B841B1A0-49CE-4F9F-ADC7-467347DFA389}" type="datetimeFigureOut">
              <a:rPr lang="ko-KR" altLang="en-US" smtClean="0"/>
              <a:t>2020-05-15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14063841-156F-4247-BE11-D7329FA9E64B}" type="slidenum">
              <a:rPr lang="ko-KR" altLang="en-US" smtClean="0"/>
              <a:t>‹#›</a:t>
            </a:fld>
            <a:endParaRPr lang="ko-KR" altLang="en-US"/>
          </a:p>
        </p:txBody>
      </p:sp>
    </p:spTree>
    <p:extLst>
      <p:ext uri="{BB962C8B-B14F-4D97-AF65-F5344CB8AC3E}">
        <p14:creationId xmlns:p14="http://schemas.microsoft.com/office/powerpoint/2010/main" val="3792281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B841B1A0-49CE-4F9F-ADC7-467347DFA389}" type="datetimeFigureOut">
              <a:rPr lang="ko-KR" altLang="en-US" smtClean="0"/>
              <a:t>2020-05-15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14063841-156F-4247-BE11-D7329FA9E64B}" type="slidenum">
              <a:rPr lang="ko-KR" altLang="en-US" smtClean="0"/>
              <a:t>‹#›</a:t>
            </a:fld>
            <a:endParaRPr lang="ko-KR" altLang="en-US"/>
          </a:p>
        </p:txBody>
      </p:sp>
    </p:spTree>
    <p:extLst>
      <p:ext uri="{BB962C8B-B14F-4D97-AF65-F5344CB8AC3E}">
        <p14:creationId xmlns:p14="http://schemas.microsoft.com/office/powerpoint/2010/main" val="3821372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B841B1A0-49CE-4F9F-ADC7-467347DFA389}" type="datetimeFigureOut">
              <a:rPr lang="ko-KR" altLang="en-US" smtClean="0"/>
              <a:t>2020-05-15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14063841-156F-4247-BE11-D7329FA9E64B}" type="slidenum">
              <a:rPr lang="ko-KR" altLang="en-US" smtClean="0"/>
              <a:t>‹#›</a:t>
            </a:fld>
            <a:endParaRPr lang="ko-KR" altLang="en-US"/>
          </a:p>
        </p:txBody>
      </p:sp>
    </p:spTree>
    <p:extLst>
      <p:ext uri="{BB962C8B-B14F-4D97-AF65-F5344CB8AC3E}">
        <p14:creationId xmlns:p14="http://schemas.microsoft.com/office/powerpoint/2010/main" val="3356413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B841B1A0-49CE-4F9F-ADC7-467347DFA389}" type="datetimeFigureOut">
              <a:rPr lang="ko-KR" altLang="en-US" smtClean="0"/>
              <a:t>2020-05-15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4063841-156F-4247-BE11-D7329FA9E64B}" type="slidenum">
              <a:rPr lang="ko-KR" altLang="en-US" smtClean="0"/>
              <a:t>‹#›</a:t>
            </a:fld>
            <a:endParaRPr lang="ko-KR" altLang="en-US"/>
          </a:p>
        </p:txBody>
      </p:sp>
    </p:spTree>
    <p:extLst>
      <p:ext uri="{BB962C8B-B14F-4D97-AF65-F5344CB8AC3E}">
        <p14:creationId xmlns:p14="http://schemas.microsoft.com/office/powerpoint/2010/main" val="99752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B841B1A0-49CE-4F9F-ADC7-467347DFA389}" type="datetimeFigureOut">
              <a:rPr lang="ko-KR" altLang="en-US" smtClean="0"/>
              <a:t>2020-05-15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4063841-156F-4247-BE11-D7329FA9E64B}" type="slidenum">
              <a:rPr lang="ko-KR" altLang="en-US" smtClean="0"/>
              <a:t>‹#›</a:t>
            </a:fld>
            <a:endParaRPr lang="ko-KR" altLang="en-US"/>
          </a:p>
        </p:txBody>
      </p:sp>
    </p:spTree>
    <p:extLst>
      <p:ext uri="{BB962C8B-B14F-4D97-AF65-F5344CB8AC3E}">
        <p14:creationId xmlns:p14="http://schemas.microsoft.com/office/powerpoint/2010/main" val="461561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6"/>
            <a:ext cx="10515600" cy="668962"/>
          </a:xfrm>
          <a:prstGeom prst="rect">
            <a:avLst/>
          </a:prstGeom>
        </p:spPr>
        <p:txBody>
          <a:bodyPr vert="horz" lIns="91440" tIns="45720" rIns="91440" bIns="45720" rtlCol="0" anchor="ctr">
            <a:normAutofit/>
          </a:bodyPr>
          <a:lstStyle/>
          <a:p>
            <a:r>
              <a:rPr lang="ko-KR" altLang="en-US" dirty="0" smtClean="0"/>
              <a:t>마스터 제목 스타일 편집</a:t>
            </a:r>
            <a:endParaRPr lang="ko-KR" altLang="en-US" dirty="0"/>
          </a:p>
        </p:txBody>
      </p:sp>
      <p:sp>
        <p:nvSpPr>
          <p:cNvPr id="3" name="텍스트 개체 틀 2"/>
          <p:cNvSpPr>
            <a:spLocks noGrp="1"/>
          </p:cNvSpPr>
          <p:nvPr>
            <p:ph type="body" idx="1"/>
          </p:nvPr>
        </p:nvSpPr>
        <p:spPr>
          <a:xfrm>
            <a:off x="838200" y="1213475"/>
            <a:ext cx="10515600" cy="4807763"/>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41B1A0-49CE-4F9F-ADC7-467347DFA389}" type="datetimeFigureOut">
              <a:rPr lang="ko-KR" altLang="en-US" smtClean="0"/>
              <a:t>2020-05-15</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63841-156F-4247-BE11-D7329FA9E64B}" type="slidenum">
              <a:rPr lang="ko-KR" altLang="en-US" smtClean="0"/>
              <a:t>‹#›</a:t>
            </a:fld>
            <a:endParaRPr lang="ko-KR" altLang="en-US"/>
          </a:p>
        </p:txBody>
      </p:sp>
      <p:pic>
        <p:nvPicPr>
          <p:cNvPr id="7" name="그림 6"/>
          <p:cNvPicPr>
            <a:picLocks noChangeAspect="1"/>
          </p:cNvPicPr>
          <p:nvPr userDrawn="1"/>
        </p:nvPicPr>
        <p:blipFill>
          <a:blip r:embed="rId13"/>
          <a:stretch>
            <a:fillRect/>
          </a:stretch>
        </p:blipFill>
        <p:spPr>
          <a:xfrm>
            <a:off x="835212" y="6157936"/>
            <a:ext cx="852271" cy="429136"/>
          </a:xfrm>
          <a:prstGeom prst="rect">
            <a:avLst/>
          </a:prstGeom>
        </p:spPr>
      </p:pic>
      <p:cxnSp>
        <p:nvCxnSpPr>
          <p:cNvPr id="9" name="직선 연결선 8"/>
          <p:cNvCxnSpPr/>
          <p:nvPr userDrawn="1"/>
        </p:nvCxnSpPr>
        <p:spPr>
          <a:xfrm>
            <a:off x="301925" y="1043796"/>
            <a:ext cx="1174917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8429576" y="6277222"/>
            <a:ext cx="3084499" cy="230832"/>
          </a:xfrm>
          <a:prstGeom prst="rect">
            <a:avLst/>
          </a:prstGeom>
          <a:noFill/>
        </p:spPr>
        <p:txBody>
          <a:bodyPr wrap="none" rtlCol="0">
            <a:spAutoFit/>
          </a:bodyPr>
          <a:lstStyle/>
          <a:p>
            <a:r>
              <a:rPr lang="en-US" altLang="ko-KR" sz="900" dirty="0">
                <a:latin typeface="Microsoft Sans Serif" panose="020B0604020202020204" pitchFamily="34" charset="0"/>
                <a:ea typeface="Microsoft Sans Serif" panose="020B0604020202020204" pitchFamily="34" charset="0"/>
                <a:cs typeface="Microsoft Sans Serif" panose="020B0604020202020204" pitchFamily="34" charset="0"/>
              </a:rPr>
              <a:t>develop and deploy cloud-powered mobile and web apps</a:t>
            </a:r>
            <a:endParaRPr lang="ko-KR" altLang="en-US" sz="900">
              <a:latin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268726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2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amplify.aws/cli/usage/fil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forums.aws.amazon.com/message.jspa?messageID=757990#757990" TargetMode="External"/><Relationship Id="rId2" Type="http://schemas.openxmlformats.org/officeDocument/2006/relationships/hyperlink" Target="https://docs.amplify.aws/cli/usage/files"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stackoverflow.com/a/47865747/194974" TargetMode="External"/><Relationship Id="rId4" Type="http://schemas.openxmlformats.org/officeDocument/2006/relationships/hyperlink" Target="https://github.com/amazon-archives/amazon-cognito-identity-js/issues/312"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aws-amplify/amplify-js/wiki/Amplify-modularization"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ws.github.io/aws-amplify/media/analytics_guide" TargetMode="External"/><Relationship Id="rId2" Type="http://schemas.openxmlformats.org/officeDocument/2006/relationships/hyperlink" Target="https://github.com/aws-amplify/amplify-js/tree/a047ce73abe98c3bf82e888c3afb4d2f911805f3#examples" TargetMode="External"/><Relationship Id="rId1" Type="http://schemas.openxmlformats.org/officeDocument/2006/relationships/slideLayout" Target="../slideLayouts/slideLayout2.xml"/><Relationship Id="rId5" Type="http://schemas.openxmlformats.org/officeDocument/2006/relationships/hyperlink" Target="https://aws.github.io/aws-amplify/media/authentication_guide" TargetMode="External"/><Relationship Id="rId4" Type="http://schemas.openxmlformats.org/officeDocument/2006/relationships/hyperlink" Target="https://aws.github.io/aws-amplify/api/classes/authclass.htm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docs.aws.amazon.com/general/latest/gr/signature-version-4.html" TargetMode="External"/><Relationship Id="rId2" Type="http://schemas.openxmlformats.org/officeDocument/2006/relationships/hyperlink" Target="https://github.com/aws-amplify/amplify-js/tree/a047ce73abe98c3bf82e888c3afb4d2f911805f3#examples" TargetMode="External"/><Relationship Id="rId1" Type="http://schemas.openxmlformats.org/officeDocument/2006/relationships/slideLayout" Target="../slideLayouts/slideLayout2.xml"/><Relationship Id="rId5" Type="http://schemas.openxmlformats.org/officeDocument/2006/relationships/hyperlink" Target="https://aws.github.io/aws-amplify/media/storage_guide" TargetMode="External"/><Relationship Id="rId4" Type="http://schemas.openxmlformats.org/officeDocument/2006/relationships/hyperlink" Target="https://aws.github.io/aws-amplify/media/api_guide"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docs.amplify.aws/cli/teams/overview"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ocs.amplify.aws/cli/teams/overview" TargetMode="External"/><Relationship Id="rId1" Type="http://schemas.openxmlformats.org/officeDocument/2006/relationships/slideLayout" Target="../slideLayouts/slideLayout2.xml"/><Relationship Id="rId4" Type="http://schemas.openxmlformats.org/officeDocument/2006/relationships/hyperlink" Target="https://docs.amplify.aws/cli/teams/shared#sharing-projects-outside-the-team"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s://github.com/dabit3/react-notes" TargetMode="External"/><Relationship Id="rId1" Type="http://schemas.openxmlformats.org/officeDocument/2006/relationships/slideLayout" Target="../slideLayouts/slideLayout2.xml"/><Relationship Id="rId6" Type="http://schemas.openxmlformats.org/officeDocument/2006/relationships/hyperlink" Target="https://github.com/dabit3/react-notes#part-3-enabling-graphql-backend" TargetMode="External"/><Relationship Id="rId5" Type="http://schemas.openxmlformats.org/officeDocument/2006/relationships/hyperlink" Target="https://github.com/dabit3/react-notes#part-2-adding-cloud-features" TargetMode="External"/><Relationship Id="rId4" Type="http://schemas.openxmlformats.org/officeDocument/2006/relationships/hyperlink" Target="https://github.com/dabit3/react-notes#part-1-create-a-react-app"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sharing.luminis.eu/blog/generate-a-cloud-backend-using-aws-amplify/"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hyperlink" Target="https://docs.aws.amazon.com/amplify/latest/userguide/welcome.html"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docs.amplify.aws/lib/q/platform/js" TargetMode="External"/><Relationship Id="rId5" Type="http://schemas.openxmlformats.org/officeDocument/2006/relationships/hyperlink" Target="https://docs.amplify.aws/cli" TargetMode="External"/><Relationship Id="rId4" Type="http://schemas.openxmlformats.org/officeDocument/2006/relationships/image" Target="../media/image5.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hyperlink" Target="https://docs.amplify.aws/lib/analytics/getting-started/q/platform/js" TargetMode="External"/><Relationship Id="rId13" Type="http://schemas.openxmlformats.org/officeDocument/2006/relationships/hyperlink" Target="https://docs.amplify.aws/lib/predictions/getting-started/q/platform/js" TargetMode="External"/><Relationship Id="rId3" Type="http://schemas.openxmlformats.org/officeDocument/2006/relationships/hyperlink" Target="https://docs.amplify.aws/lib/auth/getting-started/q/platform/js" TargetMode="External"/><Relationship Id="rId7" Type="http://schemas.openxmlformats.org/officeDocument/2006/relationships/hyperlink" Target="https://docs.amplify.aws/lib/restapi/getting-started/q/platform/js" TargetMode="External"/><Relationship Id="rId12" Type="http://schemas.openxmlformats.org/officeDocument/2006/relationships/hyperlink" Target="https://docs.amplify.aws/lib/interactions/getting-started/q/platform/js" TargetMode="Externa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s://docs.amplify.aws/lib/datastore/getting-started/q/platform/js" TargetMode="External"/><Relationship Id="rId11" Type="http://schemas.openxmlformats.org/officeDocument/2006/relationships/hyperlink" Target="https://docs.amplify.aws/lib/pubsub/getting-started/q/platform/js" TargetMode="External"/><Relationship Id="rId5" Type="http://schemas.openxmlformats.org/officeDocument/2006/relationships/hyperlink" Target="https://docs.amplify.aws/lib/graphqlapi/getting-started/q/platform/js" TargetMode="External"/><Relationship Id="rId10" Type="http://schemas.openxmlformats.org/officeDocument/2006/relationships/hyperlink" Target="https://docs.amplify.aws/lib/xr/getting-started/q/platform/js" TargetMode="External"/><Relationship Id="rId4" Type="http://schemas.openxmlformats.org/officeDocument/2006/relationships/hyperlink" Target="https://docs.amplify.aws/lib/storage/getting-started/q/platform/js" TargetMode="External"/><Relationship Id="rId9" Type="http://schemas.openxmlformats.org/officeDocument/2006/relationships/hyperlink" Target="https://docs.amplify.aws/lib/push-notifications/getting-started/q/platform/j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ocs.amplify.aws/cli/start/install" TargetMode="External"/><Relationship Id="rId2" Type="http://schemas.openxmlformats.org/officeDocument/2006/relationships/hyperlink" Target="https://docs.amplify.aws/cli"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amplify.aws/cli"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amplify.aws/cl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docs.aws.amazon.com/amplify/latest/userguide/redirects.html" TargetMode="External"/><Relationship Id="rId3" Type="http://schemas.openxmlformats.org/officeDocument/2006/relationships/hyperlink" Target="https://dev.yourdomain.com/" TargetMode="External"/><Relationship Id="rId7" Type="http://schemas.openxmlformats.org/officeDocument/2006/relationships/hyperlink" Target="https://docs.aws.amazon.com/amplify/latest/userguide/access-control.html" TargetMode="External"/><Relationship Id="rId2" Type="http://schemas.openxmlformats.org/officeDocument/2006/relationships/hyperlink" Target="https://docs.aws.amazon.com/amplify/latest/userguide/multi-environments.html" TargetMode="External"/><Relationship Id="rId1" Type="http://schemas.openxmlformats.org/officeDocument/2006/relationships/slideLayout" Target="../slideLayouts/slideLayout2.xml"/><Relationship Id="rId6" Type="http://schemas.openxmlformats.org/officeDocument/2006/relationships/hyperlink" Target="https://docs.aws.amazon.com/amplify/latest/userguide/running-tests.html" TargetMode="External"/><Relationship Id="rId5" Type="http://schemas.openxmlformats.org/officeDocument/2006/relationships/hyperlink" Target="https://docs.aws.amazon.com/amplify/latest/userguide/pr-previews.html" TargetMode="External"/><Relationship Id="rId4" Type="http://schemas.openxmlformats.org/officeDocument/2006/relationships/hyperlink" Target="https://docs.aws.amazon.com/amplify/latest/userguide/custom-domains.html" TargetMode="External"/><Relationship Id="rId9" Type="http://schemas.openxmlformats.org/officeDocument/2006/relationships/hyperlink" Target="https://docs.aws.amazon.com/amplify/latest/userguide/welcome.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ocs.aws.amazon.com/amplify/latest/userguide/deploy-backend.html" TargetMode="External"/><Relationship Id="rId2" Type="http://schemas.openxmlformats.org/officeDocument/2006/relationships/hyperlink" Target="https://docs.aws.amazon.com/amplify/latest/userguide/welcome.html" TargetMode="External"/><Relationship Id="rId1" Type="http://schemas.openxmlformats.org/officeDocument/2006/relationships/slideLayout" Target="../slideLayouts/slideLayout2.xml"/><Relationship Id="rId4" Type="http://schemas.openxmlformats.org/officeDocument/2006/relationships/hyperlink" Target="https://docs.aws.amazon.com/amplify/latest/userguide/getting-started.html"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3971875" y="1877300"/>
            <a:ext cx="3070071" cy="707886"/>
          </a:xfrm>
          <a:prstGeom prst="rect">
            <a:avLst/>
          </a:prstGeom>
          <a:noFill/>
        </p:spPr>
        <p:txBody>
          <a:bodyPr wrap="none" rtlCol="0">
            <a:spAutoFit/>
          </a:bodyPr>
          <a:lstStyle/>
          <a:p>
            <a:r>
              <a:rPr lang="en-US" altLang="ko-KR" sz="4000" b="1" dirty="0" smtClean="0">
                <a:solidFill>
                  <a:srgbClr val="C00000"/>
                </a:solidFill>
                <a:latin typeface="LG Smart_Global" panose="020B0502040402060203" pitchFamily="34" charset="0"/>
              </a:rPr>
              <a:t>AWS Amplify</a:t>
            </a:r>
            <a:endParaRPr lang="ko-KR" altLang="en-US" sz="4000" b="1">
              <a:solidFill>
                <a:srgbClr val="C00000"/>
              </a:solidFill>
              <a:latin typeface="LG Smart_Global" panose="020B0502040402060203" pitchFamily="34" charset="0"/>
            </a:endParaRPr>
          </a:p>
        </p:txBody>
      </p:sp>
      <p:pic>
        <p:nvPicPr>
          <p:cNvPr id="5" name="그림 4"/>
          <p:cNvPicPr>
            <a:picLocks noChangeAspect="1"/>
          </p:cNvPicPr>
          <p:nvPr/>
        </p:nvPicPr>
        <p:blipFill>
          <a:blip r:embed="rId2"/>
          <a:stretch>
            <a:fillRect/>
          </a:stretch>
        </p:blipFill>
        <p:spPr>
          <a:xfrm>
            <a:off x="10284586" y="5736714"/>
            <a:ext cx="1203295" cy="651967"/>
          </a:xfrm>
          <a:prstGeom prst="rect">
            <a:avLst/>
          </a:prstGeom>
        </p:spPr>
      </p:pic>
      <p:sp>
        <p:nvSpPr>
          <p:cNvPr id="6" name="TextBox 5"/>
          <p:cNvSpPr txBox="1"/>
          <p:nvPr/>
        </p:nvSpPr>
        <p:spPr>
          <a:xfrm>
            <a:off x="4845442" y="5219772"/>
            <a:ext cx="2489079" cy="307777"/>
          </a:xfrm>
          <a:prstGeom prst="rect">
            <a:avLst/>
          </a:prstGeom>
          <a:noFill/>
        </p:spPr>
        <p:txBody>
          <a:bodyPr wrap="none" rtlCol="0">
            <a:spAutoFit/>
          </a:bodyPr>
          <a:lstStyle/>
          <a:p>
            <a:r>
              <a:rPr lang="en-US" altLang="ko-KR" sz="1400" dirty="0" err="1">
                <a:latin typeface="LG Smart_Global" panose="020B0502040402060203" pitchFamily="34" charset="0"/>
              </a:rPr>
              <a:t>ThinQ</a:t>
            </a:r>
            <a:r>
              <a:rPr lang="en-US" altLang="ko-KR" sz="1400" dirty="0">
                <a:latin typeface="LG Smart_Global" panose="020B0502040402060203" pitchFamily="34" charset="0"/>
              </a:rPr>
              <a:t> Platform TP / DXT </a:t>
            </a:r>
            <a:r>
              <a:rPr lang="en-US" altLang="ko-KR" sz="1400" dirty="0" smtClean="0">
                <a:latin typeface="LG Smart_Global" panose="020B0502040402060203" pitchFamily="34" charset="0"/>
              </a:rPr>
              <a:t>Center</a:t>
            </a:r>
            <a:endParaRPr lang="ko-KR" altLang="ko-KR" sz="1400">
              <a:latin typeface="LG Smart_Global" panose="020B0502040402060203" pitchFamily="34" charset="0"/>
            </a:endParaRPr>
          </a:p>
        </p:txBody>
      </p:sp>
      <p:sp>
        <p:nvSpPr>
          <p:cNvPr id="7" name="TextBox 6"/>
          <p:cNvSpPr txBox="1"/>
          <p:nvPr/>
        </p:nvSpPr>
        <p:spPr>
          <a:xfrm>
            <a:off x="3971875" y="2497265"/>
            <a:ext cx="4220001" cy="307777"/>
          </a:xfrm>
          <a:prstGeom prst="rect">
            <a:avLst/>
          </a:prstGeom>
          <a:noFill/>
        </p:spPr>
        <p:txBody>
          <a:bodyPr wrap="none" rtlCol="0">
            <a:spAutoFit/>
          </a:bodyPr>
          <a:lstStyle/>
          <a:p>
            <a:r>
              <a:rPr lang="en-US" altLang="ko-KR" sz="1400" dirty="0"/>
              <a:t>develop and deploy cloud-powered mobile and web apps</a:t>
            </a:r>
            <a:endParaRPr lang="ko-KR" altLang="en-US" sz="1400"/>
          </a:p>
        </p:txBody>
      </p:sp>
    </p:spTree>
    <p:extLst>
      <p:ext uri="{BB962C8B-B14F-4D97-AF65-F5344CB8AC3E}">
        <p14:creationId xmlns:p14="http://schemas.microsoft.com/office/powerpoint/2010/main" val="3275067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838200" y="365126"/>
            <a:ext cx="10515600" cy="668962"/>
          </a:xfrm>
        </p:spPr>
        <p:txBody>
          <a:bodyPr/>
          <a:lstStyle/>
          <a:p>
            <a:r>
              <a:rPr lang="en-US" altLang="ko-KR" dirty="0" smtClean="0"/>
              <a:t>Amplify </a:t>
            </a:r>
            <a:r>
              <a:rPr lang="ko-KR" altLang="en-US" smtClean="0"/>
              <a:t>이해</a:t>
            </a:r>
            <a:endParaRPr lang="ko-KR" altLang="en-US"/>
          </a:p>
        </p:txBody>
      </p:sp>
      <p:sp>
        <p:nvSpPr>
          <p:cNvPr id="5" name="내용 개체 틀 2"/>
          <p:cNvSpPr>
            <a:spLocks noGrp="1"/>
          </p:cNvSpPr>
          <p:nvPr>
            <p:ph idx="1"/>
          </p:nvPr>
        </p:nvSpPr>
        <p:spPr>
          <a:xfrm>
            <a:off x="801688" y="1213475"/>
            <a:ext cx="10515600" cy="4807763"/>
          </a:xfrm>
        </p:spPr>
        <p:txBody>
          <a:bodyPr lIns="72000"/>
          <a:lstStyle/>
          <a:p>
            <a:r>
              <a:rPr lang="en-US" altLang="ko-KR" b="1" dirty="0" smtClean="0"/>
              <a:t>Folder structure</a:t>
            </a:r>
            <a:endParaRPr lang="ko-KR" altLang="en-US" dirty="0"/>
          </a:p>
        </p:txBody>
      </p:sp>
      <p:sp>
        <p:nvSpPr>
          <p:cNvPr id="9" name="TextBox 8"/>
          <p:cNvSpPr txBox="1"/>
          <p:nvPr/>
        </p:nvSpPr>
        <p:spPr>
          <a:xfrm>
            <a:off x="2730499" y="1288677"/>
            <a:ext cx="1986441" cy="230832"/>
          </a:xfrm>
          <a:prstGeom prst="rect">
            <a:avLst/>
          </a:prstGeom>
          <a:noFill/>
        </p:spPr>
        <p:txBody>
          <a:bodyPr wrap="none" rtlCol="0">
            <a:spAutoFit/>
          </a:bodyPr>
          <a:lstStyle/>
          <a:p>
            <a:r>
              <a:rPr lang="en-US" altLang="ko-KR" sz="900" dirty="0" smtClean="0">
                <a:hlinkClick r:id="rId2"/>
              </a:rPr>
              <a:t>https://docs.amplify.aws/cli/usage/files</a:t>
            </a:r>
            <a:endParaRPr lang="ko-KR" altLang="en-US" sz="900"/>
          </a:p>
        </p:txBody>
      </p:sp>
      <p:sp>
        <p:nvSpPr>
          <p:cNvPr id="11" name="Rectangle 2"/>
          <p:cNvSpPr>
            <a:spLocks noChangeArrowheads="1"/>
          </p:cNvSpPr>
          <p:nvPr/>
        </p:nvSpPr>
        <p:spPr bwMode="auto">
          <a:xfrm>
            <a:off x="1066800" y="1675470"/>
            <a:ext cx="10027920" cy="36625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0" i="0" u="none" strike="noStrike" cap="none" normalizeH="0" baseline="0" dirty="0" smtClean="0">
                <a:ln>
                  <a:noFill/>
                </a:ln>
                <a:solidFill>
                  <a:srgbClr val="152939"/>
                </a:solidFill>
                <a:effectLst/>
                <a:latin typeface="Arial" panose="020B0604020202020204" pitchFamily="34" charset="0"/>
                <a:ea typeface="Amazon Ember"/>
              </a:rPr>
              <a:t>The CLI places the following folder structure at the root directory of the project when </a:t>
            </a:r>
            <a:r>
              <a:rPr kumimoji="0" lang="ko-KR" altLang="ko-KR" sz="1000" b="0" i="0" u="none" strike="noStrike" cap="none" normalizeH="0" baseline="0" dirty="0" smtClean="0">
                <a:ln>
                  <a:noFill/>
                </a:ln>
                <a:solidFill>
                  <a:srgbClr val="152939"/>
                </a:solidFill>
                <a:effectLst/>
                <a:latin typeface="Arial Unicode MS" panose="020B0604020202020204" pitchFamily="50" charset="-127"/>
                <a:ea typeface="SFMono-Regular"/>
              </a:rPr>
              <a:t>init</a:t>
            </a:r>
            <a:r>
              <a:rPr kumimoji="0" lang="ko-KR" altLang="ko-KR" sz="1200" b="0" i="0" u="none" strike="noStrike" cap="none" normalizeH="0" baseline="0" dirty="0" smtClean="0">
                <a:ln>
                  <a:noFill/>
                </a:ln>
                <a:solidFill>
                  <a:srgbClr val="152939"/>
                </a:solidFill>
                <a:effectLst/>
                <a:ea typeface="Amazon Ember"/>
              </a:rPr>
              <a:t> </a:t>
            </a:r>
            <a:r>
              <a:rPr kumimoji="0" lang="ko-KR" altLang="ko-KR" sz="1200" b="0" i="0" u="none" strike="noStrike" cap="none" normalizeH="0" baseline="0" dirty="0" smtClean="0">
                <a:ln>
                  <a:noFill/>
                </a:ln>
                <a:solidFill>
                  <a:srgbClr val="152939"/>
                </a:solidFill>
                <a:effectLst/>
                <a:latin typeface="Arial" panose="020B0604020202020204" pitchFamily="34" charset="0"/>
                <a:ea typeface="Amazon Ember"/>
              </a:rPr>
              <a:t>is completed successfully:</a:t>
            </a:r>
            <a:endParaRPr kumimoji="0" lang="en-US" altLang="ko-KR" sz="1200" b="0" i="0" u="none" strike="noStrike" cap="none" normalizeH="0" baseline="0" dirty="0" smtClean="0">
              <a:ln>
                <a:noFill/>
              </a:ln>
              <a:solidFill>
                <a:srgbClr val="152939"/>
              </a:solidFill>
              <a:effectLst/>
              <a:latin typeface="Arial" panose="020B0604020202020204" pitchFamily="34" charset="0"/>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1200" dirty="0">
              <a:solidFill>
                <a:srgbClr val="152939"/>
              </a:solidFill>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000" b="0" i="0" u="none" strike="noStrike" cap="none" normalizeH="0" baseline="0" dirty="0" smtClean="0">
              <a:ln>
                <a:noFill/>
              </a:ln>
              <a:solidFill>
                <a:srgbClr val="152939"/>
              </a:solidFill>
              <a:effectLst/>
              <a:latin typeface="Arial Unicode MS" panose="020B0604020202020204" pitchFamily="50" charset="-127"/>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1200" b="1"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1200" b="1" dirty="0">
              <a:solidFill>
                <a:srgbClr val="152939"/>
              </a:solidFill>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1200" b="1"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1200" b="1" dirty="0">
              <a:solidFill>
                <a:srgbClr val="152939"/>
              </a:solidFill>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1200" b="1"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1200" b="1" dirty="0">
              <a:solidFill>
                <a:srgbClr val="152939"/>
              </a:solidFill>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1200" b="1"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1" i="0" u="none" strike="noStrike" cap="none" normalizeH="0" baseline="0" dirty="0" smtClean="0">
                <a:ln>
                  <a:noFill/>
                </a:ln>
                <a:solidFill>
                  <a:srgbClr val="152939"/>
                </a:solidFill>
                <a:effectLst/>
                <a:ea typeface="Amazon Ember"/>
              </a:rPr>
              <a:t>amplify/.config</a:t>
            </a:r>
            <a:endParaRPr kumimoji="0" lang="ko-KR" altLang="ko-KR" sz="1200" b="1" i="0" u="none" strike="noStrike" cap="none" normalizeH="0" baseline="0" dirty="0" smtClean="0">
              <a:ln>
                <a:noFill/>
              </a:ln>
              <a:solidFill>
                <a:srgbClr val="152939"/>
              </a:solidFill>
              <a:effectLst/>
              <a:latin typeface="Arial" panose="020B0604020202020204" pitchFamily="34" charset="0"/>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0" i="0" u="none" strike="noStrike" cap="none" normalizeH="0" baseline="0" dirty="0" smtClean="0">
                <a:ln>
                  <a:noFill/>
                </a:ln>
                <a:solidFill>
                  <a:srgbClr val="152939"/>
                </a:solidFill>
                <a:effectLst/>
                <a:latin typeface="Arial" panose="020B0604020202020204" pitchFamily="34" charset="0"/>
                <a:ea typeface="Amazon Ember"/>
              </a:rPr>
              <a:t>Contains files that store cloud configuration and user settings/preferences</a:t>
            </a:r>
            <a:endParaRPr kumimoji="0" lang="en-US" altLang="ko-KR" sz="1200" b="0" i="0" u="none" strike="noStrike" cap="none" normalizeH="0" baseline="0" dirty="0" smtClean="0">
              <a:ln>
                <a:noFill/>
              </a:ln>
              <a:solidFill>
                <a:srgbClr val="152939"/>
              </a:solidFill>
              <a:effectLst/>
              <a:latin typeface="Arial" panose="020B0604020202020204" pitchFamily="34" charset="0"/>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200" b="1" i="0" u="none" strike="noStrike" cap="none" normalizeH="0" baseline="0" dirty="0" smtClean="0">
              <a:ln>
                <a:noFill/>
              </a:ln>
              <a:solidFill>
                <a:srgbClr val="152939"/>
              </a:solidFill>
              <a:effectLst/>
              <a:latin typeface="Arial" panose="020B0604020202020204" pitchFamily="34" charset="0"/>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1" i="0" u="none" strike="noStrike" cap="none" normalizeH="0" baseline="0" dirty="0" smtClean="0">
                <a:ln>
                  <a:noFill/>
                </a:ln>
                <a:solidFill>
                  <a:srgbClr val="152939"/>
                </a:solidFill>
                <a:effectLst/>
                <a:latin typeface="Arial" panose="020B0604020202020204" pitchFamily="34" charset="0"/>
                <a:ea typeface="Amazon Ember"/>
              </a:rPr>
              <a:t>amplify/#current-cloud-backend</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0" i="0" u="none" strike="noStrike" cap="none" normalizeH="0" baseline="0" dirty="0" smtClean="0">
                <a:ln>
                  <a:noFill/>
                </a:ln>
                <a:solidFill>
                  <a:srgbClr val="152939"/>
                </a:solidFill>
                <a:effectLst/>
                <a:latin typeface="Arial" panose="020B0604020202020204" pitchFamily="34" charset="0"/>
                <a:ea typeface="Amazon Ember"/>
              </a:rPr>
              <a:t>Contains backend resources specifications in the cloud from the last synchronization, by the amplify push or amplify env pull command. Each plugin stores contents in its own subfolder inside this folder.</a:t>
            </a:r>
            <a:endParaRPr kumimoji="0" lang="en-US" altLang="ko-KR" sz="1200" b="0" i="0" u="none" strike="noStrike" cap="none" normalizeH="0" baseline="0" dirty="0" smtClean="0">
              <a:ln>
                <a:noFill/>
              </a:ln>
              <a:solidFill>
                <a:srgbClr val="152939"/>
              </a:solidFill>
              <a:effectLst/>
              <a:latin typeface="Arial" panose="020B0604020202020204" pitchFamily="34" charset="0"/>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200" b="1" i="0" u="none" strike="noStrike" cap="none" normalizeH="0" baseline="0" dirty="0" smtClean="0">
              <a:ln>
                <a:noFill/>
              </a:ln>
              <a:solidFill>
                <a:srgbClr val="152939"/>
              </a:solidFill>
              <a:effectLst/>
              <a:latin typeface="Arial" panose="020B0604020202020204" pitchFamily="34" charset="0"/>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1" i="0" u="none" strike="noStrike" cap="none" normalizeH="0" baseline="0" dirty="0" smtClean="0">
                <a:ln>
                  <a:noFill/>
                </a:ln>
                <a:solidFill>
                  <a:srgbClr val="152939"/>
                </a:solidFill>
                <a:effectLst/>
                <a:latin typeface="Arial" panose="020B0604020202020204" pitchFamily="34" charset="0"/>
                <a:ea typeface="Amazon Ember"/>
              </a:rPr>
              <a:t>amplify/backend</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0" i="0" u="none" strike="noStrike" cap="none" normalizeH="0" baseline="0" dirty="0" smtClean="0">
                <a:ln>
                  <a:noFill/>
                </a:ln>
                <a:solidFill>
                  <a:srgbClr val="152939"/>
                </a:solidFill>
                <a:effectLst/>
                <a:latin typeface="Arial" panose="020B0604020202020204" pitchFamily="34" charset="0"/>
                <a:ea typeface="Amazon Ember"/>
              </a:rPr>
              <a:t>It contains the latest local development of the backend resources specifications to be pushed to the cloud. Each plugin stores contents in its own subfolder inside this folder.</a:t>
            </a:r>
            <a:endParaRPr kumimoji="0" lang="ko-KR" altLang="ko-KR" sz="1800" b="0" i="0" u="none" strike="noStrike" cap="none" normalizeH="0" baseline="0" dirty="0" smtClean="0">
              <a:ln>
                <a:noFill/>
              </a:ln>
              <a:solidFill>
                <a:schemeClr val="tx1"/>
              </a:solidFill>
              <a:effectLst/>
              <a:latin typeface="Arial" panose="020B0604020202020204" pitchFamily="34" charset="0"/>
            </a:endParaRPr>
          </a:p>
        </p:txBody>
      </p:sp>
      <p:pic>
        <p:nvPicPr>
          <p:cNvPr id="12" name="그림 11"/>
          <p:cNvPicPr>
            <a:picLocks noChangeAspect="1"/>
          </p:cNvPicPr>
          <p:nvPr/>
        </p:nvPicPr>
        <p:blipFill>
          <a:blip r:embed="rId3"/>
          <a:stretch>
            <a:fillRect/>
          </a:stretch>
        </p:blipFill>
        <p:spPr>
          <a:xfrm>
            <a:off x="1070928" y="1983105"/>
            <a:ext cx="7296150" cy="1323975"/>
          </a:xfrm>
          <a:prstGeom prst="rect">
            <a:avLst/>
          </a:prstGeom>
        </p:spPr>
      </p:pic>
    </p:spTree>
    <p:extLst>
      <p:ext uri="{BB962C8B-B14F-4D97-AF65-F5344CB8AC3E}">
        <p14:creationId xmlns:p14="http://schemas.microsoft.com/office/powerpoint/2010/main" val="466824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838200" y="365126"/>
            <a:ext cx="10515600" cy="668962"/>
          </a:xfrm>
        </p:spPr>
        <p:txBody>
          <a:bodyPr/>
          <a:lstStyle/>
          <a:p>
            <a:r>
              <a:rPr lang="en-US" altLang="ko-KR" dirty="0" smtClean="0"/>
              <a:t>Amplify </a:t>
            </a:r>
            <a:r>
              <a:rPr lang="ko-KR" altLang="en-US" smtClean="0"/>
              <a:t>이해</a:t>
            </a:r>
            <a:endParaRPr lang="ko-KR" altLang="en-US"/>
          </a:p>
        </p:txBody>
      </p:sp>
      <p:sp>
        <p:nvSpPr>
          <p:cNvPr id="5" name="내용 개체 틀 2"/>
          <p:cNvSpPr>
            <a:spLocks noGrp="1"/>
          </p:cNvSpPr>
          <p:nvPr>
            <p:ph idx="1"/>
          </p:nvPr>
        </p:nvSpPr>
        <p:spPr>
          <a:xfrm>
            <a:off x="801688" y="1213475"/>
            <a:ext cx="10515600" cy="4807763"/>
          </a:xfrm>
        </p:spPr>
        <p:txBody>
          <a:bodyPr lIns="72000"/>
          <a:lstStyle/>
          <a:p>
            <a:r>
              <a:rPr lang="en-US" altLang="ko-KR" b="1" dirty="0" smtClean="0"/>
              <a:t>Amplify files</a:t>
            </a:r>
            <a:endParaRPr lang="ko-KR" altLang="en-US" dirty="0"/>
          </a:p>
        </p:txBody>
      </p:sp>
      <p:sp>
        <p:nvSpPr>
          <p:cNvPr id="9" name="TextBox 8"/>
          <p:cNvSpPr txBox="1"/>
          <p:nvPr/>
        </p:nvSpPr>
        <p:spPr>
          <a:xfrm>
            <a:off x="2405379" y="1288677"/>
            <a:ext cx="1986441" cy="230832"/>
          </a:xfrm>
          <a:prstGeom prst="rect">
            <a:avLst/>
          </a:prstGeom>
          <a:noFill/>
        </p:spPr>
        <p:txBody>
          <a:bodyPr wrap="none" rtlCol="0">
            <a:spAutoFit/>
          </a:bodyPr>
          <a:lstStyle/>
          <a:p>
            <a:r>
              <a:rPr lang="en-US" altLang="ko-KR" sz="900" dirty="0" smtClean="0">
                <a:hlinkClick r:id="rId2"/>
              </a:rPr>
              <a:t>https://docs.amplify.aws/cli/usage/files</a:t>
            </a:r>
            <a:endParaRPr lang="ko-KR" altLang="en-US" sz="900"/>
          </a:p>
        </p:txBody>
      </p:sp>
      <p:sp>
        <p:nvSpPr>
          <p:cNvPr id="2" name="Rectangle 1"/>
          <p:cNvSpPr>
            <a:spLocks noChangeArrowheads="1"/>
          </p:cNvSpPr>
          <p:nvPr/>
        </p:nvSpPr>
        <p:spPr bwMode="auto">
          <a:xfrm>
            <a:off x="1127760" y="1534390"/>
            <a:ext cx="9895840" cy="4524315"/>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1" i="0" u="none" strike="noStrike" cap="none" normalizeH="0" baseline="0" dirty="0" smtClean="0">
                <a:ln>
                  <a:noFill/>
                </a:ln>
                <a:solidFill>
                  <a:schemeClr val="tx1"/>
                </a:solidFill>
                <a:effectLst/>
                <a:latin typeface="Arial" panose="020B0604020202020204" pitchFamily="34" charset="0"/>
                <a:ea typeface="Amazon Ember"/>
              </a:rPr>
              <a:t>amplify-meta.json 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dirty="0" smtClean="0">
                <a:ln>
                  <a:noFill/>
                </a:ln>
                <a:solidFill>
                  <a:srgbClr val="152939"/>
                </a:solidFill>
                <a:effectLst/>
                <a:ea typeface="Amazon Ember"/>
              </a:rPr>
              <a:t>amplify-meta.json in the </a:t>
            </a:r>
            <a:r>
              <a:rPr kumimoji="0" lang="ko-KR" altLang="ko-KR" sz="1100" b="0" i="0" u="sng" strike="noStrike" cap="none" normalizeH="0" baseline="0" dirty="0" smtClean="0">
                <a:ln>
                  <a:noFill/>
                </a:ln>
                <a:solidFill>
                  <a:srgbClr val="152939"/>
                </a:solidFill>
                <a:effectLst/>
                <a:latin typeface="Arial Unicode MS" panose="020B0604020202020204" pitchFamily="50" charset="-127"/>
                <a:ea typeface="SFMono-Regular"/>
              </a:rPr>
              <a:t>backend</a:t>
            </a:r>
            <a:r>
              <a:rPr kumimoji="0" lang="ko-KR" altLang="ko-KR" sz="1100" b="0" i="0" u="none" strike="noStrike" cap="none" normalizeH="0" baseline="0" dirty="0" smtClean="0">
                <a:ln>
                  <a:noFill/>
                </a:ln>
                <a:solidFill>
                  <a:srgbClr val="152939"/>
                </a:solidFill>
                <a:effectLst/>
                <a:ea typeface="Amazon Ember"/>
              </a:rPr>
              <a:t> directory serves as the whiteboard for the CLI core and the plugins to log information for themselves, and to communicate with each other.</a:t>
            </a:r>
            <a:endParaRPr kumimoji="0" lang="en-US" altLang="ko-KR" sz="11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7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dirty="0" smtClean="0">
                <a:ln>
                  <a:noFill/>
                </a:ln>
                <a:solidFill>
                  <a:srgbClr val="152939"/>
                </a:solidFill>
                <a:effectLst/>
                <a:latin typeface="Arial" panose="020B0604020202020204" pitchFamily="34" charset="0"/>
                <a:ea typeface="Amazon Ember"/>
              </a:rPr>
              <a:t>The CLI core provides read and write access to the file for the plugins.</a:t>
            </a:r>
            <a:endParaRPr kumimoji="0" lang="en-US" altLang="ko-KR" sz="1100" b="0" i="0" u="none" strike="noStrike" cap="none" normalizeH="0" baseline="0" dirty="0" smtClean="0">
              <a:ln>
                <a:noFill/>
              </a:ln>
              <a:solidFill>
                <a:srgbClr val="152939"/>
              </a:solidFill>
              <a:effectLst/>
              <a:latin typeface="Arial" panose="020B0604020202020204" pitchFamily="34" charset="0"/>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600" b="0" i="0" u="none" strike="noStrike" cap="none" normalizeH="0" baseline="0" dirty="0" smtClean="0">
              <a:ln>
                <a:noFill/>
              </a:ln>
              <a:solidFill>
                <a:srgbClr val="152939"/>
              </a:solidFill>
              <a:effectLst/>
              <a:latin typeface="Arial" panose="020B0604020202020204" pitchFamily="34" charset="0"/>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dirty="0" smtClean="0">
                <a:ln>
                  <a:noFill/>
                </a:ln>
                <a:solidFill>
                  <a:srgbClr val="152939"/>
                </a:solidFill>
                <a:effectLst/>
                <a:latin typeface="Arial" panose="020B0604020202020204" pitchFamily="34" charset="0"/>
                <a:ea typeface="Amazon Ember"/>
              </a:rPr>
              <a:t>Because one category might create multiple services within one project the category metadata generally follows a two-level structure like the following:</a:t>
            </a:r>
            <a:endParaRPr kumimoji="0" lang="ko-KR" altLang="ko-KR" sz="900" b="0" i="0" u="none" strike="noStrike" cap="none" normalizeH="0" baseline="0" dirty="0" smtClean="0">
              <a:ln>
                <a:noFill/>
              </a:ln>
              <a:solidFill>
                <a:srgbClr val="152939"/>
              </a:solidFill>
              <a:effectLst/>
              <a:latin typeface="Arial Unicode MS" panose="020B0604020202020204" pitchFamily="50" charset="-127"/>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1100" dirty="0">
              <a:solidFill>
                <a:srgbClr val="152939"/>
              </a:solidFill>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1100" dirty="0">
              <a:solidFill>
                <a:srgbClr val="152939"/>
              </a:solidFill>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1100" dirty="0">
              <a:solidFill>
                <a:srgbClr val="152939"/>
              </a:solidFill>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1100" dirty="0">
              <a:solidFill>
                <a:srgbClr val="152939"/>
              </a:solidFill>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1100" dirty="0">
              <a:solidFill>
                <a:srgbClr val="152939"/>
              </a:solidFill>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1100" dirty="0">
              <a:solidFill>
                <a:srgbClr val="152939"/>
              </a:solidFill>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800" b="1" i="0" u="none" strike="noStrike" cap="none" normalizeH="0" baseline="0" dirty="0" smtClean="0">
              <a:ln>
                <a:noFill/>
              </a:ln>
              <a:solidFill>
                <a:schemeClr val="tx1"/>
              </a:solidFill>
              <a:effectLst/>
              <a:latin typeface="Arial" panose="020B0604020202020204" pitchFamily="34" charset="0"/>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1" i="0" u="none" strike="noStrike" cap="none" normalizeH="0" baseline="0" dirty="0" smtClean="0">
                <a:ln>
                  <a:noFill/>
                </a:ln>
                <a:solidFill>
                  <a:schemeClr val="tx1"/>
                </a:solidFill>
                <a:effectLst/>
                <a:latin typeface="Arial" panose="020B0604020202020204" pitchFamily="34" charset="0"/>
                <a:ea typeface="Amazon Ember"/>
              </a:rPr>
              <a:t>aws-exports.js 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dirty="0" smtClean="0">
                <a:ln>
                  <a:noFill/>
                </a:ln>
                <a:solidFill>
                  <a:srgbClr val="152939"/>
                </a:solidFill>
                <a:effectLst/>
                <a:latin typeface="Arial" panose="020B0604020202020204" pitchFamily="34" charset="0"/>
                <a:ea typeface="Amazon Ember"/>
              </a:rPr>
              <a:t>This file is generated only for JavaScript projects. It contains the consolidated outputs from all the categories and is placed under the </a:t>
            </a:r>
            <a:r>
              <a:rPr kumimoji="0" lang="ko-KR" altLang="ko-KR" sz="900" b="0" i="0" u="none" strike="noStrike" cap="none" normalizeH="0" baseline="0" dirty="0" smtClean="0">
                <a:ln>
                  <a:noFill/>
                </a:ln>
                <a:solidFill>
                  <a:srgbClr val="152939"/>
                </a:solidFill>
                <a:effectLst/>
                <a:latin typeface="Arial Unicode MS" panose="020B0604020202020204" pitchFamily="50" charset="-127"/>
                <a:ea typeface="SFMono-Regular"/>
              </a:rPr>
              <a:t>src</a:t>
            </a:r>
            <a:r>
              <a:rPr kumimoji="0" lang="ko-KR" altLang="ko-KR" sz="1100" b="0" i="0" u="none" strike="noStrike" cap="none" normalizeH="0" baseline="0" dirty="0" smtClean="0">
                <a:ln>
                  <a:noFill/>
                </a:ln>
                <a:solidFill>
                  <a:srgbClr val="152939"/>
                </a:solidFill>
                <a:effectLst/>
                <a:ea typeface="Amazon Ember"/>
              </a:rPr>
              <a:t> directory that the user (the developer) specified during the </a:t>
            </a:r>
            <a:r>
              <a:rPr kumimoji="0" lang="ko-KR" altLang="ko-KR" sz="900" b="0" i="0" u="none" strike="noStrike" cap="none" normalizeH="0" baseline="0" dirty="0" smtClean="0">
                <a:ln>
                  <a:noFill/>
                </a:ln>
                <a:solidFill>
                  <a:srgbClr val="152939"/>
                </a:solidFill>
                <a:effectLst/>
                <a:latin typeface="Arial Unicode MS" panose="020B0604020202020204" pitchFamily="50" charset="-127"/>
                <a:ea typeface="SFMono-Regular"/>
              </a:rPr>
              <a:t>init</a:t>
            </a:r>
            <a:r>
              <a:rPr kumimoji="0" lang="ko-KR" altLang="ko-KR" sz="1100" b="0" i="0" u="none" strike="noStrike" cap="none" normalizeH="0" baseline="0" dirty="0" smtClean="0">
                <a:ln>
                  <a:noFill/>
                </a:ln>
                <a:solidFill>
                  <a:srgbClr val="152939"/>
                </a:solidFill>
                <a:effectLst/>
                <a:ea typeface="Amazon Ember"/>
              </a:rPr>
              <a:t> process. It is updated after each successful execution of the </a:t>
            </a:r>
            <a:r>
              <a:rPr kumimoji="0" lang="ko-KR" altLang="ko-KR" sz="900" b="0" i="0" u="none" strike="noStrike" cap="none" normalizeH="0" baseline="0" dirty="0" smtClean="0">
                <a:ln>
                  <a:noFill/>
                </a:ln>
                <a:solidFill>
                  <a:srgbClr val="152939"/>
                </a:solidFill>
                <a:effectLst/>
                <a:latin typeface="Arial Unicode MS" panose="020B0604020202020204" pitchFamily="50" charset="-127"/>
                <a:ea typeface="SFMono-Regular"/>
              </a:rPr>
              <a:t>amplify push</a:t>
            </a:r>
            <a:r>
              <a:rPr kumimoji="0" lang="ko-KR" altLang="ko-KR" sz="1100" b="0" i="0" u="none" strike="noStrike" cap="none" normalizeH="0" baseline="0" dirty="0" smtClean="0">
                <a:ln>
                  <a:noFill/>
                </a:ln>
                <a:solidFill>
                  <a:srgbClr val="152939"/>
                </a:solidFill>
                <a:effectLst/>
                <a:ea typeface="Amazon Ember"/>
              </a:rPr>
              <a:t> command, that has created or updated the cloud resources.</a:t>
            </a:r>
            <a:endParaRPr kumimoji="0" lang="ko-KR" altLang="ko-KR" sz="7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900" b="0" i="0" u="none" strike="noStrike" cap="none" normalizeH="0" baseline="0" dirty="0" smtClean="0">
                <a:ln>
                  <a:noFill/>
                </a:ln>
                <a:solidFill>
                  <a:srgbClr val="152939"/>
                </a:solidFill>
                <a:effectLst/>
                <a:latin typeface="Arial" panose="020B0604020202020204" pitchFamily="34" charset="0"/>
                <a:ea typeface="Amazon Ember"/>
                <a:hlinkClick r:id="rId3"/>
              </a:rPr>
              <a:t>Cognito security best practices for web app</a:t>
            </a:r>
            <a:endParaRPr kumimoji="0" lang="ko-KR" altLang="ko-KR" sz="900" b="0" i="0" u="none" strike="noStrike" cap="none" normalizeH="0" baseline="0" dirty="0" smtClean="0">
              <a:ln>
                <a:noFill/>
              </a:ln>
              <a:solidFill>
                <a:srgbClr val="152939"/>
              </a:solidFill>
              <a:effectLst/>
              <a:latin typeface="Arial" panose="020B0604020202020204" pitchFamily="34" charset="0"/>
              <a:ea typeface="Amazon Ember"/>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900" b="0" i="0" u="none" strike="noStrike" cap="none" normalizeH="0" baseline="0" dirty="0" smtClean="0">
                <a:ln>
                  <a:noFill/>
                </a:ln>
                <a:solidFill>
                  <a:srgbClr val="152939"/>
                </a:solidFill>
                <a:effectLst/>
                <a:latin typeface="Arial" panose="020B0604020202020204" pitchFamily="34" charset="0"/>
                <a:ea typeface="Amazon Ember"/>
                <a:hlinkClick r:id="rId4"/>
              </a:rPr>
              <a:t>Security / Best Practice for poolData (UserPoolId, ClientId) in a browser JS app</a:t>
            </a:r>
            <a:endParaRPr kumimoji="0" lang="ko-KR" altLang="ko-KR" sz="900" b="0" i="0" u="none" strike="noStrike" cap="none" normalizeH="0" baseline="0" dirty="0" smtClean="0">
              <a:ln>
                <a:noFill/>
              </a:ln>
              <a:solidFill>
                <a:srgbClr val="152939"/>
              </a:solidFill>
              <a:effectLst/>
              <a:latin typeface="Arial" panose="020B0604020202020204" pitchFamily="34" charset="0"/>
              <a:ea typeface="Amazon Ember"/>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900" b="0" i="0" u="none" strike="noStrike" cap="none" normalizeH="0" baseline="0" dirty="0" smtClean="0">
                <a:ln>
                  <a:noFill/>
                </a:ln>
                <a:solidFill>
                  <a:srgbClr val="152939"/>
                </a:solidFill>
                <a:effectLst/>
                <a:latin typeface="Arial" panose="020B0604020202020204" pitchFamily="34" charset="0"/>
                <a:ea typeface="Amazon Ember"/>
                <a:hlinkClick r:id="rId5"/>
              </a:rPr>
              <a:t>Are the Cognito User pool id and Client Id sensitive?</a:t>
            </a:r>
            <a:endParaRPr kumimoji="0" lang="ko-KR" altLang="ko-KR" sz="900" b="0" i="0" u="none" strike="noStrike" cap="none" normalizeH="0" baseline="0" dirty="0" smtClean="0">
              <a:ln>
                <a:noFill/>
              </a:ln>
              <a:solidFill>
                <a:srgbClr val="152939"/>
              </a:solidFill>
              <a:effectLst/>
              <a:latin typeface="Arial" panose="020B0604020202020204" pitchFamily="34" charset="0"/>
              <a:ea typeface="Amazon Ember"/>
            </a:endParaRPr>
          </a:p>
        </p:txBody>
      </p:sp>
      <p:pic>
        <p:nvPicPr>
          <p:cNvPr id="3" name="그림 2"/>
          <p:cNvPicPr>
            <a:picLocks noChangeAspect="1"/>
          </p:cNvPicPr>
          <p:nvPr/>
        </p:nvPicPr>
        <p:blipFill>
          <a:blip r:embed="rId6"/>
          <a:stretch>
            <a:fillRect/>
          </a:stretch>
        </p:blipFill>
        <p:spPr>
          <a:xfrm>
            <a:off x="1117600" y="2658216"/>
            <a:ext cx="5661342" cy="2084202"/>
          </a:xfrm>
          <a:prstGeom prst="rect">
            <a:avLst/>
          </a:prstGeom>
        </p:spPr>
      </p:pic>
    </p:spTree>
    <p:extLst>
      <p:ext uri="{BB962C8B-B14F-4D97-AF65-F5344CB8AC3E}">
        <p14:creationId xmlns:p14="http://schemas.microsoft.com/office/powerpoint/2010/main" val="2122577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838200" y="365126"/>
            <a:ext cx="10515600" cy="668962"/>
          </a:xfrm>
        </p:spPr>
        <p:txBody>
          <a:bodyPr/>
          <a:lstStyle/>
          <a:p>
            <a:r>
              <a:rPr lang="en-US" altLang="ko-KR" dirty="0" smtClean="0"/>
              <a:t>Amplify </a:t>
            </a:r>
            <a:r>
              <a:rPr lang="ko-KR" altLang="en-US" smtClean="0"/>
              <a:t>환경 </a:t>
            </a:r>
            <a:r>
              <a:rPr lang="ko-KR" altLang="en-US" dirty="0" err="1" smtClean="0"/>
              <a:t>세팅</a:t>
            </a:r>
            <a:endParaRPr lang="ko-KR" altLang="en-US" dirty="0"/>
          </a:p>
        </p:txBody>
      </p:sp>
      <p:sp>
        <p:nvSpPr>
          <p:cNvPr id="5" name="내용 개체 틀 2"/>
          <p:cNvSpPr>
            <a:spLocks noGrp="1"/>
          </p:cNvSpPr>
          <p:nvPr>
            <p:ph idx="1"/>
          </p:nvPr>
        </p:nvSpPr>
        <p:spPr>
          <a:xfrm>
            <a:off x="838200" y="1120963"/>
            <a:ext cx="10515600" cy="4807763"/>
          </a:xfrm>
        </p:spPr>
        <p:txBody>
          <a:bodyPr/>
          <a:lstStyle/>
          <a:p>
            <a:r>
              <a:rPr lang="en-US" altLang="ko-KR" b="1" dirty="0" smtClean="0">
                <a:solidFill>
                  <a:schemeClr val="tx1"/>
                </a:solidFill>
              </a:rPr>
              <a:t>Installation</a:t>
            </a:r>
          </a:p>
          <a:p>
            <a:pPr marL="457200" lvl="1" indent="0">
              <a:buNone/>
            </a:pPr>
            <a:r>
              <a:rPr lang="en-US" altLang="ko-KR" dirty="0" smtClean="0"/>
              <a:t>AWS Amplify is available as </a:t>
            </a:r>
            <a:r>
              <a:rPr lang="en-US" altLang="ko-KR" dirty="0" err="1" smtClean="0"/>
              <a:t>aws</a:t>
            </a:r>
            <a:r>
              <a:rPr lang="en-US" altLang="ko-KR" dirty="0" smtClean="0"/>
              <a:t>-amplify package on </a:t>
            </a:r>
            <a:r>
              <a:rPr lang="en-US" altLang="ko-KR" dirty="0" err="1" smtClean="0"/>
              <a:t>npm</a:t>
            </a:r>
            <a:r>
              <a:rPr lang="en-US" altLang="ko-KR" dirty="0" smtClean="0"/>
              <a:t>.</a:t>
            </a:r>
          </a:p>
          <a:p>
            <a:pPr marL="457200" lvl="1" indent="0">
              <a:buNone/>
            </a:pPr>
            <a:endParaRPr lang="en-US" altLang="ko-KR" sz="100" dirty="0"/>
          </a:p>
          <a:p>
            <a:pPr lvl="1"/>
            <a:r>
              <a:rPr lang="en-US" altLang="ko-KR" sz="1400" dirty="0" smtClean="0"/>
              <a:t>Web</a:t>
            </a:r>
          </a:p>
          <a:p>
            <a:pPr lvl="1"/>
            <a:endParaRPr lang="en-US" altLang="ko-KR" sz="1400" dirty="0" smtClean="0"/>
          </a:p>
          <a:p>
            <a:pPr lvl="1"/>
            <a:endParaRPr lang="en-US" altLang="ko-KR" dirty="0" smtClean="0"/>
          </a:p>
          <a:p>
            <a:pPr lvl="1"/>
            <a:endParaRPr lang="en-US" altLang="ko-KR" sz="1200" dirty="0" smtClean="0"/>
          </a:p>
          <a:p>
            <a:pPr lvl="1"/>
            <a:r>
              <a:rPr lang="en-US" altLang="ko-KR" sz="1400" dirty="0" smtClean="0"/>
              <a:t>React</a:t>
            </a:r>
          </a:p>
          <a:p>
            <a:pPr lvl="1"/>
            <a:endParaRPr lang="en-US" altLang="ko-KR" sz="1200" dirty="0" smtClean="0"/>
          </a:p>
          <a:p>
            <a:pPr lvl="1"/>
            <a:endParaRPr lang="en-US" altLang="ko-KR" sz="1400" dirty="0" smtClean="0"/>
          </a:p>
          <a:p>
            <a:pPr lvl="1"/>
            <a:r>
              <a:rPr lang="en-US" altLang="ko-KR" sz="1400" dirty="0" smtClean="0"/>
              <a:t>Angular</a:t>
            </a:r>
          </a:p>
          <a:p>
            <a:pPr lvl="1"/>
            <a:endParaRPr lang="en-US" altLang="ko-KR" sz="1200" dirty="0" smtClean="0"/>
          </a:p>
          <a:p>
            <a:pPr lvl="1"/>
            <a:endParaRPr lang="en-US" altLang="ko-KR" sz="1400" dirty="0" smtClean="0"/>
          </a:p>
          <a:p>
            <a:pPr lvl="1"/>
            <a:r>
              <a:rPr lang="en-US" altLang="ko-KR" sz="1400" dirty="0" err="1" smtClean="0"/>
              <a:t>Vue</a:t>
            </a:r>
            <a:endParaRPr lang="en-US" altLang="ko-KR" sz="1400" dirty="0" smtClean="0"/>
          </a:p>
          <a:p>
            <a:pPr lvl="1"/>
            <a:endParaRPr lang="en-US" altLang="ko-KR" sz="1400" dirty="0" smtClean="0"/>
          </a:p>
          <a:p>
            <a:pPr lvl="1"/>
            <a:endParaRPr lang="en-US" altLang="ko-KR" sz="1200" dirty="0" smtClean="0"/>
          </a:p>
          <a:p>
            <a:pPr lvl="1"/>
            <a:r>
              <a:rPr lang="en-US" altLang="ko-KR" sz="1400" dirty="0" smtClean="0"/>
              <a:t>React Native</a:t>
            </a:r>
          </a:p>
          <a:p>
            <a:pPr marL="457200" lvl="1" indent="0">
              <a:buNone/>
            </a:pPr>
            <a:endParaRPr lang="en-US" altLang="ko-KR" dirty="0" smtClean="0"/>
          </a:p>
          <a:p>
            <a:pPr lvl="1"/>
            <a:endParaRPr lang="ko-KR" altLang="en-US" dirty="0"/>
          </a:p>
        </p:txBody>
      </p:sp>
      <p:sp>
        <p:nvSpPr>
          <p:cNvPr id="23" name="Rectangle 7"/>
          <p:cNvSpPr>
            <a:spLocks noChangeArrowheads="1"/>
          </p:cNvSpPr>
          <p:nvPr/>
        </p:nvSpPr>
        <p:spPr bwMode="auto">
          <a:xfrm>
            <a:off x="1570893" y="2032391"/>
            <a:ext cx="8204489" cy="30698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000" tIns="72000" rIns="91440" bIns="720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50" i="0" u="none" strike="noStrike" cap="none" normalizeH="0" baseline="0" dirty="0" smtClean="0">
                <a:ln>
                  <a:noFill/>
                </a:ln>
                <a:solidFill>
                  <a:srgbClr val="24292E"/>
                </a:solidFill>
                <a:effectLst/>
                <a:latin typeface="Arial Unicode MS" panose="020B0604020202020204" pitchFamily="50" charset="-127"/>
                <a:ea typeface="SFMono-Regular"/>
              </a:rPr>
              <a:t>$ npm install aws-amplify --save</a:t>
            </a:r>
            <a:r>
              <a:rPr kumimoji="0" lang="ko-KR" altLang="ko-KR" sz="1000" i="0" u="none" strike="noStrike" cap="none" normalizeH="0" baseline="0" dirty="0" smtClean="0">
                <a:ln>
                  <a:noFill/>
                </a:ln>
                <a:solidFill>
                  <a:schemeClr val="tx1"/>
                </a:solidFill>
                <a:effectLst/>
              </a:rPr>
              <a:t> </a:t>
            </a:r>
            <a:endParaRPr kumimoji="0" lang="ko-KR" altLang="ko-KR" sz="2400" i="0" u="none" strike="noStrike" cap="none" normalizeH="0" baseline="0" dirty="0" smtClean="0">
              <a:ln>
                <a:noFill/>
              </a:ln>
              <a:solidFill>
                <a:schemeClr val="tx1"/>
              </a:solidFill>
              <a:effectLst/>
              <a:latin typeface="Arial" panose="020B0604020202020204" pitchFamily="34" charset="0"/>
            </a:endParaRPr>
          </a:p>
        </p:txBody>
      </p:sp>
      <p:sp>
        <p:nvSpPr>
          <p:cNvPr id="24" name="Rectangle 8"/>
          <p:cNvSpPr>
            <a:spLocks noChangeArrowheads="1"/>
          </p:cNvSpPr>
          <p:nvPr/>
        </p:nvSpPr>
        <p:spPr bwMode="auto">
          <a:xfrm>
            <a:off x="1570893" y="2511792"/>
            <a:ext cx="8204489" cy="30698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000" tIns="72000" rIns="91440" bIns="720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50" i="0" u="none" strike="noStrike" cap="none" normalizeH="0" baseline="0" dirty="0" smtClean="0">
                <a:ln>
                  <a:noFill/>
                </a:ln>
                <a:solidFill>
                  <a:srgbClr val="24292E"/>
                </a:solidFill>
                <a:effectLst/>
                <a:latin typeface="Arial Unicode MS" panose="020B0604020202020204" pitchFamily="50" charset="-127"/>
                <a:ea typeface="SFMono-Regular"/>
              </a:rPr>
              <a:t>$ npm install @aws-amplify/auth --save</a:t>
            </a:r>
            <a:r>
              <a:rPr kumimoji="0" lang="ko-KR" altLang="ko-KR" sz="1000" i="0" u="none" strike="noStrike" cap="none" normalizeH="0" baseline="0" dirty="0" smtClean="0">
                <a:ln>
                  <a:noFill/>
                </a:ln>
                <a:solidFill>
                  <a:schemeClr val="tx1"/>
                </a:solidFill>
                <a:effectLst/>
              </a:rPr>
              <a:t> </a:t>
            </a:r>
            <a:endParaRPr kumimoji="0" lang="ko-KR" altLang="ko-KR" sz="2400" i="0" u="none" strike="noStrike" cap="none" normalizeH="0" baseline="0" dirty="0" smtClean="0">
              <a:ln>
                <a:noFill/>
              </a:ln>
              <a:solidFill>
                <a:schemeClr val="tx1"/>
              </a:solidFill>
              <a:effectLst/>
              <a:latin typeface="Arial" panose="020B0604020202020204" pitchFamily="34" charset="0"/>
            </a:endParaRPr>
          </a:p>
        </p:txBody>
      </p:sp>
      <p:sp>
        <p:nvSpPr>
          <p:cNvPr id="25" name="직사각형 24"/>
          <p:cNvSpPr/>
          <p:nvPr/>
        </p:nvSpPr>
        <p:spPr>
          <a:xfrm>
            <a:off x="1570893" y="2296164"/>
            <a:ext cx="6096000" cy="261610"/>
          </a:xfrm>
          <a:prstGeom prst="rect">
            <a:avLst/>
          </a:prstGeom>
        </p:spPr>
        <p:txBody>
          <a:bodyPr>
            <a:spAutoFit/>
          </a:bodyPr>
          <a:lstStyle/>
          <a:p>
            <a:r>
              <a:rPr lang="en-US" altLang="ko-KR" sz="1100" b="0" i="0" dirty="0" smtClean="0">
                <a:solidFill>
                  <a:srgbClr val="24292E"/>
                </a:solidFill>
                <a:effectLst/>
                <a:latin typeface="LG Smart_Global" panose="020B0502040402060203" pitchFamily="34" charset="0"/>
              </a:rPr>
              <a:t>or you could install the module you want to use individually</a:t>
            </a:r>
            <a:endParaRPr lang="ko-KR" altLang="en-US" sz="1100">
              <a:latin typeface="LG Smart_Global" panose="020B0502040402060203" pitchFamily="34" charset="0"/>
            </a:endParaRPr>
          </a:p>
        </p:txBody>
      </p:sp>
      <p:sp>
        <p:nvSpPr>
          <p:cNvPr id="26" name="Rectangle 9"/>
          <p:cNvSpPr>
            <a:spLocks noChangeArrowheads="1"/>
          </p:cNvSpPr>
          <p:nvPr/>
        </p:nvSpPr>
        <p:spPr bwMode="auto">
          <a:xfrm>
            <a:off x="1570893" y="3087588"/>
            <a:ext cx="8204489" cy="468572"/>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000" tIns="72000" rIns="91440" bIns="720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50" i="0" u="none" strike="noStrike" cap="none" normalizeH="0" baseline="0" dirty="0" smtClean="0">
                <a:ln>
                  <a:noFill/>
                </a:ln>
                <a:solidFill>
                  <a:srgbClr val="24292E"/>
                </a:solidFill>
                <a:effectLst/>
                <a:latin typeface="Arial Unicode MS" panose="020B0604020202020204" pitchFamily="50" charset="-127"/>
                <a:ea typeface="SFMono-Regular"/>
              </a:rPr>
              <a:t>$ npm install aws-amplify --save </a:t>
            </a:r>
            <a:endParaRPr kumimoji="0" lang="en-US" altLang="ko-KR" sz="1050" i="0" u="none" strike="noStrike" cap="none" normalizeH="0" baseline="0" dirty="0" smtClean="0">
              <a:ln>
                <a:noFill/>
              </a:ln>
              <a:solidFill>
                <a:srgbClr val="24292E"/>
              </a:solidFill>
              <a:effectLst/>
              <a:latin typeface="Arial Unicode MS" panose="020B0604020202020204" pitchFamily="50" charset="-127"/>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50" i="0" u="none" strike="noStrike" cap="none" normalizeH="0" baseline="0" smtClean="0">
                <a:ln>
                  <a:noFill/>
                </a:ln>
                <a:solidFill>
                  <a:srgbClr val="24292E"/>
                </a:solidFill>
                <a:effectLst/>
                <a:latin typeface="Arial Unicode MS" panose="020B0604020202020204" pitchFamily="50" charset="-127"/>
                <a:ea typeface="SFMono-Regular"/>
              </a:rPr>
              <a:t>$ npm install aws-amplify-react --save</a:t>
            </a:r>
            <a:r>
              <a:rPr kumimoji="0" lang="ko-KR" altLang="ko-KR" sz="1000" i="0" u="none" strike="noStrike" cap="none" normalizeH="0" baseline="0" smtClean="0">
                <a:ln>
                  <a:noFill/>
                </a:ln>
                <a:solidFill>
                  <a:schemeClr val="tx1"/>
                </a:solidFill>
                <a:effectLst/>
              </a:rPr>
              <a:t> </a:t>
            </a:r>
            <a:endParaRPr kumimoji="0" lang="ko-KR" altLang="ko-KR" sz="2400" i="0" u="none" strike="noStrike" cap="none" normalizeH="0" baseline="0" smtClean="0">
              <a:ln>
                <a:noFill/>
              </a:ln>
              <a:solidFill>
                <a:schemeClr val="tx1"/>
              </a:solidFill>
              <a:effectLst/>
              <a:latin typeface="Arial" panose="020B0604020202020204" pitchFamily="34" charset="0"/>
            </a:endParaRPr>
          </a:p>
        </p:txBody>
      </p:sp>
      <p:sp>
        <p:nvSpPr>
          <p:cNvPr id="27" name="Rectangle 10"/>
          <p:cNvSpPr>
            <a:spLocks noChangeArrowheads="1"/>
          </p:cNvSpPr>
          <p:nvPr/>
        </p:nvSpPr>
        <p:spPr bwMode="auto">
          <a:xfrm>
            <a:off x="1570893" y="3843450"/>
            <a:ext cx="8204489" cy="468572"/>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000" tIns="72000" rIns="91440" bIns="720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50" i="0" u="none" strike="noStrike" cap="none" normalizeH="0" baseline="0" dirty="0" smtClean="0">
                <a:ln>
                  <a:noFill/>
                </a:ln>
                <a:solidFill>
                  <a:srgbClr val="24292E"/>
                </a:solidFill>
                <a:effectLst/>
                <a:latin typeface="Arial Unicode MS" panose="020B0604020202020204" pitchFamily="50" charset="-127"/>
                <a:ea typeface="SFMono-Regular"/>
              </a:rPr>
              <a:t>$ npm install aws-amplify --save </a:t>
            </a:r>
            <a:endParaRPr kumimoji="0" lang="en-US" altLang="ko-KR" sz="1050" i="0" u="none" strike="noStrike" cap="none" normalizeH="0" baseline="0" dirty="0" smtClean="0">
              <a:ln>
                <a:noFill/>
              </a:ln>
              <a:solidFill>
                <a:srgbClr val="24292E"/>
              </a:solidFill>
              <a:effectLst/>
              <a:latin typeface="Arial Unicode MS" panose="020B0604020202020204" pitchFamily="50" charset="-127"/>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50" i="0" u="none" strike="noStrike" cap="none" normalizeH="0" baseline="0" dirty="0" smtClean="0">
                <a:ln>
                  <a:noFill/>
                </a:ln>
                <a:solidFill>
                  <a:srgbClr val="24292E"/>
                </a:solidFill>
                <a:effectLst/>
                <a:latin typeface="Arial Unicode MS" panose="020B0604020202020204" pitchFamily="50" charset="-127"/>
                <a:ea typeface="SFMono-Regular"/>
              </a:rPr>
              <a:t>$ npm install aws-amplify-angular --save</a:t>
            </a:r>
            <a:r>
              <a:rPr kumimoji="0" lang="ko-KR" altLang="ko-KR" sz="1000" i="0" u="none" strike="noStrike" cap="none" normalizeH="0" baseline="0" dirty="0" smtClean="0">
                <a:ln>
                  <a:noFill/>
                </a:ln>
                <a:solidFill>
                  <a:schemeClr val="tx1"/>
                </a:solidFill>
                <a:effectLst/>
              </a:rPr>
              <a:t> </a:t>
            </a:r>
            <a:endParaRPr kumimoji="0" lang="ko-KR" altLang="ko-KR" sz="2400" i="0" u="none" strike="noStrike" cap="none" normalizeH="0" baseline="0" dirty="0" smtClean="0">
              <a:ln>
                <a:noFill/>
              </a:ln>
              <a:solidFill>
                <a:schemeClr val="tx1"/>
              </a:solidFill>
              <a:effectLst/>
              <a:latin typeface="Arial" panose="020B0604020202020204" pitchFamily="34" charset="0"/>
            </a:endParaRPr>
          </a:p>
        </p:txBody>
      </p:sp>
      <p:sp>
        <p:nvSpPr>
          <p:cNvPr id="28" name="Rectangle 11"/>
          <p:cNvSpPr>
            <a:spLocks noChangeArrowheads="1"/>
          </p:cNvSpPr>
          <p:nvPr/>
        </p:nvSpPr>
        <p:spPr bwMode="auto">
          <a:xfrm>
            <a:off x="1570893" y="4567429"/>
            <a:ext cx="8204489" cy="468572"/>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000" tIns="72000" rIns="91440" bIns="720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50" i="0" u="none" strike="noStrike" cap="none" normalizeH="0" baseline="0" dirty="0" smtClean="0">
                <a:ln>
                  <a:noFill/>
                </a:ln>
                <a:solidFill>
                  <a:srgbClr val="24292E"/>
                </a:solidFill>
                <a:effectLst/>
                <a:latin typeface="Arial Unicode MS" panose="020B0604020202020204" pitchFamily="50" charset="-127"/>
                <a:ea typeface="SFMono-Regular"/>
              </a:rPr>
              <a:t>$ npm install aws-amplify --save </a:t>
            </a:r>
            <a:endParaRPr kumimoji="0" lang="en-US" altLang="ko-KR" sz="1050" i="0" u="none" strike="noStrike" cap="none" normalizeH="0" baseline="0" dirty="0" smtClean="0">
              <a:ln>
                <a:noFill/>
              </a:ln>
              <a:solidFill>
                <a:srgbClr val="24292E"/>
              </a:solidFill>
              <a:effectLst/>
              <a:latin typeface="Arial Unicode MS" panose="020B0604020202020204" pitchFamily="50" charset="-127"/>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50" i="0" u="none" strike="noStrike" cap="none" normalizeH="0" baseline="0" dirty="0" smtClean="0">
                <a:ln>
                  <a:noFill/>
                </a:ln>
                <a:solidFill>
                  <a:srgbClr val="24292E"/>
                </a:solidFill>
                <a:effectLst/>
                <a:latin typeface="Arial Unicode MS" panose="020B0604020202020204" pitchFamily="50" charset="-127"/>
                <a:ea typeface="SFMono-Regular"/>
              </a:rPr>
              <a:t>$ npm install aws-amplify-vue --save</a:t>
            </a:r>
            <a:r>
              <a:rPr kumimoji="0" lang="ko-KR" altLang="ko-KR" sz="1000" i="0" u="none" strike="noStrike" cap="none" normalizeH="0" baseline="0" dirty="0" smtClean="0">
                <a:ln>
                  <a:noFill/>
                </a:ln>
                <a:solidFill>
                  <a:schemeClr val="tx1"/>
                </a:solidFill>
                <a:effectLst/>
              </a:rPr>
              <a:t> </a:t>
            </a:r>
            <a:endParaRPr kumimoji="0" lang="ko-KR" altLang="ko-KR" sz="2400" i="0" u="none" strike="noStrike" cap="none" normalizeH="0" baseline="0" dirty="0" smtClean="0">
              <a:ln>
                <a:noFill/>
              </a:ln>
              <a:solidFill>
                <a:schemeClr val="tx1"/>
              </a:solidFill>
              <a:effectLst/>
              <a:latin typeface="Arial" panose="020B0604020202020204" pitchFamily="34" charset="0"/>
            </a:endParaRPr>
          </a:p>
        </p:txBody>
      </p:sp>
      <p:sp>
        <p:nvSpPr>
          <p:cNvPr id="29" name="Rectangle 12"/>
          <p:cNvSpPr>
            <a:spLocks noChangeArrowheads="1"/>
          </p:cNvSpPr>
          <p:nvPr/>
        </p:nvSpPr>
        <p:spPr bwMode="auto">
          <a:xfrm>
            <a:off x="1570892" y="5266868"/>
            <a:ext cx="8204490" cy="314683"/>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2000" rIns="91440" bIns="720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50" b="0" i="0" u="none" strike="noStrike" cap="none" normalizeH="0" baseline="0" dirty="0" smtClean="0">
                <a:ln>
                  <a:noFill/>
                </a:ln>
                <a:solidFill>
                  <a:srgbClr val="24292E"/>
                </a:solidFill>
                <a:effectLst/>
                <a:latin typeface="Arial Unicode MS" panose="020B0604020202020204" pitchFamily="50" charset="-127"/>
                <a:ea typeface="SFMono-Regular"/>
              </a:rPr>
              <a:t>$ npm install aws-amplify --save</a:t>
            </a:r>
            <a:r>
              <a:rPr kumimoji="0" lang="ko-KR" altLang="ko-KR" sz="1050" b="0" i="0" u="none" strike="noStrike" cap="none" normalizeH="0" baseline="0" dirty="0" smtClean="0">
                <a:ln>
                  <a:noFill/>
                </a:ln>
                <a:solidFill>
                  <a:schemeClr val="tx1"/>
                </a:solidFill>
                <a:effectLst/>
              </a:rPr>
              <a:t> </a:t>
            </a:r>
            <a:endParaRPr kumimoji="0" lang="ko-KR" altLang="ko-KR" sz="1050" b="0" i="0" u="none" strike="noStrike" cap="none" normalizeH="0" baseline="0" dirty="0" smtClean="0">
              <a:ln>
                <a:noFill/>
              </a:ln>
              <a:solidFill>
                <a:schemeClr val="tx1"/>
              </a:solidFill>
              <a:effectLst/>
              <a:latin typeface="Arial" panose="020B0604020202020204" pitchFamily="34" charset="0"/>
            </a:endParaRPr>
          </a:p>
        </p:txBody>
      </p:sp>
      <p:sp>
        <p:nvSpPr>
          <p:cNvPr id="30" name="Rectangle 13"/>
          <p:cNvSpPr>
            <a:spLocks noChangeArrowheads="1"/>
          </p:cNvSpPr>
          <p:nvPr/>
        </p:nvSpPr>
        <p:spPr bwMode="auto">
          <a:xfrm>
            <a:off x="1570892" y="5745089"/>
            <a:ext cx="8204490" cy="314683"/>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2000" rIns="91440" bIns="720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50" b="0" i="0" u="none" strike="noStrike" cap="none" normalizeH="0" baseline="0" smtClean="0">
                <a:ln>
                  <a:noFill/>
                </a:ln>
                <a:solidFill>
                  <a:srgbClr val="24292E"/>
                </a:solidFill>
                <a:effectLst/>
                <a:latin typeface="Arial Unicode MS" panose="020B0604020202020204" pitchFamily="50" charset="-127"/>
                <a:ea typeface="SFMono-Regular"/>
              </a:rPr>
              <a:t>$ npm install aws-amplify-react-native --save</a:t>
            </a:r>
            <a:r>
              <a:rPr kumimoji="0" lang="ko-KR" altLang="ko-KR" sz="1050" b="0" i="0" u="none" strike="noStrike" cap="none" normalizeH="0" baseline="0" smtClean="0">
                <a:ln>
                  <a:noFill/>
                </a:ln>
                <a:solidFill>
                  <a:schemeClr val="tx1"/>
                </a:solidFill>
                <a:effectLst/>
              </a:rPr>
              <a:t> </a:t>
            </a:r>
            <a:endParaRPr kumimoji="0" lang="ko-KR" altLang="ko-KR" sz="1050" b="0" i="0" u="none" strike="noStrike" cap="none" normalizeH="0" baseline="0" smtClean="0">
              <a:ln>
                <a:noFill/>
              </a:ln>
              <a:solidFill>
                <a:schemeClr val="tx1"/>
              </a:solidFill>
              <a:effectLst/>
              <a:latin typeface="Arial" panose="020B0604020202020204" pitchFamily="34" charset="0"/>
            </a:endParaRPr>
          </a:p>
        </p:txBody>
      </p:sp>
      <p:sp>
        <p:nvSpPr>
          <p:cNvPr id="31" name="TextBox 30"/>
          <p:cNvSpPr txBox="1"/>
          <p:nvPr/>
        </p:nvSpPr>
        <p:spPr>
          <a:xfrm>
            <a:off x="1570892" y="5528133"/>
            <a:ext cx="7848623" cy="253916"/>
          </a:xfrm>
          <a:prstGeom prst="rect">
            <a:avLst/>
          </a:prstGeom>
          <a:noFill/>
        </p:spPr>
        <p:txBody>
          <a:bodyPr wrap="none" rtlCol="0">
            <a:spAutoFit/>
          </a:bodyPr>
          <a:lstStyle/>
          <a:p>
            <a:r>
              <a:rPr lang="en-US" altLang="ko-KR" sz="1050" dirty="0" smtClean="0"/>
              <a:t>If you are </a:t>
            </a:r>
            <a:r>
              <a:rPr lang="en-US" altLang="ko-KR" sz="1050" dirty="0">
                <a:solidFill>
                  <a:srgbClr val="24292E"/>
                </a:solidFill>
              </a:rPr>
              <a:t>developing</a:t>
            </a:r>
            <a:r>
              <a:rPr lang="en-US" altLang="ko-KR" sz="1050" dirty="0" smtClean="0"/>
              <a:t> a React Native app, </a:t>
            </a:r>
            <a:r>
              <a:rPr lang="en-US" altLang="ko-KR" sz="1050" dirty="0">
                <a:solidFill>
                  <a:srgbClr val="24292E"/>
                </a:solidFill>
              </a:rPr>
              <a:t>you</a:t>
            </a:r>
            <a:r>
              <a:rPr lang="en-US" altLang="ko-KR" sz="1050" dirty="0" smtClean="0"/>
              <a:t> can install an additional package </a:t>
            </a:r>
            <a:r>
              <a:rPr lang="en-US" altLang="ko-KR" sz="1050" dirty="0" err="1" smtClean="0"/>
              <a:t>aws</a:t>
            </a:r>
            <a:r>
              <a:rPr lang="en-US" altLang="ko-KR" sz="1050" dirty="0" smtClean="0"/>
              <a:t>-amplify-react-native containing Higher Order Components</a:t>
            </a:r>
            <a:endParaRPr lang="ko-KR" altLang="en-US" sz="1050"/>
          </a:p>
        </p:txBody>
      </p:sp>
    </p:spTree>
    <p:extLst>
      <p:ext uri="{BB962C8B-B14F-4D97-AF65-F5344CB8AC3E}">
        <p14:creationId xmlns:p14="http://schemas.microsoft.com/office/powerpoint/2010/main" val="3283434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838200" y="365126"/>
            <a:ext cx="10515600" cy="668962"/>
          </a:xfrm>
        </p:spPr>
        <p:txBody>
          <a:bodyPr/>
          <a:lstStyle/>
          <a:p>
            <a:r>
              <a:rPr lang="en-US" altLang="ko-KR" dirty="0" smtClean="0"/>
              <a:t>Amplify </a:t>
            </a:r>
            <a:r>
              <a:rPr lang="ko-KR" altLang="en-US" smtClean="0"/>
              <a:t>환경 </a:t>
            </a:r>
            <a:r>
              <a:rPr lang="ko-KR" altLang="en-US" dirty="0" err="1" smtClean="0"/>
              <a:t>세팅</a:t>
            </a:r>
            <a:endParaRPr lang="ko-KR" altLang="en-US" dirty="0"/>
          </a:p>
        </p:txBody>
      </p:sp>
      <p:sp>
        <p:nvSpPr>
          <p:cNvPr id="5" name="내용 개체 틀 2"/>
          <p:cNvSpPr>
            <a:spLocks noGrp="1"/>
          </p:cNvSpPr>
          <p:nvPr>
            <p:ph idx="1"/>
          </p:nvPr>
        </p:nvSpPr>
        <p:spPr>
          <a:xfrm>
            <a:off x="838200" y="1120963"/>
            <a:ext cx="10515600" cy="4807763"/>
          </a:xfrm>
        </p:spPr>
        <p:txBody>
          <a:bodyPr/>
          <a:lstStyle/>
          <a:p>
            <a:r>
              <a:rPr lang="en-US" altLang="ko-KR" b="1" dirty="0" smtClean="0">
                <a:solidFill>
                  <a:schemeClr val="tx1"/>
                </a:solidFill>
              </a:rPr>
              <a:t>Configuration</a:t>
            </a:r>
          </a:p>
          <a:p>
            <a:pPr marL="457200" lvl="1" indent="0">
              <a:buNone/>
            </a:pPr>
            <a:r>
              <a:rPr lang="en-US" altLang="ko-KR" dirty="0" smtClean="0"/>
              <a:t>Somewhere in your app, preferably at the root level, configure Amplify with your resources.</a:t>
            </a:r>
          </a:p>
          <a:p>
            <a:pPr marL="457200" lvl="1" indent="0">
              <a:buNone/>
            </a:pPr>
            <a:endParaRPr lang="en-US" altLang="ko-KR" sz="100" dirty="0"/>
          </a:p>
          <a:p>
            <a:pPr lvl="1"/>
            <a:r>
              <a:rPr lang="en-US" altLang="ko-KR" sz="1400" dirty="0" smtClean="0"/>
              <a:t>Using </a:t>
            </a:r>
            <a:r>
              <a:rPr lang="en-US" altLang="ko-KR" sz="1400" dirty="0"/>
              <a:t>AWS </a:t>
            </a:r>
            <a:r>
              <a:rPr lang="en-US" altLang="ko-KR" sz="1400" dirty="0" smtClean="0"/>
              <a:t>Resources</a:t>
            </a:r>
          </a:p>
          <a:p>
            <a:pPr lvl="1"/>
            <a:endParaRPr lang="en-US" altLang="ko-KR" sz="1400" dirty="0"/>
          </a:p>
          <a:p>
            <a:pPr lvl="1"/>
            <a:endParaRPr lang="en-US" altLang="ko-KR" sz="1400" dirty="0" smtClean="0"/>
          </a:p>
          <a:p>
            <a:pPr lvl="1"/>
            <a:endParaRPr lang="en-US" altLang="ko-KR" sz="1400" dirty="0" smtClean="0"/>
          </a:p>
          <a:p>
            <a:pPr lvl="1"/>
            <a:endParaRPr lang="en-US" altLang="ko-KR" dirty="0" smtClean="0"/>
          </a:p>
          <a:p>
            <a:pPr lvl="1"/>
            <a:endParaRPr lang="en-US" altLang="ko-KR" sz="1200" dirty="0" smtClean="0"/>
          </a:p>
          <a:p>
            <a:pPr lvl="1"/>
            <a:endParaRPr lang="en-US" altLang="ko-KR" sz="1200" dirty="0"/>
          </a:p>
          <a:p>
            <a:pPr lvl="1"/>
            <a:endParaRPr lang="en-US" altLang="ko-KR" sz="1200" dirty="0" smtClean="0"/>
          </a:p>
          <a:p>
            <a:pPr lvl="1"/>
            <a:endParaRPr lang="en-US" altLang="ko-KR" sz="1200" dirty="0"/>
          </a:p>
          <a:p>
            <a:pPr lvl="1"/>
            <a:endParaRPr lang="en-US" altLang="ko-KR" sz="1200" dirty="0" smtClean="0"/>
          </a:p>
          <a:p>
            <a:pPr lvl="1"/>
            <a:endParaRPr lang="en-US" altLang="ko-KR" sz="1200" dirty="0" smtClean="0"/>
          </a:p>
          <a:p>
            <a:pPr lvl="1"/>
            <a:r>
              <a:rPr lang="en-US" altLang="ko-KR" sz="1400" dirty="0" smtClean="0"/>
              <a:t>Without AWS</a:t>
            </a:r>
          </a:p>
          <a:p>
            <a:pPr marL="457200" lvl="1" indent="0">
              <a:buNone/>
            </a:pPr>
            <a:endParaRPr lang="en-US" altLang="ko-KR" dirty="0" smtClean="0"/>
          </a:p>
          <a:p>
            <a:pPr lvl="1"/>
            <a:endParaRPr lang="ko-KR" altLang="en-US" dirty="0"/>
          </a:p>
        </p:txBody>
      </p:sp>
      <p:sp>
        <p:nvSpPr>
          <p:cNvPr id="15" name="Rectangle 1"/>
          <p:cNvSpPr>
            <a:spLocks noChangeArrowheads="1"/>
          </p:cNvSpPr>
          <p:nvPr/>
        </p:nvSpPr>
        <p:spPr bwMode="auto">
          <a:xfrm>
            <a:off x="1583850" y="2099603"/>
            <a:ext cx="8177463" cy="2176732"/>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72000" rIns="91440" bIns="720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dirty="0" smtClean="0">
                <a:ln>
                  <a:noFill/>
                </a:ln>
                <a:solidFill>
                  <a:srgbClr val="D73A49"/>
                </a:solidFill>
                <a:effectLst/>
                <a:latin typeface="Arial Unicode MS" panose="020B0604020202020204" pitchFamily="50" charset="-127"/>
                <a:ea typeface="SFMono-Regular"/>
              </a:rPr>
              <a:t>import</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r>
              <a:rPr kumimoji="0" lang="ko-KR" altLang="ko-KR" sz="1100" b="0" i="0" u="none" strike="noStrike" cap="none" normalizeH="0" baseline="0" dirty="0" smtClean="0">
                <a:ln>
                  <a:noFill/>
                </a:ln>
                <a:solidFill>
                  <a:srgbClr val="E36209"/>
                </a:solidFill>
                <a:effectLst/>
                <a:latin typeface="Arial Unicode MS" panose="020B0604020202020204" pitchFamily="50" charset="-127"/>
                <a:ea typeface="SFMono-Regular"/>
              </a:rPr>
              <a:t>Amplify</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r>
              <a:rPr kumimoji="0" lang="ko-KR" altLang="ko-KR" sz="1100" b="0" i="0" u="none" strike="noStrike" cap="none" normalizeH="0" baseline="0" dirty="0" smtClean="0">
                <a:ln>
                  <a:noFill/>
                </a:ln>
                <a:solidFill>
                  <a:srgbClr val="D73A49"/>
                </a:solidFill>
                <a:effectLst/>
                <a:latin typeface="Arial Unicode MS" panose="020B0604020202020204" pitchFamily="50" charset="-127"/>
                <a:ea typeface="SFMono-Regular"/>
              </a:rPr>
              <a:t>from</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r>
              <a:rPr kumimoji="0" lang="ko-KR" altLang="ko-KR" sz="1100" b="0" i="0" u="none" strike="noStrike" cap="none" normalizeH="0" baseline="0" dirty="0" smtClean="0">
                <a:ln>
                  <a:noFill/>
                </a:ln>
                <a:solidFill>
                  <a:srgbClr val="032F62"/>
                </a:solidFill>
                <a:effectLst/>
                <a:latin typeface="Arial Unicode MS" panose="020B0604020202020204" pitchFamily="50" charset="-127"/>
                <a:ea typeface="SFMono-Regular"/>
              </a:rPr>
              <a:t>'aws-amplify'</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endParaRPr kumimoji="0" lang="en-US" altLang="ko-KR" sz="110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dirty="0" smtClean="0">
                <a:ln>
                  <a:noFill/>
                </a:ln>
                <a:solidFill>
                  <a:srgbClr val="D73A49"/>
                </a:solidFill>
                <a:effectLst/>
                <a:latin typeface="Arial Unicode MS" panose="020B0604020202020204" pitchFamily="50" charset="-127"/>
                <a:ea typeface="SFMono-Regular"/>
              </a:rPr>
              <a:t>import</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aws_exports </a:t>
            </a:r>
            <a:r>
              <a:rPr kumimoji="0" lang="ko-KR" altLang="ko-KR" sz="1100" b="0" i="0" u="none" strike="noStrike" cap="none" normalizeH="0" baseline="0" dirty="0" smtClean="0">
                <a:ln>
                  <a:noFill/>
                </a:ln>
                <a:solidFill>
                  <a:srgbClr val="D73A49"/>
                </a:solidFill>
                <a:effectLst/>
                <a:latin typeface="Arial Unicode MS" panose="020B0604020202020204" pitchFamily="50" charset="-127"/>
                <a:ea typeface="SFMono-Regular"/>
              </a:rPr>
              <a:t>from</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r>
              <a:rPr kumimoji="0" lang="ko-KR" altLang="ko-KR" sz="1100" b="0" i="0" u="none" strike="noStrike" cap="none" normalizeH="0" baseline="0" dirty="0" smtClean="0">
                <a:ln>
                  <a:noFill/>
                </a:ln>
                <a:solidFill>
                  <a:srgbClr val="032F62"/>
                </a:solidFill>
                <a:effectLst/>
                <a:latin typeface="Arial Unicode MS" panose="020B0604020202020204" pitchFamily="50" charset="-127"/>
                <a:ea typeface="SFMono-Regular"/>
              </a:rPr>
              <a:t>'./aws-exports'</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endParaRPr kumimoji="0" lang="en-US" altLang="ko-KR" sz="110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1100" dirty="0">
              <a:solidFill>
                <a:srgbClr val="24292E"/>
              </a:solidFill>
              <a:latin typeface="Arial Unicode MS" panose="020B0604020202020204" pitchFamily="50" charset="-127"/>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dirty="0" smtClean="0">
                <a:ln>
                  <a:noFill/>
                </a:ln>
                <a:solidFill>
                  <a:srgbClr val="E36209"/>
                </a:solidFill>
                <a:effectLst/>
                <a:latin typeface="Arial Unicode MS" panose="020B0604020202020204" pitchFamily="50" charset="-127"/>
                <a:ea typeface="SFMono-Regular"/>
              </a:rPr>
              <a:t>Amplify</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a:t>
            </a:r>
            <a:r>
              <a:rPr kumimoji="0" lang="ko-KR" altLang="ko-KR" sz="1100" b="0" i="0" u="none" strike="noStrike" cap="none" normalizeH="0" baseline="0" dirty="0" smtClean="0">
                <a:ln>
                  <a:noFill/>
                </a:ln>
                <a:solidFill>
                  <a:srgbClr val="6F42C1"/>
                </a:solidFill>
                <a:effectLst/>
                <a:latin typeface="Arial Unicode MS" panose="020B0604020202020204" pitchFamily="50" charset="-127"/>
                <a:ea typeface="SFMono-Regular"/>
              </a:rPr>
              <a:t>configure</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(aws_exports); </a:t>
            </a:r>
            <a:endParaRPr kumimoji="0" lang="en-US" altLang="ko-KR" sz="110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1100" dirty="0">
              <a:solidFill>
                <a:srgbClr val="24292E"/>
              </a:solidFill>
              <a:latin typeface="Arial Unicode MS" panose="020B0604020202020204" pitchFamily="50" charset="-127"/>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dirty="0" smtClean="0">
                <a:ln>
                  <a:noFill/>
                </a:ln>
                <a:solidFill>
                  <a:srgbClr val="6A737D"/>
                </a:solidFill>
                <a:effectLst/>
                <a:latin typeface="Arial Unicode MS" panose="020B0604020202020204" pitchFamily="50" charset="-127"/>
                <a:ea typeface="SFMono-Regular"/>
              </a:rPr>
              <a:t>// or if you don't want to install all the categories</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endParaRPr kumimoji="0" lang="en-US" altLang="ko-KR" sz="110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dirty="0" smtClean="0">
                <a:ln>
                  <a:noFill/>
                </a:ln>
                <a:solidFill>
                  <a:srgbClr val="D73A49"/>
                </a:solidFill>
                <a:effectLst/>
                <a:latin typeface="Arial Unicode MS" panose="020B0604020202020204" pitchFamily="50" charset="-127"/>
                <a:ea typeface="SFMono-Regular"/>
              </a:rPr>
              <a:t>import</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r>
              <a:rPr kumimoji="0" lang="ko-KR" altLang="ko-KR" sz="1100" b="0" i="0" u="none" strike="noStrike" cap="none" normalizeH="0" baseline="0" dirty="0" smtClean="0">
                <a:ln>
                  <a:noFill/>
                </a:ln>
                <a:solidFill>
                  <a:srgbClr val="E36209"/>
                </a:solidFill>
                <a:effectLst/>
                <a:latin typeface="Arial Unicode MS" panose="020B0604020202020204" pitchFamily="50" charset="-127"/>
                <a:ea typeface="SFMono-Regular"/>
              </a:rPr>
              <a:t>Amplify</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r>
              <a:rPr kumimoji="0" lang="ko-KR" altLang="ko-KR" sz="1100" b="0" i="0" u="none" strike="noStrike" cap="none" normalizeH="0" baseline="0" dirty="0" smtClean="0">
                <a:ln>
                  <a:noFill/>
                </a:ln>
                <a:solidFill>
                  <a:srgbClr val="D73A49"/>
                </a:solidFill>
                <a:effectLst/>
                <a:latin typeface="Arial Unicode MS" panose="020B0604020202020204" pitchFamily="50" charset="-127"/>
                <a:ea typeface="SFMono-Regular"/>
              </a:rPr>
              <a:t>from</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r>
              <a:rPr kumimoji="0" lang="ko-KR" altLang="ko-KR" sz="1100" b="0" i="0" u="none" strike="noStrike" cap="none" normalizeH="0" baseline="0" dirty="0" smtClean="0">
                <a:ln>
                  <a:noFill/>
                </a:ln>
                <a:solidFill>
                  <a:srgbClr val="032F62"/>
                </a:solidFill>
                <a:effectLst/>
                <a:latin typeface="Arial Unicode MS" panose="020B0604020202020204" pitchFamily="50" charset="-127"/>
                <a:ea typeface="SFMono-Regular"/>
              </a:rPr>
              <a:t>'@aws-amplify/core'</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endParaRPr kumimoji="0" lang="en-US" altLang="ko-KR" sz="110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dirty="0" smtClean="0">
                <a:ln>
                  <a:noFill/>
                </a:ln>
                <a:solidFill>
                  <a:srgbClr val="D73A49"/>
                </a:solidFill>
                <a:effectLst/>
                <a:latin typeface="Arial Unicode MS" panose="020B0604020202020204" pitchFamily="50" charset="-127"/>
                <a:ea typeface="SFMono-Regular"/>
              </a:rPr>
              <a:t>import</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r>
              <a:rPr kumimoji="0" lang="ko-KR" altLang="ko-KR" sz="1100" b="0" i="0" u="none" strike="noStrike" cap="none" normalizeH="0" baseline="0" dirty="0" smtClean="0">
                <a:ln>
                  <a:noFill/>
                </a:ln>
                <a:solidFill>
                  <a:srgbClr val="E36209"/>
                </a:solidFill>
                <a:effectLst/>
                <a:latin typeface="Arial Unicode MS" panose="020B0604020202020204" pitchFamily="50" charset="-127"/>
                <a:ea typeface="SFMono-Regular"/>
              </a:rPr>
              <a:t>Auth</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r>
              <a:rPr kumimoji="0" lang="ko-KR" altLang="ko-KR" sz="1100" b="0" i="0" u="none" strike="noStrike" cap="none" normalizeH="0" baseline="0" dirty="0" smtClean="0">
                <a:ln>
                  <a:noFill/>
                </a:ln>
                <a:solidFill>
                  <a:srgbClr val="D73A49"/>
                </a:solidFill>
                <a:effectLst/>
                <a:latin typeface="Arial Unicode MS" panose="020B0604020202020204" pitchFamily="50" charset="-127"/>
                <a:ea typeface="SFMono-Regular"/>
              </a:rPr>
              <a:t>from</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r>
              <a:rPr kumimoji="0" lang="ko-KR" altLang="ko-KR" sz="1100" b="0" i="0" u="none" strike="noStrike" cap="none" normalizeH="0" baseline="0" dirty="0" smtClean="0">
                <a:ln>
                  <a:noFill/>
                </a:ln>
                <a:solidFill>
                  <a:srgbClr val="032F62"/>
                </a:solidFill>
                <a:effectLst/>
                <a:latin typeface="Arial Unicode MS" panose="020B0604020202020204" pitchFamily="50" charset="-127"/>
                <a:ea typeface="SFMono-Regular"/>
              </a:rPr>
              <a:t>'@aws-amplify/auth'</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endParaRPr kumimoji="0" lang="en-US" altLang="ko-KR" sz="110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dirty="0" smtClean="0">
                <a:ln>
                  <a:noFill/>
                </a:ln>
                <a:solidFill>
                  <a:srgbClr val="D73A49"/>
                </a:solidFill>
                <a:effectLst/>
                <a:latin typeface="Arial Unicode MS" panose="020B0604020202020204" pitchFamily="50" charset="-127"/>
                <a:ea typeface="SFMono-Regular"/>
              </a:rPr>
              <a:t>import</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aws_exports </a:t>
            </a:r>
            <a:r>
              <a:rPr kumimoji="0" lang="ko-KR" altLang="ko-KR" sz="1100" b="0" i="0" u="none" strike="noStrike" cap="none" normalizeH="0" baseline="0" dirty="0" smtClean="0">
                <a:ln>
                  <a:noFill/>
                </a:ln>
                <a:solidFill>
                  <a:srgbClr val="D73A49"/>
                </a:solidFill>
                <a:effectLst/>
                <a:latin typeface="Arial Unicode MS" panose="020B0604020202020204" pitchFamily="50" charset="-127"/>
                <a:ea typeface="SFMono-Regular"/>
              </a:rPr>
              <a:t>from</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r>
              <a:rPr kumimoji="0" lang="ko-KR" altLang="ko-KR" sz="1100" b="0" i="0" u="none" strike="noStrike" cap="none" normalizeH="0" baseline="0" dirty="0" smtClean="0">
                <a:ln>
                  <a:noFill/>
                </a:ln>
                <a:solidFill>
                  <a:srgbClr val="032F62"/>
                </a:solidFill>
                <a:effectLst/>
                <a:latin typeface="Arial Unicode MS" panose="020B0604020202020204" pitchFamily="50" charset="-127"/>
                <a:ea typeface="SFMono-Regular"/>
              </a:rPr>
              <a:t>'./aws-exports'</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endParaRPr kumimoji="0" lang="en-US" altLang="ko-KR" sz="110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1100" dirty="0">
              <a:solidFill>
                <a:srgbClr val="24292E"/>
              </a:solidFill>
              <a:latin typeface="Arial Unicode MS" panose="020B0604020202020204" pitchFamily="50" charset="-127"/>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dirty="0" smtClean="0">
                <a:ln>
                  <a:noFill/>
                </a:ln>
                <a:solidFill>
                  <a:srgbClr val="6A737D"/>
                </a:solidFill>
                <a:effectLst/>
                <a:latin typeface="Arial Unicode MS" panose="020B0604020202020204" pitchFamily="50" charset="-127"/>
                <a:ea typeface="SFMono-Regular"/>
              </a:rPr>
              <a:t>// in this way you are only importing Auth and configuring it.</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endParaRPr kumimoji="0" lang="en-US" altLang="ko-KR" sz="110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dirty="0" smtClean="0">
                <a:ln>
                  <a:noFill/>
                </a:ln>
                <a:solidFill>
                  <a:srgbClr val="E36209"/>
                </a:solidFill>
                <a:effectLst/>
                <a:latin typeface="Arial Unicode MS" panose="020B0604020202020204" pitchFamily="50" charset="-127"/>
                <a:ea typeface="SFMono-Regular"/>
              </a:rPr>
              <a:t>Amplify</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a:t>
            </a:r>
            <a:r>
              <a:rPr kumimoji="0" lang="ko-KR" altLang="ko-KR" sz="1100" b="0" i="0" u="none" strike="noStrike" cap="none" normalizeH="0" baseline="0" dirty="0" smtClean="0">
                <a:ln>
                  <a:noFill/>
                </a:ln>
                <a:solidFill>
                  <a:srgbClr val="6F42C1"/>
                </a:solidFill>
                <a:effectLst/>
                <a:latin typeface="Arial Unicode MS" panose="020B0604020202020204" pitchFamily="50" charset="-127"/>
                <a:ea typeface="SFMono-Regular"/>
              </a:rPr>
              <a:t>configure</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(aws_exports);</a:t>
            </a:r>
            <a:r>
              <a:rPr kumimoji="0" lang="ko-KR" altLang="ko-KR" sz="1050" b="0" i="0" u="none" strike="noStrike" cap="none" normalizeH="0" baseline="0" dirty="0" smtClean="0">
                <a:ln>
                  <a:noFill/>
                </a:ln>
                <a:solidFill>
                  <a:schemeClr val="tx1"/>
                </a:solidFill>
                <a:effectLst/>
              </a:rPr>
              <a:t> </a:t>
            </a:r>
            <a:endParaRPr kumimoji="0" lang="ko-KR" altLang="ko-KR" sz="2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2"/>
          <p:cNvSpPr>
            <a:spLocks noChangeArrowheads="1"/>
          </p:cNvSpPr>
          <p:nvPr/>
        </p:nvSpPr>
        <p:spPr bwMode="auto">
          <a:xfrm>
            <a:off x="1583850" y="4759065"/>
            <a:ext cx="8177463" cy="991792"/>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72000" rIns="91440" bIns="720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dirty="0" smtClean="0">
                <a:ln>
                  <a:noFill/>
                </a:ln>
                <a:solidFill>
                  <a:srgbClr val="E36209"/>
                </a:solidFill>
                <a:effectLst/>
                <a:latin typeface="Arial Unicode MS" panose="020B0604020202020204" pitchFamily="50" charset="-127"/>
                <a:ea typeface="SFMono-Regular"/>
              </a:rPr>
              <a:t>Amplify</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a:t>
            </a:r>
            <a:r>
              <a:rPr kumimoji="0" lang="ko-KR" altLang="ko-KR" sz="1100" b="0" i="0" u="none" strike="noStrike" cap="none" normalizeH="0" baseline="0" dirty="0" smtClean="0">
                <a:ln>
                  <a:noFill/>
                </a:ln>
                <a:solidFill>
                  <a:srgbClr val="6F42C1"/>
                </a:solidFill>
                <a:effectLst/>
                <a:latin typeface="Arial Unicode MS" panose="020B0604020202020204" pitchFamily="50" charset="-127"/>
                <a:ea typeface="SFMono-Regular"/>
              </a:rPr>
              <a:t>configure</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endParaRPr kumimoji="0" lang="en-US" altLang="ko-KR" sz="1100" b="0" i="0" u="none" strike="noStrike" cap="none" normalizeH="0" baseline="0" dirty="0" smtClean="0">
              <a:ln>
                <a:noFill/>
              </a:ln>
              <a:solidFill>
                <a:srgbClr val="24292E"/>
              </a:solidFill>
              <a:effectLst/>
              <a:latin typeface="Arial Unicode MS" panose="020B0604020202020204" pitchFamily="50" charset="-127"/>
              <a:ea typeface="SFMono-Regular"/>
            </a:endParaRPr>
          </a:p>
          <a:p>
            <a:pPr lvl="1" eaLnBrk="0" fontAlgn="base" latinLnBrk="0" hangingPunct="0">
              <a:spcBef>
                <a:spcPct val="0"/>
              </a:spcBef>
              <a:spcAft>
                <a:spcPct val="0"/>
              </a:spcAft>
            </a:pPr>
            <a:r>
              <a:rPr kumimoji="0" lang="ko-KR" altLang="ko-KR" sz="1100" b="0" i="0" u="none" strike="noStrike" cap="none" normalizeH="0" baseline="0" dirty="0" smtClean="0">
                <a:ln>
                  <a:noFill/>
                </a:ln>
                <a:solidFill>
                  <a:srgbClr val="005CC5"/>
                </a:solidFill>
                <a:effectLst/>
                <a:latin typeface="Arial Unicode MS" panose="020B0604020202020204" pitchFamily="50" charset="-127"/>
                <a:ea typeface="SFMono-Regular"/>
              </a:rPr>
              <a:t>API</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 </a:t>
            </a:r>
            <a:endParaRPr kumimoji="0" lang="en-US" altLang="ko-KR" sz="1100" b="0" i="0" u="none" strike="noStrike" cap="none" normalizeH="0" baseline="0" dirty="0" smtClean="0">
              <a:ln>
                <a:noFill/>
              </a:ln>
              <a:solidFill>
                <a:srgbClr val="24292E"/>
              </a:solidFill>
              <a:effectLst/>
              <a:latin typeface="Arial Unicode MS" panose="020B0604020202020204" pitchFamily="50" charset="-127"/>
              <a:ea typeface="SFMono-Regular"/>
            </a:endParaRPr>
          </a:p>
          <a:p>
            <a:pPr lvl="2" eaLnBrk="0" fontAlgn="base" latinLnBrk="0" hangingPunct="0">
              <a:spcBef>
                <a:spcPct val="0"/>
              </a:spcBef>
              <a:spcAft>
                <a:spcPct val="0"/>
              </a:spcAft>
            </a:pPr>
            <a:r>
              <a:rPr kumimoji="0" lang="ko-KR" altLang="ko-KR" sz="1100" b="0" i="0" u="none" strike="noStrike" cap="none" normalizeH="0" baseline="0" dirty="0" smtClean="0">
                <a:ln>
                  <a:noFill/>
                </a:ln>
                <a:solidFill>
                  <a:srgbClr val="005CC5"/>
                </a:solidFill>
                <a:effectLst/>
                <a:latin typeface="Arial Unicode MS" panose="020B0604020202020204" pitchFamily="50" charset="-127"/>
                <a:ea typeface="SFMono-Regular"/>
              </a:rPr>
              <a:t>graphql_endpoint</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r>
              <a:rPr kumimoji="0" lang="ko-KR" altLang="ko-KR" sz="1100" b="0" i="0" u="none" strike="noStrike" cap="none" normalizeH="0" baseline="0" dirty="0" smtClean="0">
                <a:ln>
                  <a:noFill/>
                </a:ln>
                <a:solidFill>
                  <a:srgbClr val="032F62"/>
                </a:solidFill>
                <a:effectLst/>
                <a:latin typeface="Arial Unicode MS" panose="020B0604020202020204" pitchFamily="50" charset="-127"/>
                <a:ea typeface="SFMono-Regular"/>
              </a:rPr>
              <a:t>'https://www.example.com/my-graphql-endpoint'</a:t>
            </a: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endParaRPr kumimoji="0" lang="en-US" altLang="ko-KR" sz="1100" b="0" i="0" u="none" strike="noStrike" cap="none" normalizeH="0" baseline="0" dirty="0" smtClean="0">
              <a:ln>
                <a:noFill/>
              </a:ln>
              <a:solidFill>
                <a:srgbClr val="24292E"/>
              </a:solidFill>
              <a:effectLst/>
              <a:latin typeface="Arial Unicode MS" panose="020B0604020202020204" pitchFamily="50" charset="-127"/>
              <a:ea typeface="SFMono-Regular"/>
            </a:endParaRPr>
          </a:p>
          <a:p>
            <a:pPr lvl="1" eaLnBrk="0" fontAlgn="base" latinLnBrk="0" hangingPunct="0">
              <a:spcBef>
                <a:spcPct val="0"/>
              </a:spcBef>
              <a:spcAft>
                <a:spcPct val="0"/>
              </a:spcAft>
            </a:pP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 </a:t>
            </a:r>
            <a:endParaRPr kumimoji="0" lang="en-US" altLang="ko-KR" sz="110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dirty="0" smtClean="0">
                <a:ln>
                  <a:noFill/>
                </a:ln>
                <a:solidFill>
                  <a:srgbClr val="24292E"/>
                </a:solidFill>
                <a:effectLst/>
                <a:latin typeface="Arial Unicode MS" panose="020B0604020202020204" pitchFamily="50" charset="-127"/>
                <a:ea typeface="SFMono-Regular"/>
              </a:rPr>
              <a:t>});</a:t>
            </a:r>
            <a:r>
              <a:rPr kumimoji="0" lang="ko-KR" altLang="ko-KR" sz="1050" b="0" i="0" u="none" strike="noStrike" cap="none" normalizeH="0" baseline="0" dirty="0" smtClean="0">
                <a:ln>
                  <a:noFill/>
                </a:ln>
                <a:solidFill>
                  <a:schemeClr val="tx1"/>
                </a:solidFill>
                <a:effectLst/>
              </a:rPr>
              <a:t> </a:t>
            </a:r>
            <a:endParaRPr kumimoji="0" lang="ko-KR" altLang="ko-KR"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9953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838200" y="365126"/>
            <a:ext cx="10515600" cy="668962"/>
          </a:xfrm>
        </p:spPr>
        <p:txBody>
          <a:bodyPr/>
          <a:lstStyle/>
          <a:p>
            <a:r>
              <a:rPr lang="en-US" altLang="ko-KR" dirty="0" smtClean="0"/>
              <a:t>Amplify.js</a:t>
            </a:r>
            <a:endParaRPr lang="ko-KR" altLang="en-US"/>
          </a:p>
        </p:txBody>
      </p:sp>
      <p:sp>
        <p:nvSpPr>
          <p:cNvPr id="5" name="내용 개체 틀 2"/>
          <p:cNvSpPr>
            <a:spLocks noGrp="1"/>
          </p:cNvSpPr>
          <p:nvPr>
            <p:ph idx="1"/>
          </p:nvPr>
        </p:nvSpPr>
        <p:spPr>
          <a:xfrm>
            <a:off x="838200" y="1213475"/>
            <a:ext cx="10515600" cy="4807763"/>
          </a:xfrm>
        </p:spPr>
        <p:txBody>
          <a:bodyPr lIns="72000"/>
          <a:lstStyle/>
          <a:p>
            <a:r>
              <a:rPr lang="en-US" altLang="ko-KR" b="1" dirty="0" smtClean="0"/>
              <a:t>Modularization</a:t>
            </a:r>
            <a:r>
              <a:rPr lang="en-US" altLang="ko-KR" b="1" dirty="0" smtClean="0"/>
              <a:t> </a:t>
            </a:r>
            <a:endParaRPr lang="en-US" altLang="ko-KR" b="1" dirty="0" smtClean="0">
              <a:solidFill>
                <a:schemeClr val="tx1"/>
              </a:solidFill>
            </a:endParaRPr>
          </a:p>
          <a:p>
            <a:pPr lvl="8"/>
            <a:endParaRPr lang="ko-KR" altLang="en-US" dirty="0"/>
          </a:p>
        </p:txBody>
      </p:sp>
      <p:pic>
        <p:nvPicPr>
          <p:cNvPr id="6" name="Picture 2" descr="https://github.com/aws/aws-amplify/raw/master/docs/media/images/amplify_dependenc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151" y="1682917"/>
            <a:ext cx="4170774" cy="34062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p:cNvSpPr>
            <a:spLocks noChangeArrowheads="1"/>
          </p:cNvSpPr>
          <p:nvPr/>
        </p:nvSpPr>
        <p:spPr bwMode="auto">
          <a:xfrm>
            <a:off x="5340877" y="3506184"/>
            <a:ext cx="2086083" cy="1355848"/>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000" tIns="144000" rIns="0" bIns="144000" numCol="1" anchor="ctr" anchorCtr="0" compatLnSpc="1">
            <a:prstTxWarp prst="textNoShape">
              <a:avLst/>
            </a:prstTxWarp>
            <a:spAutoFit/>
          </a:bodyPr>
          <a:lstStyle/>
          <a:p>
            <a:pPr marL="0" marR="0" lvl="0" indent="0" algn="l" defTabSz="914400" rtl="0" eaLnBrk="0" fontAlgn="base" latinLnBrk="0" hangingPunct="0">
              <a:lnSpc>
                <a:spcPts val="1400"/>
              </a:lnSpc>
              <a:spcBef>
                <a:spcPct val="0"/>
              </a:spcBef>
              <a:spcAft>
                <a:spcPct val="0"/>
              </a:spcAft>
              <a:buClrTx/>
              <a:buSzTx/>
              <a:buFontTx/>
              <a:buNone/>
              <a:tabLst/>
            </a:pPr>
            <a:r>
              <a:rPr kumimoji="0" lang="ko-KR" altLang="ko-KR" sz="1050" b="0" i="0" u="none" strike="noStrike" cap="none" normalizeH="0" baseline="0" dirty="0" smtClean="0">
                <a:ln>
                  <a:noFill/>
                </a:ln>
                <a:solidFill>
                  <a:srgbClr val="24292E"/>
                </a:solidFill>
                <a:effectLst/>
                <a:latin typeface="Arial Unicode MS" panose="020B0604020202020204" pitchFamily="50" charset="-127"/>
                <a:ea typeface="SFMono-Regular"/>
              </a:rPr>
              <a:t>@aws-amplify/auth </a:t>
            </a:r>
            <a:endParaRPr kumimoji="0" lang="en-US" altLang="ko-KR" sz="105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0" marR="0" lvl="0" indent="0" algn="l" defTabSz="914400" rtl="0" eaLnBrk="0" fontAlgn="base" latinLnBrk="0" hangingPunct="0">
              <a:lnSpc>
                <a:spcPts val="1400"/>
              </a:lnSpc>
              <a:spcBef>
                <a:spcPct val="0"/>
              </a:spcBef>
              <a:spcAft>
                <a:spcPct val="0"/>
              </a:spcAft>
              <a:buClrTx/>
              <a:buSzTx/>
              <a:buFontTx/>
              <a:buNone/>
              <a:tabLst/>
            </a:pPr>
            <a:r>
              <a:rPr kumimoji="0" lang="ko-KR" altLang="ko-KR" sz="1050" b="0" i="0" u="none" strike="noStrike" cap="none" normalizeH="0" baseline="0" dirty="0" smtClean="0">
                <a:ln>
                  <a:noFill/>
                </a:ln>
                <a:solidFill>
                  <a:srgbClr val="24292E"/>
                </a:solidFill>
                <a:effectLst/>
                <a:latin typeface="Arial Unicode MS" panose="020B0604020202020204" pitchFamily="50" charset="-127"/>
                <a:ea typeface="SFMono-Regular"/>
              </a:rPr>
              <a:t>@aws-amplify/analytics </a:t>
            </a:r>
            <a:endParaRPr kumimoji="0" lang="en-US" altLang="ko-KR" sz="105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0" marR="0" lvl="0" indent="0" algn="l" defTabSz="914400" rtl="0" eaLnBrk="0" fontAlgn="base" latinLnBrk="0" hangingPunct="0">
              <a:lnSpc>
                <a:spcPts val="1400"/>
              </a:lnSpc>
              <a:spcBef>
                <a:spcPct val="0"/>
              </a:spcBef>
              <a:spcAft>
                <a:spcPct val="0"/>
              </a:spcAft>
              <a:buClrTx/>
              <a:buSzTx/>
              <a:buFontTx/>
              <a:buNone/>
              <a:tabLst/>
            </a:pPr>
            <a:r>
              <a:rPr kumimoji="0" lang="ko-KR" altLang="ko-KR" sz="1050" b="0" i="0" u="none" strike="noStrike" cap="none" normalizeH="0" baseline="0" dirty="0" smtClean="0">
                <a:ln>
                  <a:noFill/>
                </a:ln>
                <a:solidFill>
                  <a:srgbClr val="24292E"/>
                </a:solidFill>
                <a:effectLst/>
                <a:latin typeface="Arial Unicode MS" panose="020B0604020202020204" pitchFamily="50" charset="-127"/>
                <a:ea typeface="SFMono-Regular"/>
              </a:rPr>
              <a:t>@aws-amplify/api</a:t>
            </a:r>
            <a:endParaRPr kumimoji="0" lang="en-US" altLang="ko-KR" sz="105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0" marR="0" lvl="0" indent="0" algn="l" defTabSz="914400" rtl="0" eaLnBrk="0" fontAlgn="base" latinLnBrk="0" hangingPunct="0">
              <a:lnSpc>
                <a:spcPts val="1400"/>
              </a:lnSpc>
              <a:spcBef>
                <a:spcPct val="0"/>
              </a:spcBef>
              <a:spcAft>
                <a:spcPct val="0"/>
              </a:spcAft>
              <a:buClrTx/>
              <a:buSzTx/>
              <a:buFontTx/>
              <a:buNone/>
              <a:tabLst/>
            </a:pPr>
            <a:r>
              <a:rPr kumimoji="0" lang="ko-KR" altLang="ko-KR" sz="1050" b="0" i="0" u="none" strike="noStrike" cap="none" normalizeH="0" baseline="0" dirty="0" smtClean="0">
                <a:ln>
                  <a:noFill/>
                </a:ln>
                <a:solidFill>
                  <a:srgbClr val="24292E"/>
                </a:solidFill>
                <a:effectLst/>
                <a:latin typeface="Arial Unicode MS" panose="020B0604020202020204" pitchFamily="50" charset="-127"/>
                <a:ea typeface="SFMono-Regular"/>
              </a:rPr>
              <a:t>@aws-amplify/storage </a:t>
            </a:r>
            <a:endParaRPr kumimoji="0" lang="en-US" altLang="ko-KR" sz="105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0" marR="0" lvl="0" indent="0" algn="l" defTabSz="914400" rtl="0" eaLnBrk="0" fontAlgn="base" latinLnBrk="0" hangingPunct="0">
              <a:lnSpc>
                <a:spcPts val="1400"/>
              </a:lnSpc>
              <a:spcBef>
                <a:spcPct val="0"/>
              </a:spcBef>
              <a:spcAft>
                <a:spcPct val="0"/>
              </a:spcAft>
              <a:buClrTx/>
              <a:buSzTx/>
              <a:buFontTx/>
              <a:buNone/>
              <a:tabLst/>
            </a:pPr>
            <a:r>
              <a:rPr kumimoji="0" lang="ko-KR" altLang="ko-KR" sz="1050" b="0" i="0" u="none" strike="noStrike" cap="none" normalizeH="0" baseline="0" dirty="0" smtClean="0">
                <a:ln>
                  <a:noFill/>
                </a:ln>
                <a:solidFill>
                  <a:srgbClr val="24292E"/>
                </a:solidFill>
                <a:effectLst/>
                <a:latin typeface="Arial Unicode MS" panose="020B0604020202020204" pitchFamily="50" charset="-127"/>
                <a:ea typeface="SFMono-Regular"/>
              </a:rPr>
              <a:t>@aws-amplify/pubsub </a:t>
            </a:r>
            <a:endParaRPr kumimoji="0" lang="en-US" altLang="ko-KR" sz="105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0" marR="0" lvl="0" indent="0" algn="l" defTabSz="914400" rtl="0" eaLnBrk="0" fontAlgn="base" latinLnBrk="0" hangingPunct="0">
              <a:lnSpc>
                <a:spcPts val="1400"/>
              </a:lnSpc>
              <a:spcBef>
                <a:spcPct val="0"/>
              </a:spcBef>
              <a:spcAft>
                <a:spcPct val="0"/>
              </a:spcAft>
              <a:buClrTx/>
              <a:buSzTx/>
              <a:buFontTx/>
              <a:buNone/>
              <a:tabLst/>
            </a:pPr>
            <a:r>
              <a:rPr kumimoji="0" lang="ko-KR" altLang="ko-KR" sz="1050" b="0" i="0" u="none" strike="noStrike" cap="none" normalizeH="0" baseline="0" dirty="0" smtClean="0">
                <a:ln>
                  <a:noFill/>
                </a:ln>
                <a:solidFill>
                  <a:srgbClr val="24292E"/>
                </a:solidFill>
                <a:effectLst/>
                <a:latin typeface="Arial Unicode MS" panose="020B0604020202020204" pitchFamily="50" charset="-127"/>
                <a:ea typeface="SFMono-Regular"/>
              </a:rPr>
              <a:t>@aws-amplify/core</a:t>
            </a:r>
            <a:r>
              <a:rPr kumimoji="0" lang="ko-KR" altLang="ko-KR" sz="1000" b="0" i="0" u="none" strike="noStrike" cap="none" normalizeH="0" baseline="0" dirty="0" smtClean="0">
                <a:ln>
                  <a:noFill/>
                </a:ln>
                <a:solidFill>
                  <a:schemeClr val="tx1"/>
                </a:solidFill>
                <a:effectLst/>
              </a:rPr>
              <a:t> </a:t>
            </a:r>
            <a:endParaRPr kumimoji="0" lang="ko-KR" altLang="ko-KR" sz="2400" b="0" i="0" u="none" strike="noStrike" cap="none" normalizeH="0" baseline="0" dirty="0" smtClean="0">
              <a:ln>
                <a:noFill/>
              </a:ln>
              <a:solidFill>
                <a:schemeClr val="tx1"/>
              </a:solidFill>
              <a:effectLst/>
              <a:latin typeface="Arial" panose="020B0604020202020204" pitchFamily="34" charset="0"/>
            </a:endParaRPr>
          </a:p>
        </p:txBody>
      </p:sp>
      <p:sp>
        <p:nvSpPr>
          <p:cNvPr id="8" name="TextBox 7"/>
          <p:cNvSpPr txBox="1"/>
          <p:nvPr/>
        </p:nvSpPr>
        <p:spPr>
          <a:xfrm>
            <a:off x="5231279" y="1627091"/>
            <a:ext cx="6288472" cy="1846659"/>
          </a:xfrm>
          <a:prstGeom prst="rect">
            <a:avLst/>
          </a:prstGeom>
          <a:noFill/>
        </p:spPr>
        <p:txBody>
          <a:bodyPr wrap="square" rtlCol="0">
            <a:spAutoFit/>
          </a:bodyPr>
          <a:lstStyle/>
          <a:p>
            <a:r>
              <a:rPr lang="en-US" altLang="ko-KR" sz="1200" dirty="0" smtClean="0"/>
              <a:t>As more and more modules are introduced to AWS Amplify, it became a necessity to modularize the library into smaller pieces so that users could avoid importing unnecessary parts into their app. The goal of this design is to make AWS Amplify modularized and also keep it backward compatible to avoid breaking changes.</a:t>
            </a:r>
          </a:p>
          <a:p>
            <a:endParaRPr lang="en-US" altLang="ko-KR" sz="1200" dirty="0" smtClean="0"/>
          </a:p>
          <a:p>
            <a:r>
              <a:rPr lang="en-US" altLang="ko-KR" sz="1200" dirty="0" smtClean="0"/>
              <a:t>Modular import prevents unnecessary code dependencies are included with the app, and thus decreases the bundle size and enables adding new functionality without the risk of introducing errors related to the unused code.</a:t>
            </a:r>
          </a:p>
          <a:p>
            <a:endParaRPr lang="ko-KR" altLang="en-US" sz="1600" dirty="0"/>
          </a:p>
        </p:txBody>
      </p:sp>
      <p:sp>
        <p:nvSpPr>
          <p:cNvPr id="9" name="TextBox 8"/>
          <p:cNvSpPr txBox="1"/>
          <p:nvPr/>
        </p:nvSpPr>
        <p:spPr>
          <a:xfrm>
            <a:off x="2608579" y="1288677"/>
            <a:ext cx="3478837" cy="230832"/>
          </a:xfrm>
          <a:prstGeom prst="rect">
            <a:avLst/>
          </a:prstGeom>
          <a:noFill/>
        </p:spPr>
        <p:txBody>
          <a:bodyPr wrap="none" rtlCol="0">
            <a:spAutoFit/>
          </a:bodyPr>
          <a:lstStyle/>
          <a:p>
            <a:r>
              <a:rPr lang="en-US" altLang="ko-KR" sz="900" dirty="0" smtClean="0">
                <a:hlinkClick r:id="rId3"/>
              </a:rPr>
              <a:t>https://github.com/aws-amplify/amplify-js/wiki/Amplify-modularization</a:t>
            </a:r>
            <a:endParaRPr lang="ko-KR" altLang="en-US" sz="900"/>
          </a:p>
        </p:txBody>
      </p:sp>
      <p:sp>
        <p:nvSpPr>
          <p:cNvPr id="10" name="Rectangle 1"/>
          <p:cNvSpPr>
            <a:spLocks noChangeArrowheads="1"/>
          </p:cNvSpPr>
          <p:nvPr/>
        </p:nvSpPr>
        <p:spPr bwMode="auto">
          <a:xfrm>
            <a:off x="7846913" y="3466861"/>
            <a:ext cx="3611878" cy="415498"/>
          </a:xfrm>
          <a:prstGeom prst="rect">
            <a:avLst/>
          </a:prstGeom>
          <a:noFill/>
          <a:ln>
            <a:noFill/>
          </a:ln>
          <a:effec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ko-KR" altLang="ko-KR" sz="1100" b="1" i="0" u="none" strike="noStrike" cap="none" normalizeH="0" baseline="0" dirty="0" smtClean="0">
                <a:ln>
                  <a:noFill/>
                </a:ln>
                <a:solidFill>
                  <a:srgbClr val="24292E"/>
                </a:solidFill>
                <a:effectLst/>
                <a:latin typeface="Arial" panose="020B0604020202020204" pitchFamily="34" charset="0"/>
                <a:ea typeface="-apple-system"/>
              </a:rPr>
              <a:t>Usage</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50" b="0" i="0" u="none" strike="noStrike" cap="none" normalizeH="0" baseline="0" dirty="0" smtClean="0">
                <a:ln>
                  <a:noFill/>
                </a:ln>
                <a:solidFill>
                  <a:srgbClr val="24292E"/>
                </a:solidFill>
                <a:effectLst/>
                <a:latin typeface="Arial" panose="020B0604020202020204" pitchFamily="34" charset="0"/>
                <a:ea typeface="-apple-system"/>
              </a:rPr>
              <a:t>First install the modular import you would like to use:</a:t>
            </a:r>
            <a:endParaRPr kumimoji="0" lang="ko-KR" altLang="ko-KR" sz="6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1"/>
          <p:cNvSpPr>
            <a:spLocks noChangeArrowheads="1"/>
          </p:cNvSpPr>
          <p:nvPr/>
        </p:nvSpPr>
        <p:spPr bwMode="auto">
          <a:xfrm>
            <a:off x="7846913" y="3901591"/>
            <a:ext cx="3611878" cy="28390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000" tIns="72000" rIns="108000" bIns="720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npm install @aws-amplify/auth</a:t>
            </a:r>
            <a:r>
              <a:rPr kumimoji="0" lang="ko-KR" altLang="ko-KR" sz="900" b="0" i="0" u="none" strike="noStrike" cap="none" normalizeH="0" baseline="0" dirty="0" smtClean="0">
                <a:ln>
                  <a:noFill/>
                </a:ln>
                <a:solidFill>
                  <a:srgbClr val="D73A49"/>
                </a:solidFill>
                <a:effectLst/>
                <a:latin typeface="Arial Unicode MS" panose="020B0604020202020204" pitchFamily="50" charset="-127"/>
                <a:ea typeface="SFMono-Regular"/>
              </a:rPr>
              <a:t>;</a:t>
            </a:r>
            <a:r>
              <a:rPr kumimoji="0" lang="ko-KR" altLang="ko-KR" sz="800" b="0" i="0" u="none" strike="noStrike" cap="none" normalizeH="0" baseline="0" dirty="0" smtClean="0">
                <a:ln>
                  <a:noFill/>
                </a:ln>
                <a:solidFill>
                  <a:schemeClr val="tx1"/>
                </a:solidFill>
                <a:effectLst/>
              </a:rPr>
              <a:t> </a:t>
            </a:r>
            <a:r>
              <a:rPr kumimoji="0" lang="ko-KR" altLang="ko-KR" sz="900" b="0" i="0" u="none" strike="noStrike" cap="none" normalizeH="0" baseline="0" dirty="0" smtClean="0">
                <a:ln>
                  <a:noFill/>
                </a:ln>
                <a:solidFill>
                  <a:srgbClr val="032F62"/>
                </a:solidFill>
                <a:effectLst/>
                <a:latin typeface="Arial Unicode MS" panose="020B0604020202020204" pitchFamily="50" charset="-127"/>
                <a:ea typeface="SFMono-Regular"/>
              </a:rPr>
              <a:t>y'</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a:t>
            </a:r>
            <a:endParaRPr kumimoji="0" lang="ko-KR" altLang="ko-KR" b="0" i="0" u="none" strike="noStrike" cap="none" normalizeH="0" baseline="0" dirty="0" smtClean="0">
              <a:ln>
                <a:noFill/>
              </a:ln>
              <a:solidFill>
                <a:schemeClr val="tx1"/>
              </a:solidFill>
              <a:effectLst/>
              <a:latin typeface="Arial" panose="020B0604020202020204" pitchFamily="34" charset="0"/>
            </a:endParaRPr>
          </a:p>
        </p:txBody>
      </p:sp>
      <p:sp>
        <p:nvSpPr>
          <p:cNvPr id="12" name="Rectangle 1"/>
          <p:cNvSpPr>
            <a:spLocks noChangeArrowheads="1"/>
          </p:cNvSpPr>
          <p:nvPr/>
        </p:nvSpPr>
        <p:spPr bwMode="auto">
          <a:xfrm>
            <a:off x="7846913" y="4450231"/>
            <a:ext cx="3611878" cy="28390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000" tIns="72000" rIns="108000" bIns="720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rgbClr val="D73A49"/>
                </a:solidFill>
                <a:effectLst/>
                <a:latin typeface="Arial Unicode MS" panose="020B0604020202020204" pitchFamily="50" charset="-127"/>
                <a:ea typeface="SFMono-Regular"/>
              </a:rPr>
              <a:t>import</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 Auth </a:t>
            </a:r>
            <a:r>
              <a:rPr kumimoji="0" lang="ko-KR" altLang="ko-KR" sz="900" b="0" i="0" u="none" strike="noStrike" cap="none" normalizeH="0" baseline="0" dirty="0" smtClean="0">
                <a:ln>
                  <a:noFill/>
                </a:ln>
                <a:solidFill>
                  <a:srgbClr val="D73A49"/>
                </a:solidFill>
                <a:effectLst/>
                <a:latin typeface="Arial Unicode MS" panose="020B0604020202020204" pitchFamily="50" charset="-127"/>
                <a:ea typeface="SFMono-Regular"/>
              </a:rPr>
              <a:t>from</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 </a:t>
            </a:r>
            <a:r>
              <a:rPr kumimoji="0" lang="ko-KR" altLang="ko-KR" sz="900" b="0" i="0" u="none" strike="noStrike" cap="none" normalizeH="0" baseline="0" dirty="0" smtClean="0">
                <a:ln>
                  <a:noFill/>
                </a:ln>
                <a:solidFill>
                  <a:srgbClr val="032F62"/>
                </a:solidFill>
                <a:effectLst/>
                <a:latin typeface="Arial Unicode MS" panose="020B0604020202020204" pitchFamily="50" charset="-127"/>
                <a:ea typeface="SFMono-Regular"/>
              </a:rPr>
              <a:t>'@aws-amplify/auth'</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a:t>
            </a:r>
            <a:endParaRPr kumimoji="0" lang="ko-KR" altLang="ko-KR" b="0" i="0" u="none" strike="noStrike" cap="none" normalizeH="0" baseline="0" dirty="0" smtClean="0">
              <a:ln>
                <a:noFill/>
              </a:ln>
              <a:solidFill>
                <a:schemeClr val="tx1"/>
              </a:solidFill>
              <a:effectLst/>
              <a:latin typeface="Arial" panose="020B0604020202020204" pitchFamily="34" charset="0"/>
            </a:endParaRPr>
          </a:p>
        </p:txBody>
      </p:sp>
      <p:sp>
        <p:nvSpPr>
          <p:cNvPr id="13" name="Rectangle 1"/>
          <p:cNvSpPr>
            <a:spLocks noChangeArrowheads="1"/>
          </p:cNvSpPr>
          <p:nvPr/>
        </p:nvSpPr>
        <p:spPr bwMode="auto">
          <a:xfrm>
            <a:off x="7846913" y="5009031"/>
            <a:ext cx="3611878" cy="28390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000" tIns="72000" rIns="108000" bIns="720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rgbClr val="D73A49"/>
                </a:solidFill>
                <a:effectLst/>
                <a:latin typeface="Arial Unicode MS" panose="020B0604020202020204" pitchFamily="50" charset="-127"/>
                <a:ea typeface="SFMono-Regular"/>
              </a:rPr>
              <a:t>import</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 Amplify </a:t>
            </a:r>
            <a:r>
              <a:rPr kumimoji="0" lang="ko-KR" altLang="ko-KR" sz="900" b="0" i="0" u="none" strike="noStrike" cap="none" normalizeH="0" baseline="0" dirty="0" smtClean="0">
                <a:ln>
                  <a:noFill/>
                </a:ln>
                <a:solidFill>
                  <a:srgbClr val="D73A49"/>
                </a:solidFill>
                <a:effectLst/>
                <a:latin typeface="Arial Unicode MS" panose="020B0604020202020204" pitchFamily="50" charset="-127"/>
                <a:ea typeface="SFMono-Regular"/>
              </a:rPr>
              <a:t>from</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 </a:t>
            </a:r>
            <a:r>
              <a:rPr kumimoji="0" lang="ko-KR" altLang="ko-KR" sz="900" b="0" i="0" u="none" strike="noStrike" cap="none" normalizeH="0" baseline="0" dirty="0" smtClean="0">
                <a:ln>
                  <a:noFill/>
                </a:ln>
                <a:solidFill>
                  <a:srgbClr val="032F62"/>
                </a:solidFill>
                <a:effectLst/>
                <a:latin typeface="Arial Unicode MS" panose="020B0604020202020204" pitchFamily="50" charset="-127"/>
                <a:ea typeface="SFMono-Regular"/>
              </a:rPr>
              <a:t>'aws-amplify'</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a:t>
            </a:r>
            <a:endParaRPr kumimoji="0" lang="ko-KR" altLang="ko-KR" b="0" i="0" u="none" strike="noStrike" cap="none" normalizeH="0" baseline="0" dirty="0" smtClean="0">
              <a:ln>
                <a:noFill/>
              </a:ln>
              <a:solidFill>
                <a:schemeClr val="tx1"/>
              </a:solidFill>
              <a:effectLst/>
              <a:latin typeface="Arial" panose="020B0604020202020204" pitchFamily="34" charset="0"/>
            </a:endParaRPr>
          </a:p>
        </p:txBody>
      </p:sp>
      <p:sp>
        <p:nvSpPr>
          <p:cNvPr id="14" name="Rectangle 1"/>
          <p:cNvSpPr>
            <a:spLocks noChangeArrowheads="1"/>
          </p:cNvSpPr>
          <p:nvPr/>
        </p:nvSpPr>
        <p:spPr bwMode="auto">
          <a:xfrm>
            <a:off x="7846913" y="4274538"/>
            <a:ext cx="3611878" cy="161583"/>
          </a:xfrm>
          <a:prstGeom prst="rect">
            <a:avLst/>
          </a:prstGeom>
          <a:noFill/>
          <a:ln>
            <a:noFill/>
          </a:ln>
          <a:effec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50" b="0" i="0" u="none" strike="noStrike" cap="none" normalizeH="0" baseline="0" dirty="0" smtClean="0">
                <a:ln>
                  <a:noFill/>
                </a:ln>
                <a:solidFill>
                  <a:srgbClr val="24292E"/>
                </a:solidFill>
                <a:effectLst/>
                <a:latin typeface="Arial" panose="020B0604020202020204" pitchFamily="34" charset="0"/>
                <a:ea typeface="-apple-system"/>
              </a:rPr>
              <a:t>Then import the library module you would like to use:</a:t>
            </a:r>
            <a:endParaRPr kumimoji="0" lang="ko-KR" altLang="ko-KR" sz="6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
          <p:cNvSpPr>
            <a:spLocks noChangeArrowheads="1"/>
          </p:cNvSpPr>
          <p:nvPr/>
        </p:nvSpPr>
        <p:spPr bwMode="auto">
          <a:xfrm>
            <a:off x="7846913" y="4833339"/>
            <a:ext cx="3611878" cy="161583"/>
          </a:xfrm>
          <a:prstGeom prst="rect">
            <a:avLst/>
          </a:prstGeom>
          <a:noFill/>
          <a:ln>
            <a:noFill/>
          </a:ln>
          <a:effec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50" b="0" i="0" u="none" strike="noStrike" cap="none" normalizeH="0" baseline="0" dirty="0" smtClean="0">
                <a:ln>
                  <a:noFill/>
                </a:ln>
                <a:solidFill>
                  <a:srgbClr val="24292E"/>
                </a:solidFill>
                <a:effectLst/>
                <a:latin typeface="Arial" panose="020B0604020202020204" pitchFamily="34" charset="0"/>
                <a:ea typeface="-apple-system"/>
              </a:rPr>
              <a:t>Instead of importing the whole library:</a:t>
            </a:r>
            <a:endParaRPr kumimoji="0" lang="ko-KR" altLang="ko-KR" sz="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2781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838200" y="365126"/>
            <a:ext cx="10515600" cy="668962"/>
          </a:xfrm>
        </p:spPr>
        <p:txBody>
          <a:bodyPr/>
          <a:lstStyle/>
          <a:p>
            <a:r>
              <a:rPr lang="en-US" altLang="ko-KR" dirty="0" smtClean="0"/>
              <a:t>Amplify.js</a:t>
            </a:r>
            <a:endParaRPr lang="ko-KR" altLang="en-US"/>
          </a:p>
        </p:txBody>
      </p:sp>
      <p:sp>
        <p:nvSpPr>
          <p:cNvPr id="16" name="내용 개체 틀 2"/>
          <p:cNvSpPr txBox="1">
            <a:spLocks/>
          </p:cNvSpPr>
          <p:nvPr/>
        </p:nvSpPr>
        <p:spPr>
          <a:xfrm>
            <a:off x="838200" y="1182995"/>
            <a:ext cx="10515600" cy="4807763"/>
          </a:xfrm>
          <a:prstGeom prst="rect">
            <a:avLst/>
          </a:prstGeom>
        </p:spPr>
        <p:txBody>
          <a:bodyPr vert="horz" lIns="7200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b="1" dirty="0" smtClean="0"/>
              <a:t>Modularization</a:t>
            </a:r>
            <a:endParaRPr lang="en-US" altLang="ko-KR" b="1" dirty="0" smtClean="0">
              <a:solidFill>
                <a:schemeClr val="tx1"/>
              </a:solidFill>
            </a:endParaRPr>
          </a:p>
          <a:p>
            <a:pPr marL="447675" lvl="2" indent="-184150">
              <a:spcBef>
                <a:spcPts val="1000"/>
              </a:spcBef>
            </a:pPr>
            <a:r>
              <a:rPr lang="en-US" altLang="ko-KR" dirty="0" smtClean="0"/>
              <a:t>Dependencies</a:t>
            </a:r>
            <a:endParaRPr lang="en-US" altLang="ko-KR" dirty="0"/>
          </a:p>
        </p:txBody>
      </p:sp>
      <p:sp>
        <p:nvSpPr>
          <p:cNvPr id="3" name="Rectangle 1"/>
          <p:cNvSpPr>
            <a:spLocks noChangeArrowheads="1"/>
          </p:cNvSpPr>
          <p:nvPr/>
        </p:nvSpPr>
        <p:spPr bwMode="auto">
          <a:xfrm>
            <a:off x="1320800" y="2285508"/>
            <a:ext cx="4267200" cy="169277"/>
          </a:xfrm>
          <a:prstGeom prst="rect">
            <a:avLst/>
          </a:prstGeom>
          <a:noFill/>
          <a:ln>
            <a:noFill/>
          </a:ln>
          <a:effec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1" i="0" u="none" strike="noStrike" cap="none" normalizeH="0" baseline="0" dirty="0" smtClean="0">
                <a:ln>
                  <a:noFill/>
                </a:ln>
                <a:solidFill>
                  <a:srgbClr val="24292E"/>
                </a:solidFill>
                <a:effectLst/>
                <a:latin typeface="+mn-ea"/>
              </a:rPr>
              <a:t>@aws-amplify/api/API.ts</a:t>
            </a:r>
            <a:endParaRPr kumimoji="0" lang="ko-KR" altLang="ko-KR" sz="1600" b="0" i="0" u="none" strike="noStrike" cap="none" normalizeH="0" baseline="0" dirty="0" smtClean="0">
              <a:ln>
                <a:noFill/>
              </a:ln>
              <a:solidFill>
                <a:schemeClr val="tx1"/>
              </a:solidFill>
              <a:effectLst/>
              <a:latin typeface="+mn-ea"/>
            </a:endParaRPr>
          </a:p>
        </p:txBody>
      </p:sp>
      <p:sp>
        <p:nvSpPr>
          <p:cNvPr id="17" name="Rectangle 1"/>
          <p:cNvSpPr>
            <a:spLocks noChangeArrowheads="1"/>
          </p:cNvSpPr>
          <p:nvPr/>
        </p:nvSpPr>
        <p:spPr bwMode="auto">
          <a:xfrm>
            <a:off x="1320800" y="2503445"/>
            <a:ext cx="4318000" cy="220750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2000" rIns="91440" bIns="720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rgbClr val="6A737D"/>
                </a:solidFill>
                <a:effectLst/>
                <a:latin typeface="+mj-ea"/>
                <a:ea typeface="+mj-ea"/>
              </a:rPr>
              <a:t>// API has a dependency on PubSub.</a:t>
            </a:r>
            <a:r>
              <a:rPr kumimoji="0" lang="ko-KR" altLang="ko-KR" sz="1000" b="0" i="0" u="none" strike="noStrike" cap="none" normalizeH="0" baseline="0" dirty="0" smtClean="0">
                <a:ln>
                  <a:noFill/>
                </a:ln>
                <a:solidFill>
                  <a:srgbClr val="24292E"/>
                </a:solidFill>
                <a:effectLst/>
                <a:latin typeface="+mj-ea"/>
                <a:ea typeface="+mj-ea"/>
              </a:rPr>
              <a:t>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rgbClr val="D73A49"/>
                </a:solidFill>
                <a:effectLst/>
                <a:latin typeface="+mj-ea"/>
                <a:ea typeface="+mj-ea"/>
              </a:rPr>
              <a:t>import</a:t>
            </a:r>
            <a:r>
              <a:rPr kumimoji="0" lang="ko-KR" altLang="ko-KR" sz="1000" b="0" i="0" u="none" strike="noStrike" cap="none" normalizeH="0" baseline="0" dirty="0" smtClean="0">
                <a:ln>
                  <a:noFill/>
                </a:ln>
                <a:solidFill>
                  <a:srgbClr val="24292E"/>
                </a:solidFill>
                <a:effectLst/>
                <a:latin typeface="+mj-ea"/>
                <a:ea typeface="+mj-ea"/>
              </a:rPr>
              <a:t> PubSub </a:t>
            </a:r>
            <a:r>
              <a:rPr kumimoji="0" lang="ko-KR" altLang="ko-KR" sz="1000" b="0" i="0" u="none" strike="noStrike" cap="none" normalizeH="0" baseline="0" dirty="0" smtClean="0">
                <a:ln>
                  <a:noFill/>
                </a:ln>
                <a:solidFill>
                  <a:srgbClr val="D73A49"/>
                </a:solidFill>
                <a:effectLst/>
                <a:latin typeface="+mj-ea"/>
                <a:ea typeface="+mj-ea"/>
              </a:rPr>
              <a:t>from</a:t>
            </a:r>
            <a:r>
              <a:rPr kumimoji="0" lang="ko-KR"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dirty="0" smtClean="0">
                <a:ln>
                  <a:noFill/>
                </a:ln>
                <a:solidFill>
                  <a:srgbClr val="032F62"/>
                </a:solidFill>
                <a:effectLst/>
                <a:latin typeface="+mj-ea"/>
                <a:ea typeface="+mj-ea"/>
              </a:rPr>
              <a:t>'@aws-amplify/pubsub'</a:t>
            </a:r>
            <a:r>
              <a:rPr kumimoji="0" lang="ko-KR" altLang="ko-KR" sz="1000" b="0" i="0" u="none" strike="noStrike" cap="none" normalizeH="0" baseline="0" dirty="0" smtClean="0">
                <a:ln>
                  <a:noFill/>
                </a:ln>
                <a:solidFill>
                  <a:srgbClr val="24292E"/>
                </a:solidFill>
                <a:effectLst/>
                <a:latin typeface="+mj-ea"/>
                <a:ea typeface="+mj-ea"/>
              </a:rPr>
              <a:t>;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7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rgbClr val="24292E"/>
                </a:solidFill>
                <a:effectLst/>
                <a:latin typeface="+mj-ea"/>
                <a:ea typeface="+mj-ea"/>
              </a:rPr>
              <a:t>PubSub.</a:t>
            </a:r>
            <a:r>
              <a:rPr kumimoji="0" lang="ko-KR" altLang="ko-KR" sz="1000" b="0" i="0" u="none" strike="noStrike" cap="none" normalizeH="0" baseline="0" dirty="0" smtClean="0">
                <a:ln>
                  <a:noFill/>
                </a:ln>
                <a:solidFill>
                  <a:srgbClr val="6F42C1"/>
                </a:solidFill>
                <a:effectLst/>
                <a:latin typeface="+mj-ea"/>
                <a:ea typeface="+mj-ea"/>
              </a:rPr>
              <a:t>subscribe</a:t>
            </a:r>
            <a:r>
              <a:rPr kumimoji="0" lang="ko-KR" altLang="ko-KR" sz="1000" b="0" i="0" u="none" strike="noStrike" cap="none" normalizeH="0" baseline="0" dirty="0" smtClean="0">
                <a:ln>
                  <a:noFill/>
                </a:ln>
                <a:solidFill>
                  <a:srgbClr val="24292E"/>
                </a:solidFill>
                <a:effectLst/>
                <a:latin typeface="+mj-ea"/>
                <a:ea typeface="+mj-ea"/>
              </a:rPr>
              <a:t>();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700" dirty="0">
              <a:solidFill>
                <a:srgbClr val="24292E"/>
              </a:solidFill>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rgbClr val="6A737D"/>
                </a:solidFill>
                <a:effectLst/>
                <a:latin typeface="+mj-ea"/>
                <a:ea typeface="+mj-ea"/>
              </a:rPr>
              <a:t>// by using that amplify object</a:t>
            </a:r>
            <a:r>
              <a:rPr kumimoji="0" lang="ko-KR" altLang="ko-KR" sz="1000" b="0" i="0" u="none" strike="noStrike" cap="none" normalizeH="0" baseline="0" dirty="0" smtClean="0">
                <a:ln>
                  <a:noFill/>
                </a:ln>
                <a:solidFill>
                  <a:srgbClr val="24292E"/>
                </a:solidFill>
                <a:effectLst/>
                <a:latin typeface="+mj-ea"/>
                <a:ea typeface="+mj-ea"/>
              </a:rPr>
              <a:t>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rgbClr val="D73A49"/>
                </a:solidFill>
                <a:effectLst/>
                <a:latin typeface="+mj-ea"/>
                <a:ea typeface="+mj-ea"/>
              </a:rPr>
              <a:t>import</a:t>
            </a:r>
            <a:r>
              <a:rPr kumimoji="0" lang="ko-KR" altLang="ko-KR" sz="1000" b="0" i="0" u="none" strike="noStrike" cap="none" normalizeH="0" baseline="0" dirty="0" smtClean="0">
                <a:ln>
                  <a:noFill/>
                </a:ln>
                <a:solidFill>
                  <a:srgbClr val="24292E"/>
                </a:solidFill>
                <a:effectLst/>
                <a:latin typeface="+mj-ea"/>
                <a:ea typeface="+mj-ea"/>
              </a:rPr>
              <a:t> Amplify </a:t>
            </a:r>
            <a:r>
              <a:rPr kumimoji="0" lang="ko-KR" altLang="ko-KR" sz="1000" b="0" i="0" u="none" strike="noStrike" cap="none" normalizeH="0" baseline="0" dirty="0" smtClean="0">
                <a:ln>
                  <a:noFill/>
                </a:ln>
                <a:solidFill>
                  <a:srgbClr val="D73A49"/>
                </a:solidFill>
                <a:effectLst/>
                <a:latin typeface="+mj-ea"/>
                <a:ea typeface="+mj-ea"/>
              </a:rPr>
              <a:t>from</a:t>
            </a:r>
            <a:r>
              <a:rPr kumimoji="0" lang="ko-KR"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dirty="0" smtClean="0">
                <a:ln>
                  <a:noFill/>
                </a:ln>
                <a:solidFill>
                  <a:srgbClr val="032F62"/>
                </a:solidFill>
                <a:effectLst/>
                <a:latin typeface="+mj-ea"/>
                <a:ea typeface="+mj-ea"/>
              </a:rPr>
              <a:t>'@aws-amplify/core'</a:t>
            </a:r>
            <a:r>
              <a:rPr kumimoji="0" lang="ko-KR" altLang="ko-KR" sz="1000" b="0" i="0" u="none" strike="noStrike" cap="none" normalizeH="0" baseline="0" dirty="0" smtClean="0">
                <a:ln>
                  <a:noFill/>
                </a:ln>
                <a:solidFill>
                  <a:srgbClr val="24292E"/>
                </a:solidFill>
                <a:effectLst/>
                <a:latin typeface="+mj-ea"/>
                <a:ea typeface="+mj-ea"/>
              </a:rPr>
              <a:t>;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7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rgbClr val="D73A49"/>
                </a:solidFill>
                <a:effectLst/>
                <a:latin typeface="+mj-ea"/>
                <a:ea typeface="+mj-ea"/>
              </a:rPr>
              <a:t>if</a:t>
            </a:r>
            <a:r>
              <a:rPr kumimoji="0" lang="ko-KR" altLang="ko-KR" sz="1000" b="0" i="0" u="none" strike="noStrike" cap="none" normalizeH="0" baseline="0" dirty="0" smtClean="0">
                <a:ln>
                  <a:noFill/>
                </a:ln>
                <a:solidFill>
                  <a:srgbClr val="24292E"/>
                </a:solidFill>
                <a:effectLst/>
                <a:latin typeface="+mj-ea"/>
                <a:ea typeface="+mj-ea"/>
              </a:rPr>
              <a:t> (Amplify.PubSub </a:t>
            </a:r>
            <a:r>
              <a:rPr kumimoji="0" lang="ko-KR" altLang="ko-KR" sz="1000" b="0" i="0" u="none" strike="noStrike" cap="none" normalizeH="0" baseline="0" dirty="0" smtClean="0">
                <a:ln>
                  <a:noFill/>
                </a:ln>
                <a:solidFill>
                  <a:srgbClr val="D73A49"/>
                </a:solidFill>
                <a:effectLst/>
                <a:latin typeface="+mj-ea"/>
                <a:ea typeface="+mj-ea"/>
              </a:rPr>
              <a:t>&amp;&amp;</a:t>
            </a:r>
            <a:r>
              <a:rPr kumimoji="0" lang="ko-KR"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dirty="0" smtClean="0">
                <a:ln>
                  <a:noFill/>
                </a:ln>
                <a:solidFill>
                  <a:srgbClr val="D73A49"/>
                </a:solidFill>
                <a:effectLst/>
                <a:latin typeface="+mj-ea"/>
                <a:ea typeface="+mj-ea"/>
              </a:rPr>
              <a:t>typeof</a:t>
            </a:r>
            <a:r>
              <a:rPr kumimoji="0" lang="ko-KR" altLang="ko-KR" sz="1000" b="0" i="0" u="none" strike="noStrike" cap="none" normalizeH="0" baseline="0" dirty="0" smtClean="0">
                <a:ln>
                  <a:noFill/>
                </a:ln>
                <a:solidFill>
                  <a:srgbClr val="24292E"/>
                </a:solidFill>
                <a:effectLst/>
                <a:latin typeface="+mj-ea"/>
                <a:ea typeface="+mj-ea"/>
              </a:rPr>
              <a:t> Amplify.PubSub.subscribe </a:t>
            </a:r>
            <a:r>
              <a:rPr kumimoji="0" lang="ko-KR" altLang="ko-KR" sz="1000" b="0" i="0" u="none" strike="noStrike" cap="none" normalizeH="0" baseline="0" dirty="0" smtClean="0">
                <a:ln>
                  <a:noFill/>
                </a:ln>
                <a:solidFill>
                  <a:srgbClr val="D73A49"/>
                </a:solidFill>
                <a:effectLst/>
                <a:latin typeface="+mj-ea"/>
                <a:ea typeface="+mj-ea"/>
              </a:rPr>
              <a:t>===</a:t>
            </a:r>
            <a:r>
              <a:rPr kumimoji="0" lang="ko-KR"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dirty="0" smtClean="0">
                <a:ln>
                  <a:noFill/>
                </a:ln>
                <a:solidFill>
                  <a:srgbClr val="032F62"/>
                </a:solidFill>
                <a:effectLst/>
                <a:latin typeface="+mj-ea"/>
                <a:ea typeface="+mj-ea"/>
              </a:rPr>
              <a:t>'function'</a:t>
            </a:r>
            <a:r>
              <a:rPr kumimoji="0" lang="ko-KR" altLang="ko-KR" sz="1000" b="0" i="0" u="none" strike="noStrike" cap="none" normalizeH="0" baseline="0" dirty="0" smtClean="0">
                <a:ln>
                  <a:noFill/>
                </a:ln>
                <a:solidFill>
                  <a:srgbClr val="24292E"/>
                </a:solidFill>
                <a:effectLst/>
                <a:latin typeface="+mj-ea"/>
                <a:ea typeface="+mj-ea"/>
              </a:rPr>
              <a:t>) {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smtClean="0">
                <a:ln>
                  <a:noFill/>
                </a:ln>
                <a:solidFill>
                  <a:srgbClr val="24292E"/>
                </a:solidFill>
                <a:effectLst/>
                <a:latin typeface="+mj-ea"/>
                <a:ea typeface="+mj-ea"/>
              </a:rPr>
              <a:t>Amplify.PubSub.</a:t>
            </a:r>
            <a:r>
              <a:rPr kumimoji="0" lang="ko-KR" altLang="ko-KR" sz="1000" b="0" i="0" u="none" strike="noStrike" cap="none" normalizeH="0" baseline="0" smtClean="0">
                <a:ln>
                  <a:noFill/>
                </a:ln>
                <a:solidFill>
                  <a:srgbClr val="6F42C1"/>
                </a:solidFill>
                <a:effectLst/>
                <a:latin typeface="+mj-ea"/>
                <a:ea typeface="+mj-ea"/>
              </a:rPr>
              <a:t>subscribe</a:t>
            </a:r>
            <a:r>
              <a:rPr kumimoji="0" lang="ko-KR" altLang="ko-KR" sz="1000" b="0" i="0" u="none" strike="noStrike" cap="none" normalizeH="0" baseline="0" dirty="0" smtClean="0">
                <a:ln>
                  <a:noFill/>
                </a:ln>
                <a:solidFill>
                  <a:srgbClr val="24292E"/>
                </a:solidFill>
                <a:effectLst/>
                <a:latin typeface="+mj-ea"/>
                <a:ea typeface="+mj-ea"/>
              </a:rPr>
              <a:t>();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dirty="0" smtClean="0">
                <a:ln>
                  <a:noFill/>
                </a:ln>
                <a:solidFill>
                  <a:srgbClr val="D73A49"/>
                </a:solidFill>
                <a:effectLst/>
                <a:latin typeface="+mj-ea"/>
                <a:ea typeface="+mj-ea"/>
              </a:rPr>
              <a:t>else</a:t>
            </a:r>
            <a:r>
              <a:rPr kumimoji="0" lang="ko-KR" altLang="ko-KR" sz="1000" b="0" i="0" u="none" strike="noStrike" cap="none" normalizeH="0" baseline="0" dirty="0" smtClean="0">
                <a:ln>
                  <a:noFill/>
                </a:ln>
                <a:solidFill>
                  <a:srgbClr val="24292E"/>
                </a:solidFill>
                <a:effectLst/>
                <a:latin typeface="+mj-ea"/>
                <a:ea typeface="+mj-ea"/>
              </a:rPr>
              <a:t> {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rgbClr val="6A737D"/>
                </a:solidFill>
                <a:effectLst/>
                <a:latin typeface="+mj-ea"/>
                <a:ea typeface="+mj-ea"/>
              </a:rPr>
              <a:t>    </a:t>
            </a:r>
            <a:r>
              <a:rPr kumimoji="0" lang="ko-KR" altLang="ko-KR" sz="1000" b="0" i="0" u="none" strike="noStrike" cap="none" normalizeH="0" baseline="0" smtClean="0">
                <a:ln>
                  <a:noFill/>
                </a:ln>
                <a:solidFill>
                  <a:srgbClr val="6A737D"/>
                </a:solidFill>
                <a:effectLst/>
                <a:latin typeface="+mj-ea"/>
                <a:ea typeface="+mj-ea"/>
              </a:rPr>
              <a:t>// </a:t>
            </a:r>
            <a:r>
              <a:rPr kumimoji="0" lang="ko-KR" altLang="ko-KR" sz="1000" b="0" i="0" u="none" strike="noStrike" cap="none" normalizeH="0" baseline="0" dirty="0" smtClean="0">
                <a:ln>
                  <a:noFill/>
                </a:ln>
                <a:solidFill>
                  <a:srgbClr val="6A737D"/>
                </a:solidFill>
                <a:effectLst/>
                <a:latin typeface="+mj-ea"/>
                <a:ea typeface="+mj-ea"/>
              </a:rPr>
              <a:t>PubSub module is not installed in your app!</a:t>
            </a:r>
            <a:r>
              <a:rPr kumimoji="0" lang="ko-KR" altLang="ko-KR" sz="1000" b="0" i="0" u="none" strike="noStrike" cap="none" normalizeH="0" baseline="0" dirty="0" smtClean="0">
                <a:ln>
                  <a:noFill/>
                </a:ln>
                <a:solidFill>
                  <a:srgbClr val="24292E"/>
                </a:solidFill>
                <a:effectLst/>
                <a:latin typeface="+mj-ea"/>
                <a:ea typeface="+mj-ea"/>
              </a:rPr>
              <a:t>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rgbClr val="24292E"/>
                </a:solidFill>
                <a:effectLst/>
                <a:latin typeface="+mj-ea"/>
                <a:ea typeface="+mj-ea"/>
              </a:rPr>
              <a:t>}</a:t>
            </a:r>
            <a:endParaRPr kumimoji="0" lang="ko-KR" altLang="ko-KR" sz="1000" b="0" i="0" u="none" strike="noStrike" cap="none" normalizeH="0" baseline="0" dirty="0" smtClean="0">
              <a:ln>
                <a:noFill/>
              </a:ln>
              <a:solidFill>
                <a:schemeClr val="tx1"/>
              </a:solidFill>
              <a:effectLst/>
              <a:latin typeface="+mj-ea"/>
              <a:ea typeface="+mj-ea"/>
            </a:endParaRPr>
          </a:p>
        </p:txBody>
      </p:sp>
      <p:sp>
        <p:nvSpPr>
          <p:cNvPr id="18" name="Rectangle 2"/>
          <p:cNvSpPr>
            <a:spLocks noChangeArrowheads="1"/>
          </p:cNvSpPr>
          <p:nvPr/>
        </p:nvSpPr>
        <p:spPr bwMode="auto">
          <a:xfrm>
            <a:off x="6004560" y="2306807"/>
            <a:ext cx="4785360" cy="161583"/>
          </a:xfrm>
          <a:prstGeom prst="rect">
            <a:avLst/>
          </a:prstGeom>
          <a:noFill/>
          <a:ln>
            <a:noFill/>
          </a:ln>
          <a:effec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50" b="1" i="0" u="none" strike="noStrike" cap="none" normalizeH="0" baseline="0" dirty="0" smtClean="0">
                <a:ln>
                  <a:noFill/>
                </a:ln>
                <a:solidFill>
                  <a:srgbClr val="24292E"/>
                </a:solidFill>
                <a:effectLst/>
                <a:latin typeface="+mn-ea"/>
              </a:rPr>
              <a:t>@aws-amplify/core/src/Amplify.js</a:t>
            </a:r>
            <a:endParaRPr kumimoji="0" lang="ko-KR" altLang="ko-KR" sz="1400" b="0" i="0" u="none" strike="noStrike" cap="none" normalizeH="0" baseline="0" dirty="0" smtClean="0">
              <a:ln>
                <a:noFill/>
              </a:ln>
              <a:solidFill>
                <a:schemeClr val="tx1"/>
              </a:solidFill>
              <a:effectLst/>
              <a:latin typeface="+mn-ea"/>
            </a:endParaRPr>
          </a:p>
        </p:txBody>
      </p:sp>
      <p:sp>
        <p:nvSpPr>
          <p:cNvPr id="19" name="Rectangle 2"/>
          <p:cNvSpPr>
            <a:spLocks noChangeArrowheads="1"/>
          </p:cNvSpPr>
          <p:nvPr/>
        </p:nvSpPr>
        <p:spPr bwMode="auto">
          <a:xfrm>
            <a:off x="6059488" y="2526231"/>
            <a:ext cx="4785360" cy="2915395"/>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2000" rIns="91440" bIns="720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rgbClr val="D73A49"/>
                </a:solidFill>
                <a:effectLst/>
                <a:latin typeface="+mj-ea"/>
                <a:ea typeface="+mj-ea"/>
              </a:rPr>
              <a:t>export</a:t>
            </a:r>
            <a:r>
              <a:rPr kumimoji="0" lang="ko-KR"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dirty="0" smtClean="0">
                <a:ln>
                  <a:noFill/>
                </a:ln>
                <a:solidFill>
                  <a:srgbClr val="005CC5"/>
                </a:solidFill>
                <a:effectLst/>
                <a:latin typeface="+mj-ea"/>
                <a:ea typeface="+mj-ea"/>
              </a:rPr>
              <a:t>default</a:t>
            </a:r>
            <a:r>
              <a:rPr kumimoji="0" lang="ko-KR"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dirty="0" smtClean="0">
                <a:ln>
                  <a:noFill/>
                </a:ln>
                <a:solidFill>
                  <a:srgbClr val="D73A49"/>
                </a:solidFill>
                <a:effectLst/>
                <a:latin typeface="+mj-ea"/>
                <a:ea typeface="+mj-ea"/>
              </a:rPr>
              <a:t>class</a:t>
            </a:r>
            <a:r>
              <a:rPr kumimoji="0" lang="ko-KR"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dirty="0" smtClean="0">
                <a:ln>
                  <a:noFill/>
                </a:ln>
                <a:solidFill>
                  <a:srgbClr val="6F42C1"/>
                </a:solidFill>
                <a:effectLst/>
                <a:latin typeface="+mj-ea"/>
                <a:ea typeface="+mj-ea"/>
              </a:rPr>
              <a:t>Amplify</a:t>
            </a:r>
            <a:r>
              <a:rPr kumimoji="0" lang="ko-KR" altLang="ko-KR" sz="1000" b="0" i="0" u="none" strike="noStrike" cap="none" normalizeH="0" baseline="0" dirty="0" smtClean="0">
                <a:ln>
                  <a:noFill/>
                </a:ln>
                <a:solidFill>
                  <a:srgbClr val="24292E"/>
                </a:solidFill>
                <a:effectLst/>
                <a:latin typeface="+mj-ea"/>
                <a:ea typeface="+mj-ea"/>
              </a:rPr>
              <a:t> {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rgbClr val="D73A49"/>
                </a:solidFill>
                <a:effectLst/>
                <a:latin typeface="+mj-ea"/>
                <a:ea typeface="+mj-ea"/>
              </a:rPr>
              <a:t>    </a:t>
            </a:r>
            <a:r>
              <a:rPr kumimoji="0" lang="ko-KR" altLang="ko-KR" sz="1000" b="0" i="0" u="none" strike="noStrike" cap="none" normalizeH="0" baseline="0" smtClean="0">
                <a:ln>
                  <a:noFill/>
                </a:ln>
                <a:solidFill>
                  <a:srgbClr val="D73A49"/>
                </a:solidFill>
                <a:effectLst/>
                <a:latin typeface="+mj-ea"/>
                <a:ea typeface="+mj-ea"/>
              </a:rPr>
              <a:t>private</a:t>
            </a:r>
            <a:r>
              <a:rPr kumimoji="0" lang="ko-KR" altLang="ko-KR" sz="1000" b="0" i="0" u="none" strike="noStrike" cap="none" normalizeH="0" baseline="0" smtClean="0">
                <a:ln>
                  <a:noFill/>
                </a:ln>
                <a:solidFill>
                  <a:srgbClr val="24292E"/>
                </a:solidFill>
                <a:effectLst/>
                <a:latin typeface="+mj-ea"/>
                <a:ea typeface="+mj-ea"/>
              </a:rPr>
              <a:t> </a:t>
            </a:r>
            <a:r>
              <a:rPr kumimoji="0" lang="ko-KR" altLang="ko-KR" sz="1000" b="0" i="0" u="none" strike="noStrike" cap="none" normalizeH="0" baseline="0" dirty="0" smtClean="0">
                <a:ln>
                  <a:noFill/>
                </a:ln>
                <a:solidFill>
                  <a:srgbClr val="D73A49"/>
                </a:solidFill>
                <a:effectLst/>
                <a:latin typeface="+mj-ea"/>
                <a:ea typeface="+mj-ea"/>
              </a:rPr>
              <a:t>static</a:t>
            </a:r>
            <a:r>
              <a:rPr kumimoji="0" lang="ko-KR" altLang="ko-KR" sz="1000" b="0" i="0" u="none" strike="noStrike" cap="none" normalizeH="0" baseline="0" dirty="0" smtClean="0">
                <a:ln>
                  <a:noFill/>
                </a:ln>
                <a:solidFill>
                  <a:srgbClr val="24292E"/>
                </a:solidFill>
                <a:effectLst/>
                <a:latin typeface="+mj-ea"/>
                <a:ea typeface="+mj-ea"/>
              </a:rPr>
              <a:t> _modules </a:t>
            </a:r>
            <a:r>
              <a:rPr kumimoji="0" lang="ko-KR" altLang="ko-KR" sz="1000" b="0" i="0" u="none" strike="noStrike" cap="none" normalizeH="0" baseline="0" dirty="0" smtClean="0">
                <a:ln>
                  <a:noFill/>
                </a:ln>
                <a:solidFill>
                  <a:srgbClr val="D73A49"/>
                </a:solidFill>
                <a:effectLst/>
                <a:latin typeface="+mj-ea"/>
                <a:ea typeface="+mj-ea"/>
              </a:rPr>
              <a:t>=</a:t>
            </a:r>
            <a:r>
              <a:rPr kumimoji="0" lang="ko-KR" altLang="ko-KR" sz="1000" b="0" i="0" u="none" strike="noStrike" cap="none" normalizeH="0" baseline="0" dirty="0" smtClean="0">
                <a:ln>
                  <a:noFill/>
                </a:ln>
                <a:solidFill>
                  <a:srgbClr val="24292E"/>
                </a:solidFill>
                <a:effectLst/>
                <a:latin typeface="+mj-ea"/>
                <a:ea typeface="+mj-ea"/>
              </a:rPr>
              <a:t> [];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rgbClr val="D73A49"/>
                </a:solidFill>
                <a:effectLst/>
                <a:latin typeface="+mj-ea"/>
                <a:ea typeface="+mj-ea"/>
              </a:rPr>
              <a:t>    </a:t>
            </a:r>
            <a:r>
              <a:rPr kumimoji="0" lang="ko-KR" altLang="ko-KR" sz="1000" b="0" i="0" u="none" strike="noStrike" cap="none" normalizeH="0" baseline="0" smtClean="0">
                <a:ln>
                  <a:noFill/>
                </a:ln>
                <a:solidFill>
                  <a:srgbClr val="D73A49"/>
                </a:solidFill>
                <a:effectLst/>
                <a:latin typeface="+mj-ea"/>
                <a:ea typeface="+mj-ea"/>
              </a:rPr>
              <a:t>private</a:t>
            </a:r>
            <a:r>
              <a:rPr kumimoji="0" lang="ko-KR" altLang="ko-KR" sz="1000" b="0" i="0" u="none" strike="noStrike" cap="none" normalizeH="0" baseline="0" smtClean="0">
                <a:ln>
                  <a:noFill/>
                </a:ln>
                <a:solidFill>
                  <a:srgbClr val="24292E"/>
                </a:solidFill>
                <a:effectLst/>
                <a:latin typeface="+mj-ea"/>
                <a:ea typeface="+mj-ea"/>
              </a:rPr>
              <a:t> </a:t>
            </a:r>
            <a:r>
              <a:rPr kumimoji="0" lang="ko-KR" altLang="ko-KR" sz="1000" b="0" i="0" u="none" strike="noStrike" cap="none" normalizeH="0" baseline="0" dirty="0" smtClean="0">
                <a:ln>
                  <a:noFill/>
                </a:ln>
                <a:solidFill>
                  <a:srgbClr val="D73A49"/>
                </a:solidFill>
                <a:effectLst/>
                <a:latin typeface="+mj-ea"/>
                <a:ea typeface="+mj-ea"/>
              </a:rPr>
              <a:t>static</a:t>
            </a:r>
            <a:r>
              <a:rPr kumimoji="0" lang="ko-KR" altLang="ko-KR" sz="1000" b="0" i="0" u="none" strike="noStrike" cap="none" normalizeH="0" baseline="0" dirty="0" smtClean="0">
                <a:ln>
                  <a:noFill/>
                </a:ln>
                <a:solidFill>
                  <a:srgbClr val="24292E"/>
                </a:solidFill>
                <a:effectLst/>
                <a:latin typeface="+mj-ea"/>
                <a:ea typeface="+mj-ea"/>
              </a:rPr>
              <a:t> _config </a:t>
            </a:r>
            <a:r>
              <a:rPr kumimoji="0" lang="ko-KR" altLang="ko-KR" sz="1000" b="0" i="0" u="none" strike="noStrike" cap="none" normalizeH="0" baseline="0" dirty="0" smtClean="0">
                <a:ln>
                  <a:noFill/>
                </a:ln>
                <a:solidFill>
                  <a:srgbClr val="D73A49"/>
                </a:solidFill>
                <a:effectLst/>
                <a:latin typeface="+mj-ea"/>
                <a:ea typeface="+mj-ea"/>
              </a:rPr>
              <a:t>=</a:t>
            </a:r>
            <a:r>
              <a:rPr kumimoji="0" lang="ko-KR" altLang="ko-KR" sz="1000" b="0" i="0" u="none" strike="noStrike" cap="none" normalizeH="0" baseline="0" dirty="0" smtClean="0">
                <a:ln>
                  <a:noFill/>
                </a:ln>
                <a:solidFill>
                  <a:srgbClr val="24292E"/>
                </a:solidFill>
                <a:effectLst/>
                <a:latin typeface="+mj-ea"/>
                <a:ea typeface="+mj-ea"/>
              </a:rPr>
              <a:t> {};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700" dirty="0">
              <a:solidFill>
                <a:srgbClr val="24292E"/>
              </a:solidFill>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rgbClr val="6A737D"/>
                </a:solidFill>
                <a:effectLst/>
                <a:latin typeface="+mj-ea"/>
                <a:ea typeface="+mj-ea"/>
              </a:rPr>
              <a:t>    </a:t>
            </a:r>
            <a:r>
              <a:rPr kumimoji="0" lang="ko-KR" altLang="ko-KR" sz="1000" b="0" i="0" u="none" strike="noStrike" cap="none" normalizeH="0" baseline="0" smtClean="0">
                <a:ln>
                  <a:noFill/>
                </a:ln>
                <a:solidFill>
                  <a:srgbClr val="6A737D"/>
                </a:solidFill>
                <a:effectLst/>
                <a:latin typeface="+mj-ea"/>
                <a:ea typeface="+mj-ea"/>
              </a:rPr>
              <a:t>// </a:t>
            </a:r>
            <a:r>
              <a:rPr kumimoji="0" lang="ko-KR" altLang="ko-KR" sz="1000" b="0" i="0" u="none" strike="noStrike" cap="none" normalizeH="0" baseline="0" dirty="0" smtClean="0">
                <a:ln>
                  <a:noFill/>
                </a:ln>
                <a:solidFill>
                  <a:srgbClr val="6A737D"/>
                </a:solidFill>
                <a:effectLst/>
                <a:latin typeface="+mj-ea"/>
                <a:ea typeface="+mj-ea"/>
              </a:rPr>
              <a:t>register the module into Amplify</a:t>
            </a:r>
            <a:r>
              <a:rPr kumimoji="0" lang="ko-KR" altLang="ko-KR" sz="1000" b="0" i="0" u="none" strike="noStrike" cap="none" normalizeH="0" baseline="0" dirty="0" smtClean="0">
                <a:ln>
                  <a:noFill/>
                </a:ln>
                <a:solidFill>
                  <a:srgbClr val="24292E"/>
                </a:solidFill>
                <a:effectLst/>
                <a:latin typeface="+mj-ea"/>
                <a:ea typeface="+mj-ea"/>
              </a:rPr>
              <a:t>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rgbClr val="D73A49"/>
                </a:solidFill>
                <a:effectLst/>
                <a:latin typeface="+mj-ea"/>
                <a:ea typeface="+mj-ea"/>
              </a:rPr>
              <a:t>    </a:t>
            </a:r>
            <a:r>
              <a:rPr kumimoji="0" lang="ko-KR" altLang="ko-KR" sz="1000" b="0" i="0" u="none" strike="noStrike" cap="none" normalizeH="0" baseline="0" smtClean="0">
                <a:ln>
                  <a:noFill/>
                </a:ln>
                <a:solidFill>
                  <a:srgbClr val="D73A49"/>
                </a:solidFill>
                <a:effectLst/>
                <a:latin typeface="+mj-ea"/>
                <a:ea typeface="+mj-ea"/>
              </a:rPr>
              <a:t>static</a:t>
            </a:r>
            <a:r>
              <a:rPr kumimoji="0" lang="ko-KR" altLang="ko-KR" sz="1000" b="0" i="0" u="none" strike="noStrike" cap="none" normalizeH="0" baseline="0" smtClean="0">
                <a:ln>
                  <a:noFill/>
                </a:ln>
                <a:solidFill>
                  <a:srgbClr val="24292E"/>
                </a:solidFill>
                <a:effectLst/>
                <a:latin typeface="+mj-ea"/>
                <a:ea typeface="+mj-ea"/>
              </a:rPr>
              <a:t> </a:t>
            </a:r>
            <a:r>
              <a:rPr kumimoji="0" lang="ko-KR" altLang="ko-KR" sz="1000" b="0" i="0" u="none" strike="noStrike" cap="none" normalizeH="0" baseline="0" dirty="0" smtClean="0">
                <a:ln>
                  <a:noFill/>
                </a:ln>
                <a:solidFill>
                  <a:srgbClr val="6F42C1"/>
                </a:solidFill>
                <a:effectLst/>
                <a:latin typeface="+mj-ea"/>
                <a:ea typeface="+mj-ea"/>
              </a:rPr>
              <a:t>register</a:t>
            </a:r>
            <a:r>
              <a:rPr kumimoji="0" lang="ko-KR" altLang="ko-KR" sz="1000" b="0" i="0" u="none" strike="noStrike" cap="none" normalizeH="0" baseline="0" dirty="0" smtClean="0">
                <a:ln>
                  <a:noFill/>
                </a:ln>
                <a:solidFill>
                  <a:srgbClr val="24292E"/>
                </a:solidFill>
                <a:effectLst/>
                <a:latin typeface="+mj-ea"/>
                <a:ea typeface="+mj-ea"/>
              </a:rPr>
              <a:t>(</a:t>
            </a:r>
            <a:r>
              <a:rPr kumimoji="0" lang="ko-KR" altLang="ko-KR" sz="1000" b="0" i="0" u="none" strike="noStrike" cap="none" normalizeH="0" baseline="0" dirty="0" smtClean="0">
                <a:ln>
                  <a:noFill/>
                </a:ln>
                <a:solidFill>
                  <a:srgbClr val="005CC5"/>
                </a:solidFill>
                <a:effectLst/>
                <a:latin typeface="+mj-ea"/>
                <a:ea typeface="+mj-ea"/>
              </a:rPr>
              <a:t>module</a:t>
            </a:r>
            <a:r>
              <a:rPr kumimoji="0" lang="ko-KR" altLang="ko-KR" sz="1000" b="0" i="0" u="none" strike="noStrike" cap="none" normalizeH="0" baseline="0" dirty="0" smtClean="0">
                <a:ln>
                  <a:noFill/>
                </a:ln>
                <a:solidFill>
                  <a:srgbClr val="24292E"/>
                </a:solidFill>
                <a:effectLst/>
                <a:latin typeface="+mj-ea"/>
                <a:ea typeface="+mj-ea"/>
              </a:rPr>
              <a:t>) {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rgbClr val="005CC5"/>
                </a:solidFill>
                <a:effectLst/>
                <a:latin typeface="+mj-ea"/>
                <a:ea typeface="+mj-ea"/>
              </a:rPr>
              <a:t>        </a:t>
            </a:r>
            <a:r>
              <a:rPr kumimoji="0" lang="ko-KR" altLang="ko-KR" sz="1000" b="0" i="0" u="none" strike="noStrike" cap="none" normalizeH="0" baseline="0" smtClean="0">
                <a:ln>
                  <a:noFill/>
                </a:ln>
                <a:solidFill>
                  <a:srgbClr val="005CC5"/>
                </a:solidFill>
                <a:effectLst/>
                <a:latin typeface="+mj-ea"/>
                <a:ea typeface="+mj-ea"/>
              </a:rPr>
              <a:t>this</a:t>
            </a:r>
            <a:r>
              <a:rPr kumimoji="0" lang="ko-KR" altLang="ko-KR" sz="1000" b="0" i="0" u="none" strike="noStrike" cap="none" normalizeH="0" baseline="0" dirty="0" smtClean="0">
                <a:ln>
                  <a:noFill/>
                </a:ln>
                <a:solidFill>
                  <a:srgbClr val="24292E"/>
                </a:solidFill>
                <a:effectLst/>
                <a:latin typeface="+mj-ea"/>
                <a:ea typeface="+mj-ea"/>
              </a:rPr>
              <a:t>._modules.</a:t>
            </a:r>
            <a:r>
              <a:rPr kumimoji="0" lang="ko-KR" altLang="ko-KR" sz="1000" b="0" i="0" u="none" strike="noStrike" cap="none" normalizeH="0" baseline="0" dirty="0" smtClean="0">
                <a:ln>
                  <a:noFill/>
                </a:ln>
                <a:solidFill>
                  <a:srgbClr val="005CC5"/>
                </a:solidFill>
                <a:effectLst/>
                <a:latin typeface="+mj-ea"/>
                <a:ea typeface="+mj-ea"/>
              </a:rPr>
              <a:t>add</a:t>
            </a:r>
            <a:r>
              <a:rPr kumimoji="0" lang="ko-KR" altLang="ko-KR" sz="1000" b="0" i="0" u="none" strike="noStrike" cap="none" normalizeH="0" baseline="0" dirty="0" smtClean="0">
                <a:ln>
                  <a:noFill/>
                </a:ln>
                <a:solidFill>
                  <a:srgbClr val="24292E"/>
                </a:solidFill>
                <a:effectLst/>
                <a:latin typeface="+mj-ea"/>
                <a:ea typeface="+mj-ea"/>
              </a:rPr>
              <a:t>(</a:t>
            </a:r>
            <a:r>
              <a:rPr kumimoji="0" lang="ko-KR" altLang="ko-KR" sz="1000" b="0" i="0" u="none" strike="noStrike" cap="none" normalizeH="0" baseline="0" dirty="0" smtClean="0">
                <a:ln>
                  <a:noFill/>
                </a:ln>
                <a:solidFill>
                  <a:srgbClr val="005CC5"/>
                </a:solidFill>
                <a:effectLst/>
                <a:latin typeface="+mj-ea"/>
                <a:ea typeface="+mj-ea"/>
              </a:rPr>
              <a:t>module</a:t>
            </a:r>
            <a:r>
              <a:rPr kumimoji="0" lang="ko-KR" altLang="ko-KR" sz="1000" b="0" i="0" u="none" strike="noStrike" cap="none" normalizeH="0" baseline="0" dirty="0" smtClean="0">
                <a:ln>
                  <a:noFill/>
                </a:ln>
                <a:solidFill>
                  <a:srgbClr val="24292E"/>
                </a:solidFill>
                <a:effectLst/>
                <a:latin typeface="+mj-ea"/>
                <a:ea typeface="+mj-ea"/>
              </a:rPr>
              <a:t>);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rgbClr val="005CC5"/>
                </a:solidFill>
                <a:effectLst/>
                <a:latin typeface="+mj-ea"/>
                <a:ea typeface="+mj-ea"/>
              </a:rPr>
              <a:t>        </a:t>
            </a:r>
            <a:r>
              <a:rPr kumimoji="0" lang="ko-KR" altLang="ko-KR" sz="1000" b="0" i="0" u="none" strike="noStrike" cap="none" normalizeH="0" baseline="0" smtClean="0">
                <a:ln>
                  <a:noFill/>
                </a:ln>
                <a:solidFill>
                  <a:srgbClr val="005CC5"/>
                </a:solidFill>
                <a:effectLst/>
                <a:latin typeface="+mj-ea"/>
                <a:ea typeface="+mj-ea"/>
              </a:rPr>
              <a:t>module</a:t>
            </a:r>
            <a:r>
              <a:rPr kumimoji="0" lang="ko-KR" altLang="ko-KR" sz="1000" b="0" i="0" u="none" strike="noStrike" cap="none" normalizeH="0" baseline="0" smtClean="0">
                <a:ln>
                  <a:noFill/>
                </a:ln>
                <a:solidFill>
                  <a:srgbClr val="24292E"/>
                </a:solidFill>
                <a:effectLst/>
                <a:latin typeface="+mj-ea"/>
                <a:ea typeface="+mj-ea"/>
              </a:rPr>
              <a:t>.</a:t>
            </a:r>
            <a:r>
              <a:rPr kumimoji="0" lang="ko-KR" altLang="ko-KR" sz="1000" b="0" i="0" u="none" strike="noStrike" cap="none" normalizeH="0" baseline="0" smtClean="0">
                <a:ln>
                  <a:noFill/>
                </a:ln>
                <a:solidFill>
                  <a:srgbClr val="6F42C1"/>
                </a:solidFill>
                <a:effectLst/>
                <a:latin typeface="+mj-ea"/>
                <a:ea typeface="+mj-ea"/>
              </a:rPr>
              <a:t>configure</a:t>
            </a:r>
            <a:r>
              <a:rPr kumimoji="0" lang="ko-KR" altLang="ko-KR" sz="1000" b="0" i="0" u="none" strike="noStrike" cap="none" normalizeH="0" baseline="0" smtClean="0">
                <a:ln>
                  <a:noFill/>
                </a:ln>
                <a:solidFill>
                  <a:srgbClr val="24292E"/>
                </a:solidFill>
                <a:effectLst/>
                <a:latin typeface="+mj-ea"/>
                <a:ea typeface="+mj-ea"/>
              </a:rPr>
              <a:t>(</a:t>
            </a:r>
            <a:r>
              <a:rPr kumimoji="0" lang="ko-KR" altLang="ko-KR" sz="1000" b="0" i="0" u="none" strike="noStrike" cap="none" normalizeH="0" baseline="0" smtClean="0">
                <a:ln>
                  <a:noFill/>
                </a:ln>
                <a:solidFill>
                  <a:srgbClr val="005CC5"/>
                </a:solidFill>
                <a:effectLst/>
                <a:latin typeface="+mj-ea"/>
                <a:ea typeface="+mj-ea"/>
              </a:rPr>
              <a:t>this</a:t>
            </a:r>
            <a:r>
              <a:rPr kumimoji="0" lang="ko-KR" altLang="ko-KR" sz="1000" b="0" i="0" u="none" strike="noStrike" cap="none" normalizeH="0" baseline="0" dirty="0" smtClean="0">
                <a:ln>
                  <a:noFill/>
                </a:ln>
                <a:solidFill>
                  <a:srgbClr val="24292E"/>
                </a:solidFill>
                <a:effectLst/>
                <a:latin typeface="+mj-ea"/>
                <a:ea typeface="+mj-ea"/>
              </a:rPr>
              <a:t>._config);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smtClean="0">
                <a:ln>
                  <a:noFill/>
                </a:ln>
                <a:solidFill>
                  <a:srgbClr val="24292E"/>
                </a:solidFill>
                <a:effectLst/>
                <a:latin typeface="+mj-ea"/>
                <a:ea typeface="+mj-ea"/>
              </a:rPr>
              <a:t>Amplify[</a:t>
            </a:r>
            <a:r>
              <a:rPr kumimoji="0" lang="ko-KR" altLang="ko-KR" sz="1000" b="0" i="0" u="none" strike="noStrike" cap="none" normalizeH="0" baseline="0" smtClean="0">
                <a:ln>
                  <a:noFill/>
                </a:ln>
                <a:solidFill>
                  <a:srgbClr val="005CC5"/>
                </a:solidFill>
                <a:effectLst/>
                <a:latin typeface="+mj-ea"/>
                <a:ea typeface="+mj-ea"/>
              </a:rPr>
              <a:t>module</a:t>
            </a:r>
            <a:r>
              <a:rPr kumimoji="0" lang="ko-KR" altLang="ko-KR" sz="1000" b="0" i="0" u="none" strike="noStrike" cap="none" normalizeH="0" baseline="0" smtClean="0">
                <a:ln>
                  <a:noFill/>
                </a:ln>
                <a:solidFill>
                  <a:srgbClr val="24292E"/>
                </a:solidFill>
                <a:effectLst/>
                <a:latin typeface="+mj-ea"/>
                <a:ea typeface="+mj-ea"/>
              </a:rPr>
              <a:t>.</a:t>
            </a:r>
            <a:r>
              <a:rPr kumimoji="0" lang="ko-KR" altLang="ko-KR" sz="1000" b="0" i="0" u="none" strike="noStrike" cap="none" normalizeH="0" baseline="0" smtClean="0">
                <a:ln>
                  <a:noFill/>
                </a:ln>
                <a:solidFill>
                  <a:srgbClr val="6F42C1"/>
                </a:solidFill>
                <a:effectLst/>
                <a:latin typeface="+mj-ea"/>
                <a:ea typeface="+mj-ea"/>
              </a:rPr>
              <a:t>getModuleName</a:t>
            </a:r>
            <a:r>
              <a:rPr kumimoji="0" lang="ko-KR"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dirty="0" smtClean="0">
                <a:ln>
                  <a:noFill/>
                </a:ln>
                <a:solidFill>
                  <a:srgbClr val="D73A49"/>
                </a:solidFill>
                <a:effectLst/>
                <a:latin typeface="+mj-ea"/>
                <a:ea typeface="+mj-ea"/>
              </a:rPr>
              <a:t>=</a:t>
            </a:r>
            <a:r>
              <a:rPr kumimoji="0" lang="ko-KR"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dirty="0" smtClean="0">
                <a:ln>
                  <a:noFill/>
                </a:ln>
                <a:solidFill>
                  <a:srgbClr val="005CC5"/>
                </a:solidFill>
                <a:effectLst/>
                <a:latin typeface="+mj-ea"/>
                <a:ea typeface="+mj-ea"/>
              </a:rPr>
              <a:t>module</a:t>
            </a:r>
            <a:r>
              <a:rPr kumimoji="0" lang="ko-KR" altLang="ko-KR" sz="1000" b="0" i="0" u="none" strike="noStrike" cap="none" normalizeH="0" baseline="0" dirty="0" smtClean="0">
                <a:ln>
                  <a:noFill/>
                </a:ln>
                <a:solidFill>
                  <a:srgbClr val="24292E"/>
                </a:solidFill>
                <a:effectLst/>
                <a:latin typeface="+mj-ea"/>
                <a:ea typeface="+mj-ea"/>
              </a:rPr>
              <a:t>;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smtClean="0">
                <a:ln>
                  <a:noFill/>
                </a:ln>
                <a:solidFill>
                  <a:srgbClr val="24292E"/>
                </a:solidFill>
                <a:effectLst/>
                <a:latin typeface="+mj-ea"/>
                <a:ea typeface="+mj-ea"/>
              </a:rPr>
              <a:t>}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700" b="0" i="0" u="none" strike="noStrike" cap="none" normalizeH="0" baseline="0" dirty="0" smtClean="0">
              <a:ln>
                <a:noFill/>
              </a:ln>
              <a:solidFill>
                <a:srgbClr val="D73A49"/>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ko-KR" sz="1000" dirty="0">
                <a:solidFill>
                  <a:srgbClr val="D73A49"/>
                </a:solidFill>
                <a:latin typeface="+mj-ea"/>
                <a:ea typeface="+mj-ea"/>
              </a:rPr>
              <a:t> </a:t>
            </a:r>
            <a:r>
              <a:rPr lang="en-US" altLang="ko-KR" sz="1000" dirty="0" smtClean="0">
                <a:solidFill>
                  <a:srgbClr val="D73A49"/>
                </a:solidFill>
                <a:latin typeface="+mj-ea"/>
                <a:ea typeface="+mj-ea"/>
              </a:rPr>
              <a:t>   </a:t>
            </a:r>
            <a:r>
              <a:rPr kumimoji="0" lang="ko-KR" altLang="ko-KR" sz="1000" b="0" i="0" u="none" strike="noStrike" cap="none" normalizeH="0" baseline="0" smtClean="0">
                <a:ln>
                  <a:noFill/>
                </a:ln>
                <a:solidFill>
                  <a:srgbClr val="D73A49"/>
                </a:solidFill>
                <a:effectLst/>
                <a:latin typeface="+mj-ea"/>
                <a:ea typeface="+mj-ea"/>
              </a:rPr>
              <a:t>static</a:t>
            </a:r>
            <a:r>
              <a:rPr kumimoji="0" lang="ko-KR" altLang="ko-KR" sz="1000" b="0" i="0" u="none" strike="noStrike" cap="none" normalizeH="0" baseline="0" smtClean="0">
                <a:ln>
                  <a:noFill/>
                </a:ln>
                <a:solidFill>
                  <a:srgbClr val="24292E"/>
                </a:solidFill>
                <a:effectLst/>
                <a:latin typeface="+mj-ea"/>
                <a:ea typeface="+mj-ea"/>
              </a:rPr>
              <a:t> </a:t>
            </a:r>
            <a:r>
              <a:rPr kumimoji="0" lang="ko-KR" altLang="ko-KR" sz="1000" b="0" i="0" u="none" strike="noStrike" cap="none" normalizeH="0" baseline="0" dirty="0" smtClean="0">
                <a:ln>
                  <a:noFill/>
                </a:ln>
                <a:solidFill>
                  <a:srgbClr val="6F42C1"/>
                </a:solidFill>
                <a:effectLst/>
                <a:latin typeface="+mj-ea"/>
                <a:ea typeface="+mj-ea"/>
              </a:rPr>
              <a:t>configure</a:t>
            </a:r>
            <a:r>
              <a:rPr kumimoji="0" lang="ko-KR" altLang="ko-KR" sz="1000" b="0" i="0" u="none" strike="noStrike" cap="none" normalizeH="0" baseline="0" dirty="0" smtClean="0">
                <a:ln>
                  <a:noFill/>
                </a:ln>
                <a:solidFill>
                  <a:srgbClr val="24292E"/>
                </a:solidFill>
                <a:effectLst/>
                <a:latin typeface="+mj-ea"/>
                <a:ea typeface="+mj-ea"/>
              </a:rPr>
              <a:t>(config) {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rgbClr val="005CC5"/>
                </a:solidFill>
                <a:effectLst/>
                <a:latin typeface="+mj-ea"/>
                <a:ea typeface="+mj-ea"/>
              </a:rPr>
              <a:t>        </a:t>
            </a:r>
            <a:r>
              <a:rPr kumimoji="0" lang="ko-KR" altLang="ko-KR" sz="1000" b="0" i="0" u="none" strike="noStrike" cap="none" normalizeH="0" baseline="0" smtClean="0">
                <a:ln>
                  <a:noFill/>
                </a:ln>
                <a:solidFill>
                  <a:srgbClr val="005CC5"/>
                </a:solidFill>
                <a:effectLst/>
                <a:latin typeface="+mj-ea"/>
                <a:ea typeface="+mj-ea"/>
              </a:rPr>
              <a:t>Object</a:t>
            </a:r>
            <a:r>
              <a:rPr kumimoji="0" lang="ko-KR" altLang="ko-KR" sz="1000" b="0" i="0" u="none" strike="noStrike" cap="none" normalizeH="0" baseline="0" smtClean="0">
                <a:ln>
                  <a:noFill/>
                </a:ln>
                <a:solidFill>
                  <a:srgbClr val="24292E"/>
                </a:solidFill>
                <a:effectLst/>
                <a:latin typeface="+mj-ea"/>
                <a:ea typeface="+mj-ea"/>
              </a:rPr>
              <a:t>.</a:t>
            </a:r>
            <a:r>
              <a:rPr kumimoji="0" lang="ko-KR" altLang="ko-KR" sz="1000" b="0" i="0" u="none" strike="noStrike" cap="none" normalizeH="0" baseline="0" smtClean="0">
                <a:ln>
                  <a:noFill/>
                </a:ln>
                <a:solidFill>
                  <a:srgbClr val="6F42C1"/>
                </a:solidFill>
                <a:effectLst/>
                <a:latin typeface="+mj-ea"/>
                <a:ea typeface="+mj-ea"/>
              </a:rPr>
              <a:t>assign</a:t>
            </a:r>
            <a:r>
              <a:rPr kumimoji="0" lang="ko-KR" altLang="ko-KR" sz="1000" b="0" i="0" u="none" strike="noStrike" cap="none" normalizeH="0" baseline="0" smtClean="0">
                <a:ln>
                  <a:noFill/>
                </a:ln>
                <a:solidFill>
                  <a:srgbClr val="24292E"/>
                </a:solidFill>
                <a:effectLst/>
                <a:latin typeface="+mj-ea"/>
                <a:ea typeface="+mj-ea"/>
              </a:rPr>
              <a:t>(</a:t>
            </a:r>
            <a:r>
              <a:rPr kumimoji="0" lang="ko-KR" altLang="ko-KR" sz="1000" b="0" i="0" u="none" strike="noStrike" cap="none" normalizeH="0" baseline="0" smtClean="0">
                <a:ln>
                  <a:noFill/>
                </a:ln>
                <a:solidFill>
                  <a:srgbClr val="005CC5"/>
                </a:solidFill>
                <a:effectLst/>
                <a:latin typeface="+mj-ea"/>
                <a:ea typeface="+mj-ea"/>
              </a:rPr>
              <a:t>this</a:t>
            </a:r>
            <a:r>
              <a:rPr kumimoji="0" lang="ko-KR" altLang="ko-KR" sz="1000" b="0" i="0" u="none" strike="noStrike" cap="none" normalizeH="0" baseline="0" dirty="0" smtClean="0">
                <a:ln>
                  <a:noFill/>
                </a:ln>
                <a:solidFill>
                  <a:srgbClr val="24292E"/>
                </a:solidFill>
                <a:effectLst/>
                <a:latin typeface="+mj-ea"/>
                <a:ea typeface="+mj-ea"/>
              </a:rPr>
              <a:t>._config, config);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rgbClr val="005CC5"/>
                </a:solidFill>
                <a:effectLst/>
                <a:latin typeface="+mj-ea"/>
                <a:ea typeface="+mj-ea"/>
              </a:rPr>
              <a:t>        </a:t>
            </a:r>
            <a:r>
              <a:rPr kumimoji="0" lang="ko-KR" altLang="ko-KR" sz="1000" b="0" i="0" u="none" strike="noStrike" cap="none" normalizeH="0" baseline="0" smtClean="0">
                <a:ln>
                  <a:noFill/>
                </a:ln>
                <a:solidFill>
                  <a:srgbClr val="005CC5"/>
                </a:solidFill>
                <a:effectLst/>
                <a:latin typeface="+mj-ea"/>
                <a:ea typeface="+mj-ea"/>
              </a:rPr>
              <a:t>this</a:t>
            </a:r>
            <a:r>
              <a:rPr kumimoji="0" lang="ko-KR" altLang="ko-KR" sz="1000" b="0" i="0" u="none" strike="noStrike" cap="none" normalizeH="0" baseline="0" dirty="0" smtClean="0">
                <a:ln>
                  <a:noFill/>
                </a:ln>
                <a:solidFill>
                  <a:srgbClr val="24292E"/>
                </a:solidFill>
                <a:effectLst/>
                <a:latin typeface="+mj-ea"/>
                <a:ea typeface="+mj-ea"/>
              </a:rPr>
              <a:t>._modules.</a:t>
            </a:r>
            <a:r>
              <a:rPr kumimoji="0" lang="ko-KR" altLang="ko-KR" sz="1000" b="0" i="0" u="none" strike="noStrike" cap="none" normalizeH="0" baseline="0" dirty="0" smtClean="0">
                <a:ln>
                  <a:noFill/>
                </a:ln>
                <a:solidFill>
                  <a:srgbClr val="6F42C1"/>
                </a:solidFill>
                <a:effectLst/>
                <a:latin typeface="+mj-ea"/>
                <a:ea typeface="+mj-ea"/>
              </a:rPr>
              <a:t>map</a:t>
            </a:r>
            <a:r>
              <a:rPr kumimoji="0" lang="ko-KR" altLang="ko-KR" sz="1000" b="0" i="0" u="none" strike="noStrike" cap="none" normalizeH="0" baseline="0" dirty="0" smtClean="0">
                <a:ln>
                  <a:noFill/>
                </a:ln>
                <a:solidFill>
                  <a:srgbClr val="24292E"/>
                </a:solidFill>
                <a:effectLst/>
                <a:latin typeface="+mj-ea"/>
                <a:ea typeface="+mj-ea"/>
              </a:rPr>
              <a:t>(module </a:t>
            </a:r>
            <a:r>
              <a:rPr kumimoji="0" lang="ko-KR" altLang="ko-KR" sz="1000" b="0" i="0" u="none" strike="noStrike" cap="none" normalizeH="0" baseline="0" dirty="0" smtClean="0">
                <a:ln>
                  <a:noFill/>
                </a:ln>
                <a:solidFill>
                  <a:srgbClr val="D73A49"/>
                </a:solidFill>
                <a:effectLst/>
                <a:latin typeface="+mj-ea"/>
                <a:ea typeface="+mj-ea"/>
              </a:rPr>
              <a:t>=&gt;</a:t>
            </a:r>
            <a:r>
              <a:rPr kumimoji="0" lang="ko-KR" altLang="ko-KR" sz="1000" b="0" i="0" u="none" strike="noStrike" cap="none" normalizeH="0" baseline="0" dirty="0" smtClean="0">
                <a:ln>
                  <a:noFill/>
                </a:ln>
                <a:solidFill>
                  <a:srgbClr val="24292E"/>
                </a:solidFill>
                <a:effectLst/>
                <a:latin typeface="+mj-ea"/>
                <a:ea typeface="+mj-ea"/>
              </a:rPr>
              <a:t> {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rgbClr val="005CC5"/>
                </a:solidFill>
                <a:effectLst/>
                <a:latin typeface="+mj-ea"/>
                <a:ea typeface="+mj-ea"/>
              </a:rPr>
              <a:t>        </a:t>
            </a:r>
            <a:r>
              <a:rPr kumimoji="0" lang="ko-KR" altLang="ko-KR" sz="1000" b="0" i="0" u="none" strike="noStrike" cap="none" normalizeH="0" baseline="0" smtClean="0">
                <a:ln>
                  <a:noFill/>
                </a:ln>
                <a:solidFill>
                  <a:srgbClr val="005CC5"/>
                </a:solidFill>
                <a:effectLst/>
                <a:latin typeface="+mj-ea"/>
                <a:ea typeface="+mj-ea"/>
              </a:rPr>
              <a:t>module</a:t>
            </a:r>
            <a:r>
              <a:rPr kumimoji="0" lang="ko-KR" altLang="ko-KR" sz="1000" b="0" i="0" u="none" strike="noStrike" cap="none" normalizeH="0" baseline="0" smtClean="0">
                <a:ln>
                  <a:noFill/>
                </a:ln>
                <a:solidFill>
                  <a:srgbClr val="24292E"/>
                </a:solidFill>
                <a:effectLst/>
                <a:latin typeface="+mj-ea"/>
                <a:ea typeface="+mj-ea"/>
              </a:rPr>
              <a:t>.</a:t>
            </a:r>
            <a:r>
              <a:rPr kumimoji="0" lang="ko-KR" altLang="ko-KR" sz="1000" b="0" i="0" u="none" strike="noStrike" cap="none" normalizeH="0" baseline="0" smtClean="0">
                <a:ln>
                  <a:noFill/>
                </a:ln>
                <a:solidFill>
                  <a:srgbClr val="6F42C1"/>
                </a:solidFill>
                <a:effectLst/>
                <a:latin typeface="+mj-ea"/>
                <a:ea typeface="+mj-ea"/>
              </a:rPr>
              <a:t>configure</a:t>
            </a:r>
            <a:r>
              <a:rPr kumimoji="0" lang="ko-KR" altLang="ko-KR" sz="1000" b="0" i="0" u="none" strike="noStrike" cap="none" normalizeH="0" baseline="0" smtClean="0">
                <a:ln>
                  <a:noFill/>
                </a:ln>
                <a:solidFill>
                  <a:srgbClr val="24292E"/>
                </a:solidFill>
                <a:effectLst/>
                <a:latin typeface="+mj-ea"/>
                <a:ea typeface="+mj-ea"/>
              </a:rPr>
              <a:t>(</a:t>
            </a:r>
            <a:r>
              <a:rPr kumimoji="0" lang="ko-KR" altLang="ko-KR" sz="1000" b="0" i="0" u="none" strike="noStrike" cap="none" normalizeH="0" baseline="0" smtClean="0">
                <a:ln>
                  <a:noFill/>
                </a:ln>
                <a:solidFill>
                  <a:srgbClr val="005CC5"/>
                </a:solidFill>
                <a:effectLst/>
                <a:latin typeface="+mj-ea"/>
                <a:ea typeface="+mj-ea"/>
              </a:rPr>
              <a:t>this</a:t>
            </a:r>
            <a:r>
              <a:rPr kumimoji="0" lang="ko-KR" altLang="ko-KR" sz="1000" b="0" i="0" u="none" strike="noStrike" cap="none" normalizeH="0" baseline="0" dirty="0" smtClean="0">
                <a:ln>
                  <a:noFill/>
                </a:ln>
                <a:solidFill>
                  <a:srgbClr val="24292E"/>
                </a:solidFill>
                <a:effectLst/>
                <a:latin typeface="+mj-ea"/>
                <a:ea typeface="+mj-ea"/>
              </a:rPr>
              <a:t>._config);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smtClean="0">
                <a:ln>
                  <a:noFill/>
                </a:ln>
                <a:solidFill>
                  <a:srgbClr val="24292E"/>
                </a:solidFill>
                <a:effectLst/>
                <a:latin typeface="+mj-ea"/>
                <a:ea typeface="+mj-ea"/>
              </a:rPr>
              <a:t>});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smtClean="0">
                <a:ln>
                  <a:noFill/>
                </a:ln>
                <a:solidFill>
                  <a:srgbClr val="24292E"/>
                </a:solidFill>
                <a:effectLst/>
                <a:latin typeface="+mj-ea"/>
                <a:ea typeface="+mj-ea"/>
              </a:rPr>
              <a:t>}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rgbClr val="24292E"/>
                </a:solidFill>
                <a:effectLst/>
                <a:latin typeface="+mj-ea"/>
                <a:ea typeface="+mj-ea"/>
              </a:rPr>
              <a:t>}</a:t>
            </a:r>
            <a:endParaRPr kumimoji="0" lang="ko-KR" altLang="ko-KR" sz="1000" b="0" i="0" u="none" strike="noStrike" cap="none" normalizeH="0" baseline="0" dirty="0" smtClean="0">
              <a:ln>
                <a:noFill/>
              </a:ln>
              <a:solidFill>
                <a:schemeClr val="tx1"/>
              </a:solidFill>
              <a:effectLst/>
              <a:latin typeface="+mj-ea"/>
              <a:ea typeface="+mj-ea"/>
            </a:endParaRPr>
          </a:p>
        </p:txBody>
      </p:sp>
      <p:sp>
        <p:nvSpPr>
          <p:cNvPr id="20" name="Rectangle 3"/>
          <p:cNvSpPr>
            <a:spLocks noChangeArrowheads="1"/>
          </p:cNvSpPr>
          <p:nvPr/>
        </p:nvSpPr>
        <p:spPr bwMode="auto">
          <a:xfrm>
            <a:off x="1273176" y="4804172"/>
            <a:ext cx="4314824" cy="161583"/>
          </a:xfrm>
          <a:prstGeom prst="rect">
            <a:avLst/>
          </a:prstGeom>
          <a:noFill/>
          <a:ln>
            <a:noFill/>
          </a:ln>
          <a:effec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50" b="1" i="0" u="none" strike="noStrike" cap="none" normalizeH="0" baseline="0" dirty="0" smtClean="0">
                <a:ln>
                  <a:noFill/>
                </a:ln>
                <a:solidFill>
                  <a:srgbClr val="24292E"/>
                </a:solidFill>
                <a:effectLst/>
                <a:latin typeface="+mn-ea"/>
              </a:rPr>
              <a:t>@aws-amplify/pubsub/src/index.ts</a:t>
            </a:r>
            <a:endParaRPr kumimoji="0" lang="ko-KR" altLang="ko-KR" sz="1400" b="0" i="0" u="none" strike="noStrike" cap="none" normalizeH="0" baseline="0" dirty="0" smtClean="0">
              <a:ln>
                <a:noFill/>
              </a:ln>
              <a:solidFill>
                <a:schemeClr val="tx1"/>
              </a:solidFill>
              <a:effectLst/>
              <a:latin typeface="+mn-ea"/>
            </a:endParaRPr>
          </a:p>
        </p:txBody>
      </p:sp>
      <p:sp>
        <p:nvSpPr>
          <p:cNvPr id="21" name="Rectangle 3"/>
          <p:cNvSpPr>
            <a:spLocks noChangeArrowheads="1"/>
          </p:cNvSpPr>
          <p:nvPr/>
        </p:nvSpPr>
        <p:spPr bwMode="auto">
          <a:xfrm>
            <a:off x="1320800" y="5013440"/>
            <a:ext cx="4314824" cy="1057588"/>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6000" rIns="91440" bIns="360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rgbClr val="D73A49"/>
                </a:solidFill>
                <a:effectLst/>
                <a:latin typeface="+mj-ea"/>
                <a:ea typeface="+mj-ea"/>
              </a:rPr>
              <a:t>import</a:t>
            </a:r>
            <a:r>
              <a:rPr kumimoji="0" lang="ko-KR" altLang="ko-KR" sz="1000" b="0" i="0" u="none" strike="noStrike" cap="none" normalizeH="0" baseline="0" dirty="0" smtClean="0">
                <a:ln>
                  <a:noFill/>
                </a:ln>
                <a:solidFill>
                  <a:srgbClr val="24292E"/>
                </a:solidFill>
                <a:effectLst/>
                <a:latin typeface="+mj-ea"/>
                <a:ea typeface="+mj-ea"/>
              </a:rPr>
              <a:t> PubSubClass </a:t>
            </a:r>
            <a:r>
              <a:rPr kumimoji="0" lang="ko-KR" altLang="ko-KR" sz="1000" b="0" i="0" u="none" strike="noStrike" cap="none" normalizeH="0" baseline="0" dirty="0" smtClean="0">
                <a:ln>
                  <a:noFill/>
                </a:ln>
                <a:solidFill>
                  <a:srgbClr val="D73A49"/>
                </a:solidFill>
                <a:effectLst/>
                <a:latin typeface="+mj-ea"/>
                <a:ea typeface="+mj-ea"/>
              </a:rPr>
              <a:t>from</a:t>
            </a:r>
            <a:r>
              <a:rPr kumimoji="0" lang="ko-KR"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dirty="0" smtClean="0">
                <a:ln>
                  <a:noFill/>
                </a:ln>
                <a:solidFill>
                  <a:srgbClr val="032F62"/>
                </a:solidFill>
                <a:effectLst/>
                <a:latin typeface="+mj-ea"/>
                <a:ea typeface="+mj-ea"/>
              </a:rPr>
              <a:t>'./PubSub'</a:t>
            </a:r>
            <a:r>
              <a:rPr kumimoji="0" lang="ko-KR" altLang="ko-KR" sz="1000" b="0" i="0" u="none" strike="noStrike" cap="none" normalizeH="0" baseline="0" dirty="0" smtClean="0">
                <a:ln>
                  <a:noFill/>
                </a:ln>
                <a:solidFill>
                  <a:srgbClr val="24292E"/>
                </a:solidFill>
                <a:effectLst/>
                <a:latin typeface="+mj-ea"/>
                <a:ea typeface="+mj-ea"/>
              </a:rPr>
              <a:t>;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rgbClr val="D73A49"/>
                </a:solidFill>
                <a:effectLst/>
                <a:latin typeface="+mj-ea"/>
                <a:ea typeface="+mj-ea"/>
              </a:rPr>
              <a:t>import</a:t>
            </a:r>
            <a:r>
              <a:rPr kumimoji="0" lang="ko-KR" altLang="ko-KR" sz="1000" b="0" i="0" u="none" strike="noStrike" cap="none" normalizeH="0" baseline="0" dirty="0" smtClean="0">
                <a:ln>
                  <a:noFill/>
                </a:ln>
                <a:solidFill>
                  <a:srgbClr val="24292E"/>
                </a:solidFill>
                <a:effectLst/>
                <a:latin typeface="+mj-ea"/>
                <a:ea typeface="+mj-ea"/>
              </a:rPr>
              <a:t> Amplify </a:t>
            </a:r>
            <a:r>
              <a:rPr kumimoji="0" lang="ko-KR" altLang="ko-KR" sz="1000" b="0" i="0" u="none" strike="noStrike" cap="none" normalizeH="0" baseline="0" dirty="0" smtClean="0">
                <a:ln>
                  <a:noFill/>
                </a:ln>
                <a:solidFill>
                  <a:srgbClr val="D73A49"/>
                </a:solidFill>
                <a:effectLst/>
                <a:latin typeface="+mj-ea"/>
                <a:ea typeface="+mj-ea"/>
              </a:rPr>
              <a:t>from</a:t>
            </a:r>
            <a:r>
              <a:rPr kumimoji="0" lang="ko-KR"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dirty="0" smtClean="0">
                <a:ln>
                  <a:noFill/>
                </a:ln>
                <a:solidFill>
                  <a:srgbClr val="032F62"/>
                </a:solidFill>
                <a:effectLst/>
                <a:latin typeface="+mj-ea"/>
                <a:ea typeface="+mj-ea"/>
              </a:rPr>
              <a:t>'@aws-amplify/core'</a:t>
            </a:r>
            <a:r>
              <a:rPr kumimoji="0" lang="ko-KR" altLang="ko-KR" sz="1000" b="0" i="0" u="none" strike="noStrike" cap="none" normalizeH="0" baseline="0" dirty="0" smtClean="0">
                <a:ln>
                  <a:noFill/>
                </a:ln>
                <a:solidFill>
                  <a:srgbClr val="24292E"/>
                </a:solidFill>
                <a:effectLst/>
                <a:latin typeface="+mj-ea"/>
                <a:ea typeface="+mj-ea"/>
              </a:rPr>
              <a:t>;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700" b="0" i="0" u="none" strike="noStrike" cap="none" normalizeH="0" baseline="0" dirty="0" smtClean="0">
              <a:ln>
                <a:noFill/>
              </a:ln>
              <a:solidFill>
                <a:srgbClr val="D73A49"/>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rgbClr val="D73A49"/>
                </a:solidFill>
                <a:effectLst/>
                <a:latin typeface="+mj-ea"/>
                <a:ea typeface="+mj-ea"/>
              </a:rPr>
              <a:t>const</a:t>
            </a:r>
            <a:r>
              <a:rPr kumimoji="0" lang="ko-KR"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dirty="0" smtClean="0">
                <a:ln>
                  <a:noFill/>
                </a:ln>
                <a:solidFill>
                  <a:srgbClr val="005CC5"/>
                </a:solidFill>
                <a:effectLst/>
                <a:latin typeface="+mj-ea"/>
                <a:ea typeface="+mj-ea"/>
              </a:rPr>
              <a:t>instance</a:t>
            </a:r>
            <a:r>
              <a:rPr kumimoji="0" lang="ko-KR"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dirty="0" smtClean="0">
                <a:ln>
                  <a:noFill/>
                </a:ln>
                <a:solidFill>
                  <a:srgbClr val="D73A49"/>
                </a:solidFill>
                <a:effectLst/>
                <a:latin typeface="+mj-ea"/>
                <a:ea typeface="+mj-ea"/>
              </a:rPr>
              <a:t>=</a:t>
            </a:r>
            <a:r>
              <a:rPr kumimoji="0" lang="ko-KR"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dirty="0" smtClean="0">
                <a:ln>
                  <a:noFill/>
                </a:ln>
                <a:solidFill>
                  <a:srgbClr val="D73A49"/>
                </a:solidFill>
                <a:effectLst/>
                <a:latin typeface="+mj-ea"/>
                <a:ea typeface="+mj-ea"/>
              </a:rPr>
              <a:t>new</a:t>
            </a:r>
            <a:r>
              <a:rPr kumimoji="0" lang="ko-KR"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dirty="0" smtClean="0">
                <a:ln>
                  <a:noFill/>
                </a:ln>
                <a:solidFill>
                  <a:srgbClr val="6F42C1"/>
                </a:solidFill>
                <a:effectLst/>
                <a:latin typeface="+mj-ea"/>
                <a:ea typeface="+mj-ea"/>
              </a:rPr>
              <a:t>PubSubClass</a:t>
            </a:r>
            <a:r>
              <a:rPr kumimoji="0" lang="ko-KR" altLang="ko-KR" sz="1000" b="0" i="0" u="none" strike="noStrike" cap="none" normalizeH="0" baseline="0" dirty="0" smtClean="0">
                <a:ln>
                  <a:noFill/>
                </a:ln>
                <a:solidFill>
                  <a:srgbClr val="24292E"/>
                </a:solidFill>
                <a:effectLst/>
                <a:latin typeface="+mj-ea"/>
                <a:ea typeface="+mj-ea"/>
              </a:rPr>
              <a:t>();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rgbClr val="24292E"/>
                </a:solidFill>
                <a:effectLst/>
                <a:latin typeface="+mj-ea"/>
                <a:ea typeface="+mj-ea"/>
              </a:rPr>
              <a:t>Amplify.</a:t>
            </a:r>
            <a:r>
              <a:rPr kumimoji="0" lang="ko-KR" altLang="ko-KR" sz="1000" b="0" i="0" u="none" strike="noStrike" cap="none" normalizeH="0" baseline="0" dirty="0" smtClean="0">
                <a:ln>
                  <a:noFill/>
                </a:ln>
                <a:solidFill>
                  <a:srgbClr val="6F42C1"/>
                </a:solidFill>
                <a:effectLst/>
                <a:latin typeface="+mj-ea"/>
                <a:ea typeface="+mj-ea"/>
              </a:rPr>
              <a:t>register</a:t>
            </a:r>
            <a:r>
              <a:rPr kumimoji="0" lang="ko-KR" altLang="ko-KR" sz="1000" b="0" i="0" u="none" strike="noStrike" cap="none" normalizeH="0" baseline="0" dirty="0" smtClean="0">
                <a:ln>
                  <a:noFill/>
                </a:ln>
                <a:solidFill>
                  <a:srgbClr val="24292E"/>
                </a:solidFill>
                <a:effectLst/>
                <a:latin typeface="+mj-ea"/>
                <a:ea typeface="+mj-ea"/>
              </a:rPr>
              <a:t>(instance); </a:t>
            </a:r>
            <a:endParaRPr kumimoji="0" lang="en-US" altLang="ko-KR" sz="1000" b="0" i="0" u="none" strike="noStrike" cap="none" normalizeH="0" baseline="0" dirty="0" smtClean="0">
              <a:ln>
                <a:noFill/>
              </a:ln>
              <a:solidFill>
                <a:srgbClr val="24292E"/>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700" dirty="0">
              <a:solidFill>
                <a:srgbClr val="24292E"/>
              </a:solidFill>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rgbClr val="D73A49"/>
                </a:solidFill>
                <a:effectLst/>
                <a:latin typeface="+mj-ea"/>
                <a:ea typeface="+mj-ea"/>
              </a:rPr>
              <a:t>export</a:t>
            </a:r>
            <a:r>
              <a:rPr kumimoji="0" lang="ko-KR" altLang="ko-KR" sz="1000" b="0" i="0" u="none" strike="noStrike" cap="none" normalizeH="0" baseline="0" dirty="0" smtClean="0">
                <a:ln>
                  <a:noFill/>
                </a:ln>
                <a:solidFill>
                  <a:srgbClr val="24292E"/>
                </a:solidFill>
                <a:effectLst/>
                <a:latin typeface="+mj-ea"/>
                <a:ea typeface="+mj-ea"/>
              </a:rPr>
              <a:t> </a:t>
            </a:r>
            <a:r>
              <a:rPr kumimoji="0" lang="ko-KR" altLang="ko-KR" sz="1000" b="0" i="0" u="none" strike="noStrike" cap="none" normalizeH="0" baseline="0" dirty="0" smtClean="0">
                <a:ln>
                  <a:noFill/>
                </a:ln>
                <a:solidFill>
                  <a:srgbClr val="005CC5"/>
                </a:solidFill>
                <a:effectLst/>
                <a:latin typeface="+mj-ea"/>
                <a:ea typeface="+mj-ea"/>
              </a:rPr>
              <a:t>default</a:t>
            </a:r>
            <a:r>
              <a:rPr kumimoji="0" lang="ko-KR" altLang="ko-KR" sz="1000" b="0" i="0" u="none" strike="noStrike" cap="none" normalizeH="0" baseline="0" dirty="0" smtClean="0">
                <a:ln>
                  <a:noFill/>
                </a:ln>
                <a:solidFill>
                  <a:srgbClr val="24292E"/>
                </a:solidFill>
                <a:effectLst/>
                <a:latin typeface="+mj-ea"/>
                <a:ea typeface="+mj-ea"/>
              </a:rPr>
              <a:t> instance;</a:t>
            </a:r>
            <a:endParaRPr kumimoji="0" lang="ko-KR" altLang="ko-KR" sz="1000" b="0" i="0" u="none" strike="noStrike" cap="none" normalizeH="0" baseline="0" dirty="0" smtClean="0">
              <a:ln>
                <a:noFill/>
              </a:ln>
              <a:solidFill>
                <a:schemeClr val="tx1"/>
              </a:solidFill>
              <a:effectLst/>
              <a:latin typeface="+mj-ea"/>
              <a:ea typeface="+mj-ea"/>
            </a:endParaRPr>
          </a:p>
        </p:txBody>
      </p:sp>
      <p:sp>
        <p:nvSpPr>
          <p:cNvPr id="22" name="Rectangle 4"/>
          <p:cNvSpPr>
            <a:spLocks noChangeArrowheads="1"/>
          </p:cNvSpPr>
          <p:nvPr/>
        </p:nvSpPr>
        <p:spPr bwMode="auto">
          <a:xfrm>
            <a:off x="1371600" y="1821441"/>
            <a:ext cx="83718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0" i="0" u="none" strike="noStrike" cap="none" normalizeH="0" baseline="0" dirty="0" smtClean="0">
                <a:ln>
                  <a:noFill/>
                </a:ln>
                <a:solidFill>
                  <a:srgbClr val="24292E"/>
                </a:solidFill>
                <a:effectLst/>
                <a:latin typeface="Arial" panose="020B0604020202020204" pitchFamily="34" charset="0"/>
                <a:ea typeface="-apple-system"/>
              </a:rPr>
              <a:t>We have a class named </a:t>
            </a:r>
            <a:r>
              <a:rPr kumimoji="0" lang="ko-KR" altLang="ko-KR" sz="1100" b="0" i="0" u="sng" strike="noStrike" cap="none" normalizeH="0" baseline="0" dirty="0" smtClean="0">
                <a:ln>
                  <a:noFill/>
                </a:ln>
                <a:solidFill>
                  <a:srgbClr val="24292E"/>
                </a:solidFill>
                <a:effectLst/>
                <a:latin typeface="Arial Unicode MS" panose="020B0604020202020204" pitchFamily="50" charset="-127"/>
                <a:ea typeface="SFMono-Regular"/>
              </a:rPr>
              <a:t>Amplify</a:t>
            </a:r>
            <a:r>
              <a:rPr kumimoji="0" lang="ko-KR" altLang="ko-KR" sz="1200" b="0" i="0" u="none" strike="noStrike" cap="none" normalizeH="0" baseline="0" dirty="0" smtClean="0">
                <a:ln>
                  <a:noFill/>
                </a:ln>
                <a:solidFill>
                  <a:srgbClr val="24292E"/>
                </a:solidFill>
                <a:effectLst/>
                <a:ea typeface="-apple-system"/>
              </a:rPr>
              <a:t> </a:t>
            </a:r>
            <a:r>
              <a:rPr kumimoji="0" lang="ko-KR" altLang="ko-KR" sz="1200" b="0" i="0" u="none" strike="noStrike" cap="none" normalizeH="0" baseline="0" dirty="0" smtClean="0">
                <a:ln>
                  <a:noFill/>
                </a:ln>
                <a:solidFill>
                  <a:srgbClr val="24292E"/>
                </a:solidFill>
                <a:effectLst/>
                <a:latin typeface="Arial" panose="020B0604020202020204" pitchFamily="34" charset="0"/>
                <a:ea typeface="-apple-system"/>
              </a:rPr>
              <a:t>in the </a:t>
            </a:r>
            <a:r>
              <a:rPr kumimoji="0" lang="ko-KR" altLang="ko-KR" sz="1050" b="0" i="0" u="sng" strike="noStrike" cap="none" normalizeH="0" baseline="0" dirty="0" smtClean="0">
                <a:ln>
                  <a:noFill/>
                </a:ln>
                <a:solidFill>
                  <a:srgbClr val="24292E"/>
                </a:solidFill>
                <a:effectLst/>
                <a:latin typeface="Arial Unicode MS" panose="020B0604020202020204" pitchFamily="50" charset="-127"/>
                <a:ea typeface="SFMono-Regular"/>
              </a:rPr>
              <a:t>@aws-amplify/core</a:t>
            </a:r>
            <a:r>
              <a:rPr kumimoji="0" lang="ko-KR" altLang="ko-KR" sz="1200" b="0" i="0" u="none" strike="noStrike" cap="none" normalizeH="0" baseline="0" dirty="0" smtClean="0">
                <a:ln>
                  <a:noFill/>
                </a:ln>
                <a:solidFill>
                  <a:srgbClr val="24292E"/>
                </a:solidFill>
                <a:effectLst/>
                <a:ea typeface="-apple-system"/>
              </a:rPr>
              <a:t> </a:t>
            </a:r>
            <a:r>
              <a:rPr kumimoji="0" lang="ko-KR" altLang="ko-KR" sz="1200" b="0" i="0" u="none" strike="noStrike" cap="none" normalizeH="0" baseline="0" dirty="0" smtClean="0">
                <a:ln>
                  <a:noFill/>
                </a:ln>
                <a:solidFill>
                  <a:srgbClr val="24292E"/>
                </a:solidFill>
                <a:effectLst/>
                <a:latin typeface="Arial" panose="020B0604020202020204" pitchFamily="34" charset="0"/>
                <a:ea typeface="-apple-system"/>
              </a:rPr>
              <a:t>which will be the registry table for all the other modules. Modules will register themselves into </a:t>
            </a:r>
            <a:r>
              <a:rPr kumimoji="0" lang="ko-KR" altLang="ko-KR" sz="1050" b="0" i="0" u="sng" strike="noStrike" cap="none" normalizeH="0" baseline="0" dirty="0" smtClean="0">
                <a:ln>
                  <a:noFill/>
                </a:ln>
                <a:solidFill>
                  <a:srgbClr val="24292E"/>
                </a:solidFill>
                <a:effectLst/>
                <a:latin typeface="Arial Unicode MS" panose="020B0604020202020204" pitchFamily="50" charset="-127"/>
                <a:ea typeface="SFMono-Regular"/>
              </a:rPr>
              <a:t>Amplify</a:t>
            </a:r>
            <a:r>
              <a:rPr kumimoji="0" lang="ko-KR" altLang="ko-KR" sz="1200" b="0" i="0" u="none" strike="noStrike" cap="none" normalizeH="0" baseline="0" dirty="0" smtClean="0">
                <a:ln>
                  <a:noFill/>
                </a:ln>
                <a:solidFill>
                  <a:srgbClr val="24292E"/>
                </a:solidFill>
                <a:effectLst/>
                <a:ea typeface="-apple-system"/>
              </a:rPr>
              <a:t> </a:t>
            </a:r>
            <a:r>
              <a:rPr kumimoji="0" lang="ko-KR" altLang="ko-KR" sz="1200" b="0" i="0" u="none" strike="noStrike" cap="none" normalizeH="0" baseline="0" dirty="0" smtClean="0">
                <a:ln>
                  <a:noFill/>
                </a:ln>
                <a:solidFill>
                  <a:srgbClr val="24292E"/>
                </a:solidFill>
                <a:effectLst/>
                <a:latin typeface="Arial" panose="020B0604020202020204" pitchFamily="34" charset="0"/>
                <a:ea typeface="-apple-system"/>
              </a:rPr>
              <a:t>class when they are loaded and they can reference other modules through this class.</a:t>
            </a:r>
            <a:r>
              <a:rPr kumimoji="0" lang="ko-KR" altLang="ko-KR" sz="800" b="0" i="0" u="none" strike="noStrike" cap="none" normalizeH="0" baseline="0" dirty="0" smtClean="0">
                <a:ln>
                  <a:noFill/>
                </a:ln>
                <a:solidFill>
                  <a:schemeClr val="tx1"/>
                </a:solidFill>
                <a:effectLst/>
                <a:latin typeface="Arial" panose="020B0604020202020204" pitchFamily="34" charset="0"/>
              </a:rPr>
              <a:t> </a:t>
            </a:r>
            <a:endParaRPr kumimoji="0" lang="ko-KR" altLang="ko-K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4357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838200" y="365126"/>
            <a:ext cx="10515600" cy="668962"/>
          </a:xfrm>
        </p:spPr>
        <p:txBody>
          <a:bodyPr/>
          <a:lstStyle/>
          <a:p>
            <a:r>
              <a:rPr lang="en-US" altLang="ko-KR" dirty="0" smtClean="0"/>
              <a:t>Amplify.js</a:t>
            </a:r>
            <a:endParaRPr lang="ko-KR" altLang="en-US"/>
          </a:p>
        </p:txBody>
      </p:sp>
      <p:sp>
        <p:nvSpPr>
          <p:cNvPr id="16" name="내용 개체 틀 2"/>
          <p:cNvSpPr txBox="1">
            <a:spLocks/>
          </p:cNvSpPr>
          <p:nvPr/>
        </p:nvSpPr>
        <p:spPr>
          <a:xfrm>
            <a:off x="838200" y="1182995"/>
            <a:ext cx="10515600" cy="4807763"/>
          </a:xfrm>
          <a:prstGeom prst="rect">
            <a:avLst/>
          </a:prstGeom>
        </p:spPr>
        <p:txBody>
          <a:bodyPr vert="horz" lIns="7200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b="1" dirty="0" smtClean="0"/>
              <a:t>Modularization</a:t>
            </a:r>
            <a:endParaRPr lang="en-US" altLang="ko-KR" b="1" dirty="0" smtClean="0">
              <a:solidFill>
                <a:schemeClr val="tx1"/>
              </a:solidFill>
            </a:endParaRPr>
          </a:p>
          <a:p>
            <a:pPr marL="447675" lvl="2" indent="-184150">
              <a:spcBef>
                <a:spcPts val="1000"/>
              </a:spcBef>
            </a:pPr>
            <a:r>
              <a:rPr lang="en-US" altLang="ko-KR" dirty="0" smtClean="0"/>
              <a:t>Apply modularized Amplify to other packages</a:t>
            </a:r>
            <a:endParaRPr lang="en-US" altLang="ko-KR" dirty="0"/>
          </a:p>
        </p:txBody>
      </p:sp>
      <p:sp>
        <p:nvSpPr>
          <p:cNvPr id="22" name="Rectangle 4"/>
          <p:cNvSpPr>
            <a:spLocks noChangeArrowheads="1"/>
          </p:cNvSpPr>
          <p:nvPr/>
        </p:nvSpPr>
        <p:spPr bwMode="auto">
          <a:xfrm>
            <a:off x="1371600" y="1873133"/>
            <a:ext cx="837184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latinLnBrk="0"/>
            <a:r>
              <a:rPr lang="en-US" altLang="ko-KR" sz="1200" dirty="0"/>
              <a:t>The way to make them work with the modularized version of Amplify is </a:t>
            </a:r>
            <a:r>
              <a:rPr lang="en-US" altLang="ko-KR" sz="1200" dirty="0" smtClean="0"/>
              <a:t>to</a:t>
            </a:r>
            <a:endParaRPr kumimoji="0" lang="ko-KR" altLang="ko-KR"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1463040" y="2102131"/>
            <a:ext cx="9652000" cy="338554"/>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ko-KR" sz="1100" b="0" i="0" u="none" strike="noStrike" cap="none" normalizeH="0" baseline="0" dirty="0" smtClean="0">
                <a:ln>
                  <a:noFill/>
                </a:ln>
                <a:solidFill>
                  <a:srgbClr val="24292E"/>
                </a:solidFill>
                <a:effectLst/>
                <a:latin typeface="Arial" panose="020B0604020202020204" pitchFamily="34" charset="0"/>
                <a:ea typeface="-apple-system"/>
              </a:rPr>
              <a:t> </a:t>
            </a:r>
            <a:r>
              <a:rPr kumimoji="0" lang="ko-KR" altLang="ko-KR" sz="1100" b="0" i="0" u="none" strike="noStrike" cap="none" normalizeH="0" baseline="0" smtClean="0">
                <a:ln>
                  <a:noFill/>
                </a:ln>
                <a:solidFill>
                  <a:srgbClr val="24292E"/>
                </a:solidFill>
                <a:effectLst/>
                <a:latin typeface="Arial" panose="020B0604020202020204" pitchFamily="34" charset="0"/>
                <a:ea typeface="-apple-system"/>
              </a:rPr>
              <a:t>Define</a:t>
            </a:r>
            <a:r>
              <a:rPr kumimoji="0" lang="ko-KR" altLang="ko-KR" sz="1100" b="0" i="0" u="none" strike="noStrike" cap="none" normalizeH="0" baseline="0" dirty="0" smtClean="0">
                <a:ln>
                  <a:noFill/>
                </a:ln>
                <a:solidFill>
                  <a:srgbClr val="24292E"/>
                </a:solidFill>
                <a:effectLst/>
                <a:latin typeface="Arial" panose="020B0604020202020204" pitchFamily="34" charset="0"/>
                <a:ea typeface="-apple-system"/>
              </a:rPr>
              <a:t> </a:t>
            </a:r>
            <a:r>
              <a:rPr kumimoji="0" lang="ko-KR" altLang="ko-KR" sz="1000" b="0" i="0" u="sng" strike="noStrike" cap="none" normalizeH="0" baseline="0" dirty="0" smtClean="0">
                <a:ln>
                  <a:noFill/>
                </a:ln>
                <a:solidFill>
                  <a:srgbClr val="24292E"/>
                </a:solidFill>
                <a:effectLst/>
                <a:latin typeface="Arial Unicode MS" panose="020B0604020202020204" pitchFamily="50" charset="-127"/>
                <a:ea typeface="SFMono-Regular"/>
              </a:rPr>
              <a:t>@aws-amplify/core</a:t>
            </a:r>
            <a:r>
              <a:rPr kumimoji="0" lang="ko-KR" altLang="ko-KR" sz="1100" b="0" i="0" u="none" strike="noStrike" cap="none" normalizeH="0" baseline="0" dirty="0" smtClean="0">
                <a:ln>
                  <a:noFill/>
                </a:ln>
                <a:solidFill>
                  <a:srgbClr val="24292E"/>
                </a:solidFill>
                <a:effectLst/>
                <a:ea typeface="-apple-system"/>
              </a:rPr>
              <a:t> </a:t>
            </a:r>
            <a:r>
              <a:rPr kumimoji="0" lang="ko-KR" altLang="ko-KR" sz="1100" b="0" i="0" u="none" strike="noStrike" cap="none" normalizeH="0" baseline="0" dirty="0" smtClean="0">
                <a:ln>
                  <a:noFill/>
                </a:ln>
                <a:solidFill>
                  <a:srgbClr val="24292E"/>
                </a:solidFill>
                <a:effectLst/>
                <a:latin typeface="Arial" panose="020B0604020202020204" pitchFamily="34" charset="0"/>
                <a:ea typeface="-apple-system"/>
              </a:rPr>
              <a:t>as one of the dependencies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ko-KR" sz="1100" b="0" i="0" u="none" strike="noStrike" cap="none" normalizeH="0" baseline="0" dirty="0" smtClean="0">
                <a:ln>
                  <a:noFill/>
                </a:ln>
                <a:solidFill>
                  <a:srgbClr val="24292E"/>
                </a:solidFill>
                <a:effectLst/>
                <a:latin typeface="Arial" panose="020B0604020202020204" pitchFamily="34" charset="0"/>
                <a:ea typeface="-apple-system"/>
              </a:rPr>
              <a:t> </a:t>
            </a:r>
            <a:r>
              <a:rPr kumimoji="0" lang="ko-KR" altLang="ko-KR" sz="1100" b="0" i="0" u="none" strike="noStrike" cap="none" normalizeH="0" baseline="0" smtClean="0">
                <a:ln>
                  <a:noFill/>
                </a:ln>
                <a:solidFill>
                  <a:srgbClr val="24292E"/>
                </a:solidFill>
                <a:effectLst/>
                <a:latin typeface="Arial" panose="020B0604020202020204" pitchFamily="34" charset="0"/>
                <a:ea typeface="-apple-system"/>
              </a:rPr>
              <a:t>Export </a:t>
            </a:r>
            <a:r>
              <a:rPr kumimoji="0" lang="ko-KR" altLang="ko-KR" sz="1100" b="0" i="0" u="none" strike="noStrike" cap="none" normalizeH="0" baseline="0" dirty="0" smtClean="0">
                <a:ln>
                  <a:noFill/>
                </a:ln>
                <a:solidFill>
                  <a:srgbClr val="24292E"/>
                </a:solidFill>
                <a:effectLst/>
                <a:latin typeface="Arial" panose="020B0604020202020204" pitchFamily="34" charset="0"/>
                <a:ea typeface="-apple-system"/>
              </a:rPr>
              <a:t>module references from </a:t>
            </a:r>
            <a:r>
              <a:rPr kumimoji="0" lang="ko-KR" altLang="ko-KR" sz="1000" b="0" i="0" u="sng" strike="noStrike" cap="none" normalizeH="0" baseline="0" smtClean="0">
                <a:ln>
                  <a:noFill/>
                </a:ln>
                <a:solidFill>
                  <a:srgbClr val="24292E"/>
                </a:solidFill>
                <a:effectLst/>
                <a:latin typeface="Arial Unicode MS" panose="020B0604020202020204" pitchFamily="50" charset="-127"/>
                <a:ea typeface="SFMono-Regular"/>
              </a:rPr>
              <a:t>@aws-amplify/core/Amplify</a:t>
            </a:r>
            <a:endParaRPr kumimoji="0" lang="ko-KR" altLang="ko-KR" sz="16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371600" y="2551305"/>
            <a:ext cx="7416800" cy="607071"/>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2000" rIns="91440" bIns="720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rgbClr val="D73A49"/>
                </a:solidFill>
                <a:effectLst/>
                <a:latin typeface="+mn-ea"/>
              </a:rPr>
              <a:t>import</a:t>
            </a:r>
            <a:r>
              <a:rPr kumimoji="0" lang="ko-KR" altLang="ko-KR" sz="1000" b="0" i="0" u="none" strike="noStrike" cap="none" normalizeH="0" baseline="0" dirty="0" smtClean="0">
                <a:ln>
                  <a:noFill/>
                </a:ln>
                <a:solidFill>
                  <a:srgbClr val="24292E"/>
                </a:solidFill>
                <a:effectLst/>
                <a:latin typeface="+mn-ea"/>
              </a:rPr>
              <a:t> Amplify </a:t>
            </a:r>
            <a:r>
              <a:rPr kumimoji="0" lang="ko-KR" altLang="ko-KR" sz="1000" b="0" i="0" u="none" strike="noStrike" cap="none" normalizeH="0" baseline="0" dirty="0" smtClean="0">
                <a:ln>
                  <a:noFill/>
                </a:ln>
                <a:solidFill>
                  <a:srgbClr val="D73A49"/>
                </a:solidFill>
                <a:effectLst/>
                <a:latin typeface="+mn-ea"/>
              </a:rPr>
              <a:t>from</a:t>
            </a:r>
            <a:r>
              <a:rPr kumimoji="0" lang="ko-KR" altLang="ko-KR" sz="1000" b="0" i="0" u="none" strike="noStrike" cap="none" normalizeH="0" baseline="0" dirty="0" smtClean="0">
                <a:ln>
                  <a:noFill/>
                </a:ln>
                <a:solidFill>
                  <a:srgbClr val="24292E"/>
                </a:solidFill>
                <a:effectLst/>
                <a:latin typeface="+mn-ea"/>
              </a:rPr>
              <a:t> </a:t>
            </a:r>
            <a:r>
              <a:rPr kumimoji="0" lang="ko-KR" altLang="ko-KR" sz="1000" b="0" i="0" u="none" strike="noStrike" cap="none" normalizeH="0" baseline="0" dirty="0" smtClean="0">
                <a:ln>
                  <a:noFill/>
                </a:ln>
                <a:solidFill>
                  <a:srgbClr val="032F62"/>
                </a:solidFill>
                <a:effectLst/>
                <a:latin typeface="+mn-ea"/>
              </a:rPr>
              <a:t>'@aws-amplify/core'</a:t>
            </a:r>
            <a:r>
              <a:rPr kumimoji="0" lang="ko-KR" altLang="ko-KR" sz="1000" b="0" i="0" u="none" strike="noStrike" cap="none" normalizeH="0" baseline="0" dirty="0" smtClean="0">
                <a:ln>
                  <a:noFill/>
                </a:ln>
                <a:solidFill>
                  <a:srgbClr val="24292E"/>
                </a:solidFill>
                <a:effectLst/>
                <a:latin typeface="+mn-ea"/>
              </a:rPr>
              <a:t>; </a:t>
            </a:r>
            <a:endParaRPr kumimoji="0" lang="en-US" altLang="ko-KR" sz="1000" b="0" i="0" u="none" strike="noStrike" cap="none" normalizeH="0" baseline="0" dirty="0" smtClean="0">
              <a:ln>
                <a:noFill/>
              </a:ln>
              <a:solidFill>
                <a:srgbClr val="24292E"/>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1000" dirty="0">
              <a:solidFill>
                <a:srgbClr val="24292E"/>
              </a:solidFill>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rgbClr val="D73A49"/>
                </a:solidFill>
                <a:effectLst/>
                <a:latin typeface="+mn-ea"/>
              </a:rPr>
              <a:t>const</a:t>
            </a:r>
            <a:r>
              <a:rPr kumimoji="0" lang="ko-KR" altLang="ko-KR" sz="1000" b="0" i="0" u="none" strike="noStrike" cap="none" normalizeH="0" baseline="0" dirty="0" smtClean="0">
                <a:ln>
                  <a:noFill/>
                </a:ln>
                <a:solidFill>
                  <a:srgbClr val="24292E"/>
                </a:solidFill>
                <a:effectLst/>
                <a:latin typeface="+mn-ea"/>
              </a:rPr>
              <a:t> </a:t>
            </a:r>
            <a:r>
              <a:rPr kumimoji="0" lang="ko-KR" altLang="ko-KR" sz="1000" b="0" i="0" u="none" strike="noStrike" cap="none" normalizeH="0" baseline="0" dirty="0" smtClean="0">
                <a:ln>
                  <a:noFill/>
                </a:ln>
                <a:solidFill>
                  <a:srgbClr val="005CC5"/>
                </a:solidFill>
                <a:effectLst/>
                <a:latin typeface="+mn-ea"/>
              </a:rPr>
              <a:t>Auth</a:t>
            </a:r>
            <a:r>
              <a:rPr kumimoji="0" lang="ko-KR" altLang="ko-KR" sz="1000" b="0" i="0" u="none" strike="noStrike" cap="none" normalizeH="0" baseline="0" dirty="0" smtClean="0">
                <a:ln>
                  <a:noFill/>
                </a:ln>
                <a:solidFill>
                  <a:srgbClr val="24292E"/>
                </a:solidFill>
                <a:effectLst/>
                <a:latin typeface="+mn-ea"/>
              </a:rPr>
              <a:t> </a:t>
            </a:r>
            <a:r>
              <a:rPr kumimoji="0" lang="ko-KR" altLang="ko-KR" sz="1000" b="0" i="0" u="none" strike="noStrike" cap="none" normalizeH="0" baseline="0" dirty="0" smtClean="0">
                <a:ln>
                  <a:noFill/>
                </a:ln>
                <a:solidFill>
                  <a:srgbClr val="D73A49"/>
                </a:solidFill>
                <a:effectLst/>
                <a:latin typeface="+mn-ea"/>
              </a:rPr>
              <a:t>=</a:t>
            </a:r>
            <a:r>
              <a:rPr kumimoji="0" lang="ko-KR" altLang="ko-KR" sz="1000" b="0" i="0" u="none" strike="noStrike" cap="none" normalizeH="0" baseline="0" dirty="0" smtClean="0">
                <a:ln>
                  <a:noFill/>
                </a:ln>
                <a:solidFill>
                  <a:srgbClr val="24292E"/>
                </a:solidFill>
                <a:effectLst/>
                <a:latin typeface="+mn-ea"/>
              </a:rPr>
              <a:t> Amplify.Auth;</a:t>
            </a:r>
            <a:r>
              <a:rPr kumimoji="0" lang="ko-KR" altLang="ko-KR" sz="1000" b="0" i="0" u="none" strike="noStrike" cap="none" normalizeH="0" baseline="0" dirty="0" smtClean="0">
                <a:ln>
                  <a:noFill/>
                </a:ln>
                <a:solidFill>
                  <a:schemeClr val="tx1"/>
                </a:solidFill>
                <a:effectLst/>
                <a:latin typeface="+mn-ea"/>
              </a:rPr>
              <a:t> </a:t>
            </a:r>
          </a:p>
        </p:txBody>
      </p:sp>
      <p:sp>
        <p:nvSpPr>
          <p:cNvPr id="6" name="Rectangle 3"/>
          <p:cNvSpPr>
            <a:spLocks noChangeArrowheads="1"/>
          </p:cNvSpPr>
          <p:nvPr/>
        </p:nvSpPr>
        <p:spPr bwMode="auto">
          <a:xfrm>
            <a:off x="1371600" y="3285066"/>
            <a:ext cx="4836260" cy="4565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0" i="0" u="none" strike="noStrike" cap="none" normalizeH="0" baseline="0" dirty="0" smtClean="0">
                <a:ln>
                  <a:noFill/>
                </a:ln>
                <a:solidFill>
                  <a:srgbClr val="24292E"/>
                </a:solidFill>
                <a:effectLst/>
                <a:latin typeface="Arial" panose="020B0604020202020204" pitchFamily="34" charset="0"/>
                <a:ea typeface="-apple-system"/>
              </a:rPr>
              <a:t>When the </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@aws-amplify/auth</a:t>
            </a:r>
            <a:r>
              <a:rPr kumimoji="0" lang="ko-KR" altLang="ko-KR" sz="1200" b="0" i="0" u="none" strike="noStrike" cap="none" normalizeH="0" baseline="0" dirty="0" smtClean="0">
                <a:ln>
                  <a:noFill/>
                </a:ln>
                <a:solidFill>
                  <a:srgbClr val="24292E"/>
                </a:solidFill>
                <a:effectLst/>
                <a:ea typeface="-apple-system"/>
              </a:rPr>
              <a:t> </a:t>
            </a:r>
            <a:r>
              <a:rPr kumimoji="0" lang="ko-KR" altLang="ko-KR" sz="1200" b="0" i="0" u="none" strike="noStrike" cap="none" normalizeH="0" baseline="0" dirty="0" smtClean="0">
                <a:ln>
                  <a:noFill/>
                </a:ln>
                <a:solidFill>
                  <a:srgbClr val="24292E"/>
                </a:solidFill>
                <a:effectLst/>
                <a:latin typeface="Arial" panose="020B0604020202020204" pitchFamily="34" charset="0"/>
                <a:ea typeface="-apple-system"/>
              </a:rPr>
              <a:t>is not imported, </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Auth</a:t>
            </a:r>
            <a:r>
              <a:rPr kumimoji="0" lang="ko-KR" altLang="ko-KR" sz="1200" b="0" i="0" u="none" strike="noStrike" cap="none" normalizeH="0" baseline="0" dirty="0" smtClean="0">
                <a:ln>
                  <a:noFill/>
                </a:ln>
                <a:solidFill>
                  <a:srgbClr val="24292E"/>
                </a:solidFill>
                <a:effectLst/>
                <a:ea typeface="-apple-system"/>
              </a:rPr>
              <a:t> </a:t>
            </a:r>
            <a:r>
              <a:rPr kumimoji="0" lang="ko-KR" altLang="ko-KR" sz="1200" b="0" i="0" u="none" strike="noStrike" cap="none" normalizeH="0" baseline="0" dirty="0" smtClean="0">
                <a:ln>
                  <a:noFill/>
                </a:ln>
                <a:solidFill>
                  <a:srgbClr val="24292E"/>
                </a:solidFill>
                <a:effectLst/>
                <a:latin typeface="Arial" panose="020B0604020202020204" pitchFamily="34" charset="0"/>
                <a:ea typeface="-apple-system"/>
              </a:rPr>
              <a:t>would be </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null</a:t>
            </a:r>
            <a:r>
              <a:rPr kumimoji="0" lang="ko-KR" altLang="ko-KR" sz="1200" b="0" i="0" u="none" strike="noStrike" cap="none" normalizeH="0" baseline="0" dirty="0" smtClean="0">
                <a:ln>
                  <a:noFill/>
                </a:ln>
                <a:solidFill>
                  <a:srgbClr val="24292E"/>
                </a:solidFill>
                <a:effectLst/>
                <a:ea typeface="-apple-system"/>
              </a:rPr>
              <a:t> </a:t>
            </a:r>
            <a:r>
              <a:rPr kumimoji="0" lang="ko-KR" altLang="ko-KR" sz="1200" b="0" i="0" u="none" strike="noStrike" cap="none" normalizeH="0" baseline="0" dirty="0" smtClean="0">
                <a:ln>
                  <a:noFill/>
                </a:ln>
                <a:solidFill>
                  <a:srgbClr val="24292E"/>
                </a:solidFill>
                <a:effectLst/>
                <a:latin typeface="Arial" panose="020B0604020202020204" pitchFamily="34" charset="0"/>
                <a:ea typeface="-apple-system"/>
              </a:rPr>
              <a:t>or </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undefined</a:t>
            </a:r>
            <a:endParaRPr kumimoji="0" lang="ko-KR" altLang="ko-KR" sz="800" b="0" i="0" u="none" strike="noStrike" cap="none" normalizeH="0" baseline="0" dirty="0" smtClean="0">
              <a:ln>
                <a:noFill/>
              </a:ln>
              <a:solidFill>
                <a:schemeClr val="tx1"/>
              </a:solidFill>
              <a:effectLst/>
            </a:endParaRPr>
          </a:p>
          <a:p>
            <a:pPr marL="92075" lvl="1" eaLnBrk="0" fontAlgn="base" latinLnBrk="0" hangingPunct="0">
              <a:spcBef>
                <a:spcPct val="0"/>
              </a:spcBef>
              <a:spcAft>
                <a:spcPct val="0"/>
              </a:spcAft>
              <a:buFontTx/>
              <a:buChar char="•"/>
            </a:pPr>
            <a:r>
              <a:rPr kumimoji="0" lang="en-US" altLang="ko-KR" sz="1100" b="0" i="0" u="none" strike="noStrike" cap="none" normalizeH="0" baseline="0" dirty="0" smtClean="0">
                <a:ln>
                  <a:noFill/>
                </a:ln>
                <a:solidFill>
                  <a:srgbClr val="24292E"/>
                </a:solidFill>
                <a:effectLst/>
                <a:latin typeface="Arial" panose="020B0604020202020204" pitchFamily="34" charset="0"/>
                <a:ea typeface="-apple-system"/>
              </a:rPr>
              <a:t> </a:t>
            </a:r>
            <a:r>
              <a:rPr kumimoji="0" lang="ko-KR" altLang="ko-KR" sz="1100" b="0" i="0" u="none" strike="noStrike" cap="none" normalizeH="0" baseline="0" smtClean="0">
                <a:ln>
                  <a:noFill/>
                </a:ln>
                <a:solidFill>
                  <a:srgbClr val="24292E"/>
                </a:solidFill>
                <a:effectLst/>
                <a:latin typeface="Arial" panose="020B0604020202020204" pitchFamily="34" charset="0"/>
                <a:ea typeface="-apple-system"/>
              </a:rPr>
              <a:t>Check if the module is imported before using any method from the module:</a:t>
            </a:r>
            <a:endParaRPr kumimoji="0" lang="ko-KR" altLang="ko-KR" sz="1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1351280" y="3677368"/>
            <a:ext cx="7437120" cy="2200602"/>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10000"/>
              </a:lnSpc>
              <a:spcBef>
                <a:spcPct val="0"/>
              </a:spcBef>
              <a:spcAft>
                <a:spcPct val="0"/>
              </a:spcAft>
              <a:buClrTx/>
              <a:buSzTx/>
              <a:buFontTx/>
              <a:buNone/>
              <a:tabLst/>
            </a:pPr>
            <a:r>
              <a:rPr kumimoji="0" lang="ko-KR" altLang="ko-KR" sz="1000" b="0" i="0" u="none" strike="noStrike" cap="none" normalizeH="0" baseline="0" dirty="0" smtClean="0">
                <a:ln>
                  <a:noFill/>
                </a:ln>
                <a:solidFill>
                  <a:srgbClr val="6A737D"/>
                </a:solidFill>
                <a:effectLst/>
                <a:latin typeface="+mn-ea"/>
              </a:rPr>
              <a:t>// in aws-amplify-react/src/Auth/SignIn.jsx</a:t>
            </a:r>
            <a:r>
              <a:rPr kumimoji="0" lang="ko-KR" altLang="ko-KR" sz="1000" b="0" i="0" u="none" strike="noStrike" cap="none" normalizeH="0" baseline="0" dirty="0" smtClean="0">
                <a:ln>
                  <a:noFill/>
                </a:ln>
                <a:solidFill>
                  <a:srgbClr val="24292E"/>
                </a:solidFill>
                <a:effectLst/>
                <a:latin typeface="+mn-ea"/>
              </a:rPr>
              <a:t> </a:t>
            </a:r>
            <a:endParaRPr kumimoji="0" lang="en-US" altLang="ko-KR" sz="1000" b="0" i="0" u="none" strike="noStrike" cap="none" normalizeH="0" baseline="0" dirty="0" smtClean="0">
              <a:ln>
                <a:noFill/>
              </a:ln>
              <a:solidFill>
                <a:srgbClr val="24292E"/>
              </a:solidFill>
              <a:effectLst/>
              <a:latin typeface="+mn-ea"/>
            </a:endParaRPr>
          </a:p>
          <a:p>
            <a:pPr marL="0" marR="0" lvl="0" indent="0" algn="l" defTabSz="914400" rtl="0" eaLnBrk="0" fontAlgn="base" latinLnBrk="0" hangingPunct="0">
              <a:lnSpc>
                <a:spcPct val="110000"/>
              </a:lnSpc>
              <a:spcBef>
                <a:spcPct val="0"/>
              </a:spcBef>
              <a:spcAft>
                <a:spcPct val="0"/>
              </a:spcAft>
              <a:buClrTx/>
              <a:buSzTx/>
              <a:buFontTx/>
              <a:buNone/>
              <a:tabLst/>
            </a:pPr>
            <a:r>
              <a:rPr kumimoji="0" lang="ko-KR" altLang="ko-KR" sz="1000" b="0" i="0" u="none" strike="noStrike" cap="none" normalizeH="0" baseline="0" dirty="0" smtClean="0">
                <a:ln>
                  <a:noFill/>
                </a:ln>
                <a:solidFill>
                  <a:srgbClr val="6F42C1"/>
                </a:solidFill>
                <a:effectLst/>
                <a:latin typeface="+mn-ea"/>
              </a:rPr>
              <a:t>signIn</a:t>
            </a:r>
            <a:r>
              <a:rPr kumimoji="0" lang="ko-KR" altLang="ko-KR" sz="1000" b="0" i="0" u="none" strike="noStrike" cap="none" normalizeH="0" baseline="0" dirty="0" smtClean="0">
                <a:ln>
                  <a:noFill/>
                </a:ln>
                <a:solidFill>
                  <a:srgbClr val="24292E"/>
                </a:solidFill>
                <a:effectLst/>
                <a:latin typeface="+mn-ea"/>
              </a:rPr>
              <a:t>() { </a:t>
            </a:r>
            <a:endParaRPr kumimoji="0" lang="en-US" altLang="ko-KR" sz="1000" b="0" i="0" u="none" strike="noStrike" cap="none" normalizeH="0" baseline="0" dirty="0" smtClean="0">
              <a:ln>
                <a:noFill/>
              </a:ln>
              <a:solidFill>
                <a:srgbClr val="24292E"/>
              </a:solidFill>
              <a:effectLst/>
              <a:latin typeface="+mn-ea"/>
            </a:endParaRPr>
          </a:p>
          <a:p>
            <a:pPr marL="263525" lvl="1" eaLnBrk="0" fontAlgn="base" latinLnBrk="0" hangingPunct="0">
              <a:lnSpc>
                <a:spcPct val="110000"/>
              </a:lnSpc>
              <a:spcBef>
                <a:spcPct val="0"/>
              </a:spcBef>
              <a:spcAft>
                <a:spcPct val="0"/>
              </a:spcAft>
            </a:pPr>
            <a:r>
              <a:rPr kumimoji="0" lang="ko-KR" altLang="ko-KR" sz="1000" b="0" i="0" u="none" strike="noStrike" cap="none" normalizeH="0" baseline="0" dirty="0" smtClean="0">
                <a:ln>
                  <a:noFill/>
                </a:ln>
                <a:solidFill>
                  <a:srgbClr val="D73A49"/>
                </a:solidFill>
                <a:effectLst/>
                <a:latin typeface="+mn-ea"/>
              </a:rPr>
              <a:t>const</a:t>
            </a:r>
            <a:r>
              <a:rPr kumimoji="0" lang="ko-KR" altLang="ko-KR" sz="1000" b="0" i="0" u="none" strike="noStrike" cap="none" normalizeH="0" baseline="0" dirty="0" smtClean="0">
                <a:ln>
                  <a:noFill/>
                </a:ln>
                <a:solidFill>
                  <a:srgbClr val="24292E"/>
                </a:solidFill>
                <a:effectLst/>
                <a:latin typeface="+mn-ea"/>
              </a:rPr>
              <a:t> { </a:t>
            </a:r>
            <a:r>
              <a:rPr kumimoji="0" lang="ko-KR" altLang="ko-KR" sz="1000" b="0" i="0" u="none" strike="noStrike" cap="none" normalizeH="0" baseline="0" dirty="0" smtClean="0">
                <a:ln>
                  <a:noFill/>
                </a:ln>
                <a:solidFill>
                  <a:srgbClr val="005CC5"/>
                </a:solidFill>
                <a:effectLst/>
                <a:latin typeface="+mn-ea"/>
              </a:rPr>
              <a:t>username</a:t>
            </a:r>
            <a:r>
              <a:rPr kumimoji="0" lang="ko-KR" altLang="ko-KR" sz="1000" b="0" i="0" u="none" strike="noStrike" cap="none" normalizeH="0" baseline="0" dirty="0" smtClean="0">
                <a:ln>
                  <a:noFill/>
                </a:ln>
                <a:solidFill>
                  <a:srgbClr val="24292E"/>
                </a:solidFill>
                <a:effectLst/>
                <a:latin typeface="+mn-ea"/>
              </a:rPr>
              <a:t>, </a:t>
            </a:r>
            <a:r>
              <a:rPr kumimoji="0" lang="ko-KR" altLang="ko-KR" sz="1000" b="0" i="0" u="none" strike="noStrike" cap="none" normalizeH="0" baseline="0" dirty="0" smtClean="0">
                <a:ln>
                  <a:noFill/>
                </a:ln>
                <a:solidFill>
                  <a:srgbClr val="005CC5"/>
                </a:solidFill>
                <a:effectLst/>
                <a:latin typeface="+mn-ea"/>
              </a:rPr>
              <a:t>password</a:t>
            </a:r>
            <a:r>
              <a:rPr kumimoji="0" lang="ko-KR" altLang="ko-KR" sz="1000" b="0" i="0" u="none" strike="noStrike" cap="none" normalizeH="0" baseline="0" dirty="0" smtClean="0">
                <a:ln>
                  <a:noFill/>
                </a:ln>
                <a:solidFill>
                  <a:srgbClr val="24292E"/>
                </a:solidFill>
                <a:effectLst/>
                <a:latin typeface="+mn-ea"/>
              </a:rPr>
              <a:t> } </a:t>
            </a:r>
            <a:r>
              <a:rPr kumimoji="0" lang="ko-KR" altLang="ko-KR" sz="1000" b="0" i="0" u="none" strike="noStrike" cap="none" normalizeH="0" baseline="0" dirty="0" smtClean="0">
                <a:ln>
                  <a:noFill/>
                </a:ln>
                <a:solidFill>
                  <a:srgbClr val="D73A49"/>
                </a:solidFill>
                <a:effectLst/>
                <a:latin typeface="+mn-ea"/>
              </a:rPr>
              <a:t>=</a:t>
            </a:r>
            <a:r>
              <a:rPr kumimoji="0" lang="ko-KR" altLang="ko-KR" sz="1000" b="0" i="0" u="none" strike="noStrike" cap="none" normalizeH="0" baseline="0" dirty="0" smtClean="0">
                <a:ln>
                  <a:noFill/>
                </a:ln>
                <a:solidFill>
                  <a:srgbClr val="24292E"/>
                </a:solidFill>
                <a:effectLst/>
                <a:latin typeface="+mn-ea"/>
              </a:rPr>
              <a:t> </a:t>
            </a:r>
            <a:r>
              <a:rPr kumimoji="0" lang="ko-KR" altLang="ko-KR" sz="1000" b="0" i="0" u="none" strike="noStrike" cap="none" normalizeH="0" baseline="0" dirty="0" smtClean="0">
                <a:ln>
                  <a:noFill/>
                </a:ln>
                <a:solidFill>
                  <a:srgbClr val="005CC5"/>
                </a:solidFill>
                <a:effectLst/>
                <a:latin typeface="+mn-ea"/>
              </a:rPr>
              <a:t>this</a:t>
            </a:r>
            <a:r>
              <a:rPr kumimoji="0" lang="ko-KR" altLang="ko-KR" sz="1000" b="0" i="0" u="none" strike="noStrike" cap="none" normalizeH="0" baseline="0" dirty="0" smtClean="0">
                <a:ln>
                  <a:noFill/>
                </a:ln>
                <a:solidFill>
                  <a:srgbClr val="24292E"/>
                </a:solidFill>
                <a:effectLst/>
                <a:latin typeface="+mn-ea"/>
              </a:rPr>
              <a:t>.inputs; </a:t>
            </a:r>
            <a:endParaRPr kumimoji="0" lang="en-US" altLang="ko-KR" sz="1000" b="0" i="0" u="none" strike="noStrike" cap="none" normalizeH="0" baseline="0" dirty="0" smtClean="0">
              <a:ln>
                <a:noFill/>
              </a:ln>
              <a:solidFill>
                <a:srgbClr val="24292E"/>
              </a:solidFill>
              <a:effectLst/>
              <a:latin typeface="+mn-ea"/>
            </a:endParaRPr>
          </a:p>
          <a:p>
            <a:pPr marL="263525" lvl="1" eaLnBrk="0" fontAlgn="base" latinLnBrk="0" hangingPunct="0">
              <a:lnSpc>
                <a:spcPct val="110000"/>
              </a:lnSpc>
              <a:spcBef>
                <a:spcPct val="0"/>
              </a:spcBef>
              <a:spcAft>
                <a:spcPct val="0"/>
              </a:spcAft>
            </a:pPr>
            <a:r>
              <a:rPr kumimoji="0" lang="ko-KR" altLang="ko-KR" sz="1000" b="0" i="0" u="none" strike="noStrike" cap="none" normalizeH="0" baseline="0" dirty="0" smtClean="0">
                <a:ln>
                  <a:noFill/>
                </a:ln>
                <a:solidFill>
                  <a:srgbClr val="D73A49"/>
                </a:solidFill>
                <a:effectLst/>
                <a:latin typeface="+mn-ea"/>
              </a:rPr>
              <a:t>if</a:t>
            </a:r>
            <a:r>
              <a:rPr kumimoji="0" lang="ko-KR" altLang="ko-KR" sz="1000" b="0" i="0" u="none" strike="noStrike" cap="none" normalizeH="0" baseline="0" dirty="0" smtClean="0">
                <a:ln>
                  <a:noFill/>
                </a:ln>
                <a:solidFill>
                  <a:srgbClr val="24292E"/>
                </a:solidFill>
                <a:effectLst/>
                <a:latin typeface="+mn-ea"/>
              </a:rPr>
              <a:t> (</a:t>
            </a:r>
            <a:r>
              <a:rPr kumimoji="0" lang="ko-KR" altLang="ko-KR" sz="1000" b="0" i="0" u="none" strike="noStrike" cap="none" normalizeH="0" baseline="0" dirty="0" smtClean="0">
                <a:ln>
                  <a:noFill/>
                </a:ln>
                <a:solidFill>
                  <a:srgbClr val="D73A49"/>
                </a:solidFill>
                <a:effectLst/>
                <a:latin typeface="+mn-ea"/>
              </a:rPr>
              <a:t>!</a:t>
            </a:r>
            <a:r>
              <a:rPr kumimoji="0" lang="ko-KR" altLang="ko-KR" sz="1000" b="0" i="0" u="none" strike="noStrike" cap="none" normalizeH="0" baseline="0" dirty="0" smtClean="0">
                <a:ln>
                  <a:noFill/>
                </a:ln>
                <a:solidFill>
                  <a:srgbClr val="24292E"/>
                </a:solidFill>
                <a:effectLst/>
                <a:latin typeface="+mn-ea"/>
              </a:rPr>
              <a:t>Auth </a:t>
            </a:r>
            <a:r>
              <a:rPr kumimoji="0" lang="ko-KR" altLang="ko-KR" sz="1000" b="0" i="0" u="none" strike="noStrike" cap="none" normalizeH="0" baseline="0" dirty="0" smtClean="0">
                <a:ln>
                  <a:noFill/>
                </a:ln>
                <a:solidFill>
                  <a:srgbClr val="D73A49"/>
                </a:solidFill>
                <a:effectLst/>
                <a:latin typeface="+mn-ea"/>
              </a:rPr>
              <a:t>||</a:t>
            </a:r>
            <a:r>
              <a:rPr kumimoji="0" lang="ko-KR" altLang="ko-KR" sz="1000" b="0" i="0" u="none" strike="noStrike" cap="none" normalizeH="0" baseline="0" dirty="0" smtClean="0">
                <a:ln>
                  <a:noFill/>
                </a:ln>
                <a:solidFill>
                  <a:srgbClr val="24292E"/>
                </a:solidFill>
                <a:effectLst/>
                <a:latin typeface="+mn-ea"/>
              </a:rPr>
              <a:t> </a:t>
            </a:r>
            <a:r>
              <a:rPr kumimoji="0" lang="ko-KR" altLang="ko-KR" sz="1000" b="0" i="0" u="none" strike="noStrike" cap="none" normalizeH="0" baseline="0" dirty="0" smtClean="0">
                <a:ln>
                  <a:noFill/>
                </a:ln>
                <a:solidFill>
                  <a:srgbClr val="D73A49"/>
                </a:solidFill>
                <a:effectLst/>
                <a:latin typeface="+mn-ea"/>
              </a:rPr>
              <a:t>typeof</a:t>
            </a:r>
            <a:r>
              <a:rPr kumimoji="0" lang="ko-KR" altLang="ko-KR" sz="1000" b="0" i="0" u="none" strike="noStrike" cap="none" normalizeH="0" baseline="0" dirty="0" smtClean="0">
                <a:ln>
                  <a:noFill/>
                </a:ln>
                <a:solidFill>
                  <a:srgbClr val="24292E"/>
                </a:solidFill>
                <a:effectLst/>
                <a:latin typeface="+mn-ea"/>
              </a:rPr>
              <a:t> Auth.signIn </a:t>
            </a:r>
            <a:r>
              <a:rPr kumimoji="0" lang="ko-KR" altLang="ko-KR" sz="1000" b="0" i="0" u="none" strike="noStrike" cap="none" normalizeH="0" baseline="0" dirty="0" smtClean="0">
                <a:ln>
                  <a:noFill/>
                </a:ln>
                <a:solidFill>
                  <a:srgbClr val="D73A49"/>
                </a:solidFill>
                <a:effectLst/>
                <a:latin typeface="+mn-ea"/>
              </a:rPr>
              <a:t>!==</a:t>
            </a:r>
            <a:r>
              <a:rPr kumimoji="0" lang="ko-KR" altLang="ko-KR" sz="1000" b="0" i="0" u="none" strike="noStrike" cap="none" normalizeH="0" baseline="0" dirty="0" smtClean="0">
                <a:ln>
                  <a:noFill/>
                </a:ln>
                <a:solidFill>
                  <a:srgbClr val="24292E"/>
                </a:solidFill>
                <a:effectLst/>
                <a:latin typeface="+mn-ea"/>
              </a:rPr>
              <a:t> </a:t>
            </a:r>
            <a:r>
              <a:rPr kumimoji="0" lang="ko-KR" altLang="ko-KR" sz="1000" b="0" i="0" u="none" strike="noStrike" cap="none" normalizeH="0" baseline="0" dirty="0" smtClean="0">
                <a:ln>
                  <a:noFill/>
                </a:ln>
                <a:solidFill>
                  <a:srgbClr val="032F62"/>
                </a:solidFill>
                <a:effectLst/>
                <a:latin typeface="+mn-ea"/>
              </a:rPr>
              <a:t>'function'</a:t>
            </a:r>
            <a:r>
              <a:rPr kumimoji="0" lang="ko-KR" altLang="ko-KR" sz="1000" b="0" i="0" u="none" strike="noStrike" cap="none" normalizeH="0" baseline="0" dirty="0" smtClean="0">
                <a:ln>
                  <a:noFill/>
                </a:ln>
                <a:solidFill>
                  <a:srgbClr val="24292E"/>
                </a:solidFill>
                <a:effectLst/>
                <a:latin typeface="+mn-ea"/>
              </a:rPr>
              <a:t>) { </a:t>
            </a:r>
            <a:endParaRPr kumimoji="0" lang="en-US" altLang="ko-KR" sz="1000" b="0" i="0" u="none" strike="noStrike" cap="none" normalizeH="0" baseline="0" dirty="0" smtClean="0">
              <a:ln>
                <a:noFill/>
              </a:ln>
              <a:solidFill>
                <a:srgbClr val="24292E"/>
              </a:solidFill>
              <a:effectLst/>
              <a:latin typeface="+mn-ea"/>
            </a:endParaRPr>
          </a:p>
          <a:p>
            <a:pPr marL="720725" lvl="2" eaLnBrk="0" fontAlgn="base" latinLnBrk="0" hangingPunct="0">
              <a:lnSpc>
                <a:spcPct val="110000"/>
              </a:lnSpc>
              <a:spcBef>
                <a:spcPct val="0"/>
              </a:spcBef>
              <a:spcAft>
                <a:spcPct val="0"/>
              </a:spcAft>
            </a:pPr>
            <a:r>
              <a:rPr kumimoji="0" lang="ko-KR" altLang="ko-KR" sz="1000" b="0" i="0" u="none" strike="noStrike" cap="none" normalizeH="0" baseline="0" dirty="0" smtClean="0">
                <a:ln>
                  <a:noFill/>
                </a:ln>
                <a:solidFill>
                  <a:srgbClr val="D73A49"/>
                </a:solidFill>
                <a:effectLst/>
                <a:latin typeface="+mn-ea"/>
              </a:rPr>
              <a:t>throw</a:t>
            </a:r>
            <a:r>
              <a:rPr kumimoji="0" lang="ko-KR" altLang="ko-KR" sz="1000" b="0" i="0" u="none" strike="noStrike" cap="none" normalizeH="0" baseline="0" dirty="0" smtClean="0">
                <a:ln>
                  <a:noFill/>
                </a:ln>
                <a:solidFill>
                  <a:srgbClr val="24292E"/>
                </a:solidFill>
                <a:effectLst/>
                <a:latin typeface="+mn-ea"/>
              </a:rPr>
              <a:t> </a:t>
            </a:r>
            <a:r>
              <a:rPr kumimoji="0" lang="ko-KR" altLang="ko-KR" sz="1000" b="0" i="0" u="none" strike="noStrike" cap="none" normalizeH="0" baseline="0" dirty="0" smtClean="0">
                <a:ln>
                  <a:noFill/>
                </a:ln>
                <a:solidFill>
                  <a:srgbClr val="D73A49"/>
                </a:solidFill>
                <a:effectLst/>
                <a:latin typeface="+mn-ea"/>
              </a:rPr>
              <a:t>new</a:t>
            </a:r>
            <a:r>
              <a:rPr kumimoji="0" lang="ko-KR" altLang="ko-KR" sz="1000" b="0" i="0" u="none" strike="noStrike" cap="none" normalizeH="0" baseline="0" dirty="0" smtClean="0">
                <a:ln>
                  <a:noFill/>
                </a:ln>
                <a:solidFill>
                  <a:srgbClr val="24292E"/>
                </a:solidFill>
                <a:effectLst/>
                <a:latin typeface="+mn-ea"/>
              </a:rPr>
              <a:t> </a:t>
            </a:r>
            <a:r>
              <a:rPr kumimoji="0" lang="ko-KR" altLang="ko-KR" sz="1000" b="0" i="0" u="none" strike="noStrike" cap="none" normalizeH="0" baseline="0" dirty="0" smtClean="0">
                <a:ln>
                  <a:noFill/>
                </a:ln>
                <a:solidFill>
                  <a:srgbClr val="6F42C1"/>
                </a:solidFill>
                <a:effectLst/>
                <a:latin typeface="+mn-ea"/>
              </a:rPr>
              <a:t>Error</a:t>
            </a:r>
            <a:r>
              <a:rPr kumimoji="0" lang="ko-KR" altLang="ko-KR" sz="1000" b="0" i="0" u="none" strike="noStrike" cap="none" normalizeH="0" baseline="0" dirty="0" smtClean="0">
                <a:ln>
                  <a:noFill/>
                </a:ln>
                <a:solidFill>
                  <a:srgbClr val="24292E"/>
                </a:solidFill>
                <a:effectLst/>
                <a:latin typeface="+mn-ea"/>
              </a:rPr>
              <a:t>(</a:t>
            </a:r>
            <a:r>
              <a:rPr kumimoji="0" lang="ko-KR" altLang="ko-KR" sz="1000" b="0" i="0" u="none" strike="noStrike" cap="none" normalizeH="0" baseline="0" dirty="0" smtClean="0">
                <a:ln>
                  <a:noFill/>
                </a:ln>
                <a:solidFill>
                  <a:srgbClr val="032F62"/>
                </a:solidFill>
                <a:effectLst/>
                <a:latin typeface="+mn-ea"/>
              </a:rPr>
              <a:t>'No Auth module found, please ensure @aws-amplify/auth is imported'</a:t>
            </a:r>
            <a:r>
              <a:rPr kumimoji="0" lang="ko-KR" altLang="ko-KR" sz="1000" b="0" i="0" u="none" strike="noStrike" cap="none" normalizeH="0" baseline="0" dirty="0" smtClean="0">
                <a:ln>
                  <a:noFill/>
                </a:ln>
                <a:solidFill>
                  <a:srgbClr val="24292E"/>
                </a:solidFill>
                <a:effectLst/>
                <a:latin typeface="+mn-ea"/>
              </a:rPr>
              <a:t>); </a:t>
            </a:r>
            <a:endParaRPr kumimoji="0" lang="en-US" altLang="ko-KR" sz="1000" b="0" i="0" u="none" strike="noStrike" cap="none" normalizeH="0" baseline="0" dirty="0" smtClean="0">
              <a:ln>
                <a:noFill/>
              </a:ln>
              <a:solidFill>
                <a:srgbClr val="24292E"/>
              </a:solidFill>
              <a:effectLst/>
              <a:latin typeface="+mn-ea"/>
            </a:endParaRPr>
          </a:p>
          <a:p>
            <a:pPr marL="263525" lvl="1" eaLnBrk="0" fontAlgn="base" latinLnBrk="0" hangingPunct="0">
              <a:lnSpc>
                <a:spcPct val="110000"/>
              </a:lnSpc>
              <a:spcBef>
                <a:spcPct val="0"/>
              </a:spcBef>
              <a:spcAft>
                <a:spcPct val="0"/>
              </a:spcAft>
            </a:pPr>
            <a:r>
              <a:rPr kumimoji="0" lang="ko-KR" altLang="ko-KR" sz="1000" b="0" i="0" u="none" strike="noStrike" cap="none" normalizeH="0" baseline="0" dirty="0" smtClean="0">
                <a:ln>
                  <a:noFill/>
                </a:ln>
                <a:solidFill>
                  <a:srgbClr val="24292E"/>
                </a:solidFill>
                <a:effectLst/>
                <a:latin typeface="+mn-ea"/>
              </a:rPr>
              <a:t>} </a:t>
            </a:r>
            <a:endParaRPr kumimoji="0" lang="en-US" altLang="ko-KR" sz="1000" b="0" i="0" u="none" strike="noStrike" cap="none" normalizeH="0" baseline="0" dirty="0" smtClean="0">
              <a:ln>
                <a:noFill/>
              </a:ln>
              <a:solidFill>
                <a:srgbClr val="24292E"/>
              </a:solidFill>
              <a:effectLst/>
              <a:latin typeface="+mn-ea"/>
            </a:endParaRPr>
          </a:p>
          <a:p>
            <a:pPr marL="263525" lvl="1" eaLnBrk="0" fontAlgn="base" latinLnBrk="0" hangingPunct="0">
              <a:lnSpc>
                <a:spcPct val="110000"/>
              </a:lnSpc>
              <a:spcBef>
                <a:spcPct val="0"/>
              </a:spcBef>
              <a:spcAft>
                <a:spcPct val="0"/>
              </a:spcAft>
            </a:pPr>
            <a:r>
              <a:rPr kumimoji="0" lang="ko-KR" altLang="ko-KR" sz="1000" b="0" i="0" u="none" strike="noStrike" cap="none" normalizeH="0" baseline="0" dirty="0" smtClean="0">
                <a:ln>
                  <a:noFill/>
                </a:ln>
                <a:solidFill>
                  <a:srgbClr val="24292E"/>
                </a:solidFill>
                <a:effectLst/>
                <a:latin typeface="+mn-ea"/>
              </a:rPr>
              <a:t>Auth.</a:t>
            </a:r>
            <a:r>
              <a:rPr kumimoji="0" lang="ko-KR" altLang="ko-KR" sz="1000" b="0" i="0" u="none" strike="noStrike" cap="none" normalizeH="0" baseline="0" dirty="0" smtClean="0">
                <a:ln>
                  <a:noFill/>
                </a:ln>
                <a:solidFill>
                  <a:srgbClr val="6F42C1"/>
                </a:solidFill>
                <a:effectLst/>
                <a:latin typeface="+mn-ea"/>
              </a:rPr>
              <a:t>signIn</a:t>
            </a:r>
            <a:r>
              <a:rPr kumimoji="0" lang="ko-KR" altLang="ko-KR" sz="1000" b="0" i="0" u="none" strike="noStrike" cap="none" normalizeH="0" baseline="0" dirty="0" smtClean="0">
                <a:ln>
                  <a:noFill/>
                </a:ln>
                <a:solidFill>
                  <a:srgbClr val="24292E"/>
                </a:solidFill>
                <a:effectLst/>
                <a:latin typeface="+mn-ea"/>
              </a:rPr>
              <a:t>(username, password)</a:t>
            </a:r>
            <a:endParaRPr kumimoji="0" lang="en-US" altLang="ko-KR" sz="1000" b="0" i="0" u="none" strike="noStrike" cap="none" normalizeH="0" baseline="0" dirty="0" smtClean="0">
              <a:ln>
                <a:noFill/>
              </a:ln>
              <a:solidFill>
                <a:srgbClr val="24292E"/>
              </a:solidFill>
              <a:effectLst/>
              <a:latin typeface="+mn-ea"/>
            </a:endParaRPr>
          </a:p>
          <a:p>
            <a:pPr marL="720725" lvl="2" eaLnBrk="0" fontAlgn="base" latinLnBrk="0" hangingPunct="0">
              <a:lnSpc>
                <a:spcPct val="110000"/>
              </a:lnSpc>
              <a:spcBef>
                <a:spcPct val="0"/>
              </a:spcBef>
              <a:spcAft>
                <a:spcPct val="0"/>
              </a:spcAft>
            </a:pPr>
            <a:r>
              <a:rPr kumimoji="0" lang="ko-KR" altLang="ko-KR" sz="1000" b="0" i="0" u="none" strike="noStrike" cap="none" normalizeH="0" baseline="0" dirty="0" smtClean="0">
                <a:ln>
                  <a:noFill/>
                </a:ln>
                <a:solidFill>
                  <a:srgbClr val="24292E"/>
                </a:solidFill>
                <a:effectLst/>
                <a:latin typeface="+mn-ea"/>
              </a:rPr>
              <a:t> </a:t>
            </a:r>
            <a:r>
              <a:rPr kumimoji="0" lang="ko-KR" altLang="ko-KR" sz="1000" b="0" i="0" u="none" strike="noStrike" cap="none" normalizeH="0" baseline="0" dirty="0" smtClean="0">
                <a:ln>
                  <a:noFill/>
                </a:ln>
                <a:solidFill>
                  <a:srgbClr val="6A737D"/>
                </a:solidFill>
                <a:effectLst/>
                <a:latin typeface="+mn-ea"/>
              </a:rPr>
              <a:t>// ...</a:t>
            </a:r>
            <a:r>
              <a:rPr kumimoji="0" lang="ko-KR" altLang="ko-KR" sz="1000" b="0" i="0" u="none" strike="noStrike" cap="none" normalizeH="0" baseline="0" dirty="0" smtClean="0">
                <a:ln>
                  <a:noFill/>
                </a:ln>
                <a:solidFill>
                  <a:srgbClr val="24292E"/>
                </a:solidFill>
                <a:effectLst/>
                <a:latin typeface="+mn-ea"/>
              </a:rPr>
              <a:t> </a:t>
            </a:r>
            <a:endParaRPr kumimoji="0" lang="en-US" altLang="ko-KR" sz="1000" b="0" i="0" u="none" strike="noStrike" cap="none" normalizeH="0" baseline="0" dirty="0" smtClean="0">
              <a:ln>
                <a:noFill/>
              </a:ln>
              <a:solidFill>
                <a:srgbClr val="24292E"/>
              </a:solidFill>
              <a:effectLst/>
              <a:latin typeface="+mn-ea"/>
            </a:endParaRPr>
          </a:p>
          <a:p>
            <a:pPr marL="263525" lvl="1" eaLnBrk="0" fontAlgn="base" latinLnBrk="0" hangingPunct="0">
              <a:lnSpc>
                <a:spcPct val="110000"/>
              </a:lnSpc>
              <a:spcBef>
                <a:spcPct val="0"/>
              </a:spcBef>
              <a:spcAft>
                <a:spcPct val="0"/>
              </a:spcAft>
            </a:pPr>
            <a:r>
              <a:rPr kumimoji="0" lang="ko-KR" altLang="ko-KR" sz="1000" b="0" i="0" u="none" strike="noStrike" cap="none" normalizeH="0" baseline="0" dirty="0" smtClean="0">
                <a:ln>
                  <a:noFill/>
                </a:ln>
                <a:solidFill>
                  <a:srgbClr val="24292E"/>
                </a:solidFill>
                <a:effectLst/>
                <a:latin typeface="+mn-ea"/>
              </a:rPr>
              <a:t>}) </a:t>
            </a:r>
            <a:endParaRPr kumimoji="0" lang="en-US" altLang="ko-KR" sz="1000" b="0" i="0" u="none" strike="noStrike" cap="none" normalizeH="0" baseline="0" dirty="0" smtClean="0">
              <a:ln>
                <a:noFill/>
              </a:ln>
              <a:solidFill>
                <a:srgbClr val="24292E"/>
              </a:solidFill>
              <a:effectLst/>
              <a:latin typeface="+mn-ea"/>
            </a:endParaRPr>
          </a:p>
          <a:p>
            <a:pPr marL="263525" lvl="1" eaLnBrk="0" fontAlgn="base" latinLnBrk="0" hangingPunct="0">
              <a:lnSpc>
                <a:spcPct val="110000"/>
              </a:lnSpc>
              <a:spcBef>
                <a:spcPct val="0"/>
              </a:spcBef>
              <a:spcAft>
                <a:spcPct val="0"/>
              </a:spcAft>
            </a:pPr>
            <a:r>
              <a:rPr kumimoji="0" lang="ko-KR" altLang="ko-KR" sz="1000" b="0" i="0" u="none" strike="noStrike" cap="none" normalizeH="0" baseline="0" dirty="0" smtClean="0">
                <a:ln>
                  <a:noFill/>
                </a:ln>
                <a:solidFill>
                  <a:srgbClr val="24292E"/>
                </a:solidFill>
                <a:effectLst/>
                <a:latin typeface="+mn-ea"/>
              </a:rPr>
              <a:t>.</a:t>
            </a:r>
            <a:r>
              <a:rPr kumimoji="0" lang="ko-KR" altLang="ko-KR" sz="1000" b="0" i="0" u="none" strike="noStrike" cap="none" normalizeH="0" baseline="0" dirty="0" smtClean="0">
                <a:ln>
                  <a:noFill/>
                </a:ln>
                <a:solidFill>
                  <a:srgbClr val="005CC5"/>
                </a:solidFill>
                <a:effectLst/>
                <a:latin typeface="+mn-ea"/>
              </a:rPr>
              <a:t>catch</a:t>
            </a:r>
            <a:r>
              <a:rPr kumimoji="0" lang="ko-KR" altLang="ko-KR" sz="1000" b="0" i="0" u="none" strike="noStrike" cap="none" normalizeH="0" baseline="0" dirty="0" smtClean="0">
                <a:ln>
                  <a:noFill/>
                </a:ln>
                <a:solidFill>
                  <a:srgbClr val="24292E"/>
                </a:solidFill>
                <a:effectLst/>
                <a:latin typeface="+mn-ea"/>
              </a:rPr>
              <a:t>(err </a:t>
            </a:r>
            <a:r>
              <a:rPr kumimoji="0" lang="ko-KR" altLang="ko-KR" sz="1000" b="0" i="0" u="none" strike="noStrike" cap="none" normalizeH="0" baseline="0" dirty="0" smtClean="0">
                <a:ln>
                  <a:noFill/>
                </a:ln>
                <a:solidFill>
                  <a:srgbClr val="D73A49"/>
                </a:solidFill>
                <a:effectLst/>
                <a:latin typeface="+mn-ea"/>
              </a:rPr>
              <a:t>=&gt;</a:t>
            </a:r>
            <a:r>
              <a:rPr kumimoji="0" lang="ko-KR" altLang="ko-KR" sz="1000" b="0" i="0" u="none" strike="noStrike" cap="none" normalizeH="0" baseline="0" dirty="0" smtClean="0">
                <a:ln>
                  <a:noFill/>
                </a:ln>
                <a:solidFill>
                  <a:srgbClr val="24292E"/>
                </a:solidFill>
                <a:effectLst/>
                <a:latin typeface="+mn-ea"/>
              </a:rPr>
              <a:t> { </a:t>
            </a:r>
            <a:endParaRPr kumimoji="0" lang="en-US" altLang="ko-KR" sz="1000" b="0" i="0" u="none" strike="noStrike" cap="none" normalizeH="0" baseline="0" dirty="0" smtClean="0">
              <a:ln>
                <a:noFill/>
              </a:ln>
              <a:solidFill>
                <a:srgbClr val="24292E"/>
              </a:solidFill>
              <a:effectLst/>
              <a:latin typeface="+mn-ea"/>
            </a:endParaRPr>
          </a:p>
          <a:p>
            <a:pPr marL="720725" lvl="2" eaLnBrk="0" fontAlgn="base" latinLnBrk="0" hangingPunct="0">
              <a:lnSpc>
                <a:spcPct val="110000"/>
              </a:lnSpc>
              <a:spcBef>
                <a:spcPct val="0"/>
              </a:spcBef>
              <a:spcAft>
                <a:spcPct val="0"/>
              </a:spcAft>
            </a:pPr>
            <a:r>
              <a:rPr kumimoji="0" lang="ko-KR" altLang="ko-KR" sz="1000" b="0" i="0" u="none" strike="noStrike" cap="none" normalizeH="0" baseline="0" dirty="0" smtClean="0">
                <a:ln>
                  <a:noFill/>
                </a:ln>
                <a:solidFill>
                  <a:srgbClr val="6A737D"/>
                </a:solidFill>
                <a:effectLst/>
                <a:latin typeface="+mn-ea"/>
              </a:rPr>
              <a:t>// ...</a:t>
            </a:r>
            <a:r>
              <a:rPr kumimoji="0" lang="ko-KR" altLang="ko-KR" sz="1000" b="0" i="0" u="none" strike="noStrike" cap="none" normalizeH="0" baseline="0" dirty="0" smtClean="0">
                <a:ln>
                  <a:noFill/>
                </a:ln>
                <a:solidFill>
                  <a:srgbClr val="24292E"/>
                </a:solidFill>
                <a:effectLst/>
                <a:latin typeface="+mn-ea"/>
              </a:rPr>
              <a:t> </a:t>
            </a:r>
            <a:endParaRPr kumimoji="0" lang="en-US" altLang="ko-KR" sz="1000" b="0" i="0" u="none" strike="noStrike" cap="none" normalizeH="0" baseline="0" dirty="0" smtClean="0">
              <a:ln>
                <a:noFill/>
              </a:ln>
              <a:solidFill>
                <a:srgbClr val="24292E"/>
              </a:solidFill>
              <a:effectLst/>
              <a:latin typeface="+mn-ea"/>
            </a:endParaRPr>
          </a:p>
          <a:p>
            <a:pPr marL="263525" lvl="1" eaLnBrk="0" fontAlgn="base" latinLnBrk="0" hangingPunct="0">
              <a:lnSpc>
                <a:spcPct val="110000"/>
              </a:lnSpc>
              <a:spcBef>
                <a:spcPct val="0"/>
              </a:spcBef>
              <a:spcAft>
                <a:spcPct val="0"/>
              </a:spcAft>
            </a:pPr>
            <a:r>
              <a:rPr kumimoji="0" lang="ko-KR" altLang="ko-KR" sz="1000" b="0" i="0" u="none" strike="noStrike" cap="none" normalizeH="0" baseline="0" dirty="0" smtClean="0">
                <a:ln>
                  <a:noFill/>
                </a:ln>
                <a:solidFill>
                  <a:srgbClr val="24292E"/>
                </a:solidFill>
                <a:effectLst/>
                <a:latin typeface="+mn-ea"/>
              </a:rPr>
              <a:t>}); </a:t>
            </a:r>
            <a:endParaRPr kumimoji="0" lang="en-US" altLang="ko-KR" sz="1000" b="0" i="0" u="none" strike="noStrike" cap="none" normalizeH="0" baseline="0" dirty="0" smtClean="0">
              <a:ln>
                <a:noFill/>
              </a:ln>
              <a:solidFill>
                <a:srgbClr val="24292E"/>
              </a:solidFill>
              <a:effectLst/>
              <a:latin typeface="+mn-ea"/>
            </a:endParaRPr>
          </a:p>
          <a:p>
            <a:pPr marL="0" marR="0" lvl="0" indent="0" algn="l" defTabSz="914400" rtl="0" eaLnBrk="0" fontAlgn="base" latinLnBrk="0" hangingPunct="0">
              <a:lnSpc>
                <a:spcPct val="110000"/>
              </a:lnSpc>
              <a:spcBef>
                <a:spcPct val="0"/>
              </a:spcBef>
              <a:spcAft>
                <a:spcPct val="0"/>
              </a:spcAft>
              <a:buClrTx/>
              <a:buSzTx/>
              <a:buFontTx/>
              <a:buNone/>
              <a:tabLst/>
            </a:pPr>
            <a:r>
              <a:rPr kumimoji="0" lang="ko-KR" altLang="ko-KR" sz="1000" b="0" i="0" u="none" strike="noStrike" cap="none" normalizeH="0" baseline="0" dirty="0" smtClean="0">
                <a:ln>
                  <a:noFill/>
                </a:ln>
                <a:solidFill>
                  <a:srgbClr val="24292E"/>
                </a:solidFill>
                <a:effectLst/>
                <a:latin typeface="+mn-ea"/>
              </a:rPr>
              <a:t>}</a:t>
            </a:r>
            <a:r>
              <a:rPr kumimoji="0" lang="ko-KR" altLang="ko-KR" sz="1000" b="0" i="0" u="none" strike="noStrike" cap="none" normalizeH="0" baseline="0" dirty="0" smtClean="0">
                <a:ln>
                  <a:noFill/>
                </a:ln>
                <a:solidFill>
                  <a:schemeClr val="tx1"/>
                </a:solidFill>
                <a:effectLst/>
                <a:latin typeface="+mn-ea"/>
              </a:rPr>
              <a:t> </a:t>
            </a:r>
          </a:p>
        </p:txBody>
      </p:sp>
    </p:spTree>
    <p:extLst>
      <p:ext uri="{BB962C8B-B14F-4D97-AF65-F5344CB8AC3E}">
        <p14:creationId xmlns:p14="http://schemas.microsoft.com/office/powerpoint/2010/main" val="4091396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838200" y="365126"/>
            <a:ext cx="10515600" cy="668962"/>
          </a:xfrm>
        </p:spPr>
        <p:txBody>
          <a:bodyPr/>
          <a:lstStyle/>
          <a:p>
            <a:r>
              <a:rPr lang="en-US" altLang="ko-KR" dirty="0" smtClean="0"/>
              <a:t>Amplify.js</a:t>
            </a:r>
            <a:endParaRPr lang="ko-KR" altLang="en-US"/>
          </a:p>
        </p:txBody>
      </p:sp>
      <p:sp>
        <p:nvSpPr>
          <p:cNvPr id="9" name="TextBox 8"/>
          <p:cNvSpPr txBox="1"/>
          <p:nvPr/>
        </p:nvSpPr>
        <p:spPr>
          <a:xfrm>
            <a:off x="2063317" y="1288677"/>
            <a:ext cx="5262979" cy="230832"/>
          </a:xfrm>
          <a:prstGeom prst="rect">
            <a:avLst/>
          </a:prstGeom>
          <a:noFill/>
        </p:spPr>
        <p:txBody>
          <a:bodyPr wrap="none" rtlCol="0">
            <a:spAutoFit/>
          </a:bodyPr>
          <a:lstStyle/>
          <a:p>
            <a:r>
              <a:rPr lang="en-US" altLang="ko-KR" sz="900" dirty="0">
                <a:hlinkClick r:id="rId2"/>
              </a:rPr>
              <a:t>https://github.com/aws-amplify/amplify-js/tree/a047ce73abe98c3bf82e888c3afb4d2f911805f3#examples</a:t>
            </a:r>
            <a:endParaRPr lang="ko-KR" altLang="en-US" sz="900"/>
          </a:p>
        </p:txBody>
      </p:sp>
      <p:sp>
        <p:nvSpPr>
          <p:cNvPr id="6" name="내용 개체 틀 2"/>
          <p:cNvSpPr txBox="1">
            <a:spLocks/>
          </p:cNvSpPr>
          <p:nvPr/>
        </p:nvSpPr>
        <p:spPr>
          <a:xfrm>
            <a:off x="838194" y="1238874"/>
            <a:ext cx="10515600" cy="4807763"/>
          </a:xfrm>
          <a:prstGeom prst="rect">
            <a:avLst/>
          </a:prstGeom>
        </p:spPr>
        <p:txBody>
          <a:bodyPr vert="horz" lIns="7200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b="1" dirty="0" smtClean="0"/>
              <a:t>Examples</a:t>
            </a:r>
            <a:endParaRPr lang="en-US" altLang="ko-KR" sz="100" dirty="0" smtClean="0"/>
          </a:p>
          <a:p>
            <a:pPr marL="447675" lvl="2" indent="-184150">
              <a:spcBef>
                <a:spcPts val="1000"/>
              </a:spcBef>
            </a:pPr>
            <a:r>
              <a:rPr lang="en-US" altLang="ko-KR" dirty="0" smtClean="0"/>
              <a:t>Collect user session metrics</a:t>
            </a:r>
          </a:p>
          <a:p>
            <a:pPr marL="447675" lvl="2" indent="-184150">
              <a:spcBef>
                <a:spcPts val="1000"/>
              </a:spcBef>
            </a:pPr>
            <a:endParaRPr lang="en-US" altLang="ko-KR" dirty="0"/>
          </a:p>
          <a:p>
            <a:pPr marL="447675" lvl="2" indent="-184150">
              <a:spcBef>
                <a:spcPts val="1000"/>
              </a:spcBef>
            </a:pPr>
            <a:endParaRPr lang="en-US" altLang="ko-KR" dirty="0" smtClean="0"/>
          </a:p>
          <a:p>
            <a:pPr marL="447675" lvl="2" indent="-184150">
              <a:spcBef>
                <a:spcPts val="1000"/>
              </a:spcBef>
            </a:pPr>
            <a:endParaRPr lang="en-US" altLang="ko-KR" sz="2000" dirty="0" smtClean="0"/>
          </a:p>
          <a:p>
            <a:pPr marL="447675" lvl="2" indent="-184150">
              <a:spcBef>
                <a:spcPts val="1000"/>
              </a:spcBef>
            </a:pPr>
            <a:r>
              <a:rPr lang="en-US" altLang="ko-KR" dirty="0" smtClean="0"/>
              <a:t>Add Authentication to your App</a:t>
            </a:r>
          </a:p>
          <a:p>
            <a:pPr marL="263525" lvl="2" indent="0">
              <a:spcBef>
                <a:spcPts val="1000"/>
              </a:spcBef>
              <a:buNone/>
            </a:pPr>
            <a:endParaRPr lang="en-US" altLang="ko-KR" dirty="0"/>
          </a:p>
        </p:txBody>
      </p:sp>
      <p:sp>
        <p:nvSpPr>
          <p:cNvPr id="3" name="Rectangle 1"/>
          <p:cNvSpPr>
            <a:spLocks noChangeArrowheads="1"/>
          </p:cNvSpPr>
          <p:nvPr/>
        </p:nvSpPr>
        <p:spPr bwMode="auto">
          <a:xfrm>
            <a:off x="1356354" y="2123779"/>
            <a:ext cx="8742866" cy="418952"/>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6000" rIns="91440" bIns="360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rgbClr val="D73A49"/>
                </a:solidFill>
                <a:effectLst/>
                <a:latin typeface="+mn-ea"/>
              </a:rPr>
              <a:t>import</a:t>
            </a:r>
            <a:r>
              <a:rPr kumimoji="0" lang="ko-KR" altLang="ko-KR" sz="900" b="0" i="0" u="none" strike="noStrike" cap="none" normalizeH="0" baseline="0" dirty="0" smtClean="0">
                <a:ln>
                  <a:noFill/>
                </a:ln>
                <a:solidFill>
                  <a:srgbClr val="24292E"/>
                </a:solidFill>
                <a:effectLst/>
                <a:latin typeface="+mn-ea"/>
              </a:rPr>
              <a:t> </a:t>
            </a:r>
            <a:r>
              <a:rPr kumimoji="0" lang="ko-KR" altLang="ko-KR" sz="900" b="0" i="0" u="none" strike="noStrike" cap="none" normalizeH="0" baseline="0" dirty="0" smtClean="0">
                <a:ln>
                  <a:noFill/>
                </a:ln>
                <a:solidFill>
                  <a:srgbClr val="E36209"/>
                </a:solidFill>
                <a:effectLst/>
                <a:latin typeface="+mn-ea"/>
              </a:rPr>
              <a:t>Analytics</a:t>
            </a:r>
            <a:r>
              <a:rPr kumimoji="0" lang="ko-KR" altLang="ko-KR" sz="900" b="0" i="0" u="none" strike="noStrike" cap="none" normalizeH="0" baseline="0" dirty="0" smtClean="0">
                <a:ln>
                  <a:noFill/>
                </a:ln>
                <a:solidFill>
                  <a:srgbClr val="24292E"/>
                </a:solidFill>
                <a:effectLst/>
                <a:latin typeface="+mn-ea"/>
              </a:rPr>
              <a:t> </a:t>
            </a:r>
            <a:r>
              <a:rPr kumimoji="0" lang="ko-KR" altLang="ko-KR" sz="900" b="0" i="0" u="none" strike="noStrike" cap="none" normalizeH="0" baseline="0" dirty="0" smtClean="0">
                <a:ln>
                  <a:noFill/>
                </a:ln>
                <a:solidFill>
                  <a:srgbClr val="D73A49"/>
                </a:solidFill>
                <a:effectLst/>
                <a:latin typeface="+mn-ea"/>
              </a:rPr>
              <a:t>from</a:t>
            </a:r>
            <a:r>
              <a:rPr kumimoji="0" lang="ko-KR" altLang="ko-KR" sz="900" b="0" i="0" u="none" strike="noStrike" cap="none" normalizeH="0" baseline="0" dirty="0" smtClean="0">
                <a:ln>
                  <a:noFill/>
                </a:ln>
                <a:solidFill>
                  <a:srgbClr val="24292E"/>
                </a:solidFill>
                <a:effectLst/>
                <a:latin typeface="+mn-ea"/>
              </a:rPr>
              <a:t> </a:t>
            </a:r>
            <a:r>
              <a:rPr kumimoji="0" lang="ko-KR" altLang="ko-KR" sz="900" b="0" i="0" u="none" strike="noStrike" cap="none" normalizeH="0" baseline="0" dirty="0" smtClean="0">
                <a:ln>
                  <a:noFill/>
                </a:ln>
                <a:solidFill>
                  <a:srgbClr val="032F62"/>
                </a:solidFill>
                <a:effectLst/>
                <a:latin typeface="+mn-ea"/>
              </a:rPr>
              <a:t>'@aws-amplify/analytics'</a:t>
            </a:r>
            <a:r>
              <a:rPr kumimoji="0" lang="ko-KR" altLang="ko-KR" sz="900" b="0" i="0" u="none" strike="noStrike" cap="none" normalizeH="0" baseline="0" dirty="0" smtClean="0">
                <a:ln>
                  <a:noFill/>
                </a:ln>
                <a:solidFill>
                  <a:srgbClr val="24292E"/>
                </a:solidFill>
                <a:effectLst/>
                <a:latin typeface="+mn-ea"/>
              </a:rPr>
              <a:t>; </a:t>
            </a:r>
            <a:endParaRPr kumimoji="0" lang="en-US" altLang="ko-KR" sz="900" b="0" i="0" u="none" strike="noStrike" cap="none" normalizeH="0" baseline="0" dirty="0" smtClean="0">
              <a:ln>
                <a:noFill/>
              </a:ln>
              <a:solidFill>
                <a:srgbClr val="24292E"/>
              </a:solidFill>
              <a:effectLst/>
              <a:latin typeface="+mn-ea"/>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ko-KR" altLang="ko-KR" sz="900" b="0" i="0" u="none" strike="noStrike" cap="none" normalizeH="0" baseline="0" dirty="0" smtClean="0">
                <a:ln>
                  <a:noFill/>
                </a:ln>
                <a:solidFill>
                  <a:srgbClr val="E36209"/>
                </a:solidFill>
                <a:effectLst/>
                <a:latin typeface="+mn-ea"/>
              </a:rPr>
              <a:t>Analytics</a:t>
            </a:r>
            <a:r>
              <a:rPr kumimoji="0" lang="ko-KR" altLang="ko-KR" sz="900" b="0" i="0" u="none" strike="noStrike" cap="none" normalizeH="0" baseline="0" dirty="0" smtClean="0">
                <a:ln>
                  <a:noFill/>
                </a:ln>
                <a:solidFill>
                  <a:srgbClr val="24292E"/>
                </a:solidFill>
                <a:effectLst/>
                <a:latin typeface="+mn-ea"/>
              </a:rPr>
              <a:t>.</a:t>
            </a:r>
            <a:r>
              <a:rPr kumimoji="0" lang="ko-KR" altLang="ko-KR" sz="900" b="0" i="0" u="none" strike="noStrike" cap="none" normalizeH="0" baseline="0" dirty="0" smtClean="0">
                <a:ln>
                  <a:noFill/>
                </a:ln>
                <a:solidFill>
                  <a:srgbClr val="6F42C1"/>
                </a:solidFill>
                <a:effectLst/>
                <a:latin typeface="+mn-ea"/>
              </a:rPr>
              <a:t>record</a:t>
            </a:r>
            <a:r>
              <a:rPr kumimoji="0" lang="ko-KR" altLang="ko-KR" sz="900" b="0" i="0" u="none" strike="noStrike" cap="none" normalizeH="0" baseline="0" dirty="0" smtClean="0">
                <a:ln>
                  <a:noFill/>
                </a:ln>
                <a:solidFill>
                  <a:srgbClr val="24292E"/>
                </a:solidFill>
                <a:effectLst/>
                <a:latin typeface="+mn-ea"/>
              </a:rPr>
              <a:t>(</a:t>
            </a:r>
            <a:r>
              <a:rPr kumimoji="0" lang="ko-KR" altLang="ko-KR" sz="900" b="0" i="0" u="none" strike="noStrike" cap="none" normalizeH="0" baseline="0" dirty="0" smtClean="0">
                <a:ln>
                  <a:noFill/>
                </a:ln>
                <a:solidFill>
                  <a:srgbClr val="032F62"/>
                </a:solidFill>
                <a:effectLst/>
                <a:latin typeface="+mn-ea"/>
              </a:rPr>
              <a:t>'myCustomEvent'</a:t>
            </a:r>
            <a:r>
              <a:rPr kumimoji="0" lang="ko-KR" altLang="ko-KR" sz="900" b="0" i="0" u="none" strike="noStrike" cap="none" normalizeH="0" baseline="0" dirty="0" smtClean="0">
                <a:ln>
                  <a:noFill/>
                </a:ln>
                <a:solidFill>
                  <a:srgbClr val="24292E"/>
                </a:solidFill>
                <a:effectLst/>
                <a:latin typeface="+mn-ea"/>
              </a:rPr>
              <a:t>);</a:t>
            </a:r>
            <a:r>
              <a:rPr kumimoji="0" lang="ko-KR" altLang="ko-KR" sz="800" b="0" i="0" u="none" strike="noStrike" cap="none" normalizeH="0" baseline="0" dirty="0" smtClean="0">
                <a:ln>
                  <a:noFill/>
                </a:ln>
                <a:solidFill>
                  <a:schemeClr val="tx1"/>
                </a:solidFill>
                <a:effectLst/>
                <a:latin typeface="+mn-ea"/>
              </a:rPr>
              <a:t> </a:t>
            </a:r>
            <a:endParaRPr kumimoji="0" lang="ko-KR" altLang="ko-KR" sz="1800" b="0" i="0" u="none" strike="noStrike" cap="none" normalizeH="0" baseline="0" dirty="0" smtClean="0">
              <a:ln>
                <a:noFill/>
              </a:ln>
              <a:solidFill>
                <a:schemeClr val="tx1"/>
              </a:solidFill>
              <a:effectLst/>
              <a:latin typeface="+mn-ea"/>
            </a:endParaRPr>
          </a:p>
        </p:txBody>
      </p:sp>
      <p:sp>
        <p:nvSpPr>
          <p:cNvPr id="7" name="직사각형 6"/>
          <p:cNvSpPr/>
          <p:nvPr/>
        </p:nvSpPr>
        <p:spPr>
          <a:xfrm>
            <a:off x="1280160" y="1861850"/>
            <a:ext cx="6096000" cy="261610"/>
          </a:xfrm>
          <a:prstGeom prst="rect">
            <a:avLst/>
          </a:prstGeom>
        </p:spPr>
        <p:txBody>
          <a:bodyPr>
            <a:spAutoFit/>
          </a:bodyPr>
          <a:lstStyle/>
          <a:p>
            <a:r>
              <a:rPr lang="en-US" altLang="ko-KR" sz="1100" dirty="0">
                <a:solidFill>
                  <a:srgbClr val="24292E"/>
                </a:solidFill>
              </a:rPr>
              <a:t>By default, AWS Amplify can collect user session tracking data with a few lines of code:</a:t>
            </a:r>
            <a:endParaRPr lang="ko-KR" altLang="en-US" sz="1100"/>
          </a:p>
        </p:txBody>
      </p:sp>
      <p:sp>
        <p:nvSpPr>
          <p:cNvPr id="8" name="직사각형 7"/>
          <p:cNvSpPr/>
          <p:nvPr/>
        </p:nvSpPr>
        <p:spPr>
          <a:xfrm>
            <a:off x="1280160" y="2547540"/>
            <a:ext cx="6096000" cy="246221"/>
          </a:xfrm>
          <a:prstGeom prst="rect">
            <a:avLst/>
          </a:prstGeom>
        </p:spPr>
        <p:txBody>
          <a:bodyPr>
            <a:spAutoFit/>
          </a:bodyPr>
          <a:lstStyle/>
          <a:p>
            <a:r>
              <a:rPr lang="en-US" altLang="ko-KR" sz="1000" dirty="0">
                <a:solidFill>
                  <a:srgbClr val="24292E"/>
                </a:solidFill>
              </a:rPr>
              <a:t>See our </a:t>
            </a:r>
            <a:r>
              <a:rPr lang="en-US" altLang="ko-KR" sz="1000" dirty="0">
                <a:solidFill>
                  <a:srgbClr val="0366D6"/>
                </a:solidFill>
                <a:hlinkClick r:id="rId3"/>
              </a:rPr>
              <a:t>Analytics Developer Guide</a:t>
            </a:r>
            <a:r>
              <a:rPr lang="en-US" altLang="ko-KR" sz="1000" dirty="0">
                <a:solidFill>
                  <a:srgbClr val="24292E"/>
                </a:solidFill>
              </a:rPr>
              <a:t> for detailed information.</a:t>
            </a:r>
            <a:endParaRPr lang="ko-KR" altLang="en-US" sz="1000"/>
          </a:p>
        </p:txBody>
      </p:sp>
      <p:sp>
        <p:nvSpPr>
          <p:cNvPr id="10" name="Rectangle 2"/>
          <p:cNvSpPr>
            <a:spLocks noChangeArrowheads="1"/>
          </p:cNvSpPr>
          <p:nvPr/>
        </p:nvSpPr>
        <p:spPr bwMode="auto">
          <a:xfrm>
            <a:off x="1356354" y="3453915"/>
            <a:ext cx="8742866" cy="190089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6000" rIns="91440" bIns="3600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ko-KR" altLang="ko-KR" sz="900" b="0" i="0" u="none" strike="noStrike" cap="none" normalizeH="0" baseline="0" dirty="0" smtClean="0">
                <a:ln>
                  <a:noFill/>
                </a:ln>
                <a:solidFill>
                  <a:srgbClr val="D73A49"/>
                </a:solidFill>
                <a:effectLst/>
                <a:latin typeface="Arial Unicode MS" panose="020B0604020202020204" pitchFamily="50" charset="-127"/>
                <a:ea typeface="SFMono-Regular"/>
              </a:rPr>
              <a:t>import</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 </a:t>
            </a:r>
            <a:r>
              <a:rPr kumimoji="0" lang="ko-KR" altLang="ko-KR" sz="900" b="0" i="0" u="none" strike="noStrike" cap="none" normalizeH="0" baseline="0" dirty="0" smtClean="0">
                <a:ln>
                  <a:noFill/>
                </a:ln>
                <a:solidFill>
                  <a:srgbClr val="E36209"/>
                </a:solidFill>
                <a:effectLst/>
                <a:latin typeface="Arial Unicode MS" panose="020B0604020202020204" pitchFamily="50" charset="-127"/>
                <a:ea typeface="SFMono-Regular"/>
              </a:rPr>
              <a:t>Auth</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 </a:t>
            </a:r>
            <a:r>
              <a:rPr kumimoji="0" lang="ko-KR" altLang="ko-KR" sz="900" b="0" i="0" u="none" strike="noStrike" cap="none" normalizeH="0" baseline="0" dirty="0" smtClean="0">
                <a:ln>
                  <a:noFill/>
                </a:ln>
                <a:solidFill>
                  <a:srgbClr val="D73A49"/>
                </a:solidFill>
                <a:effectLst/>
                <a:latin typeface="Arial Unicode MS" panose="020B0604020202020204" pitchFamily="50" charset="-127"/>
                <a:ea typeface="SFMono-Regular"/>
              </a:rPr>
              <a:t>from</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 </a:t>
            </a:r>
            <a:r>
              <a:rPr kumimoji="0" lang="ko-KR" altLang="ko-KR" sz="900" b="0" i="0" u="none" strike="noStrike" cap="none" normalizeH="0" baseline="0" dirty="0" smtClean="0">
                <a:ln>
                  <a:noFill/>
                </a:ln>
                <a:solidFill>
                  <a:srgbClr val="032F62"/>
                </a:solidFill>
                <a:effectLst/>
                <a:latin typeface="Arial Unicode MS" panose="020B0604020202020204" pitchFamily="50" charset="-127"/>
                <a:ea typeface="SFMono-Regular"/>
              </a:rPr>
              <a:t>'@aws-amplify/auth'</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 </a:t>
            </a:r>
            <a:endParaRPr kumimoji="0" lang="en-US" altLang="ko-KR" sz="90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0" marR="0" lvl="0" indent="0" algn="l" defTabSz="914400" rtl="0" eaLnBrk="0" fontAlgn="base" latinLnBrk="0" hangingPunct="0">
              <a:lnSpc>
                <a:spcPct val="120000"/>
              </a:lnSpc>
              <a:spcBef>
                <a:spcPct val="0"/>
              </a:spcBef>
              <a:spcAft>
                <a:spcPct val="0"/>
              </a:spcAft>
              <a:buClrTx/>
              <a:buSzTx/>
              <a:buFontTx/>
              <a:buNone/>
              <a:tabLst/>
            </a:pPr>
            <a:r>
              <a:rPr kumimoji="0" lang="ko-KR" altLang="ko-KR" sz="900" b="0" i="0" u="none" strike="noStrike" cap="none" normalizeH="0" baseline="0" dirty="0" smtClean="0">
                <a:ln>
                  <a:noFill/>
                </a:ln>
                <a:solidFill>
                  <a:srgbClr val="E36209"/>
                </a:solidFill>
                <a:effectLst/>
                <a:latin typeface="Arial Unicode MS" panose="020B0604020202020204" pitchFamily="50" charset="-127"/>
                <a:ea typeface="SFMono-Regular"/>
              </a:rPr>
              <a:t>Auth</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a:t>
            </a:r>
            <a:r>
              <a:rPr kumimoji="0" lang="ko-KR" altLang="ko-KR" sz="900" b="0" i="0" u="none" strike="noStrike" cap="none" normalizeH="0" baseline="0" dirty="0" smtClean="0">
                <a:ln>
                  <a:noFill/>
                </a:ln>
                <a:solidFill>
                  <a:srgbClr val="6F42C1"/>
                </a:solidFill>
                <a:effectLst/>
                <a:latin typeface="Arial Unicode MS" panose="020B0604020202020204" pitchFamily="50" charset="-127"/>
                <a:ea typeface="SFMono-Regular"/>
              </a:rPr>
              <a:t>signUp</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 </a:t>
            </a:r>
            <a:endParaRPr kumimoji="0" lang="en-US" altLang="ko-KR" sz="90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263525" lvl="1" eaLnBrk="0" fontAlgn="base" latinLnBrk="0" hangingPunct="0">
              <a:lnSpc>
                <a:spcPct val="120000"/>
              </a:lnSpc>
              <a:spcBef>
                <a:spcPct val="0"/>
              </a:spcBef>
              <a:spcAft>
                <a:spcPct val="0"/>
              </a:spcAft>
            </a:pPr>
            <a:r>
              <a:rPr kumimoji="0" lang="ko-KR" altLang="ko-KR" sz="900" b="0" i="0" u="none" strike="noStrike" cap="none" normalizeH="0" baseline="0" dirty="0" smtClean="0">
                <a:ln>
                  <a:noFill/>
                </a:ln>
                <a:solidFill>
                  <a:srgbClr val="005CC5"/>
                </a:solidFill>
                <a:effectLst/>
                <a:latin typeface="Arial Unicode MS" panose="020B0604020202020204" pitchFamily="50" charset="-127"/>
                <a:ea typeface="SFMono-Regular"/>
              </a:rPr>
              <a:t>username</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 </a:t>
            </a:r>
            <a:r>
              <a:rPr kumimoji="0" lang="ko-KR" altLang="ko-KR" sz="900" b="0" i="0" u="none" strike="noStrike" cap="none" normalizeH="0" baseline="0" dirty="0" smtClean="0">
                <a:ln>
                  <a:noFill/>
                </a:ln>
                <a:solidFill>
                  <a:srgbClr val="032F62"/>
                </a:solidFill>
                <a:effectLst/>
                <a:latin typeface="Arial Unicode MS" panose="020B0604020202020204" pitchFamily="50" charset="-127"/>
                <a:ea typeface="SFMono-Regular"/>
              </a:rPr>
              <a:t>'AmandaB'</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 </a:t>
            </a:r>
            <a:endParaRPr kumimoji="0" lang="en-US" altLang="ko-KR" sz="90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263525" lvl="1" eaLnBrk="0" fontAlgn="base" latinLnBrk="0" hangingPunct="0">
              <a:lnSpc>
                <a:spcPct val="120000"/>
              </a:lnSpc>
              <a:spcBef>
                <a:spcPct val="0"/>
              </a:spcBef>
              <a:spcAft>
                <a:spcPct val="0"/>
              </a:spcAft>
            </a:pPr>
            <a:r>
              <a:rPr kumimoji="0" lang="ko-KR" altLang="ko-KR" sz="900" b="0" i="0" u="none" strike="noStrike" cap="none" normalizeH="0" baseline="0" dirty="0" smtClean="0">
                <a:ln>
                  <a:noFill/>
                </a:ln>
                <a:solidFill>
                  <a:srgbClr val="005CC5"/>
                </a:solidFill>
                <a:effectLst/>
                <a:latin typeface="Arial Unicode MS" panose="020B0604020202020204" pitchFamily="50" charset="-127"/>
                <a:ea typeface="SFMono-Regular"/>
              </a:rPr>
              <a:t>password</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 </a:t>
            </a:r>
            <a:r>
              <a:rPr kumimoji="0" lang="ko-KR" altLang="ko-KR" sz="900" b="0" i="0" u="none" strike="noStrike" cap="none" normalizeH="0" baseline="0" dirty="0" smtClean="0">
                <a:ln>
                  <a:noFill/>
                </a:ln>
                <a:solidFill>
                  <a:srgbClr val="032F62"/>
                </a:solidFill>
                <a:effectLst/>
                <a:latin typeface="Arial Unicode MS" panose="020B0604020202020204" pitchFamily="50" charset="-127"/>
                <a:ea typeface="SFMono-Regular"/>
              </a:rPr>
              <a:t>'MyCoolPassword1!'</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 </a:t>
            </a:r>
            <a:endParaRPr kumimoji="0" lang="en-US" altLang="ko-KR" sz="90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263525" lvl="1" eaLnBrk="0" fontAlgn="base" latinLnBrk="0" hangingPunct="0">
              <a:lnSpc>
                <a:spcPct val="120000"/>
              </a:lnSpc>
              <a:spcBef>
                <a:spcPct val="0"/>
              </a:spcBef>
              <a:spcAft>
                <a:spcPct val="0"/>
              </a:spcAft>
            </a:pPr>
            <a:r>
              <a:rPr kumimoji="0" lang="ko-KR" altLang="ko-KR" sz="900" b="0" i="0" u="none" strike="noStrike" cap="none" normalizeH="0" baseline="0" dirty="0" smtClean="0">
                <a:ln>
                  <a:noFill/>
                </a:ln>
                <a:solidFill>
                  <a:srgbClr val="005CC5"/>
                </a:solidFill>
                <a:effectLst/>
                <a:latin typeface="Arial Unicode MS" panose="020B0604020202020204" pitchFamily="50" charset="-127"/>
                <a:ea typeface="SFMono-Regular"/>
              </a:rPr>
              <a:t>attributes</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 { </a:t>
            </a:r>
            <a:endParaRPr kumimoji="0" lang="en-US" altLang="ko-KR" sz="90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538163" lvl="2" eaLnBrk="0" fontAlgn="base" latinLnBrk="0" hangingPunct="0">
              <a:lnSpc>
                <a:spcPct val="120000"/>
              </a:lnSpc>
              <a:spcBef>
                <a:spcPct val="0"/>
              </a:spcBef>
              <a:spcAft>
                <a:spcPct val="0"/>
              </a:spcAft>
            </a:pPr>
            <a:r>
              <a:rPr kumimoji="0" lang="ko-KR" altLang="ko-KR" sz="900" b="0" i="0" u="none" strike="noStrike" cap="none" normalizeH="0" baseline="0" dirty="0" smtClean="0">
                <a:ln>
                  <a:noFill/>
                </a:ln>
                <a:solidFill>
                  <a:srgbClr val="005CC5"/>
                </a:solidFill>
                <a:effectLst/>
                <a:latin typeface="Arial Unicode MS" panose="020B0604020202020204" pitchFamily="50" charset="-127"/>
                <a:ea typeface="SFMono-Regular"/>
              </a:rPr>
              <a:t>email</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 </a:t>
            </a:r>
            <a:r>
              <a:rPr kumimoji="0" lang="ko-KR" altLang="ko-KR" sz="900" b="0" i="0" u="none" strike="noStrike" cap="none" normalizeH="0" baseline="0" dirty="0" smtClean="0">
                <a:ln>
                  <a:noFill/>
                </a:ln>
                <a:solidFill>
                  <a:srgbClr val="032F62"/>
                </a:solidFill>
                <a:effectLst/>
                <a:latin typeface="Arial Unicode MS" panose="020B0604020202020204" pitchFamily="50" charset="-127"/>
                <a:ea typeface="SFMono-Regular"/>
              </a:rPr>
              <a:t>'someemail@example.com'</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 </a:t>
            </a:r>
            <a:endParaRPr kumimoji="0" lang="en-US" altLang="ko-KR" sz="90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263525" lvl="1" eaLnBrk="0" fontAlgn="base" latinLnBrk="0" hangingPunct="0">
              <a:lnSpc>
                <a:spcPct val="120000"/>
              </a:lnSpc>
              <a:spcBef>
                <a:spcPct val="0"/>
              </a:spcBef>
              <a:spcAft>
                <a:spcPct val="0"/>
              </a:spcAft>
            </a:pP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 </a:t>
            </a:r>
            <a:endParaRPr kumimoji="0" lang="en-US" altLang="ko-KR" sz="90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0" marR="0" lvl="0" indent="0" algn="l" defTabSz="914400" rtl="0" eaLnBrk="0" fontAlgn="base" latinLnBrk="0" hangingPunct="0">
              <a:lnSpc>
                <a:spcPct val="120000"/>
              </a:lnSpc>
              <a:spcBef>
                <a:spcPct val="0"/>
              </a:spcBef>
              <a:spcAft>
                <a:spcPct val="0"/>
              </a:spcAft>
              <a:buClrTx/>
              <a:buSzTx/>
              <a:buFontTx/>
              <a:buNone/>
              <a:tabLst/>
            </a:pP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 </a:t>
            </a:r>
            <a:endParaRPr kumimoji="0" lang="en-US" altLang="ko-KR" sz="90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0" marR="0" lvl="0" indent="0" algn="l" defTabSz="914400" rtl="0" eaLnBrk="0" fontAlgn="base" latinLnBrk="0" hangingPunct="0">
              <a:lnSpc>
                <a:spcPct val="120000"/>
              </a:lnSpc>
              <a:spcBef>
                <a:spcPct val="0"/>
              </a:spcBef>
              <a:spcAft>
                <a:spcPct val="0"/>
              </a:spcAft>
              <a:buClrTx/>
              <a:buSzTx/>
              <a:buFontTx/>
              <a:buNone/>
              <a:tabLst/>
            </a:pPr>
            <a:r>
              <a:rPr kumimoji="0" lang="ko-KR" altLang="ko-KR" sz="900" b="0" i="0" u="none" strike="noStrike" cap="none" normalizeH="0" baseline="0" dirty="0" smtClean="0">
                <a:ln>
                  <a:noFill/>
                </a:ln>
                <a:solidFill>
                  <a:srgbClr val="E36209"/>
                </a:solidFill>
                <a:effectLst/>
                <a:latin typeface="Arial Unicode MS" panose="020B0604020202020204" pitchFamily="50" charset="-127"/>
                <a:ea typeface="SFMono-Regular"/>
              </a:rPr>
              <a:t>Auth</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a:t>
            </a:r>
            <a:r>
              <a:rPr kumimoji="0" lang="ko-KR" altLang="ko-KR" sz="900" b="0" i="0" u="none" strike="noStrike" cap="none" normalizeH="0" baseline="0" dirty="0" smtClean="0">
                <a:ln>
                  <a:noFill/>
                </a:ln>
                <a:solidFill>
                  <a:srgbClr val="6F42C1"/>
                </a:solidFill>
                <a:effectLst/>
                <a:latin typeface="Arial Unicode MS" panose="020B0604020202020204" pitchFamily="50" charset="-127"/>
                <a:ea typeface="SFMono-Regular"/>
              </a:rPr>
              <a:t>signIn</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(username, password) </a:t>
            </a:r>
            <a:endParaRPr kumimoji="0" lang="en-US" altLang="ko-KR" sz="90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263525" lvl="1" eaLnBrk="0" fontAlgn="base" latinLnBrk="0" hangingPunct="0">
              <a:lnSpc>
                <a:spcPct val="120000"/>
              </a:lnSpc>
              <a:spcBef>
                <a:spcPct val="0"/>
              </a:spcBef>
              <a:spcAft>
                <a:spcPct val="0"/>
              </a:spcAft>
            </a:pP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a:t>
            </a:r>
            <a:r>
              <a:rPr kumimoji="0" lang="ko-KR" altLang="ko-KR" sz="900" b="0" i="0" u="none" strike="noStrike" cap="none" normalizeH="0" baseline="0" dirty="0" smtClean="0">
                <a:ln>
                  <a:noFill/>
                </a:ln>
                <a:solidFill>
                  <a:srgbClr val="6F42C1"/>
                </a:solidFill>
                <a:effectLst/>
                <a:latin typeface="Arial Unicode MS" panose="020B0604020202020204" pitchFamily="50" charset="-127"/>
                <a:ea typeface="SFMono-Regular"/>
              </a:rPr>
              <a:t>then</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(success </a:t>
            </a:r>
            <a:r>
              <a:rPr kumimoji="0" lang="ko-KR" altLang="ko-KR" sz="900" b="0" i="0" u="none" strike="noStrike" cap="none" normalizeH="0" baseline="0" dirty="0" smtClean="0">
                <a:ln>
                  <a:noFill/>
                </a:ln>
                <a:solidFill>
                  <a:srgbClr val="005CC5"/>
                </a:solidFill>
                <a:effectLst/>
                <a:latin typeface="Arial Unicode MS" panose="020B0604020202020204" pitchFamily="50" charset="-127"/>
                <a:ea typeface="SFMono-Regular"/>
              </a:rPr>
              <a:t>=&gt;</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 console.</a:t>
            </a:r>
            <a:r>
              <a:rPr kumimoji="0" lang="ko-KR" altLang="ko-KR" sz="900" b="0" i="0" u="none" strike="noStrike" cap="none" normalizeH="0" baseline="0" dirty="0" smtClean="0">
                <a:ln>
                  <a:noFill/>
                </a:ln>
                <a:solidFill>
                  <a:srgbClr val="6F42C1"/>
                </a:solidFill>
                <a:effectLst/>
                <a:latin typeface="Arial Unicode MS" panose="020B0604020202020204" pitchFamily="50" charset="-127"/>
                <a:ea typeface="SFMono-Regular"/>
              </a:rPr>
              <a:t>log</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a:t>
            </a:r>
            <a:r>
              <a:rPr kumimoji="0" lang="ko-KR" altLang="ko-KR" sz="900" b="0" i="0" u="none" strike="noStrike" cap="none" normalizeH="0" baseline="0" dirty="0" smtClean="0">
                <a:ln>
                  <a:noFill/>
                </a:ln>
                <a:solidFill>
                  <a:srgbClr val="032F62"/>
                </a:solidFill>
                <a:effectLst/>
                <a:latin typeface="Arial Unicode MS" panose="020B0604020202020204" pitchFamily="50" charset="-127"/>
                <a:ea typeface="SFMono-Regular"/>
              </a:rPr>
              <a:t>'successful sign in'</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 </a:t>
            </a:r>
            <a:endParaRPr kumimoji="0" lang="en-US" altLang="ko-KR" sz="900" b="0" i="0" u="none" strike="noStrike" cap="none" normalizeH="0" baseline="0" dirty="0" smtClean="0">
              <a:ln>
                <a:noFill/>
              </a:ln>
              <a:solidFill>
                <a:srgbClr val="24292E"/>
              </a:solidFill>
              <a:effectLst/>
              <a:latin typeface="Arial Unicode MS" panose="020B0604020202020204" pitchFamily="50" charset="-127"/>
              <a:ea typeface="SFMono-Regular"/>
            </a:endParaRPr>
          </a:p>
          <a:p>
            <a:pPr marL="263525" lvl="1" eaLnBrk="0" fontAlgn="base" latinLnBrk="0" hangingPunct="0">
              <a:lnSpc>
                <a:spcPct val="120000"/>
              </a:lnSpc>
              <a:spcBef>
                <a:spcPct val="0"/>
              </a:spcBef>
              <a:spcAft>
                <a:spcPct val="0"/>
              </a:spcAft>
            </a:pP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a:t>
            </a:r>
            <a:r>
              <a:rPr kumimoji="0" lang="ko-KR" altLang="ko-KR" sz="900" b="0" i="0" u="none" strike="noStrike" cap="none" normalizeH="0" baseline="0" dirty="0" smtClean="0">
                <a:ln>
                  <a:noFill/>
                </a:ln>
                <a:solidFill>
                  <a:srgbClr val="6F42C1"/>
                </a:solidFill>
                <a:effectLst/>
                <a:latin typeface="Arial Unicode MS" panose="020B0604020202020204" pitchFamily="50" charset="-127"/>
                <a:ea typeface="SFMono-Regular"/>
              </a:rPr>
              <a:t>catch</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(err </a:t>
            </a:r>
            <a:r>
              <a:rPr kumimoji="0" lang="ko-KR" altLang="ko-KR" sz="900" b="0" i="0" u="none" strike="noStrike" cap="none" normalizeH="0" baseline="0" dirty="0" smtClean="0">
                <a:ln>
                  <a:noFill/>
                </a:ln>
                <a:solidFill>
                  <a:srgbClr val="005CC5"/>
                </a:solidFill>
                <a:effectLst/>
                <a:latin typeface="Arial Unicode MS" panose="020B0604020202020204" pitchFamily="50" charset="-127"/>
                <a:ea typeface="SFMono-Regular"/>
              </a:rPr>
              <a:t>=&gt;</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 console.</a:t>
            </a:r>
            <a:r>
              <a:rPr kumimoji="0" lang="ko-KR" altLang="ko-KR" sz="900" b="0" i="0" u="none" strike="noStrike" cap="none" normalizeH="0" baseline="0" dirty="0" smtClean="0">
                <a:ln>
                  <a:noFill/>
                </a:ln>
                <a:solidFill>
                  <a:srgbClr val="6F42C1"/>
                </a:solidFill>
                <a:effectLst/>
                <a:latin typeface="Arial Unicode MS" panose="020B0604020202020204" pitchFamily="50" charset="-127"/>
                <a:ea typeface="SFMono-Regular"/>
              </a:rPr>
              <a:t>log</a:t>
            </a:r>
            <a:r>
              <a:rPr kumimoji="0" lang="ko-KR" altLang="ko-KR" sz="900" b="0" i="0" u="none" strike="noStrike" cap="none" normalizeH="0" baseline="0" dirty="0" smtClean="0">
                <a:ln>
                  <a:noFill/>
                </a:ln>
                <a:solidFill>
                  <a:srgbClr val="24292E"/>
                </a:solidFill>
                <a:effectLst/>
                <a:latin typeface="Arial Unicode MS" panose="020B0604020202020204" pitchFamily="50" charset="-127"/>
                <a:ea typeface="SFMono-Regular"/>
              </a:rPr>
              <a:t>(err));</a:t>
            </a:r>
            <a:r>
              <a:rPr kumimoji="0" lang="ko-KR" altLang="ko-KR" sz="800" b="0" i="0" u="none" strike="noStrike" cap="none" normalizeH="0" baseline="0" dirty="0" smtClean="0">
                <a:ln>
                  <a:noFill/>
                </a:ln>
                <a:solidFill>
                  <a:schemeClr val="tx1"/>
                </a:solidFill>
                <a:effectLst/>
              </a:rPr>
              <a:t> </a:t>
            </a:r>
            <a:endParaRPr kumimoji="0" lang="ko-KR" altLang="ko-KR" b="0" i="0" u="none" strike="noStrike" cap="none" normalizeH="0" baseline="0" dirty="0" smtClean="0">
              <a:ln>
                <a:noFill/>
              </a:ln>
              <a:solidFill>
                <a:schemeClr val="tx1"/>
              </a:solidFill>
              <a:effectLst/>
              <a:latin typeface="Arial" panose="020B0604020202020204" pitchFamily="34" charset="0"/>
            </a:endParaRPr>
          </a:p>
        </p:txBody>
      </p:sp>
      <p:sp>
        <p:nvSpPr>
          <p:cNvPr id="11" name="직사각형 10"/>
          <p:cNvSpPr/>
          <p:nvPr/>
        </p:nvSpPr>
        <p:spPr>
          <a:xfrm>
            <a:off x="1280160" y="3207681"/>
            <a:ext cx="6096000" cy="261610"/>
          </a:xfrm>
          <a:prstGeom prst="rect">
            <a:avLst/>
          </a:prstGeom>
        </p:spPr>
        <p:txBody>
          <a:bodyPr>
            <a:spAutoFit/>
          </a:bodyPr>
          <a:lstStyle/>
          <a:p>
            <a:r>
              <a:rPr lang="en-US" altLang="ko-KR" sz="1100" dirty="0">
                <a:solidFill>
                  <a:srgbClr val="24292E"/>
                </a:solidFill>
              </a:rPr>
              <a:t>Add user sign up and sign in using two of the many methods available to the </a:t>
            </a:r>
            <a:r>
              <a:rPr lang="en-US" altLang="ko-KR" sz="1100" dirty="0" err="1">
                <a:solidFill>
                  <a:srgbClr val="0366D6"/>
                </a:solidFill>
                <a:hlinkClick r:id="rId4"/>
              </a:rPr>
              <a:t>Auth</a:t>
            </a:r>
            <a:r>
              <a:rPr lang="en-US" altLang="ko-KR" sz="1100" dirty="0">
                <a:solidFill>
                  <a:srgbClr val="0366D6"/>
                </a:solidFill>
                <a:hlinkClick r:id="rId4"/>
              </a:rPr>
              <a:t> class</a:t>
            </a:r>
            <a:r>
              <a:rPr lang="en-US" altLang="ko-KR" sz="1100" dirty="0">
                <a:solidFill>
                  <a:srgbClr val="24292E"/>
                </a:solidFill>
              </a:rPr>
              <a:t>:</a:t>
            </a:r>
            <a:endParaRPr lang="ko-KR" altLang="en-US" sz="1100"/>
          </a:p>
        </p:txBody>
      </p:sp>
      <p:sp>
        <p:nvSpPr>
          <p:cNvPr id="12" name="직사각형 11"/>
          <p:cNvSpPr/>
          <p:nvPr/>
        </p:nvSpPr>
        <p:spPr>
          <a:xfrm>
            <a:off x="1300480" y="5326816"/>
            <a:ext cx="6096000" cy="261610"/>
          </a:xfrm>
          <a:prstGeom prst="rect">
            <a:avLst/>
          </a:prstGeom>
        </p:spPr>
        <p:txBody>
          <a:bodyPr>
            <a:spAutoFit/>
          </a:bodyPr>
          <a:lstStyle/>
          <a:p>
            <a:r>
              <a:rPr lang="en-US" altLang="ko-KR" sz="1050" dirty="0">
                <a:solidFill>
                  <a:srgbClr val="24292E"/>
                </a:solidFill>
              </a:rPr>
              <a:t>See our </a:t>
            </a:r>
            <a:r>
              <a:rPr lang="en-US" altLang="ko-KR" sz="1050" dirty="0">
                <a:solidFill>
                  <a:srgbClr val="0366D6"/>
                </a:solidFill>
                <a:hlinkClick r:id="rId5"/>
              </a:rPr>
              <a:t>Authentication Developer Guide</a:t>
            </a:r>
            <a:r>
              <a:rPr lang="en-US" altLang="ko-KR" sz="1050" dirty="0">
                <a:solidFill>
                  <a:srgbClr val="24292E"/>
                </a:solidFill>
              </a:rPr>
              <a:t> for detailed </a:t>
            </a:r>
            <a:r>
              <a:rPr lang="en-US" altLang="ko-KR" sz="1050" dirty="0" smtClean="0">
                <a:solidFill>
                  <a:srgbClr val="24292E"/>
                </a:solidFill>
              </a:rPr>
              <a:t>information.</a:t>
            </a:r>
            <a:endParaRPr lang="ko-KR" altLang="en-US" sz="1050"/>
          </a:p>
        </p:txBody>
      </p:sp>
    </p:spTree>
    <p:extLst>
      <p:ext uri="{BB962C8B-B14F-4D97-AF65-F5344CB8AC3E}">
        <p14:creationId xmlns:p14="http://schemas.microsoft.com/office/powerpoint/2010/main" val="3704305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838200" y="365126"/>
            <a:ext cx="10515600" cy="668962"/>
          </a:xfrm>
        </p:spPr>
        <p:txBody>
          <a:bodyPr/>
          <a:lstStyle/>
          <a:p>
            <a:r>
              <a:rPr lang="en-US" altLang="ko-KR" dirty="0" smtClean="0"/>
              <a:t>Amplify.js</a:t>
            </a:r>
            <a:endParaRPr lang="ko-KR" altLang="en-US"/>
          </a:p>
        </p:txBody>
      </p:sp>
      <p:sp>
        <p:nvSpPr>
          <p:cNvPr id="9" name="TextBox 8"/>
          <p:cNvSpPr txBox="1"/>
          <p:nvPr/>
        </p:nvSpPr>
        <p:spPr>
          <a:xfrm>
            <a:off x="2063317" y="1288677"/>
            <a:ext cx="5262979" cy="230832"/>
          </a:xfrm>
          <a:prstGeom prst="rect">
            <a:avLst/>
          </a:prstGeom>
          <a:noFill/>
        </p:spPr>
        <p:txBody>
          <a:bodyPr wrap="none" rtlCol="0">
            <a:spAutoFit/>
          </a:bodyPr>
          <a:lstStyle/>
          <a:p>
            <a:r>
              <a:rPr lang="en-US" altLang="ko-KR" sz="900" dirty="0">
                <a:hlinkClick r:id="rId2"/>
              </a:rPr>
              <a:t>https://github.com/aws-amplify/amplify-js/tree/a047ce73abe98c3bf82e888c3afb4d2f911805f3#examples</a:t>
            </a:r>
            <a:endParaRPr lang="ko-KR" altLang="en-US" sz="900"/>
          </a:p>
        </p:txBody>
      </p:sp>
      <p:sp>
        <p:nvSpPr>
          <p:cNvPr id="6" name="내용 개체 틀 2"/>
          <p:cNvSpPr txBox="1">
            <a:spLocks/>
          </p:cNvSpPr>
          <p:nvPr/>
        </p:nvSpPr>
        <p:spPr>
          <a:xfrm>
            <a:off x="838194" y="1238874"/>
            <a:ext cx="10515600" cy="4807763"/>
          </a:xfrm>
          <a:prstGeom prst="rect">
            <a:avLst/>
          </a:prstGeom>
        </p:spPr>
        <p:txBody>
          <a:bodyPr vert="horz" lIns="7200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b="1" dirty="0" smtClean="0"/>
              <a:t>Examples</a:t>
            </a:r>
            <a:endParaRPr lang="en-US" altLang="ko-KR" sz="100" dirty="0" smtClean="0"/>
          </a:p>
          <a:p>
            <a:pPr marL="447675" lvl="2" indent="-184150">
              <a:spcBef>
                <a:spcPts val="1000"/>
              </a:spcBef>
            </a:pPr>
            <a:r>
              <a:rPr lang="en-US" altLang="ko-KR" dirty="0" smtClean="0"/>
              <a:t>Sign Http requests</a:t>
            </a:r>
          </a:p>
          <a:p>
            <a:pPr marL="447675" lvl="2" indent="-184150">
              <a:spcBef>
                <a:spcPts val="1000"/>
              </a:spcBef>
            </a:pPr>
            <a:endParaRPr lang="en-US" altLang="ko-KR" dirty="0"/>
          </a:p>
          <a:p>
            <a:pPr marL="447675" lvl="2" indent="-184150">
              <a:spcBef>
                <a:spcPts val="1000"/>
              </a:spcBef>
            </a:pPr>
            <a:endParaRPr lang="en-US" altLang="ko-KR" dirty="0" smtClean="0"/>
          </a:p>
          <a:p>
            <a:pPr marL="447675" lvl="2" indent="-184150">
              <a:spcBef>
                <a:spcPts val="1000"/>
              </a:spcBef>
            </a:pPr>
            <a:endParaRPr lang="en-US" altLang="ko-KR" dirty="0"/>
          </a:p>
          <a:p>
            <a:pPr marL="447675" lvl="2" indent="-184150">
              <a:spcBef>
                <a:spcPts val="1000"/>
              </a:spcBef>
            </a:pPr>
            <a:endParaRPr lang="en-US" altLang="ko-KR" dirty="0" smtClean="0"/>
          </a:p>
          <a:p>
            <a:pPr marL="447675" lvl="2" indent="-184150">
              <a:spcBef>
                <a:spcPts val="1000"/>
              </a:spcBef>
            </a:pPr>
            <a:endParaRPr lang="en-US" altLang="ko-KR" dirty="0"/>
          </a:p>
          <a:p>
            <a:pPr marL="447675" lvl="2" indent="-184150">
              <a:spcBef>
                <a:spcPts val="1000"/>
              </a:spcBef>
            </a:pPr>
            <a:endParaRPr lang="en-US" altLang="ko-KR" dirty="0" smtClean="0"/>
          </a:p>
          <a:p>
            <a:pPr marL="447675" lvl="2" indent="-184150">
              <a:spcBef>
                <a:spcPts val="1000"/>
              </a:spcBef>
            </a:pPr>
            <a:endParaRPr lang="en-US" altLang="ko-KR" sz="2000" dirty="0"/>
          </a:p>
          <a:p>
            <a:pPr marL="447675" lvl="2" indent="-184150">
              <a:spcBef>
                <a:spcPts val="1000"/>
              </a:spcBef>
            </a:pPr>
            <a:r>
              <a:rPr lang="en-US" altLang="ko-KR" dirty="0" smtClean="0"/>
              <a:t>Upload and Download public or private content</a:t>
            </a:r>
            <a:endParaRPr lang="en-US" altLang="ko-KR" dirty="0" smtClean="0"/>
          </a:p>
        </p:txBody>
      </p:sp>
      <p:sp>
        <p:nvSpPr>
          <p:cNvPr id="7" name="직사각형 6"/>
          <p:cNvSpPr/>
          <p:nvPr/>
        </p:nvSpPr>
        <p:spPr>
          <a:xfrm>
            <a:off x="1280160" y="1861850"/>
            <a:ext cx="8260080" cy="261610"/>
          </a:xfrm>
          <a:prstGeom prst="rect">
            <a:avLst/>
          </a:prstGeom>
        </p:spPr>
        <p:txBody>
          <a:bodyPr wrap="square">
            <a:spAutoFit/>
          </a:bodyPr>
          <a:lstStyle/>
          <a:p>
            <a:r>
              <a:rPr lang="en-US" altLang="ko-KR" sz="1100" dirty="0"/>
              <a:t>AWS Amplify automatically signs your REST requests with </a:t>
            </a:r>
            <a:r>
              <a:rPr lang="en-US" altLang="ko-KR" sz="1100" dirty="0">
                <a:hlinkClick r:id="rId3"/>
              </a:rPr>
              <a:t>AWS Signature Version 4</a:t>
            </a:r>
            <a:r>
              <a:rPr lang="en-US" altLang="ko-KR" sz="1100" dirty="0"/>
              <a:t> when using the API module:</a:t>
            </a:r>
            <a:endParaRPr lang="ko-KR" altLang="en-US" sz="1100"/>
          </a:p>
        </p:txBody>
      </p:sp>
      <p:sp>
        <p:nvSpPr>
          <p:cNvPr id="2" name="Rectangle 1"/>
          <p:cNvSpPr>
            <a:spLocks noChangeArrowheads="1"/>
          </p:cNvSpPr>
          <p:nvPr/>
        </p:nvSpPr>
        <p:spPr bwMode="auto">
          <a:xfrm>
            <a:off x="1280160" y="2078672"/>
            <a:ext cx="8503920" cy="182703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6000" rIns="91440" bIns="3600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ko-KR" altLang="ko-KR" sz="1000" b="0" i="0" u="none" strike="noStrike" cap="none" normalizeH="0" baseline="0" dirty="0" smtClean="0">
                <a:ln>
                  <a:noFill/>
                </a:ln>
                <a:solidFill>
                  <a:srgbClr val="D73A49"/>
                </a:solidFill>
                <a:effectLst/>
                <a:latin typeface="+mn-ea"/>
              </a:rPr>
              <a:t>import</a:t>
            </a:r>
            <a:r>
              <a:rPr kumimoji="0" lang="ko-KR" altLang="ko-KR" sz="1000" b="0" i="0" u="none" strike="noStrike" cap="none" normalizeH="0" baseline="0" dirty="0" smtClean="0">
                <a:ln>
                  <a:noFill/>
                </a:ln>
                <a:solidFill>
                  <a:srgbClr val="24292E"/>
                </a:solidFill>
                <a:effectLst/>
                <a:latin typeface="+mn-ea"/>
              </a:rPr>
              <a:t> </a:t>
            </a:r>
            <a:r>
              <a:rPr kumimoji="0" lang="ko-KR" altLang="ko-KR" sz="1000" b="0" i="0" u="none" strike="noStrike" cap="none" normalizeH="0" baseline="0" dirty="0" smtClean="0">
                <a:ln>
                  <a:noFill/>
                </a:ln>
                <a:solidFill>
                  <a:srgbClr val="005CC5"/>
                </a:solidFill>
                <a:effectLst/>
                <a:latin typeface="+mn-ea"/>
              </a:rPr>
              <a:t>API</a:t>
            </a:r>
            <a:r>
              <a:rPr kumimoji="0" lang="ko-KR" altLang="ko-KR" sz="1000" b="0" i="0" u="none" strike="noStrike" cap="none" normalizeH="0" baseline="0" dirty="0" smtClean="0">
                <a:ln>
                  <a:noFill/>
                </a:ln>
                <a:solidFill>
                  <a:srgbClr val="24292E"/>
                </a:solidFill>
                <a:effectLst/>
                <a:latin typeface="+mn-ea"/>
              </a:rPr>
              <a:t> </a:t>
            </a:r>
            <a:r>
              <a:rPr kumimoji="0" lang="ko-KR" altLang="ko-KR" sz="1000" b="0" i="0" u="none" strike="noStrike" cap="none" normalizeH="0" baseline="0" dirty="0" smtClean="0">
                <a:ln>
                  <a:noFill/>
                </a:ln>
                <a:solidFill>
                  <a:srgbClr val="D73A49"/>
                </a:solidFill>
                <a:effectLst/>
                <a:latin typeface="+mn-ea"/>
              </a:rPr>
              <a:t>from</a:t>
            </a:r>
            <a:r>
              <a:rPr kumimoji="0" lang="ko-KR" altLang="ko-KR" sz="1000" b="0" i="0" u="none" strike="noStrike" cap="none" normalizeH="0" baseline="0" dirty="0" smtClean="0">
                <a:ln>
                  <a:noFill/>
                </a:ln>
                <a:solidFill>
                  <a:srgbClr val="24292E"/>
                </a:solidFill>
                <a:effectLst/>
                <a:latin typeface="+mn-ea"/>
              </a:rPr>
              <a:t> </a:t>
            </a:r>
            <a:r>
              <a:rPr kumimoji="0" lang="ko-KR" altLang="ko-KR" sz="1000" b="0" i="0" u="none" strike="noStrike" cap="none" normalizeH="0" baseline="0" dirty="0" smtClean="0">
                <a:ln>
                  <a:noFill/>
                </a:ln>
                <a:solidFill>
                  <a:srgbClr val="032F62"/>
                </a:solidFill>
                <a:effectLst/>
                <a:latin typeface="+mn-ea"/>
              </a:rPr>
              <a:t>'@aws-amplify/api'</a:t>
            </a:r>
            <a:r>
              <a:rPr kumimoji="0" lang="ko-KR" altLang="ko-KR" sz="1000" b="0" i="0" u="none" strike="noStrike" cap="none" normalizeH="0" baseline="0" dirty="0" smtClean="0">
                <a:ln>
                  <a:noFill/>
                </a:ln>
                <a:solidFill>
                  <a:srgbClr val="24292E"/>
                </a:solidFill>
                <a:effectLst/>
                <a:latin typeface="+mn-ea"/>
              </a:rPr>
              <a:t>; </a:t>
            </a:r>
            <a:endParaRPr kumimoji="0" lang="en-US" altLang="ko-KR" sz="1000" b="0" i="0" u="none" strike="noStrike" cap="none" normalizeH="0" baseline="0" dirty="0" smtClean="0">
              <a:ln>
                <a:noFill/>
              </a:ln>
              <a:solidFill>
                <a:srgbClr val="24292E"/>
              </a:solidFill>
              <a:effectLst/>
              <a:latin typeface="+mn-ea"/>
            </a:endParaRPr>
          </a:p>
          <a:p>
            <a:pPr marL="0" marR="0" lvl="0" indent="0" algn="l" defTabSz="914400" rtl="0" eaLnBrk="0" fontAlgn="base" latinLnBrk="0" hangingPunct="0">
              <a:lnSpc>
                <a:spcPct val="120000"/>
              </a:lnSpc>
              <a:spcBef>
                <a:spcPct val="0"/>
              </a:spcBef>
              <a:spcAft>
                <a:spcPct val="0"/>
              </a:spcAft>
              <a:buClrTx/>
              <a:buSzTx/>
              <a:buFontTx/>
              <a:buNone/>
              <a:tabLst/>
            </a:pPr>
            <a:endParaRPr kumimoji="0" lang="en-US" altLang="ko-KR" sz="300" b="0" i="0" u="none" strike="noStrike" cap="none" normalizeH="0" baseline="0" dirty="0" smtClean="0">
              <a:ln>
                <a:noFill/>
              </a:ln>
              <a:solidFill>
                <a:srgbClr val="24292E"/>
              </a:solidFill>
              <a:effectLst/>
              <a:latin typeface="+mn-ea"/>
            </a:endParaRPr>
          </a:p>
          <a:p>
            <a:pPr marL="0" marR="0" lvl="0" indent="0" algn="l" defTabSz="914400" rtl="0" eaLnBrk="0" fontAlgn="base" latinLnBrk="0" hangingPunct="0">
              <a:lnSpc>
                <a:spcPct val="120000"/>
              </a:lnSpc>
              <a:spcBef>
                <a:spcPct val="0"/>
              </a:spcBef>
              <a:spcAft>
                <a:spcPct val="0"/>
              </a:spcAft>
              <a:buClrTx/>
              <a:buSzTx/>
              <a:buFontTx/>
              <a:buNone/>
              <a:tabLst/>
            </a:pPr>
            <a:r>
              <a:rPr kumimoji="0" lang="ko-KR" altLang="ko-KR" sz="1000" b="0" i="0" u="none" strike="noStrike" cap="none" normalizeH="0" baseline="0" dirty="0" smtClean="0">
                <a:ln>
                  <a:noFill/>
                </a:ln>
                <a:solidFill>
                  <a:srgbClr val="D73A49"/>
                </a:solidFill>
                <a:effectLst/>
                <a:latin typeface="+mn-ea"/>
              </a:rPr>
              <a:t>let</a:t>
            </a:r>
            <a:r>
              <a:rPr kumimoji="0" lang="ko-KR" altLang="ko-KR" sz="1000" b="0" i="0" u="none" strike="noStrike" cap="none" normalizeH="0" baseline="0" dirty="0" smtClean="0">
                <a:ln>
                  <a:noFill/>
                </a:ln>
                <a:solidFill>
                  <a:srgbClr val="24292E"/>
                </a:solidFill>
                <a:effectLst/>
                <a:latin typeface="+mn-ea"/>
              </a:rPr>
              <a:t> apiName </a:t>
            </a:r>
            <a:r>
              <a:rPr kumimoji="0" lang="ko-KR" altLang="ko-KR" sz="1000" b="0" i="0" u="none" strike="noStrike" cap="none" normalizeH="0" baseline="0" dirty="0" smtClean="0">
                <a:ln>
                  <a:noFill/>
                </a:ln>
                <a:solidFill>
                  <a:srgbClr val="005CC5"/>
                </a:solidFill>
                <a:effectLst/>
                <a:latin typeface="+mn-ea"/>
              </a:rPr>
              <a:t>=</a:t>
            </a:r>
            <a:r>
              <a:rPr kumimoji="0" lang="ko-KR" altLang="ko-KR" sz="1000" b="0" i="0" u="none" strike="noStrike" cap="none" normalizeH="0" baseline="0" dirty="0" smtClean="0">
                <a:ln>
                  <a:noFill/>
                </a:ln>
                <a:solidFill>
                  <a:srgbClr val="24292E"/>
                </a:solidFill>
                <a:effectLst/>
                <a:latin typeface="+mn-ea"/>
              </a:rPr>
              <a:t> </a:t>
            </a:r>
            <a:r>
              <a:rPr kumimoji="0" lang="ko-KR" altLang="ko-KR" sz="1000" b="0" i="0" u="none" strike="noStrike" cap="none" normalizeH="0" baseline="0" dirty="0" smtClean="0">
                <a:ln>
                  <a:noFill/>
                </a:ln>
                <a:solidFill>
                  <a:srgbClr val="032F62"/>
                </a:solidFill>
                <a:effectLst/>
                <a:latin typeface="+mn-ea"/>
              </a:rPr>
              <a:t>'MyApiName'</a:t>
            </a:r>
            <a:r>
              <a:rPr kumimoji="0" lang="ko-KR" altLang="ko-KR" sz="1000" b="0" i="0" u="none" strike="noStrike" cap="none" normalizeH="0" baseline="0" dirty="0" smtClean="0">
                <a:ln>
                  <a:noFill/>
                </a:ln>
                <a:solidFill>
                  <a:srgbClr val="24292E"/>
                </a:solidFill>
                <a:effectLst/>
                <a:latin typeface="+mn-ea"/>
              </a:rPr>
              <a:t>; </a:t>
            </a:r>
            <a:endParaRPr kumimoji="0" lang="en-US" altLang="ko-KR" sz="1000" b="0" i="0" u="none" strike="noStrike" cap="none" normalizeH="0" baseline="0" dirty="0" smtClean="0">
              <a:ln>
                <a:noFill/>
              </a:ln>
              <a:solidFill>
                <a:srgbClr val="24292E"/>
              </a:solidFill>
              <a:effectLst/>
              <a:latin typeface="+mn-ea"/>
            </a:endParaRPr>
          </a:p>
          <a:p>
            <a:pPr marL="0" marR="0" lvl="0" indent="0" algn="l" defTabSz="914400" rtl="0" eaLnBrk="0" fontAlgn="base" latinLnBrk="0" hangingPunct="0">
              <a:lnSpc>
                <a:spcPct val="120000"/>
              </a:lnSpc>
              <a:spcBef>
                <a:spcPct val="0"/>
              </a:spcBef>
              <a:spcAft>
                <a:spcPct val="0"/>
              </a:spcAft>
              <a:buClrTx/>
              <a:buSzTx/>
              <a:buFontTx/>
              <a:buNone/>
              <a:tabLst/>
            </a:pPr>
            <a:r>
              <a:rPr kumimoji="0" lang="ko-KR" altLang="ko-KR" sz="1000" b="0" i="0" u="none" strike="noStrike" cap="none" normalizeH="0" baseline="0" dirty="0" smtClean="0">
                <a:ln>
                  <a:noFill/>
                </a:ln>
                <a:solidFill>
                  <a:srgbClr val="D73A49"/>
                </a:solidFill>
                <a:effectLst/>
                <a:latin typeface="+mn-ea"/>
              </a:rPr>
              <a:t>let</a:t>
            </a:r>
            <a:r>
              <a:rPr kumimoji="0" lang="ko-KR" altLang="ko-KR" sz="1000" b="0" i="0" u="none" strike="noStrike" cap="none" normalizeH="0" baseline="0" dirty="0" smtClean="0">
                <a:ln>
                  <a:noFill/>
                </a:ln>
                <a:solidFill>
                  <a:srgbClr val="24292E"/>
                </a:solidFill>
                <a:effectLst/>
                <a:latin typeface="+mn-ea"/>
              </a:rPr>
              <a:t> path </a:t>
            </a:r>
            <a:r>
              <a:rPr kumimoji="0" lang="ko-KR" altLang="ko-KR" sz="1000" b="0" i="0" u="none" strike="noStrike" cap="none" normalizeH="0" baseline="0" dirty="0" smtClean="0">
                <a:ln>
                  <a:noFill/>
                </a:ln>
                <a:solidFill>
                  <a:srgbClr val="005CC5"/>
                </a:solidFill>
                <a:effectLst/>
                <a:latin typeface="+mn-ea"/>
              </a:rPr>
              <a:t>=</a:t>
            </a:r>
            <a:r>
              <a:rPr kumimoji="0" lang="ko-KR" altLang="ko-KR" sz="1000" b="0" i="0" u="none" strike="noStrike" cap="none" normalizeH="0" baseline="0" dirty="0" smtClean="0">
                <a:ln>
                  <a:noFill/>
                </a:ln>
                <a:solidFill>
                  <a:srgbClr val="24292E"/>
                </a:solidFill>
                <a:effectLst/>
                <a:latin typeface="+mn-ea"/>
              </a:rPr>
              <a:t> </a:t>
            </a:r>
            <a:r>
              <a:rPr kumimoji="0" lang="ko-KR" altLang="ko-KR" sz="1000" b="0" i="0" u="none" strike="noStrike" cap="none" normalizeH="0" baseline="0" dirty="0" smtClean="0">
                <a:ln>
                  <a:noFill/>
                </a:ln>
                <a:solidFill>
                  <a:srgbClr val="032F62"/>
                </a:solidFill>
                <a:effectLst/>
                <a:latin typeface="+mn-ea"/>
              </a:rPr>
              <a:t>'/path'</a:t>
            </a:r>
            <a:r>
              <a:rPr kumimoji="0" lang="ko-KR" altLang="ko-KR" sz="1000" b="0" i="0" u="none" strike="noStrike" cap="none" normalizeH="0" baseline="0" dirty="0" smtClean="0">
                <a:ln>
                  <a:noFill/>
                </a:ln>
                <a:solidFill>
                  <a:srgbClr val="24292E"/>
                </a:solidFill>
                <a:effectLst/>
                <a:latin typeface="+mn-ea"/>
              </a:rPr>
              <a:t>; </a:t>
            </a:r>
            <a:endParaRPr kumimoji="0" lang="en-US" altLang="ko-KR" sz="1000" b="0" i="0" u="none" strike="noStrike" cap="none" normalizeH="0" baseline="0" dirty="0" smtClean="0">
              <a:ln>
                <a:noFill/>
              </a:ln>
              <a:solidFill>
                <a:srgbClr val="24292E"/>
              </a:solidFill>
              <a:effectLst/>
              <a:latin typeface="+mn-ea"/>
            </a:endParaRPr>
          </a:p>
          <a:p>
            <a:pPr marL="0" marR="0" lvl="0" indent="0" algn="l" defTabSz="914400" rtl="0" eaLnBrk="0" fontAlgn="base" latinLnBrk="0" hangingPunct="0">
              <a:lnSpc>
                <a:spcPct val="120000"/>
              </a:lnSpc>
              <a:spcBef>
                <a:spcPct val="0"/>
              </a:spcBef>
              <a:spcAft>
                <a:spcPct val="0"/>
              </a:spcAft>
              <a:buClrTx/>
              <a:buSzTx/>
              <a:buFontTx/>
              <a:buNone/>
              <a:tabLst/>
            </a:pPr>
            <a:r>
              <a:rPr kumimoji="0" lang="ko-KR" altLang="ko-KR" sz="1000" b="0" i="0" u="none" strike="noStrike" cap="none" normalizeH="0" baseline="0" dirty="0" smtClean="0">
                <a:ln>
                  <a:noFill/>
                </a:ln>
                <a:solidFill>
                  <a:srgbClr val="D73A49"/>
                </a:solidFill>
                <a:effectLst/>
                <a:latin typeface="+mn-ea"/>
              </a:rPr>
              <a:t>let</a:t>
            </a:r>
            <a:r>
              <a:rPr kumimoji="0" lang="ko-KR" altLang="ko-KR" sz="1000" b="0" i="0" u="none" strike="noStrike" cap="none" normalizeH="0" baseline="0" dirty="0" smtClean="0">
                <a:ln>
                  <a:noFill/>
                </a:ln>
                <a:solidFill>
                  <a:srgbClr val="24292E"/>
                </a:solidFill>
                <a:effectLst/>
                <a:latin typeface="+mn-ea"/>
              </a:rPr>
              <a:t> options </a:t>
            </a:r>
            <a:r>
              <a:rPr kumimoji="0" lang="ko-KR" altLang="ko-KR" sz="1000" b="0" i="0" u="none" strike="noStrike" cap="none" normalizeH="0" baseline="0" dirty="0" smtClean="0">
                <a:ln>
                  <a:noFill/>
                </a:ln>
                <a:solidFill>
                  <a:srgbClr val="005CC5"/>
                </a:solidFill>
                <a:effectLst/>
                <a:latin typeface="+mn-ea"/>
              </a:rPr>
              <a:t>=</a:t>
            </a:r>
            <a:r>
              <a:rPr kumimoji="0" lang="ko-KR" altLang="ko-KR" sz="1000" b="0" i="0" u="none" strike="noStrike" cap="none" normalizeH="0" baseline="0" dirty="0" smtClean="0">
                <a:ln>
                  <a:noFill/>
                </a:ln>
                <a:solidFill>
                  <a:srgbClr val="24292E"/>
                </a:solidFill>
                <a:effectLst/>
                <a:latin typeface="+mn-ea"/>
              </a:rPr>
              <a:t> { </a:t>
            </a:r>
            <a:endParaRPr kumimoji="0" lang="en-US" altLang="ko-KR" sz="1000" b="0" i="0" u="none" strike="noStrike" cap="none" normalizeH="0" baseline="0" dirty="0" smtClean="0">
              <a:ln>
                <a:noFill/>
              </a:ln>
              <a:solidFill>
                <a:srgbClr val="24292E"/>
              </a:solidFill>
              <a:effectLst/>
              <a:latin typeface="+mn-ea"/>
            </a:endParaRPr>
          </a:p>
          <a:p>
            <a:pPr marL="182563" lvl="1" eaLnBrk="0" fontAlgn="base" latinLnBrk="0" hangingPunct="0">
              <a:lnSpc>
                <a:spcPct val="120000"/>
              </a:lnSpc>
              <a:spcBef>
                <a:spcPct val="0"/>
              </a:spcBef>
              <a:spcAft>
                <a:spcPct val="0"/>
              </a:spcAft>
            </a:pPr>
            <a:r>
              <a:rPr kumimoji="0" lang="ko-KR" altLang="ko-KR" sz="1000" b="0" i="0" u="none" strike="noStrike" cap="none" normalizeH="0" baseline="0" dirty="0" smtClean="0">
                <a:ln>
                  <a:noFill/>
                </a:ln>
                <a:solidFill>
                  <a:srgbClr val="005CC5"/>
                </a:solidFill>
                <a:effectLst/>
                <a:latin typeface="+mn-ea"/>
              </a:rPr>
              <a:t>headers</a:t>
            </a:r>
            <a:r>
              <a:rPr kumimoji="0" lang="ko-KR" altLang="ko-KR" sz="1000" b="0" i="0" u="none" strike="noStrike" cap="none" normalizeH="0" baseline="0" dirty="0" smtClean="0">
                <a:ln>
                  <a:noFill/>
                </a:ln>
                <a:solidFill>
                  <a:srgbClr val="24292E"/>
                </a:solidFill>
                <a:effectLst/>
                <a:latin typeface="+mn-ea"/>
              </a:rPr>
              <a:t>: {...} </a:t>
            </a:r>
            <a:r>
              <a:rPr kumimoji="0" lang="ko-KR" altLang="ko-KR" sz="1000" b="0" i="0" u="none" strike="noStrike" cap="none" normalizeH="0" baseline="0" dirty="0" smtClean="0">
                <a:ln>
                  <a:noFill/>
                </a:ln>
                <a:solidFill>
                  <a:srgbClr val="6A737D"/>
                </a:solidFill>
                <a:effectLst/>
                <a:latin typeface="+mn-ea"/>
              </a:rPr>
              <a:t>// OPTIONAL</a:t>
            </a:r>
            <a:r>
              <a:rPr kumimoji="0" lang="ko-KR" altLang="ko-KR" sz="1000" b="0" i="0" u="none" strike="noStrike" cap="none" normalizeH="0" baseline="0" dirty="0" smtClean="0">
                <a:ln>
                  <a:noFill/>
                </a:ln>
                <a:solidFill>
                  <a:srgbClr val="24292E"/>
                </a:solidFill>
                <a:effectLst/>
                <a:latin typeface="+mn-ea"/>
              </a:rPr>
              <a:t> </a:t>
            </a:r>
            <a:endParaRPr kumimoji="0" lang="en-US" altLang="ko-KR" sz="1000" b="0" i="0" u="none" strike="noStrike" cap="none" normalizeH="0" baseline="0" dirty="0" smtClean="0">
              <a:ln>
                <a:noFill/>
              </a:ln>
              <a:solidFill>
                <a:srgbClr val="24292E"/>
              </a:solidFill>
              <a:effectLst/>
              <a:latin typeface="+mn-ea"/>
            </a:endParaRPr>
          </a:p>
          <a:p>
            <a:pPr marL="0" marR="0" lvl="0" indent="0" algn="l" defTabSz="914400" rtl="0" eaLnBrk="0" fontAlgn="base" latinLnBrk="0" hangingPunct="0">
              <a:lnSpc>
                <a:spcPct val="120000"/>
              </a:lnSpc>
              <a:spcBef>
                <a:spcPct val="0"/>
              </a:spcBef>
              <a:spcAft>
                <a:spcPct val="0"/>
              </a:spcAft>
              <a:buClrTx/>
              <a:buSzTx/>
              <a:buFontTx/>
              <a:buNone/>
              <a:tabLst/>
            </a:pPr>
            <a:r>
              <a:rPr kumimoji="0" lang="ko-KR" altLang="ko-KR" sz="1000" b="0" i="0" u="none" strike="noStrike" cap="none" normalizeH="0" baseline="0" dirty="0" smtClean="0">
                <a:ln>
                  <a:noFill/>
                </a:ln>
                <a:solidFill>
                  <a:srgbClr val="24292E"/>
                </a:solidFill>
                <a:effectLst/>
                <a:latin typeface="+mn-ea"/>
              </a:rPr>
              <a:t>} </a:t>
            </a:r>
            <a:endParaRPr kumimoji="0" lang="en-US" altLang="ko-KR" sz="1000" b="0" i="0" u="none" strike="noStrike" cap="none" normalizeH="0" baseline="0" dirty="0" smtClean="0">
              <a:ln>
                <a:noFill/>
              </a:ln>
              <a:solidFill>
                <a:srgbClr val="24292E"/>
              </a:solidFill>
              <a:effectLst/>
              <a:latin typeface="+mn-ea"/>
            </a:endParaRPr>
          </a:p>
          <a:p>
            <a:pPr marL="0" marR="0" lvl="0" indent="0" algn="l" defTabSz="914400" rtl="0" eaLnBrk="0" fontAlgn="base" latinLnBrk="0" hangingPunct="0">
              <a:lnSpc>
                <a:spcPct val="120000"/>
              </a:lnSpc>
              <a:spcBef>
                <a:spcPct val="0"/>
              </a:spcBef>
              <a:spcAft>
                <a:spcPct val="0"/>
              </a:spcAft>
              <a:buClrTx/>
              <a:buSzTx/>
              <a:buFontTx/>
              <a:buNone/>
              <a:tabLst/>
            </a:pPr>
            <a:r>
              <a:rPr kumimoji="0" lang="ko-KR" altLang="ko-KR" sz="1000" b="0" i="0" u="none" strike="noStrike" cap="none" normalizeH="0" baseline="0" dirty="0" smtClean="0">
                <a:ln>
                  <a:noFill/>
                </a:ln>
                <a:solidFill>
                  <a:srgbClr val="005CC5"/>
                </a:solidFill>
                <a:effectLst/>
                <a:latin typeface="+mn-ea"/>
              </a:rPr>
              <a:t>API</a:t>
            </a:r>
            <a:r>
              <a:rPr kumimoji="0" lang="ko-KR" altLang="ko-KR" sz="1000" b="0" i="0" u="none" strike="noStrike" cap="none" normalizeH="0" baseline="0" dirty="0" smtClean="0">
                <a:ln>
                  <a:noFill/>
                </a:ln>
                <a:solidFill>
                  <a:srgbClr val="24292E"/>
                </a:solidFill>
                <a:effectLst/>
                <a:latin typeface="+mn-ea"/>
              </a:rPr>
              <a:t>.</a:t>
            </a:r>
            <a:r>
              <a:rPr kumimoji="0" lang="ko-KR" altLang="ko-KR" sz="1000" b="0" i="0" u="none" strike="noStrike" cap="none" normalizeH="0" baseline="0" dirty="0" smtClean="0">
                <a:ln>
                  <a:noFill/>
                </a:ln>
                <a:solidFill>
                  <a:srgbClr val="6F42C1"/>
                </a:solidFill>
                <a:effectLst/>
                <a:latin typeface="+mn-ea"/>
              </a:rPr>
              <a:t>get</a:t>
            </a:r>
            <a:r>
              <a:rPr kumimoji="0" lang="ko-KR" altLang="ko-KR" sz="1000" b="0" i="0" u="none" strike="noStrike" cap="none" normalizeH="0" baseline="0" dirty="0" smtClean="0">
                <a:ln>
                  <a:noFill/>
                </a:ln>
                <a:solidFill>
                  <a:srgbClr val="24292E"/>
                </a:solidFill>
                <a:effectLst/>
                <a:latin typeface="+mn-ea"/>
              </a:rPr>
              <a:t>(apiName, path, options).</a:t>
            </a:r>
            <a:r>
              <a:rPr kumimoji="0" lang="ko-KR" altLang="ko-KR" sz="1000" b="0" i="0" u="none" strike="noStrike" cap="none" normalizeH="0" baseline="0" dirty="0" smtClean="0">
                <a:ln>
                  <a:noFill/>
                </a:ln>
                <a:solidFill>
                  <a:srgbClr val="6F42C1"/>
                </a:solidFill>
                <a:effectLst/>
                <a:latin typeface="+mn-ea"/>
              </a:rPr>
              <a:t>then</a:t>
            </a:r>
            <a:r>
              <a:rPr kumimoji="0" lang="ko-KR" altLang="ko-KR" sz="1000" b="0" i="0" u="none" strike="noStrike" cap="none" normalizeH="0" baseline="0" dirty="0" smtClean="0">
                <a:ln>
                  <a:noFill/>
                </a:ln>
                <a:solidFill>
                  <a:srgbClr val="24292E"/>
                </a:solidFill>
                <a:effectLst/>
                <a:latin typeface="+mn-ea"/>
              </a:rPr>
              <a:t>(response </a:t>
            </a:r>
            <a:r>
              <a:rPr kumimoji="0" lang="ko-KR" altLang="ko-KR" sz="1000" b="0" i="0" u="none" strike="noStrike" cap="none" normalizeH="0" baseline="0" dirty="0" smtClean="0">
                <a:ln>
                  <a:noFill/>
                </a:ln>
                <a:solidFill>
                  <a:srgbClr val="005CC5"/>
                </a:solidFill>
                <a:effectLst/>
                <a:latin typeface="+mn-ea"/>
              </a:rPr>
              <a:t>=&gt;</a:t>
            </a:r>
            <a:r>
              <a:rPr kumimoji="0" lang="ko-KR" altLang="ko-KR" sz="1000" b="0" i="0" u="none" strike="noStrike" cap="none" normalizeH="0" baseline="0" dirty="0" smtClean="0">
                <a:ln>
                  <a:noFill/>
                </a:ln>
                <a:solidFill>
                  <a:srgbClr val="24292E"/>
                </a:solidFill>
                <a:effectLst/>
                <a:latin typeface="+mn-ea"/>
              </a:rPr>
              <a:t> { </a:t>
            </a:r>
            <a:endParaRPr kumimoji="0" lang="en-US" altLang="ko-KR" sz="1000" b="0" i="0" u="none" strike="noStrike" cap="none" normalizeH="0" baseline="0" dirty="0" smtClean="0">
              <a:ln>
                <a:noFill/>
              </a:ln>
              <a:solidFill>
                <a:srgbClr val="24292E"/>
              </a:solidFill>
              <a:effectLst/>
              <a:latin typeface="+mn-ea"/>
            </a:endParaRPr>
          </a:p>
          <a:p>
            <a:pPr marL="182563" lvl="1" eaLnBrk="0" fontAlgn="base" latinLnBrk="0" hangingPunct="0">
              <a:lnSpc>
                <a:spcPct val="120000"/>
              </a:lnSpc>
              <a:spcBef>
                <a:spcPct val="0"/>
              </a:spcBef>
              <a:spcAft>
                <a:spcPct val="0"/>
              </a:spcAft>
            </a:pPr>
            <a:r>
              <a:rPr kumimoji="0" lang="ko-KR" altLang="ko-KR" sz="1000" b="0" i="0" u="none" strike="noStrike" cap="none" normalizeH="0" baseline="0" dirty="0" smtClean="0">
                <a:ln>
                  <a:noFill/>
                </a:ln>
                <a:solidFill>
                  <a:srgbClr val="6A737D"/>
                </a:solidFill>
                <a:effectLst/>
                <a:latin typeface="+mn-ea"/>
              </a:rPr>
              <a:t>// Add your code here</a:t>
            </a:r>
            <a:r>
              <a:rPr kumimoji="0" lang="ko-KR" altLang="ko-KR" sz="1000" b="0" i="0" u="none" strike="noStrike" cap="none" normalizeH="0" baseline="0" dirty="0" smtClean="0">
                <a:ln>
                  <a:noFill/>
                </a:ln>
                <a:solidFill>
                  <a:srgbClr val="24292E"/>
                </a:solidFill>
                <a:effectLst/>
                <a:latin typeface="+mn-ea"/>
              </a:rPr>
              <a:t> </a:t>
            </a:r>
            <a:endParaRPr kumimoji="0" lang="en-US" altLang="ko-KR" sz="1000" b="0" i="0" u="none" strike="noStrike" cap="none" normalizeH="0" baseline="0" dirty="0" smtClean="0">
              <a:ln>
                <a:noFill/>
              </a:ln>
              <a:solidFill>
                <a:srgbClr val="24292E"/>
              </a:solidFill>
              <a:effectLst/>
              <a:latin typeface="+mn-ea"/>
            </a:endParaRPr>
          </a:p>
          <a:p>
            <a:pPr marL="0" marR="0" lvl="0" indent="0" algn="l" defTabSz="914400" rtl="0" eaLnBrk="0" fontAlgn="base" latinLnBrk="0" hangingPunct="0">
              <a:lnSpc>
                <a:spcPct val="120000"/>
              </a:lnSpc>
              <a:spcBef>
                <a:spcPct val="0"/>
              </a:spcBef>
              <a:spcAft>
                <a:spcPct val="0"/>
              </a:spcAft>
              <a:buClrTx/>
              <a:buSzTx/>
              <a:buFontTx/>
              <a:buNone/>
              <a:tabLst/>
            </a:pPr>
            <a:r>
              <a:rPr kumimoji="0" lang="ko-KR" altLang="ko-KR" sz="1000" b="0" i="0" u="none" strike="noStrike" cap="none" normalizeH="0" baseline="0" dirty="0" smtClean="0">
                <a:ln>
                  <a:noFill/>
                </a:ln>
                <a:solidFill>
                  <a:srgbClr val="24292E"/>
                </a:solidFill>
                <a:effectLst/>
                <a:latin typeface="+mn-ea"/>
              </a:rPr>
              <a:t>});</a:t>
            </a:r>
            <a:r>
              <a:rPr kumimoji="0" lang="ko-KR" altLang="ko-KR" sz="1000" b="0" i="0" u="none" strike="noStrike" cap="none" normalizeH="0" baseline="0" dirty="0" smtClean="0">
                <a:ln>
                  <a:noFill/>
                </a:ln>
                <a:solidFill>
                  <a:schemeClr val="tx1"/>
                </a:solidFill>
                <a:effectLst/>
                <a:latin typeface="+mn-ea"/>
              </a:rPr>
              <a:t> </a:t>
            </a:r>
          </a:p>
        </p:txBody>
      </p:sp>
      <p:sp>
        <p:nvSpPr>
          <p:cNvPr id="5" name="직사각형 4"/>
          <p:cNvSpPr/>
          <p:nvPr/>
        </p:nvSpPr>
        <p:spPr>
          <a:xfrm>
            <a:off x="1259840" y="3894574"/>
            <a:ext cx="2904962" cy="246221"/>
          </a:xfrm>
          <a:prstGeom prst="rect">
            <a:avLst/>
          </a:prstGeom>
        </p:spPr>
        <p:txBody>
          <a:bodyPr wrap="none">
            <a:spAutoFit/>
          </a:bodyPr>
          <a:lstStyle/>
          <a:p>
            <a:r>
              <a:rPr lang="en-US" altLang="ko-KR" sz="1000" dirty="0">
                <a:solidFill>
                  <a:srgbClr val="24292E"/>
                </a:solidFill>
              </a:rPr>
              <a:t>See our </a:t>
            </a:r>
            <a:r>
              <a:rPr lang="en-US" altLang="ko-KR" sz="1000" dirty="0">
                <a:solidFill>
                  <a:srgbClr val="0366D6"/>
                </a:solidFill>
                <a:hlinkClick r:id="rId4"/>
              </a:rPr>
              <a:t>API Developer Guide</a:t>
            </a:r>
            <a:r>
              <a:rPr lang="en-US" altLang="ko-KR" sz="1000" dirty="0">
                <a:solidFill>
                  <a:srgbClr val="24292E"/>
                </a:solidFill>
              </a:rPr>
              <a:t> for detailed </a:t>
            </a:r>
            <a:r>
              <a:rPr lang="en-US" altLang="ko-KR" sz="1000" dirty="0" smtClean="0">
                <a:solidFill>
                  <a:srgbClr val="24292E"/>
                </a:solidFill>
              </a:rPr>
              <a:t>information.</a:t>
            </a:r>
            <a:endParaRPr lang="ko-KR" altLang="en-US" sz="1000"/>
          </a:p>
        </p:txBody>
      </p:sp>
      <p:sp>
        <p:nvSpPr>
          <p:cNvPr id="11" name="Rectangle 2"/>
          <p:cNvSpPr>
            <a:spLocks noChangeArrowheads="1"/>
          </p:cNvSpPr>
          <p:nvPr/>
        </p:nvSpPr>
        <p:spPr bwMode="auto">
          <a:xfrm>
            <a:off x="1259840" y="4711262"/>
            <a:ext cx="8524240" cy="1242254"/>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6000" rIns="91440" bIns="360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rgbClr val="E36209"/>
                </a:solidFill>
                <a:effectLst/>
                <a:ea typeface="SFMono-Regular"/>
              </a:rPr>
              <a:t>Storage</a:t>
            </a:r>
            <a:r>
              <a:rPr kumimoji="0" lang="ko-KR" altLang="ko-KR" sz="1000" b="0" i="0" u="none" strike="noStrike" cap="none" normalizeH="0" baseline="0" dirty="0" smtClean="0">
                <a:ln>
                  <a:noFill/>
                </a:ln>
                <a:solidFill>
                  <a:srgbClr val="24292E"/>
                </a:solidFill>
                <a:effectLst/>
                <a:ea typeface="SFMono-Regular"/>
              </a:rPr>
              <a:t>.</a:t>
            </a:r>
            <a:r>
              <a:rPr kumimoji="0" lang="ko-KR" altLang="ko-KR" sz="1000" b="0" i="0" u="none" strike="noStrike" cap="none" normalizeH="0" baseline="0" dirty="0" smtClean="0">
                <a:ln>
                  <a:noFill/>
                </a:ln>
                <a:solidFill>
                  <a:srgbClr val="6F42C1"/>
                </a:solidFill>
                <a:effectLst/>
                <a:ea typeface="SFMono-Regular"/>
              </a:rPr>
              <a:t>put</a:t>
            </a:r>
            <a:r>
              <a:rPr kumimoji="0" lang="ko-KR" altLang="ko-KR" sz="1000" b="0" i="0" u="none" strike="noStrike" cap="none" normalizeH="0" baseline="0" dirty="0" smtClean="0">
                <a:ln>
                  <a:noFill/>
                </a:ln>
                <a:solidFill>
                  <a:srgbClr val="24292E"/>
                </a:solidFill>
                <a:effectLst/>
                <a:ea typeface="SFMono-Regular"/>
              </a:rPr>
              <a:t>(key, fileObj, { </a:t>
            </a:r>
            <a:r>
              <a:rPr kumimoji="0" lang="ko-KR" altLang="ko-KR" sz="1000" b="0" i="0" u="none" strike="noStrike" cap="none" normalizeH="0" baseline="0" dirty="0" smtClean="0">
                <a:ln>
                  <a:noFill/>
                </a:ln>
                <a:solidFill>
                  <a:srgbClr val="005CC5"/>
                </a:solidFill>
                <a:effectLst/>
                <a:ea typeface="SFMono-Regular"/>
              </a:rPr>
              <a:t>level</a:t>
            </a:r>
            <a:r>
              <a:rPr kumimoji="0" lang="ko-KR" altLang="ko-KR" sz="1000" b="0" i="0" u="none" strike="noStrike" cap="none" normalizeH="0" baseline="0" dirty="0" smtClean="0">
                <a:ln>
                  <a:noFill/>
                </a:ln>
                <a:solidFill>
                  <a:srgbClr val="24292E"/>
                </a:solidFill>
                <a:effectLst/>
                <a:ea typeface="SFMono-Regular"/>
              </a:rPr>
              <a:t>: </a:t>
            </a:r>
            <a:r>
              <a:rPr kumimoji="0" lang="ko-KR" altLang="ko-KR" sz="1000" b="0" i="0" u="none" strike="noStrike" cap="none" normalizeH="0" baseline="0" dirty="0" smtClean="0">
                <a:ln>
                  <a:noFill/>
                </a:ln>
                <a:solidFill>
                  <a:srgbClr val="032F62"/>
                </a:solidFill>
                <a:effectLst/>
                <a:ea typeface="SFMono-Regular"/>
              </a:rPr>
              <a:t>'private'</a:t>
            </a:r>
            <a:r>
              <a:rPr kumimoji="0" lang="ko-KR" altLang="ko-KR" sz="1000" b="0" i="0" u="none" strike="noStrike" cap="none" normalizeH="0" baseline="0" dirty="0" smtClean="0">
                <a:ln>
                  <a:noFill/>
                </a:ln>
                <a:solidFill>
                  <a:srgbClr val="24292E"/>
                </a:solidFill>
                <a:effectLst/>
                <a:ea typeface="SFMono-Regular"/>
              </a:rPr>
              <a:t> }) </a:t>
            </a:r>
            <a:endParaRPr kumimoji="0" lang="en-US" altLang="ko-KR" sz="1000" b="0" i="0" u="none" strike="noStrike" cap="none" normalizeH="0" baseline="0" dirty="0" smtClean="0">
              <a:ln>
                <a:noFill/>
              </a:ln>
              <a:solidFill>
                <a:srgbClr val="24292E"/>
              </a:solidFill>
              <a:effectLst/>
              <a:ea typeface="SFMono-Regular"/>
            </a:endParaRPr>
          </a:p>
          <a:p>
            <a:pPr marL="182563" lvl="1" eaLnBrk="0" fontAlgn="base" latinLnBrk="0" hangingPunct="0">
              <a:spcBef>
                <a:spcPct val="0"/>
              </a:spcBef>
              <a:spcAft>
                <a:spcPct val="0"/>
              </a:spcAft>
            </a:pPr>
            <a:r>
              <a:rPr kumimoji="0" lang="ko-KR" altLang="ko-KR" sz="1000" b="0" i="0" u="none" strike="noStrike" cap="none" normalizeH="0" baseline="0" dirty="0" smtClean="0">
                <a:ln>
                  <a:noFill/>
                </a:ln>
                <a:solidFill>
                  <a:srgbClr val="24292E"/>
                </a:solidFill>
                <a:effectLst/>
                <a:ea typeface="SFMono-Regular"/>
              </a:rPr>
              <a:t>.</a:t>
            </a:r>
            <a:r>
              <a:rPr kumimoji="0" lang="ko-KR" altLang="ko-KR" sz="1000" b="0" i="0" u="none" strike="noStrike" cap="none" normalizeH="0" baseline="0" dirty="0" smtClean="0">
                <a:ln>
                  <a:noFill/>
                </a:ln>
                <a:solidFill>
                  <a:srgbClr val="6F42C1"/>
                </a:solidFill>
                <a:effectLst/>
                <a:ea typeface="SFMono-Regular"/>
              </a:rPr>
              <a:t>then</a:t>
            </a:r>
            <a:r>
              <a:rPr kumimoji="0" lang="ko-KR" altLang="ko-KR" sz="1000" b="0" i="0" u="none" strike="noStrike" cap="none" normalizeH="0" baseline="0" dirty="0" smtClean="0">
                <a:ln>
                  <a:noFill/>
                </a:ln>
                <a:solidFill>
                  <a:srgbClr val="24292E"/>
                </a:solidFill>
                <a:effectLst/>
                <a:ea typeface="SFMono-Regular"/>
              </a:rPr>
              <a:t>(result </a:t>
            </a:r>
            <a:r>
              <a:rPr kumimoji="0" lang="ko-KR" altLang="ko-KR" sz="1000" b="0" i="0" u="none" strike="noStrike" cap="none" normalizeH="0" baseline="0" dirty="0" smtClean="0">
                <a:ln>
                  <a:noFill/>
                </a:ln>
                <a:solidFill>
                  <a:srgbClr val="005CC5"/>
                </a:solidFill>
                <a:effectLst/>
                <a:ea typeface="SFMono-Regular"/>
              </a:rPr>
              <a:t>=&gt;</a:t>
            </a:r>
            <a:r>
              <a:rPr kumimoji="0" lang="ko-KR" altLang="ko-KR" sz="1000" b="0" i="0" u="none" strike="noStrike" cap="none" normalizeH="0" baseline="0" dirty="0" smtClean="0">
                <a:ln>
                  <a:noFill/>
                </a:ln>
                <a:solidFill>
                  <a:srgbClr val="24292E"/>
                </a:solidFill>
                <a:effectLst/>
                <a:ea typeface="SFMono-Regular"/>
              </a:rPr>
              <a:t> console.</a:t>
            </a:r>
            <a:r>
              <a:rPr kumimoji="0" lang="ko-KR" altLang="ko-KR" sz="1000" b="0" i="0" u="none" strike="noStrike" cap="none" normalizeH="0" baseline="0" dirty="0" smtClean="0">
                <a:ln>
                  <a:noFill/>
                </a:ln>
                <a:solidFill>
                  <a:srgbClr val="6F42C1"/>
                </a:solidFill>
                <a:effectLst/>
                <a:ea typeface="SFMono-Regular"/>
              </a:rPr>
              <a:t>log</a:t>
            </a:r>
            <a:r>
              <a:rPr kumimoji="0" lang="ko-KR" altLang="ko-KR" sz="1000" b="0" i="0" u="none" strike="noStrike" cap="none" normalizeH="0" baseline="0" dirty="0" smtClean="0">
                <a:ln>
                  <a:noFill/>
                </a:ln>
                <a:solidFill>
                  <a:srgbClr val="24292E"/>
                </a:solidFill>
                <a:effectLst/>
                <a:ea typeface="SFMono-Regular"/>
              </a:rPr>
              <a:t>(result)) </a:t>
            </a:r>
            <a:endParaRPr kumimoji="0" lang="en-US" altLang="ko-KR" sz="1000" b="0" i="0" u="none" strike="noStrike" cap="none" normalizeH="0" baseline="0" dirty="0" smtClean="0">
              <a:ln>
                <a:noFill/>
              </a:ln>
              <a:solidFill>
                <a:srgbClr val="24292E"/>
              </a:solidFill>
              <a:effectLst/>
              <a:ea typeface="SFMono-Regular"/>
            </a:endParaRPr>
          </a:p>
          <a:p>
            <a:pPr marL="182563" lvl="1" eaLnBrk="0" fontAlgn="base" latinLnBrk="0" hangingPunct="0">
              <a:spcBef>
                <a:spcPct val="0"/>
              </a:spcBef>
              <a:spcAft>
                <a:spcPct val="0"/>
              </a:spcAft>
            </a:pPr>
            <a:r>
              <a:rPr kumimoji="0" lang="ko-KR" altLang="ko-KR" sz="1000" b="0" i="0" u="none" strike="noStrike" cap="none" normalizeH="0" baseline="0" dirty="0" smtClean="0">
                <a:ln>
                  <a:noFill/>
                </a:ln>
                <a:solidFill>
                  <a:srgbClr val="24292E"/>
                </a:solidFill>
                <a:effectLst/>
                <a:ea typeface="SFMono-Regular"/>
              </a:rPr>
              <a:t>.</a:t>
            </a:r>
            <a:r>
              <a:rPr kumimoji="0" lang="ko-KR" altLang="ko-KR" sz="1000" b="0" i="0" u="none" strike="noStrike" cap="none" normalizeH="0" baseline="0" dirty="0" smtClean="0">
                <a:ln>
                  <a:noFill/>
                </a:ln>
                <a:solidFill>
                  <a:srgbClr val="6F42C1"/>
                </a:solidFill>
                <a:effectLst/>
                <a:ea typeface="SFMono-Regular"/>
              </a:rPr>
              <a:t>catch</a:t>
            </a:r>
            <a:r>
              <a:rPr kumimoji="0" lang="ko-KR" altLang="ko-KR" sz="1000" b="0" i="0" u="none" strike="noStrike" cap="none" normalizeH="0" baseline="0" dirty="0" smtClean="0">
                <a:ln>
                  <a:noFill/>
                </a:ln>
                <a:solidFill>
                  <a:srgbClr val="24292E"/>
                </a:solidFill>
                <a:effectLst/>
                <a:ea typeface="SFMono-Regular"/>
              </a:rPr>
              <a:t>(err </a:t>
            </a:r>
            <a:r>
              <a:rPr kumimoji="0" lang="ko-KR" altLang="ko-KR" sz="1000" b="0" i="0" u="none" strike="noStrike" cap="none" normalizeH="0" baseline="0" dirty="0" smtClean="0">
                <a:ln>
                  <a:noFill/>
                </a:ln>
                <a:solidFill>
                  <a:srgbClr val="005CC5"/>
                </a:solidFill>
                <a:effectLst/>
                <a:ea typeface="SFMono-Regular"/>
              </a:rPr>
              <a:t>=&gt;</a:t>
            </a:r>
            <a:r>
              <a:rPr kumimoji="0" lang="ko-KR" altLang="ko-KR" sz="1000" b="0" i="0" u="none" strike="noStrike" cap="none" normalizeH="0" baseline="0" dirty="0" smtClean="0">
                <a:ln>
                  <a:noFill/>
                </a:ln>
                <a:solidFill>
                  <a:srgbClr val="24292E"/>
                </a:solidFill>
                <a:effectLst/>
                <a:ea typeface="SFMono-Regular"/>
              </a:rPr>
              <a:t> console.</a:t>
            </a:r>
            <a:r>
              <a:rPr kumimoji="0" lang="ko-KR" altLang="ko-KR" sz="1000" b="0" i="0" u="none" strike="noStrike" cap="none" normalizeH="0" baseline="0" dirty="0" smtClean="0">
                <a:ln>
                  <a:noFill/>
                </a:ln>
                <a:solidFill>
                  <a:srgbClr val="6F42C1"/>
                </a:solidFill>
                <a:effectLst/>
                <a:ea typeface="SFMono-Regular"/>
              </a:rPr>
              <a:t>log</a:t>
            </a:r>
            <a:r>
              <a:rPr kumimoji="0" lang="ko-KR" altLang="ko-KR" sz="1000" b="0" i="0" u="none" strike="noStrike" cap="none" normalizeH="0" baseline="0" dirty="0" smtClean="0">
                <a:ln>
                  <a:noFill/>
                </a:ln>
                <a:solidFill>
                  <a:srgbClr val="24292E"/>
                </a:solidFill>
                <a:effectLst/>
                <a:ea typeface="SFMono-Regular"/>
              </a:rPr>
              <a:t>(err)); </a:t>
            </a:r>
            <a:endParaRPr kumimoji="0" lang="en-US" altLang="ko-KR" sz="1000" b="0" i="0" u="none" strike="noStrike" cap="none" normalizeH="0" baseline="0" dirty="0" smtClean="0">
              <a:ln>
                <a:noFill/>
              </a:ln>
              <a:solidFill>
                <a:srgbClr val="24292E"/>
              </a:solidFill>
              <a:effectLst/>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600" dirty="0">
              <a:solidFill>
                <a:srgbClr val="24292E"/>
              </a:solidFill>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rgbClr val="6A737D"/>
                </a:solidFill>
                <a:effectLst/>
                <a:ea typeface="SFMono-Regular"/>
              </a:rPr>
              <a:t>// Store data with specifying its MIME type</a:t>
            </a:r>
            <a:r>
              <a:rPr kumimoji="0" lang="ko-KR" altLang="ko-KR" sz="1000" b="0" i="0" u="none" strike="noStrike" cap="none" normalizeH="0" baseline="0" dirty="0" smtClean="0">
                <a:ln>
                  <a:noFill/>
                </a:ln>
                <a:solidFill>
                  <a:srgbClr val="24292E"/>
                </a:solidFill>
                <a:effectLst/>
                <a:ea typeface="SFMono-Regular"/>
              </a:rPr>
              <a:t> </a:t>
            </a:r>
            <a:endParaRPr kumimoji="0" lang="en-US" altLang="ko-KR" sz="1000" b="0" i="0" u="none" strike="noStrike" cap="none" normalizeH="0" baseline="0" dirty="0" smtClean="0">
              <a:ln>
                <a:noFill/>
              </a:ln>
              <a:solidFill>
                <a:srgbClr val="24292E"/>
              </a:solidFill>
              <a:effectLst/>
              <a:ea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rgbClr val="E36209"/>
                </a:solidFill>
                <a:effectLst/>
                <a:ea typeface="SFMono-Regular"/>
              </a:rPr>
              <a:t>Storage</a:t>
            </a:r>
            <a:r>
              <a:rPr kumimoji="0" lang="ko-KR" altLang="ko-KR" sz="1000" b="0" i="0" u="none" strike="noStrike" cap="none" normalizeH="0" baseline="0" dirty="0" smtClean="0">
                <a:ln>
                  <a:noFill/>
                </a:ln>
                <a:solidFill>
                  <a:srgbClr val="24292E"/>
                </a:solidFill>
                <a:effectLst/>
                <a:ea typeface="SFMono-Regular"/>
              </a:rPr>
              <a:t>.</a:t>
            </a:r>
            <a:r>
              <a:rPr kumimoji="0" lang="ko-KR" altLang="ko-KR" sz="1000" b="0" i="0" u="none" strike="noStrike" cap="none" normalizeH="0" baseline="0" dirty="0" smtClean="0">
                <a:ln>
                  <a:noFill/>
                </a:ln>
                <a:solidFill>
                  <a:srgbClr val="6F42C1"/>
                </a:solidFill>
                <a:effectLst/>
                <a:ea typeface="SFMono-Regular"/>
              </a:rPr>
              <a:t>put</a:t>
            </a:r>
            <a:r>
              <a:rPr kumimoji="0" lang="ko-KR" altLang="ko-KR" sz="1000" b="0" i="0" u="none" strike="noStrike" cap="none" normalizeH="0" baseline="0" dirty="0" smtClean="0">
                <a:ln>
                  <a:noFill/>
                </a:ln>
                <a:solidFill>
                  <a:srgbClr val="24292E"/>
                </a:solidFill>
                <a:effectLst/>
                <a:ea typeface="SFMono-Regular"/>
              </a:rPr>
              <a:t>(key, fileObj, { </a:t>
            </a:r>
            <a:r>
              <a:rPr kumimoji="0" lang="ko-KR" altLang="ko-KR" sz="1000" b="0" i="0" u="none" strike="noStrike" cap="none" normalizeH="0" baseline="0" dirty="0" smtClean="0">
                <a:ln>
                  <a:noFill/>
                </a:ln>
                <a:solidFill>
                  <a:srgbClr val="005CC5"/>
                </a:solidFill>
                <a:effectLst/>
                <a:ea typeface="SFMono-Regular"/>
              </a:rPr>
              <a:t>level</a:t>
            </a:r>
            <a:r>
              <a:rPr kumimoji="0" lang="ko-KR" altLang="ko-KR" sz="1000" b="0" i="0" u="none" strike="noStrike" cap="none" normalizeH="0" baseline="0" dirty="0" smtClean="0">
                <a:ln>
                  <a:noFill/>
                </a:ln>
                <a:solidFill>
                  <a:srgbClr val="24292E"/>
                </a:solidFill>
                <a:effectLst/>
                <a:ea typeface="SFMono-Regular"/>
              </a:rPr>
              <a:t>: </a:t>
            </a:r>
            <a:r>
              <a:rPr kumimoji="0" lang="ko-KR" altLang="ko-KR" sz="1000" b="0" i="0" u="none" strike="noStrike" cap="none" normalizeH="0" baseline="0" dirty="0" smtClean="0">
                <a:ln>
                  <a:noFill/>
                </a:ln>
                <a:solidFill>
                  <a:srgbClr val="032F62"/>
                </a:solidFill>
                <a:effectLst/>
                <a:ea typeface="SFMono-Regular"/>
              </a:rPr>
              <a:t>'private'</a:t>
            </a:r>
            <a:r>
              <a:rPr kumimoji="0" lang="ko-KR" altLang="ko-KR" sz="1000" b="0" i="0" u="none" strike="noStrike" cap="none" normalizeH="0" baseline="0" dirty="0" smtClean="0">
                <a:ln>
                  <a:noFill/>
                </a:ln>
                <a:solidFill>
                  <a:srgbClr val="24292E"/>
                </a:solidFill>
                <a:effectLst/>
                <a:ea typeface="SFMono-Regular"/>
              </a:rPr>
              <a:t>, </a:t>
            </a:r>
            <a:r>
              <a:rPr kumimoji="0" lang="ko-KR" altLang="ko-KR" sz="1000" b="0" i="0" u="none" strike="noStrike" cap="none" normalizeH="0" baseline="0" dirty="0" smtClean="0">
                <a:ln>
                  <a:noFill/>
                </a:ln>
                <a:solidFill>
                  <a:srgbClr val="005CC5"/>
                </a:solidFill>
                <a:effectLst/>
                <a:ea typeface="SFMono-Regular"/>
              </a:rPr>
              <a:t>contentType</a:t>
            </a:r>
            <a:r>
              <a:rPr kumimoji="0" lang="ko-KR" altLang="ko-KR" sz="1000" b="0" i="0" u="none" strike="noStrike" cap="none" normalizeH="0" baseline="0" dirty="0" smtClean="0">
                <a:ln>
                  <a:noFill/>
                </a:ln>
                <a:solidFill>
                  <a:srgbClr val="24292E"/>
                </a:solidFill>
                <a:effectLst/>
                <a:ea typeface="SFMono-Regular"/>
              </a:rPr>
              <a:t>: </a:t>
            </a:r>
            <a:r>
              <a:rPr kumimoji="0" lang="ko-KR" altLang="ko-KR" sz="1000" b="0" i="0" u="none" strike="noStrike" cap="none" normalizeH="0" baseline="0" dirty="0" smtClean="0">
                <a:ln>
                  <a:noFill/>
                </a:ln>
                <a:solidFill>
                  <a:srgbClr val="032F62"/>
                </a:solidFill>
                <a:effectLst/>
                <a:ea typeface="SFMono-Regular"/>
              </a:rPr>
              <a:t>'text/plain'</a:t>
            </a:r>
            <a:r>
              <a:rPr kumimoji="0" lang="ko-KR" altLang="ko-KR" sz="1000" b="0" i="0" u="none" strike="noStrike" cap="none" normalizeH="0" baseline="0" dirty="0" smtClean="0">
                <a:ln>
                  <a:noFill/>
                </a:ln>
                <a:solidFill>
                  <a:srgbClr val="24292E"/>
                </a:solidFill>
                <a:effectLst/>
                <a:ea typeface="SFMono-Regular"/>
              </a:rPr>
              <a:t>, }) </a:t>
            </a:r>
            <a:endParaRPr kumimoji="0" lang="en-US" altLang="ko-KR" sz="1000" b="0" i="0" u="none" strike="noStrike" cap="none" normalizeH="0" baseline="0" dirty="0" smtClean="0">
              <a:ln>
                <a:noFill/>
              </a:ln>
              <a:solidFill>
                <a:srgbClr val="24292E"/>
              </a:solidFill>
              <a:effectLst/>
              <a:ea typeface="SFMono-Regular"/>
            </a:endParaRPr>
          </a:p>
          <a:p>
            <a:pPr marL="182563" lvl="1" eaLnBrk="0" fontAlgn="base" latinLnBrk="0" hangingPunct="0">
              <a:spcBef>
                <a:spcPct val="0"/>
              </a:spcBef>
              <a:spcAft>
                <a:spcPct val="0"/>
              </a:spcAft>
            </a:pPr>
            <a:r>
              <a:rPr kumimoji="0" lang="ko-KR" altLang="ko-KR" sz="1000" b="0" i="0" u="none" strike="noStrike" cap="none" normalizeH="0" baseline="0" dirty="0" smtClean="0">
                <a:ln>
                  <a:noFill/>
                </a:ln>
                <a:solidFill>
                  <a:srgbClr val="24292E"/>
                </a:solidFill>
                <a:effectLst/>
                <a:ea typeface="SFMono-Regular"/>
              </a:rPr>
              <a:t>.</a:t>
            </a:r>
            <a:r>
              <a:rPr kumimoji="0" lang="ko-KR" altLang="ko-KR" sz="1000" b="0" i="0" u="none" strike="noStrike" cap="none" normalizeH="0" baseline="0" dirty="0" smtClean="0">
                <a:ln>
                  <a:noFill/>
                </a:ln>
                <a:solidFill>
                  <a:srgbClr val="6F42C1"/>
                </a:solidFill>
                <a:effectLst/>
                <a:ea typeface="SFMono-Regular"/>
              </a:rPr>
              <a:t>then</a:t>
            </a:r>
            <a:r>
              <a:rPr kumimoji="0" lang="ko-KR" altLang="ko-KR" sz="1000" b="0" i="0" u="none" strike="noStrike" cap="none" normalizeH="0" baseline="0" dirty="0" smtClean="0">
                <a:ln>
                  <a:noFill/>
                </a:ln>
                <a:solidFill>
                  <a:srgbClr val="24292E"/>
                </a:solidFill>
                <a:effectLst/>
                <a:ea typeface="SFMono-Regular"/>
              </a:rPr>
              <a:t>(result </a:t>
            </a:r>
            <a:r>
              <a:rPr kumimoji="0" lang="ko-KR" altLang="ko-KR" sz="1000" b="0" i="0" u="none" strike="noStrike" cap="none" normalizeH="0" baseline="0" dirty="0" smtClean="0">
                <a:ln>
                  <a:noFill/>
                </a:ln>
                <a:solidFill>
                  <a:srgbClr val="005CC5"/>
                </a:solidFill>
                <a:effectLst/>
                <a:ea typeface="SFMono-Regular"/>
              </a:rPr>
              <a:t>=&gt;</a:t>
            </a:r>
            <a:r>
              <a:rPr kumimoji="0" lang="ko-KR" altLang="ko-KR" sz="1000" b="0" i="0" u="none" strike="noStrike" cap="none" normalizeH="0" baseline="0" dirty="0" smtClean="0">
                <a:ln>
                  <a:noFill/>
                </a:ln>
                <a:solidFill>
                  <a:srgbClr val="24292E"/>
                </a:solidFill>
                <a:effectLst/>
                <a:ea typeface="SFMono-Regular"/>
              </a:rPr>
              <a:t> console.</a:t>
            </a:r>
            <a:r>
              <a:rPr kumimoji="0" lang="ko-KR" altLang="ko-KR" sz="1000" b="0" i="0" u="none" strike="noStrike" cap="none" normalizeH="0" baseline="0" dirty="0" smtClean="0">
                <a:ln>
                  <a:noFill/>
                </a:ln>
                <a:solidFill>
                  <a:srgbClr val="6F42C1"/>
                </a:solidFill>
                <a:effectLst/>
                <a:ea typeface="SFMono-Regular"/>
              </a:rPr>
              <a:t>log</a:t>
            </a:r>
            <a:r>
              <a:rPr kumimoji="0" lang="ko-KR" altLang="ko-KR" sz="1000" b="0" i="0" u="none" strike="noStrike" cap="none" normalizeH="0" baseline="0" dirty="0" smtClean="0">
                <a:ln>
                  <a:noFill/>
                </a:ln>
                <a:solidFill>
                  <a:srgbClr val="24292E"/>
                </a:solidFill>
                <a:effectLst/>
                <a:ea typeface="SFMono-Regular"/>
              </a:rPr>
              <a:t>(result)) </a:t>
            </a:r>
            <a:endParaRPr kumimoji="0" lang="en-US" altLang="ko-KR" sz="1000" b="0" i="0" u="none" strike="noStrike" cap="none" normalizeH="0" baseline="0" dirty="0" smtClean="0">
              <a:ln>
                <a:noFill/>
              </a:ln>
              <a:solidFill>
                <a:srgbClr val="24292E"/>
              </a:solidFill>
              <a:effectLst/>
              <a:ea typeface="SFMono-Regular"/>
            </a:endParaRPr>
          </a:p>
          <a:p>
            <a:pPr marL="182563" lvl="1" eaLnBrk="0" fontAlgn="base" latinLnBrk="0" hangingPunct="0">
              <a:spcBef>
                <a:spcPct val="0"/>
              </a:spcBef>
              <a:spcAft>
                <a:spcPct val="0"/>
              </a:spcAft>
            </a:pPr>
            <a:r>
              <a:rPr kumimoji="0" lang="ko-KR" altLang="ko-KR" sz="1000" b="0" i="0" u="none" strike="noStrike" cap="none" normalizeH="0" baseline="0" dirty="0" smtClean="0">
                <a:ln>
                  <a:noFill/>
                </a:ln>
                <a:solidFill>
                  <a:srgbClr val="24292E"/>
                </a:solidFill>
                <a:effectLst/>
                <a:ea typeface="SFMono-Regular"/>
              </a:rPr>
              <a:t>.</a:t>
            </a:r>
            <a:r>
              <a:rPr kumimoji="0" lang="ko-KR" altLang="ko-KR" sz="1000" b="0" i="0" u="none" strike="noStrike" cap="none" normalizeH="0" baseline="0" dirty="0" smtClean="0">
                <a:ln>
                  <a:noFill/>
                </a:ln>
                <a:solidFill>
                  <a:srgbClr val="6F42C1"/>
                </a:solidFill>
                <a:effectLst/>
                <a:ea typeface="SFMono-Regular"/>
              </a:rPr>
              <a:t>catch</a:t>
            </a:r>
            <a:r>
              <a:rPr kumimoji="0" lang="ko-KR" altLang="ko-KR" sz="1000" b="0" i="0" u="none" strike="noStrike" cap="none" normalizeH="0" baseline="0" dirty="0" smtClean="0">
                <a:ln>
                  <a:noFill/>
                </a:ln>
                <a:solidFill>
                  <a:srgbClr val="24292E"/>
                </a:solidFill>
                <a:effectLst/>
                <a:ea typeface="SFMono-Regular"/>
              </a:rPr>
              <a:t>(err </a:t>
            </a:r>
            <a:r>
              <a:rPr kumimoji="0" lang="ko-KR" altLang="ko-KR" sz="1000" b="0" i="0" u="none" strike="noStrike" cap="none" normalizeH="0" baseline="0" dirty="0" smtClean="0">
                <a:ln>
                  <a:noFill/>
                </a:ln>
                <a:solidFill>
                  <a:srgbClr val="005CC5"/>
                </a:solidFill>
                <a:effectLst/>
                <a:ea typeface="SFMono-Regular"/>
              </a:rPr>
              <a:t>=&gt;</a:t>
            </a:r>
            <a:r>
              <a:rPr kumimoji="0" lang="ko-KR" altLang="ko-KR" sz="1000" b="0" i="0" u="none" strike="noStrike" cap="none" normalizeH="0" baseline="0" dirty="0" smtClean="0">
                <a:ln>
                  <a:noFill/>
                </a:ln>
                <a:solidFill>
                  <a:srgbClr val="24292E"/>
                </a:solidFill>
                <a:effectLst/>
                <a:ea typeface="SFMono-Regular"/>
              </a:rPr>
              <a:t> console.</a:t>
            </a:r>
            <a:r>
              <a:rPr kumimoji="0" lang="ko-KR" altLang="ko-KR" sz="1000" b="0" i="0" u="none" strike="noStrike" cap="none" normalizeH="0" baseline="0" dirty="0" smtClean="0">
                <a:ln>
                  <a:noFill/>
                </a:ln>
                <a:solidFill>
                  <a:srgbClr val="6F42C1"/>
                </a:solidFill>
                <a:effectLst/>
                <a:ea typeface="SFMono-Regular"/>
              </a:rPr>
              <a:t>log</a:t>
            </a:r>
            <a:r>
              <a:rPr kumimoji="0" lang="ko-KR" altLang="ko-KR" sz="1000" b="0" i="0" u="none" strike="noStrike" cap="none" normalizeH="0" baseline="0" dirty="0" smtClean="0">
                <a:ln>
                  <a:noFill/>
                </a:ln>
                <a:solidFill>
                  <a:srgbClr val="24292E"/>
                </a:solidFill>
                <a:effectLst/>
                <a:ea typeface="SFMono-Regular"/>
              </a:rPr>
              <a:t>(err));</a:t>
            </a:r>
            <a:r>
              <a:rPr kumimoji="0" lang="ko-KR" altLang="ko-KR" sz="1000" b="0" i="0" u="none" strike="noStrike" cap="none" normalizeH="0" baseline="0" dirty="0" smtClean="0">
                <a:ln>
                  <a:noFill/>
                </a:ln>
                <a:solidFill>
                  <a:schemeClr val="tx1"/>
                </a:solidFill>
                <a:effectLst/>
              </a:rPr>
              <a:t> </a:t>
            </a:r>
          </a:p>
        </p:txBody>
      </p:sp>
      <p:sp>
        <p:nvSpPr>
          <p:cNvPr id="12" name="직사각형 11"/>
          <p:cNvSpPr/>
          <p:nvPr/>
        </p:nvSpPr>
        <p:spPr>
          <a:xfrm>
            <a:off x="1230296" y="4476094"/>
            <a:ext cx="6096000" cy="246221"/>
          </a:xfrm>
          <a:prstGeom prst="rect">
            <a:avLst/>
          </a:prstGeom>
        </p:spPr>
        <p:txBody>
          <a:bodyPr>
            <a:spAutoFit/>
          </a:bodyPr>
          <a:lstStyle/>
          <a:p>
            <a:r>
              <a:rPr lang="en-US" altLang="ko-KR" sz="1000" dirty="0">
                <a:solidFill>
                  <a:srgbClr val="24292E"/>
                </a:solidFill>
              </a:rPr>
              <a:t>AWS Amplify provides an easy-to-use API to store and get content from public or private storage folders:</a:t>
            </a:r>
            <a:endParaRPr lang="ko-KR" altLang="en-US" sz="1000"/>
          </a:p>
        </p:txBody>
      </p:sp>
      <p:sp>
        <p:nvSpPr>
          <p:cNvPr id="13" name="직사각형 12"/>
          <p:cNvSpPr/>
          <p:nvPr/>
        </p:nvSpPr>
        <p:spPr>
          <a:xfrm>
            <a:off x="1239520" y="5908533"/>
            <a:ext cx="6096000" cy="261610"/>
          </a:xfrm>
          <a:prstGeom prst="rect">
            <a:avLst/>
          </a:prstGeom>
        </p:spPr>
        <p:txBody>
          <a:bodyPr>
            <a:spAutoFit/>
          </a:bodyPr>
          <a:lstStyle/>
          <a:p>
            <a:r>
              <a:rPr lang="en-US" altLang="ko-KR" sz="1050" dirty="0">
                <a:solidFill>
                  <a:srgbClr val="24292E"/>
                </a:solidFill>
              </a:rPr>
              <a:t>See our </a:t>
            </a:r>
            <a:r>
              <a:rPr lang="en-US" altLang="ko-KR" sz="1050" dirty="0">
                <a:solidFill>
                  <a:srgbClr val="0366D6"/>
                </a:solidFill>
                <a:hlinkClick r:id="rId5"/>
              </a:rPr>
              <a:t>Storage Developer Guide</a:t>
            </a:r>
            <a:r>
              <a:rPr lang="en-US" altLang="ko-KR" sz="1050" dirty="0">
                <a:solidFill>
                  <a:srgbClr val="24292E"/>
                </a:solidFill>
              </a:rPr>
              <a:t> for detailed information.</a:t>
            </a:r>
            <a:endParaRPr lang="ko-KR" altLang="en-US" sz="1050"/>
          </a:p>
        </p:txBody>
      </p:sp>
    </p:spTree>
    <p:extLst>
      <p:ext uri="{BB962C8B-B14F-4D97-AF65-F5344CB8AC3E}">
        <p14:creationId xmlns:p14="http://schemas.microsoft.com/office/powerpoint/2010/main" val="3589450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1070" y="1882255"/>
            <a:ext cx="5520690" cy="3093490"/>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sp>
        <p:nvSpPr>
          <p:cNvPr id="5" name="제목 1"/>
          <p:cNvSpPr>
            <a:spLocks noGrp="1"/>
          </p:cNvSpPr>
          <p:nvPr>
            <p:ph type="title"/>
          </p:nvPr>
        </p:nvSpPr>
        <p:spPr>
          <a:xfrm>
            <a:off x="838200" y="365126"/>
            <a:ext cx="10515600" cy="668962"/>
          </a:xfrm>
        </p:spPr>
        <p:txBody>
          <a:bodyPr/>
          <a:lstStyle/>
          <a:p>
            <a:r>
              <a:rPr lang="en-US" altLang="ko-KR" dirty="0" smtClean="0"/>
              <a:t>Case Study</a:t>
            </a:r>
            <a:endParaRPr lang="ko-KR" altLang="en-US" dirty="0"/>
          </a:p>
        </p:txBody>
      </p:sp>
      <p:sp>
        <p:nvSpPr>
          <p:cNvPr id="6" name="내용 개체 틀 2"/>
          <p:cNvSpPr>
            <a:spLocks noGrp="1"/>
          </p:cNvSpPr>
          <p:nvPr>
            <p:ph idx="1"/>
          </p:nvPr>
        </p:nvSpPr>
        <p:spPr>
          <a:xfrm>
            <a:off x="838200" y="1120963"/>
            <a:ext cx="10515600" cy="4807763"/>
          </a:xfrm>
        </p:spPr>
        <p:txBody>
          <a:bodyPr/>
          <a:lstStyle/>
          <a:p>
            <a:r>
              <a:rPr lang="en-US" altLang="ko-KR" b="1" dirty="0" smtClean="0"/>
              <a:t>Team Environment </a:t>
            </a:r>
            <a:endParaRPr lang="en-US" altLang="ko-KR" b="1" dirty="0" smtClean="0">
              <a:solidFill>
                <a:schemeClr val="tx1"/>
              </a:solidFill>
            </a:endParaRPr>
          </a:p>
          <a:p>
            <a:pPr marL="457200" lvl="1" indent="0">
              <a:buNone/>
            </a:pPr>
            <a:r>
              <a:rPr lang="en-US" altLang="ko-KR" dirty="0" smtClean="0"/>
              <a:t>&gt; Overview</a:t>
            </a:r>
            <a:endParaRPr lang="en-US" altLang="ko-KR" sz="100" dirty="0"/>
          </a:p>
        </p:txBody>
      </p:sp>
      <p:sp>
        <p:nvSpPr>
          <p:cNvPr id="7" name="TextBox 6"/>
          <p:cNvSpPr txBox="1"/>
          <p:nvPr/>
        </p:nvSpPr>
        <p:spPr>
          <a:xfrm>
            <a:off x="2926080" y="1171763"/>
            <a:ext cx="2893228" cy="276999"/>
          </a:xfrm>
          <a:prstGeom prst="rect">
            <a:avLst/>
          </a:prstGeom>
          <a:noFill/>
        </p:spPr>
        <p:txBody>
          <a:bodyPr wrap="none" rtlCol="0">
            <a:spAutoFit/>
          </a:bodyPr>
          <a:lstStyle/>
          <a:p>
            <a:r>
              <a:rPr lang="en-US" altLang="ko-KR" sz="1200" dirty="0" smtClean="0">
                <a:hlinkClick r:id="rId3"/>
              </a:rPr>
              <a:t>https://docs.amplify.aws/cli/teams/overview</a:t>
            </a:r>
            <a:endParaRPr lang="ko-KR" altLang="en-US" sz="1200"/>
          </a:p>
        </p:txBody>
      </p:sp>
      <p:pic>
        <p:nvPicPr>
          <p:cNvPr id="8196" name="Picture 4" descr="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55360" y="2534362"/>
            <a:ext cx="5689600" cy="3202675"/>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58520" y="4996097"/>
            <a:ext cx="1662122" cy="276999"/>
          </a:xfrm>
          <a:prstGeom prst="rect">
            <a:avLst/>
          </a:prstGeom>
          <a:noFill/>
        </p:spPr>
        <p:txBody>
          <a:bodyPr wrap="none" rtlCol="0">
            <a:spAutoFit/>
          </a:bodyPr>
          <a:lstStyle/>
          <a:p>
            <a:r>
              <a:rPr lang="en-US" altLang="ko-KR" sz="1200" dirty="0" smtClean="0"/>
              <a:t>[Multiple environments]</a:t>
            </a:r>
            <a:endParaRPr lang="ko-KR" altLang="en-US" sz="1200"/>
          </a:p>
        </p:txBody>
      </p:sp>
      <p:sp>
        <p:nvSpPr>
          <p:cNvPr id="10" name="TextBox 9"/>
          <p:cNvSpPr txBox="1"/>
          <p:nvPr/>
        </p:nvSpPr>
        <p:spPr>
          <a:xfrm>
            <a:off x="5964882" y="5759746"/>
            <a:ext cx="2427075" cy="276999"/>
          </a:xfrm>
          <a:prstGeom prst="rect">
            <a:avLst/>
          </a:prstGeom>
          <a:noFill/>
        </p:spPr>
        <p:txBody>
          <a:bodyPr wrap="none" rtlCol="0">
            <a:spAutoFit/>
          </a:bodyPr>
          <a:lstStyle/>
          <a:p>
            <a:r>
              <a:rPr lang="en-US" altLang="ko-KR" sz="1200" dirty="0" smtClean="0"/>
              <a:t>[Add features </a:t>
            </a:r>
            <a:r>
              <a:rPr lang="en-US" altLang="ko-KR" sz="1200" dirty="0"/>
              <a:t> to each environment</a:t>
            </a:r>
            <a:r>
              <a:rPr lang="en-US" altLang="ko-KR" sz="1200" dirty="0" smtClean="0"/>
              <a:t>]</a:t>
            </a:r>
            <a:endParaRPr lang="ko-KR" altLang="en-US" sz="1200"/>
          </a:p>
        </p:txBody>
      </p:sp>
    </p:spTree>
    <p:extLst>
      <p:ext uri="{BB962C8B-B14F-4D97-AF65-F5344CB8AC3E}">
        <p14:creationId xmlns:p14="http://schemas.microsoft.com/office/powerpoint/2010/main" val="2508687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smtClean="0"/>
              <a:t>목차</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2388959025"/>
              </p:ext>
            </p:extLst>
          </p:nvPr>
        </p:nvGraphicFramePr>
        <p:xfrm>
          <a:off x="1454483" y="1632463"/>
          <a:ext cx="9341853" cy="4087617"/>
        </p:xfrm>
        <a:graphic>
          <a:graphicData uri="http://schemas.openxmlformats.org/drawingml/2006/table">
            <a:tbl>
              <a:tblPr firstRow="1" bandRow="1">
                <a:tableStyleId>{073A0DAA-6AF3-43AB-8588-CEC1D06C72B9}</a:tableStyleId>
              </a:tblPr>
              <a:tblGrid>
                <a:gridCol w="2957096"/>
                <a:gridCol w="6384757"/>
              </a:tblGrid>
              <a:tr h="480569">
                <a:tc>
                  <a:txBody>
                    <a:bodyPr/>
                    <a:lstStyle/>
                    <a:p>
                      <a:pPr algn="ctr" latinLnBrk="1"/>
                      <a:r>
                        <a:rPr lang="ko-KR" altLang="en-US" sz="1400" dirty="0" smtClean="0">
                          <a:solidFill>
                            <a:schemeClr val="tx1"/>
                          </a:solidFill>
                        </a:rPr>
                        <a:t>모  </a:t>
                      </a:r>
                      <a:r>
                        <a:rPr lang="ko-KR" altLang="en-US" sz="1400" dirty="0" err="1" smtClean="0">
                          <a:solidFill>
                            <a:schemeClr val="tx1"/>
                          </a:solidFill>
                        </a:rPr>
                        <a:t>듈</a:t>
                      </a:r>
                      <a:endParaRPr lang="ko-KR" altLang="en-US" sz="1400" dirty="0">
                        <a:solidFill>
                          <a:schemeClr val="tx1"/>
                        </a:solidFill>
                      </a:endParaRP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latinLnBrk="1"/>
                      <a:r>
                        <a:rPr lang="ko-KR" altLang="en-US" sz="1400" dirty="0" smtClean="0">
                          <a:solidFill>
                            <a:schemeClr val="tx1"/>
                          </a:solidFill>
                        </a:rPr>
                        <a:t>상   세   내   용</a:t>
                      </a:r>
                      <a:endParaRPr lang="ko-KR" altLang="en-US" sz="1400" dirty="0">
                        <a:solidFill>
                          <a:schemeClr val="tx1"/>
                        </a:solidFill>
                      </a:endParaRP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1463288">
                <a:tc>
                  <a:txBody>
                    <a:bodyPr/>
                    <a:lstStyle/>
                    <a:p>
                      <a:pPr latinLnBrk="1"/>
                      <a:r>
                        <a:rPr lang="en-US" altLang="ko-KR" sz="1400" dirty="0" smtClean="0">
                          <a:solidFill>
                            <a:schemeClr val="tx1"/>
                          </a:solidFill>
                        </a:rPr>
                        <a:t>Amplify</a:t>
                      </a:r>
                      <a:r>
                        <a:rPr lang="en-US" altLang="ko-KR" sz="1400" baseline="0" dirty="0" smtClean="0">
                          <a:solidFill>
                            <a:schemeClr val="tx1"/>
                          </a:solidFill>
                        </a:rPr>
                        <a:t> </a:t>
                      </a:r>
                      <a:r>
                        <a:rPr lang="ko-KR" altLang="en-US" sz="1400" baseline="0" smtClean="0">
                          <a:solidFill>
                            <a:schemeClr val="tx1"/>
                          </a:solidFill>
                        </a:rPr>
                        <a:t>이해</a:t>
                      </a:r>
                      <a:endParaRPr lang="ko-KR" altLang="en-US" sz="1400" dirty="0">
                        <a:solidFill>
                          <a:schemeClr val="tx1"/>
                        </a:solidFill>
                      </a:endParaRPr>
                    </a:p>
                  </a:txBody>
                  <a:tcPr marL="468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285750" indent="-285750" latinLnBrk="1">
                        <a:buFontTx/>
                        <a:buChar char="-"/>
                      </a:pPr>
                      <a:r>
                        <a:rPr lang="en-US" altLang="ko-KR" sz="1400" dirty="0" smtClean="0">
                          <a:solidFill>
                            <a:schemeClr val="tx1"/>
                          </a:solidFill>
                        </a:rPr>
                        <a:t>Descriptions</a:t>
                      </a:r>
                    </a:p>
                    <a:p>
                      <a:pPr marL="285750" indent="-285750" latinLnBrk="1">
                        <a:buFontTx/>
                        <a:buChar char="-"/>
                      </a:pPr>
                      <a:r>
                        <a:rPr lang="en-US" altLang="ko-KR" sz="1400" dirty="0" smtClean="0">
                          <a:solidFill>
                            <a:schemeClr val="tx1"/>
                          </a:solidFill>
                        </a:rPr>
                        <a:t>Features</a:t>
                      </a:r>
                    </a:p>
                    <a:p>
                      <a:pPr marL="285750" marR="0" indent="-285750" algn="l" defTabSz="914400" rtl="0" eaLnBrk="1" fontAlgn="auto" latinLnBrk="1" hangingPunct="1">
                        <a:lnSpc>
                          <a:spcPct val="100000"/>
                        </a:lnSpc>
                        <a:spcBef>
                          <a:spcPts val="0"/>
                        </a:spcBef>
                        <a:spcAft>
                          <a:spcPts val="0"/>
                        </a:spcAft>
                        <a:buClrTx/>
                        <a:buSzTx/>
                        <a:buFontTx/>
                        <a:buChar char="-"/>
                        <a:tabLst/>
                        <a:defRPr/>
                      </a:pPr>
                      <a:r>
                        <a:rPr lang="en-US" altLang="ko-KR" sz="1400" b="0" i="0" kern="1200" dirty="0" smtClean="0">
                          <a:solidFill>
                            <a:schemeClr val="dk1"/>
                          </a:solidFill>
                          <a:effectLst/>
                          <a:latin typeface="+mn-lt"/>
                          <a:ea typeface="+mn-ea"/>
                          <a:cs typeface="+mn-cs"/>
                        </a:rPr>
                        <a:t>Amplify</a:t>
                      </a:r>
                      <a:r>
                        <a:rPr lang="en-US" altLang="ko-KR" sz="1400" b="0" i="0" kern="1200" baseline="0" dirty="0" smtClean="0">
                          <a:solidFill>
                            <a:schemeClr val="dk1"/>
                          </a:solidFill>
                          <a:effectLst/>
                          <a:latin typeface="+mn-lt"/>
                          <a:ea typeface="+mn-ea"/>
                          <a:cs typeface="+mn-cs"/>
                        </a:rPr>
                        <a:t> CLI</a:t>
                      </a:r>
                    </a:p>
                    <a:p>
                      <a:pPr marL="285750" marR="0" indent="-285750" algn="l" defTabSz="914400" rtl="0" eaLnBrk="1" fontAlgn="auto" latinLnBrk="1" hangingPunct="1">
                        <a:lnSpc>
                          <a:spcPct val="100000"/>
                        </a:lnSpc>
                        <a:spcBef>
                          <a:spcPts val="0"/>
                        </a:spcBef>
                        <a:spcAft>
                          <a:spcPts val="0"/>
                        </a:spcAft>
                        <a:buClrTx/>
                        <a:buSzTx/>
                        <a:buFontTx/>
                        <a:buChar char="-"/>
                        <a:tabLst/>
                        <a:defRPr/>
                      </a:pPr>
                      <a:r>
                        <a:rPr lang="en-US" altLang="ko-KR" sz="1400" b="0" i="0" kern="1200" baseline="0" dirty="0" smtClean="0">
                          <a:solidFill>
                            <a:schemeClr val="dk1"/>
                          </a:solidFill>
                          <a:effectLst/>
                          <a:latin typeface="+mn-lt"/>
                          <a:ea typeface="+mn-ea"/>
                          <a:cs typeface="+mn-cs"/>
                        </a:rPr>
                        <a:t>Console</a:t>
                      </a:r>
                      <a:endParaRPr lang="en-US" altLang="ko-KR" sz="1400" b="0" i="0" kern="1200" dirty="0" smtClean="0">
                        <a:solidFill>
                          <a:schemeClr val="dk1"/>
                        </a:solidFill>
                        <a:effectLst/>
                        <a:latin typeface="+mn-lt"/>
                        <a:ea typeface="+mn-ea"/>
                        <a:cs typeface="+mn-cs"/>
                      </a:endParaRPr>
                    </a:p>
                    <a:p>
                      <a:pPr marL="285750" marR="0" indent="-285750" algn="l" defTabSz="914400" rtl="0" eaLnBrk="1" fontAlgn="auto" latinLnBrk="1" hangingPunct="1">
                        <a:lnSpc>
                          <a:spcPct val="100000"/>
                        </a:lnSpc>
                        <a:spcBef>
                          <a:spcPts val="0"/>
                        </a:spcBef>
                        <a:spcAft>
                          <a:spcPts val="0"/>
                        </a:spcAft>
                        <a:buClrTx/>
                        <a:buSzTx/>
                        <a:buFontTx/>
                        <a:buChar char="-"/>
                        <a:tabLst/>
                        <a:defRPr/>
                      </a:pPr>
                      <a:r>
                        <a:rPr lang="en-US" altLang="ko-KR" sz="1400" b="0" i="0" kern="1200" dirty="0" smtClean="0">
                          <a:solidFill>
                            <a:schemeClr val="dk1"/>
                          </a:solidFill>
                          <a:effectLst/>
                          <a:latin typeface="+mn-lt"/>
                          <a:ea typeface="+mn-ea"/>
                          <a:cs typeface="+mn-cs"/>
                        </a:rPr>
                        <a:t>Folder</a:t>
                      </a:r>
                      <a:r>
                        <a:rPr lang="en-US" altLang="ko-KR" sz="1400" b="0" i="0" kern="1200" baseline="0" dirty="0" smtClean="0">
                          <a:solidFill>
                            <a:schemeClr val="dk1"/>
                          </a:solidFill>
                          <a:effectLst/>
                          <a:latin typeface="+mn-lt"/>
                          <a:ea typeface="+mn-ea"/>
                          <a:cs typeface="+mn-cs"/>
                        </a:rPr>
                        <a:t> structure</a:t>
                      </a:r>
                    </a:p>
                    <a:p>
                      <a:pPr marL="285750" marR="0" indent="-285750" algn="l" defTabSz="914400" rtl="0" eaLnBrk="1" fontAlgn="auto" latinLnBrk="1" hangingPunct="1">
                        <a:lnSpc>
                          <a:spcPct val="100000"/>
                        </a:lnSpc>
                        <a:spcBef>
                          <a:spcPts val="0"/>
                        </a:spcBef>
                        <a:spcAft>
                          <a:spcPts val="0"/>
                        </a:spcAft>
                        <a:buClrTx/>
                        <a:buSzTx/>
                        <a:buFontTx/>
                        <a:buChar char="-"/>
                        <a:tabLst/>
                        <a:defRPr/>
                      </a:pPr>
                      <a:r>
                        <a:rPr lang="en-US" altLang="ko-KR" sz="1400" b="0" i="0" kern="1200" baseline="0" dirty="0" smtClean="0">
                          <a:solidFill>
                            <a:schemeClr val="dk1"/>
                          </a:solidFill>
                          <a:effectLst/>
                          <a:latin typeface="+mn-lt"/>
                          <a:ea typeface="+mn-ea"/>
                          <a:cs typeface="+mn-cs"/>
                        </a:rPr>
                        <a:t>Amplify files</a:t>
                      </a:r>
                      <a:endParaRPr lang="en-US" altLang="ko-KR" sz="1400" b="0" i="0" kern="1200" dirty="0" smtClean="0">
                        <a:solidFill>
                          <a:schemeClr val="dk1"/>
                        </a:solidFill>
                        <a:effectLst/>
                        <a:latin typeface="+mn-lt"/>
                        <a:ea typeface="+mn-ea"/>
                        <a:cs typeface="+mn-cs"/>
                      </a:endParaRPr>
                    </a:p>
                  </a:txBody>
                  <a:tcPr marL="180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609600">
                <a:tc>
                  <a:txBody>
                    <a:bodyPr/>
                    <a:lstStyle/>
                    <a:p>
                      <a:pPr latinLnBrk="1"/>
                      <a:r>
                        <a:rPr lang="en-US" altLang="ko-KR" sz="1400" dirty="0" smtClean="0">
                          <a:solidFill>
                            <a:schemeClr val="tx1"/>
                          </a:solidFill>
                        </a:rPr>
                        <a:t>Amplify </a:t>
                      </a:r>
                      <a:r>
                        <a:rPr lang="ko-KR" altLang="en-US" sz="1400" smtClean="0">
                          <a:solidFill>
                            <a:schemeClr val="tx1"/>
                          </a:solidFill>
                        </a:rPr>
                        <a:t>환경세팅</a:t>
                      </a:r>
                      <a:endParaRPr lang="ko-KR" altLang="en-US" sz="1400" dirty="0">
                        <a:solidFill>
                          <a:schemeClr val="tx1"/>
                        </a:solidFill>
                      </a:endParaRPr>
                    </a:p>
                  </a:txBody>
                  <a:tcPr marL="468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285750" indent="-285750" latinLnBrk="1">
                        <a:buFontTx/>
                        <a:buChar char="-"/>
                      </a:pPr>
                      <a:r>
                        <a:rPr lang="en-US" altLang="ko-KR" sz="1400" dirty="0" smtClean="0">
                          <a:solidFill>
                            <a:schemeClr val="tx1"/>
                          </a:solidFill>
                        </a:rPr>
                        <a:t>Installation</a:t>
                      </a:r>
                    </a:p>
                    <a:p>
                      <a:pPr marL="285750" indent="-285750" latinLnBrk="1">
                        <a:buFontTx/>
                        <a:buChar char="-"/>
                      </a:pPr>
                      <a:r>
                        <a:rPr lang="en-US" altLang="ko-KR" sz="1400" dirty="0" smtClean="0">
                          <a:solidFill>
                            <a:schemeClr val="tx1"/>
                          </a:solidFill>
                        </a:rPr>
                        <a:t>Configuration</a:t>
                      </a:r>
                      <a:endParaRPr lang="ko-KR" altLang="en-US" sz="1400" dirty="0">
                        <a:solidFill>
                          <a:schemeClr val="tx1"/>
                        </a:solidFill>
                      </a:endParaRPr>
                    </a:p>
                  </a:txBody>
                  <a:tcPr marL="180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640080">
                <a:tc>
                  <a:txBody>
                    <a:bodyPr/>
                    <a:lstStyle/>
                    <a:p>
                      <a:pPr latinLnBrk="1"/>
                      <a:r>
                        <a:rPr lang="en-US" altLang="ko-KR" sz="1400" dirty="0" smtClean="0">
                          <a:solidFill>
                            <a:schemeClr val="tx1"/>
                          </a:solidFill>
                        </a:rPr>
                        <a:t>Amplify.js</a:t>
                      </a:r>
                      <a:endParaRPr lang="ko-KR" altLang="en-US" sz="1400" dirty="0">
                        <a:solidFill>
                          <a:schemeClr val="tx1"/>
                        </a:solidFill>
                      </a:endParaRPr>
                    </a:p>
                  </a:txBody>
                  <a:tcPr marL="468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285750" marR="0" indent="-285750" algn="l" defTabSz="914400" rtl="0" eaLnBrk="1" fontAlgn="auto" latinLnBrk="1" hangingPunct="1">
                        <a:lnSpc>
                          <a:spcPct val="100000"/>
                        </a:lnSpc>
                        <a:spcBef>
                          <a:spcPts val="0"/>
                        </a:spcBef>
                        <a:spcAft>
                          <a:spcPts val="0"/>
                        </a:spcAft>
                        <a:buClrTx/>
                        <a:buSzTx/>
                        <a:buFontTx/>
                        <a:buChar char="-"/>
                        <a:tabLst/>
                        <a:defRPr/>
                      </a:pPr>
                      <a:r>
                        <a:rPr lang="en-US" altLang="ko-KR" sz="1400" b="0" i="0" kern="1200" dirty="0" smtClean="0">
                          <a:solidFill>
                            <a:schemeClr val="dk1"/>
                          </a:solidFill>
                          <a:effectLst/>
                          <a:latin typeface="+mn-lt"/>
                          <a:ea typeface="+mn-ea"/>
                          <a:cs typeface="+mn-cs"/>
                        </a:rPr>
                        <a:t>Modularization</a:t>
                      </a:r>
                    </a:p>
                    <a:p>
                      <a:pPr marL="285750" marR="0" indent="-285750" algn="l" defTabSz="914400" rtl="0" eaLnBrk="1" fontAlgn="auto" latinLnBrk="1" hangingPunct="1">
                        <a:lnSpc>
                          <a:spcPct val="100000"/>
                        </a:lnSpc>
                        <a:spcBef>
                          <a:spcPts val="0"/>
                        </a:spcBef>
                        <a:spcAft>
                          <a:spcPts val="0"/>
                        </a:spcAft>
                        <a:buClrTx/>
                        <a:buSzTx/>
                        <a:buFontTx/>
                        <a:buChar char="-"/>
                        <a:tabLst/>
                        <a:defRPr/>
                      </a:pPr>
                      <a:r>
                        <a:rPr lang="en-US" altLang="ko-KR" sz="1400" b="0" i="0" kern="1200" dirty="0" smtClean="0">
                          <a:solidFill>
                            <a:schemeClr val="dk1"/>
                          </a:solidFill>
                          <a:effectLst/>
                          <a:latin typeface="+mn-lt"/>
                          <a:ea typeface="+mn-ea"/>
                          <a:cs typeface="+mn-cs"/>
                        </a:rPr>
                        <a:t>Examples</a:t>
                      </a:r>
                      <a:endParaRPr lang="en-US" altLang="ko-KR" sz="1400" b="0" i="0" kern="1200" dirty="0" smtClean="0">
                        <a:solidFill>
                          <a:schemeClr val="dk1"/>
                        </a:solidFill>
                        <a:effectLst/>
                        <a:latin typeface="+mn-lt"/>
                        <a:ea typeface="+mn-ea"/>
                        <a:cs typeface="+mn-cs"/>
                      </a:endParaRPr>
                    </a:p>
                  </a:txBody>
                  <a:tcPr marL="180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894080">
                <a:tc>
                  <a:txBody>
                    <a:bodyPr/>
                    <a:lstStyle/>
                    <a:p>
                      <a:pPr latinLnBrk="1"/>
                      <a:r>
                        <a:rPr lang="en-US" altLang="ko-KR" sz="1400" dirty="0" smtClean="0">
                          <a:solidFill>
                            <a:schemeClr val="tx1"/>
                          </a:solidFill>
                        </a:rPr>
                        <a:t>Case</a:t>
                      </a:r>
                      <a:r>
                        <a:rPr lang="en-US" altLang="ko-KR" sz="1400" baseline="0" dirty="0" smtClean="0">
                          <a:solidFill>
                            <a:schemeClr val="tx1"/>
                          </a:solidFill>
                        </a:rPr>
                        <a:t> Study</a:t>
                      </a:r>
                      <a:endParaRPr lang="ko-KR" altLang="en-US" sz="1400" dirty="0">
                        <a:solidFill>
                          <a:schemeClr val="tx1"/>
                        </a:solidFill>
                      </a:endParaRPr>
                    </a:p>
                  </a:txBody>
                  <a:tcPr marL="468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285750" marR="0" indent="-285750" algn="l" defTabSz="914400" rtl="0" eaLnBrk="1" fontAlgn="auto" latinLnBrk="1" hangingPunct="1">
                        <a:lnSpc>
                          <a:spcPct val="100000"/>
                        </a:lnSpc>
                        <a:spcBef>
                          <a:spcPts val="0"/>
                        </a:spcBef>
                        <a:spcAft>
                          <a:spcPts val="0"/>
                        </a:spcAft>
                        <a:buClrTx/>
                        <a:buSzTx/>
                        <a:buFontTx/>
                        <a:buChar char="-"/>
                        <a:tabLst/>
                        <a:defRPr/>
                      </a:pPr>
                      <a:r>
                        <a:rPr lang="en-US" altLang="ko-KR" sz="1400" dirty="0" smtClean="0">
                          <a:solidFill>
                            <a:schemeClr val="tx1"/>
                          </a:solidFill>
                        </a:rPr>
                        <a:t>Team Environment</a:t>
                      </a:r>
                      <a:endParaRPr lang="en-US" altLang="ko-KR" sz="1400" b="0" dirty="0" smtClean="0"/>
                    </a:p>
                    <a:p>
                      <a:pPr marL="285750" marR="0" indent="-285750" algn="l" defTabSz="914400" rtl="0" eaLnBrk="1" fontAlgn="auto" latinLnBrk="1" hangingPunct="1">
                        <a:lnSpc>
                          <a:spcPct val="100000"/>
                        </a:lnSpc>
                        <a:spcBef>
                          <a:spcPts val="0"/>
                        </a:spcBef>
                        <a:spcAft>
                          <a:spcPts val="0"/>
                        </a:spcAft>
                        <a:buClrTx/>
                        <a:buSzTx/>
                        <a:buFontTx/>
                        <a:buChar char="-"/>
                        <a:tabLst/>
                        <a:defRPr/>
                      </a:pPr>
                      <a:r>
                        <a:rPr lang="en-US" altLang="ko-KR" sz="1400" b="0" dirty="0" smtClean="0"/>
                        <a:t>Building </a:t>
                      </a:r>
                      <a:r>
                        <a:rPr lang="en-US" altLang="ko-KR" sz="1400" b="0" dirty="0" smtClean="0"/>
                        <a:t>a ‘Notes’ app [React]</a:t>
                      </a:r>
                      <a:endParaRPr lang="en-US" altLang="ko-KR" sz="1400" b="0" dirty="0" smtClean="0">
                        <a:solidFill>
                          <a:schemeClr val="tx1"/>
                        </a:solidFill>
                      </a:endParaRPr>
                    </a:p>
                    <a:p>
                      <a:pPr marL="285750" marR="0" indent="-285750" algn="l" defTabSz="914400" rtl="0" eaLnBrk="1" fontAlgn="auto" latinLnBrk="1" hangingPunct="1">
                        <a:lnSpc>
                          <a:spcPct val="100000"/>
                        </a:lnSpc>
                        <a:spcBef>
                          <a:spcPts val="0"/>
                        </a:spcBef>
                        <a:spcAft>
                          <a:spcPts val="0"/>
                        </a:spcAft>
                        <a:buClrTx/>
                        <a:buSzTx/>
                        <a:buFontTx/>
                        <a:buChar char="-"/>
                        <a:tabLst/>
                        <a:defRPr/>
                      </a:pPr>
                      <a:r>
                        <a:rPr lang="en-US" altLang="ko-KR" sz="1400" dirty="0" smtClean="0">
                          <a:solidFill>
                            <a:schemeClr val="tx1"/>
                          </a:solidFill>
                        </a:rPr>
                        <a:t>Backend using </a:t>
                      </a:r>
                      <a:r>
                        <a:rPr lang="en-US" altLang="ko-KR" sz="1400" dirty="0" err="1" smtClean="0">
                          <a:solidFill>
                            <a:schemeClr val="tx1"/>
                          </a:solidFill>
                        </a:rPr>
                        <a:t>Aws</a:t>
                      </a:r>
                      <a:r>
                        <a:rPr lang="en-US" altLang="ko-KR" sz="1400" dirty="0" smtClean="0">
                          <a:solidFill>
                            <a:schemeClr val="tx1"/>
                          </a:solidFill>
                        </a:rPr>
                        <a:t> Amplify</a:t>
                      </a:r>
                      <a:endParaRPr lang="ko-KR" altLang="en-US" sz="1400" smtClean="0">
                        <a:solidFill>
                          <a:schemeClr val="tx1"/>
                        </a:solidFill>
                      </a:endParaRPr>
                    </a:p>
                  </a:txBody>
                  <a:tcPr marL="180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67586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a:xfrm>
            <a:off x="838200" y="365126"/>
            <a:ext cx="10515600" cy="668962"/>
          </a:xfrm>
        </p:spPr>
        <p:txBody>
          <a:bodyPr/>
          <a:lstStyle/>
          <a:p>
            <a:r>
              <a:rPr lang="en-US" altLang="ko-KR" dirty="0" smtClean="0"/>
              <a:t>Case Study</a:t>
            </a:r>
            <a:endParaRPr lang="ko-KR" altLang="en-US" dirty="0"/>
          </a:p>
        </p:txBody>
      </p:sp>
      <p:sp>
        <p:nvSpPr>
          <p:cNvPr id="6" name="내용 개체 틀 2"/>
          <p:cNvSpPr>
            <a:spLocks noGrp="1"/>
          </p:cNvSpPr>
          <p:nvPr>
            <p:ph idx="1"/>
          </p:nvPr>
        </p:nvSpPr>
        <p:spPr>
          <a:xfrm>
            <a:off x="838200" y="1120963"/>
            <a:ext cx="10515600" cy="4807763"/>
          </a:xfrm>
        </p:spPr>
        <p:txBody>
          <a:bodyPr/>
          <a:lstStyle/>
          <a:p>
            <a:r>
              <a:rPr lang="en-US" altLang="ko-KR" b="1" dirty="0" smtClean="0"/>
              <a:t>Team Environment </a:t>
            </a:r>
            <a:endParaRPr lang="en-US" altLang="ko-KR" b="1" dirty="0" smtClean="0">
              <a:solidFill>
                <a:schemeClr val="tx1"/>
              </a:solidFill>
            </a:endParaRPr>
          </a:p>
          <a:p>
            <a:pPr marL="457200" lvl="1" indent="0">
              <a:buNone/>
            </a:pPr>
            <a:r>
              <a:rPr lang="en-US" altLang="ko-KR" dirty="0" smtClean="0"/>
              <a:t>&gt; Overview</a:t>
            </a:r>
            <a:endParaRPr lang="en-US" altLang="ko-KR" sz="100" dirty="0"/>
          </a:p>
        </p:txBody>
      </p:sp>
      <p:sp>
        <p:nvSpPr>
          <p:cNvPr id="7" name="TextBox 6"/>
          <p:cNvSpPr txBox="1"/>
          <p:nvPr/>
        </p:nvSpPr>
        <p:spPr>
          <a:xfrm>
            <a:off x="2926080" y="1171763"/>
            <a:ext cx="2893228" cy="276999"/>
          </a:xfrm>
          <a:prstGeom prst="rect">
            <a:avLst/>
          </a:prstGeom>
          <a:noFill/>
        </p:spPr>
        <p:txBody>
          <a:bodyPr wrap="none" rtlCol="0">
            <a:spAutoFit/>
          </a:bodyPr>
          <a:lstStyle/>
          <a:p>
            <a:r>
              <a:rPr lang="en-US" altLang="ko-KR" sz="1200" dirty="0" smtClean="0">
                <a:hlinkClick r:id="rId2"/>
              </a:rPr>
              <a:t>https://docs.amplify.aws/cli/teams/overview</a:t>
            </a:r>
            <a:endParaRPr lang="ko-KR" altLang="en-US" sz="1200"/>
          </a:p>
        </p:txBody>
      </p:sp>
      <p:sp>
        <p:nvSpPr>
          <p:cNvPr id="4" name="TextBox 3"/>
          <p:cNvSpPr txBox="1"/>
          <p:nvPr/>
        </p:nvSpPr>
        <p:spPr>
          <a:xfrm>
            <a:off x="858520" y="4955457"/>
            <a:ext cx="3062890" cy="276999"/>
          </a:xfrm>
          <a:prstGeom prst="rect">
            <a:avLst/>
          </a:prstGeom>
          <a:noFill/>
        </p:spPr>
        <p:txBody>
          <a:bodyPr wrap="none" rtlCol="0">
            <a:spAutoFit/>
          </a:bodyPr>
          <a:lstStyle/>
          <a:p>
            <a:r>
              <a:rPr lang="en-US" altLang="ko-KR" sz="1200" dirty="0" smtClean="0"/>
              <a:t>[Multiple developers sharing in same account]</a:t>
            </a:r>
            <a:endParaRPr lang="ko-KR" altLang="en-US" sz="1200"/>
          </a:p>
        </p:txBody>
      </p:sp>
      <p:pic>
        <p:nvPicPr>
          <p:cNvPr id="9218" name="Picture 2" descr="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4880" y="1798178"/>
            <a:ext cx="5530466" cy="3113842"/>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6715760" y="1764340"/>
            <a:ext cx="4917440" cy="2361398"/>
          </a:xfrm>
          <a:prstGeom prst="rect">
            <a:avLst/>
          </a:prstGeom>
          <a:solidFill>
            <a:schemeClr val="bg1">
              <a:lumMod val="95000"/>
            </a:schemeClr>
          </a:solidFill>
          <a:ln>
            <a:noFill/>
          </a:ln>
          <a:effectLst/>
        </p:spPr>
        <p:txBody>
          <a:bodyPr vert="horz" wrap="square" lIns="144000" tIns="72000" rIns="144000" bIns="720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200" b="1" i="0" u="none" strike="noStrike" cap="none" normalizeH="0" baseline="0" dirty="0" smtClean="0">
                <a:ln>
                  <a:noFill/>
                </a:ln>
                <a:solidFill>
                  <a:srgbClr val="152939"/>
                </a:solidFill>
                <a:effectLst/>
                <a:latin typeface="Gadugi" panose="020B0502040204020203" pitchFamily="34" charset="0"/>
                <a:ea typeface="Gadugi" panose="020B0502040204020203" pitchFamily="34" charset="0"/>
              </a:rPr>
              <a:t>[Sharing Environment</a:t>
            </a:r>
            <a:r>
              <a:rPr kumimoji="0" lang="en-US" altLang="ko-KR" sz="1200" b="1" i="0" u="none" strike="noStrike" cap="none" normalizeH="0" dirty="0" smtClean="0">
                <a:ln>
                  <a:noFill/>
                </a:ln>
                <a:solidFill>
                  <a:srgbClr val="152939"/>
                </a:solidFill>
                <a:effectLst/>
                <a:latin typeface="Gadugi" panose="020B0502040204020203" pitchFamily="34" charset="0"/>
                <a:ea typeface="Gadugi" panose="020B0502040204020203" pitchFamily="34" charset="0"/>
              </a:rPr>
              <a:t> to other account]</a:t>
            </a:r>
            <a:endParaRPr kumimoji="0" lang="en-US" altLang="ko-KR" sz="1200" b="1" i="0" u="none" strike="noStrike" cap="none" normalizeH="0" baseline="0" dirty="0" smtClean="0">
              <a:ln>
                <a:noFill/>
              </a:ln>
              <a:solidFill>
                <a:srgbClr val="152939"/>
              </a:solidFill>
              <a:effectLst/>
              <a:latin typeface="Gadugi" panose="020B0502040204020203" pitchFamily="34" charset="0"/>
              <a:ea typeface="Gadug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dirty="0" smtClean="0">
                <a:ln>
                  <a:noFill/>
                </a:ln>
                <a:solidFill>
                  <a:srgbClr val="152939"/>
                </a:solidFill>
                <a:effectLst/>
                <a:latin typeface="Gadugi" panose="020B0502040204020203" pitchFamily="34" charset="0"/>
                <a:ea typeface="Amazon Ember"/>
              </a:rPr>
              <a:t>You can alternatively, have developers setup their own isolated replica of these environments in different AWS account. </a:t>
            </a:r>
            <a:endParaRPr kumimoji="0" lang="en-US" altLang="ko-KR" sz="1100" b="0" i="0" u="none" strike="noStrike" cap="none" normalizeH="0" baseline="0" dirty="0" smtClean="0">
              <a:ln>
                <a:noFill/>
              </a:ln>
              <a:solidFill>
                <a:srgbClr val="152939"/>
              </a:solidFill>
              <a:effectLst/>
              <a:latin typeface="Gadugi" panose="020B0502040204020203" pitchFamily="34" charset="0"/>
              <a:ea typeface="Gadug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ko-KR" sz="1100" b="0" i="0" u="none" strike="noStrike" cap="none" normalizeH="0" baseline="0" dirty="0" smtClean="0">
                <a:ln>
                  <a:noFill/>
                </a:ln>
                <a:solidFill>
                  <a:srgbClr val="152939"/>
                </a:solidFill>
                <a:effectLst/>
                <a:latin typeface="Gadugi" panose="020B0502040204020203" pitchFamily="34" charset="0"/>
                <a:ea typeface="Gadugi" panose="020B0502040204020203" pitchFamily="34" charset="0"/>
              </a:rPr>
              <a:t> </a:t>
            </a:r>
            <a:r>
              <a:rPr kumimoji="0" lang="ko-KR" altLang="ko-KR" sz="1100" b="0" i="0" u="none" strike="noStrike" cap="none" normalizeH="0" baseline="0" smtClean="0">
                <a:ln>
                  <a:noFill/>
                </a:ln>
                <a:solidFill>
                  <a:srgbClr val="152939"/>
                </a:solidFill>
                <a:effectLst/>
                <a:latin typeface="Gadugi" panose="020B0502040204020203" pitchFamily="34" charset="0"/>
                <a:ea typeface="Amazon Ember"/>
              </a:rPr>
              <a:t>Clone </a:t>
            </a:r>
            <a:r>
              <a:rPr kumimoji="0" lang="ko-KR" altLang="ko-KR" sz="1100" b="0" i="0" u="none" strike="noStrike" cap="none" normalizeH="0" baseline="0" dirty="0" smtClean="0">
                <a:ln>
                  <a:noFill/>
                </a:ln>
                <a:solidFill>
                  <a:srgbClr val="152939"/>
                </a:solidFill>
                <a:effectLst/>
                <a:latin typeface="Gadugi" panose="020B0502040204020203" pitchFamily="34" charset="0"/>
                <a:ea typeface="Amazon Ember"/>
              </a:rPr>
              <a:t>the existing project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ko-KR" sz="1100" b="0" i="0" u="none" strike="noStrike" cap="none" normalizeH="0" baseline="0" dirty="0" smtClean="0">
                <a:ln>
                  <a:noFill/>
                </a:ln>
                <a:solidFill>
                  <a:srgbClr val="152939"/>
                </a:solidFill>
                <a:effectLst/>
                <a:latin typeface="Gadugi" panose="020B0502040204020203" pitchFamily="34" charset="0"/>
                <a:ea typeface="Gadugi" panose="020B0502040204020203" pitchFamily="34" charset="0"/>
              </a:rPr>
              <a:t> </a:t>
            </a:r>
            <a:r>
              <a:rPr kumimoji="0" lang="ko-KR" altLang="ko-KR" sz="1100" b="0" i="0" u="none" strike="noStrike" cap="none" normalizeH="0" baseline="0" smtClean="0">
                <a:ln>
                  <a:noFill/>
                </a:ln>
                <a:solidFill>
                  <a:srgbClr val="152939"/>
                </a:solidFill>
                <a:effectLst/>
                <a:latin typeface="Gadugi" panose="020B0502040204020203" pitchFamily="34" charset="0"/>
                <a:ea typeface="Amazon Ember"/>
              </a:rPr>
              <a:t>Run</a:t>
            </a:r>
            <a:r>
              <a:rPr kumimoji="0" lang="ko-KR" altLang="ko-KR" sz="1100" b="0" i="0" u="none" strike="noStrike" cap="none" normalizeH="0" baseline="0" dirty="0" smtClean="0">
                <a:ln>
                  <a:noFill/>
                </a:ln>
                <a:solidFill>
                  <a:srgbClr val="152939"/>
                </a:solidFill>
                <a:effectLst/>
                <a:latin typeface="Gadugi" panose="020B0502040204020203" pitchFamily="34" charset="0"/>
                <a:ea typeface="Amazon Ember"/>
              </a:rPr>
              <a:t> </a:t>
            </a:r>
            <a:r>
              <a:rPr kumimoji="0" lang="ko-KR" altLang="ko-KR" sz="1100" b="0" i="0" u="none" strike="noStrike" cap="none" normalizeH="0" baseline="0" dirty="0" smtClean="0">
                <a:ln>
                  <a:noFill/>
                </a:ln>
                <a:solidFill>
                  <a:srgbClr val="152939"/>
                </a:solidFill>
                <a:effectLst/>
                <a:latin typeface="Gadugi" panose="020B0502040204020203" pitchFamily="34" charset="0"/>
                <a:ea typeface="SFMono-Regular"/>
              </a:rPr>
              <a:t>amplify env add</a:t>
            </a:r>
            <a:r>
              <a:rPr kumimoji="0" lang="ko-KR" altLang="ko-KR" sz="1100" b="0" i="0" u="none" strike="noStrike" cap="none" normalizeH="0" baseline="0" dirty="0" smtClean="0">
                <a:ln>
                  <a:noFill/>
                </a:ln>
                <a:solidFill>
                  <a:srgbClr val="152939"/>
                </a:solidFill>
                <a:effectLst/>
                <a:latin typeface="Gadugi" panose="020B0502040204020203" pitchFamily="34" charset="0"/>
                <a:ea typeface="Amazon Ember"/>
              </a:rPr>
              <a:t> and set up a new environment (e.g. “mydev”) with </a:t>
            </a:r>
            <a:endParaRPr kumimoji="0" lang="en-US" altLang="ko-KR" sz="1100" b="0" i="0" u="none" strike="noStrike" cap="none" normalizeH="0" baseline="0" dirty="0" smtClean="0">
              <a:ln>
                <a:noFill/>
              </a:ln>
              <a:solidFill>
                <a:srgbClr val="152939"/>
              </a:solidFill>
              <a:effectLst/>
              <a:latin typeface="Gadugi" panose="020B0502040204020203" pitchFamily="34" charset="0"/>
              <a:ea typeface="Amazon Ember"/>
            </a:endParaRPr>
          </a:p>
          <a:p>
            <a:pPr marL="0" marR="0" lvl="0" indent="0" algn="l" defTabSz="914400" rtl="0" eaLnBrk="0" fontAlgn="base" latinLnBrk="0" hangingPunct="0">
              <a:lnSpc>
                <a:spcPct val="100000"/>
              </a:lnSpc>
              <a:spcBef>
                <a:spcPct val="0"/>
              </a:spcBef>
              <a:spcAft>
                <a:spcPct val="0"/>
              </a:spcAft>
              <a:buClrTx/>
              <a:buSzTx/>
              <a:tabLst/>
            </a:pPr>
            <a:r>
              <a:rPr lang="en-US" altLang="ko-KR" sz="1100" dirty="0" smtClean="0">
                <a:solidFill>
                  <a:srgbClr val="152939"/>
                </a:solidFill>
                <a:latin typeface="Gadugi" panose="020B0502040204020203" pitchFamily="34" charset="0"/>
                <a:ea typeface="Amazon Ember"/>
              </a:rPr>
              <a:t>    </a:t>
            </a:r>
            <a:r>
              <a:rPr kumimoji="0" lang="ko-KR" altLang="ko-KR" sz="1100" b="0" i="0" u="none" strike="noStrike" cap="none" normalizeH="0" baseline="0" smtClean="0">
                <a:ln>
                  <a:noFill/>
                </a:ln>
                <a:solidFill>
                  <a:srgbClr val="152939"/>
                </a:solidFill>
                <a:effectLst/>
                <a:latin typeface="Gadugi" panose="020B0502040204020203" pitchFamily="34" charset="0"/>
                <a:ea typeface="Amazon Ember"/>
              </a:rPr>
              <a:t>that developer’s </a:t>
            </a:r>
            <a:r>
              <a:rPr kumimoji="0" lang="ko-KR" altLang="ko-KR" sz="1100" b="0" i="0" u="none" strike="noStrike" cap="none" normalizeH="0" baseline="0" dirty="0" smtClean="0">
                <a:ln>
                  <a:noFill/>
                </a:ln>
                <a:solidFill>
                  <a:srgbClr val="152939"/>
                </a:solidFill>
                <a:effectLst/>
                <a:latin typeface="Gadugi" panose="020B0502040204020203" pitchFamily="34" charset="0"/>
                <a:ea typeface="Amazon Ember"/>
              </a:rPr>
              <a:t>account and AWS profile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ko-KR" sz="1100" b="0" i="0" u="none" strike="noStrike" cap="none" normalizeH="0" baseline="0" dirty="0" smtClean="0">
                <a:ln>
                  <a:noFill/>
                </a:ln>
                <a:solidFill>
                  <a:srgbClr val="152939"/>
                </a:solidFill>
                <a:effectLst/>
                <a:latin typeface="Gadugi" panose="020B0502040204020203" pitchFamily="34" charset="0"/>
                <a:ea typeface="Gadugi" panose="020B0502040204020203" pitchFamily="34" charset="0"/>
              </a:rPr>
              <a:t> </a:t>
            </a:r>
            <a:r>
              <a:rPr kumimoji="0" lang="ko-KR" altLang="ko-KR" sz="1100" b="0" i="0" u="none" strike="noStrike" cap="none" normalizeH="0" baseline="0" smtClean="0">
                <a:ln>
                  <a:noFill/>
                </a:ln>
                <a:solidFill>
                  <a:srgbClr val="152939"/>
                </a:solidFill>
                <a:effectLst/>
                <a:latin typeface="Gadugi" panose="020B0502040204020203" pitchFamily="34" charset="0"/>
                <a:ea typeface="Amazon Ember"/>
              </a:rPr>
              <a:t>Deploy </a:t>
            </a:r>
            <a:r>
              <a:rPr kumimoji="0" lang="ko-KR" altLang="ko-KR" sz="1100" b="0" i="0" u="none" strike="noStrike" cap="none" normalizeH="0" baseline="0" dirty="0" smtClean="0">
                <a:ln>
                  <a:noFill/>
                </a:ln>
                <a:solidFill>
                  <a:srgbClr val="152939"/>
                </a:solidFill>
                <a:effectLst/>
                <a:latin typeface="Gadugi" panose="020B0502040204020203" pitchFamily="34" charset="0"/>
                <a:ea typeface="Amazon Ember"/>
              </a:rPr>
              <a:t>with </a:t>
            </a:r>
            <a:r>
              <a:rPr kumimoji="0" lang="ko-KR" altLang="ko-KR" sz="1100" b="0" i="0" u="none" strike="noStrike" cap="none" normalizeH="0" baseline="0" smtClean="0">
                <a:ln>
                  <a:noFill/>
                </a:ln>
                <a:solidFill>
                  <a:srgbClr val="152939"/>
                </a:solidFill>
                <a:effectLst/>
                <a:latin typeface="Gadugi" panose="020B0502040204020203" pitchFamily="34" charset="0"/>
                <a:ea typeface="SFMono-Regular"/>
              </a:rPr>
              <a:t>amplify push</a:t>
            </a:r>
            <a:endParaRPr kumimoji="0" lang="en-US" altLang="ko-KR" sz="1100" b="0" i="0" u="none" strike="noStrike" cap="none" normalizeH="0" baseline="0" dirty="0" smtClean="0">
              <a:ln>
                <a:noFill/>
              </a:ln>
              <a:solidFill>
                <a:srgbClr val="152939"/>
              </a:solidFill>
              <a:effectLst/>
              <a:latin typeface="Gadugi" panose="020B0502040204020203" pitchFamily="34" charset="0"/>
              <a:ea typeface="Gadug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ko-KR" altLang="ko-KR" sz="1100" b="0" i="0" u="none" strike="noStrike" cap="none" normalizeH="0" baseline="0" dirty="0" smtClean="0">
              <a:ln>
                <a:noFill/>
              </a:ln>
              <a:solidFill>
                <a:srgbClr val="152939"/>
              </a:solidFill>
              <a:effectLst/>
              <a:latin typeface="Gadugi" panose="020B0502040204020203" pitchFamily="34" charset="0"/>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dirty="0" smtClean="0">
                <a:ln>
                  <a:noFill/>
                </a:ln>
                <a:solidFill>
                  <a:srgbClr val="152939"/>
                </a:solidFill>
                <a:effectLst/>
                <a:latin typeface="Gadugi" panose="020B0502040204020203" pitchFamily="34" charset="0"/>
                <a:ea typeface="Amazon Ember"/>
              </a:rPr>
              <a:t>This workflow can be used to share complete Amplify projects with people outside of your organization as well by committing the project into a Git repository. If you are doing this remove (or add to the .gitignore) the </a:t>
            </a:r>
            <a:r>
              <a:rPr kumimoji="0" lang="ko-KR" altLang="ko-KR" sz="1100" b="1" i="0" u="none" strike="noStrike" cap="none" normalizeH="0" baseline="0" dirty="0" smtClean="0">
                <a:ln>
                  <a:noFill/>
                </a:ln>
                <a:solidFill>
                  <a:srgbClr val="152939"/>
                </a:solidFill>
                <a:effectLst/>
                <a:latin typeface="Gadugi" panose="020B0502040204020203" pitchFamily="34" charset="0"/>
                <a:ea typeface="Amazon Ember"/>
              </a:rPr>
              <a:t>team-provider-info.json</a:t>
            </a:r>
            <a:r>
              <a:rPr kumimoji="0" lang="ko-KR" altLang="ko-KR" sz="1100" b="0" i="0" u="none" strike="noStrike" cap="none" normalizeH="0" baseline="0" dirty="0" smtClean="0">
                <a:ln>
                  <a:noFill/>
                </a:ln>
                <a:solidFill>
                  <a:srgbClr val="152939"/>
                </a:solidFill>
                <a:effectLst/>
                <a:latin typeface="Gadugi" panose="020B0502040204020203" pitchFamily="34" charset="0"/>
                <a:ea typeface="Amazon Ember"/>
              </a:rPr>
              <a:t> which is located in the </a:t>
            </a:r>
            <a:r>
              <a:rPr kumimoji="0" lang="ko-KR" altLang="ko-KR" sz="1100" b="0" i="0" u="none" strike="noStrike" cap="none" normalizeH="0" baseline="0" dirty="0" smtClean="0">
                <a:ln>
                  <a:noFill/>
                </a:ln>
                <a:solidFill>
                  <a:srgbClr val="152939"/>
                </a:solidFill>
                <a:effectLst/>
                <a:latin typeface="Gadugi" panose="020B0502040204020203" pitchFamily="34" charset="0"/>
                <a:ea typeface="SFMono-Regular"/>
              </a:rPr>
              <a:t>amplify</a:t>
            </a:r>
            <a:r>
              <a:rPr kumimoji="0" lang="ko-KR" altLang="ko-KR" sz="1100" b="0" i="0" u="none" strike="noStrike" cap="none" normalizeH="0" baseline="0" dirty="0" smtClean="0">
                <a:ln>
                  <a:noFill/>
                </a:ln>
                <a:solidFill>
                  <a:srgbClr val="152939"/>
                </a:solidFill>
                <a:effectLst/>
                <a:latin typeface="Gadugi" panose="020B0502040204020203" pitchFamily="34" charset="0"/>
                <a:ea typeface="Amazon Ember"/>
              </a:rPr>
              <a:t> directory. You can learn more about this file </a:t>
            </a:r>
            <a:r>
              <a:rPr kumimoji="0" lang="ko-KR" altLang="ko-KR" sz="1100" b="0" i="0" u="none" strike="noStrike" cap="none" normalizeH="0" baseline="0" dirty="0" smtClean="0">
                <a:ln>
                  <a:noFill/>
                </a:ln>
                <a:solidFill>
                  <a:srgbClr val="152939"/>
                </a:solidFill>
                <a:effectLst/>
                <a:latin typeface="Gadugi" panose="020B0502040204020203" pitchFamily="34" charset="0"/>
                <a:ea typeface="Amazon Ember"/>
                <a:hlinkClick r:id="rId4"/>
              </a:rPr>
              <a:t>here</a:t>
            </a:r>
            <a:r>
              <a:rPr kumimoji="0" lang="ko-KR" altLang="ko-KR" sz="1100" b="0" i="0" u="none" strike="noStrike" cap="none" normalizeH="0" baseline="0" dirty="0" smtClean="0">
                <a:ln>
                  <a:noFill/>
                </a:ln>
                <a:solidFill>
                  <a:srgbClr val="152939"/>
                </a:solidFill>
                <a:effectLst/>
                <a:latin typeface="Gadugi" panose="020B0502040204020203" pitchFamily="34" charset="0"/>
                <a:ea typeface="Amazon Ember"/>
              </a:rPr>
              <a:t>.</a:t>
            </a:r>
            <a:endParaRPr kumimoji="0" lang="ko-KR" altLang="ko-KR" sz="1100" b="0" i="0" u="none" strike="noStrike" cap="none" normalizeH="0" baseline="0" dirty="0" smtClean="0">
              <a:ln>
                <a:noFill/>
              </a:ln>
              <a:solidFill>
                <a:schemeClr val="tx1"/>
              </a:solidFill>
              <a:effectLst/>
              <a:latin typeface="Gadugi" panose="020B0502040204020203" pitchFamily="34" charset="0"/>
            </a:endParaRPr>
          </a:p>
        </p:txBody>
      </p:sp>
      <p:sp>
        <p:nvSpPr>
          <p:cNvPr id="11" name="Rectangle 5"/>
          <p:cNvSpPr>
            <a:spLocks noChangeArrowheads="1"/>
          </p:cNvSpPr>
          <p:nvPr/>
        </p:nvSpPr>
        <p:spPr bwMode="auto">
          <a:xfrm>
            <a:off x="6715760" y="4171605"/>
            <a:ext cx="4917440" cy="2084399"/>
          </a:xfrm>
          <a:prstGeom prst="rect">
            <a:avLst/>
          </a:prstGeom>
          <a:solidFill>
            <a:schemeClr val="bg1">
              <a:lumMod val="95000"/>
            </a:schemeClr>
          </a:solidFill>
          <a:ln>
            <a:noFill/>
          </a:ln>
          <a:effectLst/>
        </p:spPr>
        <p:txBody>
          <a:bodyPr vert="horz" wrap="square" lIns="144000" tIns="72000" rIns="144000" bIns="72000" numCol="1" anchor="ctr" anchorCtr="0" compatLnSpc="1">
            <a:prstTxWarp prst="textNoShape">
              <a:avLst/>
            </a:prstTxWarp>
            <a:spAutoFit/>
          </a:bodyPr>
          <a:lstStyle/>
          <a:p>
            <a:pPr eaLnBrk="0" fontAlgn="base" latinLnBrk="0" hangingPunct="0">
              <a:spcBef>
                <a:spcPct val="0"/>
              </a:spcBef>
              <a:spcAft>
                <a:spcPct val="0"/>
              </a:spcAft>
            </a:pPr>
            <a:r>
              <a:rPr kumimoji="0" lang="en-US" altLang="ko-KR" sz="1050" b="1" i="0" u="none" strike="noStrike" cap="none" normalizeH="0" baseline="0" dirty="0" smtClean="0">
                <a:ln>
                  <a:noFill/>
                </a:ln>
                <a:solidFill>
                  <a:srgbClr val="152939"/>
                </a:solidFill>
                <a:effectLst/>
                <a:latin typeface="Gadugi" panose="020B0502040204020203" pitchFamily="34" charset="0"/>
                <a:ea typeface="Gadugi" panose="020B0502040204020203" pitchFamily="34" charset="0"/>
              </a:rPr>
              <a:t>[Command</a:t>
            </a:r>
            <a:r>
              <a:rPr kumimoji="0" lang="en-US" altLang="ko-KR" sz="1050" b="1" i="0" u="none" strike="noStrike" cap="none" normalizeH="0" dirty="0" smtClean="0">
                <a:ln>
                  <a:noFill/>
                </a:ln>
                <a:solidFill>
                  <a:srgbClr val="152939"/>
                </a:solidFill>
                <a:effectLst/>
                <a:latin typeface="Gadugi" panose="020B0502040204020203" pitchFamily="34" charset="0"/>
                <a:ea typeface="Gadugi" panose="020B0502040204020203" pitchFamily="34" charset="0"/>
              </a:rPr>
              <a:t>]</a:t>
            </a:r>
            <a:endParaRPr kumimoji="0" lang="en-US" altLang="ko-KR" sz="1050" b="1" i="0" u="none" strike="noStrike" cap="none" normalizeH="0" baseline="0" dirty="0" smtClean="0">
              <a:ln>
                <a:noFill/>
              </a:ln>
              <a:solidFill>
                <a:srgbClr val="152939"/>
              </a:solidFill>
              <a:effectLst/>
              <a:latin typeface="Gadugi" panose="020B0502040204020203" pitchFamily="34" charset="0"/>
              <a:ea typeface="Gadug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ko-KR" sz="1050" i="0" u="none" strike="noStrike" cap="none" normalizeH="0" baseline="0" dirty="0" smtClean="0">
                <a:ln>
                  <a:noFill/>
                </a:ln>
                <a:solidFill>
                  <a:srgbClr val="152939"/>
                </a:solidFill>
                <a:effectLst/>
                <a:latin typeface="Gadugi" panose="020B0502040204020203" pitchFamily="34" charset="0"/>
                <a:ea typeface="Amazon Ember"/>
              </a:rPr>
              <a:t> </a:t>
            </a:r>
            <a:r>
              <a:rPr kumimoji="0" lang="ko-KR" altLang="ko-KR" sz="1050" i="0" u="none" strike="noStrike" cap="none" normalizeH="0" baseline="0" smtClean="0">
                <a:ln>
                  <a:noFill/>
                </a:ln>
                <a:solidFill>
                  <a:srgbClr val="152939"/>
                </a:solidFill>
                <a:effectLst/>
                <a:latin typeface="Gadugi" panose="020B0502040204020203" pitchFamily="34" charset="0"/>
                <a:ea typeface="Amazon Ember"/>
              </a:rPr>
              <a:t>amplify </a:t>
            </a:r>
            <a:r>
              <a:rPr kumimoji="0" lang="ko-KR" altLang="ko-KR" sz="1050" i="0" u="none" strike="noStrike" cap="none" normalizeH="0" baseline="0" dirty="0" smtClean="0">
                <a:ln>
                  <a:noFill/>
                </a:ln>
                <a:solidFill>
                  <a:srgbClr val="152939"/>
                </a:solidFill>
                <a:effectLst/>
                <a:latin typeface="Gadugi" panose="020B0502040204020203" pitchFamily="34" charset="0"/>
                <a:ea typeface="Amazon Ember"/>
              </a:rPr>
              <a:t>env add</a:t>
            </a:r>
            <a:r>
              <a:rPr kumimoji="0" lang="en-US" altLang="ko-KR" sz="1050" i="0" u="none" strike="noStrike" cap="none" normalizeH="0" baseline="0" dirty="0" smtClean="0">
                <a:ln>
                  <a:noFill/>
                </a:ln>
                <a:solidFill>
                  <a:srgbClr val="152939"/>
                </a:solidFill>
                <a:effectLst/>
                <a:latin typeface="Gadugi" panose="020B0502040204020203" pitchFamily="34" charset="0"/>
                <a:ea typeface="Amazon Ember"/>
              </a:rPr>
              <a:t> : </a:t>
            </a:r>
            <a:r>
              <a:rPr kumimoji="0" lang="ko-KR" altLang="ko-KR" sz="1050" i="0" u="none" strike="noStrike" cap="none" normalizeH="0" baseline="0" smtClean="0">
                <a:ln>
                  <a:noFill/>
                </a:ln>
                <a:solidFill>
                  <a:srgbClr val="152939"/>
                </a:solidFill>
                <a:effectLst/>
                <a:latin typeface="Gadugi" panose="020B0502040204020203" pitchFamily="34" charset="0"/>
                <a:ea typeface="Amazon Ember"/>
              </a:rPr>
              <a:t>Adds </a:t>
            </a:r>
            <a:r>
              <a:rPr kumimoji="0" lang="ko-KR" altLang="ko-KR" sz="1050" i="0" u="none" strike="noStrike" cap="none" normalizeH="0" baseline="0" dirty="0" smtClean="0">
                <a:ln>
                  <a:noFill/>
                </a:ln>
                <a:solidFill>
                  <a:srgbClr val="152939"/>
                </a:solidFill>
                <a:effectLst/>
                <a:latin typeface="Gadugi" panose="020B0502040204020203" pitchFamily="34" charset="0"/>
                <a:ea typeface="Amazon Ember"/>
              </a:rPr>
              <a:t>a new environment to your Amplify Project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ko-KR" sz="1050" i="0" u="none" strike="noStrike" cap="none" normalizeH="0" baseline="0" dirty="0" smtClean="0">
                <a:ln>
                  <a:noFill/>
                </a:ln>
                <a:solidFill>
                  <a:srgbClr val="152939"/>
                </a:solidFill>
                <a:effectLst/>
                <a:latin typeface="Gadugi" panose="020B0502040204020203" pitchFamily="34" charset="0"/>
                <a:ea typeface="Amazon Ember"/>
              </a:rPr>
              <a:t> </a:t>
            </a:r>
            <a:r>
              <a:rPr kumimoji="0" lang="ko-KR" altLang="ko-KR" sz="1050" i="0" u="none" strike="noStrike" cap="none" normalizeH="0" baseline="0" smtClean="0">
                <a:ln>
                  <a:noFill/>
                </a:ln>
                <a:solidFill>
                  <a:srgbClr val="152939"/>
                </a:solidFill>
                <a:effectLst/>
                <a:latin typeface="Gadugi" panose="020B0502040204020203" pitchFamily="34" charset="0"/>
                <a:ea typeface="Amazon Ember"/>
              </a:rPr>
              <a:t>amplify </a:t>
            </a:r>
            <a:r>
              <a:rPr kumimoji="0" lang="ko-KR" altLang="ko-KR" sz="1050" i="0" u="none" strike="noStrike" cap="none" normalizeH="0" baseline="0" dirty="0" smtClean="0">
                <a:ln>
                  <a:noFill/>
                </a:ln>
                <a:solidFill>
                  <a:srgbClr val="152939"/>
                </a:solidFill>
                <a:effectLst/>
                <a:latin typeface="Gadugi" panose="020B0502040204020203" pitchFamily="34" charset="0"/>
                <a:ea typeface="Amazon Ember"/>
              </a:rPr>
              <a:t>env list [–details] [–json]</a:t>
            </a:r>
            <a:r>
              <a:rPr kumimoji="0" lang="en-US" altLang="ko-KR" sz="1050" i="0" u="none" strike="noStrike" cap="none" normalizeH="0" baseline="0" dirty="0" smtClean="0">
                <a:ln>
                  <a:noFill/>
                </a:ln>
                <a:solidFill>
                  <a:srgbClr val="152939"/>
                </a:solidFill>
                <a:effectLst/>
                <a:latin typeface="Gadugi" panose="020B0502040204020203" pitchFamily="34" charset="0"/>
                <a:ea typeface="Amazon Ember"/>
              </a:rPr>
              <a:t> : </a:t>
            </a:r>
            <a:r>
              <a:rPr kumimoji="0" lang="ko-KR" altLang="ko-KR" sz="1050" i="0" u="none" strike="noStrike" cap="none" normalizeH="0" baseline="0" smtClean="0">
                <a:ln>
                  <a:noFill/>
                </a:ln>
                <a:solidFill>
                  <a:srgbClr val="152939"/>
                </a:solidFill>
                <a:effectLst/>
                <a:latin typeface="Gadugi" panose="020B0502040204020203" pitchFamily="34" charset="0"/>
                <a:ea typeface="Amazon Ember"/>
              </a:rPr>
              <a:t>Displays </a:t>
            </a:r>
            <a:r>
              <a:rPr kumimoji="0" lang="ko-KR" altLang="ko-KR" sz="1050" i="0" u="none" strike="noStrike" cap="none" normalizeH="0" baseline="0" dirty="0" smtClean="0">
                <a:ln>
                  <a:noFill/>
                </a:ln>
                <a:solidFill>
                  <a:srgbClr val="152939"/>
                </a:solidFill>
                <a:effectLst/>
                <a:latin typeface="Gadugi" panose="020B0502040204020203" pitchFamily="34" charset="0"/>
                <a:ea typeface="Amazon Ember"/>
              </a:rPr>
              <a:t>a list of all the environments </a:t>
            </a:r>
            <a:r>
              <a:rPr kumimoji="0" lang="ko-KR" altLang="ko-KR" sz="1050" i="0" u="none" strike="noStrike" cap="none" normalizeH="0" baseline="0" smtClean="0">
                <a:ln>
                  <a:noFill/>
                </a:ln>
                <a:solidFill>
                  <a:srgbClr val="152939"/>
                </a:solidFill>
                <a:effectLst/>
                <a:latin typeface="Gadugi" panose="020B0502040204020203" pitchFamily="34" charset="0"/>
                <a:ea typeface="Amazon Ember"/>
              </a:rPr>
              <a:t>in </a:t>
            </a:r>
            <a:endParaRPr kumimoji="0" lang="en-US" altLang="ko-KR" sz="1050" i="0" u="none" strike="noStrike" cap="none" normalizeH="0" baseline="0" dirty="0" smtClean="0">
              <a:ln>
                <a:noFill/>
              </a:ln>
              <a:solidFill>
                <a:srgbClr val="152939"/>
              </a:solidFill>
              <a:effectLst/>
              <a:latin typeface="Gadugi" panose="020B0502040204020203" pitchFamily="34" charset="0"/>
              <a:ea typeface="Amazon Ember"/>
            </a:endParaRPr>
          </a:p>
          <a:p>
            <a:pPr marL="0" marR="0" lvl="0" indent="0" algn="l" defTabSz="914400" rtl="0" eaLnBrk="0" fontAlgn="base" latinLnBrk="0" hangingPunct="0">
              <a:lnSpc>
                <a:spcPct val="100000"/>
              </a:lnSpc>
              <a:spcBef>
                <a:spcPct val="0"/>
              </a:spcBef>
              <a:spcAft>
                <a:spcPct val="0"/>
              </a:spcAft>
              <a:buClrTx/>
              <a:buSzTx/>
              <a:tabLst/>
            </a:pPr>
            <a:r>
              <a:rPr lang="en-US" altLang="ko-KR" sz="1050" dirty="0" smtClean="0">
                <a:solidFill>
                  <a:srgbClr val="152939"/>
                </a:solidFill>
                <a:latin typeface="Gadugi" panose="020B0502040204020203" pitchFamily="34" charset="0"/>
                <a:ea typeface="Amazon Ember"/>
              </a:rPr>
              <a:t>   </a:t>
            </a:r>
            <a:r>
              <a:rPr kumimoji="0" lang="ko-KR" altLang="ko-KR" sz="1050" i="0" u="none" strike="noStrike" cap="none" normalizeH="0" baseline="0" smtClean="0">
                <a:ln>
                  <a:noFill/>
                </a:ln>
                <a:solidFill>
                  <a:srgbClr val="152939"/>
                </a:solidFill>
                <a:effectLst/>
                <a:latin typeface="Gadugi" panose="020B0502040204020203" pitchFamily="34" charset="0"/>
                <a:ea typeface="Amazon Ember"/>
              </a:rPr>
              <a:t>your </a:t>
            </a:r>
            <a:r>
              <a:rPr kumimoji="0" lang="ko-KR" altLang="ko-KR" sz="1050" i="0" u="none" strike="noStrike" cap="none" normalizeH="0" baseline="0" dirty="0" smtClean="0">
                <a:ln>
                  <a:noFill/>
                </a:ln>
                <a:solidFill>
                  <a:srgbClr val="152939"/>
                </a:solidFill>
                <a:effectLst/>
                <a:latin typeface="Gadugi" panose="020B0502040204020203" pitchFamily="34" charset="0"/>
                <a:ea typeface="Amazon Ember"/>
              </a:rPr>
              <a:t>Amplify project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ko-KR" sz="1050" i="0" u="none" strike="noStrike" cap="none" normalizeH="0" baseline="0" dirty="0" smtClean="0">
                <a:ln>
                  <a:noFill/>
                </a:ln>
                <a:solidFill>
                  <a:srgbClr val="152939"/>
                </a:solidFill>
                <a:effectLst/>
                <a:latin typeface="Gadugi" panose="020B0502040204020203" pitchFamily="34" charset="0"/>
                <a:ea typeface="Amazon Ember"/>
              </a:rPr>
              <a:t> </a:t>
            </a:r>
            <a:r>
              <a:rPr kumimoji="0" lang="ko-KR" altLang="ko-KR" sz="1050" i="0" u="none" strike="noStrike" cap="none" normalizeH="0" baseline="0" smtClean="0">
                <a:ln>
                  <a:noFill/>
                </a:ln>
                <a:solidFill>
                  <a:srgbClr val="152939"/>
                </a:solidFill>
                <a:effectLst/>
                <a:latin typeface="Gadugi" panose="020B0502040204020203" pitchFamily="34" charset="0"/>
                <a:ea typeface="Amazon Ember"/>
              </a:rPr>
              <a:t>amplify </a:t>
            </a:r>
            <a:r>
              <a:rPr kumimoji="0" lang="ko-KR" altLang="ko-KR" sz="1050" i="0" u="none" strike="noStrike" cap="none" normalizeH="0" baseline="0" dirty="0" smtClean="0">
                <a:ln>
                  <a:noFill/>
                </a:ln>
                <a:solidFill>
                  <a:srgbClr val="152939"/>
                </a:solidFill>
                <a:effectLst/>
                <a:latin typeface="Gadugi" panose="020B0502040204020203" pitchFamily="34" charset="0"/>
                <a:ea typeface="Amazon Ember"/>
              </a:rPr>
              <a:t>env remove</a:t>
            </a:r>
            <a:r>
              <a:rPr kumimoji="0" lang="en-US" altLang="ko-KR" sz="1050" i="0" u="none" strike="noStrike" cap="none" normalizeH="0" baseline="0" dirty="0" smtClean="0">
                <a:ln>
                  <a:noFill/>
                </a:ln>
                <a:solidFill>
                  <a:srgbClr val="152939"/>
                </a:solidFill>
                <a:effectLst/>
                <a:latin typeface="Gadugi" panose="020B0502040204020203" pitchFamily="34" charset="0"/>
                <a:ea typeface="Amazon Ember"/>
              </a:rPr>
              <a:t> : </a:t>
            </a:r>
            <a:r>
              <a:rPr kumimoji="0" lang="ko-KR" altLang="ko-KR" sz="1050" i="0" u="none" strike="noStrike" cap="none" normalizeH="0" baseline="0" smtClean="0">
                <a:ln>
                  <a:noFill/>
                </a:ln>
                <a:solidFill>
                  <a:srgbClr val="152939"/>
                </a:solidFill>
                <a:effectLst/>
                <a:latin typeface="Gadugi" panose="020B0502040204020203" pitchFamily="34" charset="0"/>
                <a:ea typeface="Amazon Ember"/>
              </a:rPr>
              <a:t>Removes </a:t>
            </a:r>
            <a:r>
              <a:rPr kumimoji="0" lang="ko-KR" altLang="ko-KR" sz="1050" i="0" u="none" strike="noStrike" cap="none" normalizeH="0" baseline="0" dirty="0" smtClean="0">
                <a:ln>
                  <a:noFill/>
                </a:ln>
                <a:solidFill>
                  <a:srgbClr val="152939"/>
                </a:solidFill>
                <a:effectLst/>
                <a:latin typeface="Gadugi" panose="020B0502040204020203" pitchFamily="34" charset="0"/>
                <a:ea typeface="Amazon Ember"/>
              </a:rPr>
              <a:t>an environment from the Amplify project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ko-KR" sz="1050" i="0" u="none" strike="noStrike" cap="none" normalizeH="0" baseline="0" dirty="0" smtClean="0">
                <a:ln>
                  <a:noFill/>
                </a:ln>
                <a:solidFill>
                  <a:srgbClr val="152939"/>
                </a:solidFill>
                <a:effectLst/>
                <a:latin typeface="Gadugi" panose="020B0502040204020203" pitchFamily="34" charset="0"/>
                <a:ea typeface="Amazon Ember"/>
              </a:rPr>
              <a:t> </a:t>
            </a:r>
            <a:r>
              <a:rPr kumimoji="0" lang="ko-KR" altLang="ko-KR" sz="1050" i="0" u="none" strike="noStrike" cap="none" normalizeH="0" baseline="0" smtClean="0">
                <a:ln>
                  <a:noFill/>
                </a:ln>
                <a:solidFill>
                  <a:srgbClr val="152939"/>
                </a:solidFill>
                <a:effectLst/>
                <a:latin typeface="Gadugi" panose="020B0502040204020203" pitchFamily="34" charset="0"/>
                <a:ea typeface="Amazon Ember"/>
              </a:rPr>
              <a:t>amplify </a:t>
            </a:r>
            <a:r>
              <a:rPr kumimoji="0" lang="ko-KR" altLang="ko-KR" sz="1050" i="0" u="none" strike="noStrike" cap="none" normalizeH="0" baseline="0" dirty="0" smtClean="0">
                <a:ln>
                  <a:noFill/>
                </a:ln>
                <a:solidFill>
                  <a:srgbClr val="152939"/>
                </a:solidFill>
                <a:effectLst/>
                <a:latin typeface="Gadugi" panose="020B0502040204020203" pitchFamily="34" charset="0"/>
                <a:ea typeface="Amazon Ember"/>
              </a:rPr>
              <a:t>env get –name</a:t>
            </a:r>
            <a:r>
              <a:rPr kumimoji="0" lang="en-US" altLang="ko-KR" sz="1050" i="0" u="none" strike="noStrike" cap="none" normalizeH="0" baseline="0" dirty="0" smtClean="0">
                <a:ln>
                  <a:noFill/>
                </a:ln>
                <a:solidFill>
                  <a:srgbClr val="152939"/>
                </a:solidFill>
                <a:effectLst/>
                <a:latin typeface="Gadugi" panose="020B0502040204020203" pitchFamily="34" charset="0"/>
                <a:ea typeface="Amazon Ember"/>
              </a:rPr>
              <a:t> : </a:t>
            </a:r>
            <a:r>
              <a:rPr kumimoji="0" lang="ko-KR" altLang="ko-KR" sz="1050" i="0" u="none" strike="noStrike" cap="none" normalizeH="0" baseline="0" smtClean="0">
                <a:ln>
                  <a:noFill/>
                </a:ln>
                <a:solidFill>
                  <a:srgbClr val="152939"/>
                </a:solidFill>
                <a:effectLst/>
                <a:latin typeface="Gadugi" panose="020B0502040204020203" pitchFamily="34" charset="0"/>
                <a:ea typeface="Amazon Ember"/>
              </a:rPr>
              <a:t>Displays </a:t>
            </a:r>
            <a:r>
              <a:rPr kumimoji="0" lang="ko-KR" altLang="ko-KR" sz="1050" i="0" u="none" strike="noStrike" cap="none" normalizeH="0" baseline="0" dirty="0" smtClean="0">
                <a:ln>
                  <a:noFill/>
                </a:ln>
                <a:solidFill>
                  <a:srgbClr val="152939"/>
                </a:solidFill>
                <a:effectLst/>
                <a:latin typeface="Gadugi" panose="020B0502040204020203" pitchFamily="34" charset="0"/>
                <a:ea typeface="Amazon Ember"/>
              </a:rPr>
              <a:t>the details of the environment </a:t>
            </a:r>
            <a:r>
              <a:rPr kumimoji="0" lang="ko-KR" altLang="ko-KR" sz="1050" i="0" u="none" strike="noStrike" cap="none" normalizeH="0" baseline="0" smtClean="0">
                <a:ln>
                  <a:noFill/>
                </a:ln>
                <a:solidFill>
                  <a:srgbClr val="152939"/>
                </a:solidFill>
                <a:effectLst/>
                <a:latin typeface="Gadugi" panose="020B0502040204020203" pitchFamily="34" charset="0"/>
                <a:ea typeface="Amazon Ember"/>
              </a:rPr>
              <a:t>specified </a:t>
            </a:r>
            <a:endParaRPr kumimoji="0" lang="en-US" altLang="ko-KR" sz="1050" i="0" u="none" strike="noStrike" cap="none" normalizeH="0" baseline="0" dirty="0" smtClean="0">
              <a:ln>
                <a:noFill/>
              </a:ln>
              <a:solidFill>
                <a:srgbClr val="152939"/>
              </a:solidFill>
              <a:effectLst/>
              <a:latin typeface="Gadugi" panose="020B0502040204020203" pitchFamily="34" charset="0"/>
              <a:ea typeface="Amazon Ember"/>
            </a:endParaRPr>
          </a:p>
          <a:p>
            <a:pPr marL="0" marR="0" lvl="0" indent="0" algn="l" defTabSz="914400" rtl="0" eaLnBrk="0" fontAlgn="base" latinLnBrk="0" hangingPunct="0">
              <a:lnSpc>
                <a:spcPct val="100000"/>
              </a:lnSpc>
              <a:spcBef>
                <a:spcPct val="0"/>
              </a:spcBef>
              <a:spcAft>
                <a:spcPct val="0"/>
              </a:spcAft>
              <a:buClrTx/>
              <a:buSzTx/>
              <a:tabLst/>
            </a:pPr>
            <a:r>
              <a:rPr lang="en-US" altLang="ko-KR" sz="1050" dirty="0">
                <a:solidFill>
                  <a:srgbClr val="152939"/>
                </a:solidFill>
                <a:latin typeface="Gadugi" panose="020B0502040204020203" pitchFamily="34" charset="0"/>
                <a:ea typeface="Amazon Ember"/>
              </a:rPr>
              <a:t> </a:t>
            </a:r>
            <a:r>
              <a:rPr lang="en-US" altLang="ko-KR" sz="1050" dirty="0" smtClean="0">
                <a:solidFill>
                  <a:srgbClr val="152939"/>
                </a:solidFill>
                <a:latin typeface="Gadugi" panose="020B0502040204020203" pitchFamily="34" charset="0"/>
                <a:ea typeface="Amazon Ember"/>
              </a:rPr>
              <a:t>  </a:t>
            </a:r>
            <a:r>
              <a:rPr kumimoji="0" lang="ko-KR" altLang="ko-KR" sz="1050" i="0" u="none" strike="noStrike" cap="none" normalizeH="0" baseline="0" smtClean="0">
                <a:ln>
                  <a:noFill/>
                </a:ln>
                <a:solidFill>
                  <a:srgbClr val="152939"/>
                </a:solidFill>
                <a:effectLst/>
                <a:latin typeface="Gadugi" panose="020B0502040204020203" pitchFamily="34" charset="0"/>
                <a:ea typeface="Amazon Ember"/>
              </a:rPr>
              <a:t>in </a:t>
            </a:r>
            <a:r>
              <a:rPr kumimoji="0" lang="ko-KR" altLang="ko-KR" sz="1050" i="0" u="none" strike="noStrike" cap="none" normalizeH="0" baseline="0" dirty="0" smtClean="0">
                <a:ln>
                  <a:noFill/>
                </a:ln>
                <a:solidFill>
                  <a:srgbClr val="152939"/>
                </a:solidFill>
                <a:effectLst/>
                <a:latin typeface="Gadugi" panose="020B0502040204020203" pitchFamily="34" charset="0"/>
                <a:ea typeface="Amazon Ember"/>
              </a:rPr>
              <a:t>the command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ko-KR" sz="1050" i="0" u="none" strike="noStrike" cap="none" normalizeH="0" baseline="0" dirty="0" smtClean="0">
                <a:ln>
                  <a:noFill/>
                </a:ln>
                <a:solidFill>
                  <a:srgbClr val="152939"/>
                </a:solidFill>
                <a:effectLst/>
                <a:latin typeface="Gadugi" panose="020B0502040204020203" pitchFamily="34" charset="0"/>
                <a:ea typeface="Amazon Ember"/>
              </a:rPr>
              <a:t> </a:t>
            </a:r>
            <a:r>
              <a:rPr kumimoji="0" lang="ko-KR" altLang="ko-KR" sz="1050" i="0" u="none" strike="noStrike" cap="none" normalizeH="0" baseline="0" smtClean="0">
                <a:ln>
                  <a:noFill/>
                </a:ln>
                <a:solidFill>
                  <a:srgbClr val="152939"/>
                </a:solidFill>
                <a:effectLst/>
                <a:latin typeface="Gadugi" panose="020B0502040204020203" pitchFamily="34" charset="0"/>
                <a:ea typeface="Amazon Ember"/>
              </a:rPr>
              <a:t>amplify </a:t>
            </a:r>
            <a:r>
              <a:rPr kumimoji="0" lang="ko-KR" altLang="ko-KR" sz="1050" i="0" u="none" strike="noStrike" cap="none" normalizeH="0" baseline="0" dirty="0" smtClean="0">
                <a:ln>
                  <a:noFill/>
                </a:ln>
                <a:solidFill>
                  <a:srgbClr val="152939"/>
                </a:solidFill>
                <a:effectLst/>
                <a:latin typeface="Gadugi" panose="020B0502040204020203" pitchFamily="34" charset="0"/>
                <a:ea typeface="Amazon Ember"/>
              </a:rPr>
              <a:t>env pull</a:t>
            </a:r>
            <a:r>
              <a:rPr kumimoji="0" lang="en-US" altLang="ko-KR" sz="1050" i="0" u="none" strike="noStrike" cap="none" normalizeH="0" baseline="0" dirty="0" smtClean="0">
                <a:ln>
                  <a:noFill/>
                </a:ln>
                <a:solidFill>
                  <a:srgbClr val="152939"/>
                </a:solidFill>
                <a:effectLst/>
                <a:latin typeface="Gadugi" panose="020B0502040204020203" pitchFamily="34" charset="0"/>
                <a:ea typeface="Amazon Ember"/>
              </a:rPr>
              <a:t> :</a:t>
            </a:r>
            <a:r>
              <a:rPr kumimoji="0" lang="en-US" altLang="ko-KR" sz="1050" i="0" u="none" strike="noStrike" cap="none" normalizeH="0" dirty="0" smtClean="0">
                <a:ln>
                  <a:noFill/>
                </a:ln>
                <a:solidFill>
                  <a:srgbClr val="152939"/>
                </a:solidFill>
                <a:effectLst/>
                <a:latin typeface="Gadugi" panose="020B0502040204020203" pitchFamily="34" charset="0"/>
                <a:ea typeface="Amazon Ember"/>
              </a:rPr>
              <a:t> </a:t>
            </a:r>
            <a:r>
              <a:rPr kumimoji="0" lang="ko-KR" altLang="ko-KR" sz="1050" i="0" u="none" strike="noStrike" cap="none" normalizeH="0" baseline="0" smtClean="0">
                <a:ln>
                  <a:noFill/>
                </a:ln>
                <a:solidFill>
                  <a:srgbClr val="152939"/>
                </a:solidFill>
                <a:effectLst/>
                <a:latin typeface="Gadugi" panose="020B0502040204020203" pitchFamily="34" charset="0"/>
                <a:ea typeface="Amazon Ember"/>
              </a:rPr>
              <a:t>Pulls </a:t>
            </a:r>
            <a:r>
              <a:rPr kumimoji="0" lang="ko-KR" altLang="ko-KR" sz="1050" i="0" u="none" strike="noStrike" cap="none" normalizeH="0" baseline="0" dirty="0" smtClean="0">
                <a:ln>
                  <a:noFill/>
                </a:ln>
                <a:solidFill>
                  <a:srgbClr val="152939"/>
                </a:solidFill>
                <a:effectLst/>
                <a:latin typeface="Gadugi" panose="020B0502040204020203" pitchFamily="34" charset="0"/>
                <a:ea typeface="Amazon Ember"/>
              </a:rPr>
              <a:t>your environment from the cloud without </a:t>
            </a:r>
            <a:r>
              <a:rPr kumimoji="0" lang="ko-KR" altLang="ko-KR" sz="1050" i="0" u="none" strike="noStrike" cap="none" normalizeH="0" baseline="0" smtClean="0">
                <a:ln>
                  <a:noFill/>
                </a:ln>
                <a:solidFill>
                  <a:srgbClr val="152939"/>
                </a:solidFill>
                <a:effectLst/>
                <a:latin typeface="Gadugi" panose="020B0502040204020203" pitchFamily="34" charset="0"/>
                <a:ea typeface="Amazon Ember"/>
              </a:rPr>
              <a:t>impacting </a:t>
            </a:r>
            <a:endParaRPr kumimoji="0" lang="en-US" altLang="ko-KR" sz="1050" i="0" u="none" strike="noStrike" cap="none" normalizeH="0" baseline="0" dirty="0" smtClean="0">
              <a:ln>
                <a:noFill/>
              </a:ln>
              <a:solidFill>
                <a:srgbClr val="152939"/>
              </a:solidFill>
              <a:effectLst/>
              <a:latin typeface="Gadugi" panose="020B0502040204020203" pitchFamily="34" charset="0"/>
              <a:ea typeface="Amazon Ember"/>
            </a:endParaRPr>
          </a:p>
          <a:p>
            <a:pPr marL="0" marR="0" lvl="0" indent="0" algn="l" defTabSz="914400" rtl="0" eaLnBrk="0" fontAlgn="base" latinLnBrk="0" hangingPunct="0">
              <a:lnSpc>
                <a:spcPct val="100000"/>
              </a:lnSpc>
              <a:spcBef>
                <a:spcPct val="0"/>
              </a:spcBef>
              <a:spcAft>
                <a:spcPct val="0"/>
              </a:spcAft>
              <a:buClrTx/>
              <a:buSzTx/>
              <a:tabLst/>
            </a:pPr>
            <a:r>
              <a:rPr lang="en-US" altLang="ko-KR" sz="1050" dirty="0">
                <a:solidFill>
                  <a:srgbClr val="152939"/>
                </a:solidFill>
                <a:latin typeface="Gadugi" panose="020B0502040204020203" pitchFamily="34" charset="0"/>
                <a:ea typeface="Amazon Ember"/>
              </a:rPr>
              <a:t> </a:t>
            </a:r>
            <a:r>
              <a:rPr lang="en-US" altLang="ko-KR" sz="1050" dirty="0" smtClean="0">
                <a:solidFill>
                  <a:srgbClr val="152939"/>
                </a:solidFill>
                <a:latin typeface="Gadugi" panose="020B0502040204020203" pitchFamily="34" charset="0"/>
                <a:ea typeface="Amazon Ember"/>
              </a:rPr>
              <a:t>  </a:t>
            </a:r>
            <a:r>
              <a:rPr kumimoji="0" lang="ko-KR" altLang="ko-KR" sz="1050" i="0" u="none" strike="noStrike" cap="none" normalizeH="0" baseline="0" smtClean="0">
                <a:ln>
                  <a:noFill/>
                </a:ln>
                <a:solidFill>
                  <a:srgbClr val="152939"/>
                </a:solidFill>
                <a:effectLst/>
                <a:latin typeface="Gadugi" panose="020B0502040204020203" pitchFamily="34" charset="0"/>
                <a:ea typeface="Amazon Ember"/>
              </a:rPr>
              <a:t>any </a:t>
            </a:r>
            <a:r>
              <a:rPr kumimoji="0" lang="ko-KR" altLang="ko-KR" sz="1050" i="0" u="none" strike="noStrike" cap="none" normalizeH="0" baseline="0" dirty="0" smtClean="0">
                <a:ln>
                  <a:noFill/>
                </a:ln>
                <a:solidFill>
                  <a:srgbClr val="152939"/>
                </a:solidFill>
                <a:effectLst/>
                <a:latin typeface="Gadugi" panose="020B0502040204020203" pitchFamily="34" charset="0"/>
                <a:ea typeface="Amazon Ember"/>
              </a:rPr>
              <a:t>local backend edits. Add the </a:t>
            </a:r>
            <a:r>
              <a:rPr kumimoji="0" lang="ko-KR" altLang="ko-KR" sz="800" i="0" u="none" strike="noStrike" cap="none" normalizeH="0" baseline="0" dirty="0" smtClean="0">
                <a:ln>
                  <a:noFill/>
                </a:ln>
                <a:solidFill>
                  <a:srgbClr val="152939"/>
                </a:solidFill>
                <a:effectLst/>
                <a:latin typeface="Gadugi" panose="020B0502040204020203" pitchFamily="34" charset="0"/>
                <a:ea typeface="SFMono-Regular"/>
              </a:rPr>
              <a:t>--restore</a:t>
            </a:r>
            <a:r>
              <a:rPr kumimoji="0" lang="ko-KR" altLang="ko-KR" sz="1050" i="0" u="none" strike="noStrike" cap="none" normalizeH="0" baseline="0" dirty="0" smtClean="0">
                <a:ln>
                  <a:noFill/>
                </a:ln>
                <a:solidFill>
                  <a:srgbClr val="152939"/>
                </a:solidFill>
                <a:effectLst/>
                <a:latin typeface="Gadugi" panose="020B0502040204020203" pitchFamily="34" charset="0"/>
                <a:ea typeface="Amazon Ember"/>
              </a:rPr>
              <a:t> flag to overwrite your local backend </a:t>
            </a:r>
            <a:endParaRPr kumimoji="0" lang="en-US" altLang="ko-KR" sz="1050" i="0" u="none" strike="noStrike" cap="none" normalizeH="0" baseline="0" dirty="0" smtClean="0">
              <a:ln>
                <a:noFill/>
              </a:ln>
              <a:solidFill>
                <a:srgbClr val="152939"/>
              </a:solidFill>
              <a:effectLst/>
              <a:latin typeface="Gadugi" panose="020B0502040204020203" pitchFamily="34" charset="0"/>
              <a:ea typeface="Amazon Ember"/>
            </a:endParaRPr>
          </a:p>
          <a:p>
            <a:pPr marL="0" marR="0" lvl="0" indent="0" algn="l" defTabSz="914400" rtl="0" eaLnBrk="0" fontAlgn="base" latinLnBrk="0" hangingPunct="0">
              <a:lnSpc>
                <a:spcPct val="100000"/>
              </a:lnSpc>
              <a:spcBef>
                <a:spcPct val="0"/>
              </a:spcBef>
              <a:spcAft>
                <a:spcPct val="0"/>
              </a:spcAft>
              <a:buClrTx/>
              <a:buSzTx/>
              <a:tabLst/>
            </a:pPr>
            <a:r>
              <a:rPr lang="en-US" altLang="ko-KR" sz="1050" dirty="0">
                <a:solidFill>
                  <a:srgbClr val="152939"/>
                </a:solidFill>
                <a:latin typeface="Gadugi" panose="020B0502040204020203" pitchFamily="34" charset="0"/>
                <a:ea typeface="Amazon Ember"/>
              </a:rPr>
              <a:t> </a:t>
            </a:r>
            <a:r>
              <a:rPr lang="en-US" altLang="ko-KR" sz="1050" dirty="0" smtClean="0">
                <a:solidFill>
                  <a:srgbClr val="152939"/>
                </a:solidFill>
                <a:latin typeface="Gadugi" panose="020B0502040204020203" pitchFamily="34" charset="0"/>
                <a:ea typeface="Amazon Ember"/>
              </a:rPr>
              <a:t>  </a:t>
            </a:r>
            <a:r>
              <a:rPr kumimoji="0" lang="ko-KR" altLang="ko-KR" sz="1050" i="0" u="none" strike="noStrike" cap="none" normalizeH="0" baseline="0" smtClean="0">
                <a:ln>
                  <a:noFill/>
                </a:ln>
                <a:solidFill>
                  <a:srgbClr val="152939"/>
                </a:solidFill>
                <a:effectLst/>
                <a:latin typeface="Gadugi" panose="020B0502040204020203" pitchFamily="34" charset="0"/>
                <a:ea typeface="Amazon Ember"/>
              </a:rPr>
              <a:t>edits </a:t>
            </a:r>
            <a:r>
              <a:rPr kumimoji="0" lang="ko-KR" altLang="ko-KR" sz="1050" i="0" u="none" strike="noStrike" cap="none" normalizeH="0" baseline="0" dirty="0" smtClean="0">
                <a:ln>
                  <a:noFill/>
                </a:ln>
                <a:solidFill>
                  <a:srgbClr val="152939"/>
                </a:solidFill>
                <a:effectLst/>
                <a:latin typeface="Gadugi" panose="020B0502040204020203" pitchFamily="34" charset="0"/>
                <a:ea typeface="Amazon Ember"/>
              </a:rPr>
              <a:t>(operates like the </a:t>
            </a:r>
            <a:r>
              <a:rPr kumimoji="0" lang="ko-KR" altLang="ko-KR" sz="800" i="0" u="none" strike="noStrike" cap="none" normalizeH="0" baseline="0" dirty="0" smtClean="0">
                <a:ln>
                  <a:noFill/>
                </a:ln>
                <a:solidFill>
                  <a:srgbClr val="152939"/>
                </a:solidFill>
                <a:effectLst/>
                <a:latin typeface="Gadugi" panose="020B0502040204020203" pitchFamily="34" charset="0"/>
                <a:ea typeface="SFMono-Regular"/>
              </a:rPr>
              <a:t>amplify pull</a:t>
            </a:r>
            <a:r>
              <a:rPr kumimoji="0" lang="ko-KR" altLang="ko-KR" sz="1050" i="0" u="none" strike="noStrike" cap="none" normalizeH="0" baseline="0" dirty="0" smtClean="0">
                <a:ln>
                  <a:noFill/>
                </a:ln>
                <a:solidFill>
                  <a:srgbClr val="152939"/>
                </a:solidFill>
                <a:effectLst/>
                <a:latin typeface="Gadugi" panose="020B0502040204020203" pitchFamily="34" charset="0"/>
                <a:ea typeface="Amazon Ember"/>
              </a:rPr>
              <a:t> command).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ko-KR" sz="1050" i="0" u="none" strike="noStrike" cap="none" normalizeH="0" baseline="0" dirty="0" smtClean="0">
                <a:ln>
                  <a:noFill/>
                </a:ln>
                <a:solidFill>
                  <a:srgbClr val="152939"/>
                </a:solidFill>
                <a:effectLst/>
                <a:latin typeface="Gadugi" panose="020B0502040204020203" pitchFamily="34" charset="0"/>
                <a:ea typeface="Amazon Ember"/>
              </a:rPr>
              <a:t> </a:t>
            </a:r>
            <a:r>
              <a:rPr kumimoji="0" lang="ko-KR" altLang="ko-KR" sz="1050" i="0" u="none" strike="noStrike" cap="none" normalizeH="0" baseline="0" smtClean="0">
                <a:ln>
                  <a:noFill/>
                </a:ln>
                <a:solidFill>
                  <a:srgbClr val="152939"/>
                </a:solidFill>
                <a:effectLst/>
                <a:latin typeface="Gadugi" panose="020B0502040204020203" pitchFamily="34" charset="0"/>
                <a:ea typeface="Amazon Ember"/>
              </a:rPr>
              <a:t>amplify </a:t>
            </a:r>
            <a:r>
              <a:rPr kumimoji="0" lang="ko-KR" altLang="ko-KR" sz="1050" i="0" u="none" strike="noStrike" cap="none" normalizeH="0" baseline="0" dirty="0" smtClean="0">
                <a:ln>
                  <a:noFill/>
                </a:ln>
                <a:solidFill>
                  <a:srgbClr val="152939"/>
                </a:solidFill>
                <a:effectLst/>
                <a:latin typeface="Gadugi" panose="020B0502040204020203" pitchFamily="34" charset="0"/>
                <a:ea typeface="Amazon Ember"/>
              </a:rPr>
              <a:t>env import</a:t>
            </a:r>
            <a:r>
              <a:rPr kumimoji="0" lang="en-US" altLang="ko-KR" sz="1050" i="0" u="none" strike="noStrike" cap="none" normalizeH="0" baseline="0" dirty="0" smtClean="0">
                <a:ln>
                  <a:noFill/>
                </a:ln>
                <a:solidFill>
                  <a:srgbClr val="152939"/>
                </a:solidFill>
                <a:effectLst/>
                <a:latin typeface="Gadugi" panose="020B0502040204020203" pitchFamily="34" charset="0"/>
                <a:ea typeface="Amazon Ember"/>
              </a:rPr>
              <a:t> : </a:t>
            </a:r>
            <a:r>
              <a:rPr kumimoji="0" lang="ko-KR" altLang="ko-KR" sz="1050" i="0" u="none" strike="noStrike" cap="none" normalizeH="0" baseline="0" smtClean="0">
                <a:ln>
                  <a:noFill/>
                </a:ln>
                <a:solidFill>
                  <a:srgbClr val="152939"/>
                </a:solidFill>
                <a:effectLst/>
                <a:latin typeface="Gadugi" panose="020B0502040204020203" pitchFamily="34" charset="0"/>
                <a:ea typeface="Amazon Ember"/>
              </a:rPr>
              <a:t>Imports </a:t>
            </a:r>
            <a:r>
              <a:rPr kumimoji="0" lang="ko-KR" altLang="ko-KR" sz="1050" i="0" u="none" strike="noStrike" cap="none" normalizeH="0" baseline="0" dirty="0" smtClean="0">
                <a:ln>
                  <a:noFill/>
                </a:ln>
                <a:solidFill>
                  <a:srgbClr val="152939"/>
                </a:solidFill>
                <a:effectLst/>
                <a:latin typeface="Gadugi" panose="020B0502040204020203" pitchFamily="34" charset="0"/>
                <a:ea typeface="Amazon Ember"/>
              </a:rPr>
              <a:t>an already existing Amplify project </a:t>
            </a:r>
            <a:r>
              <a:rPr kumimoji="0" lang="ko-KR" altLang="ko-KR" sz="1050" i="0" u="none" strike="noStrike" cap="none" normalizeH="0" baseline="0" smtClean="0">
                <a:ln>
                  <a:noFill/>
                </a:ln>
                <a:solidFill>
                  <a:srgbClr val="152939"/>
                </a:solidFill>
                <a:effectLst/>
                <a:latin typeface="Gadugi" panose="020B0502040204020203" pitchFamily="34" charset="0"/>
                <a:ea typeface="Amazon Ember"/>
              </a:rPr>
              <a:t>environment </a:t>
            </a:r>
            <a:endParaRPr kumimoji="0" lang="en-US" altLang="ko-KR" sz="1050" i="0" u="none" strike="noStrike" cap="none" normalizeH="0" baseline="0" dirty="0" smtClean="0">
              <a:ln>
                <a:noFill/>
              </a:ln>
              <a:solidFill>
                <a:srgbClr val="152939"/>
              </a:solidFill>
              <a:effectLst/>
              <a:latin typeface="Gadugi" panose="020B0502040204020203" pitchFamily="34" charset="0"/>
              <a:ea typeface="Amazon Ember"/>
            </a:endParaRPr>
          </a:p>
          <a:p>
            <a:pPr marL="0" marR="0" lvl="0" indent="0" algn="l" defTabSz="914400" rtl="0" eaLnBrk="0" fontAlgn="base" latinLnBrk="0" hangingPunct="0">
              <a:lnSpc>
                <a:spcPct val="100000"/>
              </a:lnSpc>
              <a:spcBef>
                <a:spcPct val="0"/>
              </a:spcBef>
              <a:spcAft>
                <a:spcPct val="0"/>
              </a:spcAft>
              <a:buClrTx/>
              <a:buSzTx/>
              <a:tabLst/>
            </a:pPr>
            <a:r>
              <a:rPr lang="en-US" altLang="ko-KR" sz="1050" dirty="0">
                <a:solidFill>
                  <a:srgbClr val="152939"/>
                </a:solidFill>
                <a:latin typeface="Gadugi" panose="020B0502040204020203" pitchFamily="34" charset="0"/>
                <a:ea typeface="Amazon Ember"/>
              </a:rPr>
              <a:t> </a:t>
            </a:r>
            <a:r>
              <a:rPr lang="en-US" altLang="ko-KR" sz="1050" dirty="0" smtClean="0">
                <a:solidFill>
                  <a:srgbClr val="152939"/>
                </a:solidFill>
                <a:latin typeface="Gadugi" panose="020B0502040204020203" pitchFamily="34" charset="0"/>
                <a:ea typeface="Amazon Ember"/>
              </a:rPr>
              <a:t>  </a:t>
            </a:r>
            <a:r>
              <a:rPr kumimoji="0" lang="ko-KR" altLang="ko-KR" sz="1050" i="0" u="none" strike="noStrike" cap="none" normalizeH="0" baseline="0" smtClean="0">
                <a:ln>
                  <a:noFill/>
                </a:ln>
                <a:solidFill>
                  <a:srgbClr val="152939"/>
                </a:solidFill>
                <a:effectLst/>
                <a:latin typeface="Gadugi" panose="020B0502040204020203" pitchFamily="34" charset="0"/>
                <a:ea typeface="Amazon Ember"/>
              </a:rPr>
              <a:t>stack </a:t>
            </a:r>
            <a:r>
              <a:rPr kumimoji="0" lang="ko-KR" altLang="ko-KR" sz="1050" i="0" u="none" strike="noStrike" cap="none" normalizeH="0" baseline="0" dirty="0" smtClean="0">
                <a:ln>
                  <a:noFill/>
                </a:ln>
                <a:solidFill>
                  <a:srgbClr val="152939"/>
                </a:solidFill>
                <a:effectLst/>
                <a:latin typeface="Gadugi" panose="020B0502040204020203" pitchFamily="34" charset="0"/>
                <a:ea typeface="Amazon Ember"/>
              </a:rPr>
              <a:t>to your local backend. Here’s a sample usage of the same</a:t>
            </a:r>
            <a:endParaRPr kumimoji="0" lang="ko-KR" altLang="ko-KR" sz="1400" i="0" u="none" strike="noStrike" cap="none" normalizeH="0" baseline="0" dirty="0" smtClean="0">
              <a:ln>
                <a:noFill/>
              </a:ln>
              <a:solidFill>
                <a:schemeClr val="tx1"/>
              </a:solidFill>
              <a:effectLst/>
              <a:latin typeface="Gadugi" panose="020B0502040204020203" pitchFamily="34" charset="0"/>
            </a:endParaRPr>
          </a:p>
        </p:txBody>
      </p:sp>
    </p:spTree>
    <p:extLst>
      <p:ext uri="{BB962C8B-B14F-4D97-AF65-F5344CB8AC3E}">
        <p14:creationId xmlns:p14="http://schemas.microsoft.com/office/powerpoint/2010/main" val="3675506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838200" y="365126"/>
            <a:ext cx="10515600" cy="668962"/>
          </a:xfrm>
        </p:spPr>
        <p:txBody>
          <a:bodyPr/>
          <a:lstStyle/>
          <a:p>
            <a:r>
              <a:rPr lang="en-US" altLang="ko-KR" dirty="0" smtClean="0"/>
              <a:t>Case Study</a:t>
            </a:r>
            <a:endParaRPr lang="ko-KR" altLang="en-US" dirty="0"/>
          </a:p>
        </p:txBody>
      </p:sp>
      <p:sp>
        <p:nvSpPr>
          <p:cNvPr id="5" name="내용 개체 틀 2"/>
          <p:cNvSpPr>
            <a:spLocks noGrp="1"/>
          </p:cNvSpPr>
          <p:nvPr>
            <p:ph idx="1"/>
          </p:nvPr>
        </p:nvSpPr>
        <p:spPr>
          <a:xfrm>
            <a:off x="838200" y="1120963"/>
            <a:ext cx="10515600" cy="4807763"/>
          </a:xfrm>
        </p:spPr>
        <p:txBody>
          <a:bodyPr/>
          <a:lstStyle/>
          <a:p>
            <a:r>
              <a:rPr lang="en-US" altLang="ko-KR" b="1" dirty="0" smtClean="0"/>
              <a:t>Building a ‘Notes’ app [React]</a:t>
            </a:r>
            <a:endParaRPr lang="en-US" altLang="ko-KR" b="1" dirty="0" smtClean="0">
              <a:solidFill>
                <a:schemeClr val="tx1"/>
              </a:solidFill>
            </a:endParaRPr>
          </a:p>
          <a:p>
            <a:pPr marL="457200" lvl="1" indent="0">
              <a:buNone/>
            </a:pPr>
            <a:r>
              <a:rPr lang="en-US" altLang="ko-KR" dirty="0" smtClean="0"/>
              <a:t>&gt; Overview</a:t>
            </a:r>
            <a:endParaRPr lang="en-US" altLang="ko-KR" sz="100" dirty="0"/>
          </a:p>
        </p:txBody>
      </p:sp>
      <p:sp>
        <p:nvSpPr>
          <p:cNvPr id="2" name="TextBox 1"/>
          <p:cNvSpPr txBox="1"/>
          <p:nvPr/>
        </p:nvSpPr>
        <p:spPr>
          <a:xfrm>
            <a:off x="4074160" y="1171763"/>
            <a:ext cx="2552174" cy="276999"/>
          </a:xfrm>
          <a:prstGeom prst="rect">
            <a:avLst/>
          </a:prstGeom>
          <a:noFill/>
        </p:spPr>
        <p:txBody>
          <a:bodyPr wrap="none" rtlCol="0">
            <a:spAutoFit/>
          </a:bodyPr>
          <a:lstStyle/>
          <a:p>
            <a:r>
              <a:rPr lang="en-US" altLang="ko-KR" sz="1200" dirty="0" smtClean="0">
                <a:hlinkClick r:id="rId2"/>
              </a:rPr>
              <a:t>https://github.com/dabit3/react-notes</a:t>
            </a:r>
            <a:endParaRPr lang="ko-KR" altLang="en-US" sz="1200"/>
          </a:p>
        </p:txBody>
      </p:sp>
      <p:pic>
        <p:nvPicPr>
          <p:cNvPr id="7170" name="Picture 2" descr="her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7175" y="2223497"/>
            <a:ext cx="6550025" cy="31504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63040" y="1741010"/>
            <a:ext cx="9583023" cy="646331"/>
          </a:xfrm>
          <a:prstGeom prst="rect">
            <a:avLst/>
          </a:prstGeom>
          <a:noFill/>
        </p:spPr>
        <p:txBody>
          <a:bodyPr wrap="square" rtlCol="0">
            <a:spAutoFit/>
          </a:bodyPr>
          <a:lstStyle/>
          <a:p>
            <a:r>
              <a:rPr lang="en-US" altLang="ko-KR" sz="1200" dirty="0"/>
              <a:t>In this tutorial, you will create a React 'Notes’ app that connects to a </a:t>
            </a:r>
            <a:r>
              <a:rPr lang="en-US" altLang="ko-KR" sz="1200" dirty="0" err="1"/>
              <a:t>serverless</a:t>
            </a:r>
            <a:r>
              <a:rPr lang="en-US" altLang="ko-KR" sz="1200" dirty="0"/>
              <a:t> backend via the Amplify Framework. The app will provide user authentication with Amazon </a:t>
            </a:r>
            <a:r>
              <a:rPr lang="en-US" altLang="ko-KR" sz="1200" dirty="0" err="1"/>
              <a:t>Cognito</a:t>
            </a:r>
            <a:r>
              <a:rPr lang="en-US" altLang="ko-KR" sz="1200" dirty="0"/>
              <a:t>, in-app analytics with Amazon Pinpoint, and it will be connected to a </a:t>
            </a:r>
            <a:r>
              <a:rPr lang="en-US" altLang="ko-KR" sz="1200" dirty="0" err="1"/>
              <a:t>serverless</a:t>
            </a:r>
            <a:r>
              <a:rPr lang="en-US" altLang="ko-KR" sz="1200" dirty="0"/>
              <a:t> </a:t>
            </a:r>
            <a:r>
              <a:rPr lang="en-US" altLang="ko-KR" sz="1200" dirty="0" err="1"/>
              <a:t>GraphQL</a:t>
            </a:r>
            <a:r>
              <a:rPr lang="en-US" altLang="ko-KR" sz="1200" dirty="0"/>
              <a:t> backend with AWS </a:t>
            </a:r>
            <a:r>
              <a:rPr lang="en-US" altLang="ko-KR" sz="1200" dirty="0" err="1"/>
              <a:t>AppSync</a:t>
            </a:r>
            <a:r>
              <a:rPr lang="en-US" altLang="ko-KR" sz="1200" dirty="0"/>
              <a:t>.</a:t>
            </a:r>
            <a:endParaRPr lang="ko-KR" altLang="en-US" sz="1200"/>
          </a:p>
        </p:txBody>
      </p:sp>
      <p:sp>
        <p:nvSpPr>
          <p:cNvPr id="6" name="직사각형 5"/>
          <p:cNvSpPr/>
          <p:nvPr/>
        </p:nvSpPr>
        <p:spPr>
          <a:xfrm>
            <a:off x="1402080" y="5291365"/>
            <a:ext cx="2656840" cy="769441"/>
          </a:xfrm>
          <a:prstGeom prst="rect">
            <a:avLst/>
          </a:prstGeom>
        </p:spPr>
        <p:txBody>
          <a:bodyPr wrap="square">
            <a:spAutoFit/>
          </a:bodyPr>
          <a:lstStyle/>
          <a:p>
            <a:r>
              <a:rPr lang="en-US" altLang="ko-KR" sz="1100" i="0" dirty="0" smtClean="0">
                <a:solidFill>
                  <a:srgbClr val="24292E"/>
                </a:solidFill>
                <a:effectLst/>
              </a:rPr>
              <a:t>Here is the sequence of the tutorial:</a:t>
            </a:r>
          </a:p>
          <a:p>
            <a:r>
              <a:rPr lang="en-US" altLang="ko-KR" sz="1100" i="0" u="none" strike="noStrike" dirty="0" smtClean="0">
                <a:solidFill>
                  <a:srgbClr val="0366D6"/>
                </a:solidFill>
                <a:effectLst/>
                <a:hlinkClick r:id="rId4"/>
              </a:rPr>
              <a:t>Part 1: Creating the React App</a:t>
            </a:r>
            <a:r>
              <a:rPr lang="en-US" altLang="ko-KR" sz="1100" i="0" dirty="0" smtClean="0">
                <a:solidFill>
                  <a:srgbClr val="24292E"/>
                </a:solidFill>
                <a:effectLst/>
              </a:rPr>
              <a:t/>
            </a:r>
            <a:br>
              <a:rPr lang="en-US" altLang="ko-KR" sz="1100" i="0" dirty="0" smtClean="0">
                <a:solidFill>
                  <a:srgbClr val="24292E"/>
                </a:solidFill>
                <a:effectLst/>
              </a:rPr>
            </a:br>
            <a:r>
              <a:rPr lang="en-US" altLang="ko-KR" sz="1100" i="0" u="none" strike="noStrike" dirty="0" smtClean="0">
                <a:solidFill>
                  <a:srgbClr val="0366D6"/>
                </a:solidFill>
                <a:effectLst/>
                <a:hlinkClick r:id="rId5"/>
              </a:rPr>
              <a:t>Part 2: Adding Cloud Features</a:t>
            </a:r>
            <a:r>
              <a:rPr lang="en-US" altLang="ko-KR" sz="1100" i="0" dirty="0" smtClean="0">
                <a:solidFill>
                  <a:srgbClr val="24292E"/>
                </a:solidFill>
                <a:effectLst/>
              </a:rPr>
              <a:t/>
            </a:r>
            <a:br>
              <a:rPr lang="en-US" altLang="ko-KR" sz="1100" i="0" dirty="0" smtClean="0">
                <a:solidFill>
                  <a:srgbClr val="24292E"/>
                </a:solidFill>
                <a:effectLst/>
              </a:rPr>
            </a:br>
            <a:r>
              <a:rPr lang="en-US" altLang="ko-KR" sz="1100" i="0" u="none" strike="noStrike" dirty="0" smtClean="0">
                <a:solidFill>
                  <a:srgbClr val="0366D6"/>
                </a:solidFill>
                <a:effectLst/>
                <a:hlinkClick r:id="rId6"/>
              </a:rPr>
              <a:t>Part 3: Enabling </a:t>
            </a:r>
            <a:r>
              <a:rPr lang="en-US" altLang="ko-KR" sz="1100" i="0" u="none" strike="noStrike" dirty="0" err="1" smtClean="0">
                <a:solidFill>
                  <a:srgbClr val="0366D6"/>
                </a:solidFill>
                <a:effectLst/>
                <a:hlinkClick r:id="rId6"/>
              </a:rPr>
              <a:t>GraphQL</a:t>
            </a:r>
            <a:r>
              <a:rPr lang="en-US" altLang="ko-KR" sz="1100" i="0" u="none" strike="noStrike" dirty="0" smtClean="0">
                <a:solidFill>
                  <a:srgbClr val="0366D6"/>
                </a:solidFill>
                <a:effectLst/>
                <a:hlinkClick r:id="rId6"/>
              </a:rPr>
              <a:t> Backend</a:t>
            </a:r>
            <a:endParaRPr lang="en-US" altLang="ko-KR" sz="1100" i="0" dirty="0">
              <a:solidFill>
                <a:srgbClr val="24292E"/>
              </a:solidFill>
              <a:effectLst/>
            </a:endParaRPr>
          </a:p>
        </p:txBody>
      </p:sp>
    </p:spTree>
    <p:extLst>
      <p:ext uri="{BB962C8B-B14F-4D97-AF65-F5344CB8AC3E}">
        <p14:creationId xmlns:p14="http://schemas.microsoft.com/office/powerpoint/2010/main" val="2224517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a:xfrm>
            <a:off x="838200" y="365126"/>
            <a:ext cx="10515600" cy="668962"/>
          </a:xfrm>
        </p:spPr>
        <p:txBody>
          <a:bodyPr/>
          <a:lstStyle/>
          <a:p>
            <a:r>
              <a:rPr lang="en-US" altLang="ko-KR" dirty="0" smtClean="0"/>
              <a:t>Case Study</a:t>
            </a:r>
            <a:endParaRPr lang="ko-KR" altLang="en-US" dirty="0"/>
          </a:p>
        </p:txBody>
      </p:sp>
      <p:sp>
        <p:nvSpPr>
          <p:cNvPr id="6" name="내용 개체 틀 2"/>
          <p:cNvSpPr>
            <a:spLocks noGrp="1"/>
          </p:cNvSpPr>
          <p:nvPr>
            <p:ph idx="1"/>
          </p:nvPr>
        </p:nvSpPr>
        <p:spPr>
          <a:xfrm>
            <a:off x="838200" y="1120963"/>
            <a:ext cx="10515600" cy="4807763"/>
          </a:xfrm>
        </p:spPr>
        <p:txBody>
          <a:bodyPr/>
          <a:lstStyle/>
          <a:p>
            <a:r>
              <a:rPr lang="en-US" altLang="ko-KR" b="1" dirty="0" smtClean="0"/>
              <a:t>Backend using Amplify</a:t>
            </a:r>
            <a:endParaRPr lang="en-US" altLang="ko-KR" b="1" dirty="0" smtClean="0">
              <a:solidFill>
                <a:schemeClr val="tx1"/>
              </a:solidFill>
            </a:endParaRPr>
          </a:p>
          <a:p>
            <a:pPr marL="457200" lvl="1" indent="0">
              <a:buNone/>
            </a:pPr>
            <a:r>
              <a:rPr lang="en-US" altLang="ko-KR" dirty="0" smtClean="0"/>
              <a:t>&gt; Overview</a:t>
            </a:r>
            <a:endParaRPr lang="en-US" altLang="ko-KR" sz="100" dirty="0"/>
          </a:p>
        </p:txBody>
      </p:sp>
      <p:sp>
        <p:nvSpPr>
          <p:cNvPr id="7" name="TextBox 6"/>
          <p:cNvSpPr txBox="1"/>
          <p:nvPr/>
        </p:nvSpPr>
        <p:spPr>
          <a:xfrm>
            <a:off x="3362960" y="1171763"/>
            <a:ext cx="4969822" cy="276999"/>
          </a:xfrm>
          <a:prstGeom prst="rect">
            <a:avLst/>
          </a:prstGeom>
          <a:noFill/>
        </p:spPr>
        <p:txBody>
          <a:bodyPr wrap="none" rtlCol="0">
            <a:spAutoFit/>
          </a:bodyPr>
          <a:lstStyle/>
          <a:p>
            <a:r>
              <a:rPr lang="en-US" altLang="ko-KR" sz="1200" dirty="0">
                <a:hlinkClick r:id="rId2"/>
              </a:rPr>
              <a:t>https://sharing.luminis.eu/blog/generate-a-cloud-backend-using-aws-amplify/</a:t>
            </a:r>
            <a:endParaRPr lang="ko-KR" altLang="en-US" sz="1200"/>
          </a:p>
        </p:txBody>
      </p:sp>
      <p:pic>
        <p:nvPicPr>
          <p:cNvPr id="8" name="그림 7"/>
          <p:cNvPicPr>
            <a:picLocks noChangeAspect="1"/>
          </p:cNvPicPr>
          <p:nvPr/>
        </p:nvPicPr>
        <p:blipFill>
          <a:blip r:embed="rId3"/>
          <a:stretch>
            <a:fillRect/>
          </a:stretch>
        </p:blipFill>
        <p:spPr>
          <a:xfrm>
            <a:off x="4447619" y="2185592"/>
            <a:ext cx="6416992" cy="2994013"/>
          </a:xfrm>
          <a:prstGeom prst="rect">
            <a:avLst/>
          </a:prstGeom>
          <a:ln>
            <a:solidFill>
              <a:schemeClr val="bg2">
                <a:lumMod val="75000"/>
              </a:schemeClr>
            </a:solidFill>
          </a:ln>
        </p:spPr>
      </p:pic>
      <p:sp>
        <p:nvSpPr>
          <p:cNvPr id="12" name="직사각형 11"/>
          <p:cNvSpPr/>
          <p:nvPr/>
        </p:nvSpPr>
        <p:spPr>
          <a:xfrm>
            <a:off x="1402080" y="5179605"/>
            <a:ext cx="2656840" cy="938719"/>
          </a:xfrm>
          <a:prstGeom prst="rect">
            <a:avLst/>
          </a:prstGeom>
        </p:spPr>
        <p:txBody>
          <a:bodyPr wrap="square">
            <a:spAutoFit/>
          </a:bodyPr>
          <a:lstStyle/>
          <a:p>
            <a:r>
              <a:rPr lang="en-US" altLang="ko-KR" sz="1100" i="0" dirty="0" smtClean="0">
                <a:solidFill>
                  <a:srgbClr val="24292E"/>
                </a:solidFill>
                <a:effectLst/>
              </a:rPr>
              <a:t>Here is the sequence of the tutorial:</a:t>
            </a:r>
          </a:p>
          <a:p>
            <a:r>
              <a:rPr lang="en-US" altLang="ko-KR" sz="1100" i="0" u="none" strike="noStrike" dirty="0" smtClean="0">
                <a:effectLst/>
              </a:rPr>
              <a:t>- Initializing Amplify Project</a:t>
            </a:r>
            <a:r>
              <a:rPr lang="en-US" altLang="ko-KR" sz="1100" i="0" dirty="0" smtClean="0">
                <a:effectLst/>
              </a:rPr>
              <a:t/>
            </a:r>
            <a:br>
              <a:rPr lang="en-US" altLang="ko-KR" sz="1100" i="0" dirty="0" smtClean="0">
                <a:effectLst/>
              </a:rPr>
            </a:br>
            <a:r>
              <a:rPr lang="en-US" altLang="ko-KR" sz="1100" i="0" dirty="0" smtClean="0">
                <a:effectLst/>
              </a:rPr>
              <a:t>- </a:t>
            </a:r>
            <a:r>
              <a:rPr lang="en-US" altLang="ko-KR" sz="1100" i="0" u="none" strike="noStrike" dirty="0" smtClean="0">
                <a:effectLst/>
              </a:rPr>
              <a:t>Hosting</a:t>
            </a:r>
          </a:p>
          <a:p>
            <a:r>
              <a:rPr lang="en-US" altLang="ko-KR" sz="1100" i="0" dirty="0" smtClean="0">
                <a:solidFill>
                  <a:srgbClr val="24292E"/>
                </a:solidFill>
                <a:effectLst/>
              </a:rPr>
              <a:t>- Authentication</a:t>
            </a:r>
          </a:p>
          <a:p>
            <a:r>
              <a:rPr lang="en-US" altLang="ko-KR" sz="1100" i="0" dirty="0" smtClean="0">
                <a:solidFill>
                  <a:srgbClr val="24292E"/>
                </a:solidFill>
                <a:effectLst/>
              </a:rPr>
              <a:t>- Rest </a:t>
            </a:r>
            <a:r>
              <a:rPr lang="en-US" altLang="ko-KR" sz="1100" i="0" dirty="0" err="1" smtClean="0">
                <a:solidFill>
                  <a:srgbClr val="24292E"/>
                </a:solidFill>
                <a:effectLst/>
              </a:rPr>
              <a:t>Api</a:t>
            </a:r>
            <a:r>
              <a:rPr lang="en-US" altLang="ko-KR" sz="1100" dirty="0" smtClean="0">
                <a:solidFill>
                  <a:srgbClr val="24292E"/>
                </a:solidFill>
              </a:rPr>
              <a:t>, Lambda and Database</a:t>
            </a:r>
            <a:endParaRPr lang="en-US" altLang="ko-KR" sz="1100" i="0" dirty="0">
              <a:solidFill>
                <a:srgbClr val="24292E"/>
              </a:solidFill>
              <a:effectLst/>
            </a:endParaRPr>
          </a:p>
        </p:txBody>
      </p:sp>
      <p:pic>
        <p:nvPicPr>
          <p:cNvPr id="10" name="그림 9"/>
          <p:cNvPicPr>
            <a:picLocks noChangeAspect="1"/>
          </p:cNvPicPr>
          <p:nvPr/>
        </p:nvPicPr>
        <p:blipFill>
          <a:blip r:embed="rId4"/>
          <a:stretch>
            <a:fillRect/>
          </a:stretch>
        </p:blipFill>
        <p:spPr>
          <a:xfrm>
            <a:off x="1584961" y="2185592"/>
            <a:ext cx="2473960" cy="2095524"/>
          </a:xfrm>
          <a:prstGeom prst="rect">
            <a:avLst/>
          </a:prstGeom>
          <a:ln>
            <a:solidFill>
              <a:schemeClr val="bg2">
                <a:lumMod val="75000"/>
              </a:schemeClr>
            </a:solidFill>
          </a:ln>
        </p:spPr>
      </p:pic>
    </p:spTree>
    <p:extLst>
      <p:ext uri="{BB962C8B-B14F-4D97-AF65-F5344CB8AC3E}">
        <p14:creationId xmlns:p14="http://schemas.microsoft.com/office/powerpoint/2010/main" val="2681270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Amplify </a:t>
            </a:r>
            <a:r>
              <a:rPr lang="ko-KR" altLang="en-US" smtClean="0"/>
              <a:t>이해</a:t>
            </a:r>
            <a:endParaRPr lang="ko-KR" altLang="en-US"/>
          </a:p>
        </p:txBody>
      </p:sp>
      <p:sp>
        <p:nvSpPr>
          <p:cNvPr id="3" name="내용 개체 틀 2"/>
          <p:cNvSpPr>
            <a:spLocks noGrp="1"/>
          </p:cNvSpPr>
          <p:nvPr>
            <p:ph idx="1"/>
          </p:nvPr>
        </p:nvSpPr>
        <p:spPr>
          <a:xfrm>
            <a:off x="838200" y="1192194"/>
            <a:ext cx="10515600" cy="4807763"/>
          </a:xfrm>
        </p:spPr>
        <p:txBody>
          <a:bodyPr/>
          <a:lstStyle/>
          <a:p>
            <a:r>
              <a:rPr lang="en-US" altLang="ko-KR" b="1" dirty="0" smtClean="0">
                <a:solidFill>
                  <a:schemeClr val="tx1"/>
                </a:solidFill>
              </a:rPr>
              <a:t>Descriptions</a:t>
            </a:r>
          </a:p>
          <a:p>
            <a:pPr marL="457200" lvl="1" indent="0">
              <a:buNone/>
            </a:pPr>
            <a:r>
              <a:rPr lang="ko-KR" altLang="en-US" sz="1100" dirty="0" err="1"/>
              <a:t>모바일</a:t>
            </a:r>
            <a:r>
              <a:rPr lang="ko-KR" altLang="en-US" sz="1100" dirty="0"/>
              <a:t> 및 </a:t>
            </a:r>
            <a:r>
              <a:rPr lang="ko-KR" altLang="en-US" sz="1100" dirty="0" err="1"/>
              <a:t>앱</a:t>
            </a:r>
            <a:r>
              <a:rPr lang="ko-KR" altLang="en-US" sz="1100" dirty="0"/>
              <a:t> 애플리케이션을 구축하는 가장 빠른 </a:t>
            </a:r>
            <a:r>
              <a:rPr lang="ko-KR" altLang="en-US" sz="1100" dirty="0" smtClean="0"/>
              <a:t>방법을 제공하며</a:t>
            </a:r>
            <a:endParaRPr lang="en-US" altLang="ko-KR" sz="1100" dirty="0" smtClean="0"/>
          </a:p>
          <a:p>
            <a:pPr marL="457200" lvl="1" indent="0">
              <a:buNone/>
              <a:tabLst>
                <a:tab pos="630238" algn="l"/>
              </a:tabLst>
            </a:pPr>
            <a:r>
              <a:rPr lang="ko-KR" altLang="en-US" sz="1100" dirty="0" smtClean="0"/>
              <a:t>안전하고 확장 가능한 </a:t>
            </a:r>
            <a:r>
              <a:rPr lang="ko-KR" altLang="en-US" sz="1100" dirty="0" err="1" smtClean="0"/>
              <a:t>모바일</a:t>
            </a:r>
            <a:r>
              <a:rPr lang="ko-KR" altLang="en-US" sz="1100" dirty="0" smtClean="0"/>
              <a:t> 및 웹 애플리케이션을 구축하기 위한 개발 플랫폼</a:t>
            </a:r>
            <a:r>
              <a:rPr lang="en-US" altLang="ko-KR" sz="1100" dirty="0" smtClean="0"/>
              <a:t>.</a:t>
            </a:r>
          </a:p>
          <a:p>
            <a:pPr marL="812800" lvl="1" indent="-171450">
              <a:tabLst>
                <a:tab pos="630238" algn="l"/>
              </a:tabLst>
            </a:pPr>
            <a:r>
              <a:rPr lang="ko-KR" altLang="en-US" sz="1000" dirty="0" smtClean="0">
                <a:latin typeface="LG Smart_Global Light" panose="020B0302040402060203" pitchFamily="34" charset="0"/>
              </a:rPr>
              <a:t>쉬운 사용자 인증</a:t>
            </a:r>
            <a:endParaRPr lang="en-US" altLang="ko-KR" sz="1000" dirty="0" smtClean="0">
              <a:latin typeface="LG Smart_Global Light" panose="020B0302040402060203" pitchFamily="34" charset="0"/>
            </a:endParaRPr>
          </a:p>
          <a:p>
            <a:pPr marL="812800" lvl="1" indent="-171450">
              <a:tabLst>
                <a:tab pos="630238" algn="l"/>
              </a:tabLst>
            </a:pPr>
            <a:r>
              <a:rPr lang="ko-KR" altLang="en-US" sz="1000" dirty="0" smtClean="0">
                <a:latin typeface="LG Smart_Global Light" panose="020B0302040402060203" pitchFamily="34" charset="0"/>
              </a:rPr>
              <a:t>안전한 데이터 및 사용자 메타 데이터 저장</a:t>
            </a:r>
            <a:endParaRPr lang="en-US" altLang="ko-KR" sz="1000" dirty="0" smtClean="0">
              <a:latin typeface="LG Smart_Global Light" panose="020B0302040402060203" pitchFamily="34" charset="0"/>
            </a:endParaRPr>
          </a:p>
          <a:p>
            <a:pPr marL="812800" lvl="1" indent="-171450">
              <a:tabLst>
                <a:tab pos="630238" algn="l"/>
              </a:tabLst>
            </a:pPr>
            <a:r>
              <a:rPr lang="ko-KR" altLang="en-US" sz="1000" dirty="0" smtClean="0">
                <a:latin typeface="LG Smart_Global Light" panose="020B0302040402060203" pitchFamily="34" charset="0"/>
              </a:rPr>
              <a:t>기계학습 통합</a:t>
            </a:r>
            <a:endParaRPr lang="en-US" altLang="ko-KR" sz="1000" dirty="0" smtClean="0">
              <a:latin typeface="LG Smart_Global Light" panose="020B0302040402060203" pitchFamily="34" charset="0"/>
            </a:endParaRPr>
          </a:p>
          <a:p>
            <a:pPr marL="812800" lvl="1" indent="-171450">
              <a:tabLst>
                <a:tab pos="630238" algn="l"/>
              </a:tabLst>
            </a:pPr>
            <a:r>
              <a:rPr lang="ko-KR" altLang="en-US" sz="1000" dirty="0" smtClean="0">
                <a:latin typeface="LG Smart_Global Light" panose="020B0302040402060203" pitchFamily="34" charset="0"/>
              </a:rPr>
              <a:t>응용 프로그램 지표를 분석</a:t>
            </a:r>
            <a:endParaRPr lang="en-US" altLang="ko-KR" sz="1000" dirty="0" smtClean="0">
              <a:latin typeface="LG Smart_Global Light" panose="020B0302040402060203" pitchFamily="34" charset="0"/>
            </a:endParaRPr>
          </a:p>
          <a:p>
            <a:pPr marL="812800" lvl="1" indent="-171450">
              <a:tabLst>
                <a:tab pos="355600" algn="l"/>
              </a:tabLst>
            </a:pPr>
            <a:r>
              <a:rPr lang="ko-KR" altLang="en-US" sz="1000" dirty="0" smtClean="0">
                <a:latin typeface="LG Smart_Global Light" panose="020B0302040402060203" pitchFamily="34" charset="0"/>
              </a:rPr>
              <a:t>버전관리</a:t>
            </a:r>
            <a:r>
              <a:rPr lang="en-US" altLang="ko-KR" sz="1000" dirty="0" smtClean="0">
                <a:latin typeface="LG Smart_Global Light" panose="020B0302040402060203" pitchFamily="34" charset="0"/>
              </a:rPr>
              <a:t>, </a:t>
            </a:r>
            <a:r>
              <a:rPr lang="ko-KR" altLang="en-US" sz="1000" smtClean="0">
                <a:latin typeface="LG Smart_Global Light" panose="020B0302040402060203" pitchFamily="34" charset="0"/>
              </a:rPr>
              <a:t>코드테스트</a:t>
            </a:r>
            <a:r>
              <a:rPr lang="en-US" altLang="ko-KR" sz="1000" dirty="0" smtClean="0">
                <a:latin typeface="LG Smart_Global Light" panose="020B0302040402060203" pitchFamily="34" charset="0"/>
              </a:rPr>
              <a:t>, </a:t>
            </a:r>
            <a:r>
              <a:rPr lang="ko-KR" altLang="en-US" sz="1000" smtClean="0">
                <a:latin typeface="LG Smart_Global Light" panose="020B0302040402060203" pitchFamily="34" charset="0"/>
              </a:rPr>
              <a:t>프로덕션 배포 등 개발 워크플로우를 포괄하여 쉽게 확장 가능</a:t>
            </a:r>
          </a:p>
          <a:p>
            <a:pPr marL="457200" lvl="1" indent="0">
              <a:buNone/>
            </a:pPr>
            <a:endParaRPr lang="ko-KR" altLang="en-US" dirty="0"/>
          </a:p>
          <a:p>
            <a:pPr marL="457200" lvl="1" indent="0">
              <a:buNone/>
            </a:pPr>
            <a:endParaRPr lang="en-US" altLang="ko-KR" dirty="0" smtClean="0"/>
          </a:p>
          <a:p>
            <a:pPr lvl="1"/>
            <a:endParaRPr lang="ko-KR" altLang="en-US" dirty="0"/>
          </a:p>
        </p:txBody>
      </p:sp>
      <p:pic>
        <p:nvPicPr>
          <p:cNvPr id="13" name="그림 12"/>
          <p:cNvPicPr>
            <a:picLocks noChangeAspect="1"/>
          </p:cNvPicPr>
          <p:nvPr/>
        </p:nvPicPr>
        <p:blipFill>
          <a:blip r:embed="rId2"/>
          <a:stretch>
            <a:fillRect/>
          </a:stretch>
        </p:blipFill>
        <p:spPr>
          <a:xfrm>
            <a:off x="1513495" y="3157209"/>
            <a:ext cx="3564974" cy="793230"/>
          </a:xfrm>
          <a:prstGeom prst="rect">
            <a:avLst/>
          </a:prstGeom>
          <a:ln>
            <a:noFill/>
          </a:ln>
        </p:spPr>
      </p:pic>
      <p:pic>
        <p:nvPicPr>
          <p:cNvPr id="14" name="그림 13"/>
          <p:cNvPicPr>
            <a:picLocks noChangeAspect="1"/>
          </p:cNvPicPr>
          <p:nvPr/>
        </p:nvPicPr>
        <p:blipFill>
          <a:blip r:embed="rId3"/>
          <a:stretch>
            <a:fillRect/>
          </a:stretch>
        </p:blipFill>
        <p:spPr>
          <a:xfrm>
            <a:off x="1886674" y="4079639"/>
            <a:ext cx="3637915" cy="838818"/>
          </a:xfrm>
          <a:prstGeom prst="rect">
            <a:avLst/>
          </a:prstGeom>
          <a:ln>
            <a:noFill/>
          </a:ln>
        </p:spPr>
      </p:pic>
      <p:pic>
        <p:nvPicPr>
          <p:cNvPr id="15" name="그림 14"/>
          <p:cNvPicPr>
            <a:picLocks noChangeAspect="1"/>
          </p:cNvPicPr>
          <p:nvPr/>
        </p:nvPicPr>
        <p:blipFill>
          <a:blip r:embed="rId4"/>
          <a:stretch>
            <a:fillRect/>
          </a:stretch>
        </p:blipFill>
        <p:spPr>
          <a:xfrm>
            <a:off x="2230359" y="4970403"/>
            <a:ext cx="3519387" cy="884406"/>
          </a:xfrm>
          <a:prstGeom prst="rect">
            <a:avLst/>
          </a:prstGeom>
          <a:ln>
            <a:noFill/>
          </a:ln>
        </p:spPr>
      </p:pic>
      <p:sp>
        <p:nvSpPr>
          <p:cNvPr id="17" name="TextBox 16"/>
          <p:cNvSpPr txBox="1"/>
          <p:nvPr/>
        </p:nvSpPr>
        <p:spPr>
          <a:xfrm>
            <a:off x="3477843" y="4123599"/>
            <a:ext cx="1444626" cy="230832"/>
          </a:xfrm>
          <a:prstGeom prst="rect">
            <a:avLst/>
          </a:prstGeom>
          <a:noFill/>
        </p:spPr>
        <p:txBody>
          <a:bodyPr wrap="none" rtlCol="0">
            <a:spAutoFit/>
          </a:bodyPr>
          <a:lstStyle/>
          <a:p>
            <a:r>
              <a:rPr lang="en-US" altLang="ko-KR" sz="900" dirty="0" smtClean="0">
                <a:hlinkClick r:id="rId5"/>
              </a:rPr>
              <a:t>https://docs.amplify.aws/cli</a:t>
            </a:r>
            <a:endParaRPr lang="ko-KR" altLang="en-US" sz="900"/>
          </a:p>
        </p:txBody>
      </p:sp>
      <p:sp>
        <p:nvSpPr>
          <p:cNvPr id="18" name="TextBox 17"/>
          <p:cNvSpPr txBox="1"/>
          <p:nvPr/>
        </p:nvSpPr>
        <p:spPr>
          <a:xfrm>
            <a:off x="3447094" y="3201280"/>
            <a:ext cx="2105063" cy="230832"/>
          </a:xfrm>
          <a:prstGeom prst="rect">
            <a:avLst/>
          </a:prstGeom>
          <a:noFill/>
        </p:spPr>
        <p:txBody>
          <a:bodyPr wrap="none" rtlCol="0">
            <a:spAutoFit/>
          </a:bodyPr>
          <a:lstStyle/>
          <a:p>
            <a:r>
              <a:rPr lang="en-US" altLang="ko-KR" sz="900" dirty="0" smtClean="0">
                <a:hlinkClick r:id="rId6"/>
              </a:rPr>
              <a:t>https://docs.amplify.aws/lib/q/platform/js</a:t>
            </a:r>
            <a:endParaRPr lang="ko-KR" altLang="en-US" sz="900"/>
          </a:p>
        </p:txBody>
      </p:sp>
      <p:sp>
        <p:nvSpPr>
          <p:cNvPr id="19" name="TextBox 18"/>
          <p:cNvSpPr txBox="1"/>
          <p:nvPr/>
        </p:nvSpPr>
        <p:spPr>
          <a:xfrm>
            <a:off x="4056806" y="5078735"/>
            <a:ext cx="3403496" cy="230832"/>
          </a:xfrm>
          <a:prstGeom prst="rect">
            <a:avLst/>
          </a:prstGeom>
          <a:noFill/>
        </p:spPr>
        <p:txBody>
          <a:bodyPr wrap="none" rtlCol="0">
            <a:spAutoFit/>
          </a:bodyPr>
          <a:lstStyle/>
          <a:p>
            <a:r>
              <a:rPr lang="en-US" altLang="ko-KR" sz="900" dirty="0" smtClean="0">
                <a:hlinkClick r:id="rId7"/>
              </a:rPr>
              <a:t>https://docs.aws.amazon.com/amplify/latest/userguide/welcome.html</a:t>
            </a:r>
            <a:endParaRPr lang="ko-KR" altLang="en-US" sz="900"/>
          </a:p>
        </p:txBody>
      </p:sp>
      <p:sp>
        <p:nvSpPr>
          <p:cNvPr id="20" name="직사각형 19"/>
          <p:cNvSpPr/>
          <p:nvPr/>
        </p:nvSpPr>
        <p:spPr>
          <a:xfrm>
            <a:off x="1513495" y="3086689"/>
            <a:ext cx="5379676" cy="86375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1886674" y="4027815"/>
            <a:ext cx="5379676" cy="86375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a:off x="2228288" y="4970889"/>
            <a:ext cx="5379676" cy="86375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31" name="Picture 7" descr="Diagram Dark Blue@2x_with_dotted_lin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323487" y="2304598"/>
            <a:ext cx="3062502" cy="2665805"/>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Platforms Grey@2x"/>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809154" y="5309567"/>
            <a:ext cx="2239523" cy="459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108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그림 27"/>
          <p:cNvPicPr>
            <a:picLocks noChangeAspect="1"/>
          </p:cNvPicPr>
          <p:nvPr/>
        </p:nvPicPr>
        <p:blipFill>
          <a:blip r:embed="rId2"/>
          <a:stretch>
            <a:fillRect/>
          </a:stretch>
        </p:blipFill>
        <p:spPr>
          <a:xfrm>
            <a:off x="1359737" y="1538157"/>
            <a:ext cx="9454800" cy="4599451"/>
          </a:xfrm>
          <a:prstGeom prst="rect">
            <a:avLst/>
          </a:prstGeom>
        </p:spPr>
      </p:pic>
      <p:sp>
        <p:nvSpPr>
          <p:cNvPr id="4" name="제목 1"/>
          <p:cNvSpPr>
            <a:spLocks noGrp="1"/>
          </p:cNvSpPr>
          <p:nvPr>
            <p:ph type="title"/>
          </p:nvPr>
        </p:nvSpPr>
        <p:spPr>
          <a:xfrm>
            <a:off x="838200" y="365126"/>
            <a:ext cx="10515600" cy="668962"/>
          </a:xfrm>
        </p:spPr>
        <p:txBody>
          <a:bodyPr/>
          <a:lstStyle/>
          <a:p>
            <a:r>
              <a:rPr lang="en-US" altLang="ko-KR" dirty="0" smtClean="0"/>
              <a:t>Amplify </a:t>
            </a:r>
            <a:r>
              <a:rPr lang="ko-KR" altLang="en-US" smtClean="0"/>
              <a:t>이해</a:t>
            </a:r>
            <a:endParaRPr lang="ko-KR" altLang="en-US"/>
          </a:p>
        </p:txBody>
      </p:sp>
      <p:sp>
        <p:nvSpPr>
          <p:cNvPr id="5" name="내용 개체 틀 2"/>
          <p:cNvSpPr>
            <a:spLocks noGrp="1"/>
          </p:cNvSpPr>
          <p:nvPr>
            <p:ph idx="1"/>
          </p:nvPr>
        </p:nvSpPr>
        <p:spPr>
          <a:xfrm>
            <a:off x="838200" y="1213475"/>
            <a:ext cx="10515600" cy="4807763"/>
          </a:xfrm>
        </p:spPr>
        <p:txBody>
          <a:bodyPr>
            <a:normAutofit/>
          </a:bodyPr>
          <a:lstStyle/>
          <a:p>
            <a:r>
              <a:rPr lang="en-US" altLang="ko-KR" b="1" dirty="0" smtClean="0"/>
              <a:t>Features </a:t>
            </a:r>
            <a:r>
              <a:rPr lang="en-US" altLang="ko-KR" sz="1600" b="1" dirty="0" smtClean="0"/>
              <a:t>[Libraries]</a:t>
            </a:r>
            <a:r>
              <a:rPr lang="en-US" altLang="ko-KR" sz="1600" b="1" dirty="0"/>
              <a:t> </a:t>
            </a:r>
            <a:endParaRPr lang="en-US" altLang="ko-KR" b="1" dirty="0" smtClean="0">
              <a:solidFill>
                <a:schemeClr val="tx1"/>
              </a:solidFill>
            </a:endParaRPr>
          </a:p>
          <a:p>
            <a:pPr marL="457200" lvl="1" indent="0">
              <a:buNone/>
            </a:pPr>
            <a:endParaRPr lang="ko-KR" altLang="en-US" dirty="0"/>
          </a:p>
        </p:txBody>
      </p:sp>
      <p:sp>
        <p:nvSpPr>
          <p:cNvPr id="16" name="TextBox 15"/>
          <p:cNvSpPr txBox="1"/>
          <p:nvPr/>
        </p:nvSpPr>
        <p:spPr>
          <a:xfrm>
            <a:off x="2875091" y="1635372"/>
            <a:ext cx="2459328" cy="200055"/>
          </a:xfrm>
          <a:prstGeom prst="rect">
            <a:avLst/>
          </a:prstGeom>
          <a:noFill/>
        </p:spPr>
        <p:txBody>
          <a:bodyPr wrap="none" rtlCol="0">
            <a:spAutoFit/>
          </a:bodyPr>
          <a:lstStyle>
            <a:defPPr>
              <a:defRPr lang="ko-KR"/>
            </a:defPPr>
            <a:lvl1pPr>
              <a:defRPr sz="800"/>
            </a:lvl1pPr>
          </a:lstStyle>
          <a:p>
            <a:r>
              <a:rPr lang="en-US" altLang="ko-KR" sz="700" dirty="0">
                <a:hlinkClick r:id="rId3"/>
              </a:rPr>
              <a:t>https://docs.amplify.aws/lib/auth/getting-started/q/platform/js</a:t>
            </a:r>
            <a:endParaRPr lang="ko-KR" altLang="en-US" sz="700"/>
          </a:p>
        </p:txBody>
      </p:sp>
      <p:sp>
        <p:nvSpPr>
          <p:cNvPr id="17" name="TextBox 16"/>
          <p:cNvSpPr txBox="1"/>
          <p:nvPr/>
        </p:nvSpPr>
        <p:spPr>
          <a:xfrm>
            <a:off x="7257250" y="1633133"/>
            <a:ext cx="2569934" cy="200055"/>
          </a:xfrm>
          <a:prstGeom prst="rect">
            <a:avLst/>
          </a:prstGeom>
          <a:noFill/>
        </p:spPr>
        <p:txBody>
          <a:bodyPr wrap="none" rtlCol="0">
            <a:spAutoFit/>
          </a:bodyPr>
          <a:lstStyle/>
          <a:p>
            <a:r>
              <a:rPr lang="en-US" altLang="ko-KR" sz="700" dirty="0" smtClean="0">
                <a:hlinkClick r:id="rId4"/>
              </a:rPr>
              <a:t>https://docs.amplify.aws/lib/storage/getting-started/q/platform/js</a:t>
            </a:r>
            <a:endParaRPr lang="ko-KR" altLang="en-US" sz="700"/>
          </a:p>
        </p:txBody>
      </p:sp>
      <p:sp>
        <p:nvSpPr>
          <p:cNvPr id="18" name="TextBox 17"/>
          <p:cNvSpPr txBox="1"/>
          <p:nvPr/>
        </p:nvSpPr>
        <p:spPr>
          <a:xfrm>
            <a:off x="2751994" y="2401770"/>
            <a:ext cx="2670924" cy="200055"/>
          </a:xfrm>
          <a:prstGeom prst="rect">
            <a:avLst/>
          </a:prstGeom>
          <a:noFill/>
        </p:spPr>
        <p:txBody>
          <a:bodyPr wrap="none" rtlCol="0">
            <a:spAutoFit/>
          </a:bodyPr>
          <a:lstStyle/>
          <a:p>
            <a:r>
              <a:rPr lang="en-US" altLang="ko-KR" sz="700" dirty="0" smtClean="0">
                <a:hlinkClick r:id="rId5"/>
              </a:rPr>
              <a:t>https://docs.amplify.aws/lib/graphqlapi/getting-started/q/platform/js</a:t>
            </a:r>
            <a:endParaRPr lang="ko-KR" altLang="en-US" sz="700"/>
          </a:p>
        </p:txBody>
      </p:sp>
      <p:sp>
        <p:nvSpPr>
          <p:cNvPr id="19" name="TextBox 18"/>
          <p:cNvSpPr txBox="1"/>
          <p:nvPr/>
        </p:nvSpPr>
        <p:spPr>
          <a:xfrm>
            <a:off x="7362753" y="2396623"/>
            <a:ext cx="2643672" cy="200055"/>
          </a:xfrm>
          <a:prstGeom prst="rect">
            <a:avLst/>
          </a:prstGeom>
          <a:noFill/>
        </p:spPr>
        <p:txBody>
          <a:bodyPr wrap="none" rtlCol="0">
            <a:spAutoFit/>
          </a:bodyPr>
          <a:lstStyle/>
          <a:p>
            <a:r>
              <a:rPr lang="en-US" altLang="ko-KR" sz="700" dirty="0" smtClean="0">
                <a:hlinkClick r:id="rId6"/>
              </a:rPr>
              <a:t>https://docs.amplify.aws/lib/datastore/getting-started/q/platform/js</a:t>
            </a:r>
            <a:endParaRPr lang="ko-KR" altLang="en-US" sz="700"/>
          </a:p>
        </p:txBody>
      </p:sp>
      <p:sp>
        <p:nvSpPr>
          <p:cNvPr id="20" name="TextBox 19"/>
          <p:cNvSpPr txBox="1"/>
          <p:nvPr/>
        </p:nvSpPr>
        <p:spPr>
          <a:xfrm>
            <a:off x="2584937" y="3241759"/>
            <a:ext cx="2542684" cy="200055"/>
          </a:xfrm>
          <a:prstGeom prst="rect">
            <a:avLst/>
          </a:prstGeom>
          <a:noFill/>
        </p:spPr>
        <p:txBody>
          <a:bodyPr wrap="none" rtlCol="0">
            <a:spAutoFit/>
          </a:bodyPr>
          <a:lstStyle/>
          <a:p>
            <a:r>
              <a:rPr lang="en-US" altLang="ko-KR" sz="700" dirty="0" smtClean="0">
                <a:hlinkClick r:id="rId7"/>
              </a:rPr>
              <a:t>https://docs.amplify.aws/lib/restapi/getting-started/q/platform/js</a:t>
            </a:r>
            <a:endParaRPr lang="ko-KR" altLang="en-US" sz="700"/>
          </a:p>
        </p:txBody>
      </p:sp>
      <p:sp>
        <p:nvSpPr>
          <p:cNvPr id="21" name="TextBox 20"/>
          <p:cNvSpPr txBox="1"/>
          <p:nvPr/>
        </p:nvSpPr>
        <p:spPr>
          <a:xfrm>
            <a:off x="7317067" y="3158330"/>
            <a:ext cx="2608406" cy="200055"/>
          </a:xfrm>
          <a:prstGeom prst="rect">
            <a:avLst/>
          </a:prstGeom>
          <a:noFill/>
        </p:spPr>
        <p:txBody>
          <a:bodyPr wrap="none" rtlCol="0">
            <a:spAutoFit/>
          </a:bodyPr>
          <a:lstStyle/>
          <a:p>
            <a:r>
              <a:rPr lang="en-US" altLang="ko-KR" sz="700" dirty="0" smtClean="0">
                <a:hlinkClick r:id="rId8"/>
              </a:rPr>
              <a:t>https://docs.amplify.aws/lib/analytics/getting-started/q/platform/js</a:t>
            </a:r>
            <a:endParaRPr lang="ko-KR" altLang="en-US" sz="700"/>
          </a:p>
        </p:txBody>
      </p:sp>
      <p:sp>
        <p:nvSpPr>
          <p:cNvPr id="22" name="TextBox 21"/>
          <p:cNvSpPr txBox="1"/>
          <p:nvPr/>
        </p:nvSpPr>
        <p:spPr>
          <a:xfrm>
            <a:off x="3015760" y="3934791"/>
            <a:ext cx="2945037" cy="200055"/>
          </a:xfrm>
          <a:prstGeom prst="rect">
            <a:avLst/>
          </a:prstGeom>
          <a:noFill/>
        </p:spPr>
        <p:txBody>
          <a:bodyPr wrap="none" rtlCol="0">
            <a:spAutoFit/>
          </a:bodyPr>
          <a:lstStyle/>
          <a:p>
            <a:r>
              <a:rPr lang="en-US" altLang="ko-KR" sz="700" dirty="0" smtClean="0">
                <a:hlinkClick r:id="rId9"/>
              </a:rPr>
              <a:t>https://docs.amplify.aws/lib/push-notifications/getting-started/q/platform/js</a:t>
            </a:r>
            <a:endParaRPr lang="ko-KR" altLang="en-US" sz="700"/>
          </a:p>
        </p:txBody>
      </p:sp>
      <p:sp>
        <p:nvSpPr>
          <p:cNvPr id="23" name="TextBox 22"/>
          <p:cNvSpPr txBox="1"/>
          <p:nvPr/>
        </p:nvSpPr>
        <p:spPr>
          <a:xfrm>
            <a:off x="6999938" y="3926654"/>
            <a:ext cx="2366353" cy="200055"/>
          </a:xfrm>
          <a:prstGeom prst="rect">
            <a:avLst/>
          </a:prstGeom>
          <a:noFill/>
        </p:spPr>
        <p:txBody>
          <a:bodyPr wrap="none" rtlCol="0">
            <a:spAutoFit/>
          </a:bodyPr>
          <a:lstStyle/>
          <a:p>
            <a:r>
              <a:rPr lang="en-US" altLang="ko-KR" sz="700" dirty="0" smtClean="0">
                <a:hlinkClick r:id="rId10"/>
              </a:rPr>
              <a:t>https://docs.amplify.aws/lib/xr/getting-started/q/platform/js</a:t>
            </a:r>
            <a:endParaRPr lang="ko-KR" altLang="en-US" sz="700"/>
          </a:p>
        </p:txBody>
      </p:sp>
      <p:sp>
        <p:nvSpPr>
          <p:cNvPr id="24" name="TextBox 23"/>
          <p:cNvSpPr txBox="1"/>
          <p:nvPr/>
        </p:nvSpPr>
        <p:spPr>
          <a:xfrm>
            <a:off x="2479436" y="4686306"/>
            <a:ext cx="2558714" cy="200055"/>
          </a:xfrm>
          <a:prstGeom prst="rect">
            <a:avLst/>
          </a:prstGeom>
          <a:noFill/>
        </p:spPr>
        <p:txBody>
          <a:bodyPr wrap="none" rtlCol="0">
            <a:spAutoFit/>
          </a:bodyPr>
          <a:lstStyle/>
          <a:p>
            <a:r>
              <a:rPr lang="en-US" altLang="ko-KR" sz="700" dirty="0" smtClean="0">
                <a:hlinkClick r:id="rId11"/>
              </a:rPr>
              <a:t>https://docs.amplify.aws/lib/pubsub/getting-started/q/platform/js</a:t>
            </a:r>
            <a:endParaRPr lang="ko-KR" altLang="en-US" sz="700"/>
          </a:p>
        </p:txBody>
      </p:sp>
      <p:sp>
        <p:nvSpPr>
          <p:cNvPr id="25" name="TextBox 24"/>
          <p:cNvSpPr txBox="1"/>
          <p:nvPr/>
        </p:nvSpPr>
        <p:spPr>
          <a:xfrm>
            <a:off x="7463994" y="4693673"/>
            <a:ext cx="2720617" cy="200055"/>
          </a:xfrm>
          <a:prstGeom prst="rect">
            <a:avLst/>
          </a:prstGeom>
          <a:noFill/>
        </p:spPr>
        <p:txBody>
          <a:bodyPr wrap="none" rtlCol="0">
            <a:spAutoFit/>
          </a:bodyPr>
          <a:lstStyle>
            <a:defPPr>
              <a:defRPr lang="ko-KR"/>
            </a:defPPr>
            <a:lvl1pPr>
              <a:defRPr sz="800"/>
            </a:lvl1pPr>
          </a:lstStyle>
          <a:p>
            <a:r>
              <a:rPr lang="en-US" altLang="ko-KR" sz="700" dirty="0">
                <a:hlinkClick r:id="rId12"/>
              </a:rPr>
              <a:t>https://docs.amplify.aws/lib/interactions/getting-started/q/platform/js</a:t>
            </a:r>
            <a:endParaRPr lang="ko-KR" altLang="en-US" sz="700"/>
          </a:p>
        </p:txBody>
      </p:sp>
      <p:sp>
        <p:nvSpPr>
          <p:cNvPr id="26" name="TextBox 25"/>
          <p:cNvSpPr txBox="1"/>
          <p:nvPr/>
        </p:nvSpPr>
        <p:spPr>
          <a:xfrm>
            <a:off x="3059724" y="5463888"/>
            <a:ext cx="2691763" cy="200055"/>
          </a:xfrm>
          <a:prstGeom prst="rect">
            <a:avLst/>
          </a:prstGeom>
          <a:noFill/>
        </p:spPr>
        <p:txBody>
          <a:bodyPr wrap="none" rtlCol="0">
            <a:spAutoFit/>
          </a:bodyPr>
          <a:lstStyle/>
          <a:p>
            <a:r>
              <a:rPr lang="en-US" altLang="ko-KR" sz="700" dirty="0" smtClean="0">
                <a:hlinkClick r:id="rId13"/>
              </a:rPr>
              <a:t>https://docs.amplify.aws/lib/predictions/getting-started/q/platform/js</a:t>
            </a:r>
            <a:endParaRPr lang="ko-KR" altLang="en-US" sz="700"/>
          </a:p>
        </p:txBody>
      </p:sp>
    </p:spTree>
    <p:extLst>
      <p:ext uri="{BB962C8B-B14F-4D97-AF65-F5344CB8AC3E}">
        <p14:creationId xmlns:p14="http://schemas.microsoft.com/office/powerpoint/2010/main" val="868810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838200" y="365126"/>
            <a:ext cx="10515600" cy="668962"/>
          </a:xfrm>
        </p:spPr>
        <p:txBody>
          <a:bodyPr/>
          <a:lstStyle/>
          <a:p>
            <a:r>
              <a:rPr lang="en-US" altLang="ko-KR" dirty="0" smtClean="0"/>
              <a:t>Amplify </a:t>
            </a:r>
            <a:r>
              <a:rPr lang="ko-KR" altLang="en-US" smtClean="0"/>
              <a:t>이해</a:t>
            </a:r>
            <a:endParaRPr lang="ko-KR" altLang="en-US"/>
          </a:p>
        </p:txBody>
      </p:sp>
      <p:sp>
        <p:nvSpPr>
          <p:cNvPr id="5" name="내용 개체 틀 2"/>
          <p:cNvSpPr>
            <a:spLocks noGrp="1"/>
          </p:cNvSpPr>
          <p:nvPr>
            <p:ph idx="1"/>
          </p:nvPr>
        </p:nvSpPr>
        <p:spPr>
          <a:xfrm>
            <a:off x="838200" y="1213475"/>
            <a:ext cx="10515600" cy="4807763"/>
          </a:xfrm>
        </p:spPr>
        <p:txBody>
          <a:bodyPr lIns="72000"/>
          <a:lstStyle/>
          <a:p>
            <a:r>
              <a:rPr lang="en-US" altLang="ko-KR" b="1" dirty="0" smtClean="0"/>
              <a:t>Amplify CLI</a:t>
            </a:r>
          </a:p>
          <a:p>
            <a:pPr marL="447675" lvl="2" indent="-184150">
              <a:spcBef>
                <a:spcPts val="1000"/>
              </a:spcBef>
            </a:pPr>
            <a:r>
              <a:rPr lang="en-US" altLang="ko-KR" dirty="0" smtClean="0"/>
              <a:t>Install</a:t>
            </a:r>
          </a:p>
          <a:p>
            <a:pPr marL="447675" lvl="2" indent="-184150">
              <a:spcBef>
                <a:spcPts val="1000"/>
              </a:spcBef>
            </a:pPr>
            <a:endParaRPr lang="en-US" altLang="ko-KR" sz="700" dirty="0"/>
          </a:p>
          <a:p>
            <a:pPr marL="447675" lvl="2" indent="-184150">
              <a:spcBef>
                <a:spcPts val="1000"/>
              </a:spcBef>
            </a:pPr>
            <a:endParaRPr lang="en-US" altLang="ko-KR" sz="500" dirty="0" smtClean="0"/>
          </a:p>
          <a:p>
            <a:pPr marL="447675" lvl="2" indent="-184150">
              <a:spcBef>
                <a:spcPts val="1000"/>
              </a:spcBef>
            </a:pPr>
            <a:r>
              <a:rPr lang="en-US" altLang="ko-KR" dirty="0" smtClean="0"/>
              <a:t>Configure Amplify CLI</a:t>
            </a:r>
          </a:p>
        </p:txBody>
      </p:sp>
      <p:sp>
        <p:nvSpPr>
          <p:cNvPr id="9" name="TextBox 8"/>
          <p:cNvSpPr txBox="1"/>
          <p:nvPr/>
        </p:nvSpPr>
        <p:spPr>
          <a:xfrm>
            <a:off x="2222499" y="1288677"/>
            <a:ext cx="1444626" cy="230832"/>
          </a:xfrm>
          <a:prstGeom prst="rect">
            <a:avLst/>
          </a:prstGeom>
          <a:noFill/>
        </p:spPr>
        <p:txBody>
          <a:bodyPr wrap="none" rtlCol="0">
            <a:spAutoFit/>
          </a:bodyPr>
          <a:lstStyle/>
          <a:p>
            <a:r>
              <a:rPr lang="en-US" altLang="ko-KR" sz="900" dirty="0" smtClean="0">
                <a:hlinkClick r:id="rId2"/>
              </a:rPr>
              <a:t>https://docs.amplify.aws/cli</a:t>
            </a:r>
            <a:endParaRPr lang="ko-KR" altLang="en-US" sz="900"/>
          </a:p>
        </p:txBody>
      </p:sp>
      <p:grpSp>
        <p:nvGrpSpPr>
          <p:cNvPr id="14" name="그룹 13"/>
          <p:cNvGrpSpPr/>
          <p:nvPr/>
        </p:nvGrpSpPr>
        <p:grpSpPr>
          <a:xfrm>
            <a:off x="1203008" y="1859280"/>
            <a:ext cx="8204489" cy="406400"/>
            <a:chOff x="1009968" y="1595120"/>
            <a:chExt cx="4619625" cy="406400"/>
          </a:xfrm>
        </p:grpSpPr>
        <p:sp>
          <p:nvSpPr>
            <p:cNvPr id="12" name="모서리가 둥근 직사각형 11"/>
            <p:cNvSpPr/>
            <p:nvPr/>
          </p:nvSpPr>
          <p:spPr>
            <a:xfrm>
              <a:off x="1009968" y="1595120"/>
              <a:ext cx="4619625" cy="406400"/>
            </a:xfrm>
            <a:prstGeom prst="roundRect">
              <a:avLst>
                <a:gd name="adj" fmla="val 4948"/>
              </a:avLst>
            </a:prstGeom>
            <a:solidFill>
              <a:srgbClr val="152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p>
          </p:txBody>
        </p:sp>
        <p:sp>
          <p:nvSpPr>
            <p:cNvPr id="11" name="직사각형 10"/>
            <p:cNvSpPr/>
            <p:nvPr/>
          </p:nvSpPr>
          <p:spPr>
            <a:xfrm>
              <a:off x="1115106" y="1672828"/>
              <a:ext cx="1871025" cy="246221"/>
            </a:xfrm>
            <a:prstGeom prst="rect">
              <a:avLst/>
            </a:prstGeom>
          </p:spPr>
          <p:txBody>
            <a:bodyPr wrap="none">
              <a:spAutoFit/>
            </a:bodyPr>
            <a:lstStyle/>
            <a:p>
              <a:r>
                <a:rPr lang="en-US" altLang="ko-KR" sz="1000" b="1" i="0" u="none" strike="noStrike" dirty="0" err="1" smtClean="0">
                  <a:solidFill>
                    <a:srgbClr val="DCDCAA"/>
                  </a:solidFill>
                  <a:effectLst/>
                  <a:latin typeface="LG Smart_Global Light" panose="020B0302040402060203" pitchFamily="34" charset="0"/>
                </a:rPr>
                <a:t>npm</a:t>
              </a:r>
              <a:r>
                <a:rPr lang="en-US" altLang="ko-KR" sz="1000" b="1" i="0" dirty="0" smtClean="0">
                  <a:solidFill>
                    <a:srgbClr val="FFFFFF"/>
                  </a:solidFill>
                  <a:effectLst/>
                  <a:latin typeface="LG Smart_Global Light" panose="020B0302040402060203" pitchFamily="34" charset="0"/>
                </a:rPr>
                <a:t> </a:t>
              </a:r>
              <a:r>
                <a:rPr lang="en-US" altLang="ko-KR" sz="1000" b="1" i="0" u="none" strike="noStrike" dirty="0" smtClean="0">
                  <a:solidFill>
                    <a:srgbClr val="DCDCAA"/>
                  </a:solidFill>
                  <a:effectLst/>
                  <a:latin typeface="LG Smart_Global Light" panose="020B0302040402060203" pitchFamily="34" charset="0"/>
                </a:rPr>
                <a:t>install</a:t>
              </a:r>
              <a:r>
                <a:rPr lang="en-US" altLang="ko-KR" sz="1000" b="1" i="0" dirty="0" smtClean="0">
                  <a:solidFill>
                    <a:srgbClr val="FFFFFF"/>
                  </a:solidFill>
                  <a:effectLst/>
                  <a:latin typeface="LG Smart_Global Light" panose="020B0302040402060203" pitchFamily="34" charset="0"/>
                </a:rPr>
                <a:t> -g @</a:t>
              </a:r>
              <a:r>
                <a:rPr lang="en-US" altLang="ko-KR" sz="1000" b="1" i="0" dirty="0" err="1" smtClean="0">
                  <a:solidFill>
                    <a:srgbClr val="FFFFFF"/>
                  </a:solidFill>
                  <a:effectLst/>
                  <a:latin typeface="LG Smart_Global Light" panose="020B0302040402060203" pitchFamily="34" charset="0"/>
                </a:rPr>
                <a:t>aws</a:t>
              </a:r>
              <a:r>
                <a:rPr lang="en-US" altLang="ko-KR" sz="1000" b="1" i="0" dirty="0" smtClean="0">
                  <a:solidFill>
                    <a:srgbClr val="FFFFFF"/>
                  </a:solidFill>
                  <a:effectLst/>
                  <a:latin typeface="LG Smart_Global Light" panose="020B0302040402060203" pitchFamily="34" charset="0"/>
                </a:rPr>
                <a:t>-amplify/cli</a:t>
              </a:r>
              <a:endParaRPr lang="ko-KR" altLang="en-US" sz="1000" b="1">
                <a:latin typeface="LG Smart_Global Light" panose="020B0302040402060203" pitchFamily="34" charset="0"/>
              </a:endParaRPr>
            </a:p>
          </p:txBody>
        </p:sp>
      </p:grpSp>
      <p:sp>
        <p:nvSpPr>
          <p:cNvPr id="15" name="TextBox 14"/>
          <p:cNvSpPr txBox="1"/>
          <p:nvPr/>
        </p:nvSpPr>
        <p:spPr>
          <a:xfrm>
            <a:off x="1778000" y="1597159"/>
            <a:ext cx="2435282" cy="261610"/>
          </a:xfrm>
          <a:prstGeom prst="rect">
            <a:avLst/>
          </a:prstGeom>
          <a:noFill/>
        </p:spPr>
        <p:txBody>
          <a:bodyPr wrap="none" rtlCol="0">
            <a:spAutoFit/>
          </a:bodyPr>
          <a:lstStyle/>
          <a:p>
            <a:r>
              <a:rPr lang="en-US" altLang="ko-KR" sz="1100" dirty="0" smtClean="0">
                <a:hlinkClick r:id="rId3"/>
              </a:rPr>
              <a:t>https://docs.amplify.aws/cli/start/install</a:t>
            </a:r>
            <a:endParaRPr lang="ko-KR" altLang="en-US" sz="1100"/>
          </a:p>
        </p:txBody>
      </p:sp>
      <p:grpSp>
        <p:nvGrpSpPr>
          <p:cNvPr id="16" name="그룹 15"/>
          <p:cNvGrpSpPr/>
          <p:nvPr/>
        </p:nvGrpSpPr>
        <p:grpSpPr>
          <a:xfrm>
            <a:off x="1203008" y="2609888"/>
            <a:ext cx="8204489" cy="406400"/>
            <a:chOff x="1009968" y="1595120"/>
            <a:chExt cx="4619625" cy="406400"/>
          </a:xfrm>
        </p:grpSpPr>
        <p:sp>
          <p:nvSpPr>
            <p:cNvPr id="17" name="모서리가 둥근 직사각형 16"/>
            <p:cNvSpPr/>
            <p:nvPr/>
          </p:nvSpPr>
          <p:spPr>
            <a:xfrm>
              <a:off x="1009968" y="1595120"/>
              <a:ext cx="4619625" cy="406400"/>
            </a:xfrm>
            <a:prstGeom prst="roundRect">
              <a:avLst>
                <a:gd name="adj" fmla="val 4948"/>
              </a:avLst>
            </a:prstGeom>
            <a:solidFill>
              <a:srgbClr val="152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p>
          </p:txBody>
        </p:sp>
        <p:sp>
          <p:nvSpPr>
            <p:cNvPr id="18" name="직사각형 17"/>
            <p:cNvSpPr/>
            <p:nvPr/>
          </p:nvSpPr>
          <p:spPr>
            <a:xfrm>
              <a:off x="1115106" y="1672828"/>
              <a:ext cx="1099981" cy="246221"/>
            </a:xfrm>
            <a:prstGeom prst="rect">
              <a:avLst/>
            </a:prstGeom>
          </p:spPr>
          <p:txBody>
            <a:bodyPr wrap="none">
              <a:spAutoFit/>
            </a:bodyPr>
            <a:lstStyle/>
            <a:p>
              <a:r>
                <a:rPr lang="en-US" altLang="ko-KR" sz="1000" b="1" i="0" dirty="0" smtClean="0">
                  <a:solidFill>
                    <a:srgbClr val="FFFFFF"/>
                  </a:solidFill>
                  <a:effectLst/>
                  <a:latin typeface="LG Smart_Global Light" panose="020B0302040402060203" pitchFamily="34" charset="0"/>
                </a:rPr>
                <a:t>amplify configure</a:t>
              </a:r>
              <a:endParaRPr lang="ko-KR" altLang="en-US" sz="1000" b="1">
                <a:latin typeface="LG Smart_Global Light" panose="020B0302040402060203" pitchFamily="34" charset="0"/>
              </a:endParaRPr>
            </a:p>
          </p:txBody>
        </p:sp>
      </p:grpSp>
      <p:sp>
        <p:nvSpPr>
          <p:cNvPr id="19" name="Rectangle 9"/>
          <p:cNvSpPr>
            <a:spLocks noChangeArrowheads="1"/>
          </p:cNvSpPr>
          <p:nvPr/>
        </p:nvSpPr>
        <p:spPr bwMode="auto">
          <a:xfrm>
            <a:off x="1203008" y="3254488"/>
            <a:ext cx="8204489" cy="95332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000" tIns="72000" rIns="91440" bIns="72000" numCol="1" anchor="ctr" anchorCtr="0" compatLnSpc="1">
            <a:prstTxWarp prst="textNoShape">
              <a:avLst/>
            </a:prstTxWarp>
            <a:spAutoFit/>
          </a:bodyPr>
          <a:lstStyle/>
          <a:p>
            <a:pPr lvl="0" eaLnBrk="0" fontAlgn="base" latinLnBrk="0" hangingPunct="0">
              <a:spcBef>
                <a:spcPct val="0"/>
              </a:spcBef>
              <a:spcAft>
                <a:spcPct val="0"/>
              </a:spcAft>
            </a:pPr>
            <a:r>
              <a:rPr lang="en-US" altLang="ko-KR" sz="1050" dirty="0"/>
              <a:t>Specify the AWS Region </a:t>
            </a:r>
            <a:endParaRPr lang="en-US" altLang="ko-KR" sz="1050" dirty="0" smtClean="0"/>
          </a:p>
          <a:p>
            <a:pPr lvl="0" eaLnBrk="0" fontAlgn="base" latinLnBrk="0" hangingPunct="0">
              <a:spcBef>
                <a:spcPct val="0"/>
              </a:spcBef>
              <a:spcAft>
                <a:spcPct val="0"/>
              </a:spcAft>
            </a:pPr>
            <a:r>
              <a:rPr lang="en-US" altLang="ko-KR" sz="1050" dirty="0" smtClean="0"/>
              <a:t>? </a:t>
            </a:r>
            <a:r>
              <a:rPr lang="en-US" altLang="ko-KR" sz="1050" dirty="0"/>
              <a:t>region: # Your preferred region </a:t>
            </a:r>
            <a:endParaRPr lang="en-US" altLang="ko-KR" sz="1050" dirty="0" smtClean="0"/>
          </a:p>
          <a:p>
            <a:pPr lvl="0" eaLnBrk="0" fontAlgn="base" latinLnBrk="0" hangingPunct="0">
              <a:spcBef>
                <a:spcPct val="0"/>
              </a:spcBef>
              <a:spcAft>
                <a:spcPct val="0"/>
              </a:spcAft>
            </a:pPr>
            <a:r>
              <a:rPr lang="en-US" altLang="ko-KR" sz="1050" dirty="0" smtClean="0"/>
              <a:t>Specify </a:t>
            </a:r>
            <a:r>
              <a:rPr lang="en-US" altLang="ko-KR" sz="1050" dirty="0"/>
              <a:t>the username of the new IAM user: </a:t>
            </a:r>
            <a:endParaRPr lang="en-US" altLang="ko-KR" sz="1050" dirty="0" smtClean="0"/>
          </a:p>
          <a:p>
            <a:pPr lvl="0" eaLnBrk="0" fontAlgn="base" latinLnBrk="0" hangingPunct="0">
              <a:spcBef>
                <a:spcPct val="0"/>
              </a:spcBef>
              <a:spcAft>
                <a:spcPct val="0"/>
              </a:spcAft>
            </a:pPr>
            <a:r>
              <a:rPr lang="en-US" altLang="ko-KR" sz="1050" dirty="0" smtClean="0"/>
              <a:t>? </a:t>
            </a:r>
            <a:r>
              <a:rPr lang="en-US" altLang="ko-KR" sz="1050" dirty="0"/>
              <a:t>user name: # User name for Amplify IAM user </a:t>
            </a:r>
            <a:endParaRPr lang="en-US" altLang="ko-KR" sz="1050" dirty="0" smtClean="0"/>
          </a:p>
          <a:p>
            <a:pPr lvl="0" eaLnBrk="0" fontAlgn="base" latinLnBrk="0" hangingPunct="0">
              <a:spcBef>
                <a:spcPct val="0"/>
              </a:spcBef>
              <a:spcAft>
                <a:spcPct val="0"/>
              </a:spcAft>
            </a:pPr>
            <a:r>
              <a:rPr lang="en-US" altLang="ko-KR" sz="1050" dirty="0" smtClean="0"/>
              <a:t>Complete </a:t>
            </a:r>
            <a:r>
              <a:rPr lang="en-US" altLang="ko-KR" sz="1050" dirty="0"/>
              <a:t>the user creation using the AWS console</a:t>
            </a:r>
            <a:endParaRPr kumimoji="0" lang="ko-KR" altLang="ko-KR" sz="2400" i="0" u="none" strike="noStrike" cap="none" normalizeH="0" baseline="0" dirty="0" smtClean="0">
              <a:ln>
                <a:noFill/>
              </a:ln>
              <a:solidFill>
                <a:schemeClr val="tx1"/>
              </a:solidFill>
              <a:effectLst/>
              <a:latin typeface="Arial" panose="020B0604020202020204" pitchFamily="34" charset="0"/>
            </a:endParaRPr>
          </a:p>
        </p:txBody>
      </p:sp>
      <p:sp>
        <p:nvSpPr>
          <p:cNvPr id="21" name="Rectangle 1"/>
          <p:cNvSpPr>
            <a:spLocks noChangeArrowheads="1"/>
          </p:cNvSpPr>
          <p:nvPr/>
        </p:nvSpPr>
        <p:spPr bwMode="auto">
          <a:xfrm>
            <a:off x="1233488" y="4245987"/>
            <a:ext cx="71056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0" i="0" u="none" strike="noStrike" cap="none" normalizeH="0" baseline="0" dirty="0" smtClean="0">
                <a:ln>
                  <a:noFill/>
                </a:ln>
                <a:solidFill>
                  <a:srgbClr val="152939"/>
                </a:solidFill>
                <a:effectLst/>
                <a:latin typeface="+mn-lt"/>
                <a:ea typeface="Amazon Ember"/>
              </a:rPr>
              <a:t>Create a user with </a:t>
            </a:r>
            <a:r>
              <a:rPr kumimoji="0" lang="ko-KR" altLang="ko-KR" sz="1000" b="0" i="0" u="sng" strike="noStrike" cap="none" normalizeH="0" baseline="0" dirty="0" smtClean="0">
                <a:ln>
                  <a:noFill/>
                </a:ln>
                <a:solidFill>
                  <a:srgbClr val="152939"/>
                </a:solidFill>
                <a:effectLst/>
                <a:latin typeface="+mn-lt"/>
                <a:ea typeface="SFMono-Regular"/>
              </a:rPr>
              <a:t>AdministratorAccess</a:t>
            </a:r>
            <a:r>
              <a:rPr kumimoji="0" lang="ko-KR" altLang="ko-KR" sz="1200" b="0" i="0" u="none" strike="noStrike" cap="none" normalizeH="0" baseline="0" dirty="0" smtClean="0">
                <a:ln>
                  <a:noFill/>
                </a:ln>
                <a:solidFill>
                  <a:srgbClr val="152939"/>
                </a:solidFill>
                <a:effectLst/>
                <a:latin typeface="+mn-lt"/>
                <a:ea typeface="Amazon Ember"/>
              </a:rPr>
              <a:t> to your account to provision AWS resources for you like AppSync, Cognito etc.</a:t>
            </a:r>
            <a:r>
              <a:rPr kumimoji="0" lang="ko-KR" altLang="ko-KR" sz="800" b="0" i="0" u="none" strike="noStrike" cap="none" normalizeH="0" baseline="0" dirty="0" smtClean="0">
                <a:ln>
                  <a:noFill/>
                </a:ln>
                <a:solidFill>
                  <a:schemeClr val="tx1"/>
                </a:solidFill>
                <a:effectLst/>
                <a:latin typeface="+mn-lt"/>
              </a:rPr>
              <a:t> </a:t>
            </a:r>
            <a:endParaRPr kumimoji="0" lang="ko-KR" altLang="ko-KR" b="0" i="0" u="none" strike="noStrike" cap="none" normalizeH="0" baseline="0" dirty="0" smtClean="0">
              <a:ln>
                <a:noFill/>
              </a:ln>
              <a:solidFill>
                <a:schemeClr val="tx1"/>
              </a:solidFill>
              <a:effectLst/>
              <a:latin typeface="+mn-lt"/>
            </a:endParaRPr>
          </a:p>
        </p:txBody>
      </p:sp>
      <p:sp>
        <p:nvSpPr>
          <p:cNvPr id="25" name="Rectangle 9"/>
          <p:cNvSpPr>
            <a:spLocks noChangeArrowheads="1"/>
          </p:cNvSpPr>
          <p:nvPr/>
        </p:nvSpPr>
        <p:spPr bwMode="auto">
          <a:xfrm>
            <a:off x="1203007" y="4913467"/>
            <a:ext cx="8204489" cy="1222624"/>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000" tIns="72000" rIns="91440" bIns="72000" numCol="1" anchor="ctr" anchorCtr="0" compatLnSpc="1">
            <a:prstTxWarp prst="textNoShape">
              <a:avLst/>
            </a:prstTxWarp>
            <a:spAutoFit/>
          </a:bodyPr>
          <a:lstStyle/>
          <a:p>
            <a:pPr lvl="0" eaLnBrk="0" fontAlgn="base" latinLnBrk="0" hangingPunct="0">
              <a:spcBef>
                <a:spcPct val="0"/>
              </a:spcBef>
              <a:spcAft>
                <a:spcPct val="0"/>
              </a:spcAft>
            </a:pPr>
            <a:r>
              <a:rPr lang="en-US" altLang="ko-KR" sz="1050" dirty="0"/>
              <a:t>Enter the access key of the newly created user: </a:t>
            </a:r>
            <a:endParaRPr lang="en-US" altLang="ko-KR" sz="1050" dirty="0" smtClean="0"/>
          </a:p>
          <a:p>
            <a:pPr lvl="0" eaLnBrk="0" fontAlgn="base" latinLnBrk="0" hangingPunct="0">
              <a:spcBef>
                <a:spcPct val="0"/>
              </a:spcBef>
              <a:spcAft>
                <a:spcPct val="0"/>
              </a:spcAft>
            </a:pPr>
            <a:r>
              <a:rPr lang="en-US" altLang="ko-KR" sz="1050" dirty="0" smtClean="0"/>
              <a:t>? </a:t>
            </a:r>
            <a:r>
              <a:rPr lang="en-US" altLang="ko-KR" sz="1050" dirty="0" err="1"/>
              <a:t>accessKeyId</a:t>
            </a:r>
            <a:r>
              <a:rPr lang="en-US" altLang="ko-KR" sz="1050" dirty="0"/>
              <a:t>: # YOUR_ACCESS_KEY_ID </a:t>
            </a:r>
            <a:endParaRPr lang="en-US" altLang="ko-KR" sz="1050" dirty="0" smtClean="0"/>
          </a:p>
          <a:p>
            <a:pPr lvl="0" eaLnBrk="0" fontAlgn="base" latinLnBrk="0" hangingPunct="0">
              <a:spcBef>
                <a:spcPct val="0"/>
              </a:spcBef>
              <a:spcAft>
                <a:spcPct val="0"/>
              </a:spcAft>
            </a:pPr>
            <a:r>
              <a:rPr lang="en-US" altLang="ko-KR" sz="1050" dirty="0" smtClean="0"/>
              <a:t>? </a:t>
            </a:r>
            <a:r>
              <a:rPr lang="en-US" altLang="ko-KR" sz="1050" dirty="0" err="1"/>
              <a:t>secretAccessKey</a:t>
            </a:r>
            <a:r>
              <a:rPr lang="en-US" altLang="ko-KR" sz="1050" dirty="0"/>
              <a:t>: # YOUR_SECRET_ACCESS_KEY </a:t>
            </a:r>
            <a:endParaRPr lang="en-US" altLang="ko-KR" sz="1050" dirty="0" smtClean="0"/>
          </a:p>
          <a:p>
            <a:pPr lvl="0" eaLnBrk="0" fontAlgn="base" latinLnBrk="0" hangingPunct="0">
              <a:spcBef>
                <a:spcPct val="0"/>
              </a:spcBef>
              <a:spcAft>
                <a:spcPct val="0"/>
              </a:spcAft>
            </a:pPr>
            <a:r>
              <a:rPr lang="en-US" altLang="ko-KR" sz="1050" dirty="0" smtClean="0"/>
              <a:t>This </a:t>
            </a:r>
            <a:r>
              <a:rPr lang="en-US" altLang="ko-KR" sz="1050" dirty="0"/>
              <a:t>would update/create the AWS Profile in your local machine </a:t>
            </a:r>
            <a:endParaRPr lang="en-US" altLang="ko-KR" sz="1050" dirty="0" smtClean="0"/>
          </a:p>
          <a:p>
            <a:pPr lvl="0" eaLnBrk="0" fontAlgn="base" latinLnBrk="0" hangingPunct="0">
              <a:spcBef>
                <a:spcPct val="0"/>
              </a:spcBef>
              <a:spcAft>
                <a:spcPct val="0"/>
              </a:spcAft>
            </a:pPr>
            <a:r>
              <a:rPr lang="en-US" altLang="ko-KR" sz="1050" dirty="0" smtClean="0"/>
              <a:t>? </a:t>
            </a:r>
            <a:r>
              <a:rPr lang="en-US" altLang="ko-KR" sz="1050" dirty="0"/>
              <a:t>Profile Name: # (default) </a:t>
            </a:r>
            <a:endParaRPr lang="en-US" altLang="ko-KR" sz="1050" dirty="0" smtClean="0"/>
          </a:p>
          <a:p>
            <a:pPr lvl="0" eaLnBrk="0" fontAlgn="base" latinLnBrk="0" hangingPunct="0">
              <a:spcBef>
                <a:spcPct val="0"/>
              </a:spcBef>
              <a:spcAft>
                <a:spcPct val="0"/>
              </a:spcAft>
            </a:pPr>
            <a:endParaRPr lang="en-US" altLang="ko-KR" sz="600" dirty="0"/>
          </a:p>
          <a:p>
            <a:pPr lvl="0" eaLnBrk="0" fontAlgn="base" latinLnBrk="0" hangingPunct="0">
              <a:spcBef>
                <a:spcPct val="0"/>
              </a:spcBef>
              <a:spcAft>
                <a:spcPct val="0"/>
              </a:spcAft>
            </a:pPr>
            <a:r>
              <a:rPr lang="en-US" altLang="ko-KR" sz="1050" dirty="0" smtClean="0"/>
              <a:t>Successfully </a:t>
            </a:r>
            <a:r>
              <a:rPr lang="en-US" altLang="ko-KR" sz="1050" dirty="0"/>
              <a:t>set up the new user.</a:t>
            </a:r>
            <a:endParaRPr kumimoji="0" lang="ko-KR" altLang="ko-KR" sz="2400" i="0" u="none" strike="noStrike" cap="none" normalizeH="0" baseline="0" dirty="0" smtClean="0">
              <a:ln>
                <a:noFill/>
              </a:ln>
              <a:solidFill>
                <a:schemeClr val="tx1"/>
              </a:solidFill>
              <a:effectLst/>
              <a:latin typeface="Arial" panose="020B0604020202020204" pitchFamily="34" charset="0"/>
            </a:endParaRPr>
          </a:p>
        </p:txBody>
      </p:sp>
      <p:sp>
        <p:nvSpPr>
          <p:cNvPr id="26" name="직사각형 25"/>
          <p:cNvSpPr/>
          <p:nvPr/>
        </p:nvSpPr>
        <p:spPr>
          <a:xfrm>
            <a:off x="1152207" y="2989984"/>
            <a:ext cx="3964355" cy="276999"/>
          </a:xfrm>
          <a:prstGeom prst="rect">
            <a:avLst/>
          </a:prstGeom>
        </p:spPr>
        <p:txBody>
          <a:bodyPr wrap="none">
            <a:spAutoFit/>
          </a:bodyPr>
          <a:lstStyle/>
          <a:p>
            <a:r>
              <a:rPr lang="en-US" altLang="ko-KR" sz="1200" b="0" i="0" u="sng" dirty="0" smtClean="0">
                <a:solidFill>
                  <a:srgbClr val="152939"/>
                </a:solidFill>
                <a:effectLst/>
              </a:rPr>
              <a:t>amplify configure</a:t>
            </a:r>
            <a:r>
              <a:rPr lang="en-US" altLang="ko-KR" sz="1200" b="0" i="0" dirty="0" smtClean="0">
                <a:solidFill>
                  <a:srgbClr val="152939"/>
                </a:solidFill>
                <a:effectLst/>
              </a:rPr>
              <a:t> will ask you to sign into the AWS Console.</a:t>
            </a:r>
            <a:endParaRPr lang="ko-KR" altLang="en-US" sz="1200"/>
          </a:p>
        </p:txBody>
      </p:sp>
      <p:sp>
        <p:nvSpPr>
          <p:cNvPr id="27" name="Rectangle 2"/>
          <p:cNvSpPr>
            <a:spLocks noChangeArrowheads="1"/>
          </p:cNvSpPr>
          <p:nvPr/>
        </p:nvSpPr>
        <p:spPr bwMode="auto">
          <a:xfrm>
            <a:off x="1243648" y="4577437"/>
            <a:ext cx="8174008"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50" b="0" i="0" u="none" strike="noStrike" cap="none" normalizeH="0" baseline="0" dirty="0" smtClean="0">
                <a:ln>
                  <a:noFill/>
                </a:ln>
                <a:solidFill>
                  <a:srgbClr val="152939"/>
                </a:solidFill>
                <a:effectLst/>
                <a:latin typeface="Arial" panose="020B0604020202020204" pitchFamily="34" charset="0"/>
                <a:ea typeface="Amazon Ember"/>
              </a:rPr>
              <a:t>Once the user is created, Amplify CLI will ask you to provide the</a:t>
            </a:r>
            <a:r>
              <a:rPr kumimoji="0" lang="ko-KR" altLang="ko-KR" sz="1050" b="0" i="0" strike="noStrike" cap="none" normalizeH="0" baseline="0" dirty="0" smtClean="0">
                <a:ln>
                  <a:noFill/>
                </a:ln>
                <a:solidFill>
                  <a:srgbClr val="152939"/>
                </a:solidFill>
                <a:effectLst/>
                <a:ea typeface="Amazon Ember"/>
              </a:rPr>
              <a:t> </a:t>
            </a:r>
            <a:r>
              <a:rPr kumimoji="0" lang="ko-KR" altLang="ko-KR" sz="1000" b="0" i="0" u="sng" strike="noStrike" cap="none" normalizeH="0" baseline="0" dirty="0" smtClean="0">
                <a:ln>
                  <a:noFill/>
                </a:ln>
                <a:solidFill>
                  <a:srgbClr val="152939"/>
                </a:solidFill>
                <a:effectLst/>
                <a:latin typeface="Arial Unicode MS" panose="020B0604020202020204" pitchFamily="50" charset="-127"/>
                <a:ea typeface="SFMono-Regular"/>
              </a:rPr>
              <a:t>accessKeyId</a:t>
            </a:r>
            <a:r>
              <a:rPr kumimoji="0" lang="ko-KR" altLang="ko-KR" sz="1050" b="0" i="0" u="none" strike="noStrike" cap="none" normalizeH="0" baseline="0" dirty="0" smtClean="0">
                <a:ln>
                  <a:noFill/>
                </a:ln>
                <a:solidFill>
                  <a:srgbClr val="152939"/>
                </a:solidFill>
                <a:effectLst/>
                <a:ea typeface="Amazon Ember"/>
              </a:rPr>
              <a:t> and the </a:t>
            </a:r>
            <a:r>
              <a:rPr kumimoji="0" lang="ko-KR" altLang="ko-KR" sz="1000" b="0" i="0" u="sng" strike="noStrike" cap="none" normalizeH="0" baseline="0" dirty="0" smtClean="0">
                <a:ln>
                  <a:noFill/>
                </a:ln>
                <a:solidFill>
                  <a:srgbClr val="152939"/>
                </a:solidFill>
                <a:effectLst/>
                <a:latin typeface="Arial Unicode MS" panose="020B0604020202020204" pitchFamily="50" charset="-127"/>
                <a:ea typeface="SFMono-Regular"/>
              </a:rPr>
              <a:t>secretAccessKey</a:t>
            </a:r>
            <a:r>
              <a:rPr kumimoji="0" lang="ko-KR" altLang="ko-KR" sz="1050" b="0" i="0" u="none" strike="noStrike" cap="none" normalizeH="0" baseline="0" dirty="0" smtClean="0">
                <a:ln>
                  <a:noFill/>
                </a:ln>
                <a:solidFill>
                  <a:srgbClr val="152939"/>
                </a:solidFill>
                <a:effectLst/>
                <a:ea typeface="Amazon Ember"/>
              </a:rPr>
              <a:t> to connect Amplify CLI with your newly created IAM user.</a:t>
            </a:r>
            <a:r>
              <a:rPr kumimoji="0" lang="ko-KR" altLang="ko-KR" sz="600" b="0" i="0" u="none" strike="noStrike" cap="none" normalizeH="0" baseline="0" dirty="0" smtClean="0">
                <a:ln>
                  <a:noFill/>
                </a:ln>
                <a:solidFill>
                  <a:schemeClr val="tx1"/>
                </a:solidFill>
                <a:effectLst/>
                <a:latin typeface="Arial" panose="020B0604020202020204" pitchFamily="34" charset="0"/>
              </a:rPr>
              <a:t> </a:t>
            </a:r>
            <a:endParaRPr kumimoji="0" lang="ko-KR" altLang="ko-KR"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9091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838200" y="365126"/>
            <a:ext cx="10515600" cy="668962"/>
          </a:xfrm>
        </p:spPr>
        <p:txBody>
          <a:bodyPr/>
          <a:lstStyle/>
          <a:p>
            <a:r>
              <a:rPr lang="en-US" altLang="ko-KR" dirty="0" smtClean="0"/>
              <a:t>Amplify </a:t>
            </a:r>
            <a:r>
              <a:rPr lang="ko-KR" altLang="en-US" smtClean="0"/>
              <a:t>이해</a:t>
            </a:r>
            <a:endParaRPr lang="ko-KR" altLang="en-US"/>
          </a:p>
        </p:txBody>
      </p:sp>
      <p:sp>
        <p:nvSpPr>
          <p:cNvPr id="5" name="내용 개체 틀 2"/>
          <p:cNvSpPr>
            <a:spLocks noGrp="1"/>
          </p:cNvSpPr>
          <p:nvPr>
            <p:ph idx="1"/>
          </p:nvPr>
        </p:nvSpPr>
        <p:spPr>
          <a:xfrm>
            <a:off x="838200" y="1213475"/>
            <a:ext cx="10515600" cy="4807763"/>
          </a:xfrm>
        </p:spPr>
        <p:txBody>
          <a:bodyPr lIns="72000"/>
          <a:lstStyle/>
          <a:p>
            <a:r>
              <a:rPr lang="en-US" altLang="ko-KR" b="1" dirty="0" smtClean="0"/>
              <a:t>Amplify CLI</a:t>
            </a:r>
          </a:p>
          <a:p>
            <a:pPr marL="447675" lvl="2" indent="-184150">
              <a:spcBef>
                <a:spcPts val="1000"/>
              </a:spcBef>
            </a:pPr>
            <a:r>
              <a:rPr lang="en-US" altLang="ko-KR" dirty="0" smtClean="0"/>
              <a:t>Initialize new project</a:t>
            </a:r>
          </a:p>
          <a:p>
            <a:pPr marL="447675" lvl="2" indent="-184150">
              <a:spcBef>
                <a:spcPts val="1000"/>
              </a:spcBef>
            </a:pPr>
            <a:endParaRPr lang="en-US" altLang="ko-KR" sz="700" dirty="0"/>
          </a:p>
          <a:p>
            <a:pPr marL="447675" lvl="2" indent="-184150">
              <a:spcBef>
                <a:spcPts val="1000"/>
              </a:spcBef>
            </a:pPr>
            <a:endParaRPr lang="en-US" altLang="ko-KR" sz="500" dirty="0" smtClean="0"/>
          </a:p>
          <a:p>
            <a:pPr marL="447675" lvl="2" indent="-184150">
              <a:spcBef>
                <a:spcPts val="1000"/>
              </a:spcBef>
            </a:pPr>
            <a:endParaRPr lang="en-US" altLang="ko-KR" sz="700" dirty="0" smtClean="0"/>
          </a:p>
          <a:p>
            <a:pPr marL="447675" lvl="2" indent="-184150">
              <a:spcBef>
                <a:spcPts val="1000"/>
              </a:spcBef>
            </a:pPr>
            <a:r>
              <a:rPr lang="en-US" altLang="ko-KR" dirty="0" smtClean="0"/>
              <a:t>Common CLI commands</a:t>
            </a:r>
          </a:p>
        </p:txBody>
      </p:sp>
      <p:sp>
        <p:nvSpPr>
          <p:cNvPr id="9" name="TextBox 8"/>
          <p:cNvSpPr txBox="1"/>
          <p:nvPr/>
        </p:nvSpPr>
        <p:spPr>
          <a:xfrm>
            <a:off x="2222499" y="1288677"/>
            <a:ext cx="1444626" cy="230832"/>
          </a:xfrm>
          <a:prstGeom prst="rect">
            <a:avLst/>
          </a:prstGeom>
          <a:noFill/>
        </p:spPr>
        <p:txBody>
          <a:bodyPr wrap="none" rtlCol="0">
            <a:spAutoFit/>
          </a:bodyPr>
          <a:lstStyle/>
          <a:p>
            <a:r>
              <a:rPr lang="en-US" altLang="ko-KR" sz="900" dirty="0" smtClean="0">
                <a:hlinkClick r:id="rId2"/>
              </a:rPr>
              <a:t>https://docs.amplify.aws/cli</a:t>
            </a:r>
            <a:endParaRPr lang="ko-KR" altLang="en-US" sz="900"/>
          </a:p>
        </p:txBody>
      </p:sp>
      <p:grpSp>
        <p:nvGrpSpPr>
          <p:cNvPr id="14" name="그룹 13"/>
          <p:cNvGrpSpPr/>
          <p:nvPr/>
        </p:nvGrpSpPr>
        <p:grpSpPr>
          <a:xfrm>
            <a:off x="1253809" y="2063439"/>
            <a:ext cx="3816031" cy="406400"/>
            <a:chOff x="1009968" y="1595120"/>
            <a:chExt cx="4619625" cy="406400"/>
          </a:xfrm>
        </p:grpSpPr>
        <p:sp>
          <p:nvSpPr>
            <p:cNvPr id="12" name="모서리가 둥근 직사각형 11"/>
            <p:cNvSpPr/>
            <p:nvPr/>
          </p:nvSpPr>
          <p:spPr>
            <a:xfrm>
              <a:off x="1009968" y="1595120"/>
              <a:ext cx="4619625" cy="406400"/>
            </a:xfrm>
            <a:prstGeom prst="roundRect">
              <a:avLst>
                <a:gd name="adj" fmla="val 4948"/>
              </a:avLst>
            </a:prstGeom>
            <a:solidFill>
              <a:srgbClr val="152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p>
          </p:txBody>
        </p:sp>
        <p:sp>
          <p:nvSpPr>
            <p:cNvPr id="11" name="직사각형 10"/>
            <p:cNvSpPr/>
            <p:nvPr/>
          </p:nvSpPr>
          <p:spPr>
            <a:xfrm>
              <a:off x="1115106" y="1672828"/>
              <a:ext cx="435228" cy="246221"/>
            </a:xfrm>
            <a:prstGeom prst="rect">
              <a:avLst/>
            </a:prstGeom>
          </p:spPr>
          <p:txBody>
            <a:bodyPr wrap="none">
              <a:spAutoFit/>
            </a:bodyPr>
            <a:lstStyle/>
            <a:p>
              <a:r>
                <a:rPr lang="en-US" altLang="ko-KR" sz="1000" b="1" dirty="0">
                  <a:solidFill>
                    <a:srgbClr val="FFFFFF"/>
                  </a:solidFill>
                  <a:latin typeface="LG Smart_Global Light" panose="020B0302040402060203" pitchFamily="34" charset="0"/>
                </a:rPr>
                <a:t>a</a:t>
              </a:r>
              <a:r>
                <a:rPr lang="en-US" altLang="ko-KR" sz="1000" b="1" i="0" dirty="0" smtClean="0">
                  <a:solidFill>
                    <a:srgbClr val="FFFFFF"/>
                  </a:solidFill>
                  <a:effectLst/>
                  <a:latin typeface="LG Smart_Global Light" panose="020B0302040402060203" pitchFamily="34" charset="0"/>
                </a:rPr>
                <a:t>mplify </a:t>
              </a:r>
              <a:r>
                <a:rPr lang="en-US" altLang="ko-KR" sz="1000" b="1" i="0" dirty="0" err="1" smtClean="0">
                  <a:solidFill>
                    <a:srgbClr val="FFFFFF"/>
                  </a:solidFill>
                  <a:effectLst/>
                  <a:latin typeface="LG Smart_Global Light" panose="020B0302040402060203" pitchFamily="34" charset="0"/>
                </a:rPr>
                <a:t>init</a:t>
              </a:r>
              <a:endParaRPr lang="ko-KR" altLang="en-US" sz="1000" b="1">
                <a:latin typeface="LG Smart_Global Light" panose="020B0302040402060203" pitchFamily="34" charset="0"/>
              </a:endParaRPr>
            </a:p>
          </p:txBody>
        </p:sp>
      </p:grpSp>
      <p:grpSp>
        <p:nvGrpSpPr>
          <p:cNvPr id="16" name="그룹 15"/>
          <p:cNvGrpSpPr/>
          <p:nvPr/>
        </p:nvGrpSpPr>
        <p:grpSpPr>
          <a:xfrm>
            <a:off x="5986573" y="2050953"/>
            <a:ext cx="3673791" cy="406400"/>
            <a:chOff x="1009968" y="1595120"/>
            <a:chExt cx="4619625" cy="406400"/>
          </a:xfrm>
        </p:grpSpPr>
        <p:sp>
          <p:nvSpPr>
            <p:cNvPr id="17" name="모서리가 둥근 직사각형 16"/>
            <p:cNvSpPr/>
            <p:nvPr/>
          </p:nvSpPr>
          <p:spPr>
            <a:xfrm>
              <a:off x="1009968" y="1595120"/>
              <a:ext cx="4619625" cy="406400"/>
            </a:xfrm>
            <a:prstGeom prst="roundRect">
              <a:avLst>
                <a:gd name="adj" fmla="val 4948"/>
              </a:avLst>
            </a:prstGeom>
            <a:solidFill>
              <a:srgbClr val="152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p>
          </p:txBody>
        </p:sp>
        <p:sp>
          <p:nvSpPr>
            <p:cNvPr id="18" name="직사각형 17"/>
            <p:cNvSpPr/>
            <p:nvPr/>
          </p:nvSpPr>
          <p:spPr>
            <a:xfrm>
              <a:off x="1115106" y="1672828"/>
              <a:ext cx="1001151" cy="246221"/>
            </a:xfrm>
            <a:prstGeom prst="rect">
              <a:avLst/>
            </a:prstGeom>
          </p:spPr>
          <p:txBody>
            <a:bodyPr wrap="none">
              <a:spAutoFit/>
            </a:bodyPr>
            <a:lstStyle/>
            <a:p>
              <a:r>
                <a:rPr lang="en-US" altLang="ko-KR" sz="1000" b="1" i="0" dirty="0" smtClean="0">
                  <a:solidFill>
                    <a:srgbClr val="FFFFFF"/>
                  </a:solidFill>
                  <a:effectLst/>
                  <a:latin typeface="LG Smart_Global Light" panose="020B0302040402060203" pitchFamily="34" charset="0"/>
                </a:rPr>
                <a:t>amplify </a:t>
              </a:r>
              <a:r>
                <a:rPr lang="en-US" altLang="ko-KR" sz="1000" b="1" i="0" dirty="0" err="1" smtClean="0">
                  <a:solidFill>
                    <a:srgbClr val="FFFFFF"/>
                  </a:solidFill>
                  <a:effectLst/>
                  <a:latin typeface="LG Smart_Global Light" panose="020B0302040402060203" pitchFamily="34" charset="0"/>
                </a:rPr>
                <a:t>init</a:t>
              </a:r>
              <a:r>
                <a:rPr lang="en-US" altLang="ko-KR" sz="1000" b="1" i="0" dirty="0" smtClean="0">
                  <a:solidFill>
                    <a:srgbClr val="FFFFFF"/>
                  </a:solidFill>
                  <a:effectLst/>
                  <a:latin typeface="LG Smart_Global Light" panose="020B0302040402060203" pitchFamily="34" charset="0"/>
                </a:rPr>
                <a:t> --app &lt;github </a:t>
              </a:r>
              <a:r>
                <a:rPr lang="en-US" altLang="ko-KR" sz="1000" b="1" i="0" dirty="0" err="1" smtClean="0">
                  <a:solidFill>
                    <a:srgbClr val="FFFFFF"/>
                  </a:solidFill>
                  <a:effectLst/>
                  <a:latin typeface="LG Smart_Global Light" panose="020B0302040402060203" pitchFamily="34" charset="0"/>
                </a:rPr>
                <a:t>url</a:t>
              </a:r>
              <a:r>
                <a:rPr lang="en-US" altLang="ko-KR" sz="1000" b="1" i="0" dirty="0" smtClean="0">
                  <a:solidFill>
                    <a:srgbClr val="FFFFFF"/>
                  </a:solidFill>
                  <a:effectLst/>
                  <a:latin typeface="LG Smart_Global Light" panose="020B0302040402060203" pitchFamily="34" charset="0"/>
                </a:rPr>
                <a:t>&gt;</a:t>
              </a:r>
              <a:endParaRPr lang="ko-KR" altLang="en-US" sz="1000" b="1">
                <a:latin typeface="LG Smart_Global Light" panose="020B0302040402060203" pitchFamily="34" charset="0"/>
              </a:endParaRPr>
            </a:p>
          </p:txBody>
        </p:sp>
      </p:grpSp>
      <p:sp>
        <p:nvSpPr>
          <p:cNvPr id="2" name="직사각형 1"/>
          <p:cNvSpPr/>
          <p:nvPr/>
        </p:nvSpPr>
        <p:spPr>
          <a:xfrm>
            <a:off x="1284289" y="1789343"/>
            <a:ext cx="4145915" cy="261610"/>
          </a:xfrm>
          <a:prstGeom prst="rect">
            <a:avLst/>
          </a:prstGeom>
        </p:spPr>
        <p:txBody>
          <a:bodyPr wrap="square">
            <a:spAutoFit/>
          </a:bodyPr>
          <a:lstStyle/>
          <a:p>
            <a:r>
              <a:rPr lang="en-US" altLang="ko-KR" sz="1100" b="0" i="0" dirty="0" smtClean="0">
                <a:solidFill>
                  <a:srgbClr val="152939"/>
                </a:solidFill>
                <a:effectLst/>
              </a:rPr>
              <a:t>run the command from the root directory of your frontend app.</a:t>
            </a:r>
            <a:endParaRPr lang="ko-KR" altLang="en-US" sz="1100"/>
          </a:p>
        </p:txBody>
      </p:sp>
      <p:sp>
        <p:nvSpPr>
          <p:cNvPr id="3" name="직사각형 2"/>
          <p:cNvSpPr/>
          <p:nvPr/>
        </p:nvSpPr>
        <p:spPr>
          <a:xfrm>
            <a:off x="5974079" y="1782868"/>
            <a:ext cx="5842001" cy="276999"/>
          </a:xfrm>
          <a:prstGeom prst="rect">
            <a:avLst/>
          </a:prstGeom>
        </p:spPr>
        <p:txBody>
          <a:bodyPr wrap="square">
            <a:spAutoFit/>
          </a:bodyPr>
          <a:lstStyle/>
          <a:p>
            <a:r>
              <a:rPr lang="en-US" altLang="ko-KR" sz="1200" b="0" i="0" dirty="0" smtClean="0">
                <a:solidFill>
                  <a:srgbClr val="152939"/>
                </a:solidFill>
                <a:effectLst/>
              </a:rPr>
              <a:t>To clone a sample amplify project, execute the following command inside an empty directory</a:t>
            </a:r>
            <a:endParaRPr lang="ko-KR" altLang="en-US" sz="1200"/>
          </a:p>
        </p:txBody>
      </p:sp>
      <p:sp>
        <p:nvSpPr>
          <p:cNvPr id="20" name="내용 개체 틀 2"/>
          <p:cNvSpPr txBox="1">
            <a:spLocks/>
          </p:cNvSpPr>
          <p:nvPr/>
        </p:nvSpPr>
        <p:spPr>
          <a:xfrm>
            <a:off x="5542280" y="1623982"/>
            <a:ext cx="5177472" cy="254363"/>
          </a:xfrm>
          <a:prstGeom prst="rect">
            <a:avLst/>
          </a:prstGeom>
        </p:spPr>
        <p:txBody>
          <a:bodyPr vert="horz" lIns="72000" tIns="45720" rIns="91440" bIns="45720" rtlCol="0">
            <a:normAutofit fontScale="92500"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7675" lvl="2" indent="-184150">
              <a:spcBef>
                <a:spcPts val="1000"/>
              </a:spcBef>
            </a:pPr>
            <a:r>
              <a:rPr lang="en-US" altLang="ko-KR" dirty="0" smtClean="0"/>
              <a:t>Clone sample Amplify project</a:t>
            </a:r>
            <a:endParaRPr lang="en-US" altLang="ko-KR" dirty="0"/>
          </a:p>
        </p:txBody>
      </p:sp>
      <p:sp>
        <p:nvSpPr>
          <p:cNvPr id="6" name="Rectangle 1"/>
          <p:cNvSpPr>
            <a:spLocks noChangeArrowheads="1"/>
          </p:cNvSpPr>
          <p:nvPr/>
        </p:nvSpPr>
        <p:spPr bwMode="auto">
          <a:xfrm>
            <a:off x="1320338" y="2747137"/>
            <a:ext cx="10129982" cy="3431709"/>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1" i="0" u="none" strike="noStrike" cap="none" normalizeH="0" baseline="0" dirty="0" smtClean="0">
                <a:ln>
                  <a:noFill/>
                </a:ln>
                <a:solidFill>
                  <a:schemeClr val="tx1"/>
                </a:solidFill>
                <a:effectLst/>
                <a:latin typeface="+mn-lt"/>
                <a:ea typeface="Amazon Ember"/>
              </a:rPr>
              <a:t>amplify init</a:t>
            </a:r>
          </a:p>
          <a:p>
            <a:pPr marL="92075" lvl="1" latinLnBrk="0"/>
            <a:r>
              <a:rPr kumimoji="0" lang="ko-KR" altLang="ko-KR" sz="1100" b="0" i="0" u="none" strike="noStrike" cap="none" normalizeH="0" baseline="0" dirty="0" smtClean="0">
                <a:ln>
                  <a:noFill/>
                </a:ln>
                <a:solidFill>
                  <a:srgbClr val="152939"/>
                </a:solidFill>
                <a:effectLst/>
                <a:latin typeface="+mn-lt"/>
                <a:ea typeface="Amazon Ember"/>
              </a:rPr>
              <a:t>During the init process, the root stack is created with three resources:</a:t>
            </a:r>
            <a:endParaRPr kumimoji="0" lang="ko-KR" altLang="ko-KR" sz="1100" b="0" i="0" u="none" strike="noStrike" cap="none" normalizeH="0" baseline="0" dirty="0" smtClean="0">
              <a:ln>
                <a:noFill/>
              </a:ln>
              <a:solidFill>
                <a:schemeClr val="tx1"/>
              </a:solidFill>
              <a:effectLst/>
              <a:latin typeface="+mn-lt"/>
            </a:endParaRPr>
          </a:p>
          <a:p>
            <a:pPr marL="355600" lvl="2" indent="-92075" latinLnBrk="0">
              <a:buFontTx/>
              <a:buChar char="•"/>
            </a:pPr>
            <a:r>
              <a:rPr kumimoji="0" lang="en-US" altLang="ko-KR" sz="1100" b="0" i="0" u="none" strike="noStrike" cap="none" normalizeH="0" baseline="0" dirty="0" smtClean="0">
                <a:ln>
                  <a:noFill/>
                </a:ln>
                <a:solidFill>
                  <a:srgbClr val="152939"/>
                </a:solidFill>
                <a:effectLst/>
                <a:latin typeface="+mn-lt"/>
                <a:ea typeface="Amazon Ember"/>
              </a:rPr>
              <a:t> </a:t>
            </a:r>
            <a:r>
              <a:rPr kumimoji="0" lang="ko-KR" altLang="ko-KR" sz="1100" b="0" i="0" u="none" strike="noStrike" cap="none" normalizeH="0" baseline="0" smtClean="0">
                <a:ln>
                  <a:noFill/>
                </a:ln>
                <a:solidFill>
                  <a:srgbClr val="152939"/>
                </a:solidFill>
                <a:effectLst/>
                <a:latin typeface="+mn-lt"/>
                <a:ea typeface="Amazon Ember"/>
              </a:rPr>
              <a:t>IAM </a:t>
            </a:r>
            <a:r>
              <a:rPr kumimoji="0" lang="ko-KR" altLang="ko-KR" sz="1100" b="0" i="0" u="none" strike="noStrike" cap="none" normalizeH="0" baseline="0" dirty="0" smtClean="0">
                <a:ln>
                  <a:noFill/>
                </a:ln>
                <a:solidFill>
                  <a:srgbClr val="152939"/>
                </a:solidFill>
                <a:effectLst/>
                <a:latin typeface="+mn-lt"/>
                <a:ea typeface="Amazon Ember"/>
              </a:rPr>
              <a:t>role for </a:t>
            </a:r>
            <a:r>
              <a:rPr kumimoji="0" lang="ko-KR" altLang="ko-KR" sz="1100" b="0" i="0" u="none" strike="noStrike" cap="none" normalizeH="0" baseline="0" smtClean="0">
                <a:ln>
                  <a:noFill/>
                </a:ln>
                <a:solidFill>
                  <a:srgbClr val="152939"/>
                </a:solidFill>
                <a:effectLst/>
                <a:latin typeface="+mn-lt"/>
                <a:ea typeface="Amazon Ember"/>
              </a:rPr>
              <a:t>unauthenticated users</a:t>
            </a:r>
            <a:r>
              <a:rPr kumimoji="0" lang="en-US" altLang="ko-KR" sz="1100" b="0" i="0" u="none" strike="noStrike" cap="none" normalizeH="0" baseline="0" dirty="0" smtClean="0">
                <a:ln>
                  <a:noFill/>
                </a:ln>
                <a:solidFill>
                  <a:srgbClr val="152939"/>
                </a:solidFill>
                <a:effectLst/>
                <a:latin typeface="+mn-lt"/>
                <a:ea typeface="Amazon Ember"/>
              </a:rPr>
              <a:t>,</a:t>
            </a:r>
            <a:r>
              <a:rPr kumimoji="0" lang="en-US" altLang="ko-KR" sz="1100" b="0" i="0" u="none" strike="noStrike" cap="none" normalizeH="0" dirty="0" smtClean="0">
                <a:ln>
                  <a:noFill/>
                </a:ln>
                <a:solidFill>
                  <a:srgbClr val="152939"/>
                </a:solidFill>
                <a:effectLst/>
                <a:latin typeface="+mn-lt"/>
                <a:ea typeface="Amazon Ember"/>
              </a:rPr>
              <a:t> </a:t>
            </a:r>
            <a:r>
              <a:rPr kumimoji="0" lang="en-US" altLang="ko-KR" sz="1100" b="0" i="0" u="none" strike="noStrike" cap="none" normalizeH="0" baseline="0" dirty="0" smtClean="0">
                <a:ln>
                  <a:noFill/>
                </a:ln>
                <a:solidFill>
                  <a:srgbClr val="152939"/>
                </a:solidFill>
                <a:effectLst/>
                <a:latin typeface="+mn-lt"/>
                <a:ea typeface="Amazon Ember"/>
              </a:rPr>
              <a:t> </a:t>
            </a:r>
            <a:r>
              <a:rPr kumimoji="0" lang="ko-KR" altLang="ko-KR" sz="1100" b="0" i="0" u="none" strike="noStrike" cap="none" normalizeH="0" baseline="0" smtClean="0">
                <a:ln>
                  <a:noFill/>
                </a:ln>
                <a:solidFill>
                  <a:srgbClr val="152939"/>
                </a:solidFill>
                <a:effectLst/>
                <a:latin typeface="+mn-lt"/>
                <a:ea typeface="Amazon Ember"/>
              </a:rPr>
              <a:t>IAM role for authenticated users</a:t>
            </a:r>
            <a:r>
              <a:rPr kumimoji="0" lang="en-US" altLang="ko-KR" sz="1100" b="0" i="0" u="none" strike="noStrike" cap="none" normalizeH="0" baseline="0" dirty="0" smtClean="0">
                <a:ln>
                  <a:noFill/>
                </a:ln>
                <a:solidFill>
                  <a:srgbClr val="152939"/>
                </a:solidFill>
                <a:effectLst/>
                <a:latin typeface="+mn-lt"/>
                <a:ea typeface="Amazon Ember"/>
              </a:rPr>
              <a:t>,  </a:t>
            </a:r>
            <a:r>
              <a:rPr kumimoji="0" lang="ko-KR" altLang="ko-KR" sz="1100" b="0" i="0" u="none" strike="noStrike" cap="none" normalizeH="0" baseline="0" smtClean="0">
                <a:ln>
                  <a:noFill/>
                </a:ln>
                <a:solidFill>
                  <a:srgbClr val="152939"/>
                </a:solidFill>
                <a:effectLst/>
                <a:latin typeface="+mn-lt"/>
                <a:ea typeface="Amazon Ember"/>
              </a:rPr>
              <a:t>S3 bucket, the deployment bucket, to support this provider’s workflow</a:t>
            </a:r>
          </a:p>
          <a:p>
            <a:pPr marL="92075" lvl="1" latinLnBrk="0"/>
            <a:r>
              <a:rPr kumimoji="0" lang="ko-KR" altLang="ko-KR" sz="1100" b="0" i="0" u="none" strike="noStrike" cap="none" normalizeH="0" baseline="0" dirty="0" smtClean="0">
                <a:ln>
                  <a:noFill/>
                </a:ln>
                <a:solidFill>
                  <a:srgbClr val="152939"/>
                </a:solidFill>
                <a:effectLst/>
                <a:latin typeface="+mn-lt"/>
                <a:ea typeface="Amazon Ember"/>
              </a:rPr>
              <a:t>The information of the project metadata file </a:t>
            </a:r>
            <a:r>
              <a:rPr kumimoji="0" lang="en-US" altLang="ko-KR" sz="1100" b="0" i="0" u="none" strike="noStrike" cap="none" normalizeH="0" baseline="0" dirty="0" smtClean="0">
                <a:ln>
                  <a:noFill/>
                </a:ln>
                <a:solidFill>
                  <a:srgbClr val="152939"/>
                </a:solidFill>
                <a:effectLst/>
                <a:latin typeface="+mn-lt"/>
                <a:ea typeface="Amazon Ember"/>
              </a:rPr>
              <a:t>: </a:t>
            </a:r>
            <a:r>
              <a:rPr kumimoji="0" lang="ko-KR" altLang="ko-KR" sz="1100" b="0" i="0" u="none" strike="noStrike" cap="none" normalizeH="0" baseline="0" smtClean="0">
                <a:ln>
                  <a:noFill/>
                </a:ln>
                <a:solidFill>
                  <a:srgbClr val="152939"/>
                </a:solidFill>
                <a:effectLst/>
                <a:latin typeface="+mn-lt"/>
                <a:ea typeface="Amazon Ember"/>
              </a:rPr>
              <a:t>amplify/backend/amplify-meta.json</a:t>
            </a:r>
            <a:r>
              <a:rPr kumimoji="0" lang="en-US" altLang="ko-KR" sz="1100" b="0" i="0" u="none" strike="noStrike" cap="none" normalizeH="0" baseline="0" dirty="0" smtClean="0">
                <a:ln>
                  <a:noFill/>
                </a:ln>
                <a:solidFill>
                  <a:srgbClr val="152939"/>
                </a:solidFill>
                <a:effectLst/>
                <a:latin typeface="+mn-lt"/>
                <a:ea typeface="Amazon Ember"/>
              </a:rPr>
              <a:t>,</a:t>
            </a:r>
            <a:r>
              <a:rPr kumimoji="0" lang="en-US" altLang="ko-KR" sz="1100" b="0" i="0" u="none" strike="noStrike" cap="none" normalizeH="0" dirty="0" smtClean="0">
                <a:ln>
                  <a:noFill/>
                </a:ln>
                <a:solidFill>
                  <a:srgbClr val="152939"/>
                </a:solidFill>
                <a:effectLst/>
                <a:latin typeface="+mn-lt"/>
                <a:ea typeface="Amazon Ember"/>
              </a:rPr>
              <a:t> </a:t>
            </a:r>
            <a:r>
              <a:rPr kumimoji="0" lang="ko-KR" altLang="ko-KR" sz="1100" b="0" i="0" u="none" strike="noStrike" cap="none" normalizeH="0" baseline="0" smtClean="0">
                <a:ln>
                  <a:noFill/>
                </a:ln>
                <a:solidFill>
                  <a:srgbClr val="152939"/>
                </a:solidFill>
                <a:effectLst/>
                <a:latin typeface="+mn-lt"/>
                <a:ea typeface="Amazon Ember"/>
              </a:rPr>
              <a:t>The </a:t>
            </a:r>
            <a:r>
              <a:rPr kumimoji="0" lang="ko-KR" altLang="ko-KR" sz="1100" b="0" i="0" u="none" strike="noStrike" cap="none" normalizeH="0" baseline="0" dirty="0" smtClean="0">
                <a:ln>
                  <a:noFill/>
                </a:ln>
                <a:solidFill>
                  <a:srgbClr val="152939"/>
                </a:solidFill>
                <a:effectLst/>
                <a:latin typeface="+mn-lt"/>
                <a:ea typeface="Amazon Ember"/>
              </a:rPr>
              <a:t>root stack’s template can be found in </a:t>
            </a:r>
            <a:r>
              <a:rPr kumimoji="0" lang="ko-KR" altLang="ko-KR" sz="1100" b="0" i="0" u="sng" strike="noStrike" cap="none" normalizeH="0" baseline="0" dirty="0" smtClean="0">
                <a:ln>
                  <a:noFill/>
                </a:ln>
                <a:solidFill>
                  <a:srgbClr val="152939"/>
                </a:solidFill>
                <a:effectLst/>
                <a:latin typeface="+mn-lt"/>
                <a:ea typeface="SFMono-Regular"/>
              </a:rPr>
              <a:t>amplify/backend/awscloudformation</a:t>
            </a:r>
            <a:r>
              <a:rPr kumimoji="0" lang="ko-KR" altLang="ko-KR" sz="1100" b="0" i="0" u="sng" strike="noStrike" cap="none" normalizeH="0" baseline="0" dirty="0" smtClean="0">
                <a:ln>
                  <a:noFill/>
                </a:ln>
                <a:solidFill>
                  <a:srgbClr val="152939"/>
                </a:solidFill>
                <a:effectLst/>
                <a:latin typeface="+mn-lt"/>
                <a:ea typeface="Amazon Ember"/>
              </a:rPr>
              <a:t>.</a:t>
            </a:r>
            <a:endParaRPr kumimoji="0" lang="en-US" altLang="ko-KR" sz="1100" b="0" i="0" u="sng" strike="noStrike" cap="none" normalizeH="0" baseline="0" dirty="0" smtClean="0">
              <a:ln>
                <a:noFill/>
              </a:ln>
              <a:solidFill>
                <a:srgbClr val="152939"/>
              </a:solidFill>
              <a:effectLst/>
              <a:latin typeface="+mn-lt"/>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400" b="1" i="0" u="none" strike="noStrike" cap="none" normalizeH="0" baseline="0" dirty="0" smtClean="0">
              <a:ln>
                <a:noFill/>
              </a:ln>
              <a:solidFill>
                <a:schemeClr val="tx1"/>
              </a:solidFill>
              <a:effectLst/>
              <a:latin typeface="+mn-lt"/>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1" i="0" u="none" strike="noStrike" cap="none" normalizeH="0" baseline="0" dirty="0" smtClean="0">
                <a:ln>
                  <a:noFill/>
                </a:ln>
                <a:solidFill>
                  <a:schemeClr val="tx1"/>
                </a:solidFill>
                <a:effectLst/>
                <a:latin typeface="+mn-lt"/>
                <a:ea typeface="Amazon Ember"/>
              </a:rPr>
              <a:t>amplify add</a:t>
            </a:r>
          </a:p>
          <a:p>
            <a:pPr marL="92075" lvl="1" latinLnBrk="0"/>
            <a:r>
              <a:rPr kumimoji="0" lang="ko-KR" altLang="ko-KR" sz="1100" b="0" i="0" u="none" strike="noStrike" cap="none" normalizeH="0" baseline="0" dirty="0" smtClean="0">
                <a:ln>
                  <a:noFill/>
                </a:ln>
                <a:solidFill>
                  <a:srgbClr val="152939"/>
                </a:solidFill>
                <a:effectLst/>
                <a:latin typeface="+mn-lt"/>
                <a:ea typeface="Amazon Ember"/>
              </a:rPr>
              <a:t>Once init is complete, run the command </a:t>
            </a:r>
            <a:r>
              <a:rPr kumimoji="0" lang="ko-KR" altLang="ko-KR" sz="1100" b="0" i="0" u="sng" strike="noStrike" cap="none" normalizeH="0" baseline="0" dirty="0" smtClean="0">
                <a:ln>
                  <a:noFill/>
                </a:ln>
                <a:solidFill>
                  <a:srgbClr val="152939"/>
                </a:solidFill>
                <a:effectLst/>
                <a:latin typeface="+mn-lt"/>
                <a:ea typeface="SFMono-Regular"/>
              </a:rPr>
              <a:t>amplify &lt;category&gt; add</a:t>
            </a:r>
            <a:r>
              <a:rPr kumimoji="0" lang="ko-KR" altLang="ko-KR" sz="1100" b="0" i="0" u="none" strike="noStrike" cap="none" normalizeH="0" baseline="0" dirty="0" smtClean="0">
                <a:ln>
                  <a:noFill/>
                </a:ln>
                <a:solidFill>
                  <a:srgbClr val="152939"/>
                </a:solidFill>
                <a:effectLst/>
                <a:latin typeface="+mn-lt"/>
                <a:ea typeface="Amazon Ember"/>
              </a:rPr>
              <a:t> to add resources of a category to the cloud. This will place a CloudFormation template for the resources of this category in the category’s subdirectory </a:t>
            </a:r>
            <a:r>
              <a:rPr kumimoji="0" lang="ko-KR" altLang="ko-KR" sz="1100" b="0" i="0" u="sng" strike="noStrike" cap="none" normalizeH="0" baseline="0" dirty="0" smtClean="0">
                <a:ln>
                  <a:noFill/>
                </a:ln>
                <a:solidFill>
                  <a:srgbClr val="152939"/>
                </a:solidFill>
                <a:effectLst/>
                <a:latin typeface="+mn-lt"/>
                <a:ea typeface="SFMono-Regular"/>
              </a:rPr>
              <a:t>amplify/backend/&lt;category&gt;</a:t>
            </a:r>
            <a:r>
              <a:rPr kumimoji="0" lang="ko-KR" altLang="ko-KR" sz="1100" b="0" i="0" u="none" strike="noStrike" cap="none" normalizeH="0" baseline="0" dirty="0" smtClean="0">
                <a:ln>
                  <a:noFill/>
                </a:ln>
                <a:solidFill>
                  <a:srgbClr val="152939"/>
                </a:solidFill>
                <a:effectLst/>
                <a:latin typeface="+mn-lt"/>
                <a:ea typeface="Amazon Ember"/>
              </a:rPr>
              <a:t> and insert its reference into the above-mentioned root stack as the nested child stack. When working in teams, it is good practice to run an </a:t>
            </a:r>
            <a:r>
              <a:rPr kumimoji="0" lang="ko-KR" altLang="ko-KR" sz="1100" b="0" i="0" u="sng" strike="noStrike" cap="none" normalizeH="0" baseline="0" dirty="0" smtClean="0">
                <a:ln>
                  <a:noFill/>
                </a:ln>
                <a:solidFill>
                  <a:srgbClr val="152939"/>
                </a:solidFill>
                <a:effectLst/>
                <a:latin typeface="+mn-lt"/>
                <a:ea typeface="SFMono-Regular"/>
              </a:rPr>
              <a:t>amplify pull</a:t>
            </a:r>
            <a:r>
              <a:rPr kumimoji="0" lang="ko-KR" altLang="ko-KR" sz="1100" b="0" i="0" u="none" strike="noStrike" cap="none" normalizeH="0" baseline="0" dirty="0" smtClean="0">
                <a:ln>
                  <a:noFill/>
                </a:ln>
                <a:solidFill>
                  <a:srgbClr val="152939"/>
                </a:solidFill>
                <a:effectLst/>
                <a:latin typeface="+mn-lt"/>
                <a:ea typeface="Amazon Ember"/>
              </a:rPr>
              <a:t> before modifying the backend categories.</a:t>
            </a:r>
            <a:endParaRPr kumimoji="0" lang="en-US" altLang="ko-KR" sz="1100" b="0" i="0" u="none" strike="noStrike" cap="none" normalizeH="0" baseline="0" dirty="0" smtClean="0">
              <a:ln>
                <a:noFill/>
              </a:ln>
              <a:solidFill>
                <a:srgbClr val="152939"/>
              </a:solidFill>
              <a:effectLst/>
              <a:latin typeface="+mn-lt"/>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400" b="1" i="0" u="none" strike="noStrike" cap="none" normalizeH="0" baseline="0" dirty="0" smtClean="0">
              <a:ln>
                <a:noFill/>
              </a:ln>
              <a:solidFill>
                <a:schemeClr val="tx1"/>
              </a:solidFill>
              <a:effectLst/>
              <a:latin typeface="+mn-lt"/>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1" i="0" u="none" strike="noStrike" cap="none" normalizeH="0" baseline="0" dirty="0" smtClean="0">
                <a:ln>
                  <a:noFill/>
                </a:ln>
                <a:solidFill>
                  <a:schemeClr val="tx1"/>
                </a:solidFill>
                <a:effectLst/>
                <a:latin typeface="+mn-lt"/>
                <a:ea typeface="Amazon Ember"/>
              </a:rPr>
              <a:t>amplify push</a:t>
            </a:r>
          </a:p>
          <a:p>
            <a:pPr marL="92075" lvl="1" latinLnBrk="0"/>
            <a:r>
              <a:rPr kumimoji="0" lang="ko-KR" altLang="ko-KR" sz="1100" b="0" i="0" u="none" strike="noStrike" cap="none" normalizeH="0" baseline="0" dirty="0" smtClean="0">
                <a:ln>
                  <a:noFill/>
                </a:ln>
                <a:solidFill>
                  <a:srgbClr val="152939"/>
                </a:solidFill>
                <a:effectLst/>
                <a:latin typeface="+mn-lt"/>
                <a:ea typeface="Amazon Ember"/>
              </a:rPr>
              <a:t>Once you have made your category updates, run the command </a:t>
            </a:r>
            <a:r>
              <a:rPr kumimoji="0" lang="ko-KR" altLang="ko-KR" sz="1100" b="0" i="0" u="none" strike="noStrike" cap="none" normalizeH="0" baseline="0" dirty="0" smtClean="0">
                <a:ln>
                  <a:noFill/>
                </a:ln>
                <a:solidFill>
                  <a:srgbClr val="152939"/>
                </a:solidFill>
                <a:effectLst/>
                <a:latin typeface="+mn-lt"/>
                <a:ea typeface="SFMono-Regular"/>
              </a:rPr>
              <a:t>amplify push</a:t>
            </a:r>
            <a:r>
              <a:rPr kumimoji="0" lang="ko-KR" altLang="ko-KR" sz="1100" b="0" i="0" u="none" strike="noStrike" cap="none" normalizeH="0" baseline="0" dirty="0" smtClean="0">
                <a:ln>
                  <a:noFill/>
                </a:ln>
                <a:solidFill>
                  <a:srgbClr val="152939"/>
                </a:solidFill>
                <a:effectLst/>
                <a:latin typeface="+mn-lt"/>
                <a:ea typeface="Amazon Ember"/>
              </a:rPr>
              <a:t> to update the cloud resources. The CLI will first upload the latest versions of the category nested stack templates to the S3 deployment bucket, and then call the AWS CloudFormation API to create / update resources in the cloud. Based upon the resources added/updated, the </a:t>
            </a:r>
            <a:r>
              <a:rPr kumimoji="0" lang="ko-KR" altLang="ko-KR" sz="1100" b="0" i="0" u="none" strike="noStrike" cap="none" normalizeH="0" baseline="0" dirty="0" smtClean="0">
                <a:ln>
                  <a:noFill/>
                </a:ln>
                <a:solidFill>
                  <a:srgbClr val="152939"/>
                </a:solidFill>
                <a:effectLst/>
                <a:latin typeface="+mn-lt"/>
                <a:ea typeface="SFMono-Regular"/>
              </a:rPr>
              <a:t>aws-exports.js</a:t>
            </a:r>
            <a:r>
              <a:rPr kumimoji="0" lang="ko-KR" altLang="ko-KR" sz="1100" b="0" i="0" u="none" strike="noStrike" cap="none" normalizeH="0" baseline="0" dirty="0" smtClean="0">
                <a:ln>
                  <a:noFill/>
                </a:ln>
                <a:solidFill>
                  <a:srgbClr val="152939"/>
                </a:solidFill>
                <a:effectLst/>
                <a:latin typeface="+mn-lt"/>
                <a:ea typeface="Amazon Ember"/>
              </a:rPr>
              <a:t> file (for JS projects) and the </a:t>
            </a:r>
            <a:r>
              <a:rPr kumimoji="0" lang="ko-KR" altLang="ko-KR" sz="1100" b="0" i="0" u="none" strike="noStrike" cap="none" normalizeH="0" baseline="0" dirty="0" smtClean="0">
                <a:ln>
                  <a:noFill/>
                </a:ln>
                <a:solidFill>
                  <a:srgbClr val="152939"/>
                </a:solidFill>
                <a:effectLst/>
                <a:latin typeface="+mn-lt"/>
                <a:ea typeface="SFMono-Regular"/>
              </a:rPr>
              <a:t>awsconfiguration.json</a:t>
            </a:r>
            <a:r>
              <a:rPr kumimoji="0" lang="ko-KR" altLang="ko-KR" sz="1100" b="0" i="0" u="none" strike="noStrike" cap="none" normalizeH="0" baseline="0" dirty="0" smtClean="0">
                <a:ln>
                  <a:noFill/>
                </a:ln>
                <a:solidFill>
                  <a:srgbClr val="152939"/>
                </a:solidFill>
                <a:effectLst/>
                <a:latin typeface="+mn-lt"/>
                <a:ea typeface="Amazon Ember"/>
              </a:rPr>
              <a:t> file (for native projects) gets created/updated.</a:t>
            </a:r>
            <a:endParaRPr kumimoji="0" lang="en-US" altLang="ko-KR" sz="1100" b="0" i="0" u="none" strike="noStrike" cap="none" normalizeH="0" baseline="0" dirty="0" smtClean="0">
              <a:ln>
                <a:noFill/>
              </a:ln>
              <a:solidFill>
                <a:srgbClr val="152939"/>
              </a:solidFill>
              <a:effectLst/>
              <a:latin typeface="+mn-lt"/>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400" b="1" i="0" u="none" strike="noStrike" cap="none" normalizeH="0" baseline="0" dirty="0" smtClean="0">
              <a:ln>
                <a:noFill/>
              </a:ln>
              <a:solidFill>
                <a:schemeClr val="tx1"/>
              </a:solidFill>
              <a:effectLst/>
              <a:latin typeface="+mn-lt"/>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1" i="0" u="none" strike="noStrike" cap="none" normalizeH="0" baseline="0" dirty="0" smtClean="0">
                <a:ln>
                  <a:noFill/>
                </a:ln>
                <a:solidFill>
                  <a:schemeClr val="tx1"/>
                </a:solidFill>
                <a:effectLst/>
                <a:latin typeface="+mn-lt"/>
                <a:ea typeface="Amazon Ember"/>
              </a:rPr>
              <a:t>amplify pull</a:t>
            </a:r>
          </a:p>
          <a:p>
            <a:pPr marL="92075" lvl="1" latinLnBrk="0"/>
            <a:r>
              <a:rPr kumimoji="0" lang="ko-KR" altLang="ko-KR" sz="1100" b="0" i="0" u="none" strike="noStrike" cap="none" normalizeH="0" baseline="0" dirty="0" smtClean="0">
                <a:ln>
                  <a:noFill/>
                </a:ln>
                <a:solidFill>
                  <a:srgbClr val="152939"/>
                </a:solidFill>
                <a:effectLst/>
                <a:latin typeface="+mn-lt"/>
                <a:ea typeface="Amazon Ember"/>
              </a:rPr>
              <a:t>The </a:t>
            </a:r>
            <a:r>
              <a:rPr kumimoji="0" lang="ko-KR" altLang="ko-KR" sz="1100" b="0" i="0" u="none" strike="noStrike" cap="none" normalizeH="0" baseline="0" dirty="0" smtClean="0">
                <a:ln>
                  <a:noFill/>
                </a:ln>
                <a:solidFill>
                  <a:srgbClr val="152939"/>
                </a:solidFill>
                <a:effectLst/>
                <a:latin typeface="+mn-lt"/>
                <a:ea typeface="SFMono-Regular"/>
              </a:rPr>
              <a:t>amplify pull</a:t>
            </a:r>
            <a:r>
              <a:rPr kumimoji="0" lang="ko-KR" altLang="ko-KR" sz="1100" b="0" i="0" u="none" strike="noStrike" cap="none" normalizeH="0" baseline="0" dirty="0" smtClean="0">
                <a:ln>
                  <a:noFill/>
                </a:ln>
                <a:solidFill>
                  <a:srgbClr val="152939"/>
                </a:solidFill>
                <a:effectLst/>
                <a:latin typeface="+mn-lt"/>
                <a:ea typeface="Amazon Ember"/>
              </a:rPr>
              <a:t> command fetching upstream backend environment definition changes from the cloud and updating the local environment to match that definition. </a:t>
            </a:r>
            <a:endParaRPr lang="en-US" altLang="ko-KR" sz="1100" dirty="0">
              <a:solidFill>
                <a:srgbClr val="152939"/>
              </a:solidFill>
              <a:latin typeface="+mn-lt"/>
              <a:ea typeface="Amazon Ember"/>
            </a:endParaRPr>
          </a:p>
          <a:p>
            <a:pPr marL="92075" lvl="1" latinLnBrk="0"/>
            <a:endParaRPr kumimoji="0" lang="ko-KR" altLang="ko-KR" sz="400" b="1" i="0" u="none" strike="noStrike" cap="none" normalizeH="0" baseline="0" dirty="0" smtClean="0">
              <a:ln>
                <a:noFill/>
              </a:ln>
              <a:solidFill>
                <a:schemeClr val="tx1"/>
              </a:solidFill>
              <a:effectLst/>
              <a:latin typeface="+mn-lt"/>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1" i="0" u="none" strike="noStrike" cap="none" normalizeH="0" baseline="0" dirty="0" smtClean="0">
                <a:ln>
                  <a:noFill/>
                </a:ln>
                <a:solidFill>
                  <a:schemeClr val="tx1"/>
                </a:solidFill>
                <a:effectLst/>
                <a:latin typeface="+mn-lt"/>
                <a:ea typeface="Amazon Ember"/>
              </a:rPr>
              <a:t>amplify console</a:t>
            </a:r>
          </a:p>
          <a:p>
            <a:pPr marL="92075" lvl="1" latinLnBrk="0"/>
            <a:r>
              <a:rPr kumimoji="0" lang="ko-KR" altLang="ko-KR" sz="1100" b="0" i="0" u="none" strike="noStrike" cap="none" normalizeH="0" baseline="0" dirty="0" smtClean="0">
                <a:ln>
                  <a:noFill/>
                </a:ln>
                <a:solidFill>
                  <a:srgbClr val="152939"/>
                </a:solidFill>
                <a:effectLst/>
                <a:latin typeface="+mn-lt"/>
                <a:ea typeface="Amazon Ember"/>
              </a:rPr>
              <a:t>The </a:t>
            </a:r>
            <a:r>
              <a:rPr kumimoji="0" lang="ko-KR" altLang="ko-KR" sz="1100" b="0" i="0" u="none" strike="noStrike" cap="none" normalizeH="0" baseline="0" dirty="0" smtClean="0">
                <a:ln>
                  <a:noFill/>
                </a:ln>
                <a:solidFill>
                  <a:srgbClr val="152939"/>
                </a:solidFill>
                <a:effectLst/>
                <a:latin typeface="+mn-lt"/>
                <a:ea typeface="SFMono-Regular"/>
              </a:rPr>
              <a:t>amplify console</a:t>
            </a:r>
            <a:r>
              <a:rPr kumimoji="0" lang="ko-KR" altLang="ko-KR" sz="1100" b="0" i="0" u="none" strike="noStrike" cap="none" normalizeH="0" baseline="0" dirty="0" smtClean="0">
                <a:ln>
                  <a:noFill/>
                </a:ln>
                <a:solidFill>
                  <a:srgbClr val="152939"/>
                </a:solidFill>
                <a:effectLst/>
                <a:latin typeface="+mn-lt"/>
                <a:ea typeface="Amazon Ember"/>
              </a:rPr>
              <a:t> command launches the browser directing you to your cloud project in the AWS Amplify Console. </a:t>
            </a:r>
            <a:endParaRPr kumimoji="0" lang="en-US" altLang="ko-KR" sz="1100" b="0" i="0" u="none" strike="noStrike" cap="none" normalizeH="0" baseline="0" dirty="0" smtClean="0">
              <a:ln>
                <a:noFill/>
              </a:ln>
              <a:solidFill>
                <a:srgbClr val="152939"/>
              </a:solidFill>
              <a:effectLst/>
              <a:latin typeface="+mn-lt"/>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400" b="1" i="0" u="none" strike="noStrike" cap="none" normalizeH="0" baseline="0" dirty="0" smtClean="0">
              <a:ln>
                <a:noFill/>
              </a:ln>
              <a:solidFill>
                <a:schemeClr val="tx1"/>
              </a:solidFill>
              <a:effectLst/>
              <a:latin typeface="+mn-lt"/>
              <a:ea typeface="Amazon Emb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1" i="0" u="none" strike="noStrike" cap="none" normalizeH="0" baseline="0" dirty="0" smtClean="0">
                <a:ln>
                  <a:noFill/>
                </a:ln>
                <a:solidFill>
                  <a:schemeClr val="tx1"/>
                </a:solidFill>
                <a:effectLst/>
                <a:latin typeface="+mn-lt"/>
                <a:ea typeface="Amazon Ember"/>
              </a:rPr>
              <a:t>amplify configure project</a:t>
            </a:r>
          </a:p>
          <a:p>
            <a:pPr marL="92075" lvl="1" latinLnBrk="0"/>
            <a:r>
              <a:rPr kumimoji="0" lang="ko-KR" altLang="ko-KR" sz="1100" b="0" i="0" u="none" strike="noStrike" cap="none" normalizeH="0" baseline="0" dirty="0" smtClean="0">
                <a:ln>
                  <a:noFill/>
                </a:ln>
                <a:solidFill>
                  <a:srgbClr val="152939"/>
                </a:solidFill>
                <a:effectLst/>
                <a:latin typeface="+mn-lt"/>
                <a:ea typeface="Amazon Ember"/>
              </a:rPr>
              <a:t>The command should be used to modify the project configuration present in the </a:t>
            </a:r>
            <a:r>
              <a:rPr kumimoji="0" lang="ko-KR" altLang="ko-KR" sz="1100" b="0" i="0" u="none" strike="noStrike" cap="none" normalizeH="0" baseline="0" dirty="0" smtClean="0">
                <a:ln>
                  <a:noFill/>
                </a:ln>
                <a:solidFill>
                  <a:srgbClr val="152939"/>
                </a:solidFill>
                <a:effectLst/>
                <a:latin typeface="+mn-lt"/>
                <a:ea typeface="SFMono-Regular"/>
              </a:rPr>
              <a:t>.config/</a:t>
            </a:r>
            <a:r>
              <a:rPr kumimoji="0" lang="ko-KR" altLang="ko-KR" sz="1100" b="0" i="0" u="none" strike="noStrike" cap="none" normalizeH="0" baseline="0" dirty="0" smtClean="0">
                <a:ln>
                  <a:noFill/>
                </a:ln>
                <a:solidFill>
                  <a:srgbClr val="152939"/>
                </a:solidFill>
                <a:effectLst/>
                <a:latin typeface="+mn-lt"/>
                <a:ea typeface="Amazon Ember"/>
              </a:rPr>
              <a:t> directory and re-configuring AWS credentials</a:t>
            </a:r>
            <a:endParaRPr kumimoji="0" lang="ko-KR" altLang="ko-KR" sz="11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1595109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838200" y="365126"/>
            <a:ext cx="10515600" cy="668962"/>
          </a:xfrm>
        </p:spPr>
        <p:txBody>
          <a:bodyPr/>
          <a:lstStyle/>
          <a:p>
            <a:r>
              <a:rPr lang="en-US" altLang="ko-KR" dirty="0" smtClean="0"/>
              <a:t>Amplify </a:t>
            </a:r>
            <a:r>
              <a:rPr lang="ko-KR" altLang="en-US" smtClean="0"/>
              <a:t>이해</a:t>
            </a:r>
            <a:endParaRPr lang="ko-KR" altLang="en-US"/>
          </a:p>
        </p:txBody>
      </p:sp>
      <p:sp>
        <p:nvSpPr>
          <p:cNvPr id="5" name="내용 개체 틀 2"/>
          <p:cNvSpPr>
            <a:spLocks noGrp="1"/>
          </p:cNvSpPr>
          <p:nvPr>
            <p:ph idx="1"/>
          </p:nvPr>
        </p:nvSpPr>
        <p:spPr>
          <a:xfrm>
            <a:off x="838200" y="1213475"/>
            <a:ext cx="10515600" cy="4807763"/>
          </a:xfrm>
        </p:spPr>
        <p:txBody>
          <a:bodyPr lIns="72000"/>
          <a:lstStyle/>
          <a:p>
            <a:r>
              <a:rPr lang="en-US" altLang="ko-KR" b="1" dirty="0" smtClean="0"/>
              <a:t>Amplify CLI</a:t>
            </a:r>
          </a:p>
          <a:p>
            <a:pPr marL="447675" lvl="2" indent="-184150">
              <a:spcBef>
                <a:spcPts val="1000"/>
              </a:spcBef>
            </a:pPr>
            <a:r>
              <a:rPr lang="en-US" altLang="ko-KR" dirty="0" smtClean="0"/>
              <a:t>List of commands</a:t>
            </a:r>
          </a:p>
          <a:p>
            <a:pPr marL="447675" lvl="2" indent="-184150">
              <a:spcBef>
                <a:spcPts val="1000"/>
              </a:spcBef>
            </a:pPr>
            <a:endParaRPr lang="en-US" altLang="ko-KR" sz="700" dirty="0"/>
          </a:p>
          <a:p>
            <a:pPr marL="447675" lvl="2" indent="-184150">
              <a:spcBef>
                <a:spcPts val="1000"/>
              </a:spcBef>
            </a:pPr>
            <a:endParaRPr lang="en-US" altLang="ko-KR" sz="500" dirty="0" smtClean="0"/>
          </a:p>
          <a:p>
            <a:pPr marL="447675" lvl="2" indent="-184150">
              <a:spcBef>
                <a:spcPts val="1000"/>
              </a:spcBef>
            </a:pPr>
            <a:endParaRPr lang="en-US" altLang="ko-KR" sz="700" dirty="0" smtClean="0"/>
          </a:p>
          <a:p>
            <a:pPr marL="447675" lvl="2" indent="-184150">
              <a:spcBef>
                <a:spcPts val="1000"/>
              </a:spcBef>
            </a:pPr>
            <a:endParaRPr lang="en-US" altLang="ko-KR" sz="700" dirty="0"/>
          </a:p>
          <a:p>
            <a:pPr marL="447675" lvl="2" indent="-184150">
              <a:spcBef>
                <a:spcPts val="1000"/>
              </a:spcBef>
            </a:pPr>
            <a:endParaRPr lang="en-US" altLang="ko-KR" sz="700" dirty="0" smtClean="0"/>
          </a:p>
          <a:p>
            <a:pPr marL="447675" lvl="2" indent="-184150">
              <a:spcBef>
                <a:spcPts val="1000"/>
              </a:spcBef>
            </a:pPr>
            <a:endParaRPr lang="en-US" altLang="ko-KR" sz="700" dirty="0"/>
          </a:p>
          <a:p>
            <a:pPr marL="447675" lvl="2" indent="-184150">
              <a:spcBef>
                <a:spcPts val="1000"/>
              </a:spcBef>
            </a:pPr>
            <a:endParaRPr lang="en-US" altLang="ko-KR" sz="700" dirty="0" smtClean="0"/>
          </a:p>
          <a:p>
            <a:pPr marL="447675" lvl="2" indent="-184150">
              <a:spcBef>
                <a:spcPts val="1000"/>
              </a:spcBef>
            </a:pPr>
            <a:endParaRPr lang="en-US" altLang="ko-KR" sz="700" dirty="0" smtClean="0"/>
          </a:p>
          <a:p>
            <a:pPr marL="447675" lvl="2" indent="-184150">
              <a:spcBef>
                <a:spcPts val="1000"/>
              </a:spcBef>
            </a:pPr>
            <a:endParaRPr lang="en-US" altLang="ko-KR" dirty="0" smtClean="0"/>
          </a:p>
          <a:p>
            <a:pPr marL="447675" lvl="2" indent="-184150">
              <a:spcBef>
                <a:spcPts val="1000"/>
              </a:spcBef>
            </a:pPr>
            <a:endParaRPr lang="en-US" altLang="ko-KR" dirty="0" smtClean="0"/>
          </a:p>
          <a:p>
            <a:pPr marL="447675" lvl="2" indent="-184150">
              <a:spcBef>
                <a:spcPts val="1000"/>
              </a:spcBef>
            </a:pPr>
            <a:r>
              <a:rPr lang="en-US" altLang="ko-KR" dirty="0" smtClean="0"/>
              <a:t>Category commands</a:t>
            </a:r>
          </a:p>
        </p:txBody>
      </p:sp>
      <p:sp>
        <p:nvSpPr>
          <p:cNvPr id="9" name="TextBox 8"/>
          <p:cNvSpPr txBox="1"/>
          <p:nvPr/>
        </p:nvSpPr>
        <p:spPr>
          <a:xfrm>
            <a:off x="2222499" y="1288677"/>
            <a:ext cx="1444626" cy="230832"/>
          </a:xfrm>
          <a:prstGeom prst="rect">
            <a:avLst/>
          </a:prstGeom>
          <a:noFill/>
        </p:spPr>
        <p:txBody>
          <a:bodyPr wrap="none" rtlCol="0">
            <a:spAutoFit/>
          </a:bodyPr>
          <a:lstStyle/>
          <a:p>
            <a:r>
              <a:rPr lang="en-US" altLang="ko-KR" sz="900" dirty="0" smtClean="0">
                <a:hlinkClick r:id="rId2"/>
              </a:rPr>
              <a:t>https://docs.amplify.aws/cli</a:t>
            </a:r>
            <a:endParaRPr lang="ko-KR" altLang="en-US" sz="900"/>
          </a:p>
        </p:txBody>
      </p:sp>
      <p:sp>
        <p:nvSpPr>
          <p:cNvPr id="7" name="Rectangle 1"/>
          <p:cNvSpPr>
            <a:spLocks noChangeArrowheads="1"/>
          </p:cNvSpPr>
          <p:nvPr/>
        </p:nvSpPr>
        <p:spPr bwMode="auto">
          <a:xfrm>
            <a:off x="1405572" y="1641898"/>
            <a:ext cx="3667760" cy="2697533"/>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ts val="1500"/>
              </a:lnSpc>
              <a:spcBef>
                <a:spcPct val="0"/>
              </a:spcBef>
              <a:spcAft>
                <a:spcPct val="0"/>
              </a:spcAft>
              <a:buClrTx/>
              <a:buSzTx/>
              <a:buFontTx/>
              <a:buNone/>
              <a:tabLst/>
            </a:pPr>
            <a:endParaRPr kumimoji="0" lang="ko-KR" altLang="ko-KR"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ts val="1500"/>
              </a:lnSpc>
              <a:spcBef>
                <a:spcPct val="0"/>
              </a:spcBef>
              <a:spcAft>
                <a:spcPct val="0"/>
              </a:spcAft>
              <a:buClrTx/>
              <a:buSzTx/>
              <a:buFontTx/>
              <a:buChar char="•"/>
              <a:tabLst/>
            </a:pPr>
            <a:r>
              <a:rPr kumimoji="0" lang="en-US" altLang="ko-KR" sz="1000" b="0" i="0" u="none" strike="noStrike" cap="none" normalizeH="0" baseline="0" dirty="0" smtClean="0">
                <a:ln>
                  <a:noFill/>
                </a:ln>
                <a:solidFill>
                  <a:srgbClr val="152939"/>
                </a:solidFill>
                <a:effectLst/>
                <a:latin typeface="Arial Unicode MS" panose="020B0604020202020204" pitchFamily="50" charset="-127"/>
                <a:ea typeface="SFMono-Regular"/>
              </a:rPr>
              <a:t>  </a:t>
            </a:r>
            <a:r>
              <a:rPr kumimoji="0" lang="ko-KR" altLang="ko-KR" sz="1000" b="0" i="0" u="none" strike="noStrike" cap="none" normalizeH="0" baseline="0" smtClean="0">
                <a:ln>
                  <a:noFill/>
                </a:ln>
                <a:solidFill>
                  <a:srgbClr val="152939"/>
                </a:solidFill>
                <a:effectLst/>
                <a:latin typeface="Arial Unicode MS" panose="020B0604020202020204" pitchFamily="50" charset="-127"/>
                <a:ea typeface="SFMono-Regular"/>
              </a:rPr>
              <a:t>amplify </a:t>
            </a:r>
            <a:r>
              <a:rPr kumimoji="0" lang="ko-KR" altLang="ko-KR" sz="1000" b="0" i="0" u="none" strike="noStrike" cap="none" normalizeH="0" baseline="0" dirty="0" smtClean="0">
                <a:ln>
                  <a:noFill/>
                </a:ln>
                <a:solidFill>
                  <a:srgbClr val="152939"/>
                </a:solidFill>
                <a:effectLst/>
                <a:latin typeface="Arial Unicode MS" panose="020B0604020202020204" pitchFamily="50" charset="-127"/>
                <a:ea typeface="SFMono-Regular"/>
              </a:rPr>
              <a:t>&lt;category&gt; &lt;subcommand&gt;</a:t>
            </a:r>
            <a:endParaRPr kumimoji="0" lang="ko-KR" altLang="ko-KR" sz="12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ts val="1500"/>
              </a:lnSpc>
              <a:spcBef>
                <a:spcPct val="0"/>
              </a:spcBef>
              <a:spcAft>
                <a:spcPct val="0"/>
              </a:spcAft>
              <a:buClrTx/>
              <a:buSzTx/>
              <a:buFontTx/>
              <a:buChar char="•"/>
              <a:tabLst/>
            </a:pPr>
            <a:r>
              <a:rPr kumimoji="0" lang="en-US" altLang="ko-KR" sz="1000" b="0" i="0" u="none" strike="noStrike" cap="none" normalizeH="0" baseline="0" dirty="0" smtClean="0">
                <a:ln>
                  <a:noFill/>
                </a:ln>
                <a:solidFill>
                  <a:srgbClr val="152939"/>
                </a:solidFill>
                <a:effectLst/>
                <a:latin typeface="Arial Unicode MS" panose="020B0604020202020204" pitchFamily="50" charset="-127"/>
                <a:ea typeface="SFMono-Regular"/>
              </a:rPr>
              <a:t>  </a:t>
            </a:r>
            <a:r>
              <a:rPr kumimoji="0" lang="ko-KR" altLang="ko-KR" sz="1000" b="0" i="0" u="none" strike="noStrike" cap="none" normalizeH="0" baseline="0" smtClean="0">
                <a:ln>
                  <a:noFill/>
                </a:ln>
                <a:solidFill>
                  <a:srgbClr val="152939"/>
                </a:solidFill>
                <a:effectLst/>
                <a:latin typeface="Arial Unicode MS" panose="020B0604020202020204" pitchFamily="50" charset="-127"/>
                <a:ea typeface="SFMono-Regular"/>
              </a:rPr>
              <a:t>amplify </a:t>
            </a:r>
            <a:r>
              <a:rPr kumimoji="0" lang="ko-KR" altLang="ko-KR" sz="1000" b="0" i="0" u="none" strike="noStrike" cap="none" normalizeH="0" baseline="0" dirty="0" smtClean="0">
                <a:ln>
                  <a:noFill/>
                </a:ln>
                <a:solidFill>
                  <a:srgbClr val="152939"/>
                </a:solidFill>
                <a:effectLst/>
                <a:latin typeface="Arial Unicode MS" panose="020B0604020202020204" pitchFamily="50" charset="-127"/>
                <a:ea typeface="SFMono-Regular"/>
              </a:rPr>
              <a:t>push</a:t>
            </a:r>
            <a:endParaRPr kumimoji="0" lang="ko-KR" altLang="ko-KR" sz="12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ts val="1500"/>
              </a:lnSpc>
              <a:spcBef>
                <a:spcPct val="0"/>
              </a:spcBef>
              <a:spcAft>
                <a:spcPct val="0"/>
              </a:spcAft>
              <a:buClrTx/>
              <a:buSzTx/>
              <a:buFontTx/>
              <a:buChar char="•"/>
              <a:tabLst/>
            </a:pPr>
            <a:r>
              <a:rPr kumimoji="0" lang="en-US" altLang="ko-KR" sz="1000" b="0" i="0" u="none" strike="noStrike" cap="none" normalizeH="0" baseline="0" dirty="0" smtClean="0">
                <a:ln>
                  <a:noFill/>
                </a:ln>
                <a:solidFill>
                  <a:srgbClr val="152939"/>
                </a:solidFill>
                <a:effectLst/>
                <a:latin typeface="Arial Unicode MS" panose="020B0604020202020204" pitchFamily="50" charset="-127"/>
                <a:ea typeface="SFMono-Regular"/>
              </a:rPr>
              <a:t>  </a:t>
            </a:r>
            <a:r>
              <a:rPr kumimoji="0" lang="ko-KR" altLang="ko-KR" sz="1000" b="0" i="0" u="none" strike="noStrike" cap="none" normalizeH="0" baseline="0" smtClean="0">
                <a:ln>
                  <a:noFill/>
                </a:ln>
                <a:solidFill>
                  <a:srgbClr val="152939"/>
                </a:solidFill>
                <a:effectLst/>
                <a:latin typeface="Arial Unicode MS" panose="020B0604020202020204" pitchFamily="50" charset="-127"/>
                <a:ea typeface="SFMono-Regular"/>
              </a:rPr>
              <a:t>amplify </a:t>
            </a:r>
            <a:r>
              <a:rPr kumimoji="0" lang="ko-KR" altLang="ko-KR" sz="1000" b="0" i="0" u="none" strike="noStrike" cap="none" normalizeH="0" baseline="0" dirty="0" smtClean="0">
                <a:ln>
                  <a:noFill/>
                </a:ln>
                <a:solidFill>
                  <a:srgbClr val="152939"/>
                </a:solidFill>
                <a:effectLst/>
                <a:latin typeface="Arial Unicode MS" panose="020B0604020202020204" pitchFamily="50" charset="-127"/>
                <a:ea typeface="SFMono-Regular"/>
              </a:rPr>
              <a:t>pull</a:t>
            </a:r>
            <a:endParaRPr kumimoji="0" lang="ko-KR" altLang="ko-KR" sz="12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ts val="1500"/>
              </a:lnSpc>
              <a:spcBef>
                <a:spcPct val="0"/>
              </a:spcBef>
              <a:spcAft>
                <a:spcPct val="0"/>
              </a:spcAft>
              <a:buClrTx/>
              <a:buSzTx/>
              <a:buFontTx/>
              <a:buChar char="•"/>
              <a:tabLst/>
            </a:pPr>
            <a:r>
              <a:rPr kumimoji="0" lang="en-US" altLang="ko-KR" sz="1000" b="0" i="0" u="none" strike="noStrike" cap="none" normalizeH="0" baseline="0" dirty="0" smtClean="0">
                <a:ln>
                  <a:noFill/>
                </a:ln>
                <a:solidFill>
                  <a:srgbClr val="152939"/>
                </a:solidFill>
                <a:effectLst/>
                <a:latin typeface="Arial Unicode MS" panose="020B0604020202020204" pitchFamily="50" charset="-127"/>
                <a:ea typeface="SFMono-Regular"/>
              </a:rPr>
              <a:t>  </a:t>
            </a:r>
            <a:r>
              <a:rPr kumimoji="0" lang="ko-KR" altLang="ko-KR" sz="1000" b="0" i="0" u="none" strike="noStrike" cap="none" normalizeH="0" baseline="0" smtClean="0">
                <a:ln>
                  <a:noFill/>
                </a:ln>
                <a:solidFill>
                  <a:srgbClr val="152939"/>
                </a:solidFill>
                <a:effectLst/>
                <a:latin typeface="Arial Unicode MS" panose="020B0604020202020204" pitchFamily="50" charset="-127"/>
                <a:ea typeface="SFMono-Regular"/>
              </a:rPr>
              <a:t>amplify </a:t>
            </a:r>
            <a:r>
              <a:rPr kumimoji="0" lang="ko-KR" altLang="ko-KR" sz="1000" b="0" i="0" u="none" strike="noStrike" cap="none" normalizeH="0" baseline="0" dirty="0" smtClean="0">
                <a:ln>
                  <a:noFill/>
                </a:ln>
                <a:solidFill>
                  <a:srgbClr val="152939"/>
                </a:solidFill>
                <a:effectLst/>
                <a:latin typeface="Arial Unicode MS" panose="020B0604020202020204" pitchFamily="50" charset="-127"/>
                <a:ea typeface="SFMono-Regular"/>
              </a:rPr>
              <a:t>env &lt;subcommand&gt;</a:t>
            </a:r>
            <a:endParaRPr kumimoji="0" lang="ko-KR" altLang="ko-KR" sz="12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ts val="1500"/>
              </a:lnSpc>
              <a:spcBef>
                <a:spcPct val="0"/>
              </a:spcBef>
              <a:spcAft>
                <a:spcPct val="0"/>
              </a:spcAft>
              <a:buClrTx/>
              <a:buSzTx/>
              <a:buFontTx/>
              <a:buChar char="•"/>
              <a:tabLst/>
            </a:pPr>
            <a:r>
              <a:rPr kumimoji="0" lang="en-US" altLang="ko-KR" sz="1000" b="0" i="0" u="none" strike="noStrike" cap="none" normalizeH="0" baseline="0" dirty="0" smtClean="0">
                <a:ln>
                  <a:noFill/>
                </a:ln>
                <a:solidFill>
                  <a:srgbClr val="152939"/>
                </a:solidFill>
                <a:effectLst/>
                <a:latin typeface="Arial Unicode MS" panose="020B0604020202020204" pitchFamily="50" charset="-127"/>
                <a:ea typeface="SFMono-Regular"/>
              </a:rPr>
              <a:t>  </a:t>
            </a:r>
            <a:r>
              <a:rPr kumimoji="0" lang="ko-KR" altLang="ko-KR" sz="1000" b="0" i="0" u="none" strike="noStrike" cap="none" normalizeH="0" baseline="0" smtClean="0">
                <a:ln>
                  <a:noFill/>
                </a:ln>
                <a:solidFill>
                  <a:srgbClr val="152939"/>
                </a:solidFill>
                <a:effectLst/>
                <a:latin typeface="Arial Unicode MS" panose="020B0604020202020204" pitchFamily="50" charset="-127"/>
                <a:ea typeface="SFMono-Regular"/>
              </a:rPr>
              <a:t>amplify </a:t>
            </a:r>
            <a:r>
              <a:rPr kumimoji="0" lang="ko-KR" altLang="ko-KR" sz="1000" b="0" i="0" u="none" strike="noStrike" cap="none" normalizeH="0" baseline="0" dirty="0" smtClean="0">
                <a:ln>
                  <a:noFill/>
                </a:ln>
                <a:solidFill>
                  <a:srgbClr val="152939"/>
                </a:solidFill>
                <a:effectLst/>
                <a:latin typeface="Arial Unicode MS" panose="020B0604020202020204" pitchFamily="50" charset="-127"/>
                <a:ea typeface="SFMono-Regular"/>
              </a:rPr>
              <a:t>configure</a:t>
            </a:r>
            <a:endParaRPr kumimoji="0" lang="ko-KR" altLang="ko-KR" sz="12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ts val="1500"/>
              </a:lnSpc>
              <a:spcBef>
                <a:spcPct val="0"/>
              </a:spcBef>
              <a:spcAft>
                <a:spcPct val="0"/>
              </a:spcAft>
              <a:buClrTx/>
              <a:buSzTx/>
              <a:buFontTx/>
              <a:buChar char="•"/>
              <a:tabLst/>
            </a:pPr>
            <a:r>
              <a:rPr kumimoji="0" lang="en-US" altLang="ko-KR" sz="1000" b="0" i="0" u="none" strike="noStrike" cap="none" normalizeH="0" baseline="0" dirty="0" smtClean="0">
                <a:ln>
                  <a:noFill/>
                </a:ln>
                <a:solidFill>
                  <a:srgbClr val="152939"/>
                </a:solidFill>
                <a:effectLst/>
                <a:latin typeface="Arial Unicode MS" panose="020B0604020202020204" pitchFamily="50" charset="-127"/>
                <a:ea typeface="SFMono-Regular"/>
              </a:rPr>
              <a:t>  </a:t>
            </a:r>
            <a:r>
              <a:rPr kumimoji="0" lang="ko-KR" altLang="ko-KR" sz="1000" b="0" i="0" u="none" strike="noStrike" cap="none" normalizeH="0" baseline="0" smtClean="0">
                <a:ln>
                  <a:noFill/>
                </a:ln>
                <a:solidFill>
                  <a:srgbClr val="152939"/>
                </a:solidFill>
                <a:effectLst/>
                <a:latin typeface="Arial Unicode MS" panose="020B0604020202020204" pitchFamily="50" charset="-127"/>
                <a:ea typeface="SFMono-Regular"/>
              </a:rPr>
              <a:t>amplify </a:t>
            </a:r>
            <a:r>
              <a:rPr kumimoji="0" lang="ko-KR" altLang="ko-KR" sz="1000" b="0" i="0" u="none" strike="noStrike" cap="none" normalizeH="0" baseline="0" dirty="0" smtClean="0">
                <a:ln>
                  <a:noFill/>
                </a:ln>
                <a:solidFill>
                  <a:srgbClr val="152939"/>
                </a:solidFill>
                <a:effectLst/>
                <a:latin typeface="Arial Unicode MS" panose="020B0604020202020204" pitchFamily="50" charset="-127"/>
                <a:ea typeface="SFMono-Regular"/>
              </a:rPr>
              <a:t>console</a:t>
            </a:r>
            <a:endParaRPr kumimoji="0" lang="ko-KR" altLang="ko-KR" sz="12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ts val="1500"/>
              </a:lnSpc>
              <a:spcBef>
                <a:spcPct val="0"/>
              </a:spcBef>
              <a:spcAft>
                <a:spcPct val="0"/>
              </a:spcAft>
              <a:buClrTx/>
              <a:buSzTx/>
              <a:buFontTx/>
              <a:buChar char="•"/>
              <a:tabLst/>
            </a:pPr>
            <a:r>
              <a:rPr kumimoji="0" lang="en-US" altLang="ko-KR" sz="1000" b="0" i="0" u="none" strike="noStrike" cap="none" normalizeH="0" baseline="0" dirty="0" smtClean="0">
                <a:ln>
                  <a:noFill/>
                </a:ln>
                <a:solidFill>
                  <a:srgbClr val="152939"/>
                </a:solidFill>
                <a:effectLst/>
                <a:latin typeface="Arial Unicode MS" panose="020B0604020202020204" pitchFamily="50" charset="-127"/>
                <a:ea typeface="SFMono-Regular"/>
              </a:rPr>
              <a:t>  </a:t>
            </a:r>
            <a:r>
              <a:rPr kumimoji="0" lang="ko-KR" altLang="ko-KR" sz="1000" b="0" i="0" u="none" strike="noStrike" cap="none" normalizeH="0" baseline="0" smtClean="0">
                <a:ln>
                  <a:noFill/>
                </a:ln>
                <a:solidFill>
                  <a:srgbClr val="152939"/>
                </a:solidFill>
                <a:effectLst/>
                <a:latin typeface="Arial Unicode MS" panose="020B0604020202020204" pitchFamily="50" charset="-127"/>
                <a:ea typeface="SFMono-Regular"/>
              </a:rPr>
              <a:t>amplify </a:t>
            </a:r>
            <a:r>
              <a:rPr kumimoji="0" lang="ko-KR" altLang="ko-KR" sz="1000" b="0" i="0" u="none" strike="noStrike" cap="none" normalizeH="0" baseline="0" dirty="0" smtClean="0">
                <a:ln>
                  <a:noFill/>
                </a:ln>
                <a:solidFill>
                  <a:srgbClr val="152939"/>
                </a:solidFill>
                <a:effectLst/>
                <a:latin typeface="Arial Unicode MS" panose="020B0604020202020204" pitchFamily="50" charset="-127"/>
                <a:ea typeface="SFMono-Regular"/>
              </a:rPr>
              <a:t>delete</a:t>
            </a:r>
            <a:endParaRPr kumimoji="0" lang="ko-KR" altLang="ko-KR" sz="12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ts val="1500"/>
              </a:lnSpc>
              <a:spcBef>
                <a:spcPct val="0"/>
              </a:spcBef>
              <a:spcAft>
                <a:spcPct val="0"/>
              </a:spcAft>
              <a:buClrTx/>
              <a:buSzTx/>
              <a:buFontTx/>
              <a:buChar char="•"/>
              <a:tabLst/>
            </a:pPr>
            <a:r>
              <a:rPr kumimoji="0" lang="en-US" altLang="ko-KR" sz="1000" b="0" i="0" u="none" strike="noStrike" cap="none" normalizeH="0" baseline="0" dirty="0" smtClean="0">
                <a:ln>
                  <a:noFill/>
                </a:ln>
                <a:solidFill>
                  <a:srgbClr val="152939"/>
                </a:solidFill>
                <a:effectLst/>
                <a:latin typeface="Arial Unicode MS" panose="020B0604020202020204" pitchFamily="50" charset="-127"/>
                <a:ea typeface="SFMono-Regular"/>
              </a:rPr>
              <a:t>  </a:t>
            </a:r>
            <a:r>
              <a:rPr kumimoji="0" lang="ko-KR" altLang="ko-KR" sz="1000" b="0" i="0" u="none" strike="noStrike" cap="none" normalizeH="0" baseline="0" smtClean="0">
                <a:ln>
                  <a:noFill/>
                </a:ln>
                <a:solidFill>
                  <a:srgbClr val="152939"/>
                </a:solidFill>
                <a:effectLst/>
                <a:latin typeface="Arial Unicode MS" panose="020B0604020202020204" pitchFamily="50" charset="-127"/>
                <a:ea typeface="SFMono-Regular"/>
              </a:rPr>
              <a:t>amplify </a:t>
            </a:r>
            <a:r>
              <a:rPr kumimoji="0" lang="ko-KR" altLang="ko-KR" sz="1000" b="0" i="0" u="none" strike="noStrike" cap="none" normalizeH="0" baseline="0" dirty="0" smtClean="0">
                <a:ln>
                  <a:noFill/>
                </a:ln>
                <a:solidFill>
                  <a:srgbClr val="152939"/>
                </a:solidFill>
                <a:effectLst/>
                <a:latin typeface="Arial Unicode MS" panose="020B0604020202020204" pitchFamily="50" charset="-127"/>
                <a:ea typeface="SFMono-Regular"/>
              </a:rPr>
              <a:t>help</a:t>
            </a:r>
            <a:endParaRPr kumimoji="0" lang="ko-KR" altLang="ko-KR" sz="12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ts val="1500"/>
              </a:lnSpc>
              <a:spcBef>
                <a:spcPct val="0"/>
              </a:spcBef>
              <a:spcAft>
                <a:spcPct val="0"/>
              </a:spcAft>
              <a:buClrTx/>
              <a:buSzTx/>
              <a:buFontTx/>
              <a:buChar char="•"/>
              <a:tabLst/>
            </a:pPr>
            <a:r>
              <a:rPr kumimoji="0" lang="en-US" altLang="ko-KR" sz="1000" b="0" i="0" u="none" strike="noStrike" cap="none" normalizeH="0" baseline="0" dirty="0" smtClean="0">
                <a:ln>
                  <a:noFill/>
                </a:ln>
                <a:solidFill>
                  <a:srgbClr val="152939"/>
                </a:solidFill>
                <a:effectLst/>
                <a:latin typeface="Arial Unicode MS" panose="020B0604020202020204" pitchFamily="50" charset="-127"/>
                <a:ea typeface="SFMono-Regular"/>
              </a:rPr>
              <a:t>  </a:t>
            </a:r>
            <a:r>
              <a:rPr kumimoji="0" lang="ko-KR" altLang="ko-KR" sz="1000" b="0" i="0" u="none" strike="noStrike" cap="none" normalizeH="0" baseline="0" smtClean="0">
                <a:ln>
                  <a:noFill/>
                </a:ln>
                <a:solidFill>
                  <a:srgbClr val="152939"/>
                </a:solidFill>
                <a:effectLst/>
                <a:latin typeface="Arial Unicode MS" panose="020B0604020202020204" pitchFamily="50" charset="-127"/>
                <a:ea typeface="SFMono-Regular"/>
              </a:rPr>
              <a:t>amplify </a:t>
            </a:r>
            <a:r>
              <a:rPr kumimoji="0" lang="ko-KR" altLang="ko-KR" sz="1000" b="0" i="0" u="none" strike="noStrike" cap="none" normalizeH="0" baseline="0" dirty="0" smtClean="0">
                <a:ln>
                  <a:noFill/>
                </a:ln>
                <a:solidFill>
                  <a:srgbClr val="152939"/>
                </a:solidFill>
                <a:effectLst/>
                <a:latin typeface="Arial Unicode MS" panose="020B0604020202020204" pitchFamily="50" charset="-127"/>
                <a:ea typeface="SFMono-Regular"/>
              </a:rPr>
              <a:t>init</a:t>
            </a:r>
            <a:endParaRPr kumimoji="0" lang="ko-KR" altLang="ko-KR" sz="12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ts val="1500"/>
              </a:lnSpc>
              <a:spcBef>
                <a:spcPct val="0"/>
              </a:spcBef>
              <a:spcAft>
                <a:spcPct val="0"/>
              </a:spcAft>
              <a:buClrTx/>
              <a:buSzTx/>
              <a:buFontTx/>
              <a:buChar char="•"/>
              <a:tabLst/>
            </a:pPr>
            <a:r>
              <a:rPr kumimoji="0" lang="en-US" altLang="ko-KR" sz="1000" b="0" i="0" u="none" strike="noStrike" cap="none" normalizeH="0" baseline="0" dirty="0" smtClean="0">
                <a:ln>
                  <a:noFill/>
                </a:ln>
                <a:solidFill>
                  <a:srgbClr val="152939"/>
                </a:solidFill>
                <a:effectLst/>
                <a:latin typeface="Arial Unicode MS" panose="020B0604020202020204" pitchFamily="50" charset="-127"/>
                <a:ea typeface="SFMono-Regular"/>
              </a:rPr>
              <a:t>  </a:t>
            </a:r>
            <a:r>
              <a:rPr kumimoji="0" lang="ko-KR" altLang="ko-KR" sz="1000" b="0" i="0" u="none" strike="noStrike" cap="none" normalizeH="0" baseline="0" smtClean="0">
                <a:ln>
                  <a:noFill/>
                </a:ln>
                <a:solidFill>
                  <a:srgbClr val="152939"/>
                </a:solidFill>
                <a:effectLst/>
                <a:latin typeface="Arial Unicode MS" panose="020B0604020202020204" pitchFamily="50" charset="-127"/>
                <a:ea typeface="SFMono-Regular"/>
              </a:rPr>
              <a:t>amplify </a:t>
            </a:r>
            <a:r>
              <a:rPr kumimoji="0" lang="ko-KR" altLang="ko-KR" sz="1000" b="0" i="0" u="none" strike="noStrike" cap="none" normalizeH="0" baseline="0" dirty="0" smtClean="0">
                <a:ln>
                  <a:noFill/>
                </a:ln>
                <a:solidFill>
                  <a:srgbClr val="152939"/>
                </a:solidFill>
                <a:effectLst/>
                <a:latin typeface="Arial Unicode MS" panose="020B0604020202020204" pitchFamily="50" charset="-127"/>
                <a:ea typeface="SFMono-Regular"/>
              </a:rPr>
              <a:t>publish</a:t>
            </a:r>
            <a:endParaRPr kumimoji="0" lang="ko-KR" altLang="ko-KR" sz="12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ts val="1500"/>
              </a:lnSpc>
              <a:spcBef>
                <a:spcPct val="0"/>
              </a:spcBef>
              <a:spcAft>
                <a:spcPct val="0"/>
              </a:spcAft>
              <a:buClrTx/>
              <a:buSzTx/>
              <a:buFontTx/>
              <a:buChar char="•"/>
              <a:tabLst/>
            </a:pPr>
            <a:r>
              <a:rPr kumimoji="0" lang="en-US" altLang="ko-KR" sz="1000" b="0" i="0" u="none" strike="noStrike" cap="none" normalizeH="0" baseline="0" dirty="0" smtClean="0">
                <a:ln>
                  <a:noFill/>
                </a:ln>
                <a:solidFill>
                  <a:srgbClr val="152939"/>
                </a:solidFill>
                <a:effectLst/>
                <a:latin typeface="Arial Unicode MS" panose="020B0604020202020204" pitchFamily="50" charset="-127"/>
                <a:ea typeface="SFMono-Regular"/>
              </a:rPr>
              <a:t>  </a:t>
            </a:r>
            <a:r>
              <a:rPr kumimoji="0" lang="ko-KR" altLang="ko-KR" sz="1000" b="0" i="0" u="none" strike="noStrike" cap="none" normalizeH="0" baseline="0" smtClean="0">
                <a:ln>
                  <a:noFill/>
                </a:ln>
                <a:solidFill>
                  <a:srgbClr val="152939"/>
                </a:solidFill>
                <a:effectLst/>
                <a:latin typeface="Arial Unicode MS" panose="020B0604020202020204" pitchFamily="50" charset="-127"/>
                <a:ea typeface="SFMono-Regular"/>
              </a:rPr>
              <a:t>amplify </a:t>
            </a:r>
            <a:r>
              <a:rPr kumimoji="0" lang="ko-KR" altLang="ko-KR" sz="1000" b="0" i="0" u="none" strike="noStrike" cap="none" normalizeH="0" baseline="0" dirty="0" smtClean="0">
                <a:ln>
                  <a:noFill/>
                </a:ln>
                <a:solidFill>
                  <a:srgbClr val="152939"/>
                </a:solidFill>
                <a:effectLst/>
                <a:latin typeface="Arial Unicode MS" panose="020B0604020202020204" pitchFamily="50" charset="-127"/>
                <a:ea typeface="SFMono-Regular"/>
              </a:rPr>
              <a:t>run</a:t>
            </a:r>
            <a:endParaRPr kumimoji="0" lang="ko-KR" altLang="ko-KR" sz="12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ts val="1500"/>
              </a:lnSpc>
              <a:spcBef>
                <a:spcPct val="0"/>
              </a:spcBef>
              <a:spcAft>
                <a:spcPct val="0"/>
              </a:spcAft>
              <a:buClrTx/>
              <a:buSzTx/>
              <a:buFontTx/>
              <a:buChar char="•"/>
              <a:tabLst/>
            </a:pPr>
            <a:r>
              <a:rPr kumimoji="0" lang="en-US" altLang="ko-KR" sz="1000" b="0" i="0" u="none" strike="noStrike" cap="none" normalizeH="0" baseline="0" dirty="0" smtClean="0">
                <a:ln>
                  <a:noFill/>
                </a:ln>
                <a:solidFill>
                  <a:srgbClr val="152939"/>
                </a:solidFill>
                <a:effectLst/>
                <a:latin typeface="Arial Unicode MS" panose="020B0604020202020204" pitchFamily="50" charset="-127"/>
                <a:ea typeface="SFMono-Regular"/>
              </a:rPr>
              <a:t>   </a:t>
            </a:r>
            <a:r>
              <a:rPr kumimoji="0" lang="ko-KR" altLang="ko-KR" sz="1000" b="0" i="0" u="none" strike="noStrike" cap="none" normalizeH="0" baseline="0" smtClean="0">
                <a:ln>
                  <a:noFill/>
                </a:ln>
                <a:solidFill>
                  <a:srgbClr val="152939"/>
                </a:solidFill>
                <a:effectLst/>
                <a:latin typeface="Arial Unicode MS" panose="020B0604020202020204" pitchFamily="50" charset="-127"/>
                <a:ea typeface="SFMono-Regular"/>
              </a:rPr>
              <a:t>amplify </a:t>
            </a:r>
            <a:r>
              <a:rPr kumimoji="0" lang="ko-KR" altLang="ko-KR" sz="1000" b="0" i="0" u="none" strike="noStrike" cap="none" normalizeH="0" baseline="0" dirty="0" smtClean="0">
                <a:ln>
                  <a:noFill/>
                </a:ln>
                <a:solidFill>
                  <a:srgbClr val="152939"/>
                </a:solidFill>
                <a:effectLst/>
                <a:latin typeface="Arial Unicode MS" panose="020B0604020202020204" pitchFamily="50" charset="-127"/>
                <a:ea typeface="SFMono-Regular"/>
              </a:rPr>
              <a:t>status</a:t>
            </a:r>
            <a:endParaRPr kumimoji="0" lang="ko-KR" altLang="ko-KR" sz="12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ts val="1500"/>
              </a:lnSpc>
              <a:spcBef>
                <a:spcPct val="0"/>
              </a:spcBef>
              <a:spcAft>
                <a:spcPct val="0"/>
              </a:spcAft>
              <a:buClrTx/>
              <a:buSzTx/>
              <a:buFontTx/>
              <a:buNone/>
              <a:tabLst/>
            </a:pPr>
            <a:endParaRPr kumimoji="0" lang="ko-KR" altLang="ko-KR"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1395412" y="4379323"/>
            <a:ext cx="3017520" cy="1158651"/>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ts val="1500"/>
              </a:lnSpc>
              <a:spcBef>
                <a:spcPct val="0"/>
              </a:spcBef>
              <a:spcAft>
                <a:spcPct val="0"/>
              </a:spcAft>
              <a:buClrTx/>
              <a:buSzTx/>
              <a:buFontTx/>
              <a:buNone/>
              <a:tabLst/>
            </a:pPr>
            <a:endParaRPr kumimoji="0" lang="ko-KR" altLang="ko-KR"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ts val="1500"/>
              </a:lnSpc>
              <a:spcBef>
                <a:spcPct val="0"/>
              </a:spcBef>
              <a:spcAft>
                <a:spcPct val="0"/>
              </a:spcAft>
              <a:buClrTx/>
              <a:buSzTx/>
              <a:buFontTx/>
              <a:buChar char="•"/>
              <a:tabLst/>
            </a:pPr>
            <a:r>
              <a:rPr kumimoji="0" lang="en-US" altLang="ko-KR" sz="1000" b="0" i="0" u="none" strike="noStrike" cap="none" normalizeH="0" baseline="0" dirty="0" smtClean="0">
                <a:ln>
                  <a:noFill/>
                </a:ln>
                <a:solidFill>
                  <a:srgbClr val="152939"/>
                </a:solidFill>
                <a:effectLst/>
                <a:latin typeface="Arial Unicode MS" panose="020B0604020202020204" pitchFamily="50" charset="-127"/>
                <a:ea typeface="SFMono-Regular"/>
              </a:rPr>
              <a:t>  </a:t>
            </a:r>
            <a:r>
              <a:rPr kumimoji="0" lang="ko-KR" altLang="ko-KR" sz="1000" b="0" i="0" u="none" strike="noStrike" cap="none" normalizeH="0" baseline="0" smtClean="0">
                <a:ln>
                  <a:noFill/>
                </a:ln>
                <a:solidFill>
                  <a:srgbClr val="152939"/>
                </a:solidFill>
                <a:effectLst/>
                <a:latin typeface="Arial Unicode MS" panose="020B0604020202020204" pitchFamily="50" charset="-127"/>
                <a:ea typeface="SFMono-Regular"/>
              </a:rPr>
              <a:t>amplify &lt;category&gt; add</a:t>
            </a:r>
            <a:endParaRPr kumimoji="0" lang="ko-KR" altLang="ko-KR" sz="1200" b="0" i="0" u="none" strike="noStrike" cap="none" normalizeH="0" baseline="0" smtClean="0">
              <a:ln>
                <a:noFill/>
              </a:ln>
              <a:solidFill>
                <a:srgbClr val="152939"/>
              </a:solidFill>
              <a:effectLst/>
              <a:ea typeface="Amazon Ember"/>
            </a:endParaRPr>
          </a:p>
          <a:p>
            <a:pPr marL="0" marR="0" lvl="0" indent="0" algn="l" defTabSz="914400" rtl="0" eaLnBrk="0" fontAlgn="base" latinLnBrk="0" hangingPunct="0">
              <a:lnSpc>
                <a:spcPts val="1500"/>
              </a:lnSpc>
              <a:spcBef>
                <a:spcPct val="0"/>
              </a:spcBef>
              <a:spcAft>
                <a:spcPct val="0"/>
              </a:spcAft>
              <a:buClrTx/>
              <a:buSzTx/>
              <a:buFontTx/>
              <a:buChar char="•"/>
              <a:tabLst/>
            </a:pPr>
            <a:r>
              <a:rPr kumimoji="0" lang="en-US" altLang="ko-KR" sz="1000" b="0" i="0" u="none" strike="noStrike" cap="none" normalizeH="0" baseline="0" dirty="0" smtClean="0">
                <a:ln>
                  <a:noFill/>
                </a:ln>
                <a:solidFill>
                  <a:srgbClr val="152939"/>
                </a:solidFill>
                <a:effectLst/>
                <a:latin typeface="Arial Unicode MS" panose="020B0604020202020204" pitchFamily="50" charset="-127"/>
                <a:ea typeface="SFMono-Regular"/>
              </a:rPr>
              <a:t>  </a:t>
            </a:r>
            <a:r>
              <a:rPr kumimoji="0" lang="ko-KR" altLang="ko-KR" sz="1000" b="0" i="0" u="none" strike="noStrike" cap="none" normalizeH="0" baseline="0" smtClean="0">
                <a:ln>
                  <a:noFill/>
                </a:ln>
                <a:solidFill>
                  <a:srgbClr val="152939"/>
                </a:solidFill>
                <a:effectLst/>
                <a:latin typeface="Arial Unicode MS" panose="020B0604020202020204" pitchFamily="50" charset="-127"/>
                <a:ea typeface="SFMono-Regular"/>
              </a:rPr>
              <a:t>amplify </a:t>
            </a:r>
            <a:r>
              <a:rPr kumimoji="0" lang="ko-KR" altLang="ko-KR" sz="1000" b="0" i="0" u="none" strike="noStrike" cap="none" normalizeH="0" baseline="0" dirty="0" smtClean="0">
                <a:ln>
                  <a:noFill/>
                </a:ln>
                <a:solidFill>
                  <a:srgbClr val="152939"/>
                </a:solidFill>
                <a:effectLst/>
                <a:latin typeface="Arial Unicode MS" panose="020B0604020202020204" pitchFamily="50" charset="-127"/>
                <a:ea typeface="SFMono-Regular"/>
              </a:rPr>
              <a:t>&lt;category&gt; update</a:t>
            </a:r>
            <a:endParaRPr kumimoji="0" lang="ko-KR" altLang="ko-KR" sz="12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ts val="1500"/>
              </a:lnSpc>
              <a:spcBef>
                <a:spcPct val="0"/>
              </a:spcBef>
              <a:spcAft>
                <a:spcPct val="0"/>
              </a:spcAft>
              <a:buClrTx/>
              <a:buSzTx/>
              <a:buFontTx/>
              <a:buChar char="•"/>
              <a:tabLst/>
            </a:pPr>
            <a:r>
              <a:rPr kumimoji="0" lang="en-US" altLang="ko-KR" sz="1000" b="0" i="0" u="none" strike="noStrike" cap="none" normalizeH="0" baseline="0" dirty="0" smtClean="0">
                <a:ln>
                  <a:noFill/>
                </a:ln>
                <a:solidFill>
                  <a:srgbClr val="152939"/>
                </a:solidFill>
                <a:effectLst/>
                <a:latin typeface="Arial Unicode MS" panose="020B0604020202020204" pitchFamily="50" charset="-127"/>
                <a:ea typeface="SFMono-Regular"/>
              </a:rPr>
              <a:t>  </a:t>
            </a:r>
            <a:r>
              <a:rPr kumimoji="0" lang="ko-KR" altLang="ko-KR" sz="1000" b="0" i="0" u="none" strike="noStrike" cap="none" normalizeH="0" baseline="0" smtClean="0">
                <a:ln>
                  <a:noFill/>
                </a:ln>
                <a:solidFill>
                  <a:srgbClr val="152939"/>
                </a:solidFill>
                <a:effectLst/>
                <a:latin typeface="Arial Unicode MS" panose="020B0604020202020204" pitchFamily="50" charset="-127"/>
                <a:ea typeface="SFMono-Regular"/>
              </a:rPr>
              <a:t>amplify </a:t>
            </a:r>
            <a:r>
              <a:rPr kumimoji="0" lang="ko-KR" altLang="ko-KR" sz="1000" b="0" i="0" u="none" strike="noStrike" cap="none" normalizeH="0" baseline="0" dirty="0" smtClean="0">
                <a:ln>
                  <a:noFill/>
                </a:ln>
                <a:solidFill>
                  <a:srgbClr val="152939"/>
                </a:solidFill>
                <a:effectLst/>
                <a:latin typeface="Arial Unicode MS" panose="020B0604020202020204" pitchFamily="50" charset="-127"/>
                <a:ea typeface="SFMono-Regular"/>
              </a:rPr>
              <a:t>&lt;category&gt; remove</a:t>
            </a:r>
            <a:endParaRPr kumimoji="0" lang="ko-KR" altLang="ko-KR" sz="12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ts val="1500"/>
              </a:lnSpc>
              <a:spcBef>
                <a:spcPct val="0"/>
              </a:spcBef>
              <a:spcAft>
                <a:spcPct val="0"/>
              </a:spcAft>
              <a:buClrTx/>
              <a:buSzTx/>
              <a:buFontTx/>
              <a:buChar char="•"/>
              <a:tabLst/>
            </a:pPr>
            <a:r>
              <a:rPr kumimoji="0" lang="en-US" altLang="ko-KR" sz="1000" b="0" i="0" u="none" strike="noStrike" cap="none" normalizeH="0" baseline="0" dirty="0" smtClean="0">
                <a:ln>
                  <a:noFill/>
                </a:ln>
                <a:solidFill>
                  <a:srgbClr val="152939"/>
                </a:solidFill>
                <a:effectLst/>
                <a:latin typeface="Arial Unicode MS" panose="020B0604020202020204" pitchFamily="50" charset="-127"/>
                <a:ea typeface="SFMono-Regular"/>
              </a:rPr>
              <a:t>  </a:t>
            </a:r>
            <a:r>
              <a:rPr kumimoji="0" lang="ko-KR" altLang="ko-KR" sz="1000" b="0" i="0" u="none" strike="noStrike" cap="none" normalizeH="0" baseline="0" smtClean="0">
                <a:ln>
                  <a:noFill/>
                </a:ln>
                <a:solidFill>
                  <a:srgbClr val="152939"/>
                </a:solidFill>
                <a:effectLst/>
                <a:latin typeface="Arial Unicode MS" panose="020B0604020202020204" pitchFamily="50" charset="-127"/>
                <a:ea typeface="SFMono-Regular"/>
              </a:rPr>
              <a:t>amplify </a:t>
            </a:r>
            <a:r>
              <a:rPr kumimoji="0" lang="ko-KR" altLang="ko-KR" sz="1000" b="0" i="0" u="none" strike="noStrike" cap="none" normalizeH="0" baseline="0" dirty="0" smtClean="0">
                <a:ln>
                  <a:noFill/>
                </a:ln>
                <a:solidFill>
                  <a:srgbClr val="152939"/>
                </a:solidFill>
                <a:effectLst/>
                <a:latin typeface="Arial Unicode MS" panose="020B0604020202020204" pitchFamily="50" charset="-127"/>
                <a:ea typeface="SFMono-Regular"/>
              </a:rPr>
              <a:t>&lt;category&gt; push</a:t>
            </a:r>
            <a:endParaRPr kumimoji="0" lang="ko-KR" altLang="ko-KR" sz="1200" b="0" i="0" u="none" strike="noStrike" cap="none" normalizeH="0" baseline="0" dirty="0" smtClean="0">
              <a:ln>
                <a:noFill/>
              </a:ln>
              <a:solidFill>
                <a:srgbClr val="152939"/>
              </a:solidFill>
              <a:effectLst/>
              <a:ea typeface="Amazon Ember"/>
            </a:endParaRPr>
          </a:p>
          <a:p>
            <a:pPr marL="0" marR="0" lvl="0" indent="0" algn="l" defTabSz="914400" rtl="0" eaLnBrk="0" fontAlgn="base" latinLnBrk="0" hangingPunct="0">
              <a:lnSpc>
                <a:spcPts val="1500"/>
              </a:lnSpc>
              <a:spcBef>
                <a:spcPct val="0"/>
              </a:spcBef>
              <a:spcAft>
                <a:spcPct val="0"/>
              </a:spcAft>
              <a:buClrTx/>
              <a:buSzTx/>
              <a:buFontTx/>
              <a:buNone/>
              <a:tabLst/>
            </a:pPr>
            <a:endParaRPr kumimoji="0" lang="ko-KR" altLang="ko-K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1172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838200" y="365126"/>
            <a:ext cx="10515600" cy="668962"/>
          </a:xfrm>
        </p:spPr>
        <p:txBody>
          <a:bodyPr/>
          <a:lstStyle/>
          <a:p>
            <a:r>
              <a:rPr lang="en-US" altLang="ko-KR" dirty="0" smtClean="0"/>
              <a:t>Amplify </a:t>
            </a:r>
            <a:r>
              <a:rPr lang="ko-KR" altLang="en-US" smtClean="0"/>
              <a:t>이해</a:t>
            </a:r>
            <a:endParaRPr lang="ko-KR" altLang="en-US"/>
          </a:p>
        </p:txBody>
      </p:sp>
      <p:sp>
        <p:nvSpPr>
          <p:cNvPr id="5" name="내용 개체 틀 2"/>
          <p:cNvSpPr>
            <a:spLocks noGrp="1"/>
          </p:cNvSpPr>
          <p:nvPr>
            <p:ph idx="1"/>
          </p:nvPr>
        </p:nvSpPr>
        <p:spPr>
          <a:xfrm>
            <a:off x="838200" y="1213475"/>
            <a:ext cx="10515600" cy="4807763"/>
          </a:xfrm>
        </p:spPr>
        <p:txBody>
          <a:bodyPr lIns="72000">
            <a:normAutofit/>
          </a:bodyPr>
          <a:lstStyle/>
          <a:p>
            <a:r>
              <a:rPr lang="en-US" altLang="ko-KR" b="1" dirty="0" smtClean="0"/>
              <a:t>Amplify Console</a:t>
            </a:r>
          </a:p>
          <a:p>
            <a:pPr marL="263525" lvl="1" indent="0">
              <a:lnSpc>
                <a:spcPct val="120000"/>
              </a:lnSpc>
              <a:buNone/>
            </a:pPr>
            <a:r>
              <a:rPr lang="en-US" altLang="ko-KR" sz="1100" dirty="0"/>
              <a:t>The AWS Amplify Console provides a </a:t>
            </a:r>
            <a:r>
              <a:rPr lang="en-US" altLang="ko-KR" sz="1100" dirty="0" err="1"/>
              <a:t>Git</a:t>
            </a:r>
            <a:r>
              <a:rPr lang="en-US" altLang="ko-KR" sz="1100" dirty="0"/>
              <a:t>-based workflow for hosting </a:t>
            </a:r>
            <a:r>
              <a:rPr lang="en-US" altLang="ko-KR" sz="1100" dirty="0" err="1"/>
              <a:t>fullstack</a:t>
            </a:r>
            <a:r>
              <a:rPr lang="en-US" altLang="ko-KR" sz="1100" dirty="0"/>
              <a:t> </a:t>
            </a:r>
            <a:r>
              <a:rPr lang="en-US" altLang="ko-KR" sz="1100" dirty="0" err="1"/>
              <a:t>serverless</a:t>
            </a:r>
            <a:r>
              <a:rPr lang="en-US" altLang="ko-KR" sz="1100" dirty="0"/>
              <a:t> web apps with continuous deployment. A </a:t>
            </a:r>
            <a:r>
              <a:rPr lang="en-US" altLang="ko-KR" sz="1100" dirty="0" err="1"/>
              <a:t>fullstack</a:t>
            </a:r>
            <a:r>
              <a:rPr lang="en-US" altLang="ko-KR" sz="1100" dirty="0"/>
              <a:t> </a:t>
            </a:r>
            <a:r>
              <a:rPr lang="en-US" altLang="ko-KR" sz="1100" dirty="0" err="1"/>
              <a:t>serverless</a:t>
            </a:r>
            <a:r>
              <a:rPr lang="en-US" altLang="ko-KR" sz="1100" dirty="0"/>
              <a:t> app consists of a backend built with cloud resources such as </a:t>
            </a:r>
            <a:r>
              <a:rPr lang="en-US" altLang="ko-KR" sz="1100" dirty="0" err="1"/>
              <a:t>GraphQL</a:t>
            </a:r>
            <a:r>
              <a:rPr lang="en-US" altLang="ko-KR" sz="1100" dirty="0"/>
              <a:t> or REST APIs, file and data storage, and a frontend built with single page application frameworks such as React, Angular, </a:t>
            </a:r>
            <a:r>
              <a:rPr lang="en-US" altLang="ko-KR" sz="1100" dirty="0" err="1"/>
              <a:t>Vue</a:t>
            </a:r>
            <a:r>
              <a:rPr lang="en-US" altLang="ko-KR" sz="1100" dirty="0"/>
              <a:t>, or Gatsby.</a:t>
            </a:r>
          </a:p>
          <a:p>
            <a:pPr marL="263525" lvl="1" indent="0">
              <a:lnSpc>
                <a:spcPct val="120000"/>
              </a:lnSpc>
              <a:buNone/>
            </a:pPr>
            <a:endParaRPr lang="en-US" altLang="ko-KR" sz="100" dirty="0" smtClean="0"/>
          </a:p>
          <a:p>
            <a:pPr marL="263525" lvl="1" indent="0">
              <a:lnSpc>
                <a:spcPct val="120000"/>
              </a:lnSpc>
              <a:buNone/>
            </a:pPr>
            <a:r>
              <a:rPr lang="en-US" altLang="ko-KR" sz="1100" dirty="0" smtClean="0"/>
              <a:t>AWS </a:t>
            </a:r>
            <a:r>
              <a:rPr lang="en-US" altLang="ko-KR" sz="1100" dirty="0"/>
              <a:t>Amplify Console supports common Single Page App (SPA) frameworks (e.g. React, Angular, Vue.js, Ionic, Ember), as well as static-site generators like Gatsby, </a:t>
            </a:r>
            <a:r>
              <a:rPr lang="en-US" altLang="ko-KR" sz="1100" dirty="0" err="1"/>
              <a:t>Eleventy</a:t>
            </a:r>
            <a:r>
              <a:rPr lang="en-US" altLang="ko-KR" sz="1100" dirty="0"/>
              <a:t>, Hugo, </a:t>
            </a:r>
            <a:r>
              <a:rPr lang="en-US" altLang="ko-KR" sz="1100" dirty="0" err="1"/>
              <a:t>VuePress</a:t>
            </a:r>
            <a:r>
              <a:rPr lang="en-US" altLang="ko-KR" sz="1100" dirty="0"/>
              <a:t>, and Jekyll.</a:t>
            </a:r>
          </a:p>
          <a:p>
            <a:pPr marL="0" indent="0">
              <a:lnSpc>
                <a:spcPct val="120000"/>
              </a:lnSpc>
              <a:buNone/>
            </a:pPr>
            <a:endParaRPr lang="en-US" altLang="ko-KR" sz="100" b="1" dirty="0" smtClean="0"/>
          </a:p>
          <a:p>
            <a:pPr marL="447675" lvl="2" indent="-184150">
              <a:spcBef>
                <a:spcPts val="1000"/>
              </a:spcBef>
            </a:pPr>
            <a:r>
              <a:rPr lang="en-US" altLang="ko-KR" dirty="0" smtClean="0"/>
              <a:t>Features</a:t>
            </a:r>
          </a:p>
          <a:p>
            <a:pPr lvl="1">
              <a:buFont typeface="Wingdings" panose="05000000000000000000" pitchFamily="2" charset="2"/>
              <a:buChar char="ü"/>
            </a:pPr>
            <a:r>
              <a:rPr lang="en-US" altLang="ko-KR" sz="1100" dirty="0"/>
              <a:t>Manage production and staging environments for your frontend and backend by connecting new branches. </a:t>
            </a:r>
            <a:r>
              <a:rPr lang="en-US" altLang="ko-KR" sz="1100" dirty="0">
                <a:hlinkClick r:id="rId2"/>
              </a:rPr>
              <a:t>See feature branch deployments</a:t>
            </a:r>
            <a:r>
              <a:rPr lang="en-US" altLang="ko-KR" sz="1100" dirty="0"/>
              <a:t>.</a:t>
            </a:r>
          </a:p>
          <a:p>
            <a:pPr lvl="1">
              <a:buFont typeface="Wingdings" panose="05000000000000000000" pitchFamily="2" charset="2"/>
              <a:buChar char="ü"/>
            </a:pPr>
            <a:r>
              <a:rPr lang="en-US" altLang="ko-KR" sz="1100" dirty="0"/>
              <a:t>Connect your custom domain. If you manage your domain in Amazon Route 53, the Amplify Console automatically connects the root (yourdomain.com), www subdomains (www.yourdomain.com), and branch (</a:t>
            </a:r>
            <a:r>
              <a:rPr lang="en-US" altLang="ko-KR" sz="1100" dirty="0">
                <a:hlinkClick r:id="rId3"/>
              </a:rPr>
              <a:t>https://dev.yourdomain.com</a:t>
            </a:r>
            <a:r>
              <a:rPr lang="en-US" altLang="ko-KR" sz="1100" dirty="0"/>
              <a:t>) subdomains. </a:t>
            </a:r>
            <a:r>
              <a:rPr lang="en-US" altLang="ko-KR" sz="1100" dirty="0">
                <a:hlinkClick r:id="rId4"/>
              </a:rPr>
              <a:t>See custom domains</a:t>
            </a:r>
            <a:r>
              <a:rPr lang="en-US" altLang="ko-KR" sz="1100" dirty="0"/>
              <a:t>.</a:t>
            </a:r>
          </a:p>
          <a:p>
            <a:pPr lvl="1">
              <a:buFont typeface="Wingdings" panose="05000000000000000000" pitchFamily="2" charset="2"/>
              <a:buChar char="ü"/>
            </a:pPr>
            <a:r>
              <a:rPr lang="en-US" altLang="ko-KR" sz="1100" dirty="0"/>
              <a:t>Preview changes during code reviews by setting up </a:t>
            </a:r>
            <a:r>
              <a:rPr lang="en-US" altLang="ko-KR" sz="1100" dirty="0">
                <a:hlinkClick r:id="rId5"/>
              </a:rPr>
              <a:t>Pull-Request Previews</a:t>
            </a:r>
            <a:r>
              <a:rPr lang="en-US" altLang="ko-KR" sz="1100" dirty="0"/>
              <a:t>.</a:t>
            </a:r>
          </a:p>
          <a:p>
            <a:pPr lvl="1">
              <a:buFont typeface="Wingdings" panose="05000000000000000000" pitchFamily="2" charset="2"/>
              <a:buChar char="ü"/>
            </a:pPr>
            <a:r>
              <a:rPr lang="en-US" altLang="ko-KR" sz="1100" dirty="0"/>
              <a:t>Improve your app quality with end to end tests. </a:t>
            </a:r>
            <a:r>
              <a:rPr lang="en-US" altLang="ko-KR" sz="1100" dirty="0">
                <a:hlinkClick r:id="rId6"/>
              </a:rPr>
              <a:t>See End-to-End Testing</a:t>
            </a:r>
            <a:r>
              <a:rPr lang="en-US" altLang="ko-KR" sz="1100" dirty="0"/>
              <a:t>.</a:t>
            </a:r>
          </a:p>
          <a:p>
            <a:pPr lvl="1">
              <a:buFont typeface="Wingdings" panose="05000000000000000000" pitchFamily="2" charset="2"/>
              <a:buChar char="ü"/>
            </a:pPr>
            <a:r>
              <a:rPr lang="en-US" altLang="ko-KR" sz="1100" dirty="0"/>
              <a:t>Password protect your web app so you can work on new features without making them publicly accessible. </a:t>
            </a:r>
            <a:r>
              <a:rPr lang="en-US" altLang="ko-KR" sz="1100" dirty="0">
                <a:hlinkClick r:id="rId7"/>
              </a:rPr>
              <a:t>See restricting access</a:t>
            </a:r>
            <a:r>
              <a:rPr lang="en-US" altLang="ko-KR" sz="1100" dirty="0"/>
              <a:t>.</a:t>
            </a:r>
          </a:p>
          <a:p>
            <a:pPr lvl="1">
              <a:buFont typeface="Wingdings" panose="05000000000000000000" pitchFamily="2" charset="2"/>
              <a:buChar char="ü"/>
            </a:pPr>
            <a:r>
              <a:rPr lang="en-US" altLang="ko-KR" sz="1100" dirty="0"/>
              <a:t>Set up rewrites and redirects to maintain SEO rankings and route traffic based on your client app requirements. </a:t>
            </a:r>
            <a:r>
              <a:rPr lang="en-US" altLang="ko-KR" sz="1100" dirty="0">
                <a:hlinkClick r:id="rId8"/>
              </a:rPr>
              <a:t>See redirects</a:t>
            </a:r>
            <a:r>
              <a:rPr lang="en-US" altLang="ko-KR" sz="1100" dirty="0"/>
              <a:t>.</a:t>
            </a:r>
          </a:p>
          <a:p>
            <a:pPr marL="457200" lvl="1" indent="0">
              <a:buNone/>
            </a:pPr>
            <a:r>
              <a:rPr lang="en-US" altLang="ko-KR" sz="1100" dirty="0"/>
              <a:t>Also:</a:t>
            </a:r>
          </a:p>
          <a:p>
            <a:pPr lvl="1">
              <a:buFont typeface="Wingdings" panose="05000000000000000000" pitchFamily="2" charset="2"/>
              <a:buChar char="ü"/>
            </a:pPr>
            <a:r>
              <a:rPr lang="en-US" altLang="ko-KR" sz="1100" dirty="0"/>
              <a:t>Instant cache invalidations ensure your app is updated on every code commit instantly.</a:t>
            </a:r>
          </a:p>
          <a:p>
            <a:pPr lvl="1">
              <a:buFont typeface="Wingdings" panose="05000000000000000000" pitchFamily="2" charset="2"/>
              <a:buChar char="ü"/>
            </a:pPr>
            <a:r>
              <a:rPr lang="en-US" altLang="ko-KR" sz="1100" dirty="0"/>
              <a:t>Atomic deployments eliminate maintenance windows by ensuring that the web app is only updated when the entire deployment has finished. This eliminates scenarios where files fail to upload properly.</a:t>
            </a:r>
          </a:p>
          <a:p>
            <a:pPr lvl="1">
              <a:buFont typeface="Wingdings" panose="05000000000000000000" pitchFamily="2" charset="2"/>
              <a:buChar char="ü"/>
            </a:pPr>
            <a:r>
              <a:rPr lang="en-US" altLang="ko-KR" sz="1100" dirty="0"/>
              <a:t>Get screen shots of your app rendered on different mobile devices to pinpoint layout issues.</a:t>
            </a:r>
          </a:p>
          <a:p>
            <a:pPr marL="447675" lvl="3" indent="0">
              <a:spcBef>
                <a:spcPts val="1000"/>
              </a:spcBef>
              <a:buNone/>
            </a:pPr>
            <a:endParaRPr lang="en-US" altLang="ko-KR" dirty="0" smtClean="0"/>
          </a:p>
        </p:txBody>
      </p:sp>
      <p:sp>
        <p:nvSpPr>
          <p:cNvPr id="9" name="TextBox 8"/>
          <p:cNvSpPr txBox="1"/>
          <p:nvPr/>
        </p:nvSpPr>
        <p:spPr>
          <a:xfrm>
            <a:off x="2730499" y="1288677"/>
            <a:ext cx="3403496" cy="230832"/>
          </a:xfrm>
          <a:prstGeom prst="rect">
            <a:avLst/>
          </a:prstGeom>
          <a:noFill/>
        </p:spPr>
        <p:txBody>
          <a:bodyPr wrap="none" rtlCol="0">
            <a:spAutoFit/>
          </a:bodyPr>
          <a:lstStyle/>
          <a:p>
            <a:r>
              <a:rPr lang="en-US" altLang="ko-KR" sz="900" dirty="0" smtClean="0">
                <a:hlinkClick r:id="rId9"/>
              </a:rPr>
              <a:t>https://docs.aws.amazon.com/amplify/latest/userguide/welcome.html</a:t>
            </a:r>
            <a:endParaRPr lang="ko-KR" altLang="en-US" sz="900"/>
          </a:p>
        </p:txBody>
      </p:sp>
    </p:spTree>
    <p:extLst>
      <p:ext uri="{BB962C8B-B14F-4D97-AF65-F5344CB8AC3E}">
        <p14:creationId xmlns:p14="http://schemas.microsoft.com/office/powerpoint/2010/main" val="4209757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838200" y="365126"/>
            <a:ext cx="10515600" cy="668962"/>
          </a:xfrm>
        </p:spPr>
        <p:txBody>
          <a:bodyPr/>
          <a:lstStyle/>
          <a:p>
            <a:r>
              <a:rPr lang="en-US" altLang="ko-KR" dirty="0" smtClean="0"/>
              <a:t>Amplify </a:t>
            </a:r>
            <a:r>
              <a:rPr lang="ko-KR" altLang="en-US" smtClean="0"/>
              <a:t>이해</a:t>
            </a:r>
            <a:endParaRPr lang="ko-KR" altLang="en-US"/>
          </a:p>
        </p:txBody>
      </p:sp>
      <p:sp>
        <p:nvSpPr>
          <p:cNvPr id="5" name="내용 개체 틀 2"/>
          <p:cNvSpPr>
            <a:spLocks noGrp="1"/>
          </p:cNvSpPr>
          <p:nvPr>
            <p:ph idx="1"/>
          </p:nvPr>
        </p:nvSpPr>
        <p:spPr>
          <a:xfrm>
            <a:off x="838200" y="1213475"/>
            <a:ext cx="10515600" cy="4807763"/>
          </a:xfrm>
        </p:spPr>
        <p:txBody>
          <a:bodyPr lIns="72000">
            <a:normAutofit/>
          </a:bodyPr>
          <a:lstStyle/>
          <a:p>
            <a:r>
              <a:rPr lang="en-US" altLang="ko-KR" b="1" dirty="0" smtClean="0"/>
              <a:t>Amplify Console</a:t>
            </a:r>
          </a:p>
          <a:p>
            <a:pPr marL="447675" lvl="2" indent="-184150">
              <a:spcBef>
                <a:spcPts val="1000"/>
              </a:spcBef>
            </a:pPr>
            <a:endParaRPr lang="en-US" altLang="ko-KR" sz="100" dirty="0" smtClean="0"/>
          </a:p>
          <a:p>
            <a:pPr marL="447675" lvl="2" indent="-184150">
              <a:spcBef>
                <a:spcPts val="1000"/>
              </a:spcBef>
            </a:pPr>
            <a:r>
              <a:rPr lang="en-US" altLang="ko-KR" dirty="0" smtClean="0"/>
              <a:t>Getting Started with Existing Code</a:t>
            </a:r>
          </a:p>
          <a:p>
            <a:pPr marL="447675" lvl="3" indent="0">
              <a:spcBef>
                <a:spcPts val="1000"/>
              </a:spcBef>
              <a:buNone/>
            </a:pPr>
            <a:r>
              <a:rPr lang="en-US" altLang="ko-KR" dirty="0" smtClean="0"/>
              <a:t>Step </a:t>
            </a:r>
            <a:r>
              <a:rPr lang="en-US" altLang="ko-KR" dirty="0"/>
              <a:t>1: </a:t>
            </a:r>
            <a:r>
              <a:rPr lang="en-US" altLang="ko-KR" dirty="0" smtClean="0"/>
              <a:t>Connect Repository</a:t>
            </a:r>
          </a:p>
          <a:p>
            <a:pPr marL="447675" lvl="3" indent="0">
              <a:spcBef>
                <a:spcPts val="1000"/>
              </a:spcBef>
              <a:buNone/>
            </a:pPr>
            <a:r>
              <a:rPr lang="en-US" altLang="ko-KR" dirty="0"/>
              <a:t>Step 2: Confirm Build Settings for the Front End</a:t>
            </a:r>
          </a:p>
          <a:p>
            <a:pPr marL="447675" lvl="3" indent="0">
              <a:spcBef>
                <a:spcPts val="1000"/>
              </a:spcBef>
              <a:buNone/>
            </a:pPr>
            <a:r>
              <a:rPr lang="en-US" altLang="ko-KR" dirty="0"/>
              <a:t>Step 3: Confirm Build Settings for the Backend</a:t>
            </a:r>
          </a:p>
          <a:p>
            <a:pPr marL="447675" lvl="3" indent="0">
              <a:spcBef>
                <a:spcPts val="1000"/>
              </a:spcBef>
              <a:buNone/>
            </a:pPr>
            <a:r>
              <a:rPr lang="en-US" altLang="ko-KR" dirty="0"/>
              <a:t>Step 4: Add Environment Variables (Optional</a:t>
            </a:r>
            <a:r>
              <a:rPr lang="en-US" altLang="ko-KR" dirty="0" smtClean="0"/>
              <a:t>)</a:t>
            </a:r>
          </a:p>
          <a:p>
            <a:pPr marL="447675" lvl="3" indent="0">
              <a:spcBef>
                <a:spcPts val="1000"/>
              </a:spcBef>
              <a:buNone/>
            </a:pPr>
            <a:r>
              <a:rPr lang="en-US" altLang="ko-KR" dirty="0"/>
              <a:t>Step 5: Save and </a:t>
            </a:r>
            <a:r>
              <a:rPr lang="en-US" altLang="ko-KR" dirty="0" smtClean="0"/>
              <a:t>Deploy</a:t>
            </a:r>
          </a:p>
          <a:p>
            <a:pPr marL="263525" lvl="2" indent="0">
              <a:spcBef>
                <a:spcPts val="1000"/>
              </a:spcBef>
              <a:buNone/>
            </a:pPr>
            <a:endParaRPr lang="en-US" altLang="ko-KR" dirty="0" smtClean="0"/>
          </a:p>
          <a:p>
            <a:pPr marL="447675" lvl="2" indent="-184150">
              <a:spcBef>
                <a:spcPts val="1000"/>
              </a:spcBef>
            </a:pPr>
            <a:r>
              <a:rPr lang="en-US" altLang="ko-KR" dirty="0" smtClean="0"/>
              <a:t>Getting </a:t>
            </a:r>
            <a:r>
              <a:rPr lang="en-US" altLang="ko-KR" dirty="0"/>
              <a:t>Started with </a:t>
            </a:r>
            <a:r>
              <a:rPr lang="en-US" altLang="ko-KR" dirty="0" err="1"/>
              <a:t>Fullstack</a:t>
            </a:r>
            <a:r>
              <a:rPr lang="en-US" altLang="ko-KR" dirty="0"/>
              <a:t> Continuous </a:t>
            </a:r>
            <a:r>
              <a:rPr lang="en-US" altLang="ko-KR" dirty="0" smtClean="0"/>
              <a:t>Deployments</a:t>
            </a:r>
          </a:p>
          <a:p>
            <a:pPr marL="447675" lvl="3" indent="0">
              <a:spcBef>
                <a:spcPts val="1000"/>
              </a:spcBef>
              <a:buNone/>
            </a:pPr>
            <a:r>
              <a:rPr lang="en-US" altLang="ko-KR" dirty="0" smtClean="0"/>
              <a:t>Step 1: Deploy a </a:t>
            </a:r>
            <a:r>
              <a:rPr lang="en-US" altLang="ko-KR" dirty="0" err="1" smtClean="0"/>
              <a:t>fullstack</a:t>
            </a:r>
            <a:r>
              <a:rPr lang="en-US" altLang="ko-KR" dirty="0" smtClean="0"/>
              <a:t> sample</a:t>
            </a:r>
          </a:p>
          <a:p>
            <a:pPr marL="447675" lvl="3" indent="0">
              <a:spcBef>
                <a:spcPts val="1000"/>
              </a:spcBef>
              <a:buNone/>
            </a:pPr>
            <a:r>
              <a:rPr lang="en-US" altLang="ko-KR" dirty="0"/>
              <a:t>Step 2: Explore the </a:t>
            </a:r>
            <a:r>
              <a:rPr lang="en-US" altLang="ko-KR" dirty="0" err="1"/>
              <a:t>Fullstack</a:t>
            </a:r>
            <a:r>
              <a:rPr lang="en-US" altLang="ko-KR" dirty="0"/>
              <a:t> </a:t>
            </a:r>
            <a:r>
              <a:rPr lang="en-US" altLang="ko-KR" dirty="0" smtClean="0"/>
              <a:t>App</a:t>
            </a:r>
            <a:endParaRPr lang="en-US" altLang="ko-KR" dirty="0"/>
          </a:p>
          <a:p>
            <a:pPr marL="447675" lvl="3" indent="0">
              <a:spcBef>
                <a:spcPts val="1000"/>
              </a:spcBef>
              <a:buNone/>
            </a:pPr>
            <a:r>
              <a:rPr lang="en-US" altLang="ko-KR" dirty="0"/>
              <a:t>Step 3: Add a </a:t>
            </a:r>
            <a:r>
              <a:rPr lang="en-US" altLang="ko-KR" dirty="0" err="1"/>
              <a:t>GraphQL</a:t>
            </a:r>
            <a:r>
              <a:rPr lang="en-US" altLang="ko-KR" dirty="0"/>
              <a:t> </a:t>
            </a:r>
            <a:r>
              <a:rPr lang="en-US" altLang="ko-KR" dirty="0" smtClean="0"/>
              <a:t>backend</a:t>
            </a:r>
          </a:p>
        </p:txBody>
      </p:sp>
      <p:sp>
        <p:nvSpPr>
          <p:cNvPr id="9" name="TextBox 8"/>
          <p:cNvSpPr txBox="1"/>
          <p:nvPr/>
        </p:nvSpPr>
        <p:spPr>
          <a:xfrm>
            <a:off x="2730499" y="1288677"/>
            <a:ext cx="3403496" cy="230832"/>
          </a:xfrm>
          <a:prstGeom prst="rect">
            <a:avLst/>
          </a:prstGeom>
          <a:noFill/>
        </p:spPr>
        <p:txBody>
          <a:bodyPr wrap="none" rtlCol="0">
            <a:spAutoFit/>
          </a:bodyPr>
          <a:lstStyle/>
          <a:p>
            <a:r>
              <a:rPr lang="en-US" altLang="ko-KR" sz="900" dirty="0" smtClean="0">
                <a:hlinkClick r:id="rId2"/>
              </a:rPr>
              <a:t>https://docs.aws.amazon.com/amplify/latest/userguide/welcome.html</a:t>
            </a:r>
            <a:endParaRPr lang="ko-KR" altLang="en-US" sz="900"/>
          </a:p>
        </p:txBody>
      </p:sp>
      <p:sp>
        <p:nvSpPr>
          <p:cNvPr id="2" name="직사각형 1"/>
          <p:cNvSpPr/>
          <p:nvPr/>
        </p:nvSpPr>
        <p:spPr>
          <a:xfrm>
            <a:off x="5364480" y="3847515"/>
            <a:ext cx="6096000" cy="246221"/>
          </a:xfrm>
          <a:prstGeom prst="rect">
            <a:avLst/>
          </a:prstGeom>
        </p:spPr>
        <p:txBody>
          <a:bodyPr>
            <a:spAutoFit/>
          </a:bodyPr>
          <a:lstStyle/>
          <a:p>
            <a:r>
              <a:rPr lang="en-US" altLang="ko-KR" sz="1000" dirty="0" smtClean="0">
                <a:hlinkClick r:id="rId3"/>
              </a:rPr>
              <a:t>https://docs.aws.amazon.com/amplify/latest/userguide/deploy-backend.html</a:t>
            </a:r>
            <a:endParaRPr lang="ko-KR" altLang="en-US" sz="1000"/>
          </a:p>
        </p:txBody>
      </p:sp>
      <p:sp>
        <p:nvSpPr>
          <p:cNvPr id="3" name="직사각형 2"/>
          <p:cNvSpPr/>
          <p:nvPr/>
        </p:nvSpPr>
        <p:spPr>
          <a:xfrm>
            <a:off x="3830320" y="1749193"/>
            <a:ext cx="6096000" cy="246221"/>
          </a:xfrm>
          <a:prstGeom prst="rect">
            <a:avLst/>
          </a:prstGeom>
        </p:spPr>
        <p:txBody>
          <a:bodyPr>
            <a:spAutoFit/>
          </a:bodyPr>
          <a:lstStyle/>
          <a:p>
            <a:r>
              <a:rPr lang="en-US" altLang="ko-KR" sz="1000" dirty="0" smtClean="0">
                <a:hlinkClick r:id="rId4"/>
              </a:rPr>
              <a:t>https://docs.aws.amazon.com/amplify/latest/userguide/getting-started.html</a:t>
            </a:r>
            <a:endParaRPr lang="ko-KR" altLang="en-US" sz="1000"/>
          </a:p>
        </p:txBody>
      </p:sp>
    </p:spTree>
    <p:extLst>
      <p:ext uri="{BB962C8B-B14F-4D97-AF65-F5344CB8AC3E}">
        <p14:creationId xmlns:p14="http://schemas.microsoft.com/office/powerpoint/2010/main" val="167183755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사용자 지정 1">
      <a:majorFont>
        <a:latin typeface="LG Smart_Global"/>
        <a:ea typeface="맑은 고딕"/>
        <a:cs typeface=""/>
      </a:majorFont>
      <a:minorFont>
        <a:latin typeface="LG Smart_Glob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2821</TotalTime>
  <Words>1868</Words>
  <Application>Microsoft Office PowerPoint</Application>
  <PresentationFormat>와이드스크린</PresentationFormat>
  <Paragraphs>479</Paragraphs>
  <Slides>22</Slides>
  <Notes>0</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22</vt:i4>
      </vt:variant>
    </vt:vector>
  </HeadingPairs>
  <TitlesOfParts>
    <vt:vector size="34" baseType="lpstr">
      <vt:lpstr>Amazon Ember</vt:lpstr>
      <vt:lpstr>-apple-system</vt:lpstr>
      <vt:lpstr>Arial Unicode MS</vt:lpstr>
      <vt:lpstr>SFMono-Regular</vt:lpstr>
      <vt:lpstr>맑은 고딕</vt:lpstr>
      <vt:lpstr>Arial</vt:lpstr>
      <vt:lpstr>Gadugi</vt:lpstr>
      <vt:lpstr>LG Smart_Global</vt:lpstr>
      <vt:lpstr>LG Smart_Global Light</vt:lpstr>
      <vt:lpstr>Microsoft Sans Serif</vt:lpstr>
      <vt:lpstr>Wingdings</vt:lpstr>
      <vt:lpstr>Office 테마</vt:lpstr>
      <vt:lpstr>PowerPoint 프레젠테이션</vt:lpstr>
      <vt:lpstr>목차</vt:lpstr>
      <vt:lpstr>Amplify 이해</vt:lpstr>
      <vt:lpstr>Amplify 이해</vt:lpstr>
      <vt:lpstr>Amplify 이해</vt:lpstr>
      <vt:lpstr>Amplify 이해</vt:lpstr>
      <vt:lpstr>Amplify 이해</vt:lpstr>
      <vt:lpstr>Amplify 이해</vt:lpstr>
      <vt:lpstr>Amplify 이해</vt:lpstr>
      <vt:lpstr>Amplify 이해</vt:lpstr>
      <vt:lpstr>Amplify 이해</vt:lpstr>
      <vt:lpstr>Amplify 환경 세팅</vt:lpstr>
      <vt:lpstr>Amplify 환경 세팅</vt:lpstr>
      <vt:lpstr>Amplify.js</vt:lpstr>
      <vt:lpstr>Amplify.js</vt:lpstr>
      <vt:lpstr>Amplify.js</vt:lpstr>
      <vt:lpstr>Amplify.js</vt:lpstr>
      <vt:lpstr>Amplify.js</vt:lpstr>
      <vt:lpstr>Case Study</vt:lpstr>
      <vt:lpstr>Case Study</vt:lpstr>
      <vt:lpstr>Case Study</vt:lpstr>
      <vt:lpstr>Case Study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함홍규/(협력사) 차장/클라우드센터 서비스플랫폼담당 서비스개발팀(honggyu.ham@lgepartner.com)</dc:creator>
  <cp:lastModifiedBy>함홍규/(협력사) 차장/클라우드센터 서비스플랫폼담당 서비스개발팀(honggyu.ham@lgepartner.com)</cp:lastModifiedBy>
  <cp:revision>77</cp:revision>
  <dcterms:created xsi:type="dcterms:W3CDTF">2020-05-13T09:04:31Z</dcterms:created>
  <dcterms:modified xsi:type="dcterms:W3CDTF">2020-05-15T08:07:08Z</dcterms:modified>
</cp:coreProperties>
</file>