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5" r:id="rId6"/>
    <p:sldId id="286" r:id="rId7"/>
    <p:sldId id="270" r:id="rId8"/>
    <p:sldId id="271" r:id="rId9"/>
    <p:sldId id="272" r:id="rId10"/>
    <p:sldId id="273" r:id="rId11"/>
    <p:sldId id="274" r:id="rId12"/>
    <p:sldId id="268" r:id="rId13"/>
    <p:sldId id="269" r:id="rId14"/>
    <p:sldId id="261" r:id="rId15"/>
    <p:sldId id="262" r:id="rId16"/>
    <p:sldId id="284" r:id="rId17"/>
    <p:sldId id="279" r:id="rId18"/>
    <p:sldId id="281" r:id="rId19"/>
    <p:sldId id="282" r:id="rId20"/>
    <p:sldId id="283" r:id="rId21"/>
    <p:sldId id="265" r:id="rId22"/>
    <p:sldId id="267" r:id="rId23"/>
    <p:sldId id="264"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napToGrid="0">
      <p:cViewPr varScale="1">
        <p:scale>
          <a:sx n="113" d="100"/>
          <a:sy n="113" d="100"/>
        </p:scale>
        <p:origin x="162" y="96"/>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28357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16582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429221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7791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153460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199072"/>
            <a:ext cx="5181600" cy="4977891"/>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half" idx="2"/>
          </p:nvPr>
        </p:nvSpPr>
        <p:spPr>
          <a:xfrm>
            <a:off x="6172200" y="1199072"/>
            <a:ext cx="5181600" cy="497789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19295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6"/>
            <a:ext cx="10515600" cy="687298"/>
          </a:xfrm>
        </p:spPr>
        <p:txBody>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839788" y="1215352"/>
            <a:ext cx="5157787" cy="8846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039264"/>
            <a:ext cx="5157787" cy="395609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215352"/>
            <a:ext cx="5183188" cy="8846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039264"/>
            <a:ext cx="5183188" cy="395609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79228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82137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35641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9975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841B1A0-49CE-4F9F-ADC7-467347DFA389}" type="datetimeFigureOut">
              <a:rPr lang="ko-KR" altLang="en-US" smtClean="0"/>
              <a:t>2020-05-19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46156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6"/>
            <a:ext cx="10515600" cy="668962"/>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838200" y="1213475"/>
            <a:ext cx="10515600" cy="48077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1B1A0-49CE-4F9F-ADC7-467347DFA389}" type="datetimeFigureOut">
              <a:rPr lang="ko-KR" altLang="en-US" smtClean="0"/>
              <a:t>2020-05-19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63841-156F-4247-BE11-D7329FA9E64B}" type="slidenum">
              <a:rPr lang="ko-KR" altLang="en-US" smtClean="0"/>
              <a:t>‹#›</a:t>
            </a:fld>
            <a:endParaRPr lang="ko-KR" altLang="en-US"/>
          </a:p>
        </p:txBody>
      </p:sp>
      <p:pic>
        <p:nvPicPr>
          <p:cNvPr id="7" name="그림 6"/>
          <p:cNvPicPr>
            <a:picLocks noChangeAspect="1"/>
          </p:cNvPicPr>
          <p:nvPr userDrawn="1"/>
        </p:nvPicPr>
        <p:blipFill>
          <a:blip r:embed="rId13"/>
          <a:stretch>
            <a:fillRect/>
          </a:stretch>
        </p:blipFill>
        <p:spPr>
          <a:xfrm>
            <a:off x="835212" y="6157936"/>
            <a:ext cx="852271" cy="429136"/>
          </a:xfrm>
          <a:prstGeom prst="rect">
            <a:avLst/>
          </a:prstGeom>
        </p:spPr>
      </p:pic>
      <p:cxnSp>
        <p:nvCxnSpPr>
          <p:cNvPr id="9" name="직선 연결선 8"/>
          <p:cNvCxnSpPr/>
          <p:nvPr userDrawn="1"/>
        </p:nvCxnSpPr>
        <p:spPr>
          <a:xfrm>
            <a:off x="301925" y="1043796"/>
            <a:ext cx="1174917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429576" y="6277222"/>
            <a:ext cx="3084499" cy="230832"/>
          </a:xfrm>
          <a:prstGeom prst="rect">
            <a:avLst/>
          </a:prstGeom>
          <a:noFill/>
        </p:spPr>
        <p:txBody>
          <a:bodyPr wrap="none" rtlCol="0">
            <a:spAutoFit/>
          </a:bodyPr>
          <a:lstStyle/>
          <a:p>
            <a:r>
              <a:rPr lang="en-US" altLang="ko-KR" sz="900" dirty="0">
                <a:latin typeface="Microsoft Sans Serif" panose="020B0604020202020204" pitchFamily="34" charset="0"/>
                <a:ea typeface="Microsoft Sans Serif" panose="020B0604020202020204" pitchFamily="34" charset="0"/>
                <a:cs typeface="Microsoft Sans Serif" panose="020B0604020202020204" pitchFamily="34" charset="0"/>
              </a:rPr>
              <a:t>develop and deploy cloud-powered mobile and web apps</a:t>
            </a:r>
            <a:endParaRPr lang="ko-KR" altLang="en-US" sz="900">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68726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aws.amazon.com/amplify/latest/userguide/redirects.html" TargetMode="External"/><Relationship Id="rId3" Type="http://schemas.openxmlformats.org/officeDocument/2006/relationships/hyperlink" Target="https://dev.yourdomain.com/" TargetMode="External"/><Relationship Id="rId7" Type="http://schemas.openxmlformats.org/officeDocument/2006/relationships/hyperlink" Target="https://docs.aws.amazon.com/amplify/latest/userguide/access-control.html" TargetMode="External"/><Relationship Id="rId2" Type="http://schemas.openxmlformats.org/officeDocument/2006/relationships/hyperlink" Target="https://docs.aws.amazon.com/amplify/latest/userguide/multi-environments.html" TargetMode="External"/><Relationship Id="rId1" Type="http://schemas.openxmlformats.org/officeDocument/2006/relationships/slideLayout" Target="../slideLayouts/slideLayout2.xml"/><Relationship Id="rId6" Type="http://schemas.openxmlformats.org/officeDocument/2006/relationships/hyperlink" Target="https://docs.aws.amazon.com/amplify/latest/userguide/running-tests.html" TargetMode="External"/><Relationship Id="rId5" Type="http://schemas.openxmlformats.org/officeDocument/2006/relationships/hyperlink" Target="https://docs.aws.amazon.com/amplify/latest/userguide/pr-previews.html" TargetMode="External"/><Relationship Id="rId4" Type="http://schemas.openxmlformats.org/officeDocument/2006/relationships/hyperlink" Target="https://docs.aws.amazon.com/amplify/latest/userguide/custom-domains.html" TargetMode="External"/><Relationship Id="rId9" Type="http://schemas.openxmlformats.org/officeDocument/2006/relationships/hyperlink" Target="https://docs.aws.amazon.com/amplify/latest/userguide/welcome.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amplify/latest/userguide/deploy-backend.html" TargetMode="External"/><Relationship Id="rId2" Type="http://schemas.openxmlformats.org/officeDocument/2006/relationships/hyperlink" Target="https://docs.aws.amazon.com/amplify/latest/userguide/welcome.html" TargetMode="External"/><Relationship Id="rId1" Type="http://schemas.openxmlformats.org/officeDocument/2006/relationships/slideLayout" Target="../slideLayouts/slideLayout2.xml"/><Relationship Id="rId4" Type="http://schemas.openxmlformats.org/officeDocument/2006/relationships/hyperlink" Target="https://docs.aws.amazon.com/amplify/latest/userguide/getting-started.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amplify.aws/cli/usage/fil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orums.aws.amazon.com/message.jspa?messageID=757990#757990" TargetMode="External"/><Relationship Id="rId2" Type="http://schemas.openxmlformats.org/officeDocument/2006/relationships/hyperlink" Target="https://docs.amplify.aws/cli/usage/fil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stackoverflow.com/a/47865747/194974" TargetMode="External"/><Relationship Id="rId4" Type="http://schemas.openxmlformats.org/officeDocument/2006/relationships/hyperlink" Target="https://github.com/amazon-archives/amazon-cognito-identity-js/issues/31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ws.github.io/aws-amplify/media/analytics_guide" TargetMode="External"/><Relationship Id="rId2" Type="http://schemas.openxmlformats.org/officeDocument/2006/relationships/hyperlink" Target="https://github.com/aws-amplify/amplify-js/tree/a047ce73abe98c3bf82e888c3afb4d2f911805f3#examples" TargetMode="External"/><Relationship Id="rId1" Type="http://schemas.openxmlformats.org/officeDocument/2006/relationships/slideLayout" Target="../slideLayouts/slideLayout2.xml"/><Relationship Id="rId5" Type="http://schemas.openxmlformats.org/officeDocument/2006/relationships/hyperlink" Target="https://aws.github.io/aws-amplify/media/authentication_guide" TargetMode="External"/><Relationship Id="rId4" Type="http://schemas.openxmlformats.org/officeDocument/2006/relationships/hyperlink" Target="https://aws.github.io/aws-amplify/api/classes/authclass.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docs.aws.amazon.com/general/latest/gr/signature-version-4.html" TargetMode="External"/><Relationship Id="rId2" Type="http://schemas.openxmlformats.org/officeDocument/2006/relationships/hyperlink" Target="https://github.com/aws-amplify/amplify-js/tree/a047ce73abe98c3bf82e888c3afb4d2f911805f3#examples" TargetMode="External"/><Relationship Id="rId1" Type="http://schemas.openxmlformats.org/officeDocument/2006/relationships/slideLayout" Target="../slideLayouts/slideLayout2.xml"/><Relationship Id="rId5" Type="http://schemas.openxmlformats.org/officeDocument/2006/relationships/hyperlink" Target="https://aws.github.io/aws-amplify/media/storage_guide" TargetMode="External"/><Relationship Id="rId4" Type="http://schemas.openxmlformats.org/officeDocument/2006/relationships/hyperlink" Target="https://aws.github.io/aws-amplify/media/api_guid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ws-amplify/amplify-js/wiki/Amplify-modularizatio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mplify.aws/cli/teams/overview"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amplify.aws/cli/teams/overview" TargetMode="External"/><Relationship Id="rId1" Type="http://schemas.openxmlformats.org/officeDocument/2006/relationships/slideLayout" Target="../slideLayouts/slideLayout2.xml"/><Relationship Id="rId4" Type="http://schemas.openxmlformats.org/officeDocument/2006/relationships/hyperlink" Target="https://docs.amplify.aws/cli/teams/shared#sharing-projects-outside-the-tea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ithub.com/dabit3/react-notes" TargetMode="External"/><Relationship Id="rId1" Type="http://schemas.openxmlformats.org/officeDocument/2006/relationships/slideLayout" Target="../slideLayouts/slideLayout2.xml"/><Relationship Id="rId6" Type="http://schemas.openxmlformats.org/officeDocument/2006/relationships/hyperlink" Target="https://github.com/dabit3/react-notes#part-3-enabling-graphql-backend" TargetMode="External"/><Relationship Id="rId5" Type="http://schemas.openxmlformats.org/officeDocument/2006/relationships/hyperlink" Target="https://github.com/dabit3/react-notes#part-2-adding-cloud-features" TargetMode="External"/><Relationship Id="rId4" Type="http://schemas.openxmlformats.org/officeDocument/2006/relationships/hyperlink" Target="https://github.com/dabit3/react-notes#part-1-create-a-react-app"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docs.aws.amazon.com/amplify/latest/userguide/welcome.html"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ocs.amplify.aws/lib/q/platform/js" TargetMode="External"/><Relationship Id="rId5" Type="http://schemas.openxmlformats.org/officeDocument/2006/relationships/hyperlink" Target="https://docs.amplify.aws/cli" TargetMode="External"/><Relationship Id="rId4" Type="http://schemas.openxmlformats.org/officeDocument/2006/relationships/image" Target="../media/image5.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hyperlink" Target="https://docs.amplify.aws/lib/analytics/getting-started/q/platform/js" TargetMode="External"/><Relationship Id="rId13" Type="http://schemas.openxmlformats.org/officeDocument/2006/relationships/hyperlink" Target="https://docs.amplify.aws/lib/predictions/getting-started/q/platform/js" TargetMode="External"/><Relationship Id="rId3" Type="http://schemas.openxmlformats.org/officeDocument/2006/relationships/hyperlink" Target="https://docs.amplify.aws/lib/auth/getting-started/q/platform/js" TargetMode="External"/><Relationship Id="rId7" Type="http://schemas.openxmlformats.org/officeDocument/2006/relationships/hyperlink" Target="https://docs.amplify.aws/lib/restapi/getting-started/q/platform/js" TargetMode="External"/><Relationship Id="rId12" Type="http://schemas.openxmlformats.org/officeDocument/2006/relationships/hyperlink" Target="https://docs.amplify.aws/lib/interactions/getting-started/q/platform/js"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docs.amplify.aws/lib/datastore/getting-started/q/platform/js" TargetMode="External"/><Relationship Id="rId11" Type="http://schemas.openxmlformats.org/officeDocument/2006/relationships/hyperlink" Target="https://docs.amplify.aws/lib/pubsub/getting-started/q/platform/js" TargetMode="External"/><Relationship Id="rId5" Type="http://schemas.openxmlformats.org/officeDocument/2006/relationships/hyperlink" Target="https://docs.amplify.aws/lib/graphqlapi/getting-started/q/platform/js" TargetMode="External"/><Relationship Id="rId10" Type="http://schemas.openxmlformats.org/officeDocument/2006/relationships/hyperlink" Target="https://docs.amplify.aws/lib/xr/getting-started/q/platform/js" TargetMode="External"/><Relationship Id="rId4" Type="http://schemas.openxmlformats.org/officeDocument/2006/relationships/hyperlink" Target="https://docs.amplify.aws/lib/storage/getting-started/q/platform/js" TargetMode="External"/><Relationship Id="rId9" Type="http://schemas.openxmlformats.org/officeDocument/2006/relationships/hyperlink" Target="https://docs.amplify.aws/lib/push-notifications/getting-started/q/platform/j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blog.back4app.com/2020/04/13/firebase-vs-aws-amplif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itrais.com/news-updates/aws-amplify-vs-google-firebase-which-is-bet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amplify.aws/cli/start/install" TargetMode="External"/><Relationship Id="rId2" Type="http://schemas.openxmlformats.org/officeDocument/2006/relationships/hyperlink" Target="https://docs.amplify.aws/cl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amplify.aws/cl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amplify.aws/cl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971875" y="1877300"/>
            <a:ext cx="3070071" cy="707886"/>
          </a:xfrm>
          <a:prstGeom prst="rect">
            <a:avLst/>
          </a:prstGeom>
          <a:noFill/>
        </p:spPr>
        <p:txBody>
          <a:bodyPr wrap="none" rtlCol="0">
            <a:spAutoFit/>
          </a:bodyPr>
          <a:lstStyle/>
          <a:p>
            <a:r>
              <a:rPr lang="en-US" altLang="ko-KR" sz="4000" b="1" dirty="0" smtClean="0">
                <a:solidFill>
                  <a:srgbClr val="C00000"/>
                </a:solidFill>
                <a:latin typeface="LG Smart_Global" panose="020B0502040402060203" pitchFamily="34" charset="0"/>
              </a:rPr>
              <a:t>AWS Amplify</a:t>
            </a:r>
            <a:endParaRPr lang="ko-KR" altLang="en-US" sz="4000" b="1">
              <a:solidFill>
                <a:srgbClr val="C00000"/>
              </a:solidFill>
              <a:latin typeface="LG Smart_Global" panose="020B0502040402060203" pitchFamily="34" charset="0"/>
            </a:endParaRPr>
          </a:p>
        </p:txBody>
      </p:sp>
      <p:pic>
        <p:nvPicPr>
          <p:cNvPr id="5" name="그림 4"/>
          <p:cNvPicPr>
            <a:picLocks noChangeAspect="1"/>
          </p:cNvPicPr>
          <p:nvPr/>
        </p:nvPicPr>
        <p:blipFill>
          <a:blip r:embed="rId2"/>
          <a:stretch>
            <a:fillRect/>
          </a:stretch>
        </p:blipFill>
        <p:spPr>
          <a:xfrm>
            <a:off x="10284586" y="5736714"/>
            <a:ext cx="1203295" cy="651967"/>
          </a:xfrm>
          <a:prstGeom prst="rect">
            <a:avLst/>
          </a:prstGeom>
        </p:spPr>
      </p:pic>
      <p:sp>
        <p:nvSpPr>
          <p:cNvPr id="6" name="TextBox 5"/>
          <p:cNvSpPr txBox="1"/>
          <p:nvPr/>
        </p:nvSpPr>
        <p:spPr>
          <a:xfrm>
            <a:off x="4845442" y="5219772"/>
            <a:ext cx="2489079" cy="307777"/>
          </a:xfrm>
          <a:prstGeom prst="rect">
            <a:avLst/>
          </a:prstGeom>
          <a:noFill/>
        </p:spPr>
        <p:txBody>
          <a:bodyPr wrap="none" rtlCol="0">
            <a:spAutoFit/>
          </a:bodyPr>
          <a:lstStyle/>
          <a:p>
            <a:r>
              <a:rPr lang="en-US" altLang="ko-KR" sz="1400" dirty="0" err="1">
                <a:latin typeface="LG Smart_Global" panose="020B0502040402060203" pitchFamily="34" charset="0"/>
              </a:rPr>
              <a:t>ThinQ</a:t>
            </a:r>
            <a:r>
              <a:rPr lang="en-US" altLang="ko-KR" sz="1400" dirty="0">
                <a:latin typeface="LG Smart_Global" panose="020B0502040402060203" pitchFamily="34" charset="0"/>
              </a:rPr>
              <a:t> Platform TP / DXT </a:t>
            </a:r>
            <a:r>
              <a:rPr lang="en-US" altLang="ko-KR" sz="1400" dirty="0" smtClean="0">
                <a:latin typeface="LG Smart_Global" panose="020B0502040402060203" pitchFamily="34" charset="0"/>
              </a:rPr>
              <a:t>Center</a:t>
            </a:r>
            <a:endParaRPr lang="ko-KR" altLang="ko-KR" sz="1400">
              <a:latin typeface="LG Smart_Global" panose="020B0502040402060203" pitchFamily="34" charset="0"/>
            </a:endParaRPr>
          </a:p>
        </p:txBody>
      </p:sp>
      <p:sp>
        <p:nvSpPr>
          <p:cNvPr id="7" name="TextBox 6"/>
          <p:cNvSpPr txBox="1"/>
          <p:nvPr/>
        </p:nvSpPr>
        <p:spPr>
          <a:xfrm>
            <a:off x="3971875" y="2497265"/>
            <a:ext cx="4220001" cy="307777"/>
          </a:xfrm>
          <a:prstGeom prst="rect">
            <a:avLst/>
          </a:prstGeom>
          <a:noFill/>
        </p:spPr>
        <p:txBody>
          <a:bodyPr wrap="none" rtlCol="0">
            <a:spAutoFit/>
          </a:bodyPr>
          <a:lstStyle/>
          <a:p>
            <a:r>
              <a:rPr lang="en-US" altLang="ko-KR" sz="1400" dirty="0"/>
              <a:t>develop and deploy cloud-powered mobile and web apps</a:t>
            </a:r>
            <a:endParaRPr lang="ko-KR" altLang="en-US" sz="1400"/>
          </a:p>
        </p:txBody>
      </p:sp>
    </p:spTree>
    <p:extLst>
      <p:ext uri="{BB962C8B-B14F-4D97-AF65-F5344CB8AC3E}">
        <p14:creationId xmlns:p14="http://schemas.microsoft.com/office/powerpoint/2010/main" val="327506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normAutofit/>
          </a:bodyPr>
          <a:lstStyle/>
          <a:p>
            <a:r>
              <a:rPr lang="en-US" altLang="ko-KR" b="1" dirty="0" smtClean="0"/>
              <a:t>Amplify Console</a:t>
            </a:r>
          </a:p>
          <a:p>
            <a:pPr marL="263525" lvl="1" indent="0">
              <a:lnSpc>
                <a:spcPct val="120000"/>
              </a:lnSpc>
              <a:buNone/>
            </a:pPr>
            <a:r>
              <a:rPr lang="en-US" altLang="ko-KR" sz="1100" dirty="0"/>
              <a:t>The AWS Amplify Console provides a </a:t>
            </a:r>
            <a:r>
              <a:rPr lang="en-US" altLang="ko-KR" sz="1100" dirty="0" err="1"/>
              <a:t>Git</a:t>
            </a:r>
            <a:r>
              <a:rPr lang="en-US" altLang="ko-KR" sz="1100" dirty="0"/>
              <a:t>-based workflow for hosting </a:t>
            </a:r>
            <a:r>
              <a:rPr lang="en-US" altLang="ko-KR" sz="1100" dirty="0" err="1"/>
              <a:t>fullstack</a:t>
            </a:r>
            <a:r>
              <a:rPr lang="en-US" altLang="ko-KR" sz="1100" dirty="0"/>
              <a:t> </a:t>
            </a:r>
            <a:r>
              <a:rPr lang="en-US" altLang="ko-KR" sz="1100" dirty="0" err="1"/>
              <a:t>serverless</a:t>
            </a:r>
            <a:r>
              <a:rPr lang="en-US" altLang="ko-KR" sz="1100" dirty="0"/>
              <a:t> web apps with continuous deployment. A </a:t>
            </a:r>
            <a:r>
              <a:rPr lang="en-US" altLang="ko-KR" sz="1100" dirty="0" err="1"/>
              <a:t>fullstack</a:t>
            </a:r>
            <a:r>
              <a:rPr lang="en-US" altLang="ko-KR" sz="1100" dirty="0"/>
              <a:t> </a:t>
            </a:r>
            <a:r>
              <a:rPr lang="en-US" altLang="ko-KR" sz="1100" dirty="0" err="1"/>
              <a:t>serverless</a:t>
            </a:r>
            <a:r>
              <a:rPr lang="en-US" altLang="ko-KR" sz="1100" dirty="0"/>
              <a:t> app consists of a backend built with cloud resources such as </a:t>
            </a:r>
            <a:r>
              <a:rPr lang="en-US" altLang="ko-KR" sz="1100" dirty="0" err="1"/>
              <a:t>GraphQL</a:t>
            </a:r>
            <a:r>
              <a:rPr lang="en-US" altLang="ko-KR" sz="1100" dirty="0"/>
              <a:t> or REST APIs, file and data storage, and a frontend built with single page application frameworks such as React, Angular, </a:t>
            </a:r>
            <a:r>
              <a:rPr lang="en-US" altLang="ko-KR" sz="1100" dirty="0" err="1"/>
              <a:t>Vue</a:t>
            </a:r>
            <a:r>
              <a:rPr lang="en-US" altLang="ko-KR" sz="1100" dirty="0"/>
              <a:t>, or Gatsby.</a:t>
            </a:r>
          </a:p>
          <a:p>
            <a:pPr marL="263525" lvl="1" indent="0">
              <a:lnSpc>
                <a:spcPct val="120000"/>
              </a:lnSpc>
              <a:buNone/>
            </a:pPr>
            <a:endParaRPr lang="en-US" altLang="ko-KR" sz="100" dirty="0" smtClean="0"/>
          </a:p>
          <a:p>
            <a:pPr marL="263525" lvl="1" indent="0">
              <a:lnSpc>
                <a:spcPct val="120000"/>
              </a:lnSpc>
              <a:buNone/>
            </a:pPr>
            <a:r>
              <a:rPr lang="en-US" altLang="ko-KR" sz="1100" dirty="0" smtClean="0"/>
              <a:t>AWS </a:t>
            </a:r>
            <a:r>
              <a:rPr lang="en-US" altLang="ko-KR" sz="1100" dirty="0"/>
              <a:t>Amplify Console supports common Single Page App (SPA) frameworks (e.g. React, Angular, Vue.js, Ionic, Ember), as well as static-site generators like Gatsby, </a:t>
            </a:r>
            <a:r>
              <a:rPr lang="en-US" altLang="ko-KR" sz="1100" dirty="0" err="1"/>
              <a:t>Eleventy</a:t>
            </a:r>
            <a:r>
              <a:rPr lang="en-US" altLang="ko-KR" sz="1100" dirty="0"/>
              <a:t>, Hugo, </a:t>
            </a:r>
            <a:r>
              <a:rPr lang="en-US" altLang="ko-KR" sz="1100" dirty="0" err="1"/>
              <a:t>VuePress</a:t>
            </a:r>
            <a:r>
              <a:rPr lang="en-US" altLang="ko-KR" sz="1100" dirty="0"/>
              <a:t>, and Jekyll.</a:t>
            </a:r>
          </a:p>
          <a:p>
            <a:pPr marL="0" indent="0">
              <a:lnSpc>
                <a:spcPct val="120000"/>
              </a:lnSpc>
              <a:buNone/>
            </a:pPr>
            <a:endParaRPr lang="en-US" altLang="ko-KR" sz="100" b="1" dirty="0" smtClean="0"/>
          </a:p>
          <a:p>
            <a:pPr marL="447675" lvl="2" indent="-184150">
              <a:spcBef>
                <a:spcPts val="1000"/>
              </a:spcBef>
            </a:pPr>
            <a:r>
              <a:rPr lang="en-US" altLang="ko-KR" dirty="0" smtClean="0"/>
              <a:t>Features</a:t>
            </a:r>
          </a:p>
          <a:p>
            <a:pPr lvl="1">
              <a:buFont typeface="Wingdings" panose="05000000000000000000" pitchFamily="2" charset="2"/>
              <a:buChar char="ü"/>
            </a:pPr>
            <a:r>
              <a:rPr lang="en-US" altLang="ko-KR" sz="1100" dirty="0"/>
              <a:t>Manage production and staging environments for your frontend and backend by connecting new branches. </a:t>
            </a:r>
            <a:r>
              <a:rPr lang="en-US" altLang="ko-KR" sz="1100" dirty="0">
                <a:hlinkClick r:id="rId2"/>
              </a:rPr>
              <a:t>See feature branch deployments</a:t>
            </a:r>
            <a:r>
              <a:rPr lang="en-US" altLang="ko-KR" sz="1100" dirty="0"/>
              <a:t>.</a:t>
            </a:r>
          </a:p>
          <a:p>
            <a:pPr lvl="1">
              <a:buFont typeface="Wingdings" panose="05000000000000000000" pitchFamily="2" charset="2"/>
              <a:buChar char="ü"/>
            </a:pPr>
            <a:r>
              <a:rPr lang="en-US" altLang="ko-KR" sz="1100" dirty="0"/>
              <a:t>Connect your custom domain. If you manage your domain in Amazon Route 53, the Amplify Console automatically connects the root (yourdomain.com), www subdomains (www.yourdomain.com), and branch (</a:t>
            </a:r>
            <a:r>
              <a:rPr lang="en-US" altLang="ko-KR" sz="1100" dirty="0">
                <a:hlinkClick r:id="rId3"/>
              </a:rPr>
              <a:t>https://dev.yourdomain.com</a:t>
            </a:r>
            <a:r>
              <a:rPr lang="en-US" altLang="ko-KR" sz="1100" dirty="0"/>
              <a:t>) subdomains. </a:t>
            </a:r>
            <a:r>
              <a:rPr lang="en-US" altLang="ko-KR" sz="1100" dirty="0">
                <a:hlinkClick r:id="rId4"/>
              </a:rPr>
              <a:t>See custom domains</a:t>
            </a:r>
            <a:r>
              <a:rPr lang="en-US" altLang="ko-KR" sz="1100" dirty="0"/>
              <a:t>.</a:t>
            </a:r>
          </a:p>
          <a:p>
            <a:pPr lvl="1">
              <a:buFont typeface="Wingdings" panose="05000000000000000000" pitchFamily="2" charset="2"/>
              <a:buChar char="ü"/>
            </a:pPr>
            <a:r>
              <a:rPr lang="en-US" altLang="ko-KR" sz="1100" dirty="0"/>
              <a:t>Preview changes during code reviews by setting up </a:t>
            </a:r>
            <a:r>
              <a:rPr lang="en-US" altLang="ko-KR" sz="1100" dirty="0">
                <a:hlinkClick r:id="rId5"/>
              </a:rPr>
              <a:t>Pull-Request Previews</a:t>
            </a:r>
            <a:r>
              <a:rPr lang="en-US" altLang="ko-KR" sz="1100" dirty="0"/>
              <a:t>.</a:t>
            </a:r>
          </a:p>
          <a:p>
            <a:pPr lvl="1">
              <a:buFont typeface="Wingdings" panose="05000000000000000000" pitchFamily="2" charset="2"/>
              <a:buChar char="ü"/>
            </a:pPr>
            <a:r>
              <a:rPr lang="en-US" altLang="ko-KR" sz="1100" dirty="0"/>
              <a:t>Improve your app quality with end to end tests. </a:t>
            </a:r>
            <a:r>
              <a:rPr lang="en-US" altLang="ko-KR" sz="1100" dirty="0">
                <a:hlinkClick r:id="rId6"/>
              </a:rPr>
              <a:t>See End-to-End Testing</a:t>
            </a:r>
            <a:r>
              <a:rPr lang="en-US" altLang="ko-KR" sz="1100" dirty="0"/>
              <a:t>.</a:t>
            </a:r>
          </a:p>
          <a:p>
            <a:pPr lvl="1">
              <a:buFont typeface="Wingdings" panose="05000000000000000000" pitchFamily="2" charset="2"/>
              <a:buChar char="ü"/>
            </a:pPr>
            <a:r>
              <a:rPr lang="en-US" altLang="ko-KR" sz="1100" dirty="0"/>
              <a:t>Password protect your web app so you can work on new features without making them publicly accessible. </a:t>
            </a:r>
            <a:r>
              <a:rPr lang="en-US" altLang="ko-KR" sz="1100" dirty="0">
                <a:hlinkClick r:id="rId7"/>
              </a:rPr>
              <a:t>See restricting access</a:t>
            </a:r>
            <a:r>
              <a:rPr lang="en-US" altLang="ko-KR" sz="1100" dirty="0"/>
              <a:t>.</a:t>
            </a:r>
          </a:p>
          <a:p>
            <a:pPr lvl="1">
              <a:buFont typeface="Wingdings" panose="05000000000000000000" pitchFamily="2" charset="2"/>
              <a:buChar char="ü"/>
            </a:pPr>
            <a:r>
              <a:rPr lang="en-US" altLang="ko-KR" sz="1100" dirty="0"/>
              <a:t>Set up rewrites and redirects to maintain SEO rankings and route traffic based on your client app requirements. </a:t>
            </a:r>
            <a:r>
              <a:rPr lang="en-US" altLang="ko-KR" sz="1100" dirty="0">
                <a:hlinkClick r:id="rId8"/>
              </a:rPr>
              <a:t>See redirects</a:t>
            </a:r>
            <a:r>
              <a:rPr lang="en-US" altLang="ko-KR" sz="1100" dirty="0"/>
              <a:t>.</a:t>
            </a:r>
          </a:p>
          <a:p>
            <a:pPr marL="457200" lvl="1" indent="0">
              <a:buNone/>
            </a:pPr>
            <a:r>
              <a:rPr lang="en-US" altLang="ko-KR" sz="1100" dirty="0"/>
              <a:t>Also:</a:t>
            </a:r>
          </a:p>
          <a:p>
            <a:pPr lvl="1">
              <a:buFont typeface="Wingdings" panose="05000000000000000000" pitchFamily="2" charset="2"/>
              <a:buChar char="ü"/>
            </a:pPr>
            <a:r>
              <a:rPr lang="en-US" altLang="ko-KR" sz="1100" dirty="0"/>
              <a:t>Instant cache invalidations ensure your app is updated on every code commit instantly.</a:t>
            </a:r>
          </a:p>
          <a:p>
            <a:pPr lvl="1">
              <a:buFont typeface="Wingdings" panose="05000000000000000000" pitchFamily="2" charset="2"/>
              <a:buChar char="ü"/>
            </a:pPr>
            <a:r>
              <a:rPr lang="en-US" altLang="ko-KR" sz="1100" dirty="0"/>
              <a:t>Atomic deployments eliminate maintenance windows by ensuring that the web app is only updated when the entire deployment has finished. This eliminates scenarios where files fail to upload properly.</a:t>
            </a:r>
          </a:p>
          <a:p>
            <a:pPr lvl="1">
              <a:buFont typeface="Wingdings" panose="05000000000000000000" pitchFamily="2" charset="2"/>
              <a:buChar char="ü"/>
            </a:pPr>
            <a:r>
              <a:rPr lang="en-US" altLang="ko-KR" sz="1100" dirty="0"/>
              <a:t>Get screen shots of your app rendered on different mobile devices to pinpoint layout issues.</a:t>
            </a:r>
          </a:p>
          <a:p>
            <a:pPr marL="447675" lvl="3" indent="0">
              <a:spcBef>
                <a:spcPts val="1000"/>
              </a:spcBef>
              <a:buNone/>
            </a:pPr>
            <a:endParaRPr lang="en-US" altLang="ko-KR" dirty="0" smtClean="0"/>
          </a:p>
        </p:txBody>
      </p:sp>
      <p:sp>
        <p:nvSpPr>
          <p:cNvPr id="9" name="TextBox 8"/>
          <p:cNvSpPr txBox="1"/>
          <p:nvPr/>
        </p:nvSpPr>
        <p:spPr>
          <a:xfrm>
            <a:off x="2730499" y="1288677"/>
            <a:ext cx="3403496" cy="230832"/>
          </a:xfrm>
          <a:prstGeom prst="rect">
            <a:avLst/>
          </a:prstGeom>
          <a:noFill/>
        </p:spPr>
        <p:txBody>
          <a:bodyPr wrap="none" rtlCol="0">
            <a:spAutoFit/>
          </a:bodyPr>
          <a:lstStyle/>
          <a:p>
            <a:r>
              <a:rPr lang="en-US" altLang="ko-KR" sz="900" dirty="0" smtClean="0">
                <a:hlinkClick r:id="rId9"/>
              </a:rPr>
              <a:t>https://docs.aws.amazon.com/amplify/latest/userguide/welcome.html</a:t>
            </a:r>
            <a:endParaRPr lang="ko-KR" altLang="en-US" sz="900"/>
          </a:p>
        </p:txBody>
      </p:sp>
    </p:spTree>
    <p:extLst>
      <p:ext uri="{BB962C8B-B14F-4D97-AF65-F5344CB8AC3E}">
        <p14:creationId xmlns:p14="http://schemas.microsoft.com/office/powerpoint/2010/main" val="420975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normAutofit/>
          </a:bodyPr>
          <a:lstStyle/>
          <a:p>
            <a:r>
              <a:rPr lang="en-US" altLang="ko-KR" b="1" dirty="0" smtClean="0"/>
              <a:t>Amplify Console</a:t>
            </a:r>
          </a:p>
          <a:p>
            <a:pPr marL="447675" lvl="2" indent="-184150">
              <a:spcBef>
                <a:spcPts val="1000"/>
              </a:spcBef>
            </a:pPr>
            <a:endParaRPr lang="en-US" altLang="ko-KR" sz="100" dirty="0" smtClean="0"/>
          </a:p>
          <a:p>
            <a:pPr marL="447675" lvl="2" indent="-184150">
              <a:spcBef>
                <a:spcPts val="1000"/>
              </a:spcBef>
            </a:pPr>
            <a:r>
              <a:rPr lang="en-US" altLang="ko-KR" dirty="0" smtClean="0"/>
              <a:t>Getting Started with Existing Code</a:t>
            </a:r>
          </a:p>
          <a:p>
            <a:pPr marL="447675" lvl="3" indent="0">
              <a:spcBef>
                <a:spcPts val="1000"/>
              </a:spcBef>
              <a:buNone/>
            </a:pPr>
            <a:r>
              <a:rPr lang="en-US" altLang="ko-KR" dirty="0" smtClean="0"/>
              <a:t>Step </a:t>
            </a:r>
            <a:r>
              <a:rPr lang="en-US" altLang="ko-KR" dirty="0"/>
              <a:t>1: </a:t>
            </a:r>
            <a:r>
              <a:rPr lang="en-US" altLang="ko-KR" dirty="0" smtClean="0"/>
              <a:t>Connect Repository</a:t>
            </a:r>
          </a:p>
          <a:p>
            <a:pPr marL="447675" lvl="3" indent="0">
              <a:spcBef>
                <a:spcPts val="1000"/>
              </a:spcBef>
              <a:buNone/>
            </a:pPr>
            <a:r>
              <a:rPr lang="en-US" altLang="ko-KR" dirty="0"/>
              <a:t>Step 2: Confirm Build Settings for the Front End</a:t>
            </a:r>
          </a:p>
          <a:p>
            <a:pPr marL="447675" lvl="3" indent="0">
              <a:spcBef>
                <a:spcPts val="1000"/>
              </a:spcBef>
              <a:buNone/>
            </a:pPr>
            <a:r>
              <a:rPr lang="en-US" altLang="ko-KR" dirty="0"/>
              <a:t>Step 3: Confirm Build Settings for the Backend</a:t>
            </a:r>
          </a:p>
          <a:p>
            <a:pPr marL="447675" lvl="3" indent="0">
              <a:spcBef>
                <a:spcPts val="1000"/>
              </a:spcBef>
              <a:buNone/>
            </a:pPr>
            <a:r>
              <a:rPr lang="en-US" altLang="ko-KR" dirty="0"/>
              <a:t>Step 4: Add Environment Variables (Optional</a:t>
            </a:r>
            <a:r>
              <a:rPr lang="en-US" altLang="ko-KR" dirty="0" smtClean="0"/>
              <a:t>)</a:t>
            </a:r>
          </a:p>
          <a:p>
            <a:pPr marL="447675" lvl="3" indent="0">
              <a:spcBef>
                <a:spcPts val="1000"/>
              </a:spcBef>
              <a:buNone/>
            </a:pPr>
            <a:r>
              <a:rPr lang="en-US" altLang="ko-KR" dirty="0"/>
              <a:t>Step 5: Save and </a:t>
            </a:r>
            <a:r>
              <a:rPr lang="en-US" altLang="ko-KR" dirty="0" smtClean="0"/>
              <a:t>Deploy</a:t>
            </a:r>
          </a:p>
          <a:p>
            <a:pPr marL="263525" lvl="2" indent="0">
              <a:spcBef>
                <a:spcPts val="1000"/>
              </a:spcBef>
              <a:buNone/>
            </a:pPr>
            <a:endParaRPr lang="en-US" altLang="ko-KR" dirty="0" smtClean="0"/>
          </a:p>
          <a:p>
            <a:pPr marL="447675" lvl="2" indent="-184150">
              <a:spcBef>
                <a:spcPts val="1000"/>
              </a:spcBef>
            </a:pPr>
            <a:r>
              <a:rPr lang="en-US" altLang="ko-KR" dirty="0" smtClean="0"/>
              <a:t>Getting </a:t>
            </a:r>
            <a:r>
              <a:rPr lang="en-US" altLang="ko-KR" dirty="0"/>
              <a:t>Started with </a:t>
            </a:r>
            <a:r>
              <a:rPr lang="en-US" altLang="ko-KR" dirty="0" err="1"/>
              <a:t>Fullstack</a:t>
            </a:r>
            <a:r>
              <a:rPr lang="en-US" altLang="ko-KR" dirty="0"/>
              <a:t> Continuous </a:t>
            </a:r>
            <a:r>
              <a:rPr lang="en-US" altLang="ko-KR" dirty="0" smtClean="0"/>
              <a:t>Deployments</a:t>
            </a:r>
          </a:p>
          <a:p>
            <a:pPr marL="447675" lvl="3" indent="0">
              <a:spcBef>
                <a:spcPts val="1000"/>
              </a:spcBef>
              <a:buNone/>
            </a:pPr>
            <a:r>
              <a:rPr lang="en-US" altLang="ko-KR" dirty="0" smtClean="0"/>
              <a:t>Step 1: Deploy a </a:t>
            </a:r>
            <a:r>
              <a:rPr lang="en-US" altLang="ko-KR" dirty="0" err="1" smtClean="0"/>
              <a:t>fullstack</a:t>
            </a:r>
            <a:r>
              <a:rPr lang="en-US" altLang="ko-KR" dirty="0" smtClean="0"/>
              <a:t> sample</a:t>
            </a:r>
          </a:p>
          <a:p>
            <a:pPr marL="447675" lvl="3" indent="0">
              <a:spcBef>
                <a:spcPts val="1000"/>
              </a:spcBef>
              <a:buNone/>
            </a:pPr>
            <a:r>
              <a:rPr lang="en-US" altLang="ko-KR" dirty="0"/>
              <a:t>Step 2: Explore the </a:t>
            </a:r>
            <a:r>
              <a:rPr lang="en-US" altLang="ko-KR" dirty="0" err="1"/>
              <a:t>Fullstack</a:t>
            </a:r>
            <a:r>
              <a:rPr lang="en-US" altLang="ko-KR" dirty="0"/>
              <a:t> </a:t>
            </a:r>
            <a:r>
              <a:rPr lang="en-US" altLang="ko-KR" dirty="0" smtClean="0"/>
              <a:t>App</a:t>
            </a:r>
            <a:endParaRPr lang="en-US" altLang="ko-KR" dirty="0"/>
          </a:p>
          <a:p>
            <a:pPr marL="447675" lvl="3" indent="0">
              <a:spcBef>
                <a:spcPts val="1000"/>
              </a:spcBef>
              <a:buNone/>
            </a:pPr>
            <a:r>
              <a:rPr lang="en-US" altLang="ko-KR" dirty="0"/>
              <a:t>Step 3: Add a </a:t>
            </a:r>
            <a:r>
              <a:rPr lang="en-US" altLang="ko-KR" dirty="0" err="1"/>
              <a:t>GraphQL</a:t>
            </a:r>
            <a:r>
              <a:rPr lang="en-US" altLang="ko-KR" dirty="0"/>
              <a:t> </a:t>
            </a:r>
            <a:r>
              <a:rPr lang="en-US" altLang="ko-KR" dirty="0" smtClean="0"/>
              <a:t>backend</a:t>
            </a:r>
          </a:p>
        </p:txBody>
      </p:sp>
      <p:sp>
        <p:nvSpPr>
          <p:cNvPr id="9" name="TextBox 8"/>
          <p:cNvSpPr txBox="1"/>
          <p:nvPr/>
        </p:nvSpPr>
        <p:spPr>
          <a:xfrm>
            <a:off x="2730499" y="1288677"/>
            <a:ext cx="3403496" cy="230832"/>
          </a:xfrm>
          <a:prstGeom prst="rect">
            <a:avLst/>
          </a:prstGeom>
          <a:noFill/>
        </p:spPr>
        <p:txBody>
          <a:bodyPr wrap="none" rtlCol="0">
            <a:spAutoFit/>
          </a:bodyPr>
          <a:lstStyle/>
          <a:p>
            <a:r>
              <a:rPr lang="en-US" altLang="ko-KR" sz="900" dirty="0" smtClean="0">
                <a:hlinkClick r:id="rId2"/>
              </a:rPr>
              <a:t>https://docs.aws.amazon.com/amplify/latest/userguide/welcome.html</a:t>
            </a:r>
            <a:endParaRPr lang="ko-KR" altLang="en-US" sz="900"/>
          </a:p>
        </p:txBody>
      </p:sp>
      <p:sp>
        <p:nvSpPr>
          <p:cNvPr id="2" name="직사각형 1"/>
          <p:cNvSpPr/>
          <p:nvPr/>
        </p:nvSpPr>
        <p:spPr>
          <a:xfrm>
            <a:off x="5364480" y="3847515"/>
            <a:ext cx="6096000" cy="246221"/>
          </a:xfrm>
          <a:prstGeom prst="rect">
            <a:avLst/>
          </a:prstGeom>
        </p:spPr>
        <p:txBody>
          <a:bodyPr>
            <a:spAutoFit/>
          </a:bodyPr>
          <a:lstStyle/>
          <a:p>
            <a:r>
              <a:rPr lang="en-US" altLang="ko-KR" sz="1000" dirty="0" smtClean="0">
                <a:hlinkClick r:id="rId3"/>
              </a:rPr>
              <a:t>https://docs.aws.amazon.com/amplify/latest/userguide/deploy-backend.html</a:t>
            </a:r>
            <a:endParaRPr lang="ko-KR" altLang="en-US" sz="1000"/>
          </a:p>
        </p:txBody>
      </p:sp>
      <p:sp>
        <p:nvSpPr>
          <p:cNvPr id="3" name="직사각형 2"/>
          <p:cNvSpPr/>
          <p:nvPr/>
        </p:nvSpPr>
        <p:spPr>
          <a:xfrm>
            <a:off x="3830320" y="1749193"/>
            <a:ext cx="6096000" cy="246221"/>
          </a:xfrm>
          <a:prstGeom prst="rect">
            <a:avLst/>
          </a:prstGeom>
        </p:spPr>
        <p:txBody>
          <a:bodyPr>
            <a:spAutoFit/>
          </a:bodyPr>
          <a:lstStyle/>
          <a:p>
            <a:r>
              <a:rPr lang="en-US" altLang="ko-KR" sz="1000" dirty="0" smtClean="0">
                <a:hlinkClick r:id="rId4"/>
              </a:rPr>
              <a:t>https://docs.aws.amazon.com/amplify/latest/userguide/getting-started.html</a:t>
            </a:r>
            <a:endParaRPr lang="ko-KR" altLang="en-US" sz="1000"/>
          </a:p>
        </p:txBody>
      </p:sp>
    </p:spTree>
    <p:extLst>
      <p:ext uri="{BB962C8B-B14F-4D97-AF65-F5344CB8AC3E}">
        <p14:creationId xmlns:p14="http://schemas.microsoft.com/office/powerpoint/2010/main" val="167183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01688" y="1213475"/>
            <a:ext cx="10515600" cy="4807763"/>
          </a:xfrm>
        </p:spPr>
        <p:txBody>
          <a:bodyPr lIns="72000"/>
          <a:lstStyle/>
          <a:p>
            <a:r>
              <a:rPr lang="en-US" altLang="ko-KR" b="1" dirty="0" smtClean="0"/>
              <a:t>Folder structure</a:t>
            </a:r>
            <a:endParaRPr lang="ko-KR" altLang="en-US" dirty="0"/>
          </a:p>
        </p:txBody>
      </p:sp>
      <p:sp>
        <p:nvSpPr>
          <p:cNvPr id="9" name="TextBox 8"/>
          <p:cNvSpPr txBox="1"/>
          <p:nvPr/>
        </p:nvSpPr>
        <p:spPr>
          <a:xfrm>
            <a:off x="2730499" y="1288677"/>
            <a:ext cx="1986441" cy="230832"/>
          </a:xfrm>
          <a:prstGeom prst="rect">
            <a:avLst/>
          </a:prstGeom>
          <a:noFill/>
        </p:spPr>
        <p:txBody>
          <a:bodyPr wrap="none" rtlCol="0">
            <a:spAutoFit/>
          </a:bodyPr>
          <a:lstStyle/>
          <a:p>
            <a:r>
              <a:rPr lang="en-US" altLang="ko-KR" sz="900" dirty="0" smtClean="0">
                <a:hlinkClick r:id="rId2"/>
              </a:rPr>
              <a:t>https://docs.amplify.aws/cli/usage/files</a:t>
            </a:r>
            <a:endParaRPr lang="ko-KR" altLang="en-US" sz="900"/>
          </a:p>
        </p:txBody>
      </p:sp>
      <p:sp>
        <p:nvSpPr>
          <p:cNvPr id="11" name="Rectangle 2"/>
          <p:cNvSpPr>
            <a:spLocks noChangeArrowheads="1"/>
          </p:cNvSpPr>
          <p:nvPr/>
        </p:nvSpPr>
        <p:spPr bwMode="auto">
          <a:xfrm>
            <a:off x="1066800" y="1675470"/>
            <a:ext cx="10027920"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The CLI places the following folder structure at the root directory of the project when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init</a:t>
            </a:r>
            <a:r>
              <a:rPr kumimoji="0" lang="ko-KR" altLang="ko-KR" sz="1200" b="0" i="0" u="none" strike="noStrike" cap="none" normalizeH="0" baseline="0" dirty="0" smtClean="0">
                <a:ln>
                  <a:noFill/>
                </a:ln>
                <a:solidFill>
                  <a:srgbClr val="152939"/>
                </a:solidFill>
                <a:effectLst/>
                <a:ea typeface="Amazon Ember"/>
              </a:rPr>
              <a:t> </a:t>
            </a: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is completed successfully:</a:t>
            </a:r>
            <a:endParaRPr kumimoji="0" lang="en-US" altLang="ko-KR" sz="12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dirty="0">
              <a:solidFill>
                <a:srgbClr val="152939"/>
              </a:solidFill>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b="1"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b="1"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b="1"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rgbClr val="152939"/>
                </a:solidFill>
                <a:effectLst/>
                <a:ea typeface="Amazon Ember"/>
              </a:rPr>
              <a:t>amplify/.config</a:t>
            </a:r>
            <a:endPar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Contains files that store cloud configuration and user settings/preferences</a:t>
            </a:r>
            <a:endParaRPr kumimoji="0" lang="en-US" altLang="ko-KR" sz="12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rPr>
              <a:t>amplify/#current-cloud-backend</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Contains backend resources specifications in the cloud from the last synchronization, by the amplify push or amplify env pull command. Each plugin stores contents in its own subfolder inside this folder.</a:t>
            </a:r>
            <a:endParaRPr kumimoji="0" lang="en-US" altLang="ko-KR" sz="12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rPr>
              <a:t>amplify/backend</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It contains the latest local development of the backend resources specifications to be pushed to the cloud. Each plugin stores contents in its own subfolder inside this folder.</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pic>
        <p:nvPicPr>
          <p:cNvPr id="12" name="그림 11"/>
          <p:cNvPicPr>
            <a:picLocks noChangeAspect="1"/>
          </p:cNvPicPr>
          <p:nvPr/>
        </p:nvPicPr>
        <p:blipFill>
          <a:blip r:embed="rId3"/>
          <a:stretch>
            <a:fillRect/>
          </a:stretch>
        </p:blipFill>
        <p:spPr>
          <a:xfrm>
            <a:off x="1070928" y="1983105"/>
            <a:ext cx="7296150" cy="1323975"/>
          </a:xfrm>
          <a:prstGeom prst="rect">
            <a:avLst/>
          </a:prstGeom>
        </p:spPr>
      </p:pic>
    </p:spTree>
    <p:extLst>
      <p:ext uri="{BB962C8B-B14F-4D97-AF65-F5344CB8AC3E}">
        <p14:creationId xmlns:p14="http://schemas.microsoft.com/office/powerpoint/2010/main" val="46682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01688" y="1213475"/>
            <a:ext cx="10515600" cy="4807763"/>
          </a:xfrm>
        </p:spPr>
        <p:txBody>
          <a:bodyPr lIns="72000"/>
          <a:lstStyle/>
          <a:p>
            <a:r>
              <a:rPr lang="en-US" altLang="ko-KR" b="1" dirty="0" smtClean="0"/>
              <a:t>Amplify files</a:t>
            </a:r>
            <a:endParaRPr lang="ko-KR" altLang="en-US" dirty="0"/>
          </a:p>
        </p:txBody>
      </p:sp>
      <p:sp>
        <p:nvSpPr>
          <p:cNvPr id="9" name="TextBox 8"/>
          <p:cNvSpPr txBox="1"/>
          <p:nvPr/>
        </p:nvSpPr>
        <p:spPr>
          <a:xfrm>
            <a:off x="2405379" y="1288677"/>
            <a:ext cx="1986441" cy="230832"/>
          </a:xfrm>
          <a:prstGeom prst="rect">
            <a:avLst/>
          </a:prstGeom>
          <a:noFill/>
        </p:spPr>
        <p:txBody>
          <a:bodyPr wrap="none" rtlCol="0">
            <a:spAutoFit/>
          </a:bodyPr>
          <a:lstStyle/>
          <a:p>
            <a:r>
              <a:rPr lang="en-US" altLang="ko-KR" sz="900" dirty="0" smtClean="0">
                <a:hlinkClick r:id="rId2"/>
              </a:rPr>
              <a:t>https://docs.amplify.aws/cli/usage/files</a:t>
            </a:r>
            <a:endParaRPr lang="ko-KR" altLang="en-US" sz="900"/>
          </a:p>
        </p:txBody>
      </p:sp>
      <p:sp>
        <p:nvSpPr>
          <p:cNvPr id="2" name="Rectangle 1"/>
          <p:cNvSpPr>
            <a:spLocks noChangeArrowheads="1"/>
          </p:cNvSpPr>
          <p:nvPr/>
        </p:nvSpPr>
        <p:spPr bwMode="auto">
          <a:xfrm>
            <a:off x="1127760" y="1534390"/>
            <a:ext cx="9895840" cy="452431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chemeClr val="tx1"/>
                </a:solidFill>
                <a:effectLst/>
                <a:latin typeface="Arial" panose="020B0604020202020204" pitchFamily="34" charset="0"/>
                <a:ea typeface="Amazon Ember"/>
              </a:rPr>
              <a:t>amplify-meta.json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ea typeface="Amazon Ember"/>
              </a:rPr>
              <a:t>amplify-meta.json in the </a:t>
            </a:r>
            <a:r>
              <a:rPr kumimoji="0" lang="ko-KR" altLang="ko-KR" sz="1100" b="0" i="0" u="sng" strike="noStrike" cap="none" normalizeH="0" baseline="0" dirty="0" smtClean="0">
                <a:ln>
                  <a:noFill/>
                </a:ln>
                <a:solidFill>
                  <a:srgbClr val="152939"/>
                </a:solidFill>
                <a:effectLst/>
                <a:latin typeface="Arial Unicode MS" panose="020B0604020202020204" pitchFamily="50" charset="-127"/>
                <a:ea typeface="SFMono-Regular"/>
              </a:rPr>
              <a:t>backend</a:t>
            </a:r>
            <a:r>
              <a:rPr kumimoji="0" lang="ko-KR" altLang="ko-KR" sz="1100" b="0" i="0" u="none" strike="noStrike" cap="none" normalizeH="0" baseline="0" dirty="0" smtClean="0">
                <a:ln>
                  <a:noFill/>
                </a:ln>
                <a:solidFill>
                  <a:srgbClr val="152939"/>
                </a:solidFill>
                <a:effectLst/>
                <a:ea typeface="Amazon Ember"/>
              </a:rPr>
              <a:t> directory serves as the whiteboard for the CLI core and the plugins to log information for themselves, and to communicate with each other.</a:t>
            </a: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Arial" panose="020B0604020202020204" pitchFamily="34" charset="0"/>
                <a:ea typeface="Amazon Ember"/>
              </a:rPr>
              <a:t>The CLI core provides read and write access to the file for the plugins.</a:t>
            </a:r>
            <a:endParaRPr kumimoji="0" lang="en-US" altLang="ko-KR" sz="11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Arial" panose="020B0604020202020204" pitchFamily="34" charset="0"/>
                <a:ea typeface="Amazon Ember"/>
              </a:rPr>
              <a:t>Because one category might create multiple services within one project the category metadata generally follows a two-level structure like the following:</a:t>
            </a:r>
            <a:endPar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800" b="1" i="0" u="none" strike="noStrike" cap="none" normalizeH="0" baseline="0" dirty="0" smtClean="0">
              <a:ln>
                <a:noFill/>
              </a:ln>
              <a:solidFill>
                <a:schemeClr val="tx1"/>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chemeClr val="tx1"/>
                </a:solidFill>
                <a:effectLst/>
                <a:latin typeface="Arial" panose="020B0604020202020204" pitchFamily="34" charset="0"/>
                <a:ea typeface="Amazon Ember"/>
              </a:rPr>
              <a:t>aws-exports.js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Arial" panose="020B0604020202020204" pitchFamily="34" charset="0"/>
                <a:ea typeface="Amazon Ember"/>
              </a:rPr>
              <a:t>This file is generated only for JavaScript projects. It contains the consolidated outputs from all the categories and is placed under the </a:t>
            </a:r>
            <a:r>
              <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rPr>
              <a:t>src</a:t>
            </a:r>
            <a:r>
              <a:rPr kumimoji="0" lang="ko-KR" altLang="ko-KR" sz="1100" b="0" i="0" u="none" strike="noStrike" cap="none" normalizeH="0" baseline="0" dirty="0" smtClean="0">
                <a:ln>
                  <a:noFill/>
                </a:ln>
                <a:solidFill>
                  <a:srgbClr val="152939"/>
                </a:solidFill>
                <a:effectLst/>
                <a:ea typeface="Amazon Ember"/>
              </a:rPr>
              <a:t> directory that the user (the developer) specified during the </a:t>
            </a:r>
            <a:r>
              <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rPr>
              <a:t>init</a:t>
            </a:r>
            <a:r>
              <a:rPr kumimoji="0" lang="ko-KR" altLang="ko-KR" sz="1100" b="0" i="0" u="none" strike="noStrike" cap="none" normalizeH="0" baseline="0" dirty="0" smtClean="0">
                <a:ln>
                  <a:noFill/>
                </a:ln>
                <a:solidFill>
                  <a:srgbClr val="152939"/>
                </a:solidFill>
                <a:effectLst/>
                <a:ea typeface="Amazon Ember"/>
              </a:rPr>
              <a:t> process. It is updated after each successful execution of the </a:t>
            </a:r>
            <a:r>
              <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rPr>
              <a:t>amplify push</a:t>
            </a:r>
            <a:r>
              <a:rPr kumimoji="0" lang="ko-KR" altLang="ko-KR" sz="1100" b="0" i="0" u="none" strike="noStrike" cap="none" normalizeH="0" baseline="0" dirty="0" smtClean="0">
                <a:ln>
                  <a:noFill/>
                </a:ln>
                <a:solidFill>
                  <a:srgbClr val="152939"/>
                </a:solidFill>
                <a:effectLst/>
                <a:ea typeface="Amazon Ember"/>
              </a:rPr>
              <a:t> command, that has created or updated the cloud resources.</a:t>
            </a:r>
            <a:endParaRPr kumimoji="0" lang="ko-KR" altLang="ko-KR"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hlinkClick r:id="rId3"/>
              </a:rPr>
              <a:t>Cognito security best practices for web app</a:t>
            </a:r>
            <a:endPar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hlinkClick r:id="rId4"/>
              </a:rPr>
              <a:t>Security / Best Practice for poolData (UserPoolId, ClientId) in a browser JS app</a:t>
            </a:r>
            <a:endPar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hlinkClick r:id="rId5"/>
              </a:rPr>
              <a:t>Are the Cognito User pool id and Client Id sensitive?</a:t>
            </a:r>
            <a:endPar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endParaRPr>
          </a:p>
        </p:txBody>
      </p:sp>
      <p:pic>
        <p:nvPicPr>
          <p:cNvPr id="3" name="그림 2"/>
          <p:cNvPicPr>
            <a:picLocks noChangeAspect="1"/>
          </p:cNvPicPr>
          <p:nvPr/>
        </p:nvPicPr>
        <p:blipFill>
          <a:blip r:embed="rId6"/>
          <a:stretch>
            <a:fillRect/>
          </a:stretch>
        </p:blipFill>
        <p:spPr>
          <a:xfrm>
            <a:off x="1117600" y="2658216"/>
            <a:ext cx="5661342" cy="2084202"/>
          </a:xfrm>
          <a:prstGeom prst="rect">
            <a:avLst/>
          </a:prstGeom>
        </p:spPr>
      </p:pic>
    </p:spTree>
    <p:extLst>
      <p:ext uri="{BB962C8B-B14F-4D97-AF65-F5344CB8AC3E}">
        <p14:creationId xmlns:p14="http://schemas.microsoft.com/office/powerpoint/2010/main" val="212257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환경 </a:t>
            </a:r>
            <a:r>
              <a:rPr lang="ko-KR" altLang="en-US" dirty="0" err="1" smtClean="0"/>
              <a:t>세팅</a:t>
            </a:r>
            <a:endParaRPr lang="ko-KR" altLang="en-US" dirty="0"/>
          </a:p>
        </p:txBody>
      </p:sp>
      <p:sp>
        <p:nvSpPr>
          <p:cNvPr id="5" name="내용 개체 틀 2"/>
          <p:cNvSpPr>
            <a:spLocks noGrp="1"/>
          </p:cNvSpPr>
          <p:nvPr>
            <p:ph idx="1"/>
          </p:nvPr>
        </p:nvSpPr>
        <p:spPr>
          <a:xfrm>
            <a:off x="838200" y="1120963"/>
            <a:ext cx="10515600" cy="4807763"/>
          </a:xfrm>
        </p:spPr>
        <p:txBody>
          <a:bodyPr/>
          <a:lstStyle/>
          <a:p>
            <a:r>
              <a:rPr lang="en-US" altLang="ko-KR" b="1" dirty="0" smtClean="0">
                <a:solidFill>
                  <a:schemeClr val="tx1"/>
                </a:solidFill>
              </a:rPr>
              <a:t>Installation</a:t>
            </a:r>
          </a:p>
          <a:p>
            <a:pPr marL="457200" lvl="1" indent="0">
              <a:buNone/>
            </a:pPr>
            <a:r>
              <a:rPr lang="en-US" altLang="ko-KR" dirty="0" smtClean="0"/>
              <a:t>AWS Amplify is available as </a:t>
            </a:r>
            <a:r>
              <a:rPr lang="en-US" altLang="ko-KR" dirty="0" err="1" smtClean="0"/>
              <a:t>aws</a:t>
            </a:r>
            <a:r>
              <a:rPr lang="en-US" altLang="ko-KR" dirty="0" smtClean="0"/>
              <a:t>-amplify package on </a:t>
            </a:r>
            <a:r>
              <a:rPr lang="en-US" altLang="ko-KR" dirty="0" err="1" smtClean="0"/>
              <a:t>npm</a:t>
            </a:r>
            <a:r>
              <a:rPr lang="en-US" altLang="ko-KR" dirty="0" smtClean="0"/>
              <a:t>.</a:t>
            </a:r>
          </a:p>
          <a:p>
            <a:pPr marL="457200" lvl="1" indent="0">
              <a:buNone/>
            </a:pPr>
            <a:endParaRPr lang="en-US" altLang="ko-KR" sz="100" dirty="0"/>
          </a:p>
          <a:p>
            <a:pPr lvl="1"/>
            <a:r>
              <a:rPr lang="en-US" altLang="ko-KR" sz="1400" dirty="0" smtClean="0"/>
              <a:t>Web</a:t>
            </a:r>
          </a:p>
          <a:p>
            <a:pPr lvl="1"/>
            <a:endParaRPr lang="en-US" altLang="ko-KR" sz="1400" dirty="0" smtClean="0"/>
          </a:p>
          <a:p>
            <a:pPr lvl="1"/>
            <a:endParaRPr lang="en-US" altLang="ko-KR" dirty="0" smtClean="0"/>
          </a:p>
          <a:p>
            <a:pPr lvl="1"/>
            <a:endParaRPr lang="en-US" altLang="ko-KR" sz="1200" dirty="0" smtClean="0"/>
          </a:p>
          <a:p>
            <a:pPr lvl="1"/>
            <a:r>
              <a:rPr lang="en-US" altLang="ko-KR" sz="1400" dirty="0" smtClean="0"/>
              <a:t>React</a:t>
            </a:r>
          </a:p>
          <a:p>
            <a:pPr lvl="1"/>
            <a:endParaRPr lang="en-US" altLang="ko-KR" sz="1200" dirty="0" smtClean="0"/>
          </a:p>
          <a:p>
            <a:pPr lvl="1"/>
            <a:endParaRPr lang="en-US" altLang="ko-KR" sz="1400" dirty="0" smtClean="0"/>
          </a:p>
          <a:p>
            <a:pPr lvl="1"/>
            <a:r>
              <a:rPr lang="en-US" altLang="ko-KR" sz="1400" dirty="0" smtClean="0"/>
              <a:t>Angular</a:t>
            </a:r>
          </a:p>
          <a:p>
            <a:pPr lvl="1"/>
            <a:endParaRPr lang="en-US" altLang="ko-KR" sz="1200" dirty="0" smtClean="0"/>
          </a:p>
          <a:p>
            <a:pPr lvl="1"/>
            <a:endParaRPr lang="en-US" altLang="ko-KR" sz="1400" dirty="0" smtClean="0"/>
          </a:p>
          <a:p>
            <a:pPr lvl="1"/>
            <a:r>
              <a:rPr lang="en-US" altLang="ko-KR" sz="1400" dirty="0" err="1" smtClean="0"/>
              <a:t>Vue</a:t>
            </a:r>
            <a:endParaRPr lang="en-US" altLang="ko-KR" sz="1400" dirty="0" smtClean="0"/>
          </a:p>
          <a:p>
            <a:pPr lvl="1"/>
            <a:endParaRPr lang="en-US" altLang="ko-KR" sz="1400" dirty="0" smtClean="0"/>
          </a:p>
          <a:p>
            <a:pPr lvl="1"/>
            <a:endParaRPr lang="en-US" altLang="ko-KR" sz="1200" dirty="0" smtClean="0"/>
          </a:p>
          <a:p>
            <a:pPr lvl="1"/>
            <a:r>
              <a:rPr lang="en-US" altLang="ko-KR" sz="1400" dirty="0" smtClean="0"/>
              <a:t>React Native</a:t>
            </a:r>
          </a:p>
          <a:p>
            <a:pPr marL="457200" lvl="1" indent="0">
              <a:buNone/>
            </a:pPr>
            <a:endParaRPr lang="en-US" altLang="ko-KR" dirty="0" smtClean="0"/>
          </a:p>
          <a:p>
            <a:pPr lvl="1"/>
            <a:endParaRPr lang="ko-KR" altLang="en-US" dirty="0"/>
          </a:p>
        </p:txBody>
      </p:sp>
      <p:sp>
        <p:nvSpPr>
          <p:cNvPr id="23" name="Rectangle 7"/>
          <p:cNvSpPr>
            <a:spLocks noChangeArrowheads="1"/>
          </p:cNvSpPr>
          <p:nvPr/>
        </p:nvSpPr>
        <p:spPr bwMode="auto">
          <a:xfrm>
            <a:off x="1570893" y="2032391"/>
            <a:ext cx="8204489" cy="30698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4" name="Rectangle 8"/>
          <p:cNvSpPr>
            <a:spLocks noChangeArrowheads="1"/>
          </p:cNvSpPr>
          <p:nvPr/>
        </p:nvSpPr>
        <p:spPr bwMode="auto">
          <a:xfrm>
            <a:off x="1570893" y="2511792"/>
            <a:ext cx="8204489" cy="30698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@aws-amplify/auth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5" name="직사각형 24"/>
          <p:cNvSpPr/>
          <p:nvPr/>
        </p:nvSpPr>
        <p:spPr>
          <a:xfrm>
            <a:off x="1570893" y="2296164"/>
            <a:ext cx="6096000" cy="261610"/>
          </a:xfrm>
          <a:prstGeom prst="rect">
            <a:avLst/>
          </a:prstGeom>
        </p:spPr>
        <p:txBody>
          <a:bodyPr>
            <a:spAutoFit/>
          </a:bodyPr>
          <a:lstStyle/>
          <a:p>
            <a:r>
              <a:rPr lang="en-US" altLang="ko-KR" sz="1100" b="0" i="0" dirty="0" smtClean="0">
                <a:solidFill>
                  <a:srgbClr val="24292E"/>
                </a:solidFill>
                <a:effectLst/>
                <a:latin typeface="LG Smart_Global" panose="020B0502040402060203" pitchFamily="34" charset="0"/>
              </a:rPr>
              <a:t>or you could install the module you want to use individually</a:t>
            </a:r>
            <a:endParaRPr lang="ko-KR" altLang="en-US" sz="1100">
              <a:latin typeface="LG Smart_Global" panose="020B0502040402060203" pitchFamily="34" charset="0"/>
            </a:endParaRPr>
          </a:p>
        </p:txBody>
      </p:sp>
      <p:sp>
        <p:nvSpPr>
          <p:cNvPr id="26" name="Rectangle 9"/>
          <p:cNvSpPr>
            <a:spLocks noChangeArrowheads="1"/>
          </p:cNvSpPr>
          <p:nvPr/>
        </p:nvSpPr>
        <p:spPr bwMode="auto">
          <a:xfrm>
            <a:off x="1570893" y="3087588"/>
            <a:ext cx="8204489" cy="46857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 </a:t>
            </a:r>
            <a:endParaRPr kumimoji="0" lang="en-US" altLang="ko-KR" sz="105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smtClean="0">
                <a:ln>
                  <a:noFill/>
                </a:ln>
                <a:solidFill>
                  <a:srgbClr val="24292E"/>
                </a:solidFill>
                <a:effectLst/>
                <a:latin typeface="Arial Unicode MS" panose="020B0604020202020204" pitchFamily="50" charset="-127"/>
                <a:ea typeface="SFMono-Regular"/>
              </a:rPr>
              <a:t>$ npm install aws-amplify-react --save</a:t>
            </a:r>
            <a:r>
              <a:rPr kumimoji="0" lang="ko-KR" altLang="ko-KR" sz="1000" i="0" u="none" strike="noStrike" cap="none" normalizeH="0" baseline="0" smtClean="0">
                <a:ln>
                  <a:noFill/>
                </a:ln>
                <a:solidFill>
                  <a:schemeClr val="tx1"/>
                </a:solidFill>
                <a:effectLst/>
              </a:rPr>
              <a:t> </a:t>
            </a:r>
            <a:endParaRPr kumimoji="0" lang="ko-KR" altLang="ko-KR" sz="2400" i="0" u="none" strike="noStrike" cap="none" normalizeH="0" baseline="0" smtClean="0">
              <a:ln>
                <a:noFill/>
              </a:ln>
              <a:solidFill>
                <a:schemeClr val="tx1"/>
              </a:solidFill>
              <a:effectLst/>
              <a:latin typeface="Arial" panose="020B0604020202020204" pitchFamily="34" charset="0"/>
            </a:endParaRPr>
          </a:p>
        </p:txBody>
      </p:sp>
      <p:sp>
        <p:nvSpPr>
          <p:cNvPr id="27" name="Rectangle 10"/>
          <p:cNvSpPr>
            <a:spLocks noChangeArrowheads="1"/>
          </p:cNvSpPr>
          <p:nvPr/>
        </p:nvSpPr>
        <p:spPr bwMode="auto">
          <a:xfrm>
            <a:off x="1570893" y="3843450"/>
            <a:ext cx="8204489" cy="46857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 </a:t>
            </a:r>
            <a:endParaRPr kumimoji="0" lang="en-US" altLang="ko-KR" sz="105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aws-amplify-angular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8" name="Rectangle 11"/>
          <p:cNvSpPr>
            <a:spLocks noChangeArrowheads="1"/>
          </p:cNvSpPr>
          <p:nvPr/>
        </p:nvSpPr>
        <p:spPr bwMode="auto">
          <a:xfrm>
            <a:off x="1570893" y="4567429"/>
            <a:ext cx="8204489" cy="46857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 </a:t>
            </a:r>
            <a:endParaRPr kumimoji="0" lang="en-US" altLang="ko-KR" sz="105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aws-amplify-vue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9" name="Rectangle 12"/>
          <p:cNvSpPr>
            <a:spLocks noChangeArrowheads="1"/>
          </p:cNvSpPr>
          <p:nvPr/>
        </p:nvSpPr>
        <p:spPr bwMode="auto">
          <a:xfrm>
            <a:off x="1570892" y="5266868"/>
            <a:ext cx="8204490" cy="31468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a:t>
            </a:r>
            <a:r>
              <a:rPr kumimoji="0" lang="ko-KR" altLang="ko-KR" sz="1050" b="0" i="0" u="none" strike="noStrike" cap="none" normalizeH="0" baseline="0" dirty="0" smtClean="0">
                <a:ln>
                  <a:noFill/>
                </a:ln>
                <a:solidFill>
                  <a:schemeClr val="tx1"/>
                </a:solidFill>
                <a:effectLst/>
              </a:rPr>
              <a:t> </a:t>
            </a:r>
            <a:endParaRPr kumimoji="0" lang="ko-KR" altLang="ko-KR" sz="105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3"/>
          <p:cNvSpPr>
            <a:spLocks noChangeArrowheads="1"/>
          </p:cNvSpPr>
          <p:nvPr/>
        </p:nvSpPr>
        <p:spPr bwMode="auto">
          <a:xfrm>
            <a:off x="1570892" y="5745089"/>
            <a:ext cx="8204490" cy="31468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smtClean="0">
                <a:ln>
                  <a:noFill/>
                </a:ln>
                <a:solidFill>
                  <a:srgbClr val="24292E"/>
                </a:solidFill>
                <a:effectLst/>
                <a:latin typeface="Arial Unicode MS" panose="020B0604020202020204" pitchFamily="50" charset="-127"/>
                <a:ea typeface="SFMono-Regular"/>
              </a:rPr>
              <a:t>$ npm install aws-amplify-react-native --save</a:t>
            </a:r>
            <a:r>
              <a:rPr kumimoji="0" lang="ko-KR" altLang="ko-KR" sz="1050" b="0" i="0" u="none" strike="noStrike" cap="none" normalizeH="0" baseline="0" smtClean="0">
                <a:ln>
                  <a:noFill/>
                </a:ln>
                <a:solidFill>
                  <a:schemeClr val="tx1"/>
                </a:solidFill>
                <a:effectLst/>
              </a:rPr>
              <a:t> </a:t>
            </a:r>
            <a:endParaRPr kumimoji="0" lang="ko-KR" altLang="ko-KR" sz="1050" b="0" i="0" u="none" strike="noStrike" cap="none" normalizeH="0" baseline="0" smtClean="0">
              <a:ln>
                <a:noFill/>
              </a:ln>
              <a:solidFill>
                <a:schemeClr val="tx1"/>
              </a:solidFill>
              <a:effectLst/>
              <a:latin typeface="Arial" panose="020B0604020202020204" pitchFamily="34" charset="0"/>
            </a:endParaRPr>
          </a:p>
        </p:txBody>
      </p:sp>
      <p:sp>
        <p:nvSpPr>
          <p:cNvPr id="31" name="TextBox 30"/>
          <p:cNvSpPr txBox="1"/>
          <p:nvPr/>
        </p:nvSpPr>
        <p:spPr>
          <a:xfrm>
            <a:off x="1570892" y="5528133"/>
            <a:ext cx="7848623" cy="253916"/>
          </a:xfrm>
          <a:prstGeom prst="rect">
            <a:avLst/>
          </a:prstGeom>
          <a:noFill/>
        </p:spPr>
        <p:txBody>
          <a:bodyPr wrap="none" rtlCol="0">
            <a:spAutoFit/>
          </a:bodyPr>
          <a:lstStyle/>
          <a:p>
            <a:r>
              <a:rPr lang="en-US" altLang="ko-KR" sz="1050" dirty="0" smtClean="0"/>
              <a:t>If you are </a:t>
            </a:r>
            <a:r>
              <a:rPr lang="en-US" altLang="ko-KR" sz="1050" dirty="0">
                <a:solidFill>
                  <a:srgbClr val="24292E"/>
                </a:solidFill>
              </a:rPr>
              <a:t>developing</a:t>
            </a:r>
            <a:r>
              <a:rPr lang="en-US" altLang="ko-KR" sz="1050" dirty="0" smtClean="0"/>
              <a:t> a React Native app, </a:t>
            </a:r>
            <a:r>
              <a:rPr lang="en-US" altLang="ko-KR" sz="1050" dirty="0">
                <a:solidFill>
                  <a:srgbClr val="24292E"/>
                </a:solidFill>
              </a:rPr>
              <a:t>you</a:t>
            </a:r>
            <a:r>
              <a:rPr lang="en-US" altLang="ko-KR" sz="1050" dirty="0" smtClean="0"/>
              <a:t> can install an additional package </a:t>
            </a:r>
            <a:r>
              <a:rPr lang="en-US" altLang="ko-KR" sz="1050" dirty="0" err="1" smtClean="0"/>
              <a:t>aws</a:t>
            </a:r>
            <a:r>
              <a:rPr lang="en-US" altLang="ko-KR" sz="1050" dirty="0" smtClean="0"/>
              <a:t>-amplify-react-native containing Higher Order Components</a:t>
            </a:r>
            <a:endParaRPr lang="ko-KR" altLang="en-US" sz="1050"/>
          </a:p>
        </p:txBody>
      </p:sp>
    </p:spTree>
    <p:extLst>
      <p:ext uri="{BB962C8B-B14F-4D97-AF65-F5344CB8AC3E}">
        <p14:creationId xmlns:p14="http://schemas.microsoft.com/office/powerpoint/2010/main" val="328343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환경 </a:t>
            </a:r>
            <a:r>
              <a:rPr lang="ko-KR" altLang="en-US" dirty="0" err="1" smtClean="0"/>
              <a:t>세팅</a:t>
            </a:r>
            <a:endParaRPr lang="ko-KR" altLang="en-US" dirty="0"/>
          </a:p>
        </p:txBody>
      </p:sp>
      <p:sp>
        <p:nvSpPr>
          <p:cNvPr id="5" name="내용 개체 틀 2"/>
          <p:cNvSpPr>
            <a:spLocks noGrp="1"/>
          </p:cNvSpPr>
          <p:nvPr>
            <p:ph idx="1"/>
          </p:nvPr>
        </p:nvSpPr>
        <p:spPr>
          <a:xfrm>
            <a:off x="838200" y="1120963"/>
            <a:ext cx="10515600" cy="4807763"/>
          </a:xfrm>
        </p:spPr>
        <p:txBody>
          <a:bodyPr/>
          <a:lstStyle/>
          <a:p>
            <a:r>
              <a:rPr lang="en-US" altLang="ko-KR" b="1" dirty="0" smtClean="0">
                <a:solidFill>
                  <a:schemeClr val="tx1"/>
                </a:solidFill>
              </a:rPr>
              <a:t>Configuration</a:t>
            </a:r>
          </a:p>
          <a:p>
            <a:pPr marL="457200" lvl="1" indent="0">
              <a:buNone/>
            </a:pPr>
            <a:r>
              <a:rPr lang="en-US" altLang="ko-KR" dirty="0" smtClean="0"/>
              <a:t>Somewhere in your app, preferably at the root level, configure Amplify with your resources.</a:t>
            </a:r>
          </a:p>
          <a:p>
            <a:pPr marL="457200" lvl="1" indent="0">
              <a:buNone/>
            </a:pPr>
            <a:endParaRPr lang="en-US" altLang="ko-KR" sz="100" dirty="0"/>
          </a:p>
          <a:p>
            <a:pPr lvl="1"/>
            <a:r>
              <a:rPr lang="en-US" altLang="ko-KR" sz="1400" dirty="0" smtClean="0"/>
              <a:t>Using </a:t>
            </a:r>
            <a:r>
              <a:rPr lang="en-US" altLang="ko-KR" sz="1400" dirty="0"/>
              <a:t>AWS </a:t>
            </a:r>
            <a:r>
              <a:rPr lang="en-US" altLang="ko-KR" sz="1400" dirty="0" smtClean="0"/>
              <a:t>Resources</a:t>
            </a:r>
          </a:p>
          <a:p>
            <a:pPr lvl="1"/>
            <a:endParaRPr lang="en-US" altLang="ko-KR" sz="1400" dirty="0"/>
          </a:p>
          <a:p>
            <a:pPr lvl="1"/>
            <a:endParaRPr lang="en-US" altLang="ko-KR" sz="1400" dirty="0" smtClean="0"/>
          </a:p>
          <a:p>
            <a:pPr lvl="1"/>
            <a:endParaRPr lang="en-US" altLang="ko-KR" sz="1400" dirty="0" smtClean="0"/>
          </a:p>
          <a:p>
            <a:pPr lvl="1"/>
            <a:endParaRPr lang="en-US" altLang="ko-KR" dirty="0" smtClean="0"/>
          </a:p>
          <a:p>
            <a:pPr lvl="1"/>
            <a:endParaRPr lang="en-US" altLang="ko-KR" sz="1200" dirty="0" smtClean="0"/>
          </a:p>
          <a:p>
            <a:pPr lvl="1"/>
            <a:endParaRPr lang="en-US" altLang="ko-KR" sz="1200" dirty="0"/>
          </a:p>
          <a:p>
            <a:pPr lvl="1"/>
            <a:endParaRPr lang="en-US" altLang="ko-KR" sz="1200" dirty="0" smtClean="0"/>
          </a:p>
          <a:p>
            <a:pPr lvl="1"/>
            <a:endParaRPr lang="en-US" altLang="ko-KR" sz="1200" dirty="0"/>
          </a:p>
          <a:p>
            <a:pPr lvl="1"/>
            <a:endParaRPr lang="en-US" altLang="ko-KR" sz="1200" dirty="0" smtClean="0"/>
          </a:p>
          <a:p>
            <a:pPr lvl="1"/>
            <a:endParaRPr lang="en-US" altLang="ko-KR" sz="1200" dirty="0" smtClean="0"/>
          </a:p>
          <a:p>
            <a:pPr lvl="1"/>
            <a:r>
              <a:rPr lang="en-US" altLang="ko-KR" sz="1400" dirty="0" smtClean="0"/>
              <a:t>Without AWS</a:t>
            </a:r>
          </a:p>
          <a:p>
            <a:pPr marL="457200" lvl="1" indent="0">
              <a:buNone/>
            </a:pPr>
            <a:endParaRPr lang="en-US" altLang="ko-KR" dirty="0" smtClean="0"/>
          </a:p>
          <a:p>
            <a:pPr lvl="1"/>
            <a:endParaRPr lang="ko-KR" altLang="en-US" dirty="0"/>
          </a:p>
        </p:txBody>
      </p:sp>
      <p:sp>
        <p:nvSpPr>
          <p:cNvPr id="15" name="Rectangle 1"/>
          <p:cNvSpPr>
            <a:spLocks noChangeArrowheads="1"/>
          </p:cNvSpPr>
          <p:nvPr/>
        </p:nvSpPr>
        <p:spPr bwMode="auto">
          <a:xfrm>
            <a:off x="1583850" y="2099603"/>
            <a:ext cx="8177463" cy="217673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aws_exports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'./aws-exports'</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24292E"/>
              </a:solidFill>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100" b="0" i="0" u="none" strike="noStrike" cap="none" normalizeH="0" baseline="0" dirty="0" smtClean="0">
                <a:ln>
                  <a:noFill/>
                </a:ln>
                <a:solidFill>
                  <a:srgbClr val="6F42C1"/>
                </a:solidFill>
                <a:effectLst/>
                <a:latin typeface="Arial Unicode MS" panose="020B0604020202020204" pitchFamily="50" charset="-127"/>
                <a:ea typeface="SFMono-Regular"/>
              </a:rPr>
              <a:t>configure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(aws_exports);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24292E"/>
              </a:solidFill>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6A737D"/>
                </a:solidFill>
                <a:effectLst/>
                <a:latin typeface="Arial Unicode MS" panose="020B0604020202020204" pitchFamily="50" charset="-127"/>
                <a:ea typeface="SFMono-Regular"/>
              </a:rPr>
              <a:t>// or if you don't want to install all the categories</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'@aws-amplify/core'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'@aws-amplify/auth'</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aws_exports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'./aws-exports'</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24292E"/>
              </a:solidFill>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6A737D"/>
                </a:solidFill>
                <a:effectLst/>
                <a:latin typeface="Arial Unicode MS" panose="020B0604020202020204" pitchFamily="50" charset="-127"/>
                <a:ea typeface="SFMono-Regular"/>
              </a:rPr>
              <a:t>// in this way you are only importing Auth and configuring it.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100" b="0" i="0" u="none" strike="noStrike" cap="none" normalizeH="0" baseline="0" dirty="0" smtClean="0">
                <a:ln>
                  <a:noFill/>
                </a:ln>
                <a:solidFill>
                  <a:srgbClr val="6F42C1"/>
                </a:solidFill>
                <a:effectLst/>
                <a:latin typeface="Arial Unicode MS" panose="020B0604020202020204" pitchFamily="50" charset="-127"/>
                <a:ea typeface="SFMono-Regular"/>
              </a:rPr>
              <a:t>configure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(aws_exports);</a:t>
            </a:r>
            <a:r>
              <a:rPr kumimoji="0" lang="ko-KR" altLang="ko-KR" sz="1050" b="0" i="0" u="none" strike="noStrike" cap="none" normalizeH="0" baseline="0" dirty="0" smtClean="0">
                <a:ln>
                  <a:noFill/>
                </a:ln>
                <a:solidFill>
                  <a:schemeClr val="tx1"/>
                </a:solidFill>
                <a:effectLst/>
              </a:rPr>
              <a:t> </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2"/>
          <p:cNvSpPr>
            <a:spLocks noChangeArrowheads="1"/>
          </p:cNvSpPr>
          <p:nvPr/>
        </p:nvSpPr>
        <p:spPr bwMode="auto">
          <a:xfrm>
            <a:off x="1583850" y="4759065"/>
            <a:ext cx="8177463" cy="99179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100" b="0" i="0" u="none" strike="noStrike" cap="none" normalizeH="0" baseline="0" dirty="0" smtClean="0">
                <a:ln>
                  <a:noFill/>
                </a:ln>
                <a:solidFill>
                  <a:srgbClr val="6F42C1"/>
                </a:solidFill>
                <a:effectLst/>
                <a:latin typeface="Arial Unicode MS" panose="020B0604020202020204" pitchFamily="50" charset="-127"/>
                <a:ea typeface="SFMono-Regular"/>
              </a:rPr>
              <a:t>configure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lvl="1" eaLnBrk="0" fontAlgn="base" latinLnBrk="0" hangingPunct="0">
              <a:spcBef>
                <a:spcPct val="0"/>
              </a:spcBef>
              <a:spcAft>
                <a:spcPct val="0"/>
              </a:spcAft>
            </a:pPr>
            <a:r>
              <a:rPr kumimoji="0" lang="ko-KR" altLang="ko-KR" sz="1100" b="0" i="0" u="none" strike="noStrike" cap="none" normalizeH="0" baseline="0" dirty="0" smtClean="0">
                <a:ln>
                  <a:noFill/>
                </a:ln>
                <a:solidFill>
                  <a:srgbClr val="005CC5"/>
                </a:solidFill>
                <a:effectLst/>
                <a:latin typeface="Arial Unicode MS" panose="020B0604020202020204" pitchFamily="50" charset="-127"/>
                <a:ea typeface="SFMono-Regular"/>
              </a:rPr>
              <a:t>API</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lvl="2" eaLnBrk="0" fontAlgn="base" latinLnBrk="0" hangingPunct="0">
              <a:spcBef>
                <a:spcPct val="0"/>
              </a:spcBef>
              <a:spcAft>
                <a:spcPct val="0"/>
              </a:spcAft>
            </a:pPr>
            <a:r>
              <a:rPr kumimoji="0" lang="ko-KR" altLang="ko-KR" sz="1100" b="0" i="0" u="none" strike="noStrike" cap="none" normalizeH="0" baseline="0" dirty="0" smtClean="0">
                <a:ln>
                  <a:noFill/>
                </a:ln>
                <a:solidFill>
                  <a:srgbClr val="005CC5"/>
                </a:solidFill>
                <a:effectLst/>
                <a:latin typeface="Arial Unicode MS" panose="020B0604020202020204" pitchFamily="50" charset="-127"/>
                <a:ea typeface="SFMono-Regular"/>
              </a:rPr>
              <a:t>graphql_endpoint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'https://www.example.com/my-graphql-endpoint'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lvl="1" eaLnBrk="0" fontAlgn="base" latinLnBrk="0" hangingPunct="0">
              <a:spcBef>
                <a:spcPct val="0"/>
              </a:spcBef>
              <a:spcAft>
                <a:spcPct val="0"/>
              </a:spcAft>
            </a:pP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050" b="0" i="0" u="none" strike="noStrike" cap="none" normalizeH="0" baseline="0" dirty="0" smtClean="0">
                <a:ln>
                  <a:noFill/>
                </a:ln>
                <a:solidFill>
                  <a:schemeClr val="tx1"/>
                </a:solidFill>
                <a:effectLst/>
              </a:rPr>
              <a:t> </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95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9" name="TextBox 8"/>
          <p:cNvSpPr txBox="1"/>
          <p:nvPr/>
        </p:nvSpPr>
        <p:spPr>
          <a:xfrm>
            <a:off x="2063317" y="1288677"/>
            <a:ext cx="5262979" cy="230832"/>
          </a:xfrm>
          <a:prstGeom prst="rect">
            <a:avLst/>
          </a:prstGeom>
          <a:noFill/>
        </p:spPr>
        <p:txBody>
          <a:bodyPr wrap="none" rtlCol="0">
            <a:spAutoFit/>
          </a:bodyPr>
          <a:lstStyle/>
          <a:p>
            <a:r>
              <a:rPr lang="en-US" altLang="ko-KR" sz="900" dirty="0">
                <a:hlinkClick r:id="rId2"/>
              </a:rPr>
              <a:t>https://github.com/aws-amplify/amplify-js/tree/a047ce73abe98c3bf82e888c3afb4d2f911805f3#examples</a:t>
            </a:r>
            <a:endParaRPr lang="ko-KR" altLang="en-US" sz="900"/>
          </a:p>
        </p:txBody>
      </p:sp>
      <p:sp>
        <p:nvSpPr>
          <p:cNvPr id="6" name="내용 개체 틀 2"/>
          <p:cNvSpPr txBox="1">
            <a:spLocks/>
          </p:cNvSpPr>
          <p:nvPr/>
        </p:nvSpPr>
        <p:spPr>
          <a:xfrm>
            <a:off x="838194" y="1238874"/>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Examples</a:t>
            </a:r>
            <a:endParaRPr lang="en-US" altLang="ko-KR" sz="100" dirty="0" smtClean="0"/>
          </a:p>
          <a:p>
            <a:pPr marL="447675" lvl="2" indent="-184150">
              <a:spcBef>
                <a:spcPts val="1000"/>
              </a:spcBef>
            </a:pPr>
            <a:r>
              <a:rPr lang="en-US" altLang="ko-KR" dirty="0" smtClean="0"/>
              <a:t>Collect user session metrics</a:t>
            </a:r>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sz="2000" dirty="0" smtClean="0"/>
          </a:p>
          <a:p>
            <a:pPr marL="447675" lvl="2" indent="-184150">
              <a:spcBef>
                <a:spcPts val="1000"/>
              </a:spcBef>
            </a:pPr>
            <a:r>
              <a:rPr lang="en-US" altLang="ko-KR" dirty="0" smtClean="0"/>
              <a:t>Add Authentication to your App</a:t>
            </a:r>
          </a:p>
          <a:p>
            <a:pPr marL="263525" lvl="2" indent="0">
              <a:spcBef>
                <a:spcPts val="1000"/>
              </a:spcBef>
              <a:buNone/>
            </a:pPr>
            <a:endParaRPr lang="en-US" altLang="ko-KR" dirty="0"/>
          </a:p>
        </p:txBody>
      </p:sp>
      <p:sp>
        <p:nvSpPr>
          <p:cNvPr id="3" name="Rectangle 1"/>
          <p:cNvSpPr>
            <a:spLocks noChangeArrowheads="1"/>
          </p:cNvSpPr>
          <p:nvPr/>
        </p:nvSpPr>
        <p:spPr bwMode="auto">
          <a:xfrm>
            <a:off x="1356354" y="2123779"/>
            <a:ext cx="8742866" cy="41895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mn-ea"/>
              </a:rPr>
              <a:t>import</a:t>
            </a:r>
            <a:r>
              <a:rPr kumimoji="0" lang="ko-KR" altLang="ko-KR" sz="900" b="0" i="0" u="none" strike="noStrike" cap="none" normalizeH="0" baseline="0" dirty="0" smtClean="0">
                <a:ln>
                  <a:noFill/>
                </a:ln>
                <a:solidFill>
                  <a:srgbClr val="24292E"/>
                </a:solidFill>
                <a:effectLst/>
                <a:latin typeface="+mn-ea"/>
              </a:rPr>
              <a:t> </a:t>
            </a:r>
            <a:r>
              <a:rPr kumimoji="0" lang="ko-KR" altLang="ko-KR" sz="900" b="0" i="0" u="none" strike="noStrike" cap="none" normalizeH="0" baseline="0" dirty="0" smtClean="0">
                <a:ln>
                  <a:noFill/>
                </a:ln>
                <a:solidFill>
                  <a:srgbClr val="E36209"/>
                </a:solidFill>
                <a:effectLst/>
                <a:latin typeface="+mn-ea"/>
              </a:rPr>
              <a:t>Analytics</a:t>
            </a:r>
            <a:r>
              <a:rPr kumimoji="0" lang="ko-KR" altLang="ko-KR" sz="900" b="0" i="0" u="none" strike="noStrike" cap="none" normalizeH="0" baseline="0" dirty="0" smtClean="0">
                <a:ln>
                  <a:noFill/>
                </a:ln>
                <a:solidFill>
                  <a:srgbClr val="24292E"/>
                </a:solidFill>
                <a:effectLst/>
                <a:latin typeface="+mn-ea"/>
              </a:rPr>
              <a:t> </a:t>
            </a:r>
            <a:r>
              <a:rPr kumimoji="0" lang="ko-KR" altLang="ko-KR" sz="900" b="0" i="0" u="none" strike="noStrike" cap="none" normalizeH="0" baseline="0" dirty="0" smtClean="0">
                <a:ln>
                  <a:noFill/>
                </a:ln>
                <a:solidFill>
                  <a:srgbClr val="D73A49"/>
                </a:solidFill>
                <a:effectLst/>
                <a:latin typeface="+mn-ea"/>
              </a:rPr>
              <a:t>from</a:t>
            </a:r>
            <a:r>
              <a:rPr kumimoji="0" lang="ko-KR" altLang="ko-KR" sz="900" b="0" i="0" u="none" strike="noStrike" cap="none" normalizeH="0" baseline="0" dirty="0" smtClean="0">
                <a:ln>
                  <a:noFill/>
                </a:ln>
                <a:solidFill>
                  <a:srgbClr val="24292E"/>
                </a:solidFill>
                <a:effectLst/>
                <a:latin typeface="+mn-ea"/>
              </a:rPr>
              <a:t> </a:t>
            </a:r>
            <a:r>
              <a:rPr kumimoji="0" lang="ko-KR" altLang="ko-KR" sz="900" b="0" i="0" u="none" strike="noStrike" cap="none" normalizeH="0" baseline="0" dirty="0" smtClean="0">
                <a:ln>
                  <a:noFill/>
                </a:ln>
                <a:solidFill>
                  <a:srgbClr val="032F62"/>
                </a:solidFill>
                <a:effectLst/>
                <a:latin typeface="+mn-ea"/>
              </a:rPr>
              <a:t>'@aws-amplify/analytics'</a:t>
            </a:r>
            <a:r>
              <a:rPr kumimoji="0" lang="ko-KR" altLang="ko-KR" sz="900" b="0" i="0" u="none" strike="noStrike" cap="none" normalizeH="0" baseline="0" dirty="0" smtClean="0">
                <a:ln>
                  <a:noFill/>
                </a:ln>
                <a:solidFill>
                  <a:srgbClr val="24292E"/>
                </a:solidFill>
                <a:effectLst/>
                <a:latin typeface="+mn-ea"/>
              </a:rPr>
              <a:t>; </a:t>
            </a:r>
            <a:endParaRPr kumimoji="0" lang="en-US" altLang="ko-KR" sz="9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o-KR" altLang="ko-KR" sz="900" b="0" i="0" u="none" strike="noStrike" cap="none" normalizeH="0" baseline="0" dirty="0" smtClean="0">
                <a:ln>
                  <a:noFill/>
                </a:ln>
                <a:solidFill>
                  <a:srgbClr val="E36209"/>
                </a:solidFill>
                <a:effectLst/>
                <a:latin typeface="+mn-ea"/>
              </a:rPr>
              <a:t>Analytics</a:t>
            </a:r>
            <a:r>
              <a:rPr kumimoji="0" lang="ko-KR" altLang="ko-KR" sz="900" b="0" i="0" u="none" strike="noStrike" cap="none" normalizeH="0" baseline="0" dirty="0" smtClean="0">
                <a:ln>
                  <a:noFill/>
                </a:ln>
                <a:solidFill>
                  <a:srgbClr val="24292E"/>
                </a:solidFill>
                <a:effectLst/>
                <a:latin typeface="+mn-ea"/>
              </a:rPr>
              <a:t>.</a:t>
            </a:r>
            <a:r>
              <a:rPr kumimoji="0" lang="ko-KR" altLang="ko-KR" sz="900" b="0" i="0" u="none" strike="noStrike" cap="none" normalizeH="0" baseline="0" dirty="0" smtClean="0">
                <a:ln>
                  <a:noFill/>
                </a:ln>
                <a:solidFill>
                  <a:srgbClr val="6F42C1"/>
                </a:solidFill>
                <a:effectLst/>
                <a:latin typeface="+mn-ea"/>
              </a:rPr>
              <a:t>record</a:t>
            </a:r>
            <a:r>
              <a:rPr kumimoji="0" lang="ko-KR" altLang="ko-KR" sz="900" b="0" i="0" u="none" strike="noStrike" cap="none" normalizeH="0" baseline="0" dirty="0" smtClean="0">
                <a:ln>
                  <a:noFill/>
                </a:ln>
                <a:solidFill>
                  <a:srgbClr val="24292E"/>
                </a:solidFill>
                <a:effectLst/>
                <a:latin typeface="+mn-ea"/>
              </a:rPr>
              <a:t>(</a:t>
            </a:r>
            <a:r>
              <a:rPr kumimoji="0" lang="ko-KR" altLang="ko-KR" sz="900" b="0" i="0" u="none" strike="noStrike" cap="none" normalizeH="0" baseline="0" dirty="0" smtClean="0">
                <a:ln>
                  <a:noFill/>
                </a:ln>
                <a:solidFill>
                  <a:srgbClr val="032F62"/>
                </a:solidFill>
                <a:effectLst/>
                <a:latin typeface="+mn-ea"/>
              </a:rPr>
              <a:t>'myCustomEvent'</a:t>
            </a:r>
            <a:r>
              <a:rPr kumimoji="0" lang="ko-KR" altLang="ko-KR" sz="900" b="0" i="0" u="none" strike="noStrike" cap="none" normalizeH="0" baseline="0" dirty="0" smtClean="0">
                <a:ln>
                  <a:noFill/>
                </a:ln>
                <a:solidFill>
                  <a:srgbClr val="24292E"/>
                </a:solidFill>
                <a:effectLst/>
                <a:latin typeface="+mn-ea"/>
              </a:rPr>
              <a:t>);</a:t>
            </a:r>
            <a:r>
              <a:rPr kumimoji="0" lang="ko-KR" altLang="ko-KR" sz="800" b="0" i="0" u="none" strike="noStrike" cap="none" normalizeH="0" baseline="0" dirty="0" smtClean="0">
                <a:ln>
                  <a:noFill/>
                </a:ln>
                <a:solidFill>
                  <a:schemeClr val="tx1"/>
                </a:solidFill>
                <a:effectLst/>
                <a:latin typeface="+mn-ea"/>
              </a:rPr>
              <a:t> </a:t>
            </a:r>
            <a:endParaRPr kumimoji="0" lang="ko-KR" altLang="ko-KR" sz="1800" b="0" i="0" u="none" strike="noStrike" cap="none" normalizeH="0" baseline="0" dirty="0" smtClean="0">
              <a:ln>
                <a:noFill/>
              </a:ln>
              <a:solidFill>
                <a:schemeClr val="tx1"/>
              </a:solidFill>
              <a:effectLst/>
              <a:latin typeface="+mn-ea"/>
            </a:endParaRPr>
          </a:p>
        </p:txBody>
      </p:sp>
      <p:sp>
        <p:nvSpPr>
          <p:cNvPr id="7" name="직사각형 6"/>
          <p:cNvSpPr/>
          <p:nvPr/>
        </p:nvSpPr>
        <p:spPr>
          <a:xfrm>
            <a:off x="1280160" y="1861850"/>
            <a:ext cx="6096000" cy="261610"/>
          </a:xfrm>
          <a:prstGeom prst="rect">
            <a:avLst/>
          </a:prstGeom>
        </p:spPr>
        <p:txBody>
          <a:bodyPr>
            <a:spAutoFit/>
          </a:bodyPr>
          <a:lstStyle/>
          <a:p>
            <a:r>
              <a:rPr lang="en-US" altLang="ko-KR" sz="1100" dirty="0">
                <a:solidFill>
                  <a:srgbClr val="24292E"/>
                </a:solidFill>
              </a:rPr>
              <a:t>By default, AWS Amplify can collect user session tracking data with a few lines of code:</a:t>
            </a:r>
            <a:endParaRPr lang="ko-KR" altLang="en-US" sz="1100"/>
          </a:p>
        </p:txBody>
      </p:sp>
      <p:sp>
        <p:nvSpPr>
          <p:cNvPr id="8" name="직사각형 7"/>
          <p:cNvSpPr/>
          <p:nvPr/>
        </p:nvSpPr>
        <p:spPr>
          <a:xfrm>
            <a:off x="1280160" y="2547540"/>
            <a:ext cx="6096000" cy="246221"/>
          </a:xfrm>
          <a:prstGeom prst="rect">
            <a:avLst/>
          </a:prstGeom>
        </p:spPr>
        <p:txBody>
          <a:bodyPr>
            <a:spAutoFit/>
          </a:bodyPr>
          <a:lstStyle/>
          <a:p>
            <a:r>
              <a:rPr lang="en-US" altLang="ko-KR" sz="1000" dirty="0">
                <a:solidFill>
                  <a:srgbClr val="24292E"/>
                </a:solidFill>
              </a:rPr>
              <a:t>See our </a:t>
            </a:r>
            <a:r>
              <a:rPr lang="en-US" altLang="ko-KR" sz="1000" dirty="0">
                <a:solidFill>
                  <a:srgbClr val="0366D6"/>
                </a:solidFill>
                <a:hlinkClick r:id="rId3"/>
              </a:rPr>
              <a:t>Analytics Developer Guide</a:t>
            </a:r>
            <a:r>
              <a:rPr lang="en-US" altLang="ko-KR" sz="1000" dirty="0">
                <a:solidFill>
                  <a:srgbClr val="24292E"/>
                </a:solidFill>
              </a:rPr>
              <a:t> for detailed information.</a:t>
            </a:r>
            <a:endParaRPr lang="ko-KR" altLang="en-US" sz="1000"/>
          </a:p>
        </p:txBody>
      </p:sp>
      <p:sp>
        <p:nvSpPr>
          <p:cNvPr id="10" name="Rectangle 2"/>
          <p:cNvSpPr>
            <a:spLocks noChangeArrowheads="1"/>
          </p:cNvSpPr>
          <p:nvPr/>
        </p:nvSpPr>
        <p:spPr bwMode="auto">
          <a:xfrm>
            <a:off x="1356354" y="3453915"/>
            <a:ext cx="8742866" cy="190089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'@aws-amplify/auth'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signUp</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username</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'AmandaB'</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password</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'MyCoolPassword1!'</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attributes</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538163" lvl="2"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email</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'someemail@example.com'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signIn</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(username, password)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then</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(success </a:t>
            </a: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=&gt;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console.</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log</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'successful sign in'</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catch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(err </a:t>
            </a: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=&gt;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console.</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log</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(err));</a:t>
            </a:r>
            <a:r>
              <a:rPr kumimoji="0" lang="ko-KR" altLang="ko-KR" sz="800"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1" name="직사각형 10"/>
          <p:cNvSpPr/>
          <p:nvPr/>
        </p:nvSpPr>
        <p:spPr>
          <a:xfrm>
            <a:off x="1280160" y="3207681"/>
            <a:ext cx="6096000" cy="261610"/>
          </a:xfrm>
          <a:prstGeom prst="rect">
            <a:avLst/>
          </a:prstGeom>
        </p:spPr>
        <p:txBody>
          <a:bodyPr>
            <a:spAutoFit/>
          </a:bodyPr>
          <a:lstStyle/>
          <a:p>
            <a:r>
              <a:rPr lang="en-US" altLang="ko-KR" sz="1100" dirty="0">
                <a:solidFill>
                  <a:srgbClr val="24292E"/>
                </a:solidFill>
              </a:rPr>
              <a:t>Add user sign up and sign in using two of the many methods available to the </a:t>
            </a:r>
            <a:r>
              <a:rPr lang="en-US" altLang="ko-KR" sz="1100" dirty="0" err="1">
                <a:solidFill>
                  <a:srgbClr val="0366D6"/>
                </a:solidFill>
                <a:hlinkClick r:id="rId4"/>
              </a:rPr>
              <a:t>Auth</a:t>
            </a:r>
            <a:r>
              <a:rPr lang="en-US" altLang="ko-KR" sz="1100" dirty="0">
                <a:solidFill>
                  <a:srgbClr val="0366D6"/>
                </a:solidFill>
                <a:hlinkClick r:id="rId4"/>
              </a:rPr>
              <a:t> class</a:t>
            </a:r>
            <a:r>
              <a:rPr lang="en-US" altLang="ko-KR" sz="1100" dirty="0">
                <a:solidFill>
                  <a:srgbClr val="24292E"/>
                </a:solidFill>
              </a:rPr>
              <a:t>:</a:t>
            </a:r>
            <a:endParaRPr lang="ko-KR" altLang="en-US" sz="1100"/>
          </a:p>
        </p:txBody>
      </p:sp>
      <p:sp>
        <p:nvSpPr>
          <p:cNvPr id="12" name="직사각형 11"/>
          <p:cNvSpPr/>
          <p:nvPr/>
        </p:nvSpPr>
        <p:spPr>
          <a:xfrm>
            <a:off x="1300480" y="5326816"/>
            <a:ext cx="6096000" cy="261610"/>
          </a:xfrm>
          <a:prstGeom prst="rect">
            <a:avLst/>
          </a:prstGeom>
        </p:spPr>
        <p:txBody>
          <a:bodyPr>
            <a:spAutoFit/>
          </a:bodyPr>
          <a:lstStyle/>
          <a:p>
            <a:r>
              <a:rPr lang="en-US" altLang="ko-KR" sz="1050" dirty="0">
                <a:solidFill>
                  <a:srgbClr val="24292E"/>
                </a:solidFill>
              </a:rPr>
              <a:t>See our </a:t>
            </a:r>
            <a:r>
              <a:rPr lang="en-US" altLang="ko-KR" sz="1050" dirty="0">
                <a:solidFill>
                  <a:srgbClr val="0366D6"/>
                </a:solidFill>
                <a:hlinkClick r:id="rId5"/>
              </a:rPr>
              <a:t>Authentication Developer Guide</a:t>
            </a:r>
            <a:r>
              <a:rPr lang="en-US" altLang="ko-KR" sz="1050" dirty="0">
                <a:solidFill>
                  <a:srgbClr val="24292E"/>
                </a:solidFill>
              </a:rPr>
              <a:t> for detailed </a:t>
            </a:r>
            <a:r>
              <a:rPr lang="en-US" altLang="ko-KR" sz="1050" dirty="0" smtClean="0">
                <a:solidFill>
                  <a:srgbClr val="24292E"/>
                </a:solidFill>
              </a:rPr>
              <a:t>information.</a:t>
            </a:r>
            <a:endParaRPr lang="ko-KR" altLang="en-US" sz="1050"/>
          </a:p>
        </p:txBody>
      </p:sp>
    </p:spTree>
    <p:extLst>
      <p:ext uri="{BB962C8B-B14F-4D97-AF65-F5344CB8AC3E}">
        <p14:creationId xmlns:p14="http://schemas.microsoft.com/office/powerpoint/2010/main" val="370430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9" name="TextBox 8"/>
          <p:cNvSpPr txBox="1"/>
          <p:nvPr/>
        </p:nvSpPr>
        <p:spPr>
          <a:xfrm>
            <a:off x="2063317" y="1288677"/>
            <a:ext cx="5262979" cy="230832"/>
          </a:xfrm>
          <a:prstGeom prst="rect">
            <a:avLst/>
          </a:prstGeom>
          <a:noFill/>
        </p:spPr>
        <p:txBody>
          <a:bodyPr wrap="none" rtlCol="0">
            <a:spAutoFit/>
          </a:bodyPr>
          <a:lstStyle/>
          <a:p>
            <a:r>
              <a:rPr lang="en-US" altLang="ko-KR" sz="900" dirty="0">
                <a:hlinkClick r:id="rId2"/>
              </a:rPr>
              <a:t>https://github.com/aws-amplify/amplify-js/tree/a047ce73abe98c3bf82e888c3afb4d2f911805f3#examples</a:t>
            </a:r>
            <a:endParaRPr lang="ko-KR" altLang="en-US" sz="900"/>
          </a:p>
        </p:txBody>
      </p:sp>
      <p:sp>
        <p:nvSpPr>
          <p:cNvPr id="6" name="내용 개체 틀 2"/>
          <p:cNvSpPr txBox="1">
            <a:spLocks/>
          </p:cNvSpPr>
          <p:nvPr/>
        </p:nvSpPr>
        <p:spPr>
          <a:xfrm>
            <a:off x="838194" y="1238874"/>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Examples</a:t>
            </a:r>
            <a:endParaRPr lang="en-US" altLang="ko-KR" sz="100" dirty="0" smtClean="0"/>
          </a:p>
          <a:p>
            <a:pPr marL="447675" lvl="2" indent="-184150">
              <a:spcBef>
                <a:spcPts val="1000"/>
              </a:spcBef>
            </a:pPr>
            <a:r>
              <a:rPr lang="en-US" altLang="ko-KR" dirty="0" smtClean="0"/>
              <a:t>Sign Http requests</a:t>
            </a:r>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sz="2000" dirty="0"/>
          </a:p>
          <a:p>
            <a:pPr marL="447675" lvl="2" indent="-184150">
              <a:spcBef>
                <a:spcPts val="1000"/>
              </a:spcBef>
            </a:pPr>
            <a:r>
              <a:rPr lang="en-US" altLang="ko-KR" dirty="0" smtClean="0"/>
              <a:t>Upload and Download public or private content</a:t>
            </a:r>
          </a:p>
        </p:txBody>
      </p:sp>
      <p:sp>
        <p:nvSpPr>
          <p:cNvPr id="7" name="직사각형 6"/>
          <p:cNvSpPr/>
          <p:nvPr/>
        </p:nvSpPr>
        <p:spPr>
          <a:xfrm>
            <a:off x="1280160" y="1861850"/>
            <a:ext cx="8260080" cy="261610"/>
          </a:xfrm>
          <a:prstGeom prst="rect">
            <a:avLst/>
          </a:prstGeom>
        </p:spPr>
        <p:txBody>
          <a:bodyPr wrap="square">
            <a:spAutoFit/>
          </a:bodyPr>
          <a:lstStyle/>
          <a:p>
            <a:r>
              <a:rPr lang="en-US" altLang="ko-KR" sz="1100" dirty="0"/>
              <a:t>AWS Amplify automatically signs your REST requests with </a:t>
            </a:r>
            <a:r>
              <a:rPr lang="en-US" altLang="ko-KR" sz="1100" dirty="0">
                <a:hlinkClick r:id="rId3"/>
              </a:rPr>
              <a:t>AWS Signature Version 4</a:t>
            </a:r>
            <a:r>
              <a:rPr lang="en-US" altLang="ko-KR" sz="1100" dirty="0"/>
              <a:t> when using the API module:</a:t>
            </a:r>
            <a:endParaRPr lang="ko-KR" altLang="en-US" sz="1100"/>
          </a:p>
        </p:txBody>
      </p:sp>
      <p:sp>
        <p:nvSpPr>
          <p:cNvPr id="2" name="Rectangle 1"/>
          <p:cNvSpPr>
            <a:spLocks noChangeArrowheads="1"/>
          </p:cNvSpPr>
          <p:nvPr/>
        </p:nvSpPr>
        <p:spPr bwMode="auto">
          <a:xfrm>
            <a:off x="1280160" y="2078672"/>
            <a:ext cx="8503920" cy="182703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import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API</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from</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'@aws-amplify/api'</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endParaRPr kumimoji="0" lang="en-US" altLang="ko-KR" sz="3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let</a:t>
            </a:r>
            <a:r>
              <a:rPr kumimoji="0" lang="ko-KR" altLang="ko-KR" sz="1000" b="0" i="0" u="none" strike="noStrike" cap="none" normalizeH="0" baseline="0" dirty="0" smtClean="0">
                <a:ln>
                  <a:noFill/>
                </a:ln>
                <a:solidFill>
                  <a:srgbClr val="24292E"/>
                </a:solidFill>
                <a:effectLst/>
                <a:latin typeface="+mn-ea"/>
              </a:rPr>
              <a:t> apiName </a:t>
            </a:r>
            <a:r>
              <a:rPr kumimoji="0" lang="ko-KR" altLang="ko-KR" sz="1000" b="0" i="0" u="none" strike="noStrike" cap="none" normalizeH="0" baseline="0" dirty="0" smtClean="0">
                <a:ln>
                  <a:noFill/>
                </a:ln>
                <a:solidFill>
                  <a:srgbClr val="005CC5"/>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'MyApiName'</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let</a:t>
            </a:r>
            <a:r>
              <a:rPr kumimoji="0" lang="ko-KR" altLang="ko-KR" sz="1000" b="0" i="0" u="none" strike="noStrike" cap="none" normalizeH="0" baseline="0" dirty="0" smtClean="0">
                <a:ln>
                  <a:noFill/>
                </a:ln>
                <a:solidFill>
                  <a:srgbClr val="24292E"/>
                </a:solidFill>
                <a:effectLst/>
                <a:latin typeface="+mn-ea"/>
              </a:rPr>
              <a:t> path </a:t>
            </a:r>
            <a:r>
              <a:rPr kumimoji="0" lang="ko-KR" altLang="ko-KR" sz="1000" b="0" i="0" u="none" strike="noStrike" cap="none" normalizeH="0" baseline="0" dirty="0" smtClean="0">
                <a:ln>
                  <a:noFill/>
                </a:ln>
                <a:solidFill>
                  <a:srgbClr val="005CC5"/>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'/path'</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let</a:t>
            </a:r>
            <a:r>
              <a:rPr kumimoji="0" lang="ko-KR" altLang="ko-KR" sz="1000" b="0" i="0" u="none" strike="noStrike" cap="none" normalizeH="0" baseline="0" dirty="0" smtClean="0">
                <a:ln>
                  <a:noFill/>
                </a:ln>
                <a:solidFill>
                  <a:srgbClr val="24292E"/>
                </a:solidFill>
                <a:effectLst/>
                <a:latin typeface="+mn-ea"/>
              </a:rPr>
              <a:t> options </a:t>
            </a:r>
            <a:r>
              <a:rPr kumimoji="0" lang="ko-KR" altLang="ko-KR" sz="1000" b="0" i="0" u="none" strike="noStrike" cap="none" normalizeH="0" baseline="0" dirty="0" smtClean="0">
                <a:ln>
                  <a:noFill/>
                </a:ln>
                <a:solidFill>
                  <a:srgbClr val="005CC5"/>
                </a:solidFill>
                <a:effectLst/>
                <a:latin typeface="+mn-ea"/>
              </a:rPr>
              <a:t>=</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182563" lvl="1" eaLnBrk="0" fontAlgn="base" latinLnBrk="0" hangingPunct="0">
              <a:lnSpc>
                <a:spcPct val="120000"/>
              </a:lnSpc>
              <a:spcBef>
                <a:spcPct val="0"/>
              </a:spcBef>
              <a:spcAft>
                <a:spcPct val="0"/>
              </a:spcAft>
            </a:pPr>
            <a:r>
              <a:rPr kumimoji="0" lang="ko-KR" altLang="ko-KR" sz="1000" b="0" i="0" u="none" strike="noStrike" cap="none" normalizeH="0" baseline="0" dirty="0" smtClean="0">
                <a:ln>
                  <a:noFill/>
                </a:ln>
                <a:solidFill>
                  <a:srgbClr val="005CC5"/>
                </a:solidFill>
                <a:effectLst/>
                <a:latin typeface="+mn-ea"/>
              </a:rPr>
              <a:t>headers</a:t>
            </a:r>
            <a:r>
              <a:rPr kumimoji="0" lang="ko-KR" altLang="ko-KR" sz="1000" b="0" i="0" u="none" strike="noStrike" cap="none" normalizeH="0" baseline="0" dirty="0" smtClean="0">
                <a:ln>
                  <a:noFill/>
                </a:ln>
                <a:solidFill>
                  <a:srgbClr val="24292E"/>
                </a:solidFill>
                <a:effectLst/>
                <a:latin typeface="+mn-ea"/>
              </a:rPr>
              <a:t>: {...} </a:t>
            </a:r>
            <a:r>
              <a:rPr kumimoji="0" lang="ko-KR" altLang="ko-KR" sz="1000" b="0" i="0" u="none" strike="noStrike" cap="none" normalizeH="0" baseline="0" dirty="0" smtClean="0">
                <a:ln>
                  <a:noFill/>
                </a:ln>
                <a:solidFill>
                  <a:srgbClr val="6A737D"/>
                </a:solidFill>
                <a:effectLst/>
                <a:latin typeface="+mn-ea"/>
              </a:rPr>
              <a:t>// OPTIONAL</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005CC5"/>
                </a:solidFill>
                <a:effectLst/>
                <a:latin typeface="+mn-ea"/>
              </a:rPr>
              <a:t>API</a:t>
            </a: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rgbClr val="6F42C1"/>
                </a:solidFill>
                <a:effectLst/>
                <a:latin typeface="+mn-ea"/>
              </a:rPr>
              <a:t>get</a:t>
            </a:r>
            <a:r>
              <a:rPr kumimoji="0" lang="ko-KR" altLang="ko-KR" sz="1000" b="0" i="0" u="none" strike="noStrike" cap="none" normalizeH="0" baseline="0" dirty="0" smtClean="0">
                <a:ln>
                  <a:noFill/>
                </a:ln>
                <a:solidFill>
                  <a:srgbClr val="24292E"/>
                </a:solidFill>
                <a:effectLst/>
                <a:latin typeface="+mn-ea"/>
              </a:rPr>
              <a:t>(apiName, path, options).</a:t>
            </a:r>
            <a:r>
              <a:rPr kumimoji="0" lang="ko-KR" altLang="ko-KR" sz="1000" b="0" i="0" u="none" strike="noStrike" cap="none" normalizeH="0" baseline="0" dirty="0" smtClean="0">
                <a:ln>
                  <a:noFill/>
                </a:ln>
                <a:solidFill>
                  <a:srgbClr val="6F42C1"/>
                </a:solidFill>
                <a:effectLst/>
                <a:latin typeface="+mn-ea"/>
              </a:rPr>
              <a:t>then</a:t>
            </a:r>
            <a:r>
              <a:rPr kumimoji="0" lang="ko-KR" altLang="ko-KR" sz="1000" b="0" i="0" u="none" strike="noStrike" cap="none" normalizeH="0" baseline="0" dirty="0" smtClean="0">
                <a:ln>
                  <a:noFill/>
                </a:ln>
                <a:solidFill>
                  <a:srgbClr val="24292E"/>
                </a:solidFill>
                <a:effectLst/>
                <a:latin typeface="+mn-ea"/>
              </a:rPr>
              <a:t>(response </a:t>
            </a:r>
            <a:r>
              <a:rPr kumimoji="0" lang="ko-KR" altLang="ko-KR" sz="1000" b="0" i="0" u="none" strike="noStrike" cap="none" normalizeH="0" baseline="0" dirty="0" smtClean="0">
                <a:ln>
                  <a:noFill/>
                </a:ln>
                <a:solidFill>
                  <a:srgbClr val="005CC5"/>
                </a:solidFill>
                <a:effectLst/>
                <a:latin typeface="+mn-ea"/>
              </a:rPr>
              <a:t>=&gt;</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182563" lvl="1" eaLnBrk="0" fontAlgn="base" latinLnBrk="0" hangingPunct="0">
              <a:lnSpc>
                <a:spcPct val="120000"/>
              </a:lnSpc>
              <a:spcBef>
                <a:spcPct val="0"/>
              </a:spcBef>
              <a:spcAft>
                <a:spcPct val="0"/>
              </a:spcAft>
            </a:pPr>
            <a:r>
              <a:rPr kumimoji="0" lang="ko-KR" altLang="ko-KR" sz="1000" b="0" i="0" u="none" strike="noStrike" cap="none" normalizeH="0" baseline="0" dirty="0" smtClean="0">
                <a:ln>
                  <a:noFill/>
                </a:ln>
                <a:solidFill>
                  <a:srgbClr val="6A737D"/>
                </a:solidFill>
                <a:effectLst/>
                <a:latin typeface="+mn-ea"/>
              </a:rPr>
              <a:t>// Add your code here</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chemeClr val="tx1"/>
                </a:solidFill>
                <a:effectLst/>
                <a:latin typeface="+mn-ea"/>
              </a:rPr>
              <a:t> </a:t>
            </a:r>
          </a:p>
        </p:txBody>
      </p:sp>
      <p:sp>
        <p:nvSpPr>
          <p:cNvPr id="5" name="직사각형 4"/>
          <p:cNvSpPr/>
          <p:nvPr/>
        </p:nvSpPr>
        <p:spPr>
          <a:xfrm>
            <a:off x="1259840" y="3894574"/>
            <a:ext cx="2904962" cy="246221"/>
          </a:xfrm>
          <a:prstGeom prst="rect">
            <a:avLst/>
          </a:prstGeom>
        </p:spPr>
        <p:txBody>
          <a:bodyPr wrap="none">
            <a:spAutoFit/>
          </a:bodyPr>
          <a:lstStyle/>
          <a:p>
            <a:r>
              <a:rPr lang="en-US" altLang="ko-KR" sz="1000" dirty="0">
                <a:solidFill>
                  <a:srgbClr val="24292E"/>
                </a:solidFill>
              </a:rPr>
              <a:t>See our </a:t>
            </a:r>
            <a:r>
              <a:rPr lang="en-US" altLang="ko-KR" sz="1000" dirty="0">
                <a:solidFill>
                  <a:srgbClr val="0366D6"/>
                </a:solidFill>
                <a:hlinkClick r:id="rId4"/>
              </a:rPr>
              <a:t>API Developer Guide</a:t>
            </a:r>
            <a:r>
              <a:rPr lang="en-US" altLang="ko-KR" sz="1000" dirty="0">
                <a:solidFill>
                  <a:srgbClr val="24292E"/>
                </a:solidFill>
              </a:rPr>
              <a:t> for detailed </a:t>
            </a:r>
            <a:r>
              <a:rPr lang="en-US" altLang="ko-KR" sz="1000" dirty="0" smtClean="0">
                <a:solidFill>
                  <a:srgbClr val="24292E"/>
                </a:solidFill>
              </a:rPr>
              <a:t>information.</a:t>
            </a:r>
            <a:endParaRPr lang="ko-KR" altLang="en-US" sz="1000"/>
          </a:p>
        </p:txBody>
      </p:sp>
      <p:sp>
        <p:nvSpPr>
          <p:cNvPr id="11" name="Rectangle 2"/>
          <p:cNvSpPr>
            <a:spLocks noChangeArrowheads="1"/>
          </p:cNvSpPr>
          <p:nvPr/>
        </p:nvSpPr>
        <p:spPr bwMode="auto">
          <a:xfrm>
            <a:off x="1259840" y="4711262"/>
            <a:ext cx="8524240" cy="124225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E36209"/>
                </a:solidFill>
                <a:effectLst/>
                <a:ea typeface="SFMono-Regular"/>
              </a:rPr>
              <a:t>Storage</a:t>
            </a: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put</a:t>
            </a:r>
            <a:r>
              <a:rPr kumimoji="0" lang="ko-KR" altLang="ko-KR" sz="1000" b="0" i="0" u="none" strike="noStrike" cap="none" normalizeH="0" baseline="0" dirty="0" smtClean="0">
                <a:ln>
                  <a:noFill/>
                </a:ln>
                <a:solidFill>
                  <a:srgbClr val="24292E"/>
                </a:solidFill>
                <a:effectLst/>
                <a:ea typeface="SFMono-Regular"/>
              </a:rPr>
              <a:t>(key, fileObj, { </a:t>
            </a:r>
            <a:r>
              <a:rPr kumimoji="0" lang="ko-KR" altLang="ko-KR" sz="1000" b="0" i="0" u="none" strike="noStrike" cap="none" normalizeH="0" baseline="0" dirty="0" smtClean="0">
                <a:ln>
                  <a:noFill/>
                </a:ln>
                <a:solidFill>
                  <a:srgbClr val="005CC5"/>
                </a:solidFill>
                <a:effectLst/>
                <a:ea typeface="SFMono-Regular"/>
              </a:rPr>
              <a:t>level</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32F62"/>
                </a:solidFill>
                <a:effectLst/>
                <a:ea typeface="SFMono-Regular"/>
              </a:rPr>
              <a:t>'private'</a:t>
            </a:r>
            <a:r>
              <a:rPr kumimoji="0" lang="ko-KR" altLang="ko-KR" sz="1000" b="0" i="0" u="none" strike="noStrike" cap="none" normalizeH="0" baseline="0" dirty="0" smtClean="0">
                <a:ln>
                  <a:noFill/>
                </a:ln>
                <a:solidFill>
                  <a:srgbClr val="24292E"/>
                </a:solidFill>
                <a:effectLst/>
                <a:ea typeface="SFMono-Regular"/>
              </a:rPr>
              <a:t> })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then</a:t>
            </a:r>
            <a:r>
              <a:rPr kumimoji="0" lang="ko-KR" altLang="ko-KR" sz="1000" b="0" i="0" u="none" strike="noStrike" cap="none" normalizeH="0" baseline="0" dirty="0" smtClean="0">
                <a:ln>
                  <a:noFill/>
                </a:ln>
                <a:solidFill>
                  <a:srgbClr val="24292E"/>
                </a:solidFill>
                <a:effectLst/>
                <a:ea typeface="SFMono-Regular"/>
              </a:rPr>
              <a:t>(result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(result))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catch</a:t>
            </a:r>
            <a:r>
              <a:rPr kumimoji="0" lang="ko-KR" altLang="ko-KR" sz="1000" b="0" i="0" u="none" strike="noStrike" cap="none" normalizeH="0" baseline="0" dirty="0" smtClean="0">
                <a:ln>
                  <a:noFill/>
                </a:ln>
                <a:solidFill>
                  <a:srgbClr val="24292E"/>
                </a:solidFill>
                <a:effectLst/>
                <a:ea typeface="SFMono-Regular"/>
              </a:rPr>
              <a:t>(err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(err)); </a:t>
            </a:r>
            <a:endParaRPr kumimoji="0" lang="en-US" altLang="ko-KR" sz="1000" b="0" i="0" u="none" strike="noStrike" cap="none" normalizeH="0" baseline="0" dirty="0" smtClean="0">
              <a:ln>
                <a:noFill/>
              </a:ln>
              <a:solidFill>
                <a:srgbClr val="24292E"/>
              </a:solidFill>
              <a:effectLst/>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solidFill>
                <a:srgbClr val="24292E"/>
              </a:solidFill>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ea typeface="SFMono-Regular"/>
              </a:rPr>
              <a:t>// Store data with specifying its MIME type</a:t>
            </a:r>
            <a:r>
              <a:rPr kumimoji="0" lang="ko-KR" altLang="ko-KR" sz="1000" b="0" i="0" u="none" strike="noStrike" cap="none" normalizeH="0" baseline="0" dirty="0" smtClean="0">
                <a:ln>
                  <a:noFill/>
                </a:ln>
                <a:solidFill>
                  <a:srgbClr val="24292E"/>
                </a:solidFill>
                <a:effectLst/>
                <a:ea typeface="SFMono-Regular"/>
              </a:rPr>
              <a:t> </a:t>
            </a:r>
            <a:endParaRPr kumimoji="0" lang="en-US" altLang="ko-KR" sz="1000" b="0" i="0" u="none" strike="noStrike" cap="none" normalizeH="0" baseline="0" dirty="0" smtClean="0">
              <a:ln>
                <a:noFill/>
              </a:ln>
              <a:solidFill>
                <a:srgbClr val="24292E"/>
              </a:solidFill>
              <a:effectLst/>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E36209"/>
                </a:solidFill>
                <a:effectLst/>
                <a:ea typeface="SFMono-Regular"/>
              </a:rPr>
              <a:t>Storage</a:t>
            </a: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put</a:t>
            </a:r>
            <a:r>
              <a:rPr kumimoji="0" lang="ko-KR" altLang="ko-KR" sz="1000" b="0" i="0" u="none" strike="noStrike" cap="none" normalizeH="0" baseline="0" dirty="0" smtClean="0">
                <a:ln>
                  <a:noFill/>
                </a:ln>
                <a:solidFill>
                  <a:srgbClr val="24292E"/>
                </a:solidFill>
                <a:effectLst/>
                <a:ea typeface="SFMono-Regular"/>
              </a:rPr>
              <a:t>(key, fileObj, { </a:t>
            </a:r>
            <a:r>
              <a:rPr kumimoji="0" lang="ko-KR" altLang="ko-KR" sz="1000" b="0" i="0" u="none" strike="noStrike" cap="none" normalizeH="0" baseline="0" dirty="0" smtClean="0">
                <a:ln>
                  <a:noFill/>
                </a:ln>
                <a:solidFill>
                  <a:srgbClr val="005CC5"/>
                </a:solidFill>
                <a:effectLst/>
                <a:ea typeface="SFMono-Regular"/>
              </a:rPr>
              <a:t>level</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32F62"/>
                </a:solidFill>
                <a:effectLst/>
                <a:ea typeface="SFMono-Regular"/>
              </a:rPr>
              <a:t>'private'</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05CC5"/>
                </a:solidFill>
                <a:effectLst/>
                <a:ea typeface="SFMono-Regular"/>
              </a:rPr>
              <a:t>contentType</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32F62"/>
                </a:solidFill>
                <a:effectLst/>
                <a:ea typeface="SFMono-Regular"/>
              </a:rPr>
              <a:t>'text/plain'</a:t>
            </a:r>
            <a:r>
              <a:rPr kumimoji="0" lang="ko-KR" altLang="ko-KR" sz="1000" b="0" i="0" u="none" strike="noStrike" cap="none" normalizeH="0" baseline="0" dirty="0" smtClean="0">
                <a:ln>
                  <a:noFill/>
                </a:ln>
                <a:solidFill>
                  <a:srgbClr val="24292E"/>
                </a:solidFill>
                <a:effectLst/>
                <a:ea typeface="SFMono-Regular"/>
              </a:rPr>
              <a:t>, })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then</a:t>
            </a:r>
            <a:r>
              <a:rPr kumimoji="0" lang="ko-KR" altLang="ko-KR" sz="1000" b="0" i="0" u="none" strike="noStrike" cap="none" normalizeH="0" baseline="0" dirty="0" smtClean="0">
                <a:ln>
                  <a:noFill/>
                </a:ln>
                <a:solidFill>
                  <a:srgbClr val="24292E"/>
                </a:solidFill>
                <a:effectLst/>
                <a:ea typeface="SFMono-Regular"/>
              </a:rPr>
              <a:t>(result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(result))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catch</a:t>
            </a:r>
            <a:r>
              <a:rPr kumimoji="0" lang="ko-KR" altLang="ko-KR" sz="1000" b="0" i="0" u="none" strike="noStrike" cap="none" normalizeH="0" baseline="0" dirty="0" smtClean="0">
                <a:ln>
                  <a:noFill/>
                </a:ln>
                <a:solidFill>
                  <a:srgbClr val="24292E"/>
                </a:solidFill>
                <a:effectLst/>
                <a:ea typeface="SFMono-Regular"/>
              </a:rPr>
              <a:t>(err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(err));</a:t>
            </a:r>
            <a:r>
              <a:rPr kumimoji="0" lang="ko-KR" altLang="ko-KR" sz="1000" b="0" i="0" u="none" strike="noStrike" cap="none" normalizeH="0" baseline="0" dirty="0" smtClean="0">
                <a:ln>
                  <a:noFill/>
                </a:ln>
                <a:solidFill>
                  <a:schemeClr val="tx1"/>
                </a:solidFill>
                <a:effectLst/>
              </a:rPr>
              <a:t> </a:t>
            </a:r>
          </a:p>
        </p:txBody>
      </p:sp>
      <p:sp>
        <p:nvSpPr>
          <p:cNvPr id="12" name="직사각형 11"/>
          <p:cNvSpPr/>
          <p:nvPr/>
        </p:nvSpPr>
        <p:spPr>
          <a:xfrm>
            <a:off x="1230296" y="4476094"/>
            <a:ext cx="6096000" cy="246221"/>
          </a:xfrm>
          <a:prstGeom prst="rect">
            <a:avLst/>
          </a:prstGeom>
        </p:spPr>
        <p:txBody>
          <a:bodyPr>
            <a:spAutoFit/>
          </a:bodyPr>
          <a:lstStyle/>
          <a:p>
            <a:r>
              <a:rPr lang="en-US" altLang="ko-KR" sz="1000" dirty="0">
                <a:solidFill>
                  <a:srgbClr val="24292E"/>
                </a:solidFill>
              </a:rPr>
              <a:t>AWS Amplify provides an easy-to-use API to store and get content from public or private storage folders:</a:t>
            </a:r>
            <a:endParaRPr lang="ko-KR" altLang="en-US" sz="1000"/>
          </a:p>
        </p:txBody>
      </p:sp>
      <p:sp>
        <p:nvSpPr>
          <p:cNvPr id="13" name="직사각형 12"/>
          <p:cNvSpPr/>
          <p:nvPr/>
        </p:nvSpPr>
        <p:spPr>
          <a:xfrm>
            <a:off x="1239520" y="5908533"/>
            <a:ext cx="6096000" cy="261610"/>
          </a:xfrm>
          <a:prstGeom prst="rect">
            <a:avLst/>
          </a:prstGeom>
        </p:spPr>
        <p:txBody>
          <a:bodyPr>
            <a:spAutoFit/>
          </a:bodyPr>
          <a:lstStyle/>
          <a:p>
            <a:r>
              <a:rPr lang="en-US" altLang="ko-KR" sz="1050" dirty="0">
                <a:solidFill>
                  <a:srgbClr val="24292E"/>
                </a:solidFill>
              </a:rPr>
              <a:t>See our </a:t>
            </a:r>
            <a:r>
              <a:rPr lang="en-US" altLang="ko-KR" sz="1050" dirty="0">
                <a:solidFill>
                  <a:srgbClr val="0366D6"/>
                </a:solidFill>
                <a:hlinkClick r:id="rId5"/>
              </a:rPr>
              <a:t>Storage Developer Guide</a:t>
            </a:r>
            <a:r>
              <a:rPr lang="en-US" altLang="ko-KR" sz="1050" dirty="0">
                <a:solidFill>
                  <a:srgbClr val="24292E"/>
                </a:solidFill>
              </a:rPr>
              <a:t> for detailed information.</a:t>
            </a:r>
            <a:endParaRPr lang="ko-KR" altLang="en-US" sz="1050"/>
          </a:p>
        </p:txBody>
      </p:sp>
    </p:spTree>
    <p:extLst>
      <p:ext uri="{BB962C8B-B14F-4D97-AF65-F5344CB8AC3E}">
        <p14:creationId xmlns:p14="http://schemas.microsoft.com/office/powerpoint/2010/main" val="358945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Modularization </a:t>
            </a:r>
            <a:endParaRPr lang="en-US" altLang="ko-KR" b="1" dirty="0" smtClean="0">
              <a:solidFill>
                <a:schemeClr val="tx1"/>
              </a:solidFill>
            </a:endParaRPr>
          </a:p>
          <a:p>
            <a:pPr lvl="8"/>
            <a:endParaRPr lang="ko-KR" altLang="en-US" dirty="0"/>
          </a:p>
        </p:txBody>
      </p:sp>
      <p:pic>
        <p:nvPicPr>
          <p:cNvPr id="6" name="Picture 2" descr="https://github.com/aws/aws-amplify/raw/master/docs/media/images/amplify_dependenc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151" y="1682917"/>
            <a:ext cx="4170774" cy="34062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5340877" y="3506184"/>
            <a:ext cx="2086083" cy="135584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144000" rIns="0" bIns="144000" numCol="1" anchor="ctr" anchorCtr="0" compatLnSpc="1">
            <a:prstTxWarp prst="textNoShape">
              <a:avLst/>
            </a:prstTxWarp>
            <a:spAutoFit/>
          </a:bodyPr>
          <a:lstStyle/>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@aws-amplify/auth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@aws-amplify/analytics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@aws-amplify/api</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@aws-amplify/storage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@aws-amplify/pubsub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@aws-amplify/core</a:t>
            </a:r>
            <a:r>
              <a:rPr kumimoji="0" lang="ko-KR" altLang="ko-KR" sz="1000" b="0" i="0" u="none" strike="noStrike" cap="none" normalizeH="0" baseline="0" dirty="0" smtClean="0">
                <a:ln>
                  <a:noFill/>
                </a:ln>
                <a:solidFill>
                  <a:schemeClr val="tx1"/>
                </a:solidFill>
                <a:effectLst/>
              </a:rPr>
              <a:t> </a:t>
            </a:r>
            <a:endParaRPr kumimoji="0" lang="ko-KR" altLang="ko-KR" sz="24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5231279" y="1627091"/>
            <a:ext cx="6288472" cy="1846659"/>
          </a:xfrm>
          <a:prstGeom prst="rect">
            <a:avLst/>
          </a:prstGeom>
          <a:noFill/>
        </p:spPr>
        <p:txBody>
          <a:bodyPr wrap="square" rtlCol="0">
            <a:spAutoFit/>
          </a:bodyPr>
          <a:lstStyle/>
          <a:p>
            <a:r>
              <a:rPr lang="en-US" altLang="ko-KR" sz="1200" dirty="0" smtClean="0"/>
              <a:t>As more and more modules are introduced to AWS Amplify, it became a necessity to modularize the library into smaller pieces so that users could avoid importing unnecessary parts into their app. The goal of this design is to make AWS Amplify modularized and also keep it backward compatible to avoid breaking changes.</a:t>
            </a:r>
          </a:p>
          <a:p>
            <a:endParaRPr lang="en-US" altLang="ko-KR" sz="1200" dirty="0" smtClean="0"/>
          </a:p>
          <a:p>
            <a:r>
              <a:rPr lang="en-US" altLang="ko-KR" sz="1200" dirty="0" smtClean="0"/>
              <a:t>Modular import prevents unnecessary code dependencies are included with the app, and thus decreases the bundle size and enables adding new functionality without the risk of introducing errors related to the unused code.</a:t>
            </a:r>
          </a:p>
          <a:p>
            <a:endParaRPr lang="ko-KR" altLang="en-US" sz="1600" dirty="0"/>
          </a:p>
        </p:txBody>
      </p:sp>
      <p:sp>
        <p:nvSpPr>
          <p:cNvPr id="9" name="TextBox 8"/>
          <p:cNvSpPr txBox="1"/>
          <p:nvPr/>
        </p:nvSpPr>
        <p:spPr>
          <a:xfrm>
            <a:off x="2608579" y="1288677"/>
            <a:ext cx="3478837" cy="230832"/>
          </a:xfrm>
          <a:prstGeom prst="rect">
            <a:avLst/>
          </a:prstGeom>
          <a:noFill/>
        </p:spPr>
        <p:txBody>
          <a:bodyPr wrap="none" rtlCol="0">
            <a:spAutoFit/>
          </a:bodyPr>
          <a:lstStyle/>
          <a:p>
            <a:r>
              <a:rPr lang="en-US" altLang="ko-KR" sz="900" dirty="0" smtClean="0">
                <a:hlinkClick r:id="rId3"/>
              </a:rPr>
              <a:t>https://github.com/aws-amplify/amplify-js/wiki/Amplify-modularization</a:t>
            </a:r>
            <a:endParaRPr lang="ko-KR" altLang="en-US" sz="900"/>
          </a:p>
        </p:txBody>
      </p:sp>
      <p:sp>
        <p:nvSpPr>
          <p:cNvPr id="10" name="Rectangle 1"/>
          <p:cNvSpPr>
            <a:spLocks noChangeArrowheads="1"/>
          </p:cNvSpPr>
          <p:nvPr/>
        </p:nvSpPr>
        <p:spPr bwMode="auto">
          <a:xfrm>
            <a:off x="7846913" y="3466861"/>
            <a:ext cx="3611878" cy="415498"/>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ko-KR" altLang="ko-KR" sz="1100" b="1" i="0" u="none" strike="noStrike" cap="none" normalizeH="0" baseline="0" dirty="0" smtClean="0">
                <a:ln>
                  <a:noFill/>
                </a:ln>
                <a:solidFill>
                  <a:srgbClr val="24292E"/>
                </a:solidFill>
                <a:effectLst/>
                <a:latin typeface="Arial" panose="020B0604020202020204" pitchFamily="34" charset="0"/>
                <a:ea typeface="-apple-system"/>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panose="020B0604020202020204" pitchFamily="34" charset="0"/>
                <a:ea typeface="-apple-system"/>
              </a:rPr>
              <a:t>First install the modular import you would like to use:</a:t>
            </a:r>
            <a:endParaRPr kumimoji="0" lang="ko-KR" altLang="ko-KR" sz="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
          <p:cNvSpPr>
            <a:spLocks noChangeArrowheads="1"/>
          </p:cNvSpPr>
          <p:nvPr/>
        </p:nvSpPr>
        <p:spPr bwMode="auto">
          <a:xfrm>
            <a:off x="7846913" y="3901591"/>
            <a:ext cx="3611878" cy="2839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108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npm install </a:t>
            </a:r>
            <a:r>
              <a:rPr kumimoji="0" lang="ko-KR" altLang="ko-KR" sz="900" b="0" i="0" u="none" strike="noStrike" cap="none" normalizeH="0" baseline="0" smtClean="0">
                <a:ln>
                  <a:noFill/>
                </a:ln>
                <a:solidFill>
                  <a:srgbClr val="24292E"/>
                </a:solidFill>
                <a:effectLst/>
                <a:latin typeface="Arial Unicode MS" panose="020B0604020202020204" pitchFamily="50" charset="-127"/>
                <a:ea typeface="SFMono-Regular"/>
              </a:rPr>
              <a:t>@aws-amplify/auth</a:t>
            </a:r>
            <a:r>
              <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7846913" y="4450231"/>
            <a:ext cx="3611878" cy="2839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108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Auth </a:t>
            </a: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'@aws-amplify/auth'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3" name="Rectangle 1"/>
          <p:cNvSpPr>
            <a:spLocks noChangeArrowheads="1"/>
          </p:cNvSpPr>
          <p:nvPr/>
        </p:nvSpPr>
        <p:spPr bwMode="auto">
          <a:xfrm>
            <a:off x="7846913" y="5009031"/>
            <a:ext cx="3611878" cy="2839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108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Amplify </a:t>
            </a: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'aws-amplify'</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4" name="Rectangle 1"/>
          <p:cNvSpPr>
            <a:spLocks noChangeArrowheads="1"/>
          </p:cNvSpPr>
          <p:nvPr/>
        </p:nvSpPr>
        <p:spPr bwMode="auto">
          <a:xfrm>
            <a:off x="7846913" y="4274538"/>
            <a:ext cx="3611878"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panose="020B0604020202020204" pitchFamily="34" charset="0"/>
                <a:ea typeface="-apple-system"/>
              </a:rPr>
              <a:t>Then import the library module you would like to use:</a:t>
            </a:r>
            <a:endParaRPr kumimoji="0" lang="ko-KR" altLang="ko-KR" sz="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
          <p:cNvSpPr>
            <a:spLocks noChangeArrowheads="1"/>
          </p:cNvSpPr>
          <p:nvPr/>
        </p:nvSpPr>
        <p:spPr bwMode="auto">
          <a:xfrm>
            <a:off x="7846913" y="4833339"/>
            <a:ext cx="3611878"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panose="020B0604020202020204" pitchFamily="34" charset="0"/>
                <a:ea typeface="-apple-system"/>
              </a:rPr>
              <a:t>Instead of importing the whole library:</a:t>
            </a:r>
            <a:endParaRPr kumimoji="0" lang="ko-KR" altLang="ko-KR" sz="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781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16" name="내용 개체 틀 2"/>
          <p:cNvSpPr txBox="1">
            <a:spLocks/>
          </p:cNvSpPr>
          <p:nvPr/>
        </p:nvSpPr>
        <p:spPr>
          <a:xfrm>
            <a:off x="838200" y="1182995"/>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Modularization</a:t>
            </a:r>
            <a:endParaRPr lang="en-US" altLang="ko-KR" b="1" dirty="0" smtClean="0">
              <a:solidFill>
                <a:schemeClr val="tx1"/>
              </a:solidFill>
            </a:endParaRPr>
          </a:p>
          <a:p>
            <a:pPr marL="447675" lvl="2" indent="-184150">
              <a:spcBef>
                <a:spcPts val="1000"/>
              </a:spcBef>
            </a:pPr>
            <a:r>
              <a:rPr lang="en-US" altLang="ko-KR" dirty="0" smtClean="0"/>
              <a:t>Dependencies</a:t>
            </a:r>
            <a:endParaRPr lang="en-US" altLang="ko-KR" dirty="0"/>
          </a:p>
        </p:txBody>
      </p:sp>
      <p:sp>
        <p:nvSpPr>
          <p:cNvPr id="3" name="Rectangle 1"/>
          <p:cNvSpPr>
            <a:spLocks noChangeArrowheads="1"/>
          </p:cNvSpPr>
          <p:nvPr/>
        </p:nvSpPr>
        <p:spPr bwMode="auto">
          <a:xfrm>
            <a:off x="1320800" y="2285508"/>
            <a:ext cx="4267200" cy="169277"/>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rgbClr val="24292E"/>
                </a:solidFill>
                <a:effectLst/>
                <a:latin typeface="+mn-ea"/>
              </a:rPr>
              <a:t>@aws-amplify/api/API.ts</a:t>
            </a:r>
            <a:endParaRPr kumimoji="0" lang="ko-KR" altLang="ko-KR" sz="1600" b="0" i="0" u="none" strike="noStrike" cap="none" normalizeH="0" baseline="0" dirty="0" smtClean="0">
              <a:ln>
                <a:noFill/>
              </a:ln>
              <a:solidFill>
                <a:schemeClr val="tx1"/>
              </a:solidFill>
              <a:effectLst/>
              <a:latin typeface="+mn-ea"/>
            </a:endParaRPr>
          </a:p>
        </p:txBody>
      </p:sp>
      <p:sp>
        <p:nvSpPr>
          <p:cNvPr id="17" name="Rectangle 1"/>
          <p:cNvSpPr>
            <a:spLocks noChangeArrowheads="1"/>
          </p:cNvSpPr>
          <p:nvPr/>
        </p:nvSpPr>
        <p:spPr bwMode="auto">
          <a:xfrm>
            <a:off x="1320800" y="2503445"/>
            <a:ext cx="4318000" cy="220750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latin typeface="+mj-ea"/>
                <a:ea typeface="+mj-ea"/>
              </a:rPr>
              <a:t>// API has a dependency on PubSub.</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PubSub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'@aws-amplify/pubsub'</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PubSub.</a:t>
            </a:r>
            <a:r>
              <a:rPr kumimoji="0" lang="ko-KR" altLang="ko-KR" sz="1000" b="0" i="0" u="none" strike="noStrike" cap="none" normalizeH="0" baseline="0" dirty="0" smtClean="0">
                <a:ln>
                  <a:noFill/>
                </a:ln>
                <a:solidFill>
                  <a:srgbClr val="6F42C1"/>
                </a:solidFill>
                <a:effectLst/>
                <a:latin typeface="+mj-ea"/>
                <a:ea typeface="+mj-ea"/>
              </a:rPr>
              <a:t>subscribe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700" dirty="0">
              <a:solidFill>
                <a:srgbClr val="24292E"/>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latin typeface="+mj-ea"/>
                <a:ea typeface="+mj-ea"/>
              </a:rPr>
              <a:t>// by using that amplify object</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Amplify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'@aws-amplify/core'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if</a:t>
            </a:r>
            <a:r>
              <a:rPr kumimoji="0" lang="ko-KR" altLang="ko-KR" sz="1000" b="0" i="0" u="none" strike="noStrike" cap="none" normalizeH="0" baseline="0" dirty="0" smtClean="0">
                <a:ln>
                  <a:noFill/>
                </a:ln>
                <a:solidFill>
                  <a:srgbClr val="24292E"/>
                </a:solidFill>
                <a:effectLst/>
                <a:latin typeface="+mj-ea"/>
                <a:ea typeface="+mj-ea"/>
              </a:rPr>
              <a:t> (Amplify.PubSub </a:t>
            </a:r>
            <a:r>
              <a:rPr kumimoji="0" lang="ko-KR" altLang="ko-KR" sz="1000" b="0" i="0" u="none" strike="noStrike" cap="none" normalizeH="0" baseline="0" dirty="0" smtClean="0">
                <a:ln>
                  <a:noFill/>
                </a:ln>
                <a:solidFill>
                  <a:srgbClr val="D73A49"/>
                </a:solidFill>
                <a:effectLst/>
                <a:latin typeface="+mj-ea"/>
                <a:ea typeface="+mj-ea"/>
              </a:rPr>
              <a:t>&amp;&amp;</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typeof</a:t>
            </a:r>
            <a:r>
              <a:rPr kumimoji="0" lang="ko-KR" altLang="ko-KR" sz="1000" b="0" i="0" u="none" strike="noStrike" cap="none" normalizeH="0" baseline="0" dirty="0" smtClean="0">
                <a:ln>
                  <a:noFill/>
                </a:ln>
                <a:solidFill>
                  <a:srgbClr val="24292E"/>
                </a:solidFill>
                <a:effectLst/>
                <a:latin typeface="+mj-ea"/>
                <a:ea typeface="+mj-ea"/>
              </a:rPr>
              <a:t> Amplify.PubSub.subscribe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'function'</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Amplify.PubSub.</a:t>
            </a:r>
            <a:r>
              <a:rPr kumimoji="0" lang="ko-KR" altLang="ko-KR" sz="1000" b="0" i="0" u="none" strike="noStrike" cap="none" normalizeH="0" baseline="0" smtClean="0">
                <a:ln>
                  <a:noFill/>
                </a:ln>
                <a:solidFill>
                  <a:srgbClr val="6F42C1"/>
                </a:solidFill>
                <a:effectLst/>
                <a:latin typeface="+mj-ea"/>
                <a:ea typeface="+mj-ea"/>
              </a:rPr>
              <a:t>subscribe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else</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6A737D"/>
                </a:solidFill>
                <a:effectLst/>
                <a:latin typeface="+mj-ea"/>
                <a:ea typeface="+mj-ea"/>
              </a:rPr>
              <a:t>    </a:t>
            </a:r>
            <a:r>
              <a:rPr kumimoji="0" lang="ko-KR" altLang="ko-KR" sz="1000" b="0" i="0" u="none" strike="noStrike" cap="none" normalizeH="0" baseline="0" smtClean="0">
                <a:ln>
                  <a:noFill/>
                </a:ln>
                <a:solidFill>
                  <a:srgbClr val="6A737D"/>
                </a:solidFill>
                <a:effectLst/>
                <a:latin typeface="+mj-ea"/>
                <a:ea typeface="+mj-ea"/>
              </a:rPr>
              <a:t>// </a:t>
            </a:r>
            <a:r>
              <a:rPr kumimoji="0" lang="ko-KR" altLang="ko-KR" sz="1000" b="0" i="0" u="none" strike="noStrike" cap="none" normalizeH="0" baseline="0" dirty="0" smtClean="0">
                <a:ln>
                  <a:noFill/>
                </a:ln>
                <a:solidFill>
                  <a:srgbClr val="6A737D"/>
                </a:solidFill>
                <a:effectLst/>
                <a:latin typeface="+mj-ea"/>
                <a:ea typeface="+mj-ea"/>
              </a:rPr>
              <a:t>PubSub module is not installed in your app!</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a:t>
            </a:r>
            <a:endParaRPr kumimoji="0" lang="ko-KR" altLang="ko-KR" sz="1000" b="0" i="0" u="none" strike="noStrike" cap="none" normalizeH="0" baseline="0" dirty="0" smtClean="0">
              <a:ln>
                <a:noFill/>
              </a:ln>
              <a:solidFill>
                <a:schemeClr val="tx1"/>
              </a:solidFill>
              <a:effectLst/>
              <a:latin typeface="+mj-ea"/>
              <a:ea typeface="+mj-ea"/>
            </a:endParaRPr>
          </a:p>
        </p:txBody>
      </p:sp>
      <p:sp>
        <p:nvSpPr>
          <p:cNvPr id="18" name="Rectangle 2"/>
          <p:cNvSpPr>
            <a:spLocks noChangeArrowheads="1"/>
          </p:cNvSpPr>
          <p:nvPr/>
        </p:nvSpPr>
        <p:spPr bwMode="auto">
          <a:xfrm>
            <a:off x="6004560" y="2306807"/>
            <a:ext cx="4785360"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1" i="0" u="none" strike="noStrike" cap="none" normalizeH="0" baseline="0" dirty="0" smtClean="0">
                <a:ln>
                  <a:noFill/>
                </a:ln>
                <a:solidFill>
                  <a:srgbClr val="24292E"/>
                </a:solidFill>
                <a:effectLst/>
                <a:latin typeface="+mn-ea"/>
              </a:rPr>
              <a:t>@aws-amplify/core/src/Amplify.js</a:t>
            </a:r>
            <a:endParaRPr kumimoji="0" lang="ko-KR" altLang="ko-KR" sz="1400" b="0" i="0" u="none" strike="noStrike" cap="none" normalizeH="0" baseline="0" dirty="0" smtClean="0">
              <a:ln>
                <a:noFill/>
              </a:ln>
              <a:solidFill>
                <a:schemeClr val="tx1"/>
              </a:solidFill>
              <a:effectLst/>
              <a:latin typeface="+mn-ea"/>
            </a:endParaRPr>
          </a:p>
        </p:txBody>
      </p:sp>
      <p:sp>
        <p:nvSpPr>
          <p:cNvPr id="19" name="Rectangle 2"/>
          <p:cNvSpPr>
            <a:spLocks noChangeArrowheads="1"/>
          </p:cNvSpPr>
          <p:nvPr/>
        </p:nvSpPr>
        <p:spPr bwMode="auto">
          <a:xfrm>
            <a:off x="6059488" y="2526231"/>
            <a:ext cx="4785360" cy="291539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export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default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class</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Amplify</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D73A49"/>
                </a:solidFill>
                <a:effectLst/>
                <a:latin typeface="+mj-ea"/>
                <a:ea typeface="+mj-ea"/>
              </a:rPr>
              <a:t>    </a:t>
            </a:r>
            <a:r>
              <a:rPr kumimoji="0" lang="ko-KR" altLang="ko-KR" sz="1000" b="0" i="0" u="none" strike="noStrike" cap="none" normalizeH="0" baseline="0" smtClean="0">
                <a:ln>
                  <a:noFill/>
                </a:ln>
                <a:solidFill>
                  <a:srgbClr val="D73A49"/>
                </a:solidFill>
                <a:effectLst/>
                <a:latin typeface="+mj-ea"/>
                <a:ea typeface="+mj-ea"/>
              </a:rPr>
              <a:t>private</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static</a:t>
            </a:r>
            <a:r>
              <a:rPr kumimoji="0" lang="ko-KR" altLang="ko-KR" sz="1000" b="0" i="0" u="none" strike="noStrike" cap="none" normalizeH="0" baseline="0" dirty="0" smtClean="0">
                <a:ln>
                  <a:noFill/>
                </a:ln>
                <a:solidFill>
                  <a:srgbClr val="24292E"/>
                </a:solidFill>
                <a:effectLst/>
                <a:latin typeface="+mj-ea"/>
                <a:ea typeface="+mj-ea"/>
              </a:rPr>
              <a:t> _modules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D73A49"/>
                </a:solidFill>
                <a:effectLst/>
                <a:latin typeface="+mj-ea"/>
                <a:ea typeface="+mj-ea"/>
              </a:rPr>
              <a:t>    </a:t>
            </a:r>
            <a:r>
              <a:rPr kumimoji="0" lang="ko-KR" altLang="ko-KR" sz="1000" b="0" i="0" u="none" strike="noStrike" cap="none" normalizeH="0" baseline="0" smtClean="0">
                <a:ln>
                  <a:noFill/>
                </a:ln>
                <a:solidFill>
                  <a:srgbClr val="D73A49"/>
                </a:solidFill>
                <a:effectLst/>
                <a:latin typeface="+mj-ea"/>
                <a:ea typeface="+mj-ea"/>
              </a:rPr>
              <a:t>private</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static</a:t>
            </a:r>
            <a:r>
              <a:rPr kumimoji="0" lang="ko-KR" altLang="ko-KR" sz="1000" b="0" i="0" u="none" strike="noStrike" cap="none" normalizeH="0" baseline="0" dirty="0" smtClean="0">
                <a:ln>
                  <a:noFill/>
                </a:ln>
                <a:solidFill>
                  <a:srgbClr val="24292E"/>
                </a:solidFill>
                <a:effectLst/>
                <a:latin typeface="+mj-ea"/>
                <a:ea typeface="+mj-ea"/>
              </a:rPr>
              <a:t> _config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700" dirty="0">
              <a:solidFill>
                <a:srgbClr val="24292E"/>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6A737D"/>
                </a:solidFill>
                <a:effectLst/>
                <a:latin typeface="+mj-ea"/>
                <a:ea typeface="+mj-ea"/>
              </a:rPr>
              <a:t>    </a:t>
            </a:r>
            <a:r>
              <a:rPr kumimoji="0" lang="ko-KR" altLang="ko-KR" sz="1000" b="0" i="0" u="none" strike="noStrike" cap="none" normalizeH="0" baseline="0" smtClean="0">
                <a:ln>
                  <a:noFill/>
                </a:ln>
                <a:solidFill>
                  <a:srgbClr val="6A737D"/>
                </a:solidFill>
                <a:effectLst/>
                <a:latin typeface="+mj-ea"/>
                <a:ea typeface="+mj-ea"/>
              </a:rPr>
              <a:t>// </a:t>
            </a:r>
            <a:r>
              <a:rPr kumimoji="0" lang="ko-KR" altLang="ko-KR" sz="1000" b="0" i="0" u="none" strike="noStrike" cap="none" normalizeH="0" baseline="0" dirty="0" smtClean="0">
                <a:ln>
                  <a:noFill/>
                </a:ln>
                <a:solidFill>
                  <a:srgbClr val="6A737D"/>
                </a:solidFill>
                <a:effectLst/>
                <a:latin typeface="+mj-ea"/>
                <a:ea typeface="+mj-ea"/>
              </a:rPr>
              <a:t>register the module into Amplify</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D73A49"/>
                </a:solidFill>
                <a:effectLst/>
                <a:latin typeface="+mj-ea"/>
                <a:ea typeface="+mj-ea"/>
              </a:rPr>
              <a:t>    </a:t>
            </a:r>
            <a:r>
              <a:rPr kumimoji="0" lang="ko-KR" altLang="ko-KR" sz="1000" b="0" i="0" u="none" strike="noStrike" cap="none" normalizeH="0" baseline="0" smtClean="0">
                <a:ln>
                  <a:noFill/>
                </a:ln>
                <a:solidFill>
                  <a:srgbClr val="D73A49"/>
                </a:solidFill>
                <a:effectLst/>
                <a:latin typeface="+mj-ea"/>
                <a:ea typeface="+mj-ea"/>
              </a:rPr>
              <a:t>static</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register</a:t>
            </a:r>
            <a:r>
              <a:rPr kumimoji="0" lang="ko-KR" altLang="ko-KR" sz="1000" b="0" i="0" u="none" strike="noStrike" cap="none" normalizeH="0" baseline="0" dirty="0" smtClean="0">
                <a:ln>
                  <a:noFill/>
                </a:ln>
                <a:solidFill>
                  <a:srgbClr val="24292E"/>
                </a:solidFill>
                <a:effectLst/>
                <a:latin typeface="+mj-ea"/>
                <a:ea typeface="+mj-ea"/>
              </a:rPr>
              <a:t>(</a:t>
            </a:r>
            <a:r>
              <a:rPr kumimoji="0" lang="ko-KR" altLang="ko-KR" sz="1000" b="0" i="0" u="none" strike="noStrike" cap="none" normalizeH="0" baseline="0" dirty="0" smtClean="0">
                <a:ln>
                  <a:noFill/>
                </a:ln>
                <a:solidFill>
                  <a:srgbClr val="005CC5"/>
                </a:solidFill>
                <a:effectLst/>
                <a:latin typeface="+mj-ea"/>
                <a:ea typeface="+mj-ea"/>
              </a:rPr>
              <a:t>module</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._modules.</a:t>
            </a:r>
            <a:r>
              <a:rPr kumimoji="0" lang="ko-KR" altLang="ko-KR" sz="1000" b="0" i="0" u="none" strike="noStrike" cap="none" normalizeH="0" baseline="0" dirty="0" smtClean="0">
                <a:ln>
                  <a:noFill/>
                </a:ln>
                <a:solidFill>
                  <a:srgbClr val="005CC5"/>
                </a:solidFill>
                <a:effectLst/>
                <a:latin typeface="+mj-ea"/>
                <a:ea typeface="+mj-ea"/>
              </a:rPr>
              <a:t>add</a:t>
            </a:r>
            <a:r>
              <a:rPr kumimoji="0" lang="ko-KR" altLang="ko-KR" sz="1000" b="0" i="0" u="none" strike="noStrike" cap="none" normalizeH="0" baseline="0" dirty="0" smtClean="0">
                <a:ln>
                  <a:noFill/>
                </a:ln>
                <a:solidFill>
                  <a:srgbClr val="24292E"/>
                </a:solidFill>
                <a:effectLst/>
                <a:latin typeface="+mj-ea"/>
                <a:ea typeface="+mj-ea"/>
              </a:rPr>
              <a:t>(</a:t>
            </a:r>
            <a:r>
              <a:rPr kumimoji="0" lang="ko-KR" altLang="ko-KR" sz="1000" b="0" i="0" u="none" strike="noStrike" cap="none" normalizeH="0" baseline="0" dirty="0" smtClean="0">
                <a:ln>
                  <a:noFill/>
                </a:ln>
                <a:solidFill>
                  <a:srgbClr val="005CC5"/>
                </a:solidFill>
                <a:effectLst/>
                <a:latin typeface="+mj-ea"/>
                <a:ea typeface="+mj-ea"/>
              </a:rPr>
              <a:t>module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module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configure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._config);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Amplify[</a:t>
            </a:r>
            <a:r>
              <a:rPr kumimoji="0" lang="ko-KR" altLang="ko-KR" sz="1000" b="0" i="0" u="none" strike="noStrike" cap="none" normalizeH="0" baseline="0" smtClean="0">
                <a:ln>
                  <a:noFill/>
                </a:ln>
                <a:solidFill>
                  <a:srgbClr val="005CC5"/>
                </a:solidFill>
                <a:effectLst/>
                <a:latin typeface="+mj-ea"/>
                <a:ea typeface="+mj-ea"/>
              </a:rPr>
              <a:t>module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getModuleName</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module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D73A49"/>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000" dirty="0">
                <a:solidFill>
                  <a:srgbClr val="D73A49"/>
                </a:solidFill>
                <a:latin typeface="+mj-ea"/>
                <a:ea typeface="+mj-ea"/>
              </a:rPr>
              <a:t> </a:t>
            </a:r>
            <a:r>
              <a:rPr lang="en-US" altLang="ko-KR" sz="1000" dirty="0" smtClean="0">
                <a:solidFill>
                  <a:srgbClr val="D73A49"/>
                </a:solidFill>
                <a:latin typeface="+mj-ea"/>
                <a:ea typeface="+mj-ea"/>
              </a:rPr>
              <a:t>   </a:t>
            </a:r>
            <a:r>
              <a:rPr kumimoji="0" lang="ko-KR" altLang="ko-KR" sz="1000" b="0" i="0" u="none" strike="noStrike" cap="none" normalizeH="0" baseline="0" smtClean="0">
                <a:ln>
                  <a:noFill/>
                </a:ln>
                <a:solidFill>
                  <a:srgbClr val="D73A49"/>
                </a:solidFill>
                <a:effectLst/>
                <a:latin typeface="+mj-ea"/>
                <a:ea typeface="+mj-ea"/>
              </a:rPr>
              <a:t>static</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configure</a:t>
            </a:r>
            <a:r>
              <a:rPr kumimoji="0" lang="ko-KR" altLang="ko-KR" sz="1000" b="0" i="0" u="none" strike="noStrike" cap="none" normalizeH="0" baseline="0" dirty="0" smtClean="0">
                <a:ln>
                  <a:noFill/>
                </a:ln>
                <a:solidFill>
                  <a:srgbClr val="24292E"/>
                </a:solidFill>
                <a:effectLst/>
                <a:latin typeface="+mj-ea"/>
                <a:ea typeface="+mj-ea"/>
              </a:rPr>
              <a:t>(config)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Object</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assign</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._config, config);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._modules.</a:t>
            </a:r>
            <a:r>
              <a:rPr kumimoji="0" lang="ko-KR" altLang="ko-KR" sz="1000" b="0" i="0" u="none" strike="noStrike" cap="none" normalizeH="0" baseline="0" dirty="0" smtClean="0">
                <a:ln>
                  <a:noFill/>
                </a:ln>
                <a:solidFill>
                  <a:srgbClr val="6F42C1"/>
                </a:solidFill>
                <a:effectLst/>
                <a:latin typeface="+mj-ea"/>
                <a:ea typeface="+mj-ea"/>
              </a:rPr>
              <a:t>map</a:t>
            </a:r>
            <a:r>
              <a:rPr kumimoji="0" lang="ko-KR" altLang="ko-KR" sz="1000" b="0" i="0" u="none" strike="noStrike" cap="none" normalizeH="0" baseline="0" dirty="0" smtClean="0">
                <a:ln>
                  <a:noFill/>
                </a:ln>
                <a:solidFill>
                  <a:srgbClr val="24292E"/>
                </a:solidFill>
                <a:effectLst/>
                <a:latin typeface="+mj-ea"/>
                <a:ea typeface="+mj-ea"/>
              </a:rPr>
              <a:t>(module </a:t>
            </a:r>
            <a:r>
              <a:rPr kumimoji="0" lang="ko-KR" altLang="ko-KR" sz="1000" b="0" i="0" u="none" strike="noStrike" cap="none" normalizeH="0" baseline="0" dirty="0" smtClean="0">
                <a:ln>
                  <a:noFill/>
                </a:ln>
                <a:solidFill>
                  <a:srgbClr val="D73A49"/>
                </a:solidFill>
                <a:effectLst/>
                <a:latin typeface="+mj-ea"/>
                <a:ea typeface="+mj-ea"/>
              </a:rPr>
              <a:t>=&gt;</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module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configure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._config);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a:t>
            </a:r>
            <a:endParaRPr kumimoji="0" lang="ko-KR" altLang="ko-KR" sz="1000" b="0" i="0" u="none" strike="noStrike" cap="none" normalizeH="0" baseline="0" dirty="0" smtClean="0">
              <a:ln>
                <a:noFill/>
              </a:ln>
              <a:solidFill>
                <a:schemeClr val="tx1"/>
              </a:solidFill>
              <a:effectLst/>
              <a:latin typeface="+mj-ea"/>
              <a:ea typeface="+mj-ea"/>
            </a:endParaRPr>
          </a:p>
        </p:txBody>
      </p:sp>
      <p:sp>
        <p:nvSpPr>
          <p:cNvPr id="20" name="Rectangle 3"/>
          <p:cNvSpPr>
            <a:spLocks noChangeArrowheads="1"/>
          </p:cNvSpPr>
          <p:nvPr/>
        </p:nvSpPr>
        <p:spPr bwMode="auto">
          <a:xfrm>
            <a:off x="1273176" y="4804172"/>
            <a:ext cx="4314824"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1" i="0" u="none" strike="noStrike" cap="none" normalizeH="0" baseline="0" dirty="0" smtClean="0">
                <a:ln>
                  <a:noFill/>
                </a:ln>
                <a:solidFill>
                  <a:srgbClr val="24292E"/>
                </a:solidFill>
                <a:effectLst/>
                <a:latin typeface="+mn-ea"/>
              </a:rPr>
              <a:t>@aws-amplify/pubsub/src/index.ts</a:t>
            </a:r>
            <a:endParaRPr kumimoji="0" lang="ko-KR" altLang="ko-KR" sz="1400" b="0" i="0" u="none" strike="noStrike" cap="none" normalizeH="0" baseline="0" dirty="0" smtClean="0">
              <a:ln>
                <a:noFill/>
              </a:ln>
              <a:solidFill>
                <a:schemeClr val="tx1"/>
              </a:solidFill>
              <a:effectLst/>
              <a:latin typeface="+mn-ea"/>
            </a:endParaRPr>
          </a:p>
        </p:txBody>
      </p:sp>
      <p:sp>
        <p:nvSpPr>
          <p:cNvPr id="21" name="Rectangle 3"/>
          <p:cNvSpPr>
            <a:spLocks noChangeArrowheads="1"/>
          </p:cNvSpPr>
          <p:nvPr/>
        </p:nvSpPr>
        <p:spPr bwMode="auto">
          <a:xfrm>
            <a:off x="1320800" y="5013440"/>
            <a:ext cx="4314824" cy="105758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PubSubClass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'./PubSub'</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Amplify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'@aws-amplify/core'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D73A49"/>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const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instance</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new</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PubSubClass</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Amplify.</a:t>
            </a:r>
            <a:r>
              <a:rPr kumimoji="0" lang="ko-KR" altLang="ko-KR" sz="1000" b="0" i="0" u="none" strike="noStrike" cap="none" normalizeH="0" baseline="0" dirty="0" smtClean="0">
                <a:ln>
                  <a:noFill/>
                </a:ln>
                <a:solidFill>
                  <a:srgbClr val="6F42C1"/>
                </a:solidFill>
                <a:effectLst/>
                <a:latin typeface="+mj-ea"/>
                <a:ea typeface="+mj-ea"/>
              </a:rPr>
              <a:t>register</a:t>
            </a:r>
            <a:r>
              <a:rPr kumimoji="0" lang="ko-KR" altLang="ko-KR" sz="1000" b="0" i="0" u="none" strike="noStrike" cap="none" normalizeH="0" baseline="0" dirty="0" smtClean="0">
                <a:ln>
                  <a:noFill/>
                </a:ln>
                <a:solidFill>
                  <a:srgbClr val="24292E"/>
                </a:solidFill>
                <a:effectLst/>
                <a:latin typeface="+mj-ea"/>
                <a:ea typeface="+mj-ea"/>
              </a:rPr>
              <a:t>(instance);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700" dirty="0">
              <a:solidFill>
                <a:srgbClr val="24292E"/>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export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default</a:t>
            </a:r>
            <a:r>
              <a:rPr kumimoji="0" lang="ko-KR" altLang="ko-KR" sz="1000" b="0" i="0" u="none" strike="noStrike" cap="none" normalizeH="0" baseline="0" dirty="0" smtClean="0">
                <a:ln>
                  <a:noFill/>
                </a:ln>
                <a:solidFill>
                  <a:srgbClr val="24292E"/>
                </a:solidFill>
                <a:effectLst/>
                <a:latin typeface="+mj-ea"/>
                <a:ea typeface="+mj-ea"/>
              </a:rPr>
              <a:t> instance;</a:t>
            </a:r>
            <a:endParaRPr kumimoji="0" lang="ko-KR" altLang="ko-KR" sz="1000" b="0" i="0" u="none" strike="noStrike" cap="none" normalizeH="0" baseline="0" dirty="0" smtClean="0">
              <a:ln>
                <a:noFill/>
              </a:ln>
              <a:solidFill>
                <a:schemeClr val="tx1"/>
              </a:solidFill>
              <a:effectLst/>
              <a:latin typeface="+mj-ea"/>
              <a:ea typeface="+mj-ea"/>
            </a:endParaRPr>
          </a:p>
        </p:txBody>
      </p:sp>
      <p:sp>
        <p:nvSpPr>
          <p:cNvPr id="22" name="Rectangle 4"/>
          <p:cNvSpPr>
            <a:spLocks noChangeArrowheads="1"/>
          </p:cNvSpPr>
          <p:nvPr/>
        </p:nvSpPr>
        <p:spPr bwMode="auto">
          <a:xfrm>
            <a:off x="1371600" y="1821441"/>
            <a:ext cx="83718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We have a class named </a:t>
            </a:r>
            <a:r>
              <a:rPr kumimoji="0" lang="ko-KR" altLang="ko-KR" sz="1100" b="0" i="0" u="sng" strike="noStrike" cap="none" normalizeH="0" baseline="0" dirty="0" smtClean="0">
                <a:ln>
                  <a:noFill/>
                </a:ln>
                <a:solidFill>
                  <a:srgbClr val="24292E"/>
                </a:solidFill>
                <a:effectLst/>
                <a:latin typeface="Arial Unicode MS" panose="020B0604020202020204" pitchFamily="50" charset="-127"/>
                <a:ea typeface="SFMono-Regular"/>
              </a:rPr>
              <a:t>Amplify</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in the </a:t>
            </a:r>
            <a:r>
              <a:rPr kumimoji="0" lang="ko-KR" altLang="ko-KR" sz="1050" b="0" i="0" u="sng" strike="noStrike" cap="none" normalizeH="0" baseline="0" dirty="0" smtClean="0">
                <a:ln>
                  <a:noFill/>
                </a:ln>
                <a:solidFill>
                  <a:srgbClr val="24292E"/>
                </a:solidFill>
                <a:effectLst/>
                <a:latin typeface="Arial Unicode MS" panose="020B0604020202020204" pitchFamily="50" charset="-127"/>
                <a:ea typeface="SFMono-Regular"/>
              </a:rPr>
              <a:t>@aws-amplify/core</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which will be the registry table for all the other modules. Modules will register themselves into </a:t>
            </a:r>
            <a:r>
              <a:rPr kumimoji="0" lang="ko-KR" altLang="ko-KR" sz="1050" b="0" i="0" u="sng" strike="noStrike" cap="none" normalizeH="0" baseline="0" dirty="0" smtClean="0">
                <a:ln>
                  <a:noFill/>
                </a:ln>
                <a:solidFill>
                  <a:srgbClr val="24292E"/>
                </a:solidFill>
                <a:effectLst/>
                <a:latin typeface="Arial Unicode MS" panose="020B0604020202020204" pitchFamily="50" charset="-127"/>
                <a:ea typeface="SFMono-Regular"/>
              </a:rPr>
              <a:t>Amplify</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class when they are loaded and they can reference other modules through this class.</a:t>
            </a:r>
            <a:r>
              <a:rPr kumimoji="0" lang="ko-KR" altLang="ko-KR" sz="800" b="0" i="0" u="none" strike="noStrike" cap="none" normalizeH="0" baseline="0" dirty="0" smtClean="0">
                <a:ln>
                  <a:noFill/>
                </a:ln>
                <a:solidFill>
                  <a:schemeClr val="tx1"/>
                </a:solidFill>
                <a:effectLst/>
                <a:latin typeface="Arial" panose="020B0604020202020204" pitchFamily="34" charset="0"/>
              </a:rPr>
              <a:t> </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435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목차</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589594385"/>
              </p:ext>
            </p:extLst>
          </p:nvPr>
        </p:nvGraphicFramePr>
        <p:xfrm>
          <a:off x="1454483" y="1632463"/>
          <a:ext cx="9341853" cy="4082537"/>
        </p:xfrm>
        <a:graphic>
          <a:graphicData uri="http://schemas.openxmlformats.org/drawingml/2006/table">
            <a:tbl>
              <a:tblPr firstRow="1" bandRow="1">
                <a:tableStyleId>{073A0DAA-6AF3-43AB-8588-CEC1D06C72B9}</a:tableStyleId>
              </a:tblPr>
              <a:tblGrid>
                <a:gridCol w="2957096"/>
                <a:gridCol w="6384757"/>
              </a:tblGrid>
              <a:tr h="480569">
                <a:tc>
                  <a:txBody>
                    <a:bodyPr/>
                    <a:lstStyle/>
                    <a:p>
                      <a:pPr algn="ctr" latinLnBrk="1"/>
                      <a:r>
                        <a:rPr lang="ko-KR" altLang="en-US" sz="1400" dirty="0" smtClean="0">
                          <a:solidFill>
                            <a:schemeClr val="tx1"/>
                          </a:solidFill>
                        </a:rPr>
                        <a:t>모  </a:t>
                      </a:r>
                      <a:r>
                        <a:rPr lang="ko-KR" altLang="en-US" sz="1400" dirty="0" err="1" smtClean="0">
                          <a:solidFill>
                            <a:schemeClr val="tx1"/>
                          </a:solidFill>
                        </a:rPr>
                        <a:t>듈</a:t>
                      </a:r>
                      <a:endParaRPr lang="ko-KR" altLang="en-US" sz="1400" dirty="0">
                        <a:solidFill>
                          <a:schemeClr val="tx1"/>
                        </a:solidFill>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400" dirty="0" smtClean="0">
                          <a:solidFill>
                            <a:schemeClr val="tx1"/>
                          </a:solidFill>
                        </a:rPr>
                        <a:t>상   세   내   용</a:t>
                      </a:r>
                      <a:endParaRPr lang="ko-KR" altLang="en-US" sz="1400" dirty="0">
                        <a:solidFill>
                          <a:schemeClr val="tx1"/>
                        </a:solidFill>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705435">
                <a:tc>
                  <a:txBody>
                    <a:bodyPr/>
                    <a:lstStyle/>
                    <a:p>
                      <a:pPr latinLnBrk="1"/>
                      <a:r>
                        <a:rPr lang="en-US" altLang="ko-KR" sz="1400" dirty="0" smtClean="0">
                          <a:solidFill>
                            <a:schemeClr val="tx1"/>
                          </a:solidFill>
                        </a:rPr>
                        <a:t>Amplify</a:t>
                      </a:r>
                      <a:r>
                        <a:rPr lang="en-US" altLang="ko-KR" sz="1400" baseline="0" dirty="0" smtClean="0">
                          <a:solidFill>
                            <a:schemeClr val="tx1"/>
                          </a:solidFill>
                        </a:rPr>
                        <a:t> </a:t>
                      </a:r>
                      <a:r>
                        <a:rPr lang="ko-KR" altLang="en-US" sz="1400" baseline="0" smtClean="0">
                          <a:solidFill>
                            <a:schemeClr val="tx1"/>
                          </a:solidFill>
                        </a:rPr>
                        <a:t>이해</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latinLnBrk="1">
                        <a:buFontTx/>
                        <a:buChar char="-"/>
                      </a:pPr>
                      <a:r>
                        <a:rPr lang="en-US" altLang="ko-KR" sz="1400" dirty="0" smtClean="0">
                          <a:solidFill>
                            <a:schemeClr val="tx1"/>
                          </a:solidFill>
                        </a:rPr>
                        <a:t>Descriptions</a:t>
                      </a:r>
                    </a:p>
                    <a:p>
                      <a:pPr marL="285750" indent="-285750" latinLnBrk="1">
                        <a:buFontTx/>
                        <a:buChar char="-"/>
                      </a:pPr>
                      <a:r>
                        <a:rPr lang="en-US" altLang="ko-KR" sz="1400" dirty="0" smtClean="0">
                          <a:solidFill>
                            <a:schemeClr val="tx1"/>
                          </a:solidFill>
                        </a:rPr>
                        <a:t>Features</a:t>
                      </a:r>
                    </a:p>
                    <a:p>
                      <a:pPr marL="285750" indent="-285750" latinLnBrk="1">
                        <a:buFontTx/>
                        <a:buChar char="-"/>
                      </a:pPr>
                      <a:r>
                        <a:rPr lang="en-US" altLang="ko-KR" sz="1400" dirty="0" smtClean="0">
                          <a:solidFill>
                            <a:schemeClr val="tx1"/>
                          </a:solidFill>
                        </a:rPr>
                        <a:t>Firebase </a:t>
                      </a:r>
                      <a:r>
                        <a:rPr lang="en-US" altLang="ko-KR" sz="1400" dirty="0" err="1" smtClean="0">
                          <a:solidFill>
                            <a:schemeClr val="tx1"/>
                          </a:solidFill>
                        </a:rPr>
                        <a:t>vs</a:t>
                      </a:r>
                      <a:r>
                        <a:rPr lang="en-US" altLang="ko-KR" sz="1400" dirty="0" smtClean="0">
                          <a:solidFill>
                            <a:schemeClr val="tx1"/>
                          </a:solidFill>
                        </a:rPr>
                        <a:t> Amplify</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dirty="0" smtClean="0">
                          <a:solidFill>
                            <a:schemeClr val="dk1"/>
                          </a:solidFill>
                          <a:effectLst/>
                          <a:latin typeface="+mn-lt"/>
                          <a:ea typeface="+mn-ea"/>
                          <a:cs typeface="+mn-cs"/>
                        </a:rPr>
                        <a:t>Amplify</a:t>
                      </a:r>
                      <a:r>
                        <a:rPr lang="en-US" altLang="ko-KR" sz="1400" b="0" i="0" kern="1200" baseline="0" dirty="0" smtClean="0">
                          <a:solidFill>
                            <a:schemeClr val="dk1"/>
                          </a:solidFill>
                          <a:effectLst/>
                          <a:latin typeface="+mn-lt"/>
                          <a:ea typeface="+mn-ea"/>
                          <a:cs typeface="+mn-cs"/>
                        </a:rPr>
                        <a:t> CLI</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baseline="0" dirty="0" smtClean="0">
                          <a:solidFill>
                            <a:schemeClr val="dk1"/>
                          </a:solidFill>
                          <a:effectLst/>
                          <a:latin typeface="+mn-lt"/>
                          <a:ea typeface="+mn-ea"/>
                          <a:cs typeface="+mn-cs"/>
                        </a:rPr>
                        <a:t>Console</a:t>
                      </a:r>
                      <a:endParaRPr lang="en-US" altLang="ko-KR" sz="1400" b="0" i="0" kern="1200" dirty="0" smtClean="0">
                        <a:solidFill>
                          <a:schemeClr val="dk1"/>
                        </a:solidFill>
                        <a:effectLst/>
                        <a:latin typeface="+mn-lt"/>
                        <a:ea typeface="+mn-ea"/>
                        <a:cs typeface="+mn-cs"/>
                      </a:endParaRP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dirty="0" smtClean="0">
                          <a:solidFill>
                            <a:schemeClr val="dk1"/>
                          </a:solidFill>
                          <a:effectLst/>
                          <a:latin typeface="+mn-lt"/>
                          <a:ea typeface="+mn-ea"/>
                          <a:cs typeface="+mn-cs"/>
                        </a:rPr>
                        <a:t>Folder</a:t>
                      </a:r>
                      <a:r>
                        <a:rPr lang="en-US" altLang="ko-KR" sz="1400" b="0" i="0" kern="1200" baseline="0" dirty="0" smtClean="0">
                          <a:solidFill>
                            <a:schemeClr val="dk1"/>
                          </a:solidFill>
                          <a:effectLst/>
                          <a:latin typeface="+mn-lt"/>
                          <a:ea typeface="+mn-ea"/>
                          <a:cs typeface="+mn-cs"/>
                        </a:rPr>
                        <a:t> structure</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baseline="0" dirty="0" smtClean="0">
                          <a:solidFill>
                            <a:schemeClr val="dk1"/>
                          </a:solidFill>
                          <a:effectLst/>
                          <a:latin typeface="+mn-lt"/>
                          <a:ea typeface="+mn-ea"/>
                          <a:cs typeface="+mn-cs"/>
                        </a:rPr>
                        <a:t>Amplify files</a:t>
                      </a:r>
                      <a:endParaRPr lang="en-US" altLang="ko-KR" sz="1400" b="0" i="0" kern="1200" dirty="0" smtClean="0">
                        <a:solidFill>
                          <a:schemeClr val="dk1"/>
                        </a:solidFill>
                        <a:effectLst/>
                        <a:latin typeface="+mn-lt"/>
                        <a:ea typeface="+mn-ea"/>
                        <a:cs typeface="+mn-cs"/>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609600">
                <a:tc>
                  <a:txBody>
                    <a:bodyPr/>
                    <a:lstStyle/>
                    <a:p>
                      <a:pPr latinLnBrk="1"/>
                      <a:r>
                        <a:rPr lang="en-US" altLang="ko-KR" sz="1400" dirty="0" smtClean="0">
                          <a:solidFill>
                            <a:schemeClr val="tx1"/>
                          </a:solidFill>
                        </a:rPr>
                        <a:t>Amplify </a:t>
                      </a:r>
                      <a:r>
                        <a:rPr lang="ko-KR" altLang="en-US" sz="1400" smtClean="0">
                          <a:solidFill>
                            <a:schemeClr val="tx1"/>
                          </a:solidFill>
                        </a:rPr>
                        <a:t>환경세팅</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latinLnBrk="1">
                        <a:buFontTx/>
                        <a:buChar char="-"/>
                      </a:pPr>
                      <a:r>
                        <a:rPr lang="en-US" altLang="ko-KR" sz="1400" dirty="0" smtClean="0">
                          <a:solidFill>
                            <a:schemeClr val="tx1"/>
                          </a:solidFill>
                        </a:rPr>
                        <a:t>Installation</a:t>
                      </a:r>
                    </a:p>
                    <a:p>
                      <a:pPr marL="285750" indent="-285750" latinLnBrk="1">
                        <a:buFontTx/>
                        <a:buChar char="-"/>
                      </a:pPr>
                      <a:r>
                        <a:rPr lang="en-US" altLang="ko-KR" sz="1400" dirty="0" smtClean="0">
                          <a:solidFill>
                            <a:schemeClr val="tx1"/>
                          </a:solidFill>
                        </a:rPr>
                        <a:t>Configuration</a:t>
                      </a:r>
                      <a:endParaRPr lang="ko-KR" altLang="en-US" sz="1400" dirty="0">
                        <a:solidFill>
                          <a:schemeClr val="tx1"/>
                        </a:solidFill>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635000">
                <a:tc>
                  <a:txBody>
                    <a:bodyPr/>
                    <a:lstStyle/>
                    <a:p>
                      <a:pPr latinLnBrk="1"/>
                      <a:r>
                        <a:rPr lang="en-US" altLang="ko-KR" sz="1400" dirty="0" smtClean="0">
                          <a:solidFill>
                            <a:schemeClr val="tx1"/>
                          </a:solidFill>
                        </a:rPr>
                        <a:t>Amplify.js</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smtClean="0">
                          <a:solidFill>
                            <a:schemeClr val="dk1"/>
                          </a:solidFill>
                          <a:effectLst/>
                          <a:latin typeface="+mn-lt"/>
                          <a:ea typeface="+mn-ea"/>
                          <a:cs typeface="+mn-cs"/>
                        </a:rPr>
                        <a:t>Examples</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dirty="0" smtClean="0">
                          <a:solidFill>
                            <a:schemeClr val="dk1"/>
                          </a:solidFill>
                          <a:effectLst/>
                          <a:latin typeface="+mn-lt"/>
                          <a:ea typeface="+mn-ea"/>
                          <a:cs typeface="+mn-cs"/>
                        </a:rPr>
                        <a:t>Modularization</a:t>
                      </a:r>
                      <a:endParaRPr lang="en-US" altLang="ko-KR" sz="1400" b="0" i="0" kern="1200" dirty="0" smtClean="0">
                        <a:solidFill>
                          <a:schemeClr val="dk1"/>
                        </a:solidFill>
                        <a:effectLst/>
                        <a:latin typeface="+mn-lt"/>
                        <a:ea typeface="+mn-ea"/>
                        <a:cs typeface="+mn-cs"/>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651933">
                <a:tc>
                  <a:txBody>
                    <a:bodyPr/>
                    <a:lstStyle/>
                    <a:p>
                      <a:pPr latinLnBrk="1"/>
                      <a:r>
                        <a:rPr lang="en-US" altLang="ko-KR" sz="1400" dirty="0" smtClean="0">
                          <a:solidFill>
                            <a:schemeClr val="tx1"/>
                          </a:solidFill>
                        </a:rPr>
                        <a:t>Case</a:t>
                      </a:r>
                      <a:r>
                        <a:rPr lang="en-US" altLang="ko-KR" sz="1400" baseline="0" dirty="0" smtClean="0">
                          <a:solidFill>
                            <a:schemeClr val="tx1"/>
                          </a:solidFill>
                        </a:rPr>
                        <a:t> Study</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dirty="0" smtClean="0">
                          <a:solidFill>
                            <a:schemeClr val="tx1"/>
                          </a:solidFill>
                        </a:rPr>
                        <a:t>Team Environment</a:t>
                      </a:r>
                      <a:endParaRPr lang="en-US" altLang="ko-KR" sz="1400" b="0" dirty="0" smtClean="0"/>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dirty="0" smtClean="0"/>
                        <a:t>Building a ‘Notes’ app [React]</a:t>
                      </a:r>
                      <a:endParaRPr lang="ko-KR" altLang="en-US" sz="1400" smtClean="0">
                        <a:solidFill>
                          <a:schemeClr val="tx1"/>
                        </a:solidFill>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67586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16" name="내용 개체 틀 2"/>
          <p:cNvSpPr txBox="1">
            <a:spLocks/>
          </p:cNvSpPr>
          <p:nvPr/>
        </p:nvSpPr>
        <p:spPr>
          <a:xfrm>
            <a:off x="838200" y="1182995"/>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Modularization</a:t>
            </a:r>
            <a:endParaRPr lang="en-US" altLang="ko-KR" b="1" dirty="0" smtClean="0">
              <a:solidFill>
                <a:schemeClr val="tx1"/>
              </a:solidFill>
            </a:endParaRPr>
          </a:p>
          <a:p>
            <a:pPr marL="447675" lvl="2" indent="-184150">
              <a:spcBef>
                <a:spcPts val="1000"/>
              </a:spcBef>
            </a:pPr>
            <a:r>
              <a:rPr lang="en-US" altLang="ko-KR" dirty="0" smtClean="0"/>
              <a:t>Apply modularized Amplify to other packages</a:t>
            </a:r>
            <a:endParaRPr lang="en-US" altLang="ko-KR" dirty="0"/>
          </a:p>
        </p:txBody>
      </p:sp>
      <p:sp>
        <p:nvSpPr>
          <p:cNvPr id="22" name="Rectangle 4"/>
          <p:cNvSpPr>
            <a:spLocks noChangeArrowheads="1"/>
          </p:cNvSpPr>
          <p:nvPr/>
        </p:nvSpPr>
        <p:spPr bwMode="auto">
          <a:xfrm>
            <a:off x="1371600" y="1873133"/>
            <a:ext cx="837184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latinLnBrk="0"/>
            <a:r>
              <a:rPr lang="en-US" altLang="ko-KR" sz="1200" dirty="0"/>
              <a:t>The way to make them work with the modularized version of Amplify is </a:t>
            </a:r>
            <a:r>
              <a:rPr lang="en-US" altLang="ko-KR" sz="1200" dirty="0" smtClean="0"/>
              <a:t>to</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1463040" y="2102131"/>
            <a:ext cx="9652000" cy="33855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100" b="0" i="0" u="none" strike="noStrike" cap="none" normalizeH="0" baseline="0" smtClean="0">
                <a:ln>
                  <a:noFill/>
                </a:ln>
                <a:solidFill>
                  <a:srgbClr val="24292E"/>
                </a:solidFill>
                <a:effectLst/>
                <a:latin typeface="Arial" panose="020B0604020202020204" pitchFamily="34" charset="0"/>
                <a:ea typeface="-apple-system"/>
              </a:rPr>
              <a:t>Define</a:t>
            </a:r>
            <a:r>
              <a:rPr kumimoji="0" lang="ko-KR"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000" b="0" i="0" u="sng" strike="noStrike" cap="none" normalizeH="0" baseline="0" dirty="0" smtClean="0">
                <a:ln>
                  <a:noFill/>
                </a:ln>
                <a:solidFill>
                  <a:srgbClr val="24292E"/>
                </a:solidFill>
                <a:effectLst/>
                <a:latin typeface="Arial Unicode MS" panose="020B0604020202020204" pitchFamily="50" charset="-127"/>
                <a:ea typeface="SFMono-Regular"/>
              </a:rPr>
              <a:t>@aws-amplify/core</a:t>
            </a:r>
            <a:r>
              <a:rPr kumimoji="0" lang="ko-KR" altLang="ko-KR" sz="1100" b="0" i="0" u="none" strike="noStrike" cap="none" normalizeH="0" baseline="0" dirty="0" smtClean="0">
                <a:ln>
                  <a:noFill/>
                </a:ln>
                <a:solidFill>
                  <a:srgbClr val="24292E"/>
                </a:solidFill>
                <a:effectLst/>
                <a:ea typeface="-apple-system"/>
              </a:rPr>
              <a:t> </a:t>
            </a:r>
            <a:r>
              <a:rPr kumimoji="0" lang="ko-KR" altLang="ko-KR" sz="1100" b="0" i="0" u="none" strike="noStrike" cap="none" normalizeH="0" baseline="0" dirty="0" smtClean="0">
                <a:ln>
                  <a:noFill/>
                </a:ln>
                <a:solidFill>
                  <a:srgbClr val="24292E"/>
                </a:solidFill>
                <a:effectLst/>
                <a:latin typeface="Arial" panose="020B0604020202020204" pitchFamily="34" charset="0"/>
                <a:ea typeface="-apple-system"/>
              </a:rPr>
              <a:t>as one of the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100" b="0" i="0" u="none" strike="noStrike" cap="none" normalizeH="0" baseline="0" smtClean="0">
                <a:ln>
                  <a:noFill/>
                </a:ln>
                <a:solidFill>
                  <a:srgbClr val="24292E"/>
                </a:solidFill>
                <a:effectLst/>
                <a:latin typeface="Arial" panose="020B0604020202020204" pitchFamily="34" charset="0"/>
                <a:ea typeface="-apple-system"/>
              </a:rPr>
              <a:t>Export </a:t>
            </a:r>
            <a:r>
              <a:rPr kumimoji="0" lang="ko-KR" altLang="ko-KR" sz="1100" b="0" i="0" u="none" strike="noStrike" cap="none" normalizeH="0" baseline="0" dirty="0" smtClean="0">
                <a:ln>
                  <a:noFill/>
                </a:ln>
                <a:solidFill>
                  <a:srgbClr val="24292E"/>
                </a:solidFill>
                <a:effectLst/>
                <a:latin typeface="Arial" panose="020B0604020202020204" pitchFamily="34" charset="0"/>
                <a:ea typeface="-apple-system"/>
              </a:rPr>
              <a:t>module references from </a:t>
            </a:r>
            <a:r>
              <a:rPr kumimoji="0" lang="ko-KR" altLang="ko-KR" sz="1000" b="0" i="0" u="sng" strike="noStrike" cap="none" normalizeH="0" baseline="0" smtClean="0">
                <a:ln>
                  <a:noFill/>
                </a:ln>
                <a:solidFill>
                  <a:srgbClr val="24292E"/>
                </a:solidFill>
                <a:effectLst/>
                <a:latin typeface="Arial Unicode MS" panose="020B0604020202020204" pitchFamily="50" charset="-127"/>
                <a:ea typeface="SFMono-Regular"/>
              </a:rPr>
              <a:t>@aws-amplify/core/Amplify</a:t>
            </a:r>
            <a:endParaRPr kumimoji="0" lang="ko-KR" altLang="ko-KR"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371600" y="2551305"/>
            <a:ext cx="7416800" cy="60707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import</a:t>
            </a:r>
            <a:r>
              <a:rPr kumimoji="0" lang="ko-KR" altLang="ko-KR" sz="1000" b="0" i="0" u="none" strike="noStrike" cap="none" normalizeH="0" baseline="0" dirty="0" smtClean="0">
                <a:ln>
                  <a:noFill/>
                </a:ln>
                <a:solidFill>
                  <a:srgbClr val="24292E"/>
                </a:solidFill>
                <a:effectLst/>
                <a:latin typeface="+mn-ea"/>
              </a:rPr>
              <a:t> Amplify </a:t>
            </a:r>
            <a:r>
              <a:rPr kumimoji="0" lang="ko-KR" altLang="ko-KR" sz="1000" b="0" i="0" u="none" strike="noStrike" cap="none" normalizeH="0" baseline="0" dirty="0" smtClean="0">
                <a:ln>
                  <a:noFill/>
                </a:ln>
                <a:solidFill>
                  <a:srgbClr val="D73A49"/>
                </a:solidFill>
                <a:effectLst/>
                <a:latin typeface="+mn-ea"/>
              </a:rPr>
              <a:t>from</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'@aws-amplify/core'</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24292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const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Auth</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Amplify.Auth;</a:t>
            </a:r>
            <a:r>
              <a:rPr kumimoji="0" lang="ko-KR" altLang="ko-KR" sz="1000" b="0" i="0" u="none" strike="noStrike" cap="none" normalizeH="0" baseline="0" dirty="0" smtClean="0">
                <a:ln>
                  <a:noFill/>
                </a:ln>
                <a:solidFill>
                  <a:schemeClr val="tx1"/>
                </a:solidFill>
                <a:effectLst/>
                <a:latin typeface="+mn-ea"/>
              </a:rPr>
              <a:t> </a:t>
            </a:r>
          </a:p>
        </p:txBody>
      </p:sp>
      <p:sp>
        <p:nvSpPr>
          <p:cNvPr id="6" name="Rectangle 3"/>
          <p:cNvSpPr>
            <a:spLocks noChangeArrowheads="1"/>
          </p:cNvSpPr>
          <p:nvPr/>
        </p:nvSpPr>
        <p:spPr bwMode="auto">
          <a:xfrm>
            <a:off x="1371600" y="3285066"/>
            <a:ext cx="4836260" cy="4565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When the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@aws-amplify/auth</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is not imported,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Auth</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would be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null</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or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undefined</a:t>
            </a:r>
            <a:endParaRPr kumimoji="0" lang="ko-KR" altLang="ko-KR" sz="800" b="0" i="0" u="none" strike="noStrike" cap="none" normalizeH="0" baseline="0" dirty="0" smtClean="0">
              <a:ln>
                <a:noFill/>
              </a:ln>
              <a:solidFill>
                <a:schemeClr val="tx1"/>
              </a:solidFill>
              <a:effectLst/>
            </a:endParaRPr>
          </a:p>
          <a:p>
            <a:pPr marL="92075" lvl="1" eaLnBrk="0" fontAlgn="base" latinLnBrk="0" hangingPunct="0">
              <a:spcBef>
                <a:spcPct val="0"/>
              </a:spcBef>
              <a:spcAft>
                <a:spcPct val="0"/>
              </a:spcAft>
              <a:buFontTx/>
              <a:buChar char="•"/>
            </a:pPr>
            <a:r>
              <a:rPr kumimoji="0" lang="en-US"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100" b="0" i="0" u="none" strike="noStrike" cap="none" normalizeH="0" baseline="0" smtClean="0">
                <a:ln>
                  <a:noFill/>
                </a:ln>
                <a:solidFill>
                  <a:srgbClr val="24292E"/>
                </a:solidFill>
                <a:effectLst/>
                <a:latin typeface="Arial" panose="020B0604020202020204" pitchFamily="34" charset="0"/>
                <a:ea typeface="-apple-system"/>
              </a:rPr>
              <a:t>Check if the module is imported before using any method from the module:</a:t>
            </a:r>
            <a:endParaRPr kumimoji="0" lang="ko-KR" altLang="ko-KR"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51280" y="3677368"/>
            <a:ext cx="7437120" cy="220060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latin typeface="+mn-ea"/>
              </a:rPr>
              <a:t>// in aws-amplify-react/src/Auth/SignIn.jsx</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10000"/>
              </a:lnSpc>
              <a:spcBef>
                <a:spcPct val="0"/>
              </a:spcBef>
              <a:spcAft>
                <a:spcPct val="0"/>
              </a:spcAft>
              <a:buClrTx/>
              <a:buSzTx/>
              <a:buFontTx/>
              <a:buNone/>
              <a:tabLst/>
            </a:pPr>
            <a:r>
              <a:rPr kumimoji="0" lang="ko-KR" altLang="ko-KR" sz="1000" b="0" i="0" u="none" strike="noStrike" cap="none" normalizeH="0" baseline="0" dirty="0" smtClean="0">
                <a:ln>
                  <a:noFill/>
                </a:ln>
                <a:solidFill>
                  <a:srgbClr val="6F42C1"/>
                </a:solidFill>
                <a:effectLst/>
                <a:latin typeface="+mn-ea"/>
              </a:rPr>
              <a:t>signIn</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D73A49"/>
                </a:solidFill>
                <a:effectLst/>
                <a:latin typeface="+mn-ea"/>
              </a:rPr>
              <a:t>const</a:t>
            </a:r>
            <a:r>
              <a:rPr kumimoji="0" lang="ko-KR" altLang="ko-KR" sz="1000" b="0" i="0" u="none" strike="noStrike" cap="none" normalizeH="0" baseline="0" dirty="0" smtClean="0">
                <a:ln>
                  <a:noFill/>
                </a:ln>
                <a:solidFill>
                  <a:srgbClr val="24292E"/>
                </a:solidFill>
                <a:effectLst/>
                <a:latin typeface="+mn-ea"/>
              </a:rPr>
              <a:t> { </a:t>
            </a:r>
            <a:r>
              <a:rPr kumimoji="0" lang="ko-KR" altLang="ko-KR" sz="1000" b="0" i="0" u="none" strike="noStrike" cap="none" normalizeH="0" baseline="0" dirty="0" smtClean="0">
                <a:ln>
                  <a:noFill/>
                </a:ln>
                <a:solidFill>
                  <a:srgbClr val="005CC5"/>
                </a:solidFill>
                <a:effectLst/>
                <a:latin typeface="+mn-ea"/>
              </a:rPr>
              <a:t>username</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password</a:t>
            </a:r>
            <a:r>
              <a:rPr kumimoji="0" lang="ko-KR" altLang="ko-KR" sz="1000" b="0" i="0" u="none" strike="noStrike" cap="none" normalizeH="0" baseline="0" dirty="0" smtClean="0">
                <a:ln>
                  <a:noFill/>
                </a:ln>
                <a:solidFill>
                  <a:srgbClr val="24292E"/>
                </a:solidFill>
                <a:effectLst/>
                <a:latin typeface="+mn-ea"/>
              </a:rPr>
              <a:t> }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this</a:t>
            </a:r>
            <a:r>
              <a:rPr kumimoji="0" lang="ko-KR" altLang="ko-KR" sz="1000" b="0" i="0" u="none" strike="noStrike" cap="none" normalizeH="0" baseline="0" dirty="0" smtClean="0">
                <a:ln>
                  <a:noFill/>
                </a:ln>
                <a:solidFill>
                  <a:srgbClr val="24292E"/>
                </a:solidFill>
                <a:effectLst/>
                <a:latin typeface="+mn-ea"/>
              </a:rPr>
              <a:t>.inputs;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D73A49"/>
                </a:solidFill>
                <a:effectLst/>
                <a:latin typeface="+mn-ea"/>
              </a:rPr>
              <a:t>if</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Auth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typeof</a:t>
            </a:r>
            <a:r>
              <a:rPr kumimoji="0" lang="ko-KR" altLang="ko-KR" sz="1000" b="0" i="0" u="none" strike="noStrike" cap="none" normalizeH="0" baseline="0" dirty="0" smtClean="0">
                <a:ln>
                  <a:noFill/>
                </a:ln>
                <a:solidFill>
                  <a:srgbClr val="24292E"/>
                </a:solidFill>
                <a:effectLst/>
                <a:latin typeface="+mn-ea"/>
              </a:rPr>
              <a:t> Auth.signIn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'function'</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720725" lvl="2"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D73A49"/>
                </a:solidFill>
                <a:effectLst/>
                <a:latin typeface="+mn-ea"/>
              </a:rPr>
              <a:t>throw</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new</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6F42C1"/>
                </a:solidFill>
                <a:effectLst/>
                <a:latin typeface="+mn-ea"/>
              </a:rPr>
              <a:t>Error</a:t>
            </a: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rgbClr val="032F62"/>
                </a:solidFill>
                <a:effectLst/>
                <a:latin typeface="+mn-ea"/>
              </a:rPr>
              <a:t>'No Auth module found, please ensure @aws-amplify/auth is imported'</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Auth.</a:t>
            </a:r>
            <a:r>
              <a:rPr kumimoji="0" lang="ko-KR" altLang="ko-KR" sz="1000" b="0" i="0" u="none" strike="noStrike" cap="none" normalizeH="0" baseline="0" dirty="0" smtClean="0">
                <a:ln>
                  <a:noFill/>
                </a:ln>
                <a:solidFill>
                  <a:srgbClr val="6F42C1"/>
                </a:solidFill>
                <a:effectLst/>
                <a:latin typeface="+mn-ea"/>
              </a:rPr>
              <a:t>signIn</a:t>
            </a:r>
            <a:r>
              <a:rPr kumimoji="0" lang="ko-KR" altLang="ko-KR" sz="1000" b="0" i="0" u="none" strike="noStrike" cap="none" normalizeH="0" baseline="0" dirty="0" smtClean="0">
                <a:ln>
                  <a:noFill/>
                </a:ln>
                <a:solidFill>
                  <a:srgbClr val="24292E"/>
                </a:solidFill>
                <a:effectLst/>
                <a:latin typeface="+mn-ea"/>
              </a:rPr>
              <a:t>(username, password)</a:t>
            </a:r>
            <a:endParaRPr kumimoji="0" lang="en-US" altLang="ko-KR" sz="1000" b="0" i="0" u="none" strike="noStrike" cap="none" normalizeH="0" baseline="0" dirty="0" smtClean="0">
              <a:ln>
                <a:noFill/>
              </a:ln>
              <a:solidFill>
                <a:srgbClr val="24292E"/>
              </a:solidFill>
              <a:effectLst/>
              <a:latin typeface="+mn-ea"/>
            </a:endParaRPr>
          </a:p>
          <a:p>
            <a:pPr marL="720725" lvl="2"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6A737D"/>
                </a:solidFill>
                <a:effectLst/>
                <a:latin typeface="+mn-ea"/>
              </a:rPr>
              <a:t>// ...</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rgbClr val="005CC5"/>
                </a:solidFill>
                <a:effectLst/>
                <a:latin typeface="+mn-ea"/>
              </a:rPr>
              <a:t>catch</a:t>
            </a:r>
            <a:r>
              <a:rPr kumimoji="0" lang="ko-KR" altLang="ko-KR" sz="1000" b="0" i="0" u="none" strike="noStrike" cap="none" normalizeH="0" baseline="0" dirty="0" smtClean="0">
                <a:ln>
                  <a:noFill/>
                </a:ln>
                <a:solidFill>
                  <a:srgbClr val="24292E"/>
                </a:solidFill>
                <a:effectLst/>
                <a:latin typeface="+mn-ea"/>
              </a:rPr>
              <a:t>(err </a:t>
            </a:r>
            <a:r>
              <a:rPr kumimoji="0" lang="ko-KR" altLang="ko-KR" sz="1000" b="0" i="0" u="none" strike="noStrike" cap="none" normalizeH="0" baseline="0" dirty="0" smtClean="0">
                <a:ln>
                  <a:noFill/>
                </a:ln>
                <a:solidFill>
                  <a:srgbClr val="D73A49"/>
                </a:solidFill>
                <a:effectLst/>
                <a:latin typeface="+mn-ea"/>
              </a:rPr>
              <a:t>=&gt;</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720725" lvl="2"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6A737D"/>
                </a:solidFill>
                <a:effectLst/>
                <a:latin typeface="+mn-ea"/>
              </a:rPr>
              <a:t>// ...</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1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chemeClr val="tx1"/>
                </a:solidFill>
                <a:effectLst/>
                <a:latin typeface="+mn-ea"/>
              </a:rPr>
              <a:t> </a:t>
            </a:r>
          </a:p>
        </p:txBody>
      </p:sp>
    </p:spTree>
    <p:extLst>
      <p:ext uri="{BB962C8B-B14F-4D97-AF65-F5344CB8AC3E}">
        <p14:creationId xmlns:p14="http://schemas.microsoft.com/office/powerpoint/2010/main" val="409139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070" y="1882255"/>
            <a:ext cx="5520690" cy="309349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5" name="제목 1"/>
          <p:cNvSpPr>
            <a:spLocks noGrp="1"/>
          </p:cNvSpPr>
          <p:nvPr>
            <p:ph type="title"/>
          </p:nvPr>
        </p:nvSpPr>
        <p:spPr>
          <a:xfrm>
            <a:off x="838200" y="365126"/>
            <a:ext cx="10515600" cy="668962"/>
          </a:xfrm>
        </p:spPr>
        <p:txBody>
          <a:bodyPr/>
          <a:lstStyle/>
          <a:p>
            <a:r>
              <a:rPr lang="en-US" altLang="ko-KR" dirty="0" smtClean="0"/>
              <a:t>Case Study</a:t>
            </a:r>
            <a:endParaRPr lang="ko-KR" altLang="en-US" dirty="0"/>
          </a:p>
        </p:txBody>
      </p:sp>
      <p:sp>
        <p:nvSpPr>
          <p:cNvPr id="6" name="내용 개체 틀 2"/>
          <p:cNvSpPr>
            <a:spLocks noGrp="1"/>
          </p:cNvSpPr>
          <p:nvPr>
            <p:ph idx="1"/>
          </p:nvPr>
        </p:nvSpPr>
        <p:spPr>
          <a:xfrm>
            <a:off x="838200" y="1120963"/>
            <a:ext cx="10515600" cy="4807763"/>
          </a:xfrm>
        </p:spPr>
        <p:txBody>
          <a:bodyPr/>
          <a:lstStyle/>
          <a:p>
            <a:r>
              <a:rPr lang="en-US" altLang="ko-KR" b="1" dirty="0" smtClean="0"/>
              <a:t>Team Environment </a:t>
            </a:r>
            <a:endParaRPr lang="en-US" altLang="ko-KR" b="1" dirty="0" smtClean="0">
              <a:solidFill>
                <a:schemeClr val="tx1"/>
              </a:solidFill>
            </a:endParaRPr>
          </a:p>
          <a:p>
            <a:pPr marL="457200" lvl="1" indent="0">
              <a:buNone/>
            </a:pPr>
            <a:r>
              <a:rPr lang="en-US" altLang="ko-KR" dirty="0" smtClean="0"/>
              <a:t>&gt; Overview</a:t>
            </a:r>
            <a:endParaRPr lang="en-US" altLang="ko-KR" sz="100" dirty="0"/>
          </a:p>
        </p:txBody>
      </p:sp>
      <p:sp>
        <p:nvSpPr>
          <p:cNvPr id="7" name="TextBox 6"/>
          <p:cNvSpPr txBox="1"/>
          <p:nvPr/>
        </p:nvSpPr>
        <p:spPr>
          <a:xfrm>
            <a:off x="2926080" y="1171763"/>
            <a:ext cx="2893228" cy="276999"/>
          </a:xfrm>
          <a:prstGeom prst="rect">
            <a:avLst/>
          </a:prstGeom>
          <a:noFill/>
        </p:spPr>
        <p:txBody>
          <a:bodyPr wrap="none" rtlCol="0">
            <a:spAutoFit/>
          </a:bodyPr>
          <a:lstStyle/>
          <a:p>
            <a:r>
              <a:rPr lang="en-US" altLang="ko-KR" sz="1200" dirty="0" smtClean="0">
                <a:hlinkClick r:id="rId3"/>
              </a:rPr>
              <a:t>https://docs.amplify.aws/cli/teams/overview</a:t>
            </a:r>
            <a:endParaRPr lang="ko-KR" altLang="en-US" sz="1200"/>
          </a:p>
        </p:txBody>
      </p:sp>
      <p:pic>
        <p:nvPicPr>
          <p:cNvPr id="8196" name="Picture 4" descr="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5360" y="2534362"/>
            <a:ext cx="5689600" cy="32026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8520" y="4996097"/>
            <a:ext cx="1662122" cy="276999"/>
          </a:xfrm>
          <a:prstGeom prst="rect">
            <a:avLst/>
          </a:prstGeom>
          <a:noFill/>
        </p:spPr>
        <p:txBody>
          <a:bodyPr wrap="none" rtlCol="0">
            <a:spAutoFit/>
          </a:bodyPr>
          <a:lstStyle/>
          <a:p>
            <a:r>
              <a:rPr lang="en-US" altLang="ko-KR" sz="1200" dirty="0" smtClean="0"/>
              <a:t>[Multiple environments]</a:t>
            </a:r>
            <a:endParaRPr lang="ko-KR" altLang="en-US" sz="1200"/>
          </a:p>
        </p:txBody>
      </p:sp>
      <p:sp>
        <p:nvSpPr>
          <p:cNvPr id="10" name="TextBox 9"/>
          <p:cNvSpPr txBox="1"/>
          <p:nvPr/>
        </p:nvSpPr>
        <p:spPr>
          <a:xfrm>
            <a:off x="5964882" y="5759746"/>
            <a:ext cx="2427075" cy="276999"/>
          </a:xfrm>
          <a:prstGeom prst="rect">
            <a:avLst/>
          </a:prstGeom>
          <a:noFill/>
        </p:spPr>
        <p:txBody>
          <a:bodyPr wrap="none" rtlCol="0">
            <a:spAutoFit/>
          </a:bodyPr>
          <a:lstStyle/>
          <a:p>
            <a:r>
              <a:rPr lang="en-US" altLang="ko-KR" sz="1200" dirty="0" smtClean="0"/>
              <a:t>[Add features </a:t>
            </a:r>
            <a:r>
              <a:rPr lang="en-US" altLang="ko-KR" sz="1200" dirty="0"/>
              <a:t> to each environment</a:t>
            </a:r>
            <a:r>
              <a:rPr lang="en-US" altLang="ko-KR" sz="1200" dirty="0" smtClean="0"/>
              <a:t>]</a:t>
            </a:r>
            <a:endParaRPr lang="ko-KR" altLang="en-US" sz="1200"/>
          </a:p>
        </p:txBody>
      </p:sp>
    </p:spTree>
    <p:extLst>
      <p:ext uri="{BB962C8B-B14F-4D97-AF65-F5344CB8AC3E}">
        <p14:creationId xmlns:p14="http://schemas.microsoft.com/office/powerpoint/2010/main" val="2508687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838200" y="365126"/>
            <a:ext cx="10515600" cy="668962"/>
          </a:xfrm>
        </p:spPr>
        <p:txBody>
          <a:bodyPr/>
          <a:lstStyle/>
          <a:p>
            <a:r>
              <a:rPr lang="en-US" altLang="ko-KR" dirty="0" smtClean="0"/>
              <a:t>Case Study</a:t>
            </a:r>
            <a:endParaRPr lang="ko-KR" altLang="en-US" dirty="0"/>
          </a:p>
        </p:txBody>
      </p:sp>
      <p:sp>
        <p:nvSpPr>
          <p:cNvPr id="6" name="내용 개체 틀 2"/>
          <p:cNvSpPr>
            <a:spLocks noGrp="1"/>
          </p:cNvSpPr>
          <p:nvPr>
            <p:ph idx="1"/>
          </p:nvPr>
        </p:nvSpPr>
        <p:spPr>
          <a:xfrm>
            <a:off x="838200" y="1120963"/>
            <a:ext cx="10515600" cy="4807763"/>
          </a:xfrm>
        </p:spPr>
        <p:txBody>
          <a:bodyPr/>
          <a:lstStyle/>
          <a:p>
            <a:r>
              <a:rPr lang="en-US" altLang="ko-KR" b="1" dirty="0" smtClean="0"/>
              <a:t>Team Environment </a:t>
            </a:r>
            <a:endParaRPr lang="en-US" altLang="ko-KR" b="1" dirty="0" smtClean="0">
              <a:solidFill>
                <a:schemeClr val="tx1"/>
              </a:solidFill>
            </a:endParaRPr>
          </a:p>
          <a:p>
            <a:pPr marL="457200" lvl="1" indent="0">
              <a:buNone/>
            </a:pPr>
            <a:r>
              <a:rPr lang="en-US" altLang="ko-KR" dirty="0" smtClean="0"/>
              <a:t>&gt; Overview</a:t>
            </a:r>
            <a:endParaRPr lang="en-US" altLang="ko-KR" sz="100" dirty="0"/>
          </a:p>
        </p:txBody>
      </p:sp>
      <p:sp>
        <p:nvSpPr>
          <p:cNvPr id="7" name="TextBox 6"/>
          <p:cNvSpPr txBox="1"/>
          <p:nvPr/>
        </p:nvSpPr>
        <p:spPr>
          <a:xfrm>
            <a:off x="2926080" y="1171763"/>
            <a:ext cx="2893228" cy="276999"/>
          </a:xfrm>
          <a:prstGeom prst="rect">
            <a:avLst/>
          </a:prstGeom>
          <a:noFill/>
        </p:spPr>
        <p:txBody>
          <a:bodyPr wrap="none" rtlCol="0">
            <a:spAutoFit/>
          </a:bodyPr>
          <a:lstStyle/>
          <a:p>
            <a:r>
              <a:rPr lang="en-US" altLang="ko-KR" sz="1200" dirty="0" smtClean="0">
                <a:hlinkClick r:id="rId2"/>
              </a:rPr>
              <a:t>https://docs.amplify.aws/cli/teams/overview</a:t>
            </a:r>
            <a:endParaRPr lang="ko-KR" altLang="en-US" sz="1200"/>
          </a:p>
        </p:txBody>
      </p:sp>
      <p:sp>
        <p:nvSpPr>
          <p:cNvPr id="4" name="TextBox 3"/>
          <p:cNvSpPr txBox="1"/>
          <p:nvPr/>
        </p:nvSpPr>
        <p:spPr>
          <a:xfrm>
            <a:off x="858520" y="4955457"/>
            <a:ext cx="3062890" cy="276999"/>
          </a:xfrm>
          <a:prstGeom prst="rect">
            <a:avLst/>
          </a:prstGeom>
          <a:noFill/>
        </p:spPr>
        <p:txBody>
          <a:bodyPr wrap="none" rtlCol="0">
            <a:spAutoFit/>
          </a:bodyPr>
          <a:lstStyle/>
          <a:p>
            <a:r>
              <a:rPr lang="en-US" altLang="ko-KR" sz="1200" dirty="0" smtClean="0"/>
              <a:t>[Multiple developers sharing in same account]</a:t>
            </a:r>
            <a:endParaRPr lang="ko-KR" altLang="en-US" sz="1200"/>
          </a:p>
        </p:txBody>
      </p:sp>
      <p:pic>
        <p:nvPicPr>
          <p:cNvPr id="9218" name="Picture 2" descr="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 y="1798178"/>
            <a:ext cx="5530466" cy="3113842"/>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715760" y="1764340"/>
            <a:ext cx="4917440" cy="2361398"/>
          </a:xfrm>
          <a:prstGeom prst="rect">
            <a:avLst/>
          </a:prstGeom>
          <a:solidFill>
            <a:schemeClr val="bg1">
              <a:lumMod val="95000"/>
            </a:schemeClr>
          </a:solidFill>
          <a:ln>
            <a:noFill/>
          </a:ln>
          <a:effectLst/>
        </p:spPr>
        <p:txBody>
          <a:bodyPr vert="horz" wrap="square" lIns="144000" tIns="72000" rIns="144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[Sharing Environment</a:t>
            </a:r>
            <a:r>
              <a:rPr kumimoji="0" lang="en-US" altLang="ko-KR" sz="1200" b="1" i="0" u="none" strike="noStrike" cap="none" normalizeH="0" dirty="0" smtClean="0">
                <a:ln>
                  <a:noFill/>
                </a:ln>
                <a:solidFill>
                  <a:srgbClr val="152939"/>
                </a:solidFill>
                <a:effectLst/>
                <a:latin typeface="Gadugi" panose="020B0502040204020203" pitchFamily="34" charset="0"/>
                <a:ea typeface="Gadugi" panose="020B0502040204020203" pitchFamily="34" charset="0"/>
              </a:rPr>
              <a:t> to other account]</a:t>
            </a:r>
            <a:endParaRPr kumimoji="0" lang="en-US" altLang="ko-KR" sz="120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You can alternatively, have developers setup their own isolated replica of these environments in different AWS account. </a:t>
            </a:r>
            <a:endPar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Clone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the existing project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Run</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100" b="0" i="0" u="none" strike="noStrike" cap="none" normalizeH="0" baseline="0" dirty="0" smtClean="0">
                <a:ln>
                  <a:noFill/>
                </a:ln>
                <a:solidFill>
                  <a:srgbClr val="152939"/>
                </a:solidFill>
                <a:effectLst/>
                <a:latin typeface="Gadugi" panose="020B0502040204020203" pitchFamily="34" charset="0"/>
                <a:ea typeface="SFMono-Regular"/>
              </a:rPr>
              <a:t>amplify env add</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and set up a new environment (e.g. “mydev”) with </a:t>
            </a:r>
            <a:endParaRPr kumimoji="0" lang="en-US" altLang="ko-KR" sz="1100" b="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100" dirty="0" smtClean="0">
                <a:solidFill>
                  <a:srgbClr val="152939"/>
                </a:solidFill>
                <a:latin typeface="Gadugi" panose="020B0502040204020203" pitchFamily="34" charset="0"/>
                <a:ea typeface="Amazon Ember"/>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that developer’s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account and AWS profile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Deploy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with </a:t>
            </a:r>
            <a:r>
              <a:rPr kumimoji="0" lang="ko-KR" altLang="ko-KR" sz="1100" b="0" i="0" u="none" strike="noStrike" cap="none" normalizeH="0" baseline="0" smtClean="0">
                <a:ln>
                  <a:noFill/>
                </a:ln>
                <a:solidFill>
                  <a:srgbClr val="152939"/>
                </a:solidFill>
                <a:effectLst/>
                <a:latin typeface="Gadugi" panose="020B0502040204020203" pitchFamily="34" charset="0"/>
                <a:ea typeface="SFMono-Regular"/>
              </a:rPr>
              <a:t>amplify push</a:t>
            </a:r>
            <a:endPar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This workflow can be used to share complete Amplify projects with people outside of your organization as well by committing the project into a Git repository. If you are doing this remove (or add to the .gitignore) the </a:t>
            </a:r>
            <a:r>
              <a:rPr kumimoji="0" lang="ko-KR" altLang="ko-KR" sz="1100" b="1" i="0" u="none" strike="noStrike" cap="none" normalizeH="0" baseline="0" dirty="0" smtClean="0">
                <a:ln>
                  <a:noFill/>
                </a:ln>
                <a:solidFill>
                  <a:srgbClr val="152939"/>
                </a:solidFill>
                <a:effectLst/>
                <a:latin typeface="Gadugi" panose="020B0502040204020203" pitchFamily="34" charset="0"/>
                <a:ea typeface="Amazon Ember"/>
              </a:rPr>
              <a:t>team-provider-info.json</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which is located in the </a:t>
            </a:r>
            <a:r>
              <a:rPr kumimoji="0" lang="ko-KR" altLang="ko-KR" sz="1100" b="0" i="0" u="none" strike="noStrike" cap="none" normalizeH="0" baseline="0" dirty="0" smtClean="0">
                <a:ln>
                  <a:noFill/>
                </a:ln>
                <a:solidFill>
                  <a:srgbClr val="152939"/>
                </a:solidFill>
                <a:effectLst/>
                <a:latin typeface="Gadugi" panose="020B0502040204020203" pitchFamily="34" charset="0"/>
                <a:ea typeface="SFMono-Regular"/>
              </a:rPr>
              <a:t>amplify</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directory. You can learn more about this file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hlinkClick r:id="rId4"/>
              </a:rPr>
              <a:t>here</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a:t>
            </a:r>
            <a:endParaRPr kumimoji="0" lang="ko-KR" altLang="ko-KR" sz="1100" b="0" i="0" u="none" strike="noStrike" cap="none" normalizeH="0" baseline="0" dirty="0" smtClean="0">
              <a:ln>
                <a:noFill/>
              </a:ln>
              <a:solidFill>
                <a:schemeClr val="tx1"/>
              </a:solidFill>
              <a:effectLst/>
              <a:latin typeface="Gadugi" panose="020B0502040204020203" pitchFamily="34" charset="0"/>
            </a:endParaRPr>
          </a:p>
        </p:txBody>
      </p:sp>
      <p:sp>
        <p:nvSpPr>
          <p:cNvPr id="11" name="Rectangle 5"/>
          <p:cNvSpPr>
            <a:spLocks noChangeArrowheads="1"/>
          </p:cNvSpPr>
          <p:nvPr/>
        </p:nvSpPr>
        <p:spPr bwMode="auto">
          <a:xfrm>
            <a:off x="6715760" y="4171605"/>
            <a:ext cx="4917440" cy="2084399"/>
          </a:xfrm>
          <a:prstGeom prst="rect">
            <a:avLst/>
          </a:prstGeom>
          <a:solidFill>
            <a:schemeClr val="bg1">
              <a:lumMod val="95000"/>
            </a:schemeClr>
          </a:solidFill>
          <a:ln>
            <a:noFill/>
          </a:ln>
          <a:effectLst/>
        </p:spPr>
        <p:txBody>
          <a:bodyPr vert="horz" wrap="square" lIns="144000" tIns="72000" rIns="144000" bIns="72000" numCol="1" anchor="ctr" anchorCtr="0" compatLnSpc="1">
            <a:prstTxWarp prst="textNoShape">
              <a:avLst/>
            </a:prstTxWarp>
            <a:spAutoFit/>
          </a:bodyPr>
          <a:lstStyle/>
          <a:p>
            <a:pPr eaLnBrk="0" fontAlgn="base" latinLnBrk="0" hangingPunct="0">
              <a:spcBef>
                <a:spcPct val="0"/>
              </a:spcBef>
              <a:spcAft>
                <a:spcPct val="0"/>
              </a:spcAft>
            </a:pPr>
            <a:r>
              <a:rPr kumimoji="0" lang="en-US" altLang="ko-KR" sz="105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[Command</a:t>
            </a:r>
            <a:r>
              <a:rPr kumimoji="0" lang="en-US" altLang="ko-KR" sz="1050" b="1" i="0" u="none" strike="noStrike" cap="none" normalizeH="0" dirty="0" smtClean="0">
                <a:ln>
                  <a:noFill/>
                </a:ln>
                <a:solidFill>
                  <a:srgbClr val="152939"/>
                </a:solidFill>
                <a:effectLst/>
                <a:latin typeface="Gadugi" panose="020B0502040204020203" pitchFamily="34" charset="0"/>
                <a:ea typeface="Gadugi" panose="020B0502040204020203" pitchFamily="34" charset="0"/>
              </a:rPr>
              <a:t>]</a:t>
            </a:r>
            <a:endParaRPr kumimoji="0" lang="en-US" altLang="ko-KR" sz="105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add</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Adds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 new environment to your Amplify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list [–details] [–json]</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Displays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 list of all the environments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in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your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Amplify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remove</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Removes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an environment from the Amplify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get –name</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Displays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the details of the environment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specified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in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the command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pull</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en-US" altLang="ko-KR" sz="1050" i="0" u="none" strike="noStrike" cap="none" normalizeH="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Pulls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your environment from the cloud without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impacting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any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local backend edits. Add the </a:t>
            </a:r>
            <a:r>
              <a:rPr kumimoji="0" lang="ko-KR" altLang="ko-KR" sz="800" i="0" u="none" strike="noStrike" cap="none" normalizeH="0" baseline="0" dirty="0" smtClean="0">
                <a:ln>
                  <a:noFill/>
                </a:ln>
                <a:solidFill>
                  <a:srgbClr val="152939"/>
                </a:solidFill>
                <a:effectLst/>
                <a:latin typeface="Gadugi" panose="020B0502040204020203" pitchFamily="34" charset="0"/>
                <a:ea typeface="SFMono-Regular"/>
              </a:rPr>
              <a:t>--restore</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 flag to overwrite your local backend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edits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(operates like the </a:t>
            </a:r>
            <a:r>
              <a:rPr kumimoji="0" lang="ko-KR" altLang="ko-KR" sz="800" i="0" u="none" strike="noStrike" cap="none" normalizeH="0" baseline="0" dirty="0" smtClean="0">
                <a:ln>
                  <a:noFill/>
                </a:ln>
                <a:solidFill>
                  <a:srgbClr val="152939"/>
                </a:solidFill>
                <a:effectLst/>
                <a:latin typeface="Gadugi" panose="020B0502040204020203" pitchFamily="34" charset="0"/>
                <a:ea typeface="SFMono-Regular"/>
              </a:rPr>
              <a:t>amplify pull</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 command).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import</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Imports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an already existing Amplify project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environment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stack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to your local backend. Here’s a sample usage of the same</a:t>
            </a:r>
            <a:endParaRPr kumimoji="0" lang="ko-KR" altLang="ko-KR" sz="1400" i="0" u="none" strike="noStrike" cap="none" normalizeH="0" baseline="0" dirty="0" smtClean="0">
              <a:ln>
                <a:noFill/>
              </a:ln>
              <a:solidFill>
                <a:schemeClr val="tx1"/>
              </a:solidFill>
              <a:effectLst/>
              <a:latin typeface="Gadugi" panose="020B0502040204020203" pitchFamily="34" charset="0"/>
            </a:endParaRPr>
          </a:p>
        </p:txBody>
      </p:sp>
    </p:spTree>
    <p:extLst>
      <p:ext uri="{BB962C8B-B14F-4D97-AF65-F5344CB8AC3E}">
        <p14:creationId xmlns:p14="http://schemas.microsoft.com/office/powerpoint/2010/main" val="367550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Case Study</a:t>
            </a:r>
            <a:endParaRPr lang="ko-KR" altLang="en-US" dirty="0"/>
          </a:p>
        </p:txBody>
      </p:sp>
      <p:sp>
        <p:nvSpPr>
          <p:cNvPr id="5" name="내용 개체 틀 2"/>
          <p:cNvSpPr>
            <a:spLocks noGrp="1"/>
          </p:cNvSpPr>
          <p:nvPr>
            <p:ph idx="1"/>
          </p:nvPr>
        </p:nvSpPr>
        <p:spPr>
          <a:xfrm>
            <a:off x="838200" y="1120963"/>
            <a:ext cx="10515600" cy="4807763"/>
          </a:xfrm>
        </p:spPr>
        <p:txBody>
          <a:bodyPr/>
          <a:lstStyle/>
          <a:p>
            <a:r>
              <a:rPr lang="en-US" altLang="ko-KR" b="1" dirty="0" smtClean="0"/>
              <a:t>Building a ‘Notes’ app [React]</a:t>
            </a:r>
            <a:endParaRPr lang="en-US" altLang="ko-KR" b="1" dirty="0" smtClean="0">
              <a:solidFill>
                <a:schemeClr val="tx1"/>
              </a:solidFill>
            </a:endParaRPr>
          </a:p>
          <a:p>
            <a:pPr marL="457200" lvl="1" indent="0">
              <a:buNone/>
            </a:pPr>
            <a:r>
              <a:rPr lang="en-US" altLang="ko-KR" dirty="0" smtClean="0"/>
              <a:t>&gt; Overview</a:t>
            </a:r>
            <a:endParaRPr lang="en-US" altLang="ko-KR" sz="100" dirty="0"/>
          </a:p>
        </p:txBody>
      </p:sp>
      <p:sp>
        <p:nvSpPr>
          <p:cNvPr id="2" name="TextBox 1"/>
          <p:cNvSpPr txBox="1"/>
          <p:nvPr/>
        </p:nvSpPr>
        <p:spPr>
          <a:xfrm>
            <a:off x="4074160" y="1171763"/>
            <a:ext cx="2552174" cy="276999"/>
          </a:xfrm>
          <a:prstGeom prst="rect">
            <a:avLst/>
          </a:prstGeom>
          <a:noFill/>
        </p:spPr>
        <p:txBody>
          <a:bodyPr wrap="none" rtlCol="0">
            <a:spAutoFit/>
          </a:bodyPr>
          <a:lstStyle/>
          <a:p>
            <a:r>
              <a:rPr lang="en-US" altLang="ko-KR" sz="1200" dirty="0" smtClean="0">
                <a:hlinkClick r:id="rId2"/>
              </a:rPr>
              <a:t>https://github.com/dabit3/react-notes</a:t>
            </a:r>
            <a:endParaRPr lang="ko-KR" altLang="en-US" sz="1200"/>
          </a:p>
        </p:txBody>
      </p:sp>
      <p:pic>
        <p:nvPicPr>
          <p:cNvPr id="7170" name="Picture 2" descr="he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175" y="2223497"/>
            <a:ext cx="6550025" cy="31504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3040" y="1741010"/>
            <a:ext cx="9583023" cy="646331"/>
          </a:xfrm>
          <a:prstGeom prst="rect">
            <a:avLst/>
          </a:prstGeom>
          <a:noFill/>
        </p:spPr>
        <p:txBody>
          <a:bodyPr wrap="square" rtlCol="0">
            <a:spAutoFit/>
          </a:bodyPr>
          <a:lstStyle/>
          <a:p>
            <a:r>
              <a:rPr lang="en-US" altLang="ko-KR" sz="1200" dirty="0"/>
              <a:t>In this tutorial, you will create a React 'Notes’ app that connects to a </a:t>
            </a:r>
            <a:r>
              <a:rPr lang="en-US" altLang="ko-KR" sz="1200" dirty="0" err="1"/>
              <a:t>serverless</a:t>
            </a:r>
            <a:r>
              <a:rPr lang="en-US" altLang="ko-KR" sz="1200" dirty="0"/>
              <a:t> backend via the Amplify Framework. The app will provide user authentication with Amazon </a:t>
            </a:r>
            <a:r>
              <a:rPr lang="en-US" altLang="ko-KR" sz="1200" dirty="0" err="1"/>
              <a:t>Cognito</a:t>
            </a:r>
            <a:r>
              <a:rPr lang="en-US" altLang="ko-KR" sz="1200" dirty="0"/>
              <a:t>, in-app analytics with Amazon Pinpoint, and it will be connected to a </a:t>
            </a:r>
            <a:r>
              <a:rPr lang="en-US" altLang="ko-KR" sz="1200" dirty="0" err="1"/>
              <a:t>serverless</a:t>
            </a:r>
            <a:r>
              <a:rPr lang="en-US" altLang="ko-KR" sz="1200" dirty="0"/>
              <a:t> </a:t>
            </a:r>
            <a:r>
              <a:rPr lang="en-US" altLang="ko-KR" sz="1200" dirty="0" err="1"/>
              <a:t>GraphQL</a:t>
            </a:r>
            <a:r>
              <a:rPr lang="en-US" altLang="ko-KR" sz="1200" dirty="0"/>
              <a:t> backend with AWS </a:t>
            </a:r>
            <a:r>
              <a:rPr lang="en-US" altLang="ko-KR" sz="1200" dirty="0" err="1"/>
              <a:t>AppSync</a:t>
            </a:r>
            <a:r>
              <a:rPr lang="en-US" altLang="ko-KR" sz="1200" dirty="0"/>
              <a:t>.</a:t>
            </a:r>
            <a:endParaRPr lang="ko-KR" altLang="en-US" sz="1200"/>
          </a:p>
        </p:txBody>
      </p:sp>
      <p:sp>
        <p:nvSpPr>
          <p:cNvPr id="6" name="직사각형 5"/>
          <p:cNvSpPr/>
          <p:nvPr/>
        </p:nvSpPr>
        <p:spPr>
          <a:xfrm>
            <a:off x="1402080" y="5291365"/>
            <a:ext cx="2656840" cy="769441"/>
          </a:xfrm>
          <a:prstGeom prst="rect">
            <a:avLst/>
          </a:prstGeom>
        </p:spPr>
        <p:txBody>
          <a:bodyPr wrap="square">
            <a:spAutoFit/>
          </a:bodyPr>
          <a:lstStyle/>
          <a:p>
            <a:r>
              <a:rPr lang="en-US" altLang="ko-KR" sz="1100" i="0" dirty="0" smtClean="0">
                <a:solidFill>
                  <a:srgbClr val="24292E"/>
                </a:solidFill>
                <a:effectLst/>
              </a:rPr>
              <a:t>Here is the sequence of the tutorial:</a:t>
            </a:r>
          </a:p>
          <a:p>
            <a:r>
              <a:rPr lang="en-US" altLang="ko-KR" sz="1100" i="0" u="none" strike="noStrike" dirty="0" smtClean="0">
                <a:solidFill>
                  <a:srgbClr val="0366D6"/>
                </a:solidFill>
                <a:effectLst/>
                <a:hlinkClick r:id="rId4"/>
              </a:rPr>
              <a:t>Part 1: Creating the React App</a:t>
            </a:r>
            <a:r>
              <a:rPr lang="en-US" altLang="ko-KR" sz="1100" i="0" dirty="0" smtClean="0">
                <a:solidFill>
                  <a:srgbClr val="24292E"/>
                </a:solidFill>
                <a:effectLst/>
              </a:rPr>
              <a:t/>
            </a:r>
            <a:br>
              <a:rPr lang="en-US" altLang="ko-KR" sz="1100" i="0" dirty="0" smtClean="0">
                <a:solidFill>
                  <a:srgbClr val="24292E"/>
                </a:solidFill>
                <a:effectLst/>
              </a:rPr>
            </a:br>
            <a:r>
              <a:rPr lang="en-US" altLang="ko-KR" sz="1100" i="0" u="none" strike="noStrike" dirty="0" smtClean="0">
                <a:solidFill>
                  <a:srgbClr val="0366D6"/>
                </a:solidFill>
                <a:effectLst/>
                <a:hlinkClick r:id="rId5"/>
              </a:rPr>
              <a:t>Part 2: Adding Cloud Features</a:t>
            </a:r>
            <a:r>
              <a:rPr lang="en-US" altLang="ko-KR" sz="1100" i="0" dirty="0" smtClean="0">
                <a:solidFill>
                  <a:srgbClr val="24292E"/>
                </a:solidFill>
                <a:effectLst/>
              </a:rPr>
              <a:t/>
            </a:r>
            <a:br>
              <a:rPr lang="en-US" altLang="ko-KR" sz="1100" i="0" dirty="0" smtClean="0">
                <a:solidFill>
                  <a:srgbClr val="24292E"/>
                </a:solidFill>
                <a:effectLst/>
              </a:rPr>
            </a:br>
            <a:r>
              <a:rPr lang="en-US" altLang="ko-KR" sz="1100" i="0" u="none" strike="noStrike" dirty="0" smtClean="0">
                <a:solidFill>
                  <a:srgbClr val="0366D6"/>
                </a:solidFill>
                <a:effectLst/>
                <a:hlinkClick r:id="rId6"/>
              </a:rPr>
              <a:t>Part 3: Enabling </a:t>
            </a:r>
            <a:r>
              <a:rPr lang="en-US" altLang="ko-KR" sz="1100" i="0" u="none" strike="noStrike" dirty="0" err="1" smtClean="0">
                <a:solidFill>
                  <a:srgbClr val="0366D6"/>
                </a:solidFill>
                <a:effectLst/>
                <a:hlinkClick r:id="rId6"/>
              </a:rPr>
              <a:t>GraphQL</a:t>
            </a:r>
            <a:r>
              <a:rPr lang="en-US" altLang="ko-KR" sz="1100" i="0" u="none" strike="noStrike" dirty="0" smtClean="0">
                <a:solidFill>
                  <a:srgbClr val="0366D6"/>
                </a:solidFill>
                <a:effectLst/>
                <a:hlinkClick r:id="rId6"/>
              </a:rPr>
              <a:t> Backend</a:t>
            </a:r>
            <a:endParaRPr lang="en-US" altLang="ko-KR" sz="1100" i="0" dirty="0">
              <a:solidFill>
                <a:srgbClr val="24292E"/>
              </a:solidFill>
              <a:effectLst/>
            </a:endParaRPr>
          </a:p>
        </p:txBody>
      </p:sp>
      <p:sp>
        <p:nvSpPr>
          <p:cNvPr id="8" name="Rectangle 7"/>
          <p:cNvSpPr>
            <a:spLocks noChangeArrowheads="1"/>
          </p:cNvSpPr>
          <p:nvPr/>
        </p:nvSpPr>
        <p:spPr bwMode="auto">
          <a:xfrm>
            <a:off x="7760026" y="5445571"/>
            <a:ext cx="3788507" cy="76095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lvl="0" eaLnBrk="0" fontAlgn="base" latinLnBrk="0" hangingPunct="0">
              <a:spcBef>
                <a:spcPct val="0"/>
              </a:spcBef>
              <a:spcAft>
                <a:spcPct val="0"/>
              </a:spcAft>
            </a:pPr>
            <a:r>
              <a:rPr lang="en-US" altLang="ko-KR" sz="800" dirty="0" smtClean="0">
                <a:solidFill>
                  <a:srgbClr val="24292E"/>
                </a:solidFill>
                <a:latin typeface="+mn-ea"/>
              </a:rPr>
              <a:t>[Tip 1] </a:t>
            </a:r>
            <a:r>
              <a:rPr lang="ko-KR" altLang="en-US" sz="800" smtClean="0">
                <a:solidFill>
                  <a:srgbClr val="24292E"/>
                </a:solidFill>
                <a:latin typeface="+mn-ea"/>
              </a:rPr>
              <a:t>소스 오류로 아래 명령 실행 필요</a:t>
            </a:r>
            <a:endParaRPr lang="en-US" altLang="ko-KR" sz="800" dirty="0" smtClean="0">
              <a:solidFill>
                <a:srgbClr val="24292E"/>
              </a:solidFill>
              <a:latin typeface="+mn-ea"/>
            </a:endParaRPr>
          </a:p>
          <a:p>
            <a:pPr lvl="0" eaLnBrk="0" fontAlgn="base" latinLnBrk="0" hangingPunct="0">
              <a:lnSpc>
                <a:spcPct val="150000"/>
              </a:lnSpc>
              <a:spcBef>
                <a:spcPct val="0"/>
              </a:spcBef>
              <a:spcAft>
                <a:spcPct val="0"/>
              </a:spcAft>
            </a:pPr>
            <a:r>
              <a:rPr lang="en-US" altLang="ko-KR" sz="800" dirty="0" smtClean="0">
                <a:solidFill>
                  <a:srgbClr val="24292E"/>
                </a:solidFill>
                <a:latin typeface="+mn-ea"/>
              </a:rPr>
              <a:t>&gt; amplify </a:t>
            </a:r>
            <a:r>
              <a:rPr lang="en-US" altLang="ko-KR" sz="800" dirty="0">
                <a:solidFill>
                  <a:srgbClr val="24292E"/>
                </a:solidFill>
                <a:latin typeface="+mn-ea"/>
              </a:rPr>
              <a:t>remove </a:t>
            </a:r>
            <a:r>
              <a:rPr lang="en-US" altLang="ko-KR" sz="800" dirty="0" smtClean="0">
                <a:solidFill>
                  <a:srgbClr val="24292E"/>
                </a:solidFill>
                <a:latin typeface="+mn-ea"/>
              </a:rPr>
              <a:t>analytics</a:t>
            </a:r>
          </a:p>
          <a:p>
            <a:pPr lvl="0" eaLnBrk="0" fontAlgn="base" latinLnBrk="0" hangingPunct="0">
              <a:lnSpc>
                <a:spcPct val="150000"/>
              </a:lnSpc>
              <a:spcBef>
                <a:spcPct val="0"/>
              </a:spcBef>
              <a:spcAft>
                <a:spcPct val="0"/>
              </a:spcAft>
            </a:pPr>
            <a:r>
              <a:rPr lang="en-US" altLang="ko-KR" sz="800" dirty="0">
                <a:solidFill>
                  <a:srgbClr val="24292E"/>
                </a:solidFill>
                <a:latin typeface="+mn-ea"/>
              </a:rPr>
              <a:t>[Tip </a:t>
            </a:r>
            <a:r>
              <a:rPr lang="en-US" altLang="ko-KR" sz="800" dirty="0" smtClean="0">
                <a:solidFill>
                  <a:srgbClr val="24292E"/>
                </a:solidFill>
                <a:latin typeface="+mn-ea"/>
              </a:rPr>
              <a:t>2] </a:t>
            </a:r>
            <a:r>
              <a:rPr lang="en-US" altLang="ko-KR" sz="800" dirty="0" smtClean="0">
                <a:latin typeface="+mn-ea"/>
              </a:rPr>
              <a:t>Local test </a:t>
            </a:r>
          </a:p>
          <a:p>
            <a:pPr lvl="0" eaLnBrk="0" fontAlgn="base" latinLnBrk="0" hangingPunct="0">
              <a:spcBef>
                <a:spcPct val="0"/>
              </a:spcBef>
              <a:spcAft>
                <a:spcPct val="0"/>
              </a:spcAft>
            </a:pPr>
            <a:r>
              <a:rPr kumimoji="0" lang="en-US" altLang="ko-KR" sz="800" i="0" u="none" strike="noStrike" cap="none" normalizeH="0" baseline="0" dirty="0" smtClean="0">
                <a:ln>
                  <a:noFill/>
                </a:ln>
                <a:solidFill>
                  <a:schemeClr val="tx1"/>
                </a:solidFill>
                <a:effectLst/>
                <a:latin typeface="+mn-ea"/>
              </a:rPr>
              <a:t>&gt; </a:t>
            </a:r>
            <a:r>
              <a:rPr kumimoji="0" lang="en-US" altLang="ko-KR" sz="800" i="0" u="none" strike="noStrike" cap="none" normalizeH="0" baseline="0" dirty="0" err="1" smtClean="0">
                <a:ln>
                  <a:noFill/>
                </a:ln>
                <a:solidFill>
                  <a:schemeClr val="tx1"/>
                </a:solidFill>
                <a:effectLst/>
                <a:latin typeface="+mn-ea"/>
              </a:rPr>
              <a:t>npm</a:t>
            </a:r>
            <a:r>
              <a:rPr kumimoji="0" lang="en-US" altLang="ko-KR" sz="800" i="0" u="none" strike="noStrike" cap="none" normalizeH="0" baseline="0" dirty="0" smtClean="0">
                <a:ln>
                  <a:noFill/>
                </a:ln>
                <a:solidFill>
                  <a:schemeClr val="tx1"/>
                </a:solidFill>
                <a:effectLst/>
                <a:latin typeface="+mn-ea"/>
              </a:rPr>
              <a:t> start</a:t>
            </a:r>
            <a:endParaRPr kumimoji="0" lang="ko-KR" altLang="ko-KR" sz="80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222451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Amplify </a:t>
            </a:r>
            <a:r>
              <a:rPr lang="ko-KR" altLang="en-US" smtClean="0"/>
              <a:t>이해</a:t>
            </a:r>
            <a:endParaRPr lang="ko-KR" altLang="en-US"/>
          </a:p>
        </p:txBody>
      </p:sp>
      <p:sp>
        <p:nvSpPr>
          <p:cNvPr id="3" name="내용 개체 틀 2"/>
          <p:cNvSpPr>
            <a:spLocks noGrp="1"/>
          </p:cNvSpPr>
          <p:nvPr>
            <p:ph idx="1"/>
          </p:nvPr>
        </p:nvSpPr>
        <p:spPr>
          <a:xfrm>
            <a:off x="838200" y="1192194"/>
            <a:ext cx="10515600" cy="4807763"/>
          </a:xfrm>
        </p:spPr>
        <p:txBody>
          <a:bodyPr/>
          <a:lstStyle/>
          <a:p>
            <a:r>
              <a:rPr lang="en-US" altLang="ko-KR" b="1" dirty="0" smtClean="0">
                <a:solidFill>
                  <a:schemeClr val="tx1"/>
                </a:solidFill>
              </a:rPr>
              <a:t>Descriptions</a:t>
            </a:r>
          </a:p>
          <a:p>
            <a:pPr marL="457200" lvl="1" indent="0">
              <a:buNone/>
            </a:pPr>
            <a:r>
              <a:rPr lang="ko-KR" altLang="en-US" sz="1100" dirty="0" err="1"/>
              <a:t>모바일</a:t>
            </a:r>
            <a:r>
              <a:rPr lang="ko-KR" altLang="en-US" sz="1100" dirty="0"/>
              <a:t> 및 </a:t>
            </a:r>
            <a:r>
              <a:rPr lang="ko-KR" altLang="en-US" sz="1100" dirty="0" err="1"/>
              <a:t>앱</a:t>
            </a:r>
            <a:r>
              <a:rPr lang="ko-KR" altLang="en-US" sz="1100" dirty="0"/>
              <a:t> 애플리케이션을 구축하는 가장 빠른 </a:t>
            </a:r>
            <a:r>
              <a:rPr lang="ko-KR" altLang="en-US" sz="1100" dirty="0" smtClean="0"/>
              <a:t>방법을 제공하며</a:t>
            </a:r>
            <a:endParaRPr lang="en-US" altLang="ko-KR" sz="1100" dirty="0" smtClean="0"/>
          </a:p>
          <a:p>
            <a:pPr marL="457200" lvl="1" indent="0">
              <a:buNone/>
              <a:tabLst>
                <a:tab pos="630238" algn="l"/>
              </a:tabLst>
            </a:pPr>
            <a:r>
              <a:rPr lang="ko-KR" altLang="en-US" sz="1100" dirty="0" smtClean="0"/>
              <a:t>안전하고 확장 가능한 </a:t>
            </a:r>
            <a:r>
              <a:rPr lang="ko-KR" altLang="en-US" sz="1100" dirty="0" err="1" smtClean="0"/>
              <a:t>모바일</a:t>
            </a:r>
            <a:r>
              <a:rPr lang="ko-KR" altLang="en-US" sz="1100" dirty="0" smtClean="0"/>
              <a:t> 및 웹 애플리케이션을 구축하기 위한 개발 플랫폼</a:t>
            </a:r>
            <a:r>
              <a:rPr lang="en-US" altLang="ko-KR" sz="1100" dirty="0" smtClean="0"/>
              <a:t>.</a:t>
            </a:r>
          </a:p>
          <a:p>
            <a:pPr marL="812800" lvl="1" indent="-171450">
              <a:tabLst>
                <a:tab pos="630238" algn="l"/>
              </a:tabLst>
            </a:pPr>
            <a:r>
              <a:rPr lang="ko-KR" altLang="en-US" sz="1000" dirty="0" smtClean="0">
                <a:latin typeface="LG Smart_Global Light" panose="020B0302040402060203" pitchFamily="34" charset="0"/>
              </a:rPr>
              <a:t>쉬운 사용자 인증</a:t>
            </a:r>
            <a:endParaRPr lang="en-US" altLang="ko-KR" sz="1000" dirty="0" smtClean="0">
              <a:latin typeface="LG Smart_Global Light" panose="020B0302040402060203" pitchFamily="34" charset="0"/>
            </a:endParaRPr>
          </a:p>
          <a:p>
            <a:pPr marL="812800" lvl="1" indent="-171450">
              <a:tabLst>
                <a:tab pos="630238" algn="l"/>
              </a:tabLst>
            </a:pPr>
            <a:r>
              <a:rPr lang="ko-KR" altLang="en-US" sz="1000" dirty="0" smtClean="0">
                <a:latin typeface="LG Smart_Global Light" panose="020B0302040402060203" pitchFamily="34" charset="0"/>
              </a:rPr>
              <a:t>안전한 데이터 및 사용자 메타 데이터 저장</a:t>
            </a:r>
            <a:endParaRPr lang="en-US" altLang="ko-KR" sz="1000" dirty="0" smtClean="0">
              <a:latin typeface="LG Smart_Global Light" panose="020B0302040402060203" pitchFamily="34" charset="0"/>
            </a:endParaRPr>
          </a:p>
          <a:p>
            <a:pPr marL="812800" lvl="1" indent="-171450">
              <a:tabLst>
                <a:tab pos="630238" algn="l"/>
              </a:tabLst>
            </a:pPr>
            <a:r>
              <a:rPr lang="ko-KR" altLang="en-US" sz="1000" dirty="0" smtClean="0">
                <a:latin typeface="LG Smart_Global Light" panose="020B0302040402060203" pitchFamily="34" charset="0"/>
              </a:rPr>
              <a:t>기계학습 통합</a:t>
            </a:r>
            <a:endParaRPr lang="en-US" altLang="ko-KR" sz="1000" dirty="0" smtClean="0">
              <a:latin typeface="LG Smart_Global Light" panose="020B0302040402060203" pitchFamily="34" charset="0"/>
            </a:endParaRPr>
          </a:p>
          <a:p>
            <a:pPr marL="812800" lvl="1" indent="-171450">
              <a:tabLst>
                <a:tab pos="630238" algn="l"/>
              </a:tabLst>
            </a:pPr>
            <a:r>
              <a:rPr lang="ko-KR" altLang="en-US" sz="1000" dirty="0" smtClean="0">
                <a:latin typeface="LG Smart_Global Light" panose="020B0302040402060203" pitchFamily="34" charset="0"/>
              </a:rPr>
              <a:t>응용 프로그램 지표를 분석</a:t>
            </a:r>
            <a:endParaRPr lang="en-US" altLang="ko-KR" sz="1000" dirty="0" smtClean="0">
              <a:latin typeface="LG Smart_Global Light" panose="020B0302040402060203" pitchFamily="34" charset="0"/>
            </a:endParaRPr>
          </a:p>
          <a:p>
            <a:pPr marL="812800" lvl="1" indent="-171450">
              <a:tabLst>
                <a:tab pos="355600" algn="l"/>
              </a:tabLst>
            </a:pPr>
            <a:r>
              <a:rPr lang="ko-KR" altLang="en-US" sz="1000" dirty="0" smtClean="0">
                <a:latin typeface="LG Smart_Global Light" panose="020B0302040402060203" pitchFamily="34" charset="0"/>
              </a:rPr>
              <a:t>버전관리</a:t>
            </a:r>
            <a:r>
              <a:rPr lang="en-US" altLang="ko-KR" sz="1000" dirty="0" smtClean="0">
                <a:latin typeface="LG Smart_Global Light" panose="020B0302040402060203" pitchFamily="34" charset="0"/>
              </a:rPr>
              <a:t>, </a:t>
            </a:r>
            <a:r>
              <a:rPr lang="ko-KR" altLang="en-US" sz="1000" smtClean="0">
                <a:latin typeface="LG Smart_Global Light" panose="020B0302040402060203" pitchFamily="34" charset="0"/>
              </a:rPr>
              <a:t>코드테스트</a:t>
            </a:r>
            <a:r>
              <a:rPr lang="en-US" altLang="ko-KR" sz="1000" dirty="0" smtClean="0">
                <a:latin typeface="LG Smart_Global Light" panose="020B0302040402060203" pitchFamily="34" charset="0"/>
              </a:rPr>
              <a:t>, </a:t>
            </a:r>
            <a:r>
              <a:rPr lang="ko-KR" altLang="en-US" sz="1000" smtClean="0">
                <a:latin typeface="LG Smart_Global Light" panose="020B0302040402060203" pitchFamily="34" charset="0"/>
              </a:rPr>
              <a:t>프로덕션 배포 등 개발 워크플로우를 포괄하여 쉽게 확장 가능</a:t>
            </a:r>
          </a:p>
          <a:p>
            <a:pPr marL="457200" lvl="1" indent="0">
              <a:buNone/>
            </a:pPr>
            <a:endParaRPr lang="ko-KR" altLang="en-US" dirty="0"/>
          </a:p>
          <a:p>
            <a:pPr marL="457200" lvl="1" indent="0">
              <a:buNone/>
            </a:pPr>
            <a:endParaRPr lang="en-US" altLang="ko-KR" dirty="0" smtClean="0"/>
          </a:p>
          <a:p>
            <a:pPr lvl="1"/>
            <a:endParaRPr lang="ko-KR" altLang="en-US" dirty="0"/>
          </a:p>
        </p:txBody>
      </p:sp>
      <p:pic>
        <p:nvPicPr>
          <p:cNvPr id="13" name="그림 12"/>
          <p:cNvPicPr>
            <a:picLocks noChangeAspect="1"/>
          </p:cNvPicPr>
          <p:nvPr/>
        </p:nvPicPr>
        <p:blipFill>
          <a:blip r:embed="rId2"/>
          <a:stretch>
            <a:fillRect/>
          </a:stretch>
        </p:blipFill>
        <p:spPr>
          <a:xfrm>
            <a:off x="1513495" y="3157209"/>
            <a:ext cx="3564974" cy="793230"/>
          </a:xfrm>
          <a:prstGeom prst="rect">
            <a:avLst/>
          </a:prstGeom>
          <a:ln>
            <a:noFill/>
          </a:ln>
        </p:spPr>
      </p:pic>
      <p:pic>
        <p:nvPicPr>
          <p:cNvPr id="14" name="그림 13"/>
          <p:cNvPicPr>
            <a:picLocks noChangeAspect="1"/>
          </p:cNvPicPr>
          <p:nvPr/>
        </p:nvPicPr>
        <p:blipFill>
          <a:blip r:embed="rId3"/>
          <a:stretch>
            <a:fillRect/>
          </a:stretch>
        </p:blipFill>
        <p:spPr>
          <a:xfrm>
            <a:off x="1886674" y="4079639"/>
            <a:ext cx="3637915" cy="838818"/>
          </a:xfrm>
          <a:prstGeom prst="rect">
            <a:avLst/>
          </a:prstGeom>
          <a:ln>
            <a:noFill/>
          </a:ln>
        </p:spPr>
      </p:pic>
      <p:pic>
        <p:nvPicPr>
          <p:cNvPr id="15" name="그림 14"/>
          <p:cNvPicPr>
            <a:picLocks noChangeAspect="1"/>
          </p:cNvPicPr>
          <p:nvPr/>
        </p:nvPicPr>
        <p:blipFill>
          <a:blip r:embed="rId4"/>
          <a:stretch>
            <a:fillRect/>
          </a:stretch>
        </p:blipFill>
        <p:spPr>
          <a:xfrm>
            <a:off x="2230359" y="4970403"/>
            <a:ext cx="3519387" cy="884406"/>
          </a:xfrm>
          <a:prstGeom prst="rect">
            <a:avLst/>
          </a:prstGeom>
          <a:ln>
            <a:noFill/>
          </a:ln>
        </p:spPr>
      </p:pic>
      <p:sp>
        <p:nvSpPr>
          <p:cNvPr id="17" name="TextBox 16"/>
          <p:cNvSpPr txBox="1"/>
          <p:nvPr/>
        </p:nvSpPr>
        <p:spPr>
          <a:xfrm>
            <a:off x="3477843" y="4123599"/>
            <a:ext cx="1444626" cy="230832"/>
          </a:xfrm>
          <a:prstGeom prst="rect">
            <a:avLst/>
          </a:prstGeom>
          <a:noFill/>
        </p:spPr>
        <p:txBody>
          <a:bodyPr wrap="none" rtlCol="0">
            <a:spAutoFit/>
          </a:bodyPr>
          <a:lstStyle/>
          <a:p>
            <a:r>
              <a:rPr lang="en-US" altLang="ko-KR" sz="900" dirty="0" smtClean="0">
                <a:hlinkClick r:id="rId5"/>
              </a:rPr>
              <a:t>https://docs.amplify.aws/cli</a:t>
            </a:r>
            <a:endParaRPr lang="ko-KR" altLang="en-US" sz="900"/>
          </a:p>
        </p:txBody>
      </p:sp>
      <p:sp>
        <p:nvSpPr>
          <p:cNvPr id="18" name="TextBox 17"/>
          <p:cNvSpPr txBox="1"/>
          <p:nvPr/>
        </p:nvSpPr>
        <p:spPr>
          <a:xfrm>
            <a:off x="3447094" y="3201280"/>
            <a:ext cx="2105063" cy="230832"/>
          </a:xfrm>
          <a:prstGeom prst="rect">
            <a:avLst/>
          </a:prstGeom>
          <a:noFill/>
        </p:spPr>
        <p:txBody>
          <a:bodyPr wrap="none" rtlCol="0">
            <a:spAutoFit/>
          </a:bodyPr>
          <a:lstStyle/>
          <a:p>
            <a:r>
              <a:rPr lang="en-US" altLang="ko-KR" sz="900" dirty="0" smtClean="0">
                <a:hlinkClick r:id="rId6"/>
              </a:rPr>
              <a:t>https://docs.amplify.aws/lib/q/platform/js</a:t>
            </a:r>
            <a:endParaRPr lang="ko-KR" altLang="en-US" sz="900"/>
          </a:p>
        </p:txBody>
      </p:sp>
      <p:sp>
        <p:nvSpPr>
          <p:cNvPr id="19" name="TextBox 18"/>
          <p:cNvSpPr txBox="1"/>
          <p:nvPr/>
        </p:nvSpPr>
        <p:spPr>
          <a:xfrm>
            <a:off x="4056806" y="5078735"/>
            <a:ext cx="3403496" cy="230832"/>
          </a:xfrm>
          <a:prstGeom prst="rect">
            <a:avLst/>
          </a:prstGeom>
          <a:noFill/>
        </p:spPr>
        <p:txBody>
          <a:bodyPr wrap="none" rtlCol="0">
            <a:spAutoFit/>
          </a:bodyPr>
          <a:lstStyle/>
          <a:p>
            <a:r>
              <a:rPr lang="en-US" altLang="ko-KR" sz="900" dirty="0" smtClean="0">
                <a:hlinkClick r:id="rId7"/>
              </a:rPr>
              <a:t>https://docs.aws.amazon.com/amplify/latest/userguide/welcome.html</a:t>
            </a:r>
            <a:endParaRPr lang="ko-KR" altLang="en-US" sz="900"/>
          </a:p>
        </p:txBody>
      </p:sp>
      <p:sp>
        <p:nvSpPr>
          <p:cNvPr id="20" name="직사각형 19"/>
          <p:cNvSpPr/>
          <p:nvPr/>
        </p:nvSpPr>
        <p:spPr>
          <a:xfrm>
            <a:off x="1513495" y="3086689"/>
            <a:ext cx="5379676" cy="8637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1886674" y="4027815"/>
            <a:ext cx="5379676" cy="8637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2228288" y="4970889"/>
            <a:ext cx="5379676" cy="8637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1" name="Picture 7" descr="Diagram Dark Blue@2x_with_dotted_l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23487" y="2304598"/>
            <a:ext cx="3062502" cy="266580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latforms Grey@2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09154" y="5309567"/>
            <a:ext cx="2239523" cy="45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0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p:cNvPicPr>
            <a:picLocks noChangeAspect="1"/>
          </p:cNvPicPr>
          <p:nvPr/>
        </p:nvPicPr>
        <p:blipFill>
          <a:blip r:embed="rId2"/>
          <a:stretch>
            <a:fillRect/>
          </a:stretch>
        </p:blipFill>
        <p:spPr>
          <a:xfrm>
            <a:off x="1359737" y="1538157"/>
            <a:ext cx="9454800" cy="4599451"/>
          </a:xfrm>
          <a:prstGeom prst="rect">
            <a:avLst/>
          </a:prstGeom>
        </p:spPr>
      </p:pic>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a:normAutofit/>
          </a:bodyPr>
          <a:lstStyle/>
          <a:p>
            <a:r>
              <a:rPr lang="en-US" altLang="ko-KR" b="1" dirty="0" smtClean="0"/>
              <a:t>Features </a:t>
            </a:r>
            <a:r>
              <a:rPr lang="en-US" altLang="ko-KR" sz="1600" b="1" dirty="0" smtClean="0"/>
              <a:t>[Libraries]</a:t>
            </a:r>
            <a:r>
              <a:rPr lang="en-US" altLang="ko-KR" sz="1600" b="1" dirty="0"/>
              <a:t> </a:t>
            </a:r>
            <a:endParaRPr lang="en-US" altLang="ko-KR" b="1" dirty="0" smtClean="0">
              <a:solidFill>
                <a:schemeClr val="tx1"/>
              </a:solidFill>
            </a:endParaRPr>
          </a:p>
          <a:p>
            <a:pPr marL="457200" lvl="1" indent="0">
              <a:buNone/>
            </a:pPr>
            <a:endParaRPr lang="ko-KR" altLang="en-US" dirty="0"/>
          </a:p>
        </p:txBody>
      </p:sp>
      <p:sp>
        <p:nvSpPr>
          <p:cNvPr id="16" name="TextBox 15"/>
          <p:cNvSpPr txBox="1"/>
          <p:nvPr/>
        </p:nvSpPr>
        <p:spPr>
          <a:xfrm>
            <a:off x="2875091" y="1635372"/>
            <a:ext cx="2459328" cy="200055"/>
          </a:xfrm>
          <a:prstGeom prst="rect">
            <a:avLst/>
          </a:prstGeom>
          <a:noFill/>
        </p:spPr>
        <p:txBody>
          <a:bodyPr wrap="none" rtlCol="0">
            <a:spAutoFit/>
          </a:bodyPr>
          <a:lstStyle>
            <a:defPPr>
              <a:defRPr lang="ko-KR"/>
            </a:defPPr>
            <a:lvl1pPr>
              <a:defRPr sz="800"/>
            </a:lvl1pPr>
          </a:lstStyle>
          <a:p>
            <a:r>
              <a:rPr lang="en-US" altLang="ko-KR" sz="700" dirty="0">
                <a:hlinkClick r:id="rId3"/>
              </a:rPr>
              <a:t>https://docs.amplify.aws/lib/auth/getting-started/q/platform/js</a:t>
            </a:r>
            <a:endParaRPr lang="ko-KR" altLang="en-US" sz="700"/>
          </a:p>
        </p:txBody>
      </p:sp>
      <p:sp>
        <p:nvSpPr>
          <p:cNvPr id="17" name="TextBox 16"/>
          <p:cNvSpPr txBox="1"/>
          <p:nvPr/>
        </p:nvSpPr>
        <p:spPr>
          <a:xfrm>
            <a:off x="7257250" y="1633133"/>
            <a:ext cx="2569934" cy="200055"/>
          </a:xfrm>
          <a:prstGeom prst="rect">
            <a:avLst/>
          </a:prstGeom>
          <a:noFill/>
        </p:spPr>
        <p:txBody>
          <a:bodyPr wrap="none" rtlCol="0">
            <a:spAutoFit/>
          </a:bodyPr>
          <a:lstStyle/>
          <a:p>
            <a:r>
              <a:rPr lang="en-US" altLang="ko-KR" sz="700" dirty="0" smtClean="0">
                <a:hlinkClick r:id="rId4"/>
              </a:rPr>
              <a:t>https://docs.amplify.aws/lib/storage/getting-started/q/platform/js</a:t>
            </a:r>
            <a:endParaRPr lang="ko-KR" altLang="en-US" sz="700"/>
          </a:p>
        </p:txBody>
      </p:sp>
      <p:sp>
        <p:nvSpPr>
          <p:cNvPr id="18" name="TextBox 17"/>
          <p:cNvSpPr txBox="1"/>
          <p:nvPr/>
        </p:nvSpPr>
        <p:spPr>
          <a:xfrm>
            <a:off x="2751994" y="2401770"/>
            <a:ext cx="2670924" cy="200055"/>
          </a:xfrm>
          <a:prstGeom prst="rect">
            <a:avLst/>
          </a:prstGeom>
          <a:noFill/>
        </p:spPr>
        <p:txBody>
          <a:bodyPr wrap="none" rtlCol="0">
            <a:spAutoFit/>
          </a:bodyPr>
          <a:lstStyle/>
          <a:p>
            <a:r>
              <a:rPr lang="en-US" altLang="ko-KR" sz="700" dirty="0" smtClean="0">
                <a:hlinkClick r:id="rId5"/>
              </a:rPr>
              <a:t>https://docs.amplify.aws/lib/graphqlapi/getting-started/q/platform/js</a:t>
            </a:r>
            <a:endParaRPr lang="ko-KR" altLang="en-US" sz="700"/>
          </a:p>
        </p:txBody>
      </p:sp>
      <p:sp>
        <p:nvSpPr>
          <p:cNvPr id="19" name="TextBox 18"/>
          <p:cNvSpPr txBox="1"/>
          <p:nvPr/>
        </p:nvSpPr>
        <p:spPr>
          <a:xfrm>
            <a:off x="7362753" y="2396623"/>
            <a:ext cx="2643672" cy="200055"/>
          </a:xfrm>
          <a:prstGeom prst="rect">
            <a:avLst/>
          </a:prstGeom>
          <a:noFill/>
        </p:spPr>
        <p:txBody>
          <a:bodyPr wrap="none" rtlCol="0">
            <a:spAutoFit/>
          </a:bodyPr>
          <a:lstStyle/>
          <a:p>
            <a:r>
              <a:rPr lang="en-US" altLang="ko-KR" sz="700" dirty="0" smtClean="0">
                <a:hlinkClick r:id="rId6"/>
              </a:rPr>
              <a:t>https://docs.amplify.aws/lib/datastore/getting-started/q/platform/js</a:t>
            </a:r>
            <a:endParaRPr lang="ko-KR" altLang="en-US" sz="700"/>
          </a:p>
        </p:txBody>
      </p:sp>
      <p:sp>
        <p:nvSpPr>
          <p:cNvPr id="20" name="TextBox 19"/>
          <p:cNvSpPr txBox="1"/>
          <p:nvPr/>
        </p:nvSpPr>
        <p:spPr>
          <a:xfrm>
            <a:off x="2584937" y="3241759"/>
            <a:ext cx="2542684" cy="200055"/>
          </a:xfrm>
          <a:prstGeom prst="rect">
            <a:avLst/>
          </a:prstGeom>
          <a:noFill/>
        </p:spPr>
        <p:txBody>
          <a:bodyPr wrap="none" rtlCol="0">
            <a:spAutoFit/>
          </a:bodyPr>
          <a:lstStyle/>
          <a:p>
            <a:r>
              <a:rPr lang="en-US" altLang="ko-KR" sz="700" dirty="0" smtClean="0">
                <a:hlinkClick r:id="rId7"/>
              </a:rPr>
              <a:t>https://docs.amplify.aws/lib/restapi/getting-started/q/platform/js</a:t>
            </a:r>
            <a:endParaRPr lang="ko-KR" altLang="en-US" sz="700"/>
          </a:p>
        </p:txBody>
      </p:sp>
      <p:sp>
        <p:nvSpPr>
          <p:cNvPr id="21" name="TextBox 20"/>
          <p:cNvSpPr txBox="1"/>
          <p:nvPr/>
        </p:nvSpPr>
        <p:spPr>
          <a:xfrm>
            <a:off x="7317067" y="3158330"/>
            <a:ext cx="2608406" cy="200055"/>
          </a:xfrm>
          <a:prstGeom prst="rect">
            <a:avLst/>
          </a:prstGeom>
          <a:noFill/>
        </p:spPr>
        <p:txBody>
          <a:bodyPr wrap="none" rtlCol="0">
            <a:spAutoFit/>
          </a:bodyPr>
          <a:lstStyle/>
          <a:p>
            <a:r>
              <a:rPr lang="en-US" altLang="ko-KR" sz="700" dirty="0" smtClean="0">
                <a:hlinkClick r:id="rId8"/>
              </a:rPr>
              <a:t>https://docs.amplify.aws/lib/analytics/getting-started/q/platform/js</a:t>
            </a:r>
            <a:endParaRPr lang="ko-KR" altLang="en-US" sz="700"/>
          </a:p>
        </p:txBody>
      </p:sp>
      <p:sp>
        <p:nvSpPr>
          <p:cNvPr id="22" name="TextBox 21"/>
          <p:cNvSpPr txBox="1"/>
          <p:nvPr/>
        </p:nvSpPr>
        <p:spPr>
          <a:xfrm>
            <a:off x="3015760" y="3934791"/>
            <a:ext cx="2945037" cy="200055"/>
          </a:xfrm>
          <a:prstGeom prst="rect">
            <a:avLst/>
          </a:prstGeom>
          <a:noFill/>
        </p:spPr>
        <p:txBody>
          <a:bodyPr wrap="none" rtlCol="0">
            <a:spAutoFit/>
          </a:bodyPr>
          <a:lstStyle/>
          <a:p>
            <a:r>
              <a:rPr lang="en-US" altLang="ko-KR" sz="700" dirty="0" smtClean="0">
                <a:hlinkClick r:id="rId9"/>
              </a:rPr>
              <a:t>https://docs.amplify.aws/lib/push-notifications/getting-started/q/platform/js</a:t>
            </a:r>
            <a:endParaRPr lang="ko-KR" altLang="en-US" sz="700"/>
          </a:p>
        </p:txBody>
      </p:sp>
      <p:sp>
        <p:nvSpPr>
          <p:cNvPr id="23" name="TextBox 22"/>
          <p:cNvSpPr txBox="1"/>
          <p:nvPr/>
        </p:nvSpPr>
        <p:spPr>
          <a:xfrm>
            <a:off x="6999938" y="3926654"/>
            <a:ext cx="2366353" cy="200055"/>
          </a:xfrm>
          <a:prstGeom prst="rect">
            <a:avLst/>
          </a:prstGeom>
          <a:noFill/>
        </p:spPr>
        <p:txBody>
          <a:bodyPr wrap="none" rtlCol="0">
            <a:spAutoFit/>
          </a:bodyPr>
          <a:lstStyle/>
          <a:p>
            <a:r>
              <a:rPr lang="en-US" altLang="ko-KR" sz="700" dirty="0" smtClean="0">
                <a:hlinkClick r:id="rId10"/>
              </a:rPr>
              <a:t>https://docs.amplify.aws/lib/xr/getting-started/q/platform/js</a:t>
            </a:r>
            <a:endParaRPr lang="ko-KR" altLang="en-US" sz="700"/>
          </a:p>
        </p:txBody>
      </p:sp>
      <p:sp>
        <p:nvSpPr>
          <p:cNvPr id="24" name="TextBox 23"/>
          <p:cNvSpPr txBox="1"/>
          <p:nvPr/>
        </p:nvSpPr>
        <p:spPr>
          <a:xfrm>
            <a:off x="2479436" y="4686306"/>
            <a:ext cx="2558714" cy="200055"/>
          </a:xfrm>
          <a:prstGeom prst="rect">
            <a:avLst/>
          </a:prstGeom>
          <a:noFill/>
        </p:spPr>
        <p:txBody>
          <a:bodyPr wrap="none" rtlCol="0">
            <a:spAutoFit/>
          </a:bodyPr>
          <a:lstStyle/>
          <a:p>
            <a:r>
              <a:rPr lang="en-US" altLang="ko-KR" sz="700" dirty="0" smtClean="0">
                <a:hlinkClick r:id="rId11"/>
              </a:rPr>
              <a:t>https://docs.amplify.aws/lib/pubsub/getting-started/q/platform/js</a:t>
            </a:r>
            <a:endParaRPr lang="ko-KR" altLang="en-US" sz="700"/>
          </a:p>
        </p:txBody>
      </p:sp>
      <p:sp>
        <p:nvSpPr>
          <p:cNvPr id="25" name="TextBox 24"/>
          <p:cNvSpPr txBox="1"/>
          <p:nvPr/>
        </p:nvSpPr>
        <p:spPr>
          <a:xfrm>
            <a:off x="7463994" y="4693673"/>
            <a:ext cx="2720617" cy="200055"/>
          </a:xfrm>
          <a:prstGeom prst="rect">
            <a:avLst/>
          </a:prstGeom>
          <a:noFill/>
        </p:spPr>
        <p:txBody>
          <a:bodyPr wrap="none" rtlCol="0">
            <a:spAutoFit/>
          </a:bodyPr>
          <a:lstStyle>
            <a:defPPr>
              <a:defRPr lang="ko-KR"/>
            </a:defPPr>
            <a:lvl1pPr>
              <a:defRPr sz="800"/>
            </a:lvl1pPr>
          </a:lstStyle>
          <a:p>
            <a:r>
              <a:rPr lang="en-US" altLang="ko-KR" sz="700" dirty="0">
                <a:hlinkClick r:id="rId12"/>
              </a:rPr>
              <a:t>https://docs.amplify.aws/lib/interactions/getting-started/q/platform/js</a:t>
            </a:r>
            <a:endParaRPr lang="ko-KR" altLang="en-US" sz="700"/>
          </a:p>
        </p:txBody>
      </p:sp>
      <p:sp>
        <p:nvSpPr>
          <p:cNvPr id="26" name="TextBox 25"/>
          <p:cNvSpPr txBox="1"/>
          <p:nvPr/>
        </p:nvSpPr>
        <p:spPr>
          <a:xfrm>
            <a:off x="3059724" y="5463888"/>
            <a:ext cx="2691763" cy="200055"/>
          </a:xfrm>
          <a:prstGeom prst="rect">
            <a:avLst/>
          </a:prstGeom>
          <a:noFill/>
        </p:spPr>
        <p:txBody>
          <a:bodyPr wrap="none" rtlCol="0">
            <a:spAutoFit/>
          </a:bodyPr>
          <a:lstStyle/>
          <a:p>
            <a:r>
              <a:rPr lang="en-US" altLang="ko-KR" sz="700" dirty="0" smtClean="0">
                <a:hlinkClick r:id="rId13"/>
              </a:rPr>
              <a:t>https://docs.amplify.aws/lib/predictions/getting-started/q/platform/js</a:t>
            </a:r>
            <a:endParaRPr lang="ko-KR" altLang="en-US" sz="700"/>
          </a:p>
        </p:txBody>
      </p:sp>
    </p:spTree>
    <p:extLst>
      <p:ext uri="{BB962C8B-B14F-4D97-AF65-F5344CB8AC3E}">
        <p14:creationId xmlns:p14="http://schemas.microsoft.com/office/powerpoint/2010/main" val="86881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6" name="내용 개체 틀 2"/>
          <p:cNvSpPr>
            <a:spLocks noGrp="1"/>
          </p:cNvSpPr>
          <p:nvPr>
            <p:ph idx="1"/>
          </p:nvPr>
        </p:nvSpPr>
        <p:spPr>
          <a:xfrm>
            <a:off x="838200" y="1213475"/>
            <a:ext cx="10515600" cy="4807763"/>
          </a:xfrm>
        </p:spPr>
        <p:txBody>
          <a:bodyPr>
            <a:normAutofit fontScale="92500" lnSpcReduction="10000"/>
          </a:bodyPr>
          <a:lstStyle/>
          <a:p>
            <a:r>
              <a:rPr lang="en-US" altLang="ko-KR" b="1" dirty="0" smtClean="0"/>
              <a:t>Firebase </a:t>
            </a:r>
            <a:r>
              <a:rPr lang="en-US" altLang="ko-KR" b="1" dirty="0" err="1" smtClean="0"/>
              <a:t>vs</a:t>
            </a:r>
            <a:r>
              <a:rPr lang="en-US" altLang="ko-KR" b="1" dirty="0" smtClean="0"/>
              <a:t> Amplify</a:t>
            </a:r>
          </a:p>
          <a:p>
            <a:pPr marL="447675" lvl="2" indent="-184150">
              <a:lnSpc>
                <a:spcPct val="100000"/>
              </a:lnSpc>
              <a:spcBef>
                <a:spcPts val="0"/>
              </a:spcBef>
              <a:spcAft>
                <a:spcPts val="600"/>
              </a:spcAft>
            </a:pPr>
            <a:endParaRPr lang="en-US" altLang="ko-KR" sz="500" dirty="0" smtClean="0"/>
          </a:p>
          <a:p>
            <a:pPr marL="447675" lvl="2" indent="-184150">
              <a:lnSpc>
                <a:spcPct val="100000"/>
              </a:lnSpc>
              <a:spcBef>
                <a:spcPts val="0"/>
              </a:spcBef>
              <a:spcAft>
                <a:spcPts val="600"/>
              </a:spcAft>
            </a:pPr>
            <a:r>
              <a:rPr lang="en-US" altLang="ko-KR" dirty="0" smtClean="0"/>
              <a:t>What is Firebase?</a:t>
            </a:r>
          </a:p>
          <a:p>
            <a:pPr marL="449263" lvl="3" indent="0">
              <a:lnSpc>
                <a:spcPct val="100000"/>
              </a:lnSpc>
              <a:spcBef>
                <a:spcPts val="0"/>
              </a:spcBef>
              <a:spcAft>
                <a:spcPts val="1200"/>
              </a:spcAft>
              <a:buNone/>
            </a:pPr>
            <a:r>
              <a:rPr lang="en-US" altLang="ko-KR" sz="1400" dirty="0"/>
              <a:t>Firebase is an excellent backend as a service that powers bleeding-edge applications on Google Cloud. The platform allows developers to focus </a:t>
            </a:r>
            <a:r>
              <a:rPr lang="en-US" altLang="ko-KR" sz="1400" dirty="0" smtClean="0"/>
              <a:t>more </a:t>
            </a:r>
            <a:r>
              <a:rPr lang="en-US" altLang="ko-KR" sz="1400" dirty="0"/>
              <a:t>on creating innovative app solutions</a:t>
            </a:r>
            <a:r>
              <a:rPr lang="en-US" altLang="ko-KR" sz="1400" dirty="0" smtClean="0"/>
              <a:t>.</a:t>
            </a:r>
          </a:p>
          <a:p>
            <a:pPr marL="447675" lvl="2" indent="-184150">
              <a:lnSpc>
                <a:spcPct val="100000"/>
              </a:lnSpc>
              <a:spcBef>
                <a:spcPts val="0"/>
              </a:spcBef>
              <a:spcAft>
                <a:spcPts val="600"/>
              </a:spcAft>
            </a:pPr>
            <a:r>
              <a:rPr lang="en-US" altLang="ko-KR" dirty="0"/>
              <a:t>What is AWS Amplify?</a:t>
            </a:r>
          </a:p>
          <a:p>
            <a:pPr marL="449263" lvl="2" indent="0">
              <a:lnSpc>
                <a:spcPct val="100000"/>
              </a:lnSpc>
              <a:spcBef>
                <a:spcPts val="0"/>
              </a:spcBef>
              <a:spcAft>
                <a:spcPts val="1200"/>
              </a:spcAft>
              <a:buNone/>
            </a:pPr>
            <a:r>
              <a:rPr lang="en-US" altLang="ko-KR" dirty="0" smtClean="0"/>
              <a:t>AWS </a:t>
            </a:r>
            <a:r>
              <a:rPr lang="en-US" altLang="ko-KR" dirty="0"/>
              <a:t>Amplify is an Amazon-backed platform for developing web and mobile apps.  It consists of an open-source JavaScript library that helps expedite </a:t>
            </a:r>
            <a:r>
              <a:rPr lang="en-US" altLang="ko-KR" dirty="0" smtClean="0"/>
              <a:t>development </a:t>
            </a:r>
            <a:r>
              <a:rPr lang="en-US" altLang="ko-KR" dirty="0"/>
              <a:t>tasks. It presents the user with an easy-to-use interface and CLI tools for building application </a:t>
            </a:r>
            <a:r>
              <a:rPr lang="en-US" altLang="ko-KR" dirty="0" err="1"/>
              <a:t>backends</a:t>
            </a:r>
            <a:r>
              <a:rPr lang="en-US" altLang="ko-KR" dirty="0" smtClean="0"/>
              <a:t>.</a:t>
            </a:r>
            <a:endParaRPr lang="en-US" altLang="ko-KR" dirty="0"/>
          </a:p>
          <a:p>
            <a:pPr marL="447675" lvl="2" indent="-184150">
              <a:lnSpc>
                <a:spcPct val="100000"/>
              </a:lnSpc>
              <a:spcBef>
                <a:spcPts val="0"/>
              </a:spcBef>
              <a:spcAft>
                <a:spcPts val="600"/>
              </a:spcAft>
            </a:pPr>
            <a:r>
              <a:rPr lang="en-US" altLang="ko-KR" dirty="0"/>
              <a:t>What are the benefits of Firebase?</a:t>
            </a:r>
          </a:p>
          <a:p>
            <a:pPr marL="449263" lvl="2" indent="0">
              <a:lnSpc>
                <a:spcPct val="130000"/>
              </a:lnSpc>
              <a:spcBef>
                <a:spcPts val="0"/>
              </a:spcBef>
              <a:spcAft>
                <a:spcPts val="1200"/>
              </a:spcAft>
              <a:buNone/>
            </a:pPr>
            <a:r>
              <a:rPr lang="en-US" altLang="ko-KR" sz="1200" dirty="0" smtClean="0"/>
              <a:t>–  Reduces </a:t>
            </a:r>
            <a:r>
              <a:rPr lang="en-US" altLang="ko-KR" sz="1200" dirty="0"/>
              <a:t>the time used in developing apps.</a:t>
            </a:r>
            <a:br>
              <a:rPr lang="en-US" altLang="ko-KR" sz="1200" dirty="0"/>
            </a:br>
            <a:r>
              <a:rPr lang="en-US" altLang="ko-KR" sz="1200" dirty="0"/>
              <a:t>– </a:t>
            </a:r>
            <a:r>
              <a:rPr lang="en-US" altLang="ko-KR" sz="1200" dirty="0" smtClean="0"/>
              <a:t> No </a:t>
            </a:r>
            <a:r>
              <a:rPr lang="en-US" altLang="ko-KR" sz="1200" dirty="0"/>
              <a:t>need for backend coding.</a:t>
            </a:r>
            <a:br>
              <a:rPr lang="en-US" altLang="ko-KR" sz="1200" dirty="0"/>
            </a:br>
            <a:r>
              <a:rPr lang="en-US" altLang="ko-KR" sz="1200" dirty="0" smtClean="0"/>
              <a:t>–  </a:t>
            </a:r>
            <a:r>
              <a:rPr lang="en-US" altLang="ko-KR" sz="1200" dirty="0"/>
              <a:t>Developers can focus on creating top-notch functions for their apps.</a:t>
            </a:r>
            <a:br>
              <a:rPr lang="en-US" altLang="ko-KR" sz="1200" dirty="0"/>
            </a:br>
            <a:r>
              <a:rPr lang="en-US" altLang="ko-KR" sz="1200" dirty="0"/>
              <a:t>– </a:t>
            </a:r>
            <a:r>
              <a:rPr lang="en-US" altLang="ko-KR" sz="1200" dirty="0" smtClean="0"/>
              <a:t> Robust </a:t>
            </a:r>
            <a:r>
              <a:rPr lang="en-US" altLang="ko-KR" sz="1200" dirty="0"/>
              <a:t>SDKs and APIs that simplify the development process.</a:t>
            </a:r>
            <a:br>
              <a:rPr lang="en-US" altLang="ko-KR" sz="1200" dirty="0"/>
            </a:br>
            <a:r>
              <a:rPr lang="en-US" altLang="ko-KR" sz="1200" dirty="0"/>
              <a:t>– </a:t>
            </a:r>
            <a:r>
              <a:rPr lang="en-US" altLang="ko-KR" sz="1200" dirty="0" smtClean="0"/>
              <a:t> Easy </a:t>
            </a:r>
            <a:r>
              <a:rPr lang="en-US" altLang="ko-KR" sz="1200" dirty="0"/>
              <a:t>to use analytics features.</a:t>
            </a:r>
            <a:br>
              <a:rPr lang="en-US" altLang="ko-KR" sz="1200" dirty="0"/>
            </a:br>
            <a:r>
              <a:rPr lang="en-US" altLang="ko-KR" sz="1200" dirty="0"/>
              <a:t>– </a:t>
            </a:r>
            <a:r>
              <a:rPr lang="en-US" altLang="ko-KR" sz="1200" dirty="0" smtClean="0"/>
              <a:t> Powerful </a:t>
            </a:r>
            <a:r>
              <a:rPr lang="en-US" altLang="ko-KR" sz="1200" dirty="0"/>
              <a:t>APIs that allows for the development of cross-platform apps</a:t>
            </a:r>
            <a:r>
              <a:rPr lang="en-US" altLang="ko-KR" sz="1200" dirty="0" smtClean="0"/>
              <a:t>.</a:t>
            </a:r>
            <a:endParaRPr lang="en-US" altLang="ko-KR" sz="600" dirty="0" smtClean="0"/>
          </a:p>
          <a:p>
            <a:pPr marL="447675" lvl="2" indent="-184150">
              <a:lnSpc>
                <a:spcPct val="100000"/>
              </a:lnSpc>
              <a:spcBef>
                <a:spcPts val="0"/>
              </a:spcBef>
              <a:spcAft>
                <a:spcPts val="600"/>
              </a:spcAft>
            </a:pPr>
            <a:r>
              <a:rPr lang="en-US" altLang="ko-KR" dirty="0"/>
              <a:t>What are the benefits of AWS Amplify?</a:t>
            </a:r>
          </a:p>
          <a:p>
            <a:pPr marL="449263" lvl="2" indent="0">
              <a:lnSpc>
                <a:spcPct val="120000"/>
              </a:lnSpc>
              <a:spcBef>
                <a:spcPts val="0"/>
              </a:spcBef>
              <a:spcAft>
                <a:spcPts val="1200"/>
              </a:spcAft>
              <a:buNone/>
            </a:pPr>
            <a:r>
              <a:rPr lang="en-US" altLang="ko-KR" sz="1200" dirty="0"/>
              <a:t>– </a:t>
            </a:r>
            <a:r>
              <a:rPr lang="en-US" altLang="ko-KR" sz="1200" dirty="0" smtClean="0"/>
              <a:t> Easy </a:t>
            </a:r>
            <a:r>
              <a:rPr lang="en-US" altLang="ko-KR" sz="1200" dirty="0"/>
              <a:t>to use platform that expedites the development of web and mobile application using a cloud-based backend service. </a:t>
            </a:r>
            <a:br>
              <a:rPr lang="en-US" altLang="ko-KR" sz="1200" dirty="0"/>
            </a:br>
            <a:r>
              <a:rPr lang="en-US" altLang="ko-KR" sz="1200" dirty="0"/>
              <a:t>– </a:t>
            </a:r>
            <a:r>
              <a:rPr lang="en-US" altLang="ko-KR" sz="1200" dirty="0" smtClean="0"/>
              <a:t> Scale </a:t>
            </a:r>
            <a:r>
              <a:rPr lang="en-US" altLang="ko-KR" sz="1200" dirty="0"/>
              <a:t>apps without having to bother about upgrading server infrastructure.</a:t>
            </a:r>
            <a:br>
              <a:rPr lang="en-US" altLang="ko-KR" sz="1200" dirty="0"/>
            </a:br>
            <a:r>
              <a:rPr lang="en-US" altLang="ko-KR" sz="1200" dirty="0"/>
              <a:t>– </a:t>
            </a:r>
            <a:r>
              <a:rPr lang="en-US" altLang="ko-KR" sz="1200" dirty="0" smtClean="0"/>
              <a:t> Cost-efficient </a:t>
            </a:r>
            <a:r>
              <a:rPr lang="en-US" altLang="ko-KR" sz="1200" dirty="0"/>
              <a:t>service because Amplify uses a flexible payment plan that allows users to pay for only the service they use.</a:t>
            </a:r>
            <a:br>
              <a:rPr lang="en-US" altLang="ko-KR" sz="1200" dirty="0"/>
            </a:br>
            <a:r>
              <a:rPr lang="en-US" altLang="ko-KR" sz="1200" dirty="0"/>
              <a:t>– </a:t>
            </a:r>
            <a:r>
              <a:rPr lang="en-US" altLang="ko-KR" sz="1200" dirty="0" smtClean="0"/>
              <a:t> Makes </a:t>
            </a:r>
            <a:r>
              <a:rPr lang="en-US" altLang="ko-KR" sz="1200" dirty="0"/>
              <a:t>the procedure of app testing and feature rollout seamless</a:t>
            </a:r>
            <a:r>
              <a:rPr lang="en-US" altLang="ko-KR" sz="1200" dirty="0" smtClean="0"/>
              <a:t>.</a:t>
            </a:r>
            <a:endParaRPr lang="ko-KR" altLang="en-US" sz="1200" dirty="0"/>
          </a:p>
        </p:txBody>
      </p:sp>
      <p:sp>
        <p:nvSpPr>
          <p:cNvPr id="18" name="TextBox 17"/>
          <p:cNvSpPr txBox="1"/>
          <p:nvPr/>
        </p:nvSpPr>
        <p:spPr>
          <a:xfrm>
            <a:off x="3018362" y="1263277"/>
            <a:ext cx="3256020" cy="230832"/>
          </a:xfrm>
          <a:prstGeom prst="rect">
            <a:avLst/>
          </a:prstGeom>
          <a:noFill/>
        </p:spPr>
        <p:txBody>
          <a:bodyPr wrap="none" rtlCol="0">
            <a:spAutoFit/>
          </a:bodyPr>
          <a:lstStyle/>
          <a:p>
            <a:r>
              <a:rPr lang="en-US" altLang="ko-KR" sz="900" dirty="0">
                <a:hlinkClick r:id="rId2"/>
              </a:rPr>
              <a:t>https://blog.back4app.com/2020/04/13/firebase-vs-aws-amplify/</a:t>
            </a:r>
            <a:endParaRPr lang="ko-KR" altLang="en-US" sz="900"/>
          </a:p>
        </p:txBody>
      </p:sp>
    </p:spTree>
    <p:extLst>
      <p:ext uri="{BB962C8B-B14F-4D97-AF65-F5344CB8AC3E}">
        <p14:creationId xmlns:p14="http://schemas.microsoft.com/office/powerpoint/2010/main" val="134259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6" name="내용 개체 틀 2"/>
          <p:cNvSpPr>
            <a:spLocks noGrp="1"/>
          </p:cNvSpPr>
          <p:nvPr>
            <p:ph idx="1"/>
          </p:nvPr>
        </p:nvSpPr>
        <p:spPr>
          <a:xfrm>
            <a:off x="838200" y="1213475"/>
            <a:ext cx="10515600" cy="4807763"/>
          </a:xfrm>
        </p:spPr>
        <p:txBody>
          <a:bodyPr>
            <a:normAutofit/>
          </a:bodyPr>
          <a:lstStyle/>
          <a:p>
            <a:r>
              <a:rPr lang="en-US" altLang="ko-KR" b="1" dirty="0" smtClean="0"/>
              <a:t>Firebase </a:t>
            </a:r>
            <a:r>
              <a:rPr lang="en-US" altLang="ko-KR" b="1" dirty="0" err="1" smtClean="0"/>
              <a:t>vs</a:t>
            </a:r>
            <a:r>
              <a:rPr lang="en-US" altLang="ko-KR" b="1" dirty="0" smtClean="0"/>
              <a:t> Amplify</a:t>
            </a:r>
          </a:p>
          <a:p>
            <a:pPr marL="447675" lvl="2" indent="-184150">
              <a:spcBef>
                <a:spcPts val="1000"/>
              </a:spcBef>
            </a:pPr>
            <a:r>
              <a:rPr lang="en-US" altLang="ko-KR" dirty="0"/>
              <a:t>Similarities</a:t>
            </a:r>
          </a:p>
          <a:p>
            <a:pPr marL="449263" lvl="3" indent="0">
              <a:spcBef>
                <a:spcPts val="1000"/>
              </a:spcBef>
              <a:buNone/>
            </a:pPr>
            <a:r>
              <a:rPr lang="en-US" altLang="ko-KR" dirty="0"/>
              <a:t>AWS Amplify and Firebase are both development platforms designed for building secure and scalable mobile and web applications. </a:t>
            </a:r>
            <a:r>
              <a:rPr lang="en-US" altLang="ko-KR" dirty="0" smtClean="0"/>
              <a:t>They </a:t>
            </a:r>
            <a:r>
              <a:rPr lang="en-US" altLang="ko-KR" dirty="0"/>
              <a:t>attempt to </a:t>
            </a:r>
            <a:r>
              <a:rPr lang="en-US" altLang="ko-KR" dirty="0" smtClean="0"/>
              <a:t/>
            </a:r>
            <a:br>
              <a:rPr lang="en-US" altLang="ko-KR" dirty="0" smtClean="0"/>
            </a:br>
            <a:r>
              <a:rPr lang="en-US" altLang="ko-KR" dirty="0" smtClean="0"/>
              <a:t>make </a:t>
            </a:r>
            <a:r>
              <a:rPr lang="en-US" altLang="ko-KR" dirty="0"/>
              <a:t>it easy to </a:t>
            </a:r>
            <a:r>
              <a:rPr lang="en-US" altLang="ko-KR" u="sng" dirty="0"/>
              <a:t>authenticate</a:t>
            </a:r>
            <a:r>
              <a:rPr lang="en-US" altLang="ko-KR" dirty="0"/>
              <a:t> users, </a:t>
            </a:r>
            <a:r>
              <a:rPr lang="en-US" altLang="ko-KR" u="sng" dirty="0"/>
              <a:t>store data</a:t>
            </a:r>
            <a:r>
              <a:rPr lang="en-US" altLang="ko-KR" dirty="0"/>
              <a:t> and user metadata securely, </a:t>
            </a:r>
            <a:r>
              <a:rPr lang="en-US" altLang="ko-KR" u="sng" dirty="0" err="1"/>
              <a:t>authorise</a:t>
            </a:r>
            <a:r>
              <a:rPr lang="en-US" altLang="ko-KR" u="sng" dirty="0"/>
              <a:t> access</a:t>
            </a:r>
            <a:r>
              <a:rPr lang="en-US" altLang="ko-KR" dirty="0"/>
              <a:t> to data selectively, and integrate </a:t>
            </a:r>
            <a:r>
              <a:rPr lang="en-US" altLang="ko-KR" u="sng" dirty="0"/>
              <a:t>machine learning</a:t>
            </a:r>
            <a:r>
              <a:rPr lang="en-US" altLang="ko-KR" dirty="0"/>
              <a:t>.</a:t>
            </a:r>
          </a:p>
          <a:p>
            <a:pPr marL="447675" lvl="2" indent="-184150">
              <a:spcBef>
                <a:spcPts val="1000"/>
              </a:spcBef>
            </a:pPr>
            <a:r>
              <a:rPr lang="en-US" altLang="ko-KR" dirty="0"/>
              <a:t>Firebase Pros and Cons</a:t>
            </a:r>
          </a:p>
          <a:p>
            <a:pPr marL="457200" lvl="1" indent="0">
              <a:buNone/>
            </a:pPr>
            <a:r>
              <a:rPr lang="en-US" altLang="ko-KR" sz="1000" b="1" dirty="0" smtClean="0"/>
              <a:t>Pros</a:t>
            </a:r>
            <a:endParaRPr lang="en-US" altLang="ko-KR" sz="1000" dirty="0"/>
          </a:p>
          <a:p>
            <a:pPr lvl="1" indent="-144463"/>
            <a:r>
              <a:rPr lang="en-US" altLang="ko-KR" sz="1100" dirty="0"/>
              <a:t>Firebase is easy to use and doesn’t have a high learning curve. For example, to add authentication or login features takes only a few hours. </a:t>
            </a:r>
            <a:endParaRPr lang="en-US" altLang="ko-KR" sz="1100" dirty="0" smtClean="0"/>
          </a:p>
          <a:p>
            <a:pPr marL="541337" lvl="1" indent="0">
              <a:buNone/>
            </a:pPr>
            <a:r>
              <a:rPr lang="en-US" altLang="ko-KR" sz="1100" dirty="0"/>
              <a:t> </a:t>
            </a:r>
            <a:r>
              <a:rPr lang="en-US" altLang="ko-KR" sz="1100" dirty="0" smtClean="0"/>
              <a:t>   This </a:t>
            </a:r>
            <a:r>
              <a:rPr lang="en-US" altLang="ko-KR" sz="1100" dirty="0"/>
              <a:t>convenience makes it easier to avoid convoluted code.</a:t>
            </a:r>
          </a:p>
          <a:p>
            <a:pPr lvl="1" indent="-144463"/>
            <a:r>
              <a:rPr lang="en-US" altLang="ko-KR" sz="1100" dirty="0"/>
              <a:t>Firebase generally has more features than AWS Amplify.</a:t>
            </a:r>
          </a:p>
          <a:p>
            <a:pPr lvl="1" indent="-144463"/>
            <a:r>
              <a:rPr lang="en-US" altLang="ko-KR" sz="1100" dirty="0"/>
              <a:t>Firebase may be, in my opinion, the better choice for small and medium-sized projects and companies.</a:t>
            </a:r>
            <a:endParaRPr lang="en-US" altLang="ko-KR" sz="1200" dirty="0"/>
          </a:p>
          <a:p>
            <a:pPr marL="457200" lvl="1" indent="0">
              <a:buNone/>
            </a:pPr>
            <a:r>
              <a:rPr lang="en-US" altLang="ko-KR" sz="1000" b="1" dirty="0" smtClean="0"/>
              <a:t>Cons</a:t>
            </a:r>
            <a:endParaRPr lang="en-US" altLang="ko-KR" sz="1000" dirty="0"/>
          </a:p>
          <a:p>
            <a:pPr lvl="1" indent="-144463"/>
            <a:r>
              <a:rPr lang="en-US" altLang="ko-KR" sz="1100" dirty="0"/>
              <a:t>Firebase may not be a good choice for building “big data” projects that require millions of database transactions per second (such as e-commerce), </a:t>
            </a:r>
            <a:endParaRPr lang="en-US" altLang="ko-KR" sz="1100" dirty="0" smtClean="0"/>
          </a:p>
          <a:p>
            <a:pPr marL="541337" lvl="1" indent="0">
              <a:buNone/>
            </a:pPr>
            <a:r>
              <a:rPr lang="en-US" altLang="ko-KR" sz="1100" dirty="0"/>
              <a:t> </a:t>
            </a:r>
            <a:r>
              <a:rPr lang="en-US" altLang="ko-KR" sz="1100" dirty="0" smtClean="0"/>
              <a:t>   since </a:t>
            </a:r>
            <a:r>
              <a:rPr lang="en-US" altLang="ko-KR" sz="1100" dirty="0"/>
              <a:t>the costs may well become prohibitive.</a:t>
            </a:r>
            <a:endParaRPr lang="en-US" altLang="ko-KR" sz="1200" dirty="0"/>
          </a:p>
          <a:p>
            <a:pPr marL="447675" lvl="2" indent="-184150">
              <a:spcBef>
                <a:spcPts val="1000"/>
              </a:spcBef>
            </a:pPr>
            <a:r>
              <a:rPr lang="en-US" altLang="ko-KR" dirty="0" smtClean="0"/>
              <a:t>AWS </a:t>
            </a:r>
            <a:r>
              <a:rPr lang="en-US" altLang="ko-KR" dirty="0"/>
              <a:t>Amplify Pros and Cons</a:t>
            </a:r>
          </a:p>
          <a:p>
            <a:pPr marL="457200" lvl="1" indent="0">
              <a:buNone/>
            </a:pPr>
            <a:r>
              <a:rPr lang="en-US" altLang="ko-KR" sz="1000" b="1" dirty="0" smtClean="0"/>
              <a:t>Pros</a:t>
            </a:r>
            <a:endParaRPr lang="en-US" altLang="ko-KR" sz="1000" dirty="0"/>
          </a:p>
          <a:p>
            <a:pPr lvl="1" indent="-144463"/>
            <a:r>
              <a:rPr lang="en-US" altLang="ko-KR" sz="1100" dirty="0"/>
              <a:t>Amplify offers many cloud features that can be </a:t>
            </a:r>
            <a:r>
              <a:rPr lang="en-US" altLang="ko-KR" sz="1100" dirty="0" err="1"/>
              <a:t>utilised</a:t>
            </a:r>
            <a:r>
              <a:rPr lang="en-US" altLang="ko-KR" sz="1100" dirty="0"/>
              <a:t> to improve existing applications.</a:t>
            </a:r>
          </a:p>
          <a:p>
            <a:pPr lvl="1" indent="-144463"/>
            <a:r>
              <a:rPr lang="en-US" altLang="ko-KR" sz="1100" dirty="0"/>
              <a:t>Amplify can use </a:t>
            </a:r>
            <a:r>
              <a:rPr lang="en-US" altLang="ko-KR" sz="1100" dirty="0" err="1"/>
              <a:t>GraphQl</a:t>
            </a:r>
            <a:r>
              <a:rPr lang="en-US" altLang="ko-KR" sz="1100" dirty="0"/>
              <a:t> to simplify data processing, a feature not supported by Firebase.</a:t>
            </a:r>
          </a:p>
          <a:p>
            <a:pPr lvl="1" indent="-144463"/>
            <a:r>
              <a:rPr lang="en-US" altLang="ko-KR" sz="1100" dirty="0"/>
              <a:t>Prices are more manageable and can be adjusted according to usage.</a:t>
            </a:r>
            <a:endParaRPr lang="en-US" altLang="ko-KR" sz="1200" dirty="0"/>
          </a:p>
          <a:p>
            <a:pPr marL="457200" lvl="1" indent="0">
              <a:buNone/>
            </a:pPr>
            <a:r>
              <a:rPr lang="en-US" altLang="ko-KR" sz="1000" b="1" dirty="0" smtClean="0"/>
              <a:t>Cons</a:t>
            </a:r>
            <a:endParaRPr lang="en-US" altLang="ko-KR" sz="1000" dirty="0"/>
          </a:p>
          <a:p>
            <a:pPr lvl="1" indent="-144463"/>
            <a:r>
              <a:rPr lang="en-US" altLang="ko-KR" sz="1100" dirty="0"/>
              <a:t>AWS in general has a learning curve that is actually higher than for AWS Amplify itself, and there are some features that are quite difficult to implement</a:t>
            </a:r>
            <a:r>
              <a:rPr lang="en-US" altLang="ko-KR" sz="1100" dirty="0" smtClean="0"/>
              <a:t>.</a:t>
            </a:r>
            <a:endParaRPr lang="en-US" altLang="ko-KR" sz="1200" dirty="0" smtClean="0"/>
          </a:p>
          <a:p>
            <a:pPr marL="447675" lvl="2" indent="-184150">
              <a:spcBef>
                <a:spcPts val="1000"/>
              </a:spcBef>
            </a:pPr>
            <a:endParaRPr lang="en-US" altLang="ko-KR" sz="700" dirty="0" smtClean="0"/>
          </a:p>
          <a:p>
            <a:endParaRPr lang="ko-KR" altLang="en-US" dirty="0"/>
          </a:p>
        </p:txBody>
      </p:sp>
      <p:sp>
        <p:nvSpPr>
          <p:cNvPr id="18" name="TextBox 17"/>
          <p:cNvSpPr txBox="1"/>
          <p:nvPr/>
        </p:nvSpPr>
        <p:spPr>
          <a:xfrm>
            <a:off x="3077630" y="1305610"/>
            <a:ext cx="4318811" cy="230832"/>
          </a:xfrm>
          <a:prstGeom prst="rect">
            <a:avLst/>
          </a:prstGeom>
          <a:noFill/>
        </p:spPr>
        <p:txBody>
          <a:bodyPr wrap="none" rtlCol="0">
            <a:spAutoFit/>
          </a:bodyPr>
          <a:lstStyle/>
          <a:p>
            <a:r>
              <a:rPr lang="en-US" altLang="ko-KR" sz="900" dirty="0">
                <a:hlinkClick r:id="rId2"/>
              </a:rPr>
              <a:t>https://www.mitrais.com/news-updates/aws-amplify-vs-google-firebase-which-is-better/</a:t>
            </a:r>
            <a:endParaRPr lang="ko-KR" altLang="en-US" sz="900"/>
          </a:p>
        </p:txBody>
      </p:sp>
    </p:spTree>
    <p:extLst>
      <p:ext uri="{BB962C8B-B14F-4D97-AF65-F5344CB8AC3E}">
        <p14:creationId xmlns:p14="http://schemas.microsoft.com/office/powerpoint/2010/main" val="113224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Amplify CLI</a:t>
            </a:r>
          </a:p>
          <a:p>
            <a:pPr marL="447675" lvl="2" indent="-184150">
              <a:spcBef>
                <a:spcPts val="1000"/>
              </a:spcBef>
            </a:pPr>
            <a:r>
              <a:rPr lang="en-US" altLang="ko-KR" dirty="0" smtClean="0"/>
              <a:t>Install</a:t>
            </a:r>
          </a:p>
          <a:p>
            <a:pPr marL="447675" lvl="2" indent="-184150">
              <a:spcBef>
                <a:spcPts val="1000"/>
              </a:spcBef>
            </a:pPr>
            <a:endParaRPr lang="en-US" altLang="ko-KR" sz="700" dirty="0"/>
          </a:p>
          <a:p>
            <a:pPr marL="447675" lvl="2" indent="-184150">
              <a:spcBef>
                <a:spcPts val="1000"/>
              </a:spcBef>
            </a:pPr>
            <a:endParaRPr lang="en-US" altLang="ko-KR" sz="500" dirty="0" smtClean="0"/>
          </a:p>
          <a:p>
            <a:pPr marL="447675" lvl="2" indent="-184150">
              <a:spcBef>
                <a:spcPts val="1000"/>
              </a:spcBef>
            </a:pPr>
            <a:r>
              <a:rPr lang="en-US" altLang="ko-KR" dirty="0" smtClean="0"/>
              <a:t>Configure Amplify CLI</a:t>
            </a:r>
          </a:p>
        </p:txBody>
      </p:sp>
      <p:sp>
        <p:nvSpPr>
          <p:cNvPr id="9" name="TextBox 8"/>
          <p:cNvSpPr txBox="1"/>
          <p:nvPr/>
        </p:nvSpPr>
        <p:spPr>
          <a:xfrm>
            <a:off x="2222499" y="1288677"/>
            <a:ext cx="1444626" cy="230832"/>
          </a:xfrm>
          <a:prstGeom prst="rect">
            <a:avLst/>
          </a:prstGeom>
          <a:noFill/>
        </p:spPr>
        <p:txBody>
          <a:bodyPr wrap="none" rtlCol="0">
            <a:spAutoFit/>
          </a:bodyPr>
          <a:lstStyle/>
          <a:p>
            <a:r>
              <a:rPr lang="en-US" altLang="ko-KR" sz="900" dirty="0" smtClean="0">
                <a:hlinkClick r:id="rId2"/>
              </a:rPr>
              <a:t>https://docs.amplify.aws/cli</a:t>
            </a:r>
            <a:endParaRPr lang="ko-KR" altLang="en-US" sz="900"/>
          </a:p>
        </p:txBody>
      </p:sp>
      <p:grpSp>
        <p:nvGrpSpPr>
          <p:cNvPr id="14" name="그룹 13"/>
          <p:cNvGrpSpPr/>
          <p:nvPr/>
        </p:nvGrpSpPr>
        <p:grpSpPr>
          <a:xfrm>
            <a:off x="1203008" y="1859280"/>
            <a:ext cx="8204489" cy="406400"/>
            <a:chOff x="1009968" y="1595120"/>
            <a:chExt cx="4619625" cy="406400"/>
          </a:xfrm>
        </p:grpSpPr>
        <p:sp>
          <p:nvSpPr>
            <p:cNvPr id="12" name="모서리가 둥근 직사각형 11"/>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1" name="직사각형 10"/>
            <p:cNvSpPr/>
            <p:nvPr/>
          </p:nvSpPr>
          <p:spPr>
            <a:xfrm>
              <a:off x="1115106" y="1672828"/>
              <a:ext cx="1871025" cy="246221"/>
            </a:xfrm>
            <a:prstGeom prst="rect">
              <a:avLst/>
            </a:prstGeom>
          </p:spPr>
          <p:txBody>
            <a:bodyPr wrap="none">
              <a:spAutoFit/>
            </a:bodyPr>
            <a:lstStyle/>
            <a:p>
              <a:r>
                <a:rPr lang="en-US" altLang="ko-KR" sz="1000" b="1" i="0" u="none" strike="noStrike" dirty="0" err="1" smtClean="0">
                  <a:solidFill>
                    <a:srgbClr val="DCDCAA"/>
                  </a:solidFill>
                  <a:effectLst/>
                  <a:latin typeface="LG Smart_Global Light" panose="020B0302040402060203" pitchFamily="34" charset="0"/>
                </a:rPr>
                <a:t>npm</a:t>
              </a:r>
              <a:r>
                <a:rPr lang="en-US" altLang="ko-KR" sz="1000" b="1" i="0" dirty="0" smtClean="0">
                  <a:solidFill>
                    <a:srgbClr val="FFFFFF"/>
                  </a:solidFill>
                  <a:effectLst/>
                  <a:latin typeface="LG Smart_Global Light" panose="020B0302040402060203" pitchFamily="34" charset="0"/>
                </a:rPr>
                <a:t> </a:t>
              </a:r>
              <a:r>
                <a:rPr lang="en-US" altLang="ko-KR" sz="1000" b="1" i="0" u="none" strike="noStrike" dirty="0" smtClean="0">
                  <a:solidFill>
                    <a:srgbClr val="DCDCAA"/>
                  </a:solidFill>
                  <a:effectLst/>
                  <a:latin typeface="LG Smart_Global Light" panose="020B0302040402060203" pitchFamily="34" charset="0"/>
                </a:rPr>
                <a:t>install</a:t>
              </a:r>
              <a:r>
                <a:rPr lang="en-US" altLang="ko-KR" sz="1000" b="1" i="0" dirty="0" smtClean="0">
                  <a:solidFill>
                    <a:srgbClr val="FFFFFF"/>
                  </a:solidFill>
                  <a:effectLst/>
                  <a:latin typeface="LG Smart_Global Light" panose="020B0302040402060203" pitchFamily="34" charset="0"/>
                </a:rPr>
                <a:t> -g @</a:t>
              </a:r>
              <a:r>
                <a:rPr lang="en-US" altLang="ko-KR" sz="1000" b="1" i="0" dirty="0" err="1" smtClean="0">
                  <a:solidFill>
                    <a:srgbClr val="FFFFFF"/>
                  </a:solidFill>
                  <a:effectLst/>
                  <a:latin typeface="LG Smart_Global Light" panose="020B0302040402060203" pitchFamily="34" charset="0"/>
                </a:rPr>
                <a:t>aws</a:t>
              </a:r>
              <a:r>
                <a:rPr lang="en-US" altLang="ko-KR" sz="1000" b="1" i="0" dirty="0" smtClean="0">
                  <a:solidFill>
                    <a:srgbClr val="FFFFFF"/>
                  </a:solidFill>
                  <a:effectLst/>
                  <a:latin typeface="LG Smart_Global Light" panose="020B0302040402060203" pitchFamily="34" charset="0"/>
                </a:rPr>
                <a:t>-amplify/cli</a:t>
              </a:r>
              <a:endParaRPr lang="ko-KR" altLang="en-US" sz="1000" b="1">
                <a:latin typeface="LG Smart_Global Light" panose="020B0302040402060203" pitchFamily="34" charset="0"/>
              </a:endParaRPr>
            </a:p>
          </p:txBody>
        </p:sp>
      </p:grpSp>
      <p:sp>
        <p:nvSpPr>
          <p:cNvPr id="15" name="TextBox 14"/>
          <p:cNvSpPr txBox="1"/>
          <p:nvPr/>
        </p:nvSpPr>
        <p:spPr>
          <a:xfrm>
            <a:off x="1778000" y="1597159"/>
            <a:ext cx="2435282" cy="261610"/>
          </a:xfrm>
          <a:prstGeom prst="rect">
            <a:avLst/>
          </a:prstGeom>
          <a:noFill/>
        </p:spPr>
        <p:txBody>
          <a:bodyPr wrap="none" rtlCol="0">
            <a:spAutoFit/>
          </a:bodyPr>
          <a:lstStyle/>
          <a:p>
            <a:r>
              <a:rPr lang="en-US" altLang="ko-KR" sz="1100" dirty="0" smtClean="0">
                <a:hlinkClick r:id="rId3"/>
              </a:rPr>
              <a:t>https://docs.amplify.aws/cli/start/install</a:t>
            </a:r>
            <a:endParaRPr lang="ko-KR" altLang="en-US" sz="1100"/>
          </a:p>
        </p:txBody>
      </p:sp>
      <p:grpSp>
        <p:nvGrpSpPr>
          <p:cNvPr id="16" name="그룹 15"/>
          <p:cNvGrpSpPr/>
          <p:nvPr/>
        </p:nvGrpSpPr>
        <p:grpSpPr>
          <a:xfrm>
            <a:off x="1203008" y="2609888"/>
            <a:ext cx="8204489" cy="406400"/>
            <a:chOff x="1009968" y="1595120"/>
            <a:chExt cx="4619625" cy="406400"/>
          </a:xfrm>
        </p:grpSpPr>
        <p:sp>
          <p:nvSpPr>
            <p:cNvPr id="17" name="모서리가 둥근 직사각형 16"/>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8" name="직사각형 17"/>
            <p:cNvSpPr/>
            <p:nvPr/>
          </p:nvSpPr>
          <p:spPr>
            <a:xfrm>
              <a:off x="1115106" y="1672828"/>
              <a:ext cx="1099981" cy="246221"/>
            </a:xfrm>
            <a:prstGeom prst="rect">
              <a:avLst/>
            </a:prstGeom>
          </p:spPr>
          <p:txBody>
            <a:bodyPr wrap="none">
              <a:spAutoFit/>
            </a:bodyPr>
            <a:lstStyle/>
            <a:p>
              <a:r>
                <a:rPr lang="en-US" altLang="ko-KR" sz="1000" b="1" i="0" dirty="0" smtClean="0">
                  <a:solidFill>
                    <a:srgbClr val="FFFFFF"/>
                  </a:solidFill>
                  <a:effectLst/>
                  <a:latin typeface="LG Smart_Global Light" panose="020B0302040402060203" pitchFamily="34" charset="0"/>
                </a:rPr>
                <a:t>amplify configure</a:t>
              </a:r>
              <a:endParaRPr lang="ko-KR" altLang="en-US" sz="1000" b="1">
                <a:latin typeface="LG Smart_Global Light" panose="020B0302040402060203" pitchFamily="34" charset="0"/>
              </a:endParaRPr>
            </a:p>
          </p:txBody>
        </p:sp>
      </p:grpSp>
      <p:sp>
        <p:nvSpPr>
          <p:cNvPr id="19" name="Rectangle 9"/>
          <p:cNvSpPr>
            <a:spLocks noChangeArrowheads="1"/>
          </p:cNvSpPr>
          <p:nvPr/>
        </p:nvSpPr>
        <p:spPr bwMode="auto">
          <a:xfrm>
            <a:off x="1203008" y="3254488"/>
            <a:ext cx="8204489" cy="95332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lvl="0" eaLnBrk="0" fontAlgn="base" latinLnBrk="0" hangingPunct="0">
              <a:spcBef>
                <a:spcPct val="0"/>
              </a:spcBef>
              <a:spcAft>
                <a:spcPct val="0"/>
              </a:spcAft>
            </a:pPr>
            <a:r>
              <a:rPr lang="en-US" altLang="ko-KR" sz="1050" dirty="0"/>
              <a:t>Specify the AWS Region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a:t>region: # Your preferred region </a:t>
            </a:r>
            <a:endParaRPr lang="en-US" altLang="ko-KR" sz="1050" dirty="0" smtClean="0"/>
          </a:p>
          <a:p>
            <a:pPr lvl="0" eaLnBrk="0" fontAlgn="base" latinLnBrk="0" hangingPunct="0">
              <a:spcBef>
                <a:spcPct val="0"/>
              </a:spcBef>
              <a:spcAft>
                <a:spcPct val="0"/>
              </a:spcAft>
            </a:pPr>
            <a:r>
              <a:rPr lang="en-US" altLang="ko-KR" sz="1050" dirty="0" smtClean="0"/>
              <a:t>Specify </a:t>
            </a:r>
            <a:r>
              <a:rPr lang="en-US" altLang="ko-KR" sz="1050" dirty="0"/>
              <a:t>the username of the new IAM user: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a:t>user name: # User name for Amplify IAM user </a:t>
            </a:r>
            <a:endParaRPr lang="en-US" altLang="ko-KR" sz="1050" dirty="0" smtClean="0"/>
          </a:p>
          <a:p>
            <a:pPr lvl="0" eaLnBrk="0" fontAlgn="base" latinLnBrk="0" hangingPunct="0">
              <a:spcBef>
                <a:spcPct val="0"/>
              </a:spcBef>
              <a:spcAft>
                <a:spcPct val="0"/>
              </a:spcAft>
            </a:pPr>
            <a:r>
              <a:rPr lang="en-US" altLang="ko-KR" sz="1050" dirty="0" smtClean="0"/>
              <a:t>Complete </a:t>
            </a:r>
            <a:r>
              <a:rPr lang="en-US" altLang="ko-KR" sz="1050" dirty="0"/>
              <a:t>the user creation using the AWS console</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1" name="Rectangle 1"/>
          <p:cNvSpPr>
            <a:spLocks noChangeArrowheads="1"/>
          </p:cNvSpPr>
          <p:nvPr/>
        </p:nvSpPr>
        <p:spPr bwMode="auto">
          <a:xfrm>
            <a:off x="1233488" y="4245987"/>
            <a:ext cx="71056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mn-lt"/>
                <a:ea typeface="Amazon Ember"/>
              </a:rPr>
              <a:t>Create a user with </a:t>
            </a:r>
            <a:r>
              <a:rPr kumimoji="0" lang="ko-KR" altLang="ko-KR" sz="1000" b="0" i="0" u="sng" strike="noStrike" cap="none" normalizeH="0" baseline="0" dirty="0" smtClean="0">
                <a:ln>
                  <a:noFill/>
                </a:ln>
                <a:solidFill>
                  <a:srgbClr val="152939"/>
                </a:solidFill>
                <a:effectLst/>
                <a:latin typeface="+mn-lt"/>
                <a:ea typeface="SFMono-Regular"/>
              </a:rPr>
              <a:t>AdministratorAccess</a:t>
            </a:r>
            <a:r>
              <a:rPr kumimoji="0" lang="ko-KR" altLang="ko-KR" sz="1200" b="0" i="0" u="none" strike="noStrike" cap="none" normalizeH="0" baseline="0" dirty="0" smtClean="0">
                <a:ln>
                  <a:noFill/>
                </a:ln>
                <a:solidFill>
                  <a:srgbClr val="152939"/>
                </a:solidFill>
                <a:effectLst/>
                <a:latin typeface="+mn-lt"/>
                <a:ea typeface="Amazon Ember"/>
              </a:rPr>
              <a:t> to your account to provision AWS resources for you like AppSync, Cognito etc.</a:t>
            </a:r>
            <a:r>
              <a:rPr kumimoji="0" lang="ko-KR" altLang="ko-KR" sz="800" b="0" i="0" u="none" strike="noStrike" cap="none" normalizeH="0" baseline="0" dirty="0" smtClean="0">
                <a:ln>
                  <a:noFill/>
                </a:ln>
                <a:solidFill>
                  <a:schemeClr val="tx1"/>
                </a:solidFill>
                <a:effectLst/>
                <a:latin typeface="+mn-lt"/>
              </a:rPr>
              <a:t> </a:t>
            </a:r>
            <a:endParaRPr kumimoji="0" lang="ko-KR" altLang="ko-KR" b="0" i="0" u="none" strike="noStrike" cap="none" normalizeH="0" baseline="0" dirty="0" smtClean="0">
              <a:ln>
                <a:noFill/>
              </a:ln>
              <a:solidFill>
                <a:schemeClr val="tx1"/>
              </a:solidFill>
              <a:effectLst/>
              <a:latin typeface="+mn-lt"/>
            </a:endParaRPr>
          </a:p>
        </p:txBody>
      </p:sp>
      <p:sp>
        <p:nvSpPr>
          <p:cNvPr id="25" name="Rectangle 9"/>
          <p:cNvSpPr>
            <a:spLocks noChangeArrowheads="1"/>
          </p:cNvSpPr>
          <p:nvPr/>
        </p:nvSpPr>
        <p:spPr bwMode="auto">
          <a:xfrm>
            <a:off x="1203007" y="4913467"/>
            <a:ext cx="8204489" cy="122262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lvl="0" eaLnBrk="0" fontAlgn="base" latinLnBrk="0" hangingPunct="0">
              <a:spcBef>
                <a:spcPct val="0"/>
              </a:spcBef>
              <a:spcAft>
                <a:spcPct val="0"/>
              </a:spcAft>
            </a:pPr>
            <a:r>
              <a:rPr lang="en-US" altLang="ko-KR" sz="1050" dirty="0"/>
              <a:t>Enter the access key of the newly created user: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err="1"/>
              <a:t>accessKeyId</a:t>
            </a:r>
            <a:r>
              <a:rPr lang="en-US" altLang="ko-KR" sz="1050" dirty="0"/>
              <a:t>: # YOUR_ACCESS_KEY_ID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err="1"/>
              <a:t>secretAccessKey</a:t>
            </a:r>
            <a:r>
              <a:rPr lang="en-US" altLang="ko-KR" sz="1050" dirty="0"/>
              <a:t>: # YOUR_SECRET_ACCESS_KEY </a:t>
            </a:r>
            <a:endParaRPr lang="en-US" altLang="ko-KR" sz="1050" dirty="0" smtClean="0"/>
          </a:p>
          <a:p>
            <a:pPr lvl="0" eaLnBrk="0" fontAlgn="base" latinLnBrk="0" hangingPunct="0">
              <a:spcBef>
                <a:spcPct val="0"/>
              </a:spcBef>
              <a:spcAft>
                <a:spcPct val="0"/>
              </a:spcAft>
            </a:pPr>
            <a:r>
              <a:rPr lang="en-US" altLang="ko-KR" sz="1050" dirty="0" smtClean="0"/>
              <a:t>This </a:t>
            </a:r>
            <a:r>
              <a:rPr lang="en-US" altLang="ko-KR" sz="1050" dirty="0"/>
              <a:t>would update/create the AWS Profile in your local machine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a:t>Profile Name: # (default) </a:t>
            </a:r>
            <a:endParaRPr lang="en-US" altLang="ko-KR" sz="1050" dirty="0" smtClean="0"/>
          </a:p>
          <a:p>
            <a:pPr lvl="0" eaLnBrk="0" fontAlgn="base" latinLnBrk="0" hangingPunct="0">
              <a:spcBef>
                <a:spcPct val="0"/>
              </a:spcBef>
              <a:spcAft>
                <a:spcPct val="0"/>
              </a:spcAft>
            </a:pPr>
            <a:endParaRPr lang="en-US" altLang="ko-KR" sz="600" dirty="0"/>
          </a:p>
          <a:p>
            <a:pPr lvl="0" eaLnBrk="0" fontAlgn="base" latinLnBrk="0" hangingPunct="0">
              <a:spcBef>
                <a:spcPct val="0"/>
              </a:spcBef>
              <a:spcAft>
                <a:spcPct val="0"/>
              </a:spcAft>
            </a:pPr>
            <a:r>
              <a:rPr lang="en-US" altLang="ko-KR" sz="1050" dirty="0" smtClean="0"/>
              <a:t>Successfully </a:t>
            </a:r>
            <a:r>
              <a:rPr lang="en-US" altLang="ko-KR" sz="1050" dirty="0"/>
              <a:t>set up the new user.</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6" name="직사각형 25"/>
          <p:cNvSpPr/>
          <p:nvPr/>
        </p:nvSpPr>
        <p:spPr>
          <a:xfrm>
            <a:off x="1152207" y="2989984"/>
            <a:ext cx="3964355" cy="276999"/>
          </a:xfrm>
          <a:prstGeom prst="rect">
            <a:avLst/>
          </a:prstGeom>
        </p:spPr>
        <p:txBody>
          <a:bodyPr wrap="none">
            <a:spAutoFit/>
          </a:bodyPr>
          <a:lstStyle/>
          <a:p>
            <a:r>
              <a:rPr lang="en-US" altLang="ko-KR" sz="1200" b="0" i="0" u="sng" dirty="0" smtClean="0">
                <a:solidFill>
                  <a:srgbClr val="152939"/>
                </a:solidFill>
                <a:effectLst/>
              </a:rPr>
              <a:t>amplify configure</a:t>
            </a:r>
            <a:r>
              <a:rPr lang="en-US" altLang="ko-KR" sz="1200" b="0" i="0" dirty="0" smtClean="0">
                <a:solidFill>
                  <a:srgbClr val="152939"/>
                </a:solidFill>
                <a:effectLst/>
              </a:rPr>
              <a:t> will ask you to sign into the AWS Console.</a:t>
            </a:r>
            <a:endParaRPr lang="ko-KR" altLang="en-US" sz="1200"/>
          </a:p>
        </p:txBody>
      </p:sp>
      <p:sp>
        <p:nvSpPr>
          <p:cNvPr id="27" name="Rectangle 2"/>
          <p:cNvSpPr>
            <a:spLocks noChangeArrowheads="1"/>
          </p:cNvSpPr>
          <p:nvPr/>
        </p:nvSpPr>
        <p:spPr bwMode="auto">
          <a:xfrm>
            <a:off x="1243648" y="4577437"/>
            <a:ext cx="817400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152939"/>
                </a:solidFill>
                <a:effectLst/>
                <a:latin typeface="Arial" panose="020B0604020202020204" pitchFamily="34" charset="0"/>
                <a:ea typeface="Amazon Ember"/>
              </a:rPr>
              <a:t>Once the user is created, Amplify CLI will ask you to provide the</a:t>
            </a:r>
            <a:r>
              <a:rPr kumimoji="0" lang="ko-KR" altLang="ko-KR" sz="1050" b="0" i="0" strike="noStrike" cap="none" normalizeH="0" baseline="0" dirty="0" smtClean="0">
                <a:ln>
                  <a:noFill/>
                </a:ln>
                <a:solidFill>
                  <a:srgbClr val="152939"/>
                </a:solidFill>
                <a:effectLst/>
                <a:ea typeface="Amazon Ember"/>
              </a:rPr>
              <a:t> </a:t>
            </a:r>
            <a:r>
              <a:rPr kumimoji="0" lang="ko-KR" altLang="ko-KR" sz="1000" b="0" i="0" u="sng" strike="noStrike" cap="none" normalizeH="0" baseline="0" dirty="0" smtClean="0">
                <a:ln>
                  <a:noFill/>
                </a:ln>
                <a:solidFill>
                  <a:srgbClr val="152939"/>
                </a:solidFill>
                <a:effectLst/>
                <a:latin typeface="Arial Unicode MS" panose="020B0604020202020204" pitchFamily="50" charset="-127"/>
                <a:ea typeface="SFMono-Regular"/>
              </a:rPr>
              <a:t>accessKeyId</a:t>
            </a:r>
            <a:r>
              <a:rPr kumimoji="0" lang="ko-KR" altLang="ko-KR" sz="1050" b="0" i="0" u="none" strike="noStrike" cap="none" normalizeH="0" baseline="0" dirty="0" smtClean="0">
                <a:ln>
                  <a:noFill/>
                </a:ln>
                <a:solidFill>
                  <a:srgbClr val="152939"/>
                </a:solidFill>
                <a:effectLst/>
                <a:ea typeface="Amazon Ember"/>
              </a:rPr>
              <a:t> and the </a:t>
            </a:r>
            <a:r>
              <a:rPr kumimoji="0" lang="ko-KR" altLang="ko-KR" sz="1000" b="0" i="0" u="sng" strike="noStrike" cap="none" normalizeH="0" baseline="0" dirty="0" smtClean="0">
                <a:ln>
                  <a:noFill/>
                </a:ln>
                <a:solidFill>
                  <a:srgbClr val="152939"/>
                </a:solidFill>
                <a:effectLst/>
                <a:latin typeface="Arial Unicode MS" panose="020B0604020202020204" pitchFamily="50" charset="-127"/>
                <a:ea typeface="SFMono-Regular"/>
              </a:rPr>
              <a:t>secretAccessKey</a:t>
            </a:r>
            <a:r>
              <a:rPr kumimoji="0" lang="ko-KR" altLang="ko-KR" sz="1050" b="0" i="0" u="none" strike="noStrike" cap="none" normalizeH="0" baseline="0" dirty="0" smtClean="0">
                <a:ln>
                  <a:noFill/>
                </a:ln>
                <a:solidFill>
                  <a:srgbClr val="152939"/>
                </a:solidFill>
                <a:effectLst/>
                <a:ea typeface="Amazon Ember"/>
              </a:rPr>
              <a:t> to connect Amplify CLI with your newly created IAM user.</a:t>
            </a:r>
            <a:r>
              <a:rPr kumimoji="0" lang="ko-KR" altLang="ko-KR" sz="600" b="0" i="0" u="none" strike="noStrike" cap="none" normalizeH="0" baseline="0" dirty="0" smtClean="0">
                <a:ln>
                  <a:noFill/>
                </a:ln>
                <a:solidFill>
                  <a:schemeClr val="tx1"/>
                </a:solidFill>
                <a:effectLst/>
                <a:latin typeface="Arial" panose="020B0604020202020204" pitchFamily="34" charset="0"/>
              </a:rPr>
              <a:t> </a:t>
            </a:r>
            <a:endParaRPr kumimoji="0" lang="ko-KR" altLang="ko-KR"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909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Amplify CLI</a:t>
            </a:r>
          </a:p>
          <a:p>
            <a:pPr marL="447675" lvl="2" indent="-184150">
              <a:spcBef>
                <a:spcPts val="1000"/>
              </a:spcBef>
            </a:pPr>
            <a:r>
              <a:rPr lang="en-US" altLang="ko-KR" dirty="0" smtClean="0"/>
              <a:t>Initialize new project</a:t>
            </a:r>
          </a:p>
          <a:p>
            <a:pPr marL="447675" lvl="2" indent="-184150">
              <a:spcBef>
                <a:spcPts val="1000"/>
              </a:spcBef>
            </a:pPr>
            <a:endParaRPr lang="en-US" altLang="ko-KR" sz="700" dirty="0"/>
          </a:p>
          <a:p>
            <a:pPr marL="447675" lvl="2" indent="-184150">
              <a:spcBef>
                <a:spcPts val="1000"/>
              </a:spcBef>
            </a:pPr>
            <a:endParaRPr lang="en-US" altLang="ko-KR" sz="500" dirty="0" smtClean="0"/>
          </a:p>
          <a:p>
            <a:pPr marL="447675" lvl="2" indent="-184150">
              <a:spcBef>
                <a:spcPts val="1000"/>
              </a:spcBef>
            </a:pPr>
            <a:endParaRPr lang="en-US" altLang="ko-KR" sz="700" dirty="0" smtClean="0"/>
          </a:p>
          <a:p>
            <a:pPr marL="447675" lvl="2" indent="-184150">
              <a:spcBef>
                <a:spcPts val="1000"/>
              </a:spcBef>
            </a:pPr>
            <a:r>
              <a:rPr lang="en-US" altLang="ko-KR" dirty="0" smtClean="0"/>
              <a:t>Common CLI commands</a:t>
            </a:r>
          </a:p>
        </p:txBody>
      </p:sp>
      <p:sp>
        <p:nvSpPr>
          <p:cNvPr id="9" name="TextBox 8"/>
          <p:cNvSpPr txBox="1"/>
          <p:nvPr/>
        </p:nvSpPr>
        <p:spPr>
          <a:xfrm>
            <a:off x="2222499" y="1288677"/>
            <a:ext cx="1444626" cy="230832"/>
          </a:xfrm>
          <a:prstGeom prst="rect">
            <a:avLst/>
          </a:prstGeom>
          <a:noFill/>
        </p:spPr>
        <p:txBody>
          <a:bodyPr wrap="none" rtlCol="0">
            <a:spAutoFit/>
          </a:bodyPr>
          <a:lstStyle/>
          <a:p>
            <a:r>
              <a:rPr lang="en-US" altLang="ko-KR" sz="900" dirty="0" smtClean="0">
                <a:hlinkClick r:id="rId2"/>
              </a:rPr>
              <a:t>https://docs.amplify.aws/cli</a:t>
            </a:r>
            <a:endParaRPr lang="ko-KR" altLang="en-US" sz="900"/>
          </a:p>
        </p:txBody>
      </p:sp>
      <p:grpSp>
        <p:nvGrpSpPr>
          <p:cNvPr id="14" name="그룹 13"/>
          <p:cNvGrpSpPr/>
          <p:nvPr/>
        </p:nvGrpSpPr>
        <p:grpSpPr>
          <a:xfrm>
            <a:off x="1253809" y="2063439"/>
            <a:ext cx="3816031" cy="406400"/>
            <a:chOff x="1009968" y="1595120"/>
            <a:chExt cx="4619625" cy="406400"/>
          </a:xfrm>
        </p:grpSpPr>
        <p:sp>
          <p:nvSpPr>
            <p:cNvPr id="12" name="모서리가 둥근 직사각형 11"/>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1" name="직사각형 10"/>
            <p:cNvSpPr/>
            <p:nvPr/>
          </p:nvSpPr>
          <p:spPr>
            <a:xfrm>
              <a:off x="1115106" y="1672828"/>
              <a:ext cx="435228" cy="246221"/>
            </a:xfrm>
            <a:prstGeom prst="rect">
              <a:avLst/>
            </a:prstGeom>
          </p:spPr>
          <p:txBody>
            <a:bodyPr wrap="none">
              <a:spAutoFit/>
            </a:bodyPr>
            <a:lstStyle/>
            <a:p>
              <a:r>
                <a:rPr lang="en-US" altLang="ko-KR" sz="1000" b="1" dirty="0">
                  <a:solidFill>
                    <a:srgbClr val="FFFFFF"/>
                  </a:solidFill>
                  <a:latin typeface="LG Smart_Global Light" panose="020B0302040402060203" pitchFamily="34" charset="0"/>
                </a:rPr>
                <a:t>a</a:t>
              </a:r>
              <a:r>
                <a:rPr lang="en-US" altLang="ko-KR" sz="1000" b="1" i="0" dirty="0" smtClean="0">
                  <a:solidFill>
                    <a:srgbClr val="FFFFFF"/>
                  </a:solidFill>
                  <a:effectLst/>
                  <a:latin typeface="LG Smart_Global Light" panose="020B0302040402060203" pitchFamily="34" charset="0"/>
                </a:rPr>
                <a:t>mplify </a:t>
              </a:r>
              <a:r>
                <a:rPr lang="en-US" altLang="ko-KR" sz="1000" b="1" i="0" dirty="0" err="1" smtClean="0">
                  <a:solidFill>
                    <a:srgbClr val="FFFFFF"/>
                  </a:solidFill>
                  <a:effectLst/>
                  <a:latin typeface="LG Smart_Global Light" panose="020B0302040402060203" pitchFamily="34" charset="0"/>
                </a:rPr>
                <a:t>init</a:t>
              </a:r>
              <a:endParaRPr lang="ko-KR" altLang="en-US" sz="1000" b="1">
                <a:latin typeface="LG Smart_Global Light" panose="020B0302040402060203" pitchFamily="34" charset="0"/>
              </a:endParaRPr>
            </a:p>
          </p:txBody>
        </p:sp>
      </p:grpSp>
      <p:grpSp>
        <p:nvGrpSpPr>
          <p:cNvPr id="16" name="그룹 15"/>
          <p:cNvGrpSpPr/>
          <p:nvPr/>
        </p:nvGrpSpPr>
        <p:grpSpPr>
          <a:xfrm>
            <a:off x="5986573" y="2050953"/>
            <a:ext cx="3673791" cy="406400"/>
            <a:chOff x="1009968" y="1595120"/>
            <a:chExt cx="4619625" cy="406400"/>
          </a:xfrm>
        </p:grpSpPr>
        <p:sp>
          <p:nvSpPr>
            <p:cNvPr id="17" name="모서리가 둥근 직사각형 16"/>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8" name="직사각형 17"/>
            <p:cNvSpPr/>
            <p:nvPr/>
          </p:nvSpPr>
          <p:spPr>
            <a:xfrm>
              <a:off x="1115106" y="1672828"/>
              <a:ext cx="1001151" cy="246221"/>
            </a:xfrm>
            <a:prstGeom prst="rect">
              <a:avLst/>
            </a:prstGeom>
          </p:spPr>
          <p:txBody>
            <a:bodyPr wrap="none">
              <a:spAutoFit/>
            </a:bodyPr>
            <a:lstStyle/>
            <a:p>
              <a:r>
                <a:rPr lang="en-US" altLang="ko-KR" sz="1000" b="1" i="0" dirty="0" smtClean="0">
                  <a:solidFill>
                    <a:srgbClr val="FFFFFF"/>
                  </a:solidFill>
                  <a:effectLst/>
                  <a:latin typeface="LG Smart_Global Light" panose="020B0302040402060203" pitchFamily="34" charset="0"/>
                </a:rPr>
                <a:t>amplify </a:t>
              </a:r>
              <a:r>
                <a:rPr lang="en-US" altLang="ko-KR" sz="1000" b="1" i="0" dirty="0" err="1" smtClean="0">
                  <a:solidFill>
                    <a:srgbClr val="FFFFFF"/>
                  </a:solidFill>
                  <a:effectLst/>
                  <a:latin typeface="LG Smart_Global Light" panose="020B0302040402060203" pitchFamily="34" charset="0"/>
                </a:rPr>
                <a:t>init</a:t>
              </a:r>
              <a:r>
                <a:rPr lang="en-US" altLang="ko-KR" sz="1000" b="1" i="0" dirty="0" smtClean="0">
                  <a:solidFill>
                    <a:srgbClr val="FFFFFF"/>
                  </a:solidFill>
                  <a:effectLst/>
                  <a:latin typeface="LG Smart_Global Light" panose="020B0302040402060203" pitchFamily="34" charset="0"/>
                </a:rPr>
                <a:t> --app &lt;github </a:t>
              </a:r>
              <a:r>
                <a:rPr lang="en-US" altLang="ko-KR" sz="1000" b="1" i="0" dirty="0" err="1" smtClean="0">
                  <a:solidFill>
                    <a:srgbClr val="FFFFFF"/>
                  </a:solidFill>
                  <a:effectLst/>
                  <a:latin typeface="LG Smart_Global Light" panose="020B0302040402060203" pitchFamily="34" charset="0"/>
                </a:rPr>
                <a:t>url</a:t>
              </a:r>
              <a:r>
                <a:rPr lang="en-US" altLang="ko-KR" sz="1000" b="1" i="0" dirty="0" smtClean="0">
                  <a:solidFill>
                    <a:srgbClr val="FFFFFF"/>
                  </a:solidFill>
                  <a:effectLst/>
                  <a:latin typeface="LG Smart_Global Light" panose="020B0302040402060203" pitchFamily="34" charset="0"/>
                </a:rPr>
                <a:t>&gt;</a:t>
              </a:r>
              <a:endParaRPr lang="ko-KR" altLang="en-US" sz="1000" b="1">
                <a:latin typeface="LG Smart_Global Light" panose="020B0302040402060203" pitchFamily="34" charset="0"/>
              </a:endParaRPr>
            </a:p>
          </p:txBody>
        </p:sp>
      </p:grpSp>
      <p:sp>
        <p:nvSpPr>
          <p:cNvPr id="2" name="직사각형 1"/>
          <p:cNvSpPr/>
          <p:nvPr/>
        </p:nvSpPr>
        <p:spPr>
          <a:xfrm>
            <a:off x="1284289" y="1789343"/>
            <a:ext cx="4145915" cy="261610"/>
          </a:xfrm>
          <a:prstGeom prst="rect">
            <a:avLst/>
          </a:prstGeom>
        </p:spPr>
        <p:txBody>
          <a:bodyPr wrap="square">
            <a:spAutoFit/>
          </a:bodyPr>
          <a:lstStyle/>
          <a:p>
            <a:r>
              <a:rPr lang="en-US" altLang="ko-KR" sz="1100" b="0" i="0" dirty="0" smtClean="0">
                <a:solidFill>
                  <a:srgbClr val="152939"/>
                </a:solidFill>
                <a:effectLst/>
              </a:rPr>
              <a:t>run the command from the root directory of your frontend app.</a:t>
            </a:r>
            <a:endParaRPr lang="ko-KR" altLang="en-US" sz="1100"/>
          </a:p>
        </p:txBody>
      </p:sp>
      <p:sp>
        <p:nvSpPr>
          <p:cNvPr id="3" name="직사각형 2"/>
          <p:cNvSpPr/>
          <p:nvPr/>
        </p:nvSpPr>
        <p:spPr>
          <a:xfrm>
            <a:off x="5974079" y="1782868"/>
            <a:ext cx="5842001" cy="276999"/>
          </a:xfrm>
          <a:prstGeom prst="rect">
            <a:avLst/>
          </a:prstGeom>
        </p:spPr>
        <p:txBody>
          <a:bodyPr wrap="square">
            <a:spAutoFit/>
          </a:bodyPr>
          <a:lstStyle/>
          <a:p>
            <a:r>
              <a:rPr lang="en-US" altLang="ko-KR" sz="1200" b="0" i="0" dirty="0" smtClean="0">
                <a:solidFill>
                  <a:srgbClr val="152939"/>
                </a:solidFill>
                <a:effectLst/>
              </a:rPr>
              <a:t>To clone a sample amplify project, execute the following command inside an empty directory</a:t>
            </a:r>
            <a:endParaRPr lang="ko-KR" altLang="en-US" sz="1200"/>
          </a:p>
        </p:txBody>
      </p:sp>
      <p:sp>
        <p:nvSpPr>
          <p:cNvPr id="20" name="내용 개체 틀 2"/>
          <p:cNvSpPr txBox="1">
            <a:spLocks/>
          </p:cNvSpPr>
          <p:nvPr/>
        </p:nvSpPr>
        <p:spPr>
          <a:xfrm>
            <a:off x="5542280" y="1623982"/>
            <a:ext cx="5177472" cy="254363"/>
          </a:xfrm>
          <a:prstGeom prst="rect">
            <a:avLst/>
          </a:prstGeom>
        </p:spPr>
        <p:txBody>
          <a:bodyPr vert="horz" lIns="72000" tIns="45720" rIns="91440" bIns="45720" rtlCol="0">
            <a:normAutofit fontScale="925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7675" lvl="2" indent="-184150">
              <a:spcBef>
                <a:spcPts val="1000"/>
              </a:spcBef>
            </a:pPr>
            <a:r>
              <a:rPr lang="en-US" altLang="ko-KR" dirty="0" smtClean="0"/>
              <a:t>Clone sample Amplify project</a:t>
            </a:r>
            <a:endParaRPr lang="en-US" altLang="ko-KR" dirty="0"/>
          </a:p>
        </p:txBody>
      </p:sp>
      <p:sp>
        <p:nvSpPr>
          <p:cNvPr id="6" name="Rectangle 1"/>
          <p:cNvSpPr>
            <a:spLocks noChangeArrowheads="1"/>
          </p:cNvSpPr>
          <p:nvPr/>
        </p:nvSpPr>
        <p:spPr bwMode="auto">
          <a:xfrm>
            <a:off x="1320338" y="2747137"/>
            <a:ext cx="10129982" cy="343170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init</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During the init process, the root stack is created with three resources:</a:t>
            </a:r>
            <a:endParaRPr kumimoji="0" lang="ko-KR" altLang="ko-KR" sz="1100" b="0" i="0" u="none" strike="noStrike" cap="none" normalizeH="0" baseline="0" dirty="0" smtClean="0">
              <a:ln>
                <a:noFill/>
              </a:ln>
              <a:solidFill>
                <a:schemeClr val="tx1"/>
              </a:solidFill>
              <a:effectLst/>
              <a:latin typeface="+mn-lt"/>
            </a:endParaRPr>
          </a:p>
          <a:p>
            <a:pPr marL="355600" lvl="2" indent="-92075" latinLnBrk="0">
              <a:buFontTx/>
              <a:buChar char="•"/>
            </a:pP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IAM </a:t>
            </a:r>
            <a:r>
              <a:rPr kumimoji="0" lang="ko-KR" altLang="ko-KR" sz="1100" b="0" i="0" u="none" strike="noStrike" cap="none" normalizeH="0" baseline="0" dirty="0" smtClean="0">
                <a:ln>
                  <a:noFill/>
                </a:ln>
                <a:solidFill>
                  <a:srgbClr val="152939"/>
                </a:solidFill>
                <a:effectLst/>
                <a:latin typeface="+mn-lt"/>
                <a:ea typeface="Amazon Ember"/>
              </a:rPr>
              <a:t>role for </a:t>
            </a:r>
            <a:r>
              <a:rPr kumimoji="0" lang="ko-KR" altLang="ko-KR" sz="1100" b="0" i="0" u="none" strike="noStrike" cap="none" normalizeH="0" baseline="0" smtClean="0">
                <a:ln>
                  <a:noFill/>
                </a:ln>
                <a:solidFill>
                  <a:srgbClr val="152939"/>
                </a:solidFill>
                <a:effectLst/>
                <a:latin typeface="+mn-lt"/>
                <a:ea typeface="Amazon Ember"/>
              </a:rPr>
              <a:t>unauthenticated users</a:t>
            </a:r>
            <a:r>
              <a:rPr kumimoji="0" lang="en-US" altLang="ko-KR" sz="1100" b="0" i="0" u="none" strike="noStrike" cap="none" normalizeH="0" baseline="0" dirty="0" smtClean="0">
                <a:ln>
                  <a:noFill/>
                </a:ln>
                <a:solidFill>
                  <a:srgbClr val="152939"/>
                </a:solidFill>
                <a:effectLst/>
                <a:latin typeface="+mn-lt"/>
                <a:ea typeface="Amazon Ember"/>
              </a:rPr>
              <a:t>,</a:t>
            </a:r>
            <a:r>
              <a:rPr kumimoji="0" lang="en-US" altLang="ko-KR" sz="1100" b="0" i="0" u="none" strike="noStrike" cap="none" normalizeH="0" dirty="0" smtClean="0">
                <a:ln>
                  <a:noFill/>
                </a:ln>
                <a:solidFill>
                  <a:srgbClr val="152939"/>
                </a:solidFill>
                <a:effectLst/>
                <a:latin typeface="+mn-lt"/>
                <a:ea typeface="Amazon Ember"/>
              </a:rPr>
              <a:t> </a:t>
            </a: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IAM role for authenticated users</a:t>
            </a: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S3 bucket, the deployment bucket, to support this provider’s workflow</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information of the project metadata file </a:t>
            </a: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amplify/backend/amplify-meta.json</a:t>
            </a:r>
            <a:r>
              <a:rPr kumimoji="0" lang="en-US" altLang="ko-KR" sz="1100" b="0" i="0" u="none" strike="noStrike" cap="none" normalizeH="0" baseline="0" dirty="0" smtClean="0">
                <a:ln>
                  <a:noFill/>
                </a:ln>
                <a:solidFill>
                  <a:srgbClr val="152939"/>
                </a:solidFill>
                <a:effectLst/>
                <a:latin typeface="+mn-lt"/>
                <a:ea typeface="Amazon Ember"/>
              </a:rPr>
              <a:t>,</a:t>
            </a:r>
            <a:r>
              <a:rPr kumimoji="0" lang="en-US" altLang="ko-KR" sz="1100" b="0" i="0" u="none" strike="noStrike" cap="none" normalizeH="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The </a:t>
            </a:r>
            <a:r>
              <a:rPr kumimoji="0" lang="ko-KR" altLang="ko-KR" sz="1100" b="0" i="0" u="none" strike="noStrike" cap="none" normalizeH="0" baseline="0" dirty="0" smtClean="0">
                <a:ln>
                  <a:noFill/>
                </a:ln>
                <a:solidFill>
                  <a:srgbClr val="152939"/>
                </a:solidFill>
                <a:effectLst/>
                <a:latin typeface="+mn-lt"/>
                <a:ea typeface="Amazon Ember"/>
              </a:rPr>
              <a:t>root stack’s template can be found in </a:t>
            </a:r>
            <a:r>
              <a:rPr kumimoji="0" lang="ko-KR" altLang="ko-KR" sz="1100" b="0" i="0" u="sng" strike="noStrike" cap="none" normalizeH="0" baseline="0" dirty="0" smtClean="0">
                <a:ln>
                  <a:noFill/>
                </a:ln>
                <a:solidFill>
                  <a:srgbClr val="152939"/>
                </a:solidFill>
                <a:effectLst/>
                <a:latin typeface="+mn-lt"/>
                <a:ea typeface="SFMono-Regular"/>
              </a:rPr>
              <a:t>amplify/backend/awscloudformation</a:t>
            </a:r>
            <a:r>
              <a:rPr kumimoji="0" lang="ko-KR" altLang="ko-KR" sz="1100" b="0" i="0" u="sng" strike="noStrike" cap="none" normalizeH="0" baseline="0" dirty="0" smtClean="0">
                <a:ln>
                  <a:noFill/>
                </a:ln>
                <a:solidFill>
                  <a:srgbClr val="152939"/>
                </a:solidFill>
                <a:effectLst/>
                <a:latin typeface="+mn-lt"/>
                <a:ea typeface="Amazon Ember"/>
              </a:rPr>
              <a:t>.</a:t>
            </a:r>
            <a:endParaRPr kumimoji="0" lang="en-US" altLang="ko-KR" sz="1100" b="0" i="0" u="sng"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add</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Once init is complete, run the command </a:t>
            </a:r>
            <a:r>
              <a:rPr kumimoji="0" lang="ko-KR" altLang="ko-KR" sz="1100" b="0" i="0" u="sng" strike="noStrike" cap="none" normalizeH="0" baseline="0" dirty="0" smtClean="0">
                <a:ln>
                  <a:noFill/>
                </a:ln>
                <a:solidFill>
                  <a:srgbClr val="152939"/>
                </a:solidFill>
                <a:effectLst/>
                <a:latin typeface="+mn-lt"/>
                <a:ea typeface="SFMono-Regular"/>
              </a:rPr>
              <a:t>amplify &lt;category&gt; add</a:t>
            </a:r>
            <a:r>
              <a:rPr kumimoji="0" lang="ko-KR" altLang="ko-KR" sz="1100" b="0" i="0" u="none" strike="noStrike" cap="none" normalizeH="0" baseline="0" dirty="0" smtClean="0">
                <a:ln>
                  <a:noFill/>
                </a:ln>
                <a:solidFill>
                  <a:srgbClr val="152939"/>
                </a:solidFill>
                <a:effectLst/>
                <a:latin typeface="+mn-lt"/>
                <a:ea typeface="Amazon Ember"/>
              </a:rPr>
              <a:t> to add resources of a category to the cloud. This will place a CloudFormation template for the resources of this category in the category’s subdirectory </a:t>
            </a:r>
            <a:r>
              <a:rPr kumimoji="0" lang="ko-KR" altLang="ko-KR" sz="1100" b="0" i="0" u="sng" strike="noStrike" cap="none" normalizeH="0" baseline="0" dirty="0" smtClean="0">
                <a:ln>
                  <a:noFill/>
                </a:ln>
                <a:solidFill>
                  <a:srgbClr val="152939"/>
                </a:solidFill>
                <a:effectLst/>
                <a:latin typeface="+mn-lt"/>
                <a:ea typeface="SFMono-Regular"/>
              </a:rPr>
              <a:t>amplify/backend/&lt;category&gt;</a:t>
            </a:r>
            <a:r>
              <a:rPr kumimoji="0" lang="ko-KR" altLang="ko-KR" sz="1100" b="0" i="0" u="none" strike="noStrike" cap="none" normalizeH="0" baseline="0" dirty="0" smtClean="0">
                <a:ln>
                  <a:noFill/>
                </a:ln>
                <a:solidFill>
                  <a:srgbClr val="152939"/>
                </a:solidFill>
                <a:effectLst/>
                <a:latin typeface="+mn-lt"/>
                <a:ea typeface="Amazon Ember"/>
              </a:rPr>
              <a:t> and insert its reference into the above-mentioned root stack as the nested child stack. When working in teams, it is good practice to run an </a:t>
            </a:r>
            <a:r>
              <a:rPr kumimoji="0" lang="ko-KR" altLang="ko-KR" sz="1100" b="0" i="0" u="sng" strike="noStrike" cap="none" normalizeH="0" baseline="0" dirty="0" smtClean="0">
                <a:ln>
                  <a:noFill/>
                </a:ln>
                <a:solidFill>
                  <a:srgbClr val="152939"/>
                </a:solidFill>
                <a:effectLst/>
                <a:latin typeface="+mn-lt"/>
                <a:ea typeface="SFMono-Regular"/>
              </a:rPr>
              <a:t>amplify pull</a:t>
            </a:r>
            <a:r>
              <a:rPr kumimoji="0" lang="ko-KR" altLang="ko-KR" sz="1100" b="0" i="0" u="none" strike="noStrike" cap="none" normalizeH="0" baseline="0" dirty="0" smtClean="0">
                <a:ln>
                  <a:noFill/>
                </a:ln>
                <a:solidFill>
                  <a:srgbClr val="152939"/>
                </a:solidFill>
                <a:effectLst/>
                <a:latin typeface="+mn-lt"/>
                <a:ea typeface="Amazon Ember"/>
              </a:rPr>
              <a:t> before modifying the backend categories.</a:t>
            </a:r>
            <a:endParaRPr kumimoji="0" lang="en-US" altLang="ko-KR" sz="1100" b="0" i="0" u="none"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push</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Once you have made your category updates, run the command </a:t>
            </a:r>
            <a:r>
              <a:rPr kumimoji="0" lang="ko-KR" altLang="ko-KR" sz="1100" b="0" i="0" u="none" strike="noStrike" cap="none" normalizeH="0" baseline="0" dirty="0" smtClean="0">
                <a:ln>
                  <a:noFill/>
                </a:ln>
                <a:solidFill>
                  <a:srgbClr val="152939"/>
                </a:solidFill>
                <a:effectLst/>
                <a:latin typeface="+mn-lt"/>
                <a:ea typeface="SFMono-Regular"/>
              </a:rPr>
              <a:t>amplify push</a:t>
            </a:r>
            <a:r>
              <a:rPr kumimoji="0" lang="ko-KR" altLang="ko-KR" sz="1100" b="0" i="0" u="none" strike="noStrike" cap="none" normalizeH="0" baseline="0" dirty="0" smtClean="0">
                <a:ln>
                  <a:noFill/>
                </a:ln>
                <a:solidFill>
                  <a:srgbClr val="152939"/>
                </a:solidFill>
                <a:effectLst/>
                <a:latin typeface="+mn-lt"/>
                <a:ea typeface="Amazon Ember"/>
              </a:rPr>
              <a:t> to update the cloud resources. The CLI will first upload the latest versions of the category nested stack templates to the S3 deployment bucket, and then call the AWS CloudFormation API to create / update resources in the cloud. Based upon the resources added/updated, the </a:t>
            </a:r>
            <a:r>
              <a:rPr kumimoji="0" lang="ko-KR" altLang="ko-KR" sz="1100" b="0" i="0" u="none" strike="noStrike" cap="none" normalizeH="0" baseline="0" dirty="0" smtClean="0">
                <a:ln>
                  <a:noFill/>
                </a:ln>
                <a:solidFill>
                  <a:srgbClr val="152939"/>
                </a:solidFill>
                <a:effectLst/>
                <a:latin typeface="+mn-lt"/>
                <a:ea typeface="SFMono-Regular"/>
              </a:rPr>
              <a:t>aws-exports.js</a:t>
            </a:r>
            <a:r>
              <a:rPr kumimoji="0" lang="ko-KR" altLang="ko-KR" sz="1100" b="0" i="0" u="none" strike="noStrike" cap="none" normalizeH="0" baseline="0" dirty="0" smtClean="0">
                <a:ln>
                  <a:noFill/>
                </a:ln>
                <a:solidFill>
                  <a:srgbClr val="152939"/>
                </a:solidFill>
                <a:effectLst/>
                <a:latin typeface="+mn-lt"/>
                <a:ea typeface="Amazon Ember"/>
              </a:rPr>
              <a:t> file (for JS projects) and the </a:t>
            </a:r>
            <a:r>
              <a:rPr kumimoji="0" lang="ko-KR" altLang="ko-KR" sz="1100" b="0" i="0" u="none" strike="noStrike" cap="none" normalizeH="0" baseline="0" dirty="0" smtClean="0">
                <a:ln>
                  <a:noFill/>
                </a:ln>
                <a:solidFill>
                  <a:srgbClr val="152939"/>
                </a:solidFill>
                <a:effectLst/>
                <a:latin typeface="+mn-lt"/>
                <a:ea typeface="SFMono-Regular"/>
              </a:rPr>
              <a:t>awsconfiguration.json</a:t>
            </a:r>
            <a:r>
              <a:rPr kumimoji="0" lang="ko-KR" altLang="ko-KR" sz="1100" b="0" i="0" u="none" strike="noStrike" cap="none" normalizeH="0" baseline="0" dirty="0" smtClean="0">
                <a:ln>
                  <a:noFill/>
                </a:ln>
                <a:solidFill>
                  <a:srgbClr val="152939"/>
                </a:solidFill>
                <a:effectLst/>
                <a:latin typeface="+mn-lt"/>
                <a:ea typeface="Amazon Ember"/>
              </a:rPr>
              <a:t> file (for native projects) gets created/updated.</a:t>
            </a:r>
            <a:endParaRPr kumimoji="0" lang="en-US" altLang="ko-KR" sz="1100" b="0" i="0" u="none"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pull</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a:t>
            </a:r>
            <a:r>
              <a:rPr kumimoji="0" lang="ko-KR" altLang="ko-KR" sz="1100" b="0" i="0" u="none" strike="noStrike" cap="none" normalizeH="0" baseline="0" dirty="0" smtClean="0">
                <a:ln>
                  <a:noFill/>
                </a:ln>
                <a:solidFill>
                  <a:srgbClr val="152939"/>
                </a:solidFill>
                <a:effectLst/>
                <a:latin typeface="+mn-lt"/>
                <a:ea typeface="SFMono-Regular"/>
              </a:rPr>
              <a:t>amplify pull</a:t>
            </a:r>
            <a:r>
              <a:rPr kumimoji="0" lang="ko-KR" altLang="ko-KR" sz="1100" b="0" i="0" u="none" strike="noStrike" cap="none" normalizeH="0" baseline="0" dirty="0" smtClean="0">
                <a:ln>
                  <a:noFill/>
                </a:ln>
                <a:solidFill>
                  <a:srgbClr val="152939"/>
                </a:solidFill>
                <a:effectLst/>
                <a:latin typeface="+mn-lt"/>
                <a:ea typeface="Amazon Ember"/>
              </a:rPr>
              <a:t> command fetching upstream backend environment definition changes from the cloud and updating the local environment to match that definition. </a:t>
            </a:r>
            <a:endParaRPr lang="en-US" altLang="ko-KR" sz="1100" dirty="0">
              <a:solidFill>
                <a:srgbClr val="152939"/>
              </a:solidFill>
              <a:latin typeface="+mn-lt"/>
              <a:ea typeface="Amazon Ember"/>
            </a:endParaRPr>
          </a:p>
          <a:p>
            <a:pPr marL="92075" lvl="1" latinLnBrk="0"/>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console</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a:t>
            </a:r>
            <a:r>
              <a:rPr kumimoji="0" lang="ko-KR" altLang="ko-KR" sz="1100" b="0" i="0" u="none" strike="noStrike" cap="none" normalizeH="0" baseline="0" dirty="0" smtClean="0">
                <a:ln>
                  <a:noFill/>
                </a:ln>
                <a:solidFill>
                  <a:srgbClr val="152939"/>
                </a:solidFill>
                <a:effectLst/>
                <a:latin typeface="+mn-lt"/>
                <a:ea typeface="SFMono-Regular"/>
              </a:rPr>
              <a:t>amplify console</a:t>
            </a:r>
            <a:r>
              <a:rPr kumimoji="0" lang="ko-KR" altLang="ko-KR" sz="1100" b="0" i="0" u="none" strike="noStrike" cap="none" normalizeH="0" baseline="0" dirty="0" smtClean="0">
                <a:ln>
                  <a:noFill/>
                </a:ln>
                <a:solidFill>
                  <a:srgbClr val="152939"/>
                </a:solidFill>
                <a:effectLst/>
                <a:latin typeface="+mn-lt"/>
                <a:ea typeface="Amazon Ember"/>
              </a:rPr>
              <a:t> command launches the browser directing you to your cloud project in the AWS Amplify Console. </a:t>
            </a:r>
            <a:endParaRPr kumimoji="0" lang="en-US" altLang="ko-KR" sz="1100" b="0" i="0" u="none"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configure project</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command should be used to modify the project configuration present in the </a:t>
            </a:r>
            <a:r>
              <a:rPr kumimoji="0" lang="ko-KR" altLang="ko-KR" sz="1100" b="0" i="0" u="none" strike="noStrike" cap="none" normalizeH="0" baseline="0" dirty="0" smtClean="0">
                <a:ln>
                  <a:noFill/>
                </a:ln>
                <a:solidFill>
                  <a:srgbClr val="152939"/>
                </a:solidFill>
                <a:effectLst/>
                <a:latin typeface="+mn-lt"/>
                <a:ea typeface="SFMono-Regular"/>
              </a:rPr>
              <a:t>.config/</a:t>
            </a:r>
            <a:r>
              <a:rPr kumimoji="0" lang="ko-KR" altLang="ko-KR" sz="1100" b="0" i="0" u="none" strike="noStrike" cap="none" normalizeH="0" baseline="0" dirty="0" smtClean="0">
                <a:ln>
                  <a:noFill/>
                </a:ln>
                <a:solidFill>
                  <a:srgbClr val="152939"/>
                </a:solidFill>
                <a:effectLst/>
                <a:latin typeface="+mn-lt"/>
                <a:ea typeface="Amazon Ember"/>
              </a:rPr>
              <a:t> directory and re-configuring AWS credentials</a:t>
            </a:r>
            <a:endParaRPr kumimoji="0" lang="ko-KR" altLang="ko-KR" sz="11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9510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Amplify CLI</a:t>
            </a:r>
          </a:p>
          <a:p>
            <a:pPr marL="447675" lvl="2" indent="-184150">
              <a:spcBef>
                <a:spcPts val="1000"/>
              </a:spcBef>
            </a:pPr>
            <a:r>
              <a:rPr lang="en-US" altLang="ko-KR" dirty="0" smtClean="0"/>
              <a:t>List of commands</a:t>
            </a:r>
          </a:p>
          <a:p>
            <a:pPr marL="447675" lvl="2" indent="-184150">
              <a:spcBef>
                <a:spcPts val="1000"/>
              </a:spcBef>
            </a:pPr>
            <a:endParaRPr lang="en-US" altLang="ko-KR" sz="700" dirty="0"/>
          </a:p>
          <a:p>
            <a:pPr marL="447675" lvl="2" indent="-184150">
              <a:spcBef>
                <a:spcPts val="1000"/>
              </a:spcBef>
            </a:pPr>
            <a:endParaRPr lang="en-US" altLang="ko-KR" sz="500" dirty="0" smtClean="0"/>
          </a:p>
          <a:p>
            <a:pPr marL="447675" lvl="2" indent="-184150">
              <a:spcBef>
                <a:spcPts val="1000"/>
              </a:spcBef>
            </a:pPr>
            <a:endParaRPr lang="en-US" altLang="ko-KR" sz="700" dirty="0" smtClean="0"/>
          </a:p>
          <a:p>
            <a:pPr marL="447675" lvl="2" indent="-184150">
              <a:spcBef>
                <a:spcPts val="1000"/>
              </a:spcBef>
            </a:pPr>
            <a:endParaRPr lang="en-US" altLang="ko-KR" sz="700" dirty="0"/>
          </a:p>
          <a:p>
            <a:pPr marL="447675" lvl="2" indent="-184150">
              <a:spcBef>
                <a:spcPts val="1000"/>
              </a:spcBef>
            </a:pPr>
            <a:endParaRPr lang="en-US" altLang="ko-KR" sz="700" dirty="0" smtClean="0"/>
          </a:p>
          <a:p>
            <a:pPr marL="447675" lvl="2" indent="-184150">
              <a:spcBef>
                <a:spcPts val="1000"/>
              </a:spcBef>
            </a:pPr>
            <a:endParaRPr lang="en-US" altLang="ko-KR" sz="700" dirty="0"/>
          </a:p>
          <a:p>
            <a:pPr marL="447675" lvl="2" indent="-184150">
              <a:spcBef>
                <a:spcPts val="1000"/>
              </a:spcBef>
            </a:pPr>
            <a:endParaRPr lang="en-US" altLang="ko-KR" sz="700" dirty="0" smtClean="0"/>
          </a:p>
          <a:p>
            <a:pPr marL="447675" lvl="2" indent="-184150">
              <a:spcBef>
                <a:spcPts val="1000"/>
              </a:spcBef>
            </a:pPr>
            <a:endParaRPr lang="en-US" altLang="ko-KR" sz="700" dirty="0" smtClean="0"/>
          </a:p>
          <a:p>
            <a:pPr marL="447675" lvl="2" indent="-184150">
              <a:spcBef>
                <a:spcPts val="1000"/>
              </a:spcBef>
            </a:pPr>
            <a:endParaRPr lang="en-US" altLang="ko-KR" dirty="0" smtClean="0"/>
          </a:p>
          <a:p>
            <a:pPr marL="447675" lvl="2" indent="-184150">
              <a:spcBef>
                <a:spcPts val="1000"/>
              </a:spcBef>
            </a:pPr>
            <a:endParaRPr lang="en-US" altLang="ko-KR" dirty="0" smtClean="0"/>
          </a:p>
          <a:p>
            <a:pPr marL="447675" lvl="2" indent="-184150">
              <a:spcBef>
                <a:spcPts val="1000"/>
              </a:spcBef>
            </a:pPr>
            <a:r>
              <a:rPr lang="en-US" altLang="ko-KR" dirty="0" smtClean="0"/>
              <a:t>Category commands</a:t>
            </a:r>
          </a:p>
        </p:txBody>
      </p:sp>
      <p:sp>
        <p:nvSpPr>
          <p:cNvPr id="9" name="TextBox 8"/>
          <p:cNvSpPr txBox="1"/>
          <p:nvPr/>
        </p:nvSpPr>
        <p:spPr>
          <a:xfrm>
            <a:off x="2222499" y="1288677"/>
            <a:ext cx="1444626" cy="230832"/>
          </a:xfrm>
          <a:prstGeom prst="rect">
            <a:avLst/>
          </a:prstGeom>
          <a:noFill/>
        </p:spPr>
        <p:txBody>
          <a:bodyPr wrap="none" rtlCol="0">
            <a:spAutoFit/>
          </a:bodyPr>
          <a:lstStyle/>
          <a:p>
            <a:r>
              <a:rPr lang="en-US" altLang="ko-KR" sz="900" dirty="0" smtClean="0">
                <a:hlinkClick r:id="rId2"/>
              </a:rPr>
              <a:t>https://docs.amplify.aws/cli</a:t>
            </a:r>
            <a:endParaRPr lang="ko-KR" altLang="en-US" sz="900"/>
          </a:p>
        </p:txBody>
      </p:sp>
      <p:sp>
        <p:nvSpPr>
          <p:cNvPr id="7" name="Rectangle 1"/>
          <p:cNvSpPr>
            <a:spLocks noChangeArrowheads="1"/>
          </p:cNvSpPr>
          <p:nvPr/>
        </p:nvSpPr>
        <p:spPr bwMode="auto">
          <a:xfrm>
            <a:off x="1405572" y="1641898"/>
            <a:ext cx="3667760" cy="269753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&lt;subcommand&gt;</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push</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pull</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env &lt;subcommand&gt;</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configure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console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delete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help</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init</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publish</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run</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status</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395412" y="4379323"/>
            <a:ext cx="3017520" cy="1158651"/>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&lt;category&gt; add</a:t>
            </a:r>
            <a:endParaRPr kumimoji="0" lang="ko-KR" altLang="ko-KR" sz="1200" b="0" i="0" u="none" strike="noStrike" cap="none" normalizeH="0" baseline="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update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remove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push</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17224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LG Smart_Global"/>
        <a:ea typeface="맑은 고딕"/>
        <a:cs typeface=""/>
      </a:majorFont>
      <a:minorFont>
        <a:latin typeface="LG Smart_Glob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1957</Words>
  <Application>Microsoft Office PowerPoint</Application>
  <PresentationFormat>와이드스크린</PresentationFormat>
  <Paragraphs>508</Paragraphs>
  <Slides>23</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23</vt:i4>
      </vt:variant>
    </vt:vector>
  </HeadingPairs>
  <TitlesOfParts>
    <vt:vector size="35" baseType="lpstr">
      <vt:lpstr>Amazon Ember</vt:lpstr>
      <vt:lpstr>-apple-system</vt:lpstr>
      <vt:lpstr>Arial Unicode MS</vt:lpstr>
      <vt:lpstr>SFMono-Regular</vt:lpstr>
      <vt:lpstr>맑은 고딕</vt:lpstr>
      <vt:lpstr>Arial</vt:lpstr>
      <vt:lpstr>Gadugi</vt:lpstr>
      <vt:lpstr>LG Smart_Global</vt:lpstr>
      <vt:lpstr>LG Smart_Global Light</vt:lpstr>
      <vt:lpstr>Microsoft Sans Serif</vt:lpstr>
      <vt:lpstr>Wingdings</vt:lpstr>
      <vt:lpstr>Office 테마</vt:lpstr>
      <vt:lpstr>PowerPoint 프레젠테이션</vt:lpstr>
      <vt:lpstr>목차</vt:lpstr>
      <vt:lpstr>Amplify 이해</vt:lpstr>
      <vt:lpstr>Amplify 이해</vt:lpstr>
      <vt:lpstr>Amplify 이해</vt:lpstr>
      <vt:lpstr>Amplify 이해</vt:lpstr>
      <vt:lpstr>Amplify 이해</vt:lpstr>
      <vt:lpstr>Amplify 이해</vt:lpstr>
      <vt:lpstr>Amplify 이해</vt:lpstr>
      <vt:lpstr>Amplify 이해</vt:lpstr>
      <vt:lpstr>Amplify 이해</vt:lpstr>
      <vt:lpstr>Amplify 이해</vt:lpstr>
      <vt:lpstr>Amplify 이해</vt:lpstr>
      <vt:lpstr>Amplify 환경 세팅</vt:lpstr>
      <vt:lpstr>Amplify 환경 세팅</vt:lpstr>
      <vt:lpstr>Amplify.js</vt:lpstr>
      <vt:lpstr>Amplify.js</vt:lpstr>
      <vt:lpstr>Amplify.js</vt:lpstr>
      <vt:lpstr>Amplify.js</vt:lpstr>
      <vt:lpstr>Amplify.js</vt:lpstr>
      <vt:lpstr>Case Study</vt:lpstr>
      <vt:lpstr>Case Study</vt:lpstr>
      <vt:lpstr>Case Study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함홍규/(협력사) 차장/클라우드센터 서비스플랫폼담당 서비스개발팀(honggyu.ham@lgepartner.com)</dc:creator>
  <cp:lastModifiedBy>함홍규/(협력사) 차장/클라우드센터 서비스플랫폼담당 서비스개발팀(honggyu.ham@lgepartner.com)</cp:lastModifiedBy>
  <cp:revision>95</cp:revision>
  <dcterms:created xsi:type="dcterms:W3CDTF">2020-05-13T09:04:31Z</dcterms:created>
  <dcterms:modified xsi:type="dcterms:W3CDTF">2020-05-19T00:46:51Z</dcterms:modified>
</cp:coreProperties>
</file>