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82" r:id="rId10"/>
    <p:sldId id="273" r:id="rId11"/>
    <p:sldId id="263" r:id="rId12"/>
    <p:sldId id="271"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0" y="480695"/>
            <a:ext cx="9211945" cy="2303780"/>
          </a:xfrm>
        </p:spPr>
        <p:txBody>
          <a:bodyPr>
            <a:scene3d>
              <a:camera prst="orthographicFront"/>
              <a:lightRig rig="threePt" dir="t"/>
            </a:scene3d>
          </a:bodyPr>
          <a:lstStyle/>
          <a:p>
            <a:pPr algn="ctr"/>
            <a:r>
              <a:rPr lang="en-US" sz="4800" dirty="0">
                <a:solidFill>
                  <a:srgbClr val="FF0000"/>
                </a:solidFill>
              </a:rPr>
              <a:t>"</a:t>
            </a:r>
            <a:r>
              <a:rPr lang="en-US" sz="4800" dirty="0">
                <a:ln w="12700" cmpd="sng">
                  <a:solidFill>
                    <a:schemeClr val="accent4"/>
                  </a:solidFill>
                  <a:prstDash val="solid"/>
                </a:ln>
                <a:solidFill>
                  <a:srgbClr val="FF0000"/>
                </a:solidFill>
                <a:effectLst/>
              </a:rPr>
              <a:t>Building a Basic Login Interface with HTML and CSS"</a:t>
            </a:r>
            <a:endParaRPr lang="en-US" sz="4800" dirty="0">
              <a:ln w="12700" cmpd="sng">
                <a:solidFill>
                  <a:schemeClr val="accent4"/>
                </a:solidFill>
                <a:prstDash val="solid"/>
              </a:ln>
              <a:solidFill>
                <a:srgbClr val="FF0000"/>
              </a:solidFill>
              <a:effectLst/>
            </a:endParaRPr>
          </a:p>
        </p:txBody>
      </p:sp>
      <p:sp>
        <p:nvSpPr>
          <p:cNvPr id="3" name="Subtitle 2"/>
          <p:cNvSpPr>
            <a:spLocks noGrp="1"/>
          </p:cNvSpPr>
          <p:nvPr>
            <p:ph type="subTitle" idx="1"/>
          </p:nvPr>
        </p:nvSpPr>
        <p:spPr>
          <a:xfrm>
            <a:off x="2063750" y="2927350"/>
            <a:ext cx="9218295" cy="3930650"/>
          </a:xfrm>
        </p:spPr>
        <p:txBody>
          <a:bodyPr/>
          <a:lstStyle/>
          <a:p>
            <a:pPr algn="ctr"/>
            <a:r>
              <a:rPr lang="en-US" sz="4000">
                <a:ln w="12700" cmpd="sng">
                  <a:solidFill>
                    <a:schemeClr val="accent4"/>
                  </a:solidFill>
                  <a:prstDash val="solid"/>
                </a:ln>
                <a:solidFill>
                  <a:srgbClr val="FF0000"/>
                </a:solidFill>
                <a:effectLst/>
              </a:rPr>
              <a:t>Coding Fundamentals, SDLC, and Basic Web Development</a:t>
            </a:r>
            <a:endParaRPr lang="en-US" sz="4000">
              <a:ln w="12700" cmpd="sng">
                <a:solidFill>
                  <a:schemeClr val="accent4"/>
                </a:solidFill>
                <a:prstDash val="solid"/>
              </a:ln>
              <a:solidFill>
                <a:srgbClr val="FF0000"/>
              </a:solidFill>
              <a:effectLst/>
            </a:endParaRPr>
          </a:p>
          <a:p>
            <a:pPr algn="ctr"/>
            <a:endParaRPr lang="en-US" sz="40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algn="ctr"/>
            <a:r>
              <a:rPr lang="en-US" sz="3600">
                <a:ln w="12700" cmpd="sng">
                  <a:solidFill>
                    <a:schemeClr val="accent4"/>
                  </a:solidFill>
                  <a:prstDash val="solid"/>
                </a:ln>
                <a:solidFill>
                  <a:schemeClr val="tx1"/>
                </a:solidFill>
                <a:effectLst/>
              </a:rPr>
              <a:t>YAKUBU HAMIDAH</a:t>
            </a:r>
            <a:endParaRPr lang="en-US" sz="3600">
              <a:ln w="12700" cmpd="sng">
                <a:solidFill>
                  <a:schemeClr val="accent4"/>
                </a:solidFill>
                <a:prstDash val="solid"/>
              </a:ln>
              <a:solidFill>
                <a:schemeClr val="tx1"/>
              </a:solidFill>
              <a:effectLst/>
            </a:endParaRPr>
          </a:p>
          <a:p>
            <a:pPr algn="r"/>
            <a:endParaRPr lang="en-US"/>
          </a:p>
          <a:p>
            <a:pPr algn="r"/>
            <a:r>
              <a:rPr lang="en-US">
                <a:ln w="12700" cmpd="sng">
                  <a:solidFill>
                    <a:schemeClr val="accent4"/>
                  </a:solidFill>
                  <a:prstDash val="solid"/>
                </a:ln>
                <a:solidFill>
                  <a:srgbClr val="FF0000"/>
                </a:solidFill>
                <a:effectLst/>
              </a:rPr>
              <a:t>0CTOBER 2024</a:t>
            </a:r>
            <a:endParaRPr lang="en-US">
              <a:ln w="12700" cmpd="sng">
                <a:solidFill>
                  <a:schemeClr val="accent4"/>
                </a:solidFill>
                <a:prstDash val="solid"/>
              </a:ln>
              <a:solidFill>
                <a:srgbClr val="FF0000"/>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INTRODUCTION TO HTML</a:t>
            </a:r>
            <a:endParaRPr lang="en-US">
              <a:solidFill>
                <a:srgbClr val="FF0000"/>
              </a:solidFill>
            </a:endParaRPr>
          </a:p>
        </p:txBody>
      </p:sp>
      <p:sp>
        <p:nvSpPr>
          <p:cNvPr id="3" name="Content Placeholder 2"/>
          <p:cNvSpPr>
            <a:spLocks noGrp="1"/>
          </p:cNvSpPr>
          <p:nvPr>
            <p:ph idx="1"/>
          </p:nvPr>
        </p:nvSpPr>
        <p:spPr>
          <a:xfrm>
            <a:off x="609600" y="1174750"/>
            <a:ext cx="10972800" cy="5683250"/>
          </a:xfrm>
        </p:spPr>
        <p:txBody>
          <a:bodyPr/>
          <a:p>
            <a:r>
              <a:rPr lang="en-US" sz="2800"/>
              <a:t>HyperText Markup Language (HTML) is the basic building block for creating web pages. It is used to create content and structure of the webpage.</a:t>
            </a:r>
            <a:endParaRPr lang="en-US" sz="2800"/>
          </a:p>
          <a:p>
            <a:r>
              <a:rPr lang="en-US" sz="2800"/>
              <a:t>Web information is stored using HTML.</a:t>
            </a:r>
            <a:endParaRPr lang="en-US" sz="2800"/>
          </a:p>
          <a:p>
            <a:pPr marL="0" indent="0" algn="ctr">
              <a:buNone/>
            </a:pPr>
            <a:r>
              <a:rPr lang="en-US">
                <a:solidFill>
                  <a:srgbClr val="FF0000"/>
                </a:solidFill>
              </a:rPr>
              <a:t>BASIC RULES IN HTML</a:t>
            </a:r>
            <a:endParaRPr lang="en-US">
              <a:solidFill>
                <a:srgbClr val="FF0000"/>
              </a:solidFill>
            </a:endParaRPr>
          </a:p>
          <a:p>
            <a:pPr algn="l">
              <a:buFont typeface="Arial" panose="020B0604020202020204" pitchFamily="34" charset="0"/>
              <a:buChar char="•"/>
            </a:pPr>
            <a:r>
              <a:rPr lang="en-US" sz="2800">
                <a:solidFill>
                  <a:schemeClr val="tx1"/>
                </a:solidFill>
              </a:rPr>
              <a:t>Every instruction should be marked up in angle tags.</a:t>
            </a:r>
            <a:endParaRPr lang="en-US" sz="2800">
              <a:solidFill>
                <a:schemeClr val="tx1"/>
              </a:solidFill>
            </a:endParaRPr>
          </a:p>
          <a:p>
            <a:pPr algn="l">
              <a:buFont typeface="Arial" panose="020B0604020202020204" pitchFamily="34" charset="0"/>
              <a:buChar char="•"/>
            </a:pPr>
            <a:r>
              <a:rPr lang="en-US" sz="2800">
                <a:solidFill>
                  <a:schemeClr val="tx1"/>
                </a:solidFill>
              </a:rPr>
              <a:t>Every instruction must have opening and closing tags (except self closing tags). </a:t>
            </a:r>
            <a:endParaRPr lang="en-US" sz="2800">
              <a:solidFill>
                <a:schemeClr val="tx1"/>
              </a:solidFill>
            </a:endParaRPr>
          </a:p>
          <a:p>
            <a:pPr algn="l">
              <a:buFont typeface="Arial" panose="020B0604020202020204" pitchFamily="34" charset="0"/>
              <a:buChar char="•"/>
            </a:pPr>
            <a:r>
              <a:rPr lang="en-US" sz="2800">
                <a:solidFill>
                  <a:schemeClr val="tx1"/>
                </a:solidFill>
              </a:rPr>
              <a:t>Tags that are inside another tag should be correctly nested.</a:t>
            </a:r>
            <a:endParaRPr lang="en-US" sz="2800">
              <a:solidFill>
                <a:schemeClr val="tx1"/>
              </a:solidFill>
            </a:endParaRPr>
          </a:p>
          <a:p>
            <a:pPr algn="l">
              <a:buFont typeface="Arial" panose="020B0604020202020204" pitchFamily="34" charset="0"/>
              <a:buChar char="•"/>
            </a:pPr>
            <a:endParaRPr lang="en-US" sz="2800">
              <a:solidFill>
                <a:schemeClr val="tx1"/>
              </a:solidFill>
            </a:endParaRPr>
          </a:p>
          <a:p>
            <a:pPr marL="0" indent="0" algn="l">
              <a:buFont typeface="Arial" panose="020B0604020202020204" pitchFamily="34" charset="0"/>
              <a:buNone/>
            </a:pPr>
            <a:endParaRPr lang="en-US">
              <a:solidFill>
                <a:srgbClr val="FF0000"/>
              </a:solidFill>
            </a:endParaRPr>
          </a:p>
          <a:p>
            <a:pPr marL="0" indent="0" algn="l">
              <a:buNone/>
            </a:pPr>
            <a:endParaRPr lang="en-US" sz="28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773430"/>
          </a:xfrm>
        </p:spPr>
        <p:txBody>
          <a:bodyPr/>
          <a:p>
            <a:pPr algn="ctr"/>
            <a:br>
              <a:rPr lang="en-US">
                <a:sym typeface="+mn-ea"/>
              </a:rPr>
            </a:br>
            <a:r>
              <a:rPr lang="en-US">
                <a:sym typeface="+mn-ea"/>
              </a:rPr>
              <a:t>BASIC STRUCTURE OF HTML</a:t>
            </a:r>
            <a:br>
              <a:rPr lang="en-US">
                <a:solidFill>
                  <a:schemeClr val="tx1"/>
                </a:solidFill>
              </a:rPr>
            </a:br>
            <a:endParaRPr lang="en-US"/>
          </a:p>
        </p:txBody>
      </p:sp>
      <p:sp>
        <p:nvSpPr>
          <p:cNvPr id="3" name="Content Placeholder 2"/>
          <p:cNvSpPr>
            <a:spLocks noGrp="1"/>
          </p:cNvSpPr>
          <p:nvPr>
            <p:ph idx="1"/>
          </p:nvPr>
        </p:nvSpPr>
        <p:spPr>
          <a:xfrm>
            <a:off x="609600" y="1174750"/>
            <a:ext cx="10972800" cy="5683250"/>
          </a:xfrm>
        </p:spPr>
        <p:txBody>
          <a:bodyPr/>
          <a:p>
            <a:pPr>
              <a:buFont typeface="Arial" panose="020B0604020202020204" pitchFamily="34" charset="0"/>
              <a:buChar char="•"/>
            </a:pPr>
            <a:r>
              <a:rPr lang="en-US" sz="1800"/>
              <a:t>Declaration: (&lt;!DOCTYPE html&gt;)</a:t>
            </a:r>
            <a:endParaRPr lang="en-US" sz="1800"/>
          </a:p>
          <a:p>
            <a:pPr>
              <a:buFont typeface="Arial" panose="020B0604020202020204" pitchFamily="34" charset="0"/>
              <a:buChar char="•"/>
            </a:pPr>
            <a:r>
              <a:rPr lang="en-US" sz="1800"/>
              <a:t>HTML opening tag</a:t>
            </a:r>
            <a:endParaRPr lang="en-US" sz="1800"/>
          </a:p>
          <a:p>
            <a:pPr>
              <a:buFont typeface="Arial" panose="020B0604020202020204" pitchFamily="34" charset="0"/>
              <a:buChar char="•"/>
            </a:pPr>
            <a:r>
              <a:rPr lang="en-US" sz="1800"/>
              <a:t>Head </a:t>
            </a:r>
            <a:endParaRPr lang="en-US" sz="1800"/>
          </a:p>
          <a:p>
            <a:pPr>
              <a:buFont typeface="Arial" panose="020B0604020202020204" pitchFamily="34" charset="0"/>
              <a:buChar char="•"/>
            </a:pPr>
            <a:r>
              <a:rPr lang="en-US" sz="1800"/>
              <a:t>Body</a:t>
            </a:r>
            <a:endParaRPr lang="en-US" sz="1800"/>
          </a:p>
          <a:p>
            <a:pPr>
              <a:buFont typeface="Arial" panose="020B0604020202020204" pitchFamily="34" charset="0"/>
              <a:buChar char="•"/>
            </a:pPr>
            <a:r>
              <a:rPr lang="en-US" sz="1800"/>
              <a:t>Closing HTML tag</a:t>
            </a:r>
            <a:endParaRPr lang="en-US" sz="1800"/>
          </a:p>
          <a:p>
            <a:pPr>
              <a:buFont typeface="Arial" panose="020B0604020202020204" pitchFamily="34" charset="0"/>
              <a:buChar char="•"/>
            </a:pPr>
            <a:endParaRPr lang="en-US" sz="1800"/>
          </a:p>
          <a:p>
            <a:pPr marL="0" indent="0">
              <a:buFont typeface="Arial" panose="020B0604020202020204" pitchFamily="34" charset="0"/>
              <a:buNone/>
            </a:pPr>
            <a:r>
              <a:rPr lang="en-US" sz="1800">
                <a:solidFill>
                  <a:srgbClr val="FF0000"/>
                </a:solidFill>
              </a:rPr>
              <a:t>&lt;!DOCTYPE html&gt;</a:t>
            </a:r>
            <a:endParaRPr lang="en-US" sz="1800">
              <a:solidFill>
                <a:srgbClr val="FF0000"/>
              </a:solidFill>
            </a:endParaRPr>
          </a:p>
          <a:p>
            <a:pPr marL="0" indent="0">
              <a:buFont typeface="Arial" panose="020B0604020202020204" pitchFamily="34" charset="0"/>
              <a:buNone/>
            </a:pPr>
            <a:r>
              <a:rPr lang="en-US" sz="1800">
                <a:solidFill>
                  <a:srgbClr val="FF0000"/>
                </a:solidFill>
              </a:rPr>
              <a:t>&lt;html lang="en"&gt;</a:t>
            </a:r>
            <a:endParaRPr lang="en-US" sz="1800">
              <a:solidFill>
                <a:srgbClr val="FF0000"/>
              </a:solidFill>
            </a:endParaRPr>
          </a:p>
          <a:p>
            <a:pPr marL="0" indent="0">
              <a:buFont typeface="Arial" panose="020B0604020202020204" pitchFamily="34" charset="0"/>
              <a:buNone/>
            </a:pPr>
            <a:r>
              <a:rPr lang="en-US" sz="1800">
                <a:solidFill>
                  <a:srgbClr val="FF0000"/>
                </a:solidFill>
              </a:rPr>
              <a:t>&lt;head&gt;</a:t>
            </a:r>
            <a:endParaRPr lang="en-US" sz="1800">
              <a:solidFill>
                <a:srgbClr val="FF0000"/>
              </a:solidFill>
            </a:endParaRPr>
          </a:p>
          <a:p>
            <a:pPr marL="0" indent="0">
              <a:buFont typeface="Arial" panose="020B0604020202020204" pitchFamily="34" charset="0"/>
              <a:buNone/>
            </a:pPr>
            <a:r>
              <a:rPr lang="en-US" sz="1800">
                <a:solidFill>
                  <a:srgbClr val="FF0000"/>
                </a:solidFill>
              </a:rPr>
              <a:t>    &lt;meta charset="UTF-8"&gt;</a:t>
            </a:r>
            <a:endParaRPr lang="en-US" sz="1800">
              <a:solidFill>
                <a:srgbClr val="FF0000"/>
              </a:solidFill>
            </a:endParaRPr>
          </a:p>
          <a:p>
            <a:pPr marL="0" indent="0">
              <a:buFont typeface="Arial" panose="020B0604020202020204" pitchFamily="34" charset="0"/>
              <a:buNone/>
            </a:pPr>
            <a:r>
              <a:rPr lang="en-US" sz="1800">
                <a:solidFill>
                  <a:srgbClr val="FF0000"/>
                </a:solidFill>
              </a:rPr>
              <a:t>    &lt;meta name="viewport" content="width=device-width, initial-scale=1.0"&gt;</a:t>
            </a:r>
            <a:endParaRPr lang="en-US" sz="1800">
              <a:solidFill>
                <a:srgbClr val="FF0000"/>
              </a:solidFill>
            </a:endParaRPr>
          </a:p>
          <a:p>
            <a:pPr marL="0" indent="0">
              <a:buFont typeface="Arial" panose="020B0604020202020204" pitchFamily="34" charset="0"/>
              <a:buNone/>
            </a:pPr>
            <a:r>
              <a:rPr lang="en-US" sz="1800">
                <a:solidFill>
                  <a:srgbClr val="FF0000"/>
                </a:solidFill>
              </a:rPr>
              <a:t>    &lt;title&gt;Document&lt;/title&gt;</a:t>
            </a:r>
            <a:endParaRPr lang="en-US" sz="1800">
              <a:solidFill>
                <a:srgbClr val="FF0000"/>
              </a:solidFill>
            </a:endParaRPr>
          </a:p>
          <a:p>
            <a:pPr marL="0" indent="0">
              <a:buFont typeface="Arial" panose="020B0604020202020204" pitchFamily="34" charset="0"/>
              <a:buNone/>
            </a:pPr>
            <a:r>
              <a:rPr lang="en-US" sz="1800">
                <a:solidFill>
                  <a:srgbClr val="FF0000"/>
                </a:solidFill>
              </a:rPr>
              <a:t>&lt;/head&gt;</a:t>
            </a:r>
            <a:endParaRPr lang="en-US" sz="1800">
              <a:solidFill>
                <a:srgbClr val="FF0000"/>
              </a:solidFill>
            </a:endParaRPr>
          </a:p>
          <a:p>
            <a:pPr marL="0" indent="0">
              <a:buFont typeface="Arial" panose="020B0604020202020204" pitchFamily="34" charset="0"/>
              <a:buNone/>
            </a:pPr>
            <a:r>
              <a:rPr lang="en-US" sz="1800">
                <a:solidFill>
                  <a:srgbClr val="FF0000"/>
                </a:solidFill>
              </a:rPr>
              <a:t>&lt;body&gt;</a:t>
            </a:r>
            <a:endParaRPr lang="en-US" sz="1800">
              <a:solidFill>
                <a:srgbClr val="FF0000"/>
              </a:solidFill>
            </a:endParaRPr>
          </a:p>
          <a:p>
            <a:pPr marL="0" indent="0">
              <a:buFont typeface="Arial" panose="020B0604020202020204" pitchFamily="34" charset="0"/>
              <a:buNone/>
            </a:pPr>
            <a:r>
              <a:rPr lang="en-US" sz="1800">
                <a:solidFill>
                  <a:srgbClr val="FF0000"/>
                </a:solidFill>
              </a:rPr>
              <a:t>    </a:t>
            </a:r>
            <a:endParaRPr lang="en-US" sz="1800">
              <a:solidFill>
                <a:srgbClr val="FF0000"/>
              </a:solidFill>
            </a:endParaRPr>
          </a:p>
          <a:p>
            <a:pPr marL="0" indent="0">
              <a:buFont typeface="Arial" panose="020B0604020202020204" pitchFamily="34" charset="0"/>
              <a:buNone/>
            </a:pPr>
            <a:r>
              <a:rPr lang="en-US" sz="1800">
                <a:solidFill>
                  <a:srgbClr val="FF0000"/>
                </a:solidFill>
              </a:rPr>
              <a:t>&lt;/body&gt;</a:t>
            </a:r>
            <a:endParaRPr lang="en-US" sz="1800">
              <a:solidFill>
                <a:srgbClr val="FF0000"/>
              </a:solidFill>
            </a:endParaRPr>
          </a:p>
          <a:p>
            <a:pPr marL="0" indent="0">
              <a:buFont typeface="Arial" panose="020B0604020202020204" pitchFamily="34" charset="0"/>
              <a:buNone/>
            </a:pPr>
            <a:r>
              <a:rPr lang="en-US" sz="1800">
                <a:solidFill>
                  <a:srgbClr val="FF0000"/>
                </a:solidFill>
              </a:rPr>
              <a:t>&lt;/html&gt;</a:t>
            </a:r>
            <a:endParaRPr lang="en-US" sz="18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solidFill>
                  <a:srgbClr val="FF0000"/>
                </a:solidFill>
              </a:rPr>
              <a:t>INTRODUCTION TO CSS</a:t>
            </a:r>
            <a:r>
              <a:rPr lang="en-US" sz="3200">
                <a:solidFill>
                  <a:srgbClr val="FF0000"/>
                </a:solidFill>
              </a:rPr>
              <a:t>( Cascading Style Sheet)</a:t>
            </a:r>
            <a:endParaRPr lang="en-US" sz="3200">
              <a:solidFill>
                <a:srgbClr val="FF0000"/>
              </a:solidFill>
            </a:endParaRPr>
          </a:p>
        </p:txBody>
      </p:sp>
      <p:sp>
        <p:nvSpPr>
          <p:cNvPr id="3" name="Content Placeholder 2"/>
          <p:cNvSpPr>
            <a:spLocks noGrp="1"/>
          </p:cNvSpPr>
          <p:nvPr>
            <p:ph idx="1"/>
          </p:nvPr>
        </p:nvSpPr>
        <p:spPr>
          <a:xfrm>
            <a:off x="609600" y="1174750"/>
            <a:ext cx="10972800" cy="5770245"/>
          </a:xfrm>
        </p:spPr>
        <p:txBody>
          <a:bodyPr/>
          <a:p>
            <a:r>
              <a:rPr lang="en-US" sz="2400"/>
              <a:t>As mentioned earlier, CSS is used to style webpages. It uses its syntax to make style changes so as to improve the visual content or structure of your webpage.</a:t>
            </a:r>
            <a:endParaRPr lang="en-US" sz="2400"/>
          </a:p>
          <a:p>
            <a:r>
              <a:rPr lang="en-US" sz="2400"/>
              <a:t>It is a stylesheet language</a:t>
            </a:r>
            <a:endParaRPr lang="en-US" sz="2400"/>
          </a:p>
          <a:p>
            <a:r>
              <a:rPr lang="en-US" sz="2400"/>
              <a:t> We have three methods of using CSS. They are:</a:t>
            </a:r>
            <a:endParaRPr lang="en-US" sz="2400"/>
          </a:p>
          <a:p>
            <a:r>
              <a:rPr lang="en-US" sz="2400" b="1"/>
              <a:t>Inline CSS:</a:t>
            </a:r>
            <a:r>
              <a:rPr lang="en-US" sz="2400"/>
              <a:t> uses css properties as attribbutes of  an html tag. It goes into the opening tag of html. </a:t>
            </a:r>
            <a:endParaRPr lang="en-US" sz="2400"/>
          </a:p>
          <a:p>
            <a:r>
              <a:rPr lang="en-US" sz="2400" b="1"/>
              <a:t>Internal CSS: </a:t>
            </a:r>
            <a:r>
              <a:rPr lang="en-US" sz="2400"/>
              <a:t> CSS is added to the head section of our html document.</a:t>
            </a:r>
            <a:endParaRPr lang="en-US" sz="2400" b="1"/>
          </a:p>
          <a:p>
            <a:r>
              <a:rPr lang="en-US" sz="2400" b="1"/>
              <a:t>External CSS: </a:t>
            </a:r>
            <a:r>
              <a:rPr lang="en-US" sz="2400"/>
              <a:t> is used to make changes to multiple webpages.This doesnt need the style tag and can also be linked to an html document.</a:t>
            </a:r>
            <a:endParaRPr lang="en-US" sz="2400" b="1"/>
          </a:p>
          <a:p>
            <a:r>
              <a:rPr lang="en-US" sz="2400" b="1"/>
              <a:t>Some CSS elements include:</a:t>
            </a:r>
            <a:endParaRPr lang="en-US" sz="2400" b="1"/>
          </a:p>
          <a:p>
            <a:r>
              <a:rPr lang="en-US" sz="2400" b="1"/>
              <a:t>color/ background color</a:t>
            </a:r>
            <a:endParaRPr lang="en-US" sz="2400" b="1"/>
          </a:p>
          <a:p>
            <a:r>
              <a:rPr lang="en-US" sz="2400" b="1"/>
              <a:t>text align</a:t>
            </a:r>
            <a:endParaRPr lang="en-US" sz="2400" b="1"/>
          </a:p>
          <a:p>
            <a:endParaRPr lang="en-U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solidFill>
                  <a:srgbClr val="FF0000"/>
                </a:solidFill>
              </a:rPr>
              <a:t>ENHANCING </a:t>
            </a:r>
            <a:r>
              <a:rPr lang="en-US">
                <a:solidFill>
                  <a:srgbClr val="FF0000"/>
                </a:solidFill>
              </a:rPr>
              <a:t>LOGIN INTERFACE WITH CSS</a:t>
            </a:r>
            <a:endParaRPr lang="en-US">
              <a:solidFill>
                <a:srgbClr val="FF0000"/>
              </a:solidFill>
            </a:endParaRPr>
          </a:p>
        </p:txBody>
      </p:sp>
      <p:sp>
        <p:nvSpPr>
          <p:cNvPr id="3" name="Content Placeholder 2"/>
          <p:cNvSpPr>
            <a:spLocks noGrp="1"/>
          </p:cNvSpPr>
          <p:nvPr>
            <p:ph idx="1"/>
          </p:nvPr>
        </p:nvSpPr>
        <p:spPr>
          <a:xfrm>
            <a:off x="609600" y="664845"/>
            <a:ext cx="10972800" cy="6192520"/>
          </a:xfrm>
        </p:spPr>
        <p:txBody>
          <a:bodyPr/>
          <a:p>
            <a:r>
              <a:rPr lang="en-US"/>
              <a:t>When we create login pages or forms, we use adifferent input tags to collect different data such as username and password. </a:t>
            </a:r>
            <a:endParaRPr lang="en-US"/>
          </a:p>
          <a:p>
            <a:r>
              <a:rPr lang="en-US"/>
              <a:t>We use HTML, CSS and JavaScript for this. </a:t>
            </a:r>
            <a:endParaRPr lang="en-US"/>
          </a:p>
          <a:p>
            <a:r>
              <a:rPr lang="en-US"/>
              <a:t>The form, div,input, style tags, etc are used when creating a login page.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HTML AND CSS COMBINED</a:t>
            </a:r>
            <a:endParaRPr lang="en-US">
              <a:solidFill>
                <a:srgbClr val="FF0000"/>
              </a:solidFill>
            </a:endParaRPr>
          </a:p>
        </p:txBody>
      </p:sp>
      <p:sp>
        <p:nvSpPr>
          <p:cNvPr id="5" name="Content Placeholder 4"/>
          <p:cNvSpPr/>
          <p:nvPr>
            <p:ph idx="1"/>
          </p:nvPr>
        </p:nvSpPr>
        <p:spPr/>
        <p:txBody>
          <a:bodyPr/>
          <a:p>
            <a:r>
              <a:rPr lang="en-US" sz="1400"/>
              <a:t>&lt;!DOCTYPE html&gt;</a:t>
            </a:r>
            <a:endParaRPr lang="en-US" sz="1400"/>
          </a:p>
          <a:p>
            <a:r>
              <a:rPr lang="en-US" sz="1400"/>
              <a:t>&lt;html lang="en"&gt;</a:t>
            </a:r>
            <a:endParaRPr lang="en-US" sz="1400"/>
          </a:p>
          <a:p>
            <a:r>
              <a:rPr lang="en-US" sz="1400"/>
              <a:t>&lt;head&gt;</a:t>
            </a:r>
            <a:endParaRPr lang="en-US" sz="1400"/>
          </a:p>
          <a:p>
            <a:r>
              <a:rPr lang="en-US" sz="1400"/>
              <a:t>    &lt;meta charset="UTF-8"&gt;</a:t>
            </a:r>
            <a:endParaRPr lang="en-US" sz="1400"/>
          </a:p>
          <a:p>
            <a:r>
              <a:rPr lang="en-US" sz="1400"/>
              <a:t>    &lt;meta name="viewport" content="width=device-width, initial-scale=1.0"&gt;</a:t>
            </a:r>
            <a:endParaRPr lang="en-US" sz="1400"/>
          </a:p>
          <a:p>
            <a:r>
              <a:rPr lang="en-US" sz="1400"/>
              <a:t>    &lt;title&gt;CSS&lt;/title&gt;</a:t>
            </a:r>
            <a:endParaRPr lang="en-US" sz="1400"/>
          </a:p>
          <a:p>
            <a:r>
              <a:rPr lang="en-US" sz="1400"/>
              <a:t>    &lt;link rel="stylesheet" href="style.css"&gt;</a:t>
            </a:r>
            <a:endParaRPr lang="en-US" sz="1400"/>
          </a:p>
          <a:p>
            <a:r>
              <a:rPr lang="en-US" sz="1400"/>
              <a:t>&lt;/head&gt;</a:t>
            </a:r>
            <a:endParaRPr lang="en-US" sz="1400"/>
          </a:p>
          <a:p>
            <a:r>
              <a:rPr lang="en-US" sz="1400"/>
              <a:t>&lt;body&gt;</a:t>
            </a:r>
            <a:endParaRPr lang="en-US" sz="1400"/>
          </a:p>
          <a:p>
            <a:r>
              <a:rPr lang="en-US" sz="1400"/>
              <a:t>    &lt;h1 style="color:blue; text-align: center;"&gt;BIGGEST HEADING&lt;/h1&gt;</a:t>
            </a:r>
            <a:endParaRPr lang="en-US" sz="1400"/>
          </a:p>
          <a:p>
            <a:r>
              <a:rPr lang="en-US" sz="1400"/>
              <a:t>    &lt;h2&gt;CONTINUE THROUGH TO H6 GIVES YOU DIFFERENT FONT SIZES FOR HEADINGS&lt;/h2&gt;</a:t>
            </a:r>
            <a:endParaRPr lang="en-US" sz="1400"/>
          </a:p>
          <a:p>
            <a:r>
              <a:rPr lang="en-US" sz="1400"/>
              <a:t>    &lt;style&gt;</a:t>
            </a:r>
            <a:endParaRPr lang="en-US" sz="1400"/>
          </a:p>
          <a:p>
            <a:r>
              <a:rPr lang="en-US" sz="1400"/>
              <a:t>        body {</a:t>
            </a:r>
            <a:endParaRPr lang="en-US" sz="1400"/>
          </a:p>
          <a:p>
            <a:r>
              <a:rPr lang="en-US" sz="1400"/>
              <a:t>            background-color: green;</a:t>
            </a:r>
            <a:endParaRPr lang="en-US" sz="1400"/>
          </a:p>
          <a:p>
            <a:r>
              <a:rPr lang="en-US" sz="1400"/>
              <a:t>        }</a:t>
            </a:r>
            <a:endParaRPr lang="en-US" sz="1400"/>
          </a:p>
          <a:p>
            <a:r>
              <a:rPr lang="en-US" sz="1400"/>
              <a:t>    &lt;/style&gt;</a:t>
            </a:r>
            <a:endParaRPr lang="en-US" sz="1400"/>
          </a:p>
          <a:p>
            <a:r>
              <a:rPr lang="en-US" sz="1400"/>
              <a:t>    </a:t>
            </a:r>
            <a:endParaRPr lang="en-US" sz="1400"/>
          </a:p>
          <a:p>
            <a:r>
              <a:rPr lang="en-US" sz="1400"/>
              <a:t>&lt;/body&gt;</a:t>
            </a:r>
            <a:endParaRPr lang="en-US" sz="1400"/>
          </a:p>
          <a:p>
            <a:r>
              <a:rPr lang="en-US" sz="1400"/>
              <a:t>&lt;/html&gt;</a:t>
            </a:r>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TESTING LOGIN FORM</a:t>
            </a:r>
            <a:endParaRPr lang="en-US">
              <a:solidFill>
                <a:srgbClr val="FF0000"/>
              </a:solidFill>
            </a:endParaRPr>
          </a:p>
        </p:txBody>
      </p:sp>
      <p:sp>
        <p:nvSpPr>
          <p:cNvPr id="3" name="Content Placeholder 2"/>
          <p:cNvSpPr>
            <a:spLocks noGrp="1"/>
          </p:cNvSpPr>
          <p:nvPr>
            <p:ph idx="1"/>
          </p:nvPr>
        </p:nvSpPr>
        <p:spPr>
          <a:xfrm>
            <a:off x="609600" y="679450"/>
            <a:ext cx="10972800" cy="6178550"/>
          </a:xfrm>
        </p:spPr>
        <p:txBody>
          <a:bodyPr/>
          <a:p>
            <a:r>
              <a:rPr lang="en-US"/>
              <a:t>After creating the login page, you need to run it to ensure that the page running smoothly and all necessary information can be inputed correctly.</a:t>
            </a:r>
            <a:endParaRPr lang="en-US"/>
          </a:p>
          <a:p>
            <a:r>
              <a:rPr lang="en-US"/>
              <a:t>If there are any problems, one can either go back to the terminal and make corrections or use the web console to make changes and refresh.</a:t>
            </a:r>
            <a:endParaRPr lang="en-US"/>
          </a:p>
          <a:p>
            <a:r>
              <a:rPr lang="en-US"/>
              <a:t>You can also initialize or set up git repository for a new login page</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CONCLUSION</a:t>
            </a:r>
            <a:endParaRPr lang="en-US">
              <a:solidFill>
                <a:srgbClr val="FF0000"/>
              </a:solidFill>
            </a:endParaRPr>
          </a:p>
        </p:txBody>
      </p:sp>
      <p:sp>
        <p:nvSpPr>
          <p:cNvPr id="3" name="Content Placeholder 2"/>
          <p:cNvSpPr>
            <a:spLocks noGrp="1"/>
          </p:cNvSpPr>
          <p:nvPr>
            <p:ph idx="1"/>
          </p:nvPr>
        </p:nvSpPr>
        <p:spPr/>
        <p:txBody>
          <a:bodyPr/>
          <a:p>
            <a:r>
              <a:rPr lang="en-US" sz="2800"/>
              <a:t>For the creation  and understanding </a:t>
            </a:r>
            <a:r>
              <a:rPr lang="en-US" sz="2800">
                <a:sym typeface="+mn-ea"/>
              </a:rPr>
              <a:t>of websites</a:t>
            </a:r>
            <a:r>
              <a:rPr lang="en-US" sz="2800"/>
              <a:t>(web Operation), app development,etc, the knowledge of  programming languages and their syntax as well as SDLC and all its stages is important.</a:t>
            </a:r>
            <a:endParaRPr lang="en-US" sz="2800"/>
          </a:p>
          <a:p>
            <a:endParaRPr lang="en-US" sz="2800"/>
          </a:p>
          <a:p>
            <a:r>
              <a:rPr lang="en-US" sz="2800"/>
              <a:t>Web operation is a request and response model whereby web client makes a request over HTTP through the internet which then passes over HTTP web server which then responds as it contains HTML documents from which it can select the required information from. Therefore, it is important to know all that concerns it.</a:t>
            </a:r>
            <a:endParaRPr lang="en-US" sz="2800"/>
          </a:p>
          <a:p>
            <a:endParaRPr lang="en-US" sz="2800"/>
          </a:p>
          <a:p>
            <a:r>
              <a:rPr lang="en-US" sz="2800"/>
              <a:t>Coding fundamentals cover all these aspects and is an essential part of software development.</a:t>
            </a:r>
            <a:endParaRPr lang="en-US" sz="2800"/>
          </a:p>
          <a:p>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gn="ctr"/>
            <a:endParaRPr lang="en-US" sz="9600">
              <a:solidFill>
                <a:srgbClr val="FF0000"/>
              </a:solidFill>
            </a:endParaRPr>
          </a:p>
          <a:p>
            <a:pPr marL="0" indent="0" algn="ctr">
              <a:buNone/>
            </a:pPr>
            <a:r>
              <a:rPr lang="en-US" sz="9600">
                <a:solidFill>
                  <a:srgbClr val="FF0000"/>
                </a:solidFill>
              </a:rPr>
              <a:t>THANK YOU!!</a:t>
            </a:r>
            <a:endParaRPr lang="en-US" sz="9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IMPORTANT TERMS IN CODING FUNDAMENTAL</a:t>
            </a:r>
            <a:endParaRPr lang="en-US">
              <a:solidFill>
                <a:srgbClr val="FF0000"/>
              </a:solidFill>
            </a:endParaRPr>
          </a:p>
        </p:txBody>
      </p:sp>
      <p:sp>
        <p:nvSpPr>
          <p:cNvPr id="3" name="Content Placeholder 2"/>
          <p:cNvSpPr>
            <a:spLocks noGrp="1"/>
          </p:cNvSpPr>
          <p:nvPr>
            <p:ph idx="1"/>
          </p:nvPr>
        </p:nvSpPr>
        <p:spPr/>
        <p:txBody>
          <a:bodyPr/>
          <a:p>
            <a:r>
              <a:rPr lang="en-US" sz="2400">
                <a:solidFill>
                  <a:srgbClr val="FF0000"/>
                </a:solidFill>
              </a:rPr>
              <a:t>SOFTWARE: </a:t>
            </a:r>
            <a:r>
              <a:rPr lang="en-US" sz="2400">
                <a:solidFill>
                  <a:schemeClr val="tx1"/>
                </a:solidFill>
              </a:rPr>
              <a:t>set of instructions written in programming language that the computer follows to perform different tasks.</a:t>
            </a:r>
            <a:endParaRPr lang="en-US" sz="2400">
              <a:solidFill>
                <a:schemeClr val="tx1"/>
              </a:solidFill>
            </a:endParaRPr>
          </a:p>
          <a:p>
            <a:r>
              <a:rPr lang="en-US" sz="2400">
                <a:solidFill>
                  <a:srgbClr val="FF0000"/>
                </a:solidFill>
              </a:rPr>
              <a:t>PROGRAMMING LANGUAGE: </a:t>
            </a:r>
            <a:r>
              <a:rPr lang="en-US" sz="2400">
                <a:solidFill>
                  <a:schemeClr val="tx1"/>
                </a:solidFill>
              </a:rPr>
              <a:t>an artificial language made up of syntax and special words used to construct a program.</a:t>
            </a:r>
            <a:endParaRPr lang="en-US" sz="2400">
              <a:solidFill>
                <a:schemeClr val="tx1"/>
              </a:solidFill>
            </a:endParaRPr>
          </a:p>
          <a:p>
            <a:r>
              <a:rPr lang="en-US" sz="2400">
                <a:solidFill>
                  <a:srgbClr val="FF0000"/>
                </a:solidFill>
              </a:rPr>
              <a:t>PROGRAMMING SOFTWARE:  t</a:t>
            </a:r>
            <a:r>
              <a:rPr lang="en-US" sz="2400">
                <a:solidFill>
                  <a:schemeClr val="tx1"/>
                </a:solidFill>
              </a:rPr>
              <a:t>hese are software tools or applications that make it easy to use programming language to develop a software.</a:t>
            </a:r>
            <a:endParaRPr lang="en-US" sz="2400">
              <a:solidFill>
                <a:srgbClr val="FF0000"/>
              </a:solidFill>
            </a:endParaRPr>
          </a:p>
          <a:p>
            <a:r>
              <a:rPr lang="en-US" sz="2400">
                <a:solidFill>
                  <a:srgbClr val="FF0000"/>
                </a:solidFill>
              </a:rPr>
              <a:t>WEB: T</a:t>
            </a:r>
            <a:r>
              <a:rPr lang="en-US" sz="2400">
                <a:solidFill>
                  <a:schemeClr val="tx1"/>
                </a:solidFill>
              </a:rPr>
              <a:t>his is an information software that allows html files/documents to be shared over the internet.</a:t>
            </a:r>
            <a:endParaRPr lang="en-US" sz="2400">
              <a:solidFill>
                <a:srgbClr val="FF0000"/>
              </a:solidFill>
            </a:endParaRPr>
          </a:p>
          <a:p>
            <a:r>
              <a:rPr lang="en-US" sz="2400">
                <a:solidFill>
                  <a:srgbClr val="FF0000"/>
                </a:solidFill>
              </a:rPr>
              <a:t>WEBSITE: th</a:t>
            </a:r>
            <a:r>
              <a:rPr lang="en-US" sz="2400">
                <a:solidFill>
                  <a:schemeClr val="tx1"/>
                </a:solidFill>
              </a:rPr>
              <a:t>is is where information is stored on the web.</a:t>
            </a:r>
            <a:endParaRPr lang="en-US" sz="2400">
              <a:solidFill>
                <a:srgbClr val="FF0000"/>
              </a:solidFill>
            </a:endParaRPr>
          </a:p>
          <a:p>
            <a:endParaRPr lang="en-US" sz="24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50570"/>
          </a:xfrm>
        </p:spPr>
        <p:txBody>
          <a:bodyPr/>
          <a:p>
            <a:pPr algn="ctr"/>
            <a:r>
              <a:rPr lang="en-US" sz="4800">
                <a:ln w="12700" cmpd="sng">
                  <a:solidFill>
                    <a:schemeClr val="accent4"/>
                  </a:solidFill>
                  <a:prstDash val="solid"/>
                </a:ln>
                <a:solidFill>
                  <a:srgbClr val="FF0000"/>
                </a:solidFill>
                <a:effectLst/>
              </a:rPr>
              <a:t>CODING FUNDAMENTALS</a:t>
            </a:r>
            <a:endParaRPr lang="en-US" sz="4800">
              <a:ln w="12700" cmpd="sng">
                <a:solidFill>
                  <a:schemeClr val="accent4"/>
                </a:solidFill>
                <a:prstDash val="solid"/>
              </a:ln>
              <a:solidFill>
                <a:srgbClr val="FF0000"/>
              </a:solidFill>
              <a:effectLst/>
            </a:endParaRPr>
          </a:p>
        </p:txBody>
      </p:sp>
      <p:sp>
        <p:nvSpPr>
          <p:cNvPr id="3" name="Content Placeholder 2"/>
          <p:cNvSpPr>
            <a:spLocks noGrp="1"/>
          </p:cNvSpPr>
          <p:nvPr>
            <p:ph idx="1"/>
          </p:nvPr>
        </p:nvSpPr>
        <p:spPr/>
        <p:txBody>
          <a:bodyPr/>
          <a:p>
            <a:r>
              <a:rPr lang="en-US" sz="2800">
                <a:solidFill>
                  <a:srgbClr val="FF0000"/>
                </a:solidFill>
              </a:rPr>
              <a:t>What is coding?</a:t>
            </a:r>
            <a:endParaRPr lang="en-US" sz="2800">
              <a:solidFill>
                <a:srgbClr val="FF0000"/>
              </a:solidFill>
            </a:endParaRPr>
          </a:p>
          <a:p>
            <a:r>
              <a:rPr lang="en-US" sz="2800">
                <a:solidFill>
                  <a:schemeClr val="tx1"/>
                </a:solidFill>
              </a:rPr>
              <a:t>Coding is the art of using programming languages to create software or programs that enable the computer system to perform various tasks.</a:t>
            </a:r>
            <a:endParaRPr lang="en-US" sz="2800">
              <a:solidFill>
                <a:schemeClr val="tx1"/>
              </a:solidFill>
            </a:endParaRPr>
          </a:p>
          <a:p>
            <a:r>
              <a:rPr lang="en-US" sz="2800">
                <a:solidFill>
                  <a:schemeClr val="tx1"/>
                </a:solidFill>
              </a:rPr>
              <a:t>Coding is an essential part of software development life cycle which comes under implementation stage. The knowledge of programming language is required under this stage. </a:t>
            </a:r>
            <a:endParaRPr lang="en-US" sz="2800">
              <a:solidFill>
                <a:schemeClr val="tx1"/>
              </a:solidFill>
            </a:endParaRPr>
          </a:p>
          <a:p>
            <a:r>
              <a:rPr lang="en-US" sz="2800">
                <a:solidFill>
                  <a:schemeClr val="tx1"/>
                </a:solidFill>
              </a:rPr>
              <a:t>HTML, CSS and JAVASCRIPT are some the programming languages that we will discuss.</a:t>
            </a:r>
            <a:endParaRPr lang="en-US" sz="2800">
              <a:solidFill>
                <a:schemeClr val="tx1"/>
              </a:solidFill>
            </a:endParaRPr>
          </a:p>
          <a:p>
            <a:endParaRPr lang="en-US" sz="2800">
              <a:solidFill>
                <a:schemeClr val="tx1"/>
              </a:solidFill>
            </a:endParaRPr>
          </a:p>
        </p:txBody>
      </p:sp>
      <p:sp>
        <p:nvSpPr>
          <p:cNvPr id="4" name="Text Box 3"/>
          <p:cNvSpPr txBox="1"/>
          <p:nvPr/>
        </p:nvSpPr>
        <p:spPr>
          <a:xfrm>
            <a:off x="683260" y="1254125"/>
            <a:ext cx="10887710" cy="768985"/>
          </a:xfrm>
          <a:prstGeom prst="rect">
            <a:avLst/>
          </a:prstGeom>
          <a:noFill/>
        </p:spPr>
        <p:txBody>
          <a:bodyPr wrap="square" rtlCol="0">
            <a:no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HTML, CSS and JavaScript</a:t>
            </a:r>
            <a:endParaRPr lang="en-US">
              <a:solidFill>
                <a:srgbClr val="FF0000"/>
              </a:solidFill>
            </a:endParaRPr>
          </a:p>
        </p:txBody>
      </p:sp>
      <p:sp>
        <p:nvSpPr>
          <p:cNvPr id="3" name="Content Placeholder 2"/>
          <p:cNvSpPr>
            <a:spLocks noGrp="1"/>
          </p:cNvSpPr>
          <p:nvPr>
            <p:ph idx="1"/>
          </p:nvPr>
        </p:nvSpPr>
        <p:spPr/>
        <p:txBody>
          <a:bodyPr/>
          <a:p>
            <a:r>
              <a:rPr lang="en-US" sz="2400"/>
              <a:t>HTML, CSS and JavaScript are used in the implementation  of software designs to create a webpage.</a:t>
            </a:r>
            <a:endParaRPr lang="en-US" sz="2400"/>
          </a:p>
          <a:p>
            <a:r>
              <a:rPr lang="en-US" sz="2400"/>
              <a:t>HTML is used for creating content and structure of the webpage. It was invented in 1991 by Tim Berner Lee.</a:t>
            </a:r>
            <a:endParaRPr lang="en-US" sz="2400"/>
          </a:p>
          <a:p>
            <a:r>
              <a:rPr lang="en-US" sz="2400"/>
              <a:t>CSS is used to style a webpage to have a look and feel. It was developed in1994 by Hakon Wium Lie.</a:t>
            </a:r>
            <a:endParaRPr lang="en-US" sz="2400"/>
          </a:p>
          <a:p>
            <a:r>
              <a:rPr lang="en-US" sz="2400"/>
              <a:t>JavaScript is used to create interactivity on our webpage. It was developed in 1995 by Oracle corporation</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DATA TYPES AND STRUCTURES</a:t>
            </a:r>
            <a:endParaRPr lang="en-US">
              <a:solidFill>
                <a:srgbClr val="FF0000"/>
              </a:solidFill>
            </a:endParaRPr>
          </a:p>
        </p:txBody>
      </p:sp>
      <p:sp>
        <p:nvSpPr>
          <p:cNvPr id="3" name="Content Placeholder 2"/>
          <p:cNvSpPr>
            <a:spLocks noGrp="1"/>
          </p:cNvSpPr>
          <p:nvPr>
            <p:ph idx="1"/>
          </p:nvPr>
        </p:nvSpPr>
        <p:spPr>
          <a:xfrm>
            <a:off x="609600" y="772795"/>
            <a:ext cx="10972800" cy="6085205"/>
          </a:xfrm>
        </p:spPr>
        <p:txBody>
          <a:bodyPr/>
          <a:p>
            <a:pPr marL="0" indent="0">
              <a:buNone/>
            </a:pPr>
            <a:r>
              <a:rPr lang="en-US" sz="2400" b="1"/>
              <a:t>Data Types</a:t>
            </a:r>
            <a:r>
              <a:rPr lang="en-US" sz="2400"/>
              <a:t> are ways to classify various types of data such as integers, strings which determines the type of of operations that can be performed. There are two types:</a:t>
            </a:r>
            <a:endParaRPr lang="en-US" sz="2400"/>
          </a:p>
          <a:p>
            <a:r>
              <a:rPr lang="en-US" sz="2400"/>
              <a:t>In-built data type</a:t>
            </a:r>
            <a:endParaRPr lang="en-US" sz="2400"/>
          </a:p>
          <a:p>
            <a:r>
              <a:rPr lang="en-US" sz="2400"/>
              <a:t>Derived data type</a:t>
            </a:r>
            <a:endParaRPr lang="en-US" sz="2400"/>
          </a:p>
          <a:p>
            <a:endParaRPr lang="en-US" sz="2400"/>
          </a:p>
          <a:p>
            <a:pPr marL="0" indent="0">
              <a:buNone/>
            </a:pPr>
            <a:r>
              <a:rPr lang="en-US" sz="2400" b="1"/>
              <a:t>Data Structure: </a:t>
            </a:r>
            <a:r>
              <a:rPr lang="en-US" sz="2400"/>
              <a:t>refers to the organisatrion and storage of data in a computer in such a way that it can be used efficiently. There are two types:</a:t>
            </a:r>
            <a:endParaRPr lang="en-US" sz="2400"/>
          </a:p>
          <a:p>
            <a:pPr>
              <a:buFont typeface="Arial" panose="020B0604020202020204" pitchFamily="34" charset="0"/>
              <a:buChar char="•"/>
            </a:pPr>
            <a:r>
              <a:rPr lang="en-US" sz="2400"/>
              <a:t>Linear Data Structure</a:t>
            </a:r>
            <a:endParaRPr lang="en-US" sz="2400"/>
          </a:p>
          <a:p>
            <a:pPr>
              <a:buFont typeface="Arial" panose="020B0604020202020204" pitchFamily="34" charset="0"/>
              <a:buChar char="•"/>
            </a:pPr>
            <a:r>
              <a:rPr lang="en-US" sz="2400"/>
              <a:t>Non-Linear Data Structure</a:t>
            </a:r>
            <a:endParaRPr lang="en-US" sz="2400"/>
          </a:p>
          <a:p>
            <a:pPr>
              <a:buFont typeface="Arial" panose="020B0604020202020204" pitchFamily="34" charset="0"/>
              <a:buChar char="•"/>
            </a:pPr>
            <a:endParaRPr lang="en-US" sz="2400" b="1"/>
          </a:p>
          <a:p>
            <a:pPr marL="0" indent="0" algn="ctr">
              <a:buNone/>
            </a:pPr>
            <a:r>
              <a:rPr lang="en-US" sz="2400"/>
              <a:t>BASIC OPERATIONS</a:t>
            </a:r>
            <a:endParaRPr lang="en-US" sz="2400"/>
          </a:p>
          <a:p>
            <a:pPr marL="0" indent="0" algn="l">
              <a:buNone/>
            </a:pPr>
            <a:r>
              <a:rPr lang="en-US" sz="2400"/>
              <a:t>i) Traversing  ii) Searching  iii) Sorting  iv) Insertion  v) Deletion  vi) Merging</a:t>
            </a:r>
            <a:endParaRPr lang="en-US" sz="2400"/>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solidFill>
                  <a:srgbClr val="FF0000"/>
                </a:solidFill>
              </a:rPr>
              <a:t>SOFTWARE DEVELOPMENT LIFE CYCLE(SDLC)</a:t>
            </a:r>
            <a:endParaRPr lang="en-US" sz="2800">
              <a:solidFill>
                <a:srgbClr val="FF0000"/>
              </a:solidFill>
            </a:endParaRPr>
          </a:p>
        </p:txBody>
      </p:sp>
      <p:sp>
        <p:nvSpPr>
          <p:cNvPr id="3" name="Content Placeholder 2"/>
          <p:cNvSpPr>
            <a:spLocks noGrp="1"/>
          </p:cNvSpPr>
          <p:nvPr>
            <p:ph idx="1"/>
          </p:nvPr>
        </p:nvSpPr>
        <p:spPr>
          <a:xfrm>
            <a:off x="-635" y="772795"/>
            <a:ext cx="12045315" cy="5939790"/>
          </a:xfrm>
        </p:spPr>
        <p:txBody>
          <a:bodyPr/>
          <a:p>
            <a:r>
              <a:rPr lang="en-US"/>
              <a:t>This is the process of making software from start to finish. It involves stages such as:</a:t>
            </a:r>
            <a:endParaRPr lang="en-US"/>
          </a:p>
          <a:p>
            <a:pPr marL="0" indent="0">
              <a:buNone/>
            </a:pPr>
            <a:endParaRPr lang="en-US"/>
          </a:p>
          <a:p>
            <a:r>
              <a:rPr lang="en-US"/>
              <a:t>Requirements (Analysis)</a:t>
            </a:r>
            <a:endParaRPr lang="en-US"/>
          </a:p>
          <a:p>
            <a:r>
              <a:rPr lang="en-US"/>
              <a:t>Design</a:t>
            </a:r>
            <a:endParaRPr lang="en-US"/>
          </a:p>
          <a:p>
            <a:r>
              <a:rPr lang="en-US"/>
              <a:t>Implementation</a:t>
            </a:r>
            <a:endParaRPr lang="en-US"/>
          </a:p>
          <a:p>
            <a:r>
              <a:rPr lang="en-US"/>
              <a:t>Testing &amp; Deployment</a:t>
            </a:r>
            <a:endParaRPr lang="en-US"/>
          </a:p>
          <a:p>
            <a:r>
              <a:rPr lang="en-US"/>
              <a:t>Maintenance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ALGORITHMS AND FLOWCHARTS</a:t>
            </a:r>
            <a:endParaRPr lang="en-US">
              <a:solidFill>
                <a:srgbClr val="FF0000"/>
              </a:solidFill>
            </a:endParaRPr>
          </a:p>
        </p:txBody>
      </p:sp>
      <p:sp>
        <p:nvSpPr>
          <p:cNvPr id="3" name="Content Placeholder 2"/>
          <p:cNvSpPr>
            <a:spLocks noGrp="1"/>
          </p:cNvSpPr>
          <p:nvPr>
            <p:ph idx="1"/>
          </p:nvPr>
        </p:nvSpPr>
        <p:spPr>
          <a:xfrm>
            <a:off x="0" y="1174750"/>
            <a:ext cx="12099290" cy="5683250"/>
          </a:xfrm>
        </p:spPr>
        <p:txBody>
          <a:bodyPr/>
          <a:p>
            <a:pPr marL="0" indent="0" algn="ctr">
              <a:buNone/>
            </a:pPr>
            <a:r>
              <a:rPr lang="en-US" sz="2400"/>
              <a:t>ALGORITHMS</a:t>
            </a:r>
            <a:endParaRPr lang="en-US" sz="2400"/>
          </a:p>
          <a:p>
            <a:pPr marL="0" indent="0" algn="l">
              <a:buNone/>
            </a:pPr>
            <a:r>
              <a:rPr lang="en-US" sz="2400"/>
              <a:t>These are step by step procedures that defines a set of instructions to be executed to get a desired output,</a:t>
            </a:r>
            <a:endParaRPr lang="en-US" sz="2400"/>
          </a:p>
          <a:p>
            <a:pPr marL="0" indent="0" algn="ctr">
              <a:buNone/>
            </a:pPr>
            <a:r>
              <a:rPr lang="en-US" sz="2400"/>
              <a:t>CATEGORIES OF ALGORITHM</a:t>
            </a:r>
            <a:endParaRPr lang="en-US" sz="2400"/>
          </a:p>
          <a:p>
            <a:pPr algn="l">
              <a:buFont typeface="Arial" panose="020B0604020202020204" pitchFamily="34" charset="0"/>
              <a:buChar char="•"/>
            </a:pPr>
            <a:r>
              <a:rPr lang="en-US" sz="2400"/>
              <a:t>Search</a:t>
            </a:r>
            <a:endParaRPr lang="en-US" sz="2400"/>
          </a:p>
          <a:p>
            <a:pPr algn="l">
              <a:buFont typeface="Arial" panose="020B0604020202020204" pitchFamily="34" charset="0"/>
              <a:buChar char="•"/>
            </a:pPr>
            <a:r>
              <a:rPr lang="en-US" sz="2400"/>
              <a:t>Sort</a:t>
            </a:r>
            <a:endParaRPr lang="en-US" sz="2400"/>
          </a:p>
          <a:p>
            <a:pPr algn="l">
              <a:buFont typeface="Arial" panose="020B0604020202020204" pitchFamily="34" charset="0"/>
              <a:buChar char="•"/>
            </a:pPr>
            <a:r>
              <a:rPr lang="en-US" sz="2400"/>
              <a:t>Insert</a:t>
            </a:r>
            <a:endParaRPr lang="en-US" sz="2400"/>
          </a:p>
          <a:p>
            <a:pPr algn="l">
              <a:buFont typeface="Arial" panose="020B0604020202020204" pitchFamily="34" charset="0"/>
              <a:buChar char="•"/>
            </a:pPr>
            <a:r>
              <a:rPr lang="en-US" sz="2400"/>
              <a:t>Update</a:t>
            </a:r>
            <a:endParaRPr lang="en-US" sz="2400"/>
          </a:p>
          <a:p>
            <a:pPr algn="l">
              <a:lnSpc>
                <a:spcPct val="100000"/>
              </a:lnSpc>
              <a:buFont typeface="Arial" panose="020B0604020202020204" pitchFamily="34" charset="0"/>
              <a:buChar char="•"/>
            </a:pPr>
            <a:r>
              <a:rPr lang="en-US" sz="2400"/>
              <a:t>Delete</a:t>
            </a:r>
            <a:endParaRPr lang="en-US" sz="2400"/>
          </a:p>
          <a:p>
            <a:pPr marL="0" indent="0" algn="ctr">
              <a:lnSpc>
                <a:spcPct val="100000"/>
              </a:lnSpc>
              <a:buFont typeface="Arial" panose="020B0604020202020204" pitchFamily="34" charset="0"/>
              <a:buNone/>
            </a:pPr>
            <a:r>
              <a:rPr lang="en-US" sz="2400"/>
              <a:t>STAGES OF ALGORITHM ANALYSIS</a:t>
            </a:r>
            <a:endParaRPr lang="en-US" sz="2400"/>
          </a:p>
          <a:p>
            <a:pPr algn="l">
              <a:lnSpc>
                <a:spcPct val="100000"/>
              </a:lnSpc>
              <a:buFont typeface="Arial" panose="020B0604020202020204" pitchFamily="34" charset="0"/>
              <a:buChar char="•"/>
            </a:pPr>
            <a:r>
              <a:rPr lang="en-US" sz="2400"/>
              <a:t>Priori Analysis</a:t>
            </a:r>
            <a:endParaRPr lang="en-US" sz="2400"/>
          </a:p>
          <a:p>
            <a:pPr algn="l">
              <a:lnSpc>
                <a:spcPct val="100000"/>
              </a:lnSpc>
              <a:buFont typeface="Arial" panose="020B0604020202020204" pitchFamily="34" charset="0"/>
              <a:buChar char="•"/>
            </a:pPr>
            <a:r>
              <a:rPr lang="en-US" sz="2400"/>
              <a:t>Posterior Analysis</a:t>
            </a:r>
            <a:endParaRPr lang="en-US" sz="2400"/>
          </a:p>
          <a:p>
            <a:pPr marL="0" indent="0" algn="ctr">
              <a:lnSpc>
                <a:spcPct val="100000"/>
              </a:lnSpc>
              <a:buFont typeface="Arial" panose="020B0604020202020204" pitchFamily="34" charset="0"/>
              <a:buNone/>
            </a:pPr>
            <a:endParaRPr lang="en-US" sz="2400"/>
          </a:p>
          <a:p>
            <a:pPr algn="l"/>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Example of Algorithm</a:t>
            </a:r>
            <a:endParaRPr lang="en-US">
              <a:solidFill>
                <a:srgbClr val="FF0000"/>
              </a:solidFill>
            </a:endParaRPr>
          </a:p>
        </p:txBody>
      </p:sp>
      <p:sp>
        <p:nvSpPr>
          <p:cNvPr id="3" name="Content Placeholder 2"/>
          <p:cNvSpPr>
            <a:spLocks noGrp="1"/>
          </p:cNvSpPr>
          <p:nvPr>
            <p:ph idx="1"/>
          </p:nvPr>
        </p:nvSpPr>
        <p:spPr/>
        <p:txBody>
          <a:bodyPr/>
          <a:p>
            <a:r>
              <a:rPr lang="en-US"/>
              <a:t>Agorithm to make tea:</a:t>
            </a:r>
            <a:endParaRPr lang="en-US"/>
          </a:p>
          <a:p>
            <a:r>
              <a:rPr lang="en-US"/>
              <a:t>i.START</a:t>
            </a:r>
            <a:endParaRPr lang="en-US"/>
          </a:p>
          <a:p>
            <a:pPr algn="l"/>
            <a:r>
              <a:rPr lang="en-US"/>
              <a:t>Ii Boil kettle</a:t>
            </a:r>
            <a:endParaRPr lang="en-US"/>
          </a:p>
          <a:p>
            <a:r>
              <a:rPr lang="en-US"/>
              <a:t>ii.Add coffee to cup</a:t>
            </a:r>
            <a:endParaRPr lang="en-US"/>
          </a:p>
          <a:p>
            <a:r>
              <a:rPr lang="en-US"/>
              <a:t>iii.Add boilin water</a:t>
            </a:r>
            <a:endParaRPr lang="en-US"/>
          </a:p>
          <a:p>
            <a:r>
              <a:rPr lang="en-US"/>
              <a:t>iv.Add milk</a:t>
            </a:r>
            <a:endParaRPr lang="en-US"/>
          </a:p>
          <a:p>
            <a:r>
              <a:rPr lang="en-US"/>
              <a:t>v.Add sugar</a:t>
            </a:r>
            <a:endParaRPr lang="en-US"/>
          </a:p>
          <a:p>
            <a:r>
              <a:rPr lang="en-US"/>
              <a:t>vi.Drink tea</a:t>
            </a:r>
            <a:endParaRPr lang="en-US"/>
          </a:p>
          <a:p>
            <a:r>
              <a:rPr lang="en-US"/>
              <a:t>End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solidFill>
                  <a:srgbClr val="FF0000"/>
                </a:solidFill>
              </a:rPr>
              <a:t>FLOWCHART</a:t>
            </a:r>
            <a:endParaRPr lang="en-US" sz="3200">
              <a:solidFill>
                <a:srgbClr val="FF0000"/>
              </a:solidFill>
            </a:endParaRPr>
          </a:p>
        </p:txBody>
      </p:sp>
      <p:sp>
        <p:nvSpPr>
          <p:cNvPr id="3" name="Content Placeholder 2"/>
          <p:cNvSpPr>
            <a:spLocks noGrp="1"/>
          </p:cNvSpPr>
          <p:nvPr>
            <p:ph idx="1"/>
          </p:nvPr>
        </p:nvSpPr>
        <p:spPr>
          <a:xfrm>
            <a:off x="609600" y="772795"/>
            <a:ext cx="10972800" cy="5981065"/>
          </a:xfrm>
        </p:spPr>
        <p:txBody>
          <a:bodyPr/>
          <a:p>
            <a:r>
              <a:rPr lang="en-US" sz="2400"/>
              <a:t>This is a visual or graphical representation of an algorithm</a:t>
            </a:r>
            <a:endParaRPr lang="en-US" sz="2400"/>
          </a:p>
          <a:p>
            <a:endParaRPr lang="en-US" sz="2400"/>
          </a:p>
          <a:p>
            <a:pPr marL="0" indent="0" algn="ctr">
              <a:buNone/>
            </a:pPr>
            <a:r>
              <a:rPr lang="en-US" sz="2400"/>
              <a:t>FLOWCHART SYMBOLS/SHAPES</a:t>
            </a:r>
            <a:endParaRPr lang="en-US" sz="2400"/>
          </a:p>
          <a:p>
            <a:pPr algn="l"/>
            <a:r>
              <a:rPr lang="en-US" sz="2400"/>
              <a:t>OVAL: to start or stop a flowchart.</a:t>
            </a:r>
            <a:endParaRPr lang="en-US" sz="2400"/>
          </a:p>
          <a:p>
            <a:pPr algn="l"/>
            <a:r>
              <a:rPr lang="en-US" sz="2400"/>
              <a:t>ARROW: to represent flow between </a:t>
            </a:r>
            <a:endParaRPr lang="en-US" sz="2400"/>
          </a:p>
          <a:p>
            <a:pPr algn="l"/>
            <a:r>
              <a:rPr lang="en-US" sz="2400"/>
              <a:t>CONNECTOR: connection point between flows.</a:t>
            </a:r>
            <a:endParaRPr lang="en-US" sz="2400"/>
          </a:p>
          <a:p>
            <a:pPr algn="l"/>
            <a:r>
              <a:rPr lang="en-US" sz="2400"/>
              <a:t>PARALLELOGRAM: used for input or output.</a:t>
            </a:r>
            <a:endParaRPr lang="en-US" sz="2400"/>
          </a:p>
          <a:p>
            <a:pPr algn="l"/>
            <a:r>
              <a:rPr lang="en-US" sz="2400"/>
              <a:t>DIAMOND: used for a decision or condition to be met.</a:t>
            </a:r>
            <a:endParaRPr lang="en-US" sz="2400"/>
          </a:p>
          <a:p>
            <a:pPr algn="l"/>
            <a:r>
              <a:rPr lang="en-US" sz="2400"/>
              <a:t>RECTANGLE: process or instruction to be carried.</a:t>
            </a:r>
            <a:endParaRPr lang="en-US" sz="2400"/>
          </a:p>
          <a:p>
            <a:pPr algn="l"/>
            <a:endParaRPr lang="en-US" sz="2400"/>
          </a:p>
          <a:p>
            <a:pPr marL="0" indent="0" algn="l">
              <a:buNone/>
            </a:pPr>
            <a:endParaRPr lang="en-US" sz="24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6072</Words>
  <Application>WPS Presentation</Application>
  <PresentationFormat>Widescreen</PresentationFormat>
  <Paragraphs>189</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SimSun</vt:lpstr>
      <vt:lpstr>Wingdings</vt:lpstr>
      <vt:lpstr>Microsoft YaHei</vt:lpstr>
      <vt:lpstr>Arial Unicode MS</vt:lpstr>
      <vt:lpstr>Calibri</vt:lpstr>
      <vt:lpstr>Gear Drives</vt:lpstr>
      <vt:lpstr>"Building a Basic Login Interface with HTML and CSS"</vt:lpstr>
      <vt:lpstr>IMPORTANT TERMS IN CODING FUNDAMENTAL</vt:lpstr>
      <vt:lpstr>CODING FUNDAMENTALS</vt:lpstr>
      <vt:lpstr>HTML, CSS and JavaScript</vt:lpstr>
      <vt:lpstr>DATA TYPES AND STRUCTURES</vt:lpstr>
      <vt:lpstr>SOFTWARE DEVELOPMENT LIFE CYCLE(SDLC)</vt:lpstr>
      <vt:lpstr>ALGORITHMS AND FLOWCHARTS</vt:lpstr>
      <vt:lpstr>Example of Algorithm</vt:lpstr>
      <vt:lpstr>FLOWCHART</vt:lpstr>
      <vt:lpstr>INTRODUCTION TO HTML</vt:lpstr>
      <vt:lpstr> BASIC STRUCTURE OF HTML </vt:lpstr>
      <vt:lpstr>INTRODUCTION TO CSS( Cascading Style Sheet)</vt:lpstr>
      <vt:lpstr>ENHANCING LOGIN INTERFACE WITH CSS</vt:lpstr>
      <vt:lpstr>HTML AND CSS COMBINED</vt:lpstr>
      <vt:lpstr>TESTING LOGIN FORM</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Basic Login Interface with HTML and CSS"</dc:title>
  <dc:creator/>
  <cp:lastModifiedBy>hp</cp:lastModifiedBy>
  <cp:revision>11</cp:revision>
  <dcterms:created xsi:type="dcterms:W3CDTF">2024-10-06T10:25:00Z</dcterms:created>
  <dcterms:modified xsi:type="dcterms:W3CDTF">2024-10-11T11:09:29Z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FD5E3EB7A9634BAB81865848CB6EC5A1_11</vt:lpwstr>
  </property>
  <property fmtid="{D5CDD505-2E9C-101B-9397-08002B2CF9AE}" pid="3" name="KSOProductBuildVer">
    <vt:lpwstr>1033-12.2.0.13472</vt:lpwstr>
  </property>
</Properties>
</file>