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121"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122"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29"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33"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53"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155"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156"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58"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161"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162"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163"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noAutofit/>
          </a:bodyPr>
          <a:p>
            <a:pPr algn="r"/>
            <a:fld id="{F8AAA717-66E0-4DA7-8B23-1881FA4568B0}"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noAutofit/>
          </a:bodyPr>
          <a:p>
            <a:pPr algn="r"/>
            <a:fld id="{55156696-4D4E-4CCA-BAB7-2E0CAB8CE0E0}"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3"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84"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85"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86" name="PlaceHolder 5"/>
          <p:cNvSpPr>
            <a:spLocks noGrp="1"/>
          </p:cNvSpPr>
          <p:nvPr>
            <p:ph type="sldNum"/>
          </p:nvPr>
        </p:nvSpPr>
        <p:spPr>
          <a:xfrm>
            <a:off x="7227360" y="6887160"/>
            <a:ext cx="2348280" cy="521280"/>
          </a:xfrm>
          <a:prstGeom prst="rect">
            <a:avLst/>
          </a:prstGeom>
        </p:spPr>
        <p:txBody>
          <a:bodyPr lIns="0" rIns="0" tIns="0" bIns="0">
            <a:noAutofit/>
          </a:bodyPr>
          <a:p>
            <a:pPr algn="r"/>
            <a:fld id="{5ACC6692-10C1-48FD-A117-6900A44258E5}"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4"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125"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126"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127" name="PlaceHolder 5"/>
          <p:cNvSpPr>
            <a:spLocks noGrp="1"/>
          </p:cNvSpPr>
          <p:nvPr>
            <p:ph type="sldNum"/>
          </p:nvPr>
        </p:nvSpPr>
        <p:spPr>
          <a:xfrm>
            <a:off x="7227360" y="6887160"/>
            <a:ext cx="2348280" cy="521280"/>
          </a:xfrm>
          <a:prstGeom prst="rect">
            <a:avLst/>
          </a:prstGeom>
        </p:spPr>
        <p:txBody>
          <a:bodyPr lIns="0" rIns="0" tIns="0" bIns="0">
            <a:noAutofit/>
          </a:bodyPr>
          <a:p>
            <a:pPr algn="r"/>
            <a:fld id="{00D0C4C6-7191-49EB-8153-5F75CCBFFB19}"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000" y="1097280"/>
            <a:ext cx="9071640" cy="4384440"/>
          </a:xfrm>
          <a:prstGeom prst="rect">
            <a:avLst/>
          </a:prstGeom>
          <a:noFill/>
          <a:ln>
            <a:noFill/>
          </a:ln>
        </p:spPr>
        <p:txBody>
          <a:bodyPr lIns="0" rIns="0" tIns="0" bIns="0" anchor="ctr">
            <a:noAutofit/>
          </a:bodyPr>
          <a:p>
            <a:pPr algn="ctr"/>
            <a:r>
              <a:rPr b="0" lang="en-US" sz="5400" spc="-1" strike="noStrike">
                <a:latin typeface="Arial"/>
              </a:rPr>
              <a:t>Battle of the Neighborhoods</a:t>
            </a:r>
            <a:endParaRPr b="0" lang="en-US" sz="5400" spc="-1" strike="noStrike">
              <a:latin typeface="Arial"/>
            </a:endParaRPr>
          </a:p>
          <a:p>
            <a:pPr algn="ctr"/>
            <a:endParaRPr b="0" lang="en-US" sz="5400" spc="-1" strike="noStrike">
              <a:latin typeface="Arial"/>
            </a:endParaRPr>
          </a:p>
          <a:p>
            <a:pPr algn="ctr"/>
            <a:r>
              <a:rPr b="0" lang="en-US" sz="2400" spc="-1" strike="noStrike">
                <a:latin typeface="Arial"/>
              </a:rPr>
              <a:t>HELPING ENTREPRENEURS CHOOSE BUSINESS STARTUPS BASED</a:t>
            </a:r>
            <a:endParaRPr b="0" lang="en-US" sz="2400" spc="-1" strike="noStrike">
              <a:latin typeface="Arial"/>
            </a:endParaRPr>
          </a:p>
          <a:p>
            <a:pPr algn="ctr"/>
            <a:r>
              <a:rPr b="0" lang="en-US" sz="2400" spc="-1" strike="noStrike">
                <a:latin typeface="Arial"/>
              </a:rPr>
              <a:t>ON MOST POPULAR VENUES VIA FOURSQUARE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latin typeface="Arial"/>
              </a:rPr>
              <a:t>It is very important to own a business in these times as COVID-19 has a huge impact on the economy resulting in major job losses.</a:t>
            </a:r>
            <a:endParaRPr b="0" lang="en-US" sz="2400" spc="-1" strike="noStrike">
              <a:latin typeface="Arial"/>
            </a:endParaRPr>
          </a:p>
          <a:p>
            <a:pPr marL="432000" indent="-324000">
              <a:spcBef>
                <a:spcPts val="1417"/>
              </a:spcBef>
              <a:buClr>
                <a:srgbClr val="000000"/>
              </a:buClr>
              <a:buSzPct val="45000"/>
              <a:buFont typeface="Wingdings" charset="2"/>
              <a:buChar char=""/>
            </a:pPr>
            <a:r>
              <a:rPr b="0" lang="en-US" sz="2400" spc="-1" strike="noStrike">
                <a:latin typeface="Arial"/>
              </a:rPr>
              <a:t>The purpose of this project is to use Foursquare to help identify stakeholders/entrepreneurs the best type of business they can invest in/start.</a:t>
            </a:r>
            <a:endParaRPr b="0" lang="en-US" sz="2400" spc="-1" strike="noStrike">
              <a:latin typeface="Arial"/>
            </a:endParaRPr>
          </a:p>
          <a:p>
            <a:pPr marL="432000" indent="-324000">
              <a:spcBef>
                <a:spcPts val="1417"/>
              </a:spcBef>
              <a:buClr>
                <a:srgbClr val="000000"/>
              </a:buClr>
              <a:buSzPct val="45000"/>
              <a:buFont typeface="Wingdings" charset="2"/>
              <a:buChar char=""/>
            </a:pPr>
            <a:r>
              <a:rPr b="0" lang="en-US" sz="2400" spc="-1" strike="noStrike">
                <a:latin typeface="Arial"/>
              </a:rPr>
              <a:t>In this project, we will identify the top 10 venues in every neighborhood of Staten Island so that our clients get an idea of what type of business is most popular to invest in.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latin typeface="Arial"/>
              </a:rPr>
              <a:t>I have gathered New York City data from previous weeks as it has all the neighborhood information along with the latitude and longitude values of all the neighborhoods in the city.</a:t>
            </a:r>
            <a:endParaRPr b="0" lang="en-US" sz="2400" spc="-1" strike="noStrike">
              <a:latin typeface="Arial"/>
            </a:endParaRPr>
          </a:p>
          <a:p>
            <a:pPr marL="432000" indent="-324000">
              <a:spcBef>
                <a:spcPts val="1417"/>
              </a:spcBef>
              <a:buClr>
                <a:srgbClr val="000000"/>
              </a:buClr>
              <a:buSzPct val="45000"/>
              <a:buFont typeface="Wingdings" charset="2"/>
              <a:buChar char=""/>
            </a:pPr>
            <a:r>
              <a:rPr b="0" lang="en-US" sz="2400" spc="-1" strike="noStrike">
                <a:latin typeface="Arial"/>
              </a:rPr>
              <a:t>number of businesses and their types and location in every neighborhood will be </a:t>
            </a:r>
            <a:r>
              <a:rPr b="0" lang="en-US" sz="2400" spc="-1" strike="noStrike">
                <a:latin typeface="Arial"/>
              </a:rPr>
              <a:t>obtained using Foursquare API.</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504000" y="301320"/>
            <a:ext cx="9071640" cy="1262160"/>
          </a:xfrm>
          <a:prstGeom prst="rect">
            <a:avLst/>
          </a:prstGeom>
          <a:noFill/>
          <a:ln>
            <a:noFill/>
          </a:ln>
        </p:spPr>
        <p:txBody>
          <a:bodyPr lIns="0" rIns="0" tIns="0" bIns="0" anchor="ctr">
            <a:noAutofit/>
          </a:bodyPr>
          <a:p>
            <a:pPr algn="ctr"/>
            <a:r>
              <a:rPr b="0" lang="en-US" sz="3600" spc="-1" strike="noStrike">
                <a:latin typeface="Arial"/>
              </a:rPr>
              <a:t>Data after categorization</a:t>
            </a:r>
            <a:endParaRPr b="0" lang="en-US" sz="3600" spc="-1" strike="noStrike">
              <a:latin typeface="Arial"/>
            </a:endParaRPr>
          </a:p>
        </p:txBody>
      </p:sp>
      <p:pic>
        <p:nvPicPr>
          <p:cNvPr id="168" name="" descr=""/>
          <p:cNvPicPr/>
          <p:nvPr/>
        </p:nvPicPr>
        <p:blipFill>
          <a:blip r:embed="rId1"/>
          <a:stretch/>
        </p:blipFill>
        <p:spPr>
          <a:xfrm>
            <a:off x="666000" y="1696320"/>
            <a:ext cx="8752320" cy="38815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504000" y="301320"/>
            <a:ext cx="9071640" cy="1262160"/>
          </a:xfrm>
          <a:prstGeom prst="rect">
            <a:avLst/>
          </a:prstGeom>
          <a:noFill/>
          <a:ln>
            <a:noFill/>
          </a:ln>
        </p:spPr>
        <p:txBody>
          <a:bodyPr lIns="0" rIns="0" tIns="0" bIns="0" anchor="ctr">
            <a:noAutofit/>
          </a:bodyPr>
          <a:p>
            <a:pPr algn="ctr"/>
            <a:r>
              <a:rPr b="0" lang="en-US" sz="4400" spc="-1" strike="noStrike">
                <a:latin typeface="Arial"/>
              </a:rPr>
              <a:t>Final Outcome</a:t>
            </a:r>
            <a:endParaRPr b="0" lang="en-US" sz="4400" spc="-1" strike="noStrike">
              <a:latin typeface="Arial"/>
            </a:endParaRPr>
          </a:p>
        </p:txBody>
      </p:sp>
      <p:pic>
        <p:nvPicPr>
          <p:cNvPr id="170" name="" descr=""/>
          <p:cNvPicPr/>
          <p:nvPr/>
        </p:nvPicPr>
        <p:blipFill>
          <a:blip r:embed="rId1"/>
          <a:stretch/>
        </p:blipFill>
        <p:spPr>
          <a:xfrm>
            <a:off x="365760" y="2011680"/>
            <a:ext cx="9217800" cy="35661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504000" y="301320"/>
            <a:ext cx="9071640" cy="1262160"/>
          </a:xfrm>
          <a:prstGeom prst="rect">
            <a:avLst/>
          </a:prstGeom>
          <a:noFill/>
          <a:ln>
            <a:noFill/>
          </a:ln>
        </p:spPr>
        <p:txBody>
          <a:bodyPr lIns="0" rIns="0" tIns="0" bIns="0" anchor="ctr">
            <a:noAutofit/>
          </a:bodyPr>
          <a:p>
            <a:pPr algn="ctr"/>
            <a:r>
              <a:rPr b="0" lang="en-US" sz="4400" spc="-1" strike="noStrike">
                <a:latin typeface="Arial"/>
              </a:rPr>
              <a:t>Conclusion</a:t>
            </a:r>
            <a:endParaRPr b="0" lang="en-US" sz="4400" spc="-1" strike="noStrike">
              <a:latin typeface="Arial"/>
            </a:endParaRPr>
          </a:p>
        </p:txBody>
      </p:sp>
      <p:sp>
        <p:nvSpPr>
          <p:cNvPr id="172"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2200" spc="-1" strike="noStrike">
                <a:latin typeface="Arial"/>
              </a:rPr>
              <a:t>Purpose of this project was for stakeholders/entrepreneurs to identify </a:t>
            </a:r>
            <a:r>
              <a:rPr b="0" lang="en-US" sz="2200" spc="-1" strike="noStrike">
                <a:latin typeface="Arial"/>
              </a:rPr>
              <a:t>the top venues in every neighborhoods which can help them in </a:t>
            </a:r>
            <a:r>
              <a:rPr b="0" lang="en-US" sz="2200" spc="-1" strike="noStrike">
                <a:latin typeface="Arial"/>
              </a:rPr>
              <a:t>choosing the best options for their business interests.</a:t>
            </a:r>
            <a:endParaRPr b="0" lang="en-US" sz="2200" spc="-1" strike="noStrike">
              <a:latin typeface="Arial"/>
            </a:endParaRPr>
          </a:p>
          <a:p>
            <a:pPr marL="432000" indent="-324000" algn="just">
              <a:spcBef>
                <a:spcPts val="1417"/>
              </a:spcBef>
              <a:buClr>
                <a:srgbClr val="000000"/>
              </a:buClr>
              <a:buSzPct val="45000"/>
              <a:buFont typeface="Wingdings" charset="2"/>
              <a:buChar char=""/>
            </a:pPr>
            <a:endParaRPr b="0" lang="en-US" sz="2200" spc="-1" strike="noStrike">
              <a:latin typeface="Arial"/>
            </a:endParaRPr>
          </a:p>
          <a:p>
            <a:pPr marL="432000" indent="-324000" algn="just">
              <a:spcBef>
                <a:spcPts val="1417"/>
              </a:spcBef>
              <a:buClr>
                <a:srgbClr val="000000"/>
              </a:buClr>
              <a:buSzPct val="45000"/>
              <a:buFont typeface="Wingdings" charset="2"/>
              <a:buChar char=""/>
            </a:pPr>
            <a:r>
              <a:rPr b="0" lang="en-US" sz="2200" spc="-1" strike="noStrike">
                <a:latin typeface="Arial"/>
              </a:rPr>
              <a:t>Final decision on optimal business idea will be made by stakeholders </a:t>
            </a:r>
            <a:r>
              <a:rPr b="0" lang="en-US" sz="2200" spc="-1" strike="noStrike">
                <a:latin typeface="Arial"/>
              </a:rPr>
              <a:t>based on specific characteristics of neighborhoods and locations in </a:t>
            </a:r>
            <a:r>
              <a:rPr b="0" lang="en-US" sz="2200" spc="-1" strike="noStrike">
                <a:latin typeface="Arial"/>
              </a:rPr>
              <a:t>every recommended zone, taking into consideration additional factors </a:t>
            </a:r>
            <a:r>
              <a:rPr b="0" lang="en-US" sz="2200" spc="-1" strike="noStrike">
                <a:latin typeface="Arial"/>
              </a:rPr>
              <a:t>like attractiveness of each location (proximity to park or water), levels </a:t>
            </a:r>
            <a:r>
              <a:rPr b="0" lang="en-US" sz="2200" spc="-1" strike="noStrike">
                <a:latin typeface="Arial"/>
              </a:rPr>
              <a:t>of noise / proximity to major roads, real estate availability, prices, social </a:t>
            </a:r>
            <a:r>
              <a:rPr b="0" lang="en-US" sz="2200" spc="-1" strike="noStrike">
                <a:latin typeface="Arial"/>
              </a:rPr>
              <a:t>and economic dynamics of every neighborhood etc.</a:t>
            </a:r>
            <a:endParaRPr b="0" lang="en-US" sz="2200" spc="-1" strike="noStrike">
              <a:latin typeface="Arial"/>
            </a:endParaRPr>
          </a:p>
          <a:p>
            <a:pPr marL="432000" indent="-324000">
              <a:spcBef>
                <a:spcPts val="1417"/>
              </a:spcBef>
              <a:buClr>
                <a:srgbClr val="000000"/>
              </a:buClr>
              <a:buSzPct val="45000"/>
              <a:buFont typeface="Wingdings" charset="2"/>
              <a:buChar char=""/>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2021-07-04T15:58:40Z</dcterms:created>
  <dc:creator/>
  <dc:description/>
  <dc:language>en-US</dc:language>
  <cp:lastModifiedBy/>
  <dcterms:modified xsi:type="dcterms:W3CDTF">2021-07-04T16:24:59Z</dcterms:modified>
  <cp:revision>3</cp:revision>
  <dc:subject/>
  <dc:title>Forestbird</dc:title>
</cp:coreProperties>
</file>