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7"/>
  </p:notesMasterIdLst>
  <p:sldIdLst>
    <p:sldId id="257" r:id="rId2"/>
    <p:sldId id="277" r:id="rId3"/>
    <p:sldId id="279" r:id="rId4"/>
    <p:sldId id="288" r:id="rId5"/>
    <p:sldId id="282" r:id="rId6"/>
    <p:sldId id="289" r:id="rId7"/>
    <p:sldId id="290" r:id="rId8"/>
    <p:sldId id="283" r:id="rId9"/>
    <p:sldId id="284" r:id="rId10"/>
    <p:sldId id="291" r:id="rId11"/>
    <p:sldId id="280" r:id="rId12"/>
    <p:sldId id="285" r:id="rId13"/>
    <p:sldId id="286" r:id="rId14"/>
    <p:sldId id="287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AC6"/>
    <a:srgbClr val="23A8E1"/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326" autoAdjust="0"/>
  </p:normalViewPr>
  <p:slideViewPr>
    <p:cSldViewPr snapToGrid="0">
      <p:cViewPr varScale="1">
        <p:scale>
          <a:sx n="106" d="100"/>
          <a:sy n="106" d="100"/>
        </p:scale>
        <p:origin x="70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10/09/2021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742" y="1656613"/>
            <a:ext cx="8487176" cy="2019860"/>
          </a:xfrm>
        </p:spPr>
        <p:txBody>
          <a:bodyPr/>
          <a:lstStyle/>
          <a:p>
            <a:pPr algn="ctr"/>
            <a:r>
              <a:rPr lang="en-US" dirty="0" err="1" smtClean="0"/>
              <a:t>Pendahuluan</a:t>
            </a:r>
            <a:endParaRPr lang="en-ID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950817" y="665384"/>
            <a:ext cx="266968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Network Management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 txBox="1">
            <a:spLocks/>
          </p:cNvSpPr>
          <p:nvPr/>
        </p:nvSpPr>
        <p:spPr>
          <a:xfrm>
            <a:off x="3902234" y="3941534"/>
            <a:ext cx="4778189" cy="118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en-US" sz="1800" b="1" i="0" dirty="0" err="1" smtClean="0"/>
              <a:t>Oleh</a:t>
            </a:r>
            <a:r>
              <a:rPr lang="en-US" sz="1800" b="1" i="0" dirty="0" smtClean="0"/>
              <a:t> :</a:t>
            </a:r>
            <a:r>
              <a:rPr lang="en-US" sz="1800" i="0" dirty="0" smtClean="0"/>
              <a:t/>
            </a:r>
            <a:br>
              <a:rPr lang="en-US" sz="1800" i="0" dirty="0" smtClean="0"/>
            </a:br>
            <a:r>
              <a:rPr lang="en-ID" sz="1800" b="1" dirty="0" smtClean="0">
                <a:solidFill>
                  <a:srgbClr val="00B0F0"/>
                </a:solidFill>
              </a:rPr>
              <a:t>Tim </a:t>
            </a:r>
            <a:r>
              <a:rPr lang="en-ID" sz="1800" b="1" smtClean="0">
                <a:solidFill>
                  <a:srgbClr val="00B0F0"/>
                </a:solidFill>
              </a:rPr>
              <a:t>Dosen</a:t>
            </a:r>
            <a:endParaRPr lang="en-ID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80" y="1243666"/>
            <a:ext cx="10648709" cy="809251"/>
          </a:xfrm>
        </p:spPr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pic>
        <p:nvPicPr>
          <p:cNvPr id="7170" name="Picture 2" descr="https://s3.bukalapak.com/img/8187001223/large/NETIS__AD1103__PCI_E_network_adapt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80" y="2052917"/>
            <a:ext cx="3093209" cy="23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1.bp.blogspot.com/-OG_MNVU9JuE/XTHb_rIIoqI/AAAAAAAAA_w/Dvi_LMU9Fxk0n-nvqmGao6e5n_q5WD8fgCLcBGAs/s1600/%2524_10.jpg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74"/>
          <a:stretch/>
        </p:blipFill>
        <p:spPr bwMode="auto">
          <a:xfrm>
            <a:off x="4389152" y="2133125"/>
            <a:ext cx="3006184" cy="197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https://id-live-05.slatic.net/p/c4774d7f6d66393cfa97a774ab78f02b.jpg_720x720q80.jpg_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8" name="Picture 10" descr="https://static.bmdstatic.com/pk/product/medium/5c9c913d7f6ac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33" b="24066"/>
          <a:stretch/>
        </p:blipFill>
        <p:spPr bwMode="auto">
          <a:xfrm>
            <a:off x="2448885" y="4410801"/>
            <a:ext cx="3499242" cy="185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s://www.static-src.com/wcsstore/Indraprastha/images/catalog/full/94/MTA-2514568/telkomsel_telkomsel-modem-usb-with-wi-fi-hotspot--4g-lte-_full0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8" t="21980" r="5448" b="22535"/>
          <a:stretch/>
        </p:blipFill>
        <p:spPr bwMode="auto">
          <a:xfrm>
            <a:off x="8838420" y="2239292"/>
            <a:ext cx="2716041" cy="176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Cara Mensetting Modem ZTE f609 Secara Dasar - Technizen - Berita Mengenai  Seputar Teknologi , Tips dan Informasi Terkin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732" y="4000947"/>
            <a:ext cx="2887621" cy="243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80" y="1243666"/>
            <a:ext cx="10648709" cy="809251"/>
          </a:xfrm>
        </p:spPr>
        <p:txBody>
          <a:bodyPr/>
          <a:lstStyle/>
          <a:p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780" y="2240897"/>
            <a:ext cx="10648709" cy="40904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network service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software </a:t>
            </a:r>
            <a:r>
              <a:rPr lang="en-US" dirty="0" err="1"/>
              <a:t>maupun</a:t>
            </a:r>
            <a:r>
              <a:rPr lang="en-US" dirty="0"/>
              <a:t> hardware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(service).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pelayan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server, </a:t>
            </a:r>
            <a:r>
              <a:rPr lang="en-US" dirty="0" err="1"/>
              <a:t>sedangkan</a:t>
            </a:r>
            <a:r>
              <a:rPr lang="en-US" dirty="0"/>
              <a:t> yang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(client). 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client-server yang 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73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80" y="1243666"/>
            <a:ext cx="10648709" cy="809251"/>
          </a:xfrm>
        </p:spPr>
        <p:txBody>
          <a:bodyPr/>
          <a:lstStyle/>
          <a:p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780" y="2240897"/>
            <a:ext cx="10648709" cy="40904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/>
              <a:t>detail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: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agar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handal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update.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 </a:t>
            </a:r>
            <a:r>
              <a:rPr lang="en-US" dirty="0" err="1"/>
              <a:t>terpusat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 yang </a:t>
            </a:r>
            <a:r>
              <a:rPr lang="en-US" dirty="0" err="1"/>
              <a:t>dikelola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mengaskses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 </a:t>
            </a:r>
            <a:r>
              <a:rPr lang="en-US" dirty="0" err="1"/>
              <a:t>sewaktu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bersana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en-US" dirty="0"/>
              <a:t> printer, CPU, </a:t>
            </a:r>
            <a:r>
              <a:rPr lang="en-US" dirty="0" err="1"/>
              <a:t>memori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harddisk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Komunikasi</a:t>
            </a:r>
            <a:r>
              <a:rPr lang="en-US" dirty="0"/>
              <a:t> data </a:t>
            </a:r>
            <a:r>
              <a:rPr lang="en-US" dirty="0" err="1"/>
              <a:t>seperti</a:t>
            </a:r>
            <a:r>
              <a:rPr lang="en-US" dirty="0"/>
              <a:t> Surat </a:t>
            </a:r>
            <a:r>
              <a:rPr lang="en-US" dirty="0" err="1"/>
              <a:t>elektronik</a:t>
            </a:r>
            <a:r>
              <a:rPr lang="en-US" dirty="0"/>
              <a:t>, instant messaging, </a:t>
            </a:r>
            <a:r>
              <a:rPr lang="en-US" dirty="0" err="1"/>
              <a:t>dan</a:t>
            </a:r>
            <a:r>
              <a:rPr lang="en-US" dirty="0"/>
              <a:t> chatting.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Web browsing.</a:t>
            </a:r>
          </a:p>
        </p:txBody>
      </p:sp>
    </p:spTree>
    <p:extLst>
      <p:ext uri="{BB962C8B-B14F-4D97-AF65-F5344CB8AC3E}">
        <p14:creationId xmlns:p14="http://schemas.microsoft.com/office/powerpoint/2010/main" val="427418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80" y="1243666"/>
            <a:ext cx="10648709" cy="809251"/>
          </a:xfrm>
        </p:spPr>
        <p:txBody>
          <a:bodyPr/>
          <a:lstStyle/>
          <a:p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780" y="2240897"/>
            <a:ext cx="10648709" cy="409045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Server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/>
              <a:t>DNS (Domain Name System)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/>
              <a:t>DHCP </a:t>
            </a:r>
            <a:r>
              <a:rPr lang="en-US" dirty="0" smtClean="0"/>
              <a:t>(Dynamic Host Configuration Protocol) Server</a:t>
            </a:r>
            <a:endParaRPr lang="en-US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 smtClean="0"/>
              <a:t>SSH (Secure Shell) </a:t>
            </a:r>
            <a:r>
              <a:rPr lang="en-US" dirty="0"/>
              <a:t>Server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 smtClean="0"/>
              <a:t>FTP (File </a:t>
            </a:r>
            <a:r>
              <a:rPr lang="en-US" dirty="0" err="1" smtClean="0"/>
              <a:t>Trnasfer</a:t>
            </a:r>
            <a:r>
              <a:rPr lang="en-US" dirty="0" smtClean="0"/>
              <a:t> Protocol) </a:t>
            </a:r>
            <a:r>
              <a:rPr lang="en-US" dirty="0"/>
              <a:t>Server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/>
              <a:t>Mail Server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/>
              <a:t>Web </a:t>
            </a:r>
            <a:r>
              <a:rPr lang="en-US" dirty="0" smtClean="0"/>
              <a:t>Server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 smtClean="0"/>
              <a:t>Database Server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 smtClean="0"/>
              <a:t>VPS (Virtual Private Server)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 smtClean="0"/>
              <a:t>VPN (Virtual Private Network)</a:t>
            </a:r>
            <a:endParaRPr lang="en-US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 err="1"/>
              <a:t>d</a:t>
            </a:r>
            <a:r>
              <a:rPr lang="en-US" dirty="0" err="1" smtClean="0"/>
              <a:t>ll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021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80" y="1243666"/>
            <a:ext cx="10648709" cy="809251"/>
          </a:xfrm>
        </p:spPr>
        <p:txBody>
          <a:bodyPr/>
          <a:lstStyle/>
          <a:p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780" y="2240897"/>
            <a:ext cx="10648709" cy="409045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layanannya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/>
              <a:t>besar</a:t>
            </a:r>
            <a:r>
              <a:rPr lang="en-US" dirty="0"/>
              <a:t>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dihadapi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makin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Pengaturan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pengawasan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infrastruktur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Pemeliharaan</a:t>
            </a:r>
            <a:r>
              <a:rPr lang="en-US" dirty="0" smtClean="0"/>
              <a:t> media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perlindungan</a:t>
            </a:r>
            <a:r>
              <a:rPr lang="en-US" dirty="0" smtClean="0"/>
              <a:t> data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Installasi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yang </a:t>
            </a:r>
            <a:r>
              <a:rPr lang="en-US" dirty="0" err="1" smtClean="0"/>
              <a:t>dikelola</a:t>
            </a:r>
            <a:r>
              <a:rPr lang="en-US" dirty="0" smtClean="0"/>
              <a:t> </a:t>
            </a:r>
            <a:r>
              <a:rPr lang="en-US" dirty="0" err="1" smtClean="0"/>
              <a:t>makin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,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makin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pula,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b="1" i="1" dirty="0" smtClean="0"/>
              <a:t>Network Management</a:t>
            </a:r>
            <a:r>
              <a:rPr lang="en-US" b="1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dirty="0" err="1" smtClean="0"/>
              <a:t>Manajemen</a:t>
            </a:r>
            <a:r>
              <a:rPr lang="en-US" b="1" dirty="0" smtClean="0"/>
              <a:t> </a:t>
            </a:r>
            <a:r>
              <a:rPr lang="en-US" b="1" dirty="0" err="1" smtClean="0"/>
              <a:t>Jaringan</a:t>
            </a:r>
            <a:r>
              <a:rPr lang="en-US" b="1" dirty="0" smtClean="0"/>
              <a:t> </a:t>
            </a:r>
            <a:r>
              <a:rPr lang="en-US" b="1" dirty="0" err="1" smtClean="0"/>
              <a:t>Komputer</a:t>
            </a:r>
            <a:r>
              <a:rPr lang="en-US" b="1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/>
              <a:t>m</a:t>
            </a:r>
            <a:r>
              <a:rPr lang="en-US" b="1" dirty="0" err="1" smtClean="0"/>
              <a:t>enjaga</a:t>
            </a:r>
            <a:r>
              <a:rPr lang="en-US" b="1" dirty="0" smtClean="0"/>
              <a:t> agar </a:t>
            </a:r>
            <a:r>
              <a:rPr lang="en-US" b="1" dirty="0" err="1" smtClean="0"/>
              <a:t>jaringan</a:t>
            </a:r>
            <a:r>
              <a:rPr lang="en-US" b="1" dirty="0" smtClean="0"/>
              <a:t> </a:t>
            </a:r>
            <a:r>
              <a:rPr lang="en-US" b="1" dirty="0" err="1" smtClean="0"/>
              <a:t>tetap</a:t>
            </a:r>
            <a:r>
              <a:rPr lang="en-US" b="1" dirty="0" smtClean="0"/>
              <a:t> </a:t>
            </a:r>
            <a:r>
              <a:rPr lang="en-US" b="1" dirty="0" err="1" smtClean="0"/>
              <a:t>aktif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berjalan</a:t>
            </a:r>
            <a:r>
              <a:rPr lang="en-US" b="1" dirty="0" smtClean="0"/>
              <a:t> </a:t>
            </a:r>
            <a:r>
              <a:rPr lang="en-US" b="1" i="1" dirty="0" smtClean="0"/>
              <a:t>(Up and Running)</a:t>
            </a:r>
          </a:p>
        </p:txBody>
      </p:sp>
    </p:spTree>
    <p:extLst>
      <p:ext uri="{BB962C8B-B14F-4D97-AF65-F5344CB8AC3E}">
        <p14:creationId xmlns:p14="http://schemas.microsoft.com/office/powerpoint/2010/main" val="42148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tmagelang.com/wp-content/uploads/2021/03/p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56" y="3159635"/>
            <a:ext cx="4099868" cy="409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80" y="1243666"/>
            <a:ext cx="10648709" cy="809251"/>
          </a:xfrm>
        </p:spPr>
        <p:txBody>
          <a:bodyPr/>
          <a:lstStyle/>
          <a:p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780" y="2240897"/>
            <a:ext cx="10648709" cy="409045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478AC6"/>
                </a:solidFill>
              </a:rPr>
              <a:t>Jaringan</a:t>
            </a:r>
            <a:r>
              <a:rPr lang="en-US" sz="2000" b="1" dirty="0" smtClean="0">
                <a:solidFill>
                  <a:srgbClr val="478AC6"/>
                </a:solidFill>
              </a:rPr>
              <a:t> </a:t>
            </a:r>
            <a:r>
              <a:rPr lang="en-US" sz="2000" b="1" dirty="0" err="1" smtClean="0">
                <a:solidFill>
                  <a:srgbClr val="478AC6"/>
                </a:solidFill>
              </a:rPr>
              <a:t>komputer</a:t>
            </a:r>
            <a:r>
              <a:rPr lang="en-US" sz="2000" b="1" dirty="0" smtClean="0">
                <a:solidFill>
                  <a:srgbClr val="478AC6"/>
                </a:solidFill>
              </a:rPr>
              <a:t> </a:t>
            </a:r>
            <a:r>
              <a:rPr lang="en-US" sz="2000" b="1" dirty="0" err="1" smtClean="0">
                <a:solidFill>
                  <a:srgbClr val="478AC6"/>
                </a:solidFill>
              </a:rPr>
              <a:t>adalah</a:t>
            </a:r>
            <a:r>
              <a:rPr lang="en-US" sz="2000" b="1" dirty="0" smtClean="0">
                <a:solidFill>
                  <a:srgbClr val="478AC6"/>
                </a:solidFill>
              </a:rPr>
              <a:t> </a:t>
            </a:r>
            <a:r>
              <a:rPr lang="en-US" sz="2000" b="1" dirty="0" err="1" smtClean="0">
                <a:solidFill>
                  <a:srgbClr val="478AC6"/>
                </a:solidFill>
              </a:rPr>
              <a:t>interkoneksi</a:t>
            </a:r>
            <a:r>
              <a:rPr lang="en-US" sz="2000" b="1" dirty="0" smtClean="0">
                <a:solidFill>
                  <a:srgbClr val="478AC6"/>
                </a:solidFill>
              </a:rPr>
              <a:t> </a:t>
            </a:r>
            <a:r>
              <a:rPr lang="en-US" sz="2000" b="1" dirty="0" err="1" smtClean="0">
                <a:solidFill>
                  <a:srgbClr val="478AC6"/>
                </a:solidFill>
              </a:rPr>
              <a:t>beberapa</a:t>
            </a:r>
            <a:r>
              <a:rPr lang="en-US" sz="2000" b="1" dirty="0" smtClean="0">
                <a:solidFill>
                  <a:srgbClr val="478AC6"/>
                </a:solidFill>
              </a:rPr>
              <a:t> </a:t>
            </a:r>
            <a:r>
              <a:rPr lang="en-US" sz="2000" b="1" dirty="0" err="1" smtClean="0">
                <a:solidFill>
                  <a:srgbClr val="478AC6"/>
                </a:solidFill>
              </a:rPr>
              <a:t>buah</a:t>
            </a:r>
            <a:r>
              <a:rPr lang="en-US" sz="2000" b="1" dirty="0" smtClean="0">
                <a:solidFill>
                  <a:srgbClr val="478AC6"/>
                </a:solidFill>
              </a:rPr>
              <a:t> </a:t>
            </a:r>
            <a:r>
              <a:rPr lang="en-US" sz="2000" b="1" dirty="0" err="1" smtClean="0">
                <a:solidFill>
                  <a:srgbClr val="478AC6"/>
                </a:solidFill>
              </a:rPr>
              <a:t>komputer</a:t>
            </a:r>
            <a:r>
              <a:rPr lang="en-US" sz="2000" b="1" dirty="0" smtClean="0">
                <a:solidFill>
                  <a:srgbClr val="478AC6"/>
                </a:solidFill>
              </a:rPr>
              <a:t> </a:t>
            </a:r>
            <a:r>
              <a:rPr lang="en-US" sz="2000" b="1" dirty="0" err="1" smtClean="0">
                <a:solidFill>
                  <a:srgbClr val="478AC6"/>
                </a:solidFill>
              </a:rPr>
              <a:t>independen</a:t>
            </a:r>
            <a:r>
              <a:rPr lang="en-US" sz="2000" b="1" dirty="0" smtClean="0">
                <a:solidFill>
                  <a:srgbClr val="478AC6"/>
                </a:solidFill>
              </a:rPr>
              <a:t> yang </a:t>
            </a:r>
            <a:r>
              <a:rPr lang="en-US" sz="2000" b="1" dirty="0" err="1" smtClean="0">
                <a:solidFill>
                  <a:srgbClr val="478AC6"/>
                </a:solidFill>
              </a:rPr>
              <a:t>dapat</a:t>
            </a:r>
            <a:r>
              <a:rPr lang="en-US" sz="2000" b="1" dirty="0" smtClean="0">
                <a:solidFill>
                  <a:srgbClr val="478AC6"/>
                </a:solidFill>
              </a:rPr>
              <a:t> </a:t>
            </a:r>
            <a:r>
              <a:rPr lang="en-US" sz="2000" b="1" dirty="0" err="1" smtClean="0">
                <a:solidFill>
                  <a:srgbClr val="478AC6"/>
                </a:solidFill>
              </a:rPr>
              <a:t>saling</a:t>
            </a:r>
            <a:r>
              <a:rPr lang="en-US" sz="2000" b="1" dirty="0" smtClean="0">
                <a:solidFill>
                  <a:srgbClr val="478AC6"/>
                </a:solidFill>
              </a:rPr>
              <a:t> </a:t>
            </a:r>
            <a:r>
              <a:rPr lang="en-US" sz="2000" b="1" dirty="0" err="1" smtClean="0">
                <a:solidFill>
                  <a:srgbClr val="478AC6"/>
                </a:solidFill>
              </a:rPr>
              <a:t>berbagi</a:t>
            </a:r>
            <a:r>
              <a:rPr lang="en-US" sz="2000" b="1" dirty="0" smtClean="0">
                <a:solidFill>
                  <a:srgbClr val="478AC6"/>
                </a:solidFill>
              </a:rPr>
              <a:t> </a:t>
            </a:r>
            <a:r>
              <a:rPr lang="en-US" sz="2000" b="1" dirty="0" err="1" smtClean="0">
                <a:solidFill>
                  <a:srgbClr val="478AC6"/>
                </a:solidFill>
              </a:rPr>
              <a:t>informasi</a:t>
            </a:r>
            <a:r>
              <a:rPr lang="en-US" sz="2000" b="1" dirty="0" smtClean="0">
                <a:solidFill>
                  <a:srgbClr val="478AC6"/>
                </a:solidFill>
              </a:rPr>
              <a:t> (</a:t>
            </a:r>
            <a:r>
              <a:rPr lang="en-US" sz="2000" b="1" dirty="0" err="1" smtClean="0">
                <a:solidFill>
                  <a:srgbClr val="478AC6"/>
                </a:solidFill>
              </a:rPr>
              <a:t>dan</a:t>
            </a:r>
            <a:r>
              <a:rPr lang="en-US" sz="2000" b="1" dirty="0" smtClean="0">
                <a:solidFill>
                  <a:srgbClr val="478AC6"/>
                </a:solidFill>
              </a:rPr>
              <a:t> </a:t>
            </a:r>
            <a:r>
              <a:rPr lang="en-US" sz="2000" b="1" dirty="0" err="1" smtClean="0">
                <a:solidFill>
                  <a:srgbClr val="478AC6"/>
                </a:solidFill>
              </a:rPr>
              <a:t>sumberdaya</a:t>
            </a:r>
            <a:r>
              <a:rPr lang="en-US" sz="2000" b="1" dirty="0" smtClean="0">
                <a:solidFill>
                  <a:srgbClr val="478AC6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(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lain </a:t>
            </a:r>
            <a:r>
              <a:rPr lang="en-US" dirty="0" err="1" smtClean="0"/>
              <a:t>seperti</a:t>
            </a:r>
            <a:r>
              <a:rPr lang="en-US" dirty="0" smtClean="0"/>
              <a:t> printer, switch,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Media </a:t>
            </a:r>
            <a:r>
              <a:rPr lang="en-US" dirty="0" err="1" smtClean="0"/>
              <a:t>perantara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mengalir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80" y="1243666"/>
            <a:ext cx="10648709" cy="809251"/>
          </a:xfrm>
        </p:spPr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780" y="2240897"/>
            <a:ext cx="10648709" cy="409045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Area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area,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menejadi</a:t>
            </a:r>
            <a:r>
              <a:rPr lang="en-US" dirty="0" smtClean="0"/>
              <a:t> 4 </a:t>
            </a:r>
            <a:r>
              <a:rPr lang="en-US" dirty="0" err="1" smtClean="0"/>
              <a:t>kelompok</a:t>
            </a:r>
            <a:r>
              <a:rPr lang="en-US" dirty="0" smtClean="0"/>
              <a:t> 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 smtClean="0"/>
              <a:t>Local Area Network (LAN)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/>
              <a:t>r</a:t>
            </a:r>
            <a:r>
              <a:rPr lang="en-US" dirty="0" err="1" smtClean="0"/>
              <a:t>uangan</a:t>
            </a:r>
            <a:r>
              <a:rPr lang="en-US" dirty="0" smtClean="0"/>
              <a:t>, </a:t>
            </a:r>
            <a:r>
              <a:rPr lang="en-US" dirty="0" err="1"/>
              <a:t>g</a:t>
            </a:r>
            <a:r>
              <a:rPr lang="en-US" dirty="0" err="1" smtClean="0"/>
              <a:t>edung</a:t>
            </a:r>
            <a:r>
              <a:rPr lang="en-US" dirty="0" smtClean="0"/>
              <a:t>, </a:t>
            </a:r>
            <a:r>
              <a:rPr lang="en-US" dirty="0" err="1"/>
              <a:t>k</a:t>
            </a:r>
            <a:r>
              <a:rPr lang="en-US" dirty="0" err="1" smtClean="0"/>
              <a:t>ampus</a:t>
            </a:r>
            <a:endParaRPr lang="en-US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/>
              <a:t>Metropolitan Area </a:t>
            </a:r>
            <a:r>
              <a:rPr lang="en-US" dirty="0" smtClean="0"/>
              <a:t>Network (MAN)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kota</a:t>
            </a:r>
            <a:endParaRPr lang="en-US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 smtClean="0"/>
              <a:t>Wide Area Network (WAN)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negara</a:t>
            </a:r>
            <a:r>
              <a:rPr lang="en-US" dirty="0" smtClean="0"/>
              <a:t>, </a:t>
            </a:r>
            <a:r>
              <a:rPr lang="en-US" dirty="0" err="1" smtClean="0"/>
              <a:t>benua</a:t>
            </a:r>
            <a:r>
              <a:rPr lang="en-US" dirty="0" smtClean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 smtClean="0"/>
              <a:t>Internet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 planet</a:t>
            </a:r>
          </a:p>
        </p:txBody>
      </p:sp>
    </p:spTree>
    <p:extLst>
      <p:ext uri="{BB962C8B-B14F-4D97-AF65-F5344CB8AC3E}">
        <p14:creationId xmlns:p14="http://schemas.microsoft.com/office/powerpoint/2010/main" val="15869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80" y="1243666"/>
            <a:ext cx="10648709" cy="809251"/>
          </a:xfrm>
        </p:spPr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pic>
        <p:nvPicPr>
          <p:cNvPr id="2050" name="Picture 2" descr="https://2.bp.blogspot.com/-ayimzxC66Yo/XT7Cjj-LXLI/AAAAAAAAAlY/EMcpSfZE3FkcuFJdKxxD-I93JPAngefqQCLcBGAs/s1600/LAN-MAN-WAN.web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459" y="1971435"/>
            <a:ext cx="7109069" cy="462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88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80" y="1243666"/>
            <a:ext cx="10648709" cy="809251"/>
          </a:xfrm>
        </p:spPr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780" y="2240897"/>
            <a:ext cx="10648709" cy="409045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Media </a:t>
            </a:r>
            <a:r>
              <a:rPr lang="en-US" sz="2000" b="1" dirty="0" err="1" smtClean="0"/>
              <a:t>Penghantar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media </a:t>
            </a:r>
            <a:r>
              <a:rPr lang="en-US" dirty="0" err="1" smtClean="0"/>
              <a:t>penghantarnya</a:t>
            </a:r>
            <a:r>
              <a:rPr lang="en-US" dirty="0" smtClean="0"/>
              <a:t>,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 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Wired Network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endParaRPr lang="en-US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tembaga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kabel</a:t>
            </a:r>
            <a:r>
              <a:rPr lang="en-US" dirty="0" smtClean="0"/>
              <a:t> UTP, </a:t>
            </a:r>
            <a:r>
              <a:rPr lang="en-US" dirty="0" err="1" smtClean="0"/>
              <a:t>kabel</a:t>
            </a:r>
            <a:r>
              <a:rPr lang="en-US" dirty="0" smtClean="0"/>
              <a:t> fiber optic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Wireless Network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endParaRPr lang="en-US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radio.  </a:t>
            </a: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2,4 GHz </a:t>
            </a:r>
            <a:r>
              <a:rPr lang="en-US" dirty="0" err="1" smtClean="0"/>
              <a:t>dan</a:t>
            </a:r>
            <a:r>
              <a:rPr lang="en-US" dirty="0" smtClean="0"/>
              <a:t> 5,8 GHz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: infrared, laser</a:t>
            </a:r>
          </a:p>
        </p:txBody>
      </p:sp>
      <p:pic>
        <p:nvPicPr>
          <p:cNvPr id="3076" name="Picture 4" descr="https://mentari.net.id/wp-content/uploads/2015/12/ISP-Cirebon-Mengungkap-Perbedaan-Kecepatan-Wifi-dan-Kabel-UT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933" y="3704651"/>
            <a:ext cx="5060477" cy="345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6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80" y="1243666"/>
            <a:ext cx="10648709" cy="809251"/>
          </a:xfrm>
        </p:spPr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780" y="2240897"/>
            <a:ext cx="10648709" cy="409045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i="1" dirty="0"/>
              <a:t>Wired </a:t>
            </a:r>
            <a:r>
              <a:rPr lang="en-US" sz="2000" i="1" dirty="0" smtClean="0"/>
              <a:t>Network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</p:txBody>
      </p:sp>
      <p:pic>
        <p:nvPicPr>
          <p:cNvPr id="4098" name="Picture 2" descr="http://dosenit.com/wp-content/uploads/2015/09/Twisted-Pai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25" y="3080555"/>
            <a:ext cx="4799941" cy="316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i0.wp.com/www.nesabamedia.com/wp-content/uploads/2021/03/Jenis-jenis-Konektor-Fiber-Optik.jpg?resize=475%2C478&amp;ss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20" y="2880535"/>
            <a:ext cx="3094618" cy="311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1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80" y="1243666"/>
            <a:ext cx="10648709" cy="809251"/>
          </a:xfrm>
        </p:spPr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780" y="2240897"/>
            <a:ext cx="10648709" cy="409045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i="1" dirty="0" smtClean="0"/>
              <a:t>Wireless Network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</p:txBody>
      </p:sp>
      <p:pic>
        <p:nvPicPr>
          <p:cNvPr id="5122" name="Picture 2" descr="https://www.computa.co.id/2232-large_default/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9" t="13855" r="16280" b="13708"/>
          <a:stretch/>
        </p:blipFill>
        <p:spPr bwMode="auto">
          <a:xfrm>
            <a:off x="805757" y="3082384"/>
            <a:ext cx="3078179" cy="332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www.themediashop.co.uk/wp-content/uploads/2021/04/ROU-AX5700AUDUA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 descr="https://www.themediashop.co.uk/wp-content/uploads/2021/04/ROU-AX5700AUDUA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2392" r="18020" b="3549"/>
          <a:stretch/>
        </p:blipFill>
        <p:spPr bwMode="auto">
          <a:xfrm>
            <a:off x="4544840" y="1914574"/>
            <a:ext cx="3132499" cy="449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www.jakartanotebook.com/images/products/32/1284/51209/3/ubiquiti-unifi-ap-ac-lr-long-range-access-point-80211ac-uap-ac-lr-white-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5" t="7596" r="6422" b="6779"/>
          <a:stretch/>
        </p:blipFill>
        <p:spPr bwMode="auto">
          <a:xfrm>
            <a:off x="7967048" y="2353209"/>
            <a:ext cx="3847723" cy="386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blog.dimensidata.com/wp-content/uploads/Komputer-Client-dan-Server-Pengertian-Perbedaan-Definisi-Fungsiny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3" t="10122" r="6130" b="6899"/>
          <a:stretch/>
        </p:blipFill>
        <p:spPr bwMode="auto">
          <a:xfrm>
            <a:off x="7677339" y="4888531"/>
            <a:ext cx="3712150" cy="196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80" y="1243666"/>
            <a:ext cx="10648709" cy="809251"/>
          </a:xfrm>
        </p:spPr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780" y="2240897"/>
            <a:ext cx="10648709" cy="409045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 smtClean="0"/>
              <a:t>Arsitektur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software, hardware, protocol, media </a:t>
            </a:r>
            <a:r>
              <a:rPr lang="en-US" dirty="0" err="1" smtClean="0"/>
              <a:t>transmisi</a:t>
            </a:r>
            <a:r>
              <a:rPr lang="en-US" dirty="0" smtClean="0"/>
              <a:t> data,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kelompok</a:t>
            </a:r>
            <a:r>
              <a:rPr lang="en-US" dirty="0" smtClean="0"/>
              <a:t> 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Peer-to-peer (P2P)</a:t>
            </a:r>
            <a:endParaRPr lang="en-US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sentral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lain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Client-Server</a:t>
            </a:r>
            <a:endParaRPr lang="en-US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smtClean="0"/>
              <a:t>Model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sentral</a:t>
            </a:r>
            <a:r>
              <a:rPr lang="en-US" dirty="0" smtClean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pic>
        <p:nvPicPr>
          <p:cNvPr id="6146" name="Picture 2" descr="topeer.jpg (1380×600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" t="26931" r="3449" b="20634"/>
          <a:stretch/>
        </p:blipFill>
        <p:spPr bwMode="auto">
          <a:xfrm>
            <a:off x="6373641" y="3933195"/>
            <a:ext cx="3920150" cy="94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8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80" y="1243666"/>
            <a:ext cx="10648709" cy="809251"/>
          </a:xfrm>
        </p:spPr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780" y="2240897"/>
            <a:ext cx="10648709" cy="409045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 smtClean="0"/>
              <a:t>Perangkat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Jaringan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Komputer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device yang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smtClean="0"/>
              <a:t>komputer </a:t>
            </a:r>
            <a:r>
              <a:rPr lang="en-US" dirty="0" err="1" smtClean="0"/>
              <a:t>antara</a:t>
            </a:r>
            <a:r>
              <a:rPr lang="en-US" dirty="0" smtClean="0"/>
              <a:t> lain :</a:t>
            </a:r>
            <a:r>
              <a:rPr lang="en-US" i="1" dirty="0" smtClean="0"/>
              <a:t> </a:t>
            </a:r>
            <a:endParaRPr lang="en-US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Network Adapter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smtClean="0"/>
              <a:t>Network Interface Card (NIC)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i="1" dirty="0" err="1"/>
              <a:t>Kabel</a:t>
            </a:r>
            <a:endParaRPr lang="en-US" i="1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Hub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Switch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Bridge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i="1" dirty="0" smtClean="0"/>
              <a:t>Router</a:t>
            </a:r>
            <a:endParaRPr lang="en-US" i="1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Modem</a:t>
            </a:r>
          </a:p>
        </p:txBody>
      </p:sp>
    </p:spTree>
    <p:extLst>
      <p:ext uri="{BB962C8B-B14F-4D97-AF65-F5344CB8AC3E}">
        <p14:creationId xmlns:p14="http://schemas.microsoft.com/office/powerpoint/2010/main" val="13043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</TotalTime>
  <Words>628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Signika</vt:lpstr>
      <vt:lpstr>1_Custom Design</vt:lpstr>
      <vt:lpstr>Pendahuluan</vt:lpstr>
      <vt:lpstr>Jaringan Komputer</vt:lpstr>
      <vt:lpstr>Komponen Jaringan Komputer</vt:lpstr>
      <vt:lpstr>Komponen Jaringan Komputer</vt:lpstr>
      <vt:lpstr>Komponen Jaringan Komputer</vt:lpstr>
      <vt:lpstr>Komponen Jaringan Komputer</vt:lpstr>
      <vt:lpstr>Komponen Jaringan Komputer</vt:lpstr>
      <vt:lpstr>Komponen Jaringan Komputer</vt:lpstr>
      <vt:lpstr>Komponen Jaringan Komputer</vt:lpstr>
      <vt:lpstr>Komponen Jaringan Komputer</vt:lpstr>
      <vt:lpstr>Layanan Jaringan Komputer</vt:lpstr>
      <vt:lpstr>Layanan Jaringan Komputer</vt:lpstr>
      <vt:lpstr>Layanan Jaringan Komputer</vt:lpstr>
      <vt:lpstr>Tantangan Manajemen Jaringan Komputer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Chaerul Umam</dc:creator>
  <cp:lastModifiedBy>Chaerul Umam</cp:lastModifiedBy>
  <cp:revision>97</cp:revision>
  <dcterms:created xsi:type="dcterms:W3CDTF">2020-07-23T01:18:59Z</dcterms:created>
  <dcterms:modified xsi:type="dcterms:W3CDTF">2021-09-10T16:25:58Z</dcterms:modified>
</cp:coreProperties>
</file>