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57" r:id="rId4"/>
    <p:sldId id="259" r:id="rId5"/>
    <p:sldId id="260" r:id="rId6"/>
    <p:sldId id="261" r:id="rId7"/>
    <p:sldId id="258" r:id="rId8"/>
    <p:sldId id="262" r:id="rId9"/>
    <p:sldId id="264" r:id="rId10"/>
    <p:sldId id="265" r:id="rId11"/>
    <p:sldId id="263"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5FDA32-211E-4A80-B7D9-0458851DB768}"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1A38E-5FF0-41CB-83B7-82A894421FAB}" type="slidenum">
              <a:rPr lang="en-US" smtClean="0"/>
              <a:t>‹#›</a:t>
            </a:fld>
            <a:endParaRPr lang="en-US"/>
          </a:p>
        </p:txBody>
      </p:sp>
    </p:spTree>
    <p:extLst>
      <p:ext uri="{BB962C8B-B14F-4D97-AF65-F5344CB8AC3E}">
        <p14:creationId xmlns:p14="http://schemas.microsoft.com/office/powerpoint/2010/main" val="3135760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FDA32-211E-4A80-B7D9-0458851DB768}"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1A38E-5FF0-41CB-83B7-82A894421FAB}" type="slidenum">
              <a:rPr lang="en-US" smtClean="0"/>
              <a:t>‹#›</a:t>
            </a:fld>
            <a:endParaRPr lang="en-US"/>
          </a:p>
        </p:txBody>
      </p:sp>
    </p:spTree>
    <p:extLst>
      <p:ext uri="{BB962C8B-B14F-4D97-AF65-F5344CB8AC3E}">
        <p14:creationId xmlns:p14="http://schemas.microsoft.com/office/powerpoint/2010/main" val="325355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FDA32-211E-4A80-B7D9-0458851DB768}"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1A38E-5FF0-41CB-83B7-82A894421FAB}" type="slidenum">
              <a:rPr lang="en-US" smtClean="0"/>
              <a:t>‹#›</a:t>
            </a:fld>
            <a:endParaRPr lang="en-US"/>
          </a:p>
        </p:txBody>
      </p:sp>
    </p:spTree>
    <p:extLst>
      <p:ext uri="{BB962C8B-B14F-4D97-AF65-F5344CB8AC3E}">
        <p14:creationId xmlns:p14="http://schemas.microsoft.com/office/powerpoint/2010/main" val="378612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FDA32-211E-4A80-B7D9-0458851DB768}"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1A38E-5FF0-41CB-83B7-82A894421FAB}" type="slidenum">
              <a:rPr lang="en-US" smtClean="0"/>
              <a:t>‹#›</a:t>
            </a:fld>
            <a:endParaRPr lang="en-US"/>
          </a:p>
        </p:txBody>
      </p:sp>
    </p:spTree>
    <p:extLst>
      <p:ext uri="{BB962C8B-B14F-4D97-AF65-F5344CB8AC3E}">
        <p14:creationId xmlns:p14="http://schemas.microsoft.com/office/powerpoint/2010/main" val="253428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5FDA32-211E-4A80-B7D9-0458851DB768}"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1A38E-5FF0-41CB-83B7-82A894421FAB}" type="slidenum">
              <a:rPr lang="en-US" smtClean="0"/>
              <a:t>‹#›</a:t>
            </a:fld>
            <a:endParaRPr lang="en-US"/>
          </a:p>
        </p:txBody>
      </p:sp>
    </p:spTree>
    <p:extLst>
      <p:ext uri="{BB962C8B-B14F-4D97-AF65-F5344CB8AC3E}">
        <p14:creationId xmlns:p14="http://schemas.microsoft.com/office/powerpoint/2010/main" val="1307637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5FDA32-211E-4A80-B7D9-0458851DB768}"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1A38E-5FF0-41CB-83B7-82A894421FAB}" type="slidenum">
              <a:rPr lang="en-US" smtClean="0"/>
              <a:t>‹#›</a:t>
            </a:fld>
            <a:endParaRPr lang="en-US"/>
          </a:p>
        </p:txBody>
      </p:sp>
    </p:spTree>
    <p:extLst>
      <p:ext uri="{BB962C8B-B14F-4D97-AF65-F5344CB8AC3E}">
        <p14:creationId xmlns:p14="http://schemas.microsoft.com/office/powerpoint/2010/main" val="135443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5FDA32-211E-4A80-B7D9-0458851DB768}" type="datetimeFigureOut">
              <a:rPr lang="en-US" smtClean="0"/>
              <a:t>10/16/2021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1A38E-5FF0-41CB-83B7-82A894421FAB}" type="slidenum">
              <a:rPr lang="en-US" smtClean="0"/>
              <a:t>‹#›</a:t>
            </a:fld>
            <a:endParaRPr lang="en-US"/>
          </a:p>
        </p:txBody>
      </p:sp>
    </p:spTree>
    <p:extLst>
      <p:ext uri="{BB962C8B-B14F-4D97-AF65-F5344CB8AC3E}">
        <p14:creationId xmlns:p14="http://schemas.microsoft.com/office/powerpoint/2010/main" val="194375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5FDA32-211E-4A80-B7D9-0458851DB768}" type="datetimeFigureOut">
              <a:rPr lang="en-US" smtClean="0"/>
              <a:t>10/16/2021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1A38E-5FF0-41CB-83B7-82A894421FAB}" type="slidenum">
              <a:rPr lang="en-US" smtClean="0"/>
              <a:t>‹#›</a:t>
            </a:fld>
            <a:endParaRPr lang="en-US"/>
          </a:p>
        </p:txBody>
      </p:sp>
    </p:spTree>
    <p:extLst>
      <p:ext uri="{BB962C8B-B14F-4D97-AF65-F5344CB8AC3E}">
        <p14:creationId xmlns:p14="http://schemas.microsoft.com/office/powerpoint/2010/main" val="60308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FDA32-211E-4A80-B7D9-0458851DB768}" type="datetimeFigureOut">
              <a:rPr lang="en-US" smtClean="0"/>
              <a:t>10/16/2021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21A38E-5FF0-41CB-83B7-82A894421FAB}" type="slidenum">
              <a:rPr lang="en-US" smtClean="0"/>
              <a:t>‹#›</a:t>
            </a:fld>
            <a:endParaRPr lang="en-US"/>
          </a:p>
        </p:txBody>
      </p:sp>
    </p:spTree>
    <p:extLst>
      <p:ext uri="{BB962C8B-B14F-4D97-AF65-F5344CB8AC3E}">
        <p14:creationId xmlns:p14="http://schemas.microsoft.com/office/powerpoint/2010/main" val="268957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FDA32-211E-4A80-B7D9-0458851DB768}"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1A38E-5FF0-41CB-83B7-82A894421FAB}" type="slidenum">
              <a:rPr lang="en-US" smtClean="0"/>
              <a:t>‹#›</a:t>
            </a:fld>
            <a:endParaRPr lang="en-US"/>
          </a:p>
        </p:txBody>
      </p:sp>
    </p:spTree>
    <p:extLst>
      <p:ext uri="{BB962C8B-B14F-4D97-AF65-F5344CB8AC3E}">
        <p14:creationId xmlns:p14="http://schemas.microsoft.com/office/powerpoint/2010/main" val="2813835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5FDA32-211E-4A80-B7D9-0458851DB768}"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1A38E-5FF0-41CB-83B7-82A894421FAB}" type="slidenum">
              <a:rPr lang="en-US" smtClean="0"/>
              <a:t>‹#›</a:t>
            </a:fld>
            <a:endParaRPr lang="en-US"/>
          </a:p>
        </p:txBody>
      </p:sp>
    </p:spTree>
    <p:extLst>
      <p:ext uri="{BB962C8B-B14F-4D97-AF65-F5344CB8AC3E}">
        <p14:creationId xmlns:p14="http://schemas.microsoft.com/office/powerpoint/2010/main" val="34428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5FDA32-211E-4A80-B7D9-0458851DB768}" type="datetimeFigureOut">
              <a:rPr lang="en-US" smtClean="0"/>
              <a:t>10/16/2021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1A38E-5FF0-41CB-83B7-82A894421FAB}" type="slidenum">
              <a:rPr lang="en-US" smtClean="0"/>
              <a:t>‹#›</a:t>
            </a:fld>
            <a:endParaRPr lang="en-US"/>
          </a:p>
        </p:txBody>
      </p:sp>
    </p:spTree>
    <p:extLst>
      <p:ext uri="{BB962C8B-B14F-4D97-AF65-F5344CB8AC3E}">
        <p14:creationId xmlns:p14="http://schemas.microsoft.com/office/powerpoint/2010/main" val="1663052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Endocrine</a:t>
            </a:r>
            <a:r>
              <a:rPr lang="en-US" dirty="0"/>
              <a:t> </a:t>
            </a:r>
            <a:r>
              <a:rPr lang="en-US" dirty="0">
                <a:latin typeface="Algerian" pitchFamily="82" charset="0"/>
              </a:rPr>
              <a:t>disease </a:t>
            </a:r>
            <a:endParaRPr lang="en-US" dirty="0"/>
          </a:p>
        </p:txBody>
      </p:sp>
      <p:sp>
        <p:nvSpPr>
          <p:cNvPr id="3" name="Content Placeholder 2"/>
          <p:cNvSpPr>
            <a:spLocks noGrp="1"/>
          </p:cNvSpPr>
          <p:nvPr>
            <p:ph idx="1"/>
          </p:nvPr>
        </p:nvSpPr>
        <p:spPr/>
        <p:txBody>
          <a:bodyPr/>
          <a:lstStyle/>
          <a:p>
            <a:r>
              <a:rPr lang="en-US" sz="3600" dirty="0">
                <a:latin typeface="Algerian" pitchFamily="82" charset="0"/>
              </a:rPr>
              <a:t>PRESENTED BY</a:t>
            </a:r>
            <a:r>
              <a:rPr lang="en-US" dirty="0">
                <a:latin typeface="Algerian" pitchFamily="82" charset="0"/>
              </a:rPr>
              <a:t>:</a:t>
            </a:r>
          </a:p>
          <a:p>
            <a:r>
              <a:rPr lang="en-US" dirty="0" smtClean="0"/>
              <a:t>Sughra </a:t>
            </a:r>
            <a:endParaRPr lang="en-US" dirty="0"/>
          </a:p>
          <a:p>
            <a:r>
              <a:rPr lang="en-US" sz="3600" dirty="0">
                <a:latin typeface="Algerian" pitchFamily="82" charset="0"/>
              </a:rPr>
              <a:t>FECULTY TEACHER</a:t>
            </a:r>
            <a:r>
              <a:rPr lang="en-US" sz="4400" dirty="0">
                <a:latin typeface="Algerian" pitchFamily="82" charset="0"/>
              </a:rPr>
              <a:t>:</a:t>
            </a:r>
          </a:p>
          <a:p>
            <a:r>
              <a:rPr lang="en-US" dirty="0"/>
              <a:t>Ms. Syeda Almas Akhtar </a:t>
            </a:r>
          </a:p>
          <a:p>
            <a:endParaRPr lang="en-US" dirty="0"/>
          </a:p>
        </p:txBody>
      </p:sp>
    </p:spTree>
    <p:extLst>
      <p:ext uri="{BB962C8B-B14F-4D97-AF65-F5344CB8AC3E}">
        <p14:creationId xmlns:p14="http://schemas.microsoft.com/office/powerpoint/2010/main" val="3259760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lgerian" pitchFamily="82" charset="0"/>
              </a:rPr>
              <a:t>PHARMACOLOGICAL MANAGEMENT</a:t>
            </a:r>
            <a:endParaRPr lang="en-US" sz="3600" dirty="0">
              <a:latin typeface="Algerian" pitchFamily="82" charset="0"/>
            </a:endParaRPr>
          </a:p>
        </p:txBody>
      </p:sp>
      <p:sp>
        <p:nvSpPr>
          <p:cNvPr id="3" name="Content Placeholder 2"/>
          <p:cNvSpPr>
            <a:spLocks noGrp="1"/>
          </p:cNvSpPr>
          <p:nvPr>
            <p:ph idx="1"/>
          </p:nvPr>
        </p:nvSpPr>
        <p:spPr/>
        <p:txBody>
          <a:bodyPr/>
          <a:lstStyle/>
          <a:p>
            <a:r>
              <a:rPr lang="en-US" dirty="0" smtClean="0"/>
              <a:t>Insulin injection should be given according to blood sugar level. It should given before meal (half an hours) in three times in a day.</a:t>
            </a:r>
          </a:p>
          <a:p>
            <a:r>
              <a:rPr lang="en-US" dirty="0" smtClean="0"/>
              <a:t>Hypoglycemic drugs </a:t>
            </a:r>
            <a:r>
              <a:rPr lang="en-US" dirty="0" err="1" smtClean="0"/>
              <a:t>e.g</a:t>
            </a:r>
            <a:r>
              <a:rPr lang="en-US" dirty="0" smtClean="0"/>
              <a:t>, </a:t>
            </a:r>
          </a:p>
          <a:p>
            <a:pPr marL="0" indent="0">
              <a:buNone/>
            </a:pPr>
            <a:r>
              <a:rPr lang="en-US" dirty="0"/>
              <a:t> </a:t>
            </a:r>
            <a:r>
              <a:rPr lang="en-US" dirty="0" smtClean="0"/>
              <a:t> - Pioglitazone hydrochloride.</a:t>
            </a:r>
          </a:p>
          <a:p>
            <a:pPr marL="0" indent="0">
              <a:buNone/>
            </a:pPr>
            <a:r>
              <a:rPr lang="en-US" dirty="0"/>
              <a:t> </a:t>
            </a:r>
            <a:r>
              <a:rPr lang="en-US" dirty="0" smtClean="0"/>
              <a:t> - Metformin(Biguanides)</a:t>
            </a:r>
          </a:p>
          <a:p>
            <a:pPr marL="0" indent="0">
              <a:buNone/>
            </a:pPr>
            <a:r>
              <a:rPr lang="en-US" dirty="0"/>
              <a:t> </a:t>
            </a:r>
            <a:r>
              <a:rPr lang="en-US" dirty="0" smtClean="0"/>
              <a:t> - Glipizide(second generation sulfonylureas).</a:t>
            </a:r>
            <a:endParaRPr lang="en-US" dirty="0"/>
          </a:p>
        </p:txBody>
      </p:sp>
    </p:spTree>
    <p:extLst>
      <p:ext uri="{BB962C8B-B14F-4D97-AF65-F5344CB8AC3E}">
        <p14:creationId xmlns:p14="http://schemas.microsoft.com/office/powerpoint/2010/main" val="60593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lgerian" pitchFamily="82" charset="0"/>
                <a:cs typeface="Times New Roman" pitchFamily="18" charset="0"/>
              </a:rPr>
              <a:t>MANAGEMENT</a:t>
            </a:r>
            <a:endParaRPr lang="en-US" dirty="0">
              <a:latin typeface="Algerian" pitchFamily="82" charset="0"/>
            </a:endParaRPr>
          </a:p>
        </p:txBody>
      </p:sp>
      <p:sp>
        <p:nvSpPr>
          <p:cNvPr id="3" name="Content Placeholder 2"/>
          <p:cNvSpPr>
            <a:spLocks noGrp="1"/>
          </p:cNvSpPr>
          <p:nvPr>
            <p:ph idx="1"/>
          </p:nvPr>
        </p:nvSpPr>
        <p:spPr/>
        <p:txBody>
          <a:bodyPr>
            <a:normAutofit fontScale="77500" lnSpcReduction="20000"/>
          </a:bodyPr>
          <a:lstStyle/>
          <a:p>
            <a:pPr marL="0" indent="0" algn="just" defTabSz="457207">
              <a:buClr>
                <a:schemeClr val="bg2">
                  <a:lumMod val="40000"/>
                  <a:lumOff val="60000"/>
                </a:schemeClr>
              </a:buClr>
              <a:buNone/>
              <a:defRPr/>
            </a:pPr>
            <a:r>
              <a:rPr lang="en-US" altLang="en-US" b="1" dirty="0">
                <a:cs typeface="Times New Roman" panose="02020603050405020304" pitchFamily="18" charset="0"/>
              </a:rPr>
              <a:t>Diet</a:t>
            </a:r>
          </a:p>
          <a:p>
            <a:pPr algn="just" defTabSz="457207" fontAlgn="auto">
              <a:spcAft>
                <a:spcPts val="0"/>
              </a:spcAft>
              <a:buClr>
                <a:schemeClr val="tx1"/>
              </a:buClr>
              <a:defRPr/>
            </a:pPr>
            <a:r>
              <a:rPr lang="en-US" altLang="en-US" dirty="0">
                <a:cs typeface="Times New Roman" panose="02020603050405020304" pitchFamily="18" charset="0"/>
              </a:rPr>
              <a:t> Dietary control with caloric restriction of carbohydrates and saturated fats to maintain ideal body weight.</a:t>
            </a:r>
          </a:p>
          <a:p>
            <a:pPr algn="just" defTabSz="457207" fontAlgn="auto">
              <a:spcAft>
                <a:spcPts val="0"/>
              </a:spcAft>
              <a:buClr>
                <a:schemeClr val="tx1"/>
              </a:buClr>
              <a:defRPr/>
            </a:pPr>
            <a:r>
              <a:rPr lang="en-US" altLang="en-US" dirty="0">
                <a:cs typeface="Times New Roman" panose="02020603050405020304" pitchFamily="18" charset="0"/>
              </a:rPr>
              <a:t> The goal of meal planning is to control blood glucose and lipid levels.</a:t>
            </a:r>
          </a:p>
          <a:p>
            <a:pPr algn="just" defTabSz="457207" fontAlgn="auto">
              <a:spcAft>
                <a:spcPts val="0"/>
              </a:spcAft>
              <a:buClr>
                <a:schemeClr val="tx1"/>
              </a:buClr>
              <a:defRPr/>
            </a:pPr>
            <a:r>
              <a:rPr lang="en-US" altLang="en-US" dirty="0">
                <a:cs typeface="Times New Roman" panose="02020603050405020304" pitchFamily="18" charset="0"/>
              </a:rPr>
              <a:t> Weight reduction is a primary treatment for type 2 diabetes.</a:t>
            </a:r>
          </a:p>
          <a:p>
            <a:pPr marL="0" indent="0" algn="just" defTabSz="457207">
              <a:buClr>
                <a:schemeClr val="bg2">
                  <a:lumMod val="40000"/>
                  <a:lumOff val="60000"/>
                </a:schemeClr>
              </a:buClr>
              <a:buNone/>
              <a:defRPr/>
            </a:pPr>
            <a:r>
              <a:rPr lang="en-US" altLang="en-US" b="1" dirty="0">
                <a:cs typeface="Times New Roman" panose="02020603050405020304" pitchFamily="18" charset="0"/>
              </a:rPr>
              <a:t>Exercise</a:t>
            </a:r>
          </a:p>
          <a:p>
            <a:pPr algn="just" defTabSz="457207" fontAlgn="auto">
              <a:spcAft>
                <a:spcPts val="0"/>
              </a:spcAft>
              <a:defRPr/>
            </a:pPr>
            <a:r>
              <a:rPr lang="en-US" altLang="en-US" dirty="0">
                <a:cs typeface="Times New Roman" panose="02020603050405020304" pitchFamily="18" charset="0"/>
              </a:rPr>
              <a:t> Regularly scheduled, moderate exercise performed 30 to 60 minutes most (ideally all) days of the week promotes the utilization of carbohydrates, assists with weight control, enhances the action of insulin, and improves cardiovascular fitness.</a:t>
            </a:r>
          </a:p>
          <a:p>
            <a:endParaRPr lang="en-US" dirty="0"/>
          </a:p>
        </p:txBody>
      </p:sp>
    </p:spTree>
    <p:extLst>
      <p:ext uri="{BB962C8B-B14F-4D97-AF65-F5344CB8AC3E}">
        <p14:creationId xmlns:p14="http://schemas.microsoft.com/office/powerpoint/2010/main" val="23087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NURSING MANAGEMENT</a:t>
            </a:r>
            <a:endParaRPr lang="en-US" dirty="0">
              <a:latin typeface="Algerian" pitchFamily="82" charset="0"/>
            </a:endParaRP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marL="0" indent="0">
              <a:buNone/>
            </a:pPr>
            <a:r>
              <a:rPr lang="en-US" b="1" dirty="0" smtClean="0"/>
              <a:t>Assessment</a:t>
            </a:r>
          </a:p>
          <a:p>
            <a:pPr algn="just" defTabSz="457207" fontAlgn="auto">
              <a:spcAft>
                <a:spcPts val="0"/>
              </a:spcAft>
              <a:defRPr/>
            </a:pPr>
            <a:r>
              <a:rPr lang="en-US" altLang="en-US" sz="2400" dirty="0">
                <a:cs typeface="Times New Roman" panose="02020603050405020304" pitchFamily="18" charset="0"/>
              </a:rPr>
              <a:t>Obtain a history of current problems, family history, and general health history.</a:t>
            </a:r>
          </a:p>
          <a:p>
            <a:pPr marL="800107" lvl="1" indent="-342900" algn="just" defTabSz="457207">
              <a:buFont typeface="Arial" pitchFamily="34" charset="0"/>
              <a:buChar char="•"/>
              <a:defRPr/>
            </a:pPr>
            <a:r>
              <a:rPr lang="en-US" altLang="en-US" sz="2400" dirty="0">
                <a:cs typeface="Times New Roman" panose="02020603050405020304" pitchFamily="18" charset="0"/>
              </a:rPr>
              <a:t>Has the patient experienced polyuria, polydipsia, polyphagia, and any other symptoms?</a:t>
            </a:r>
          </a:p>
          <a:p>
            <a:pPr marL="800107" lvl="1" indent="-342900" algn="just" defTabSz="457207">
              <a:buFont typeface="Arial" pitchFamily="34" charset="0"/>
              <a:buChar char="•"/>
              <a:defRPr/>
            </a:pPr>
            <a:r>
              <a:rPr lang="en-US" altLang="en-US" sz="2400" dirty="0">
                <a:cs typeface="Times New Roman" panose="02020603050405020304" pitchFamily="18" charset="0"/>
              </a:rPr>
              <a:t>Number of years since initial diagnosis of diabetes</a:t>
            </a:r>
          </a:p>
          <a:p>
            <a:pPr marL="800107" lvl="1" indent="-342900" algn="just" defTabSz="457207">
              <a:buFont typeface="Arial" pitchFamily="34" charset="0"/>
              <a:buChar char="•"/>
              <a:defRPr/>
            </a:pPr>
            <a:r>
              <a:rPr lang="en-US" altLang="en-US" sz="2400" dirty="0">
                <a:cs typeface="Times New Roman" panose="02020603050405020304" pitchFamily="18" charset="0"/>
              </a:rPr>
              <a:t>Family members diagnosed with diabetes, their subsequent treatment, and complications</a:t>
            </a:r>
          </a:p>
          <a:p>
            <a:pPr algn="just" defTabSz="457207" fontAlgn="auto">
              <a:spcAft>
                <a:spcPts val="0"/>
              </a:spcAft>
              <a:defRPr/>
            </a:pPr>
            <a:r>
              <a:rPr lang="en-US" altLang="en-US" sz="2400" dirty="0">
                <a:cs typeface="Times New Roman" panose="02020603050405020304" pitchFamily="18" charset="0"/>
              </a:rPr>
              <a:t>Perform a review of systems and physical examination to assess for signs and symptoms of diabetes, general health of patient, and presence of complications.</a:t>
            </a:r>
          </a:p>
          <a:p>
            <a:pPr marL="800107" lvl="1" indent="-342900" algn="just" defTabSz="457207">
              <a:buFont typeface="Arial" pitchFamily="34" charset="0"/>
              <a:buChar char="•"/>
              <a:defRPr/>
            </a:pPr>
            <a:r>
              <a:rPr lang="en-US" altLang="en-US" sz="2400" dirty="0">
                <a:cs typeface="Times New Roman" panose="02020603050405020304" pitchFamily="18" charset="0"/>
              </a:rPr>
              <a:t>General: recent weight loss or gain, increased fatigue, tiredness, </a:t>
            </a:r>
            <a:r>
              <a:rPr lang="en-US" altLang="en-US" sz="2400" dirty="0" smtClean="0">
                <a:cs typeface="Times New Roman" panose="02020603050405020304" pitchFamily="18" charset="0"/>
              </a:rPr>
              <a:t>anxiety.</a:t>
            </a:r>
            <a:endParaRPr lang="en-US" altLang="en-US" sz="2400" dirty="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6775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dirty="0">
                <a:latin typeface="Algerian" pitchFamily="82" charset="0"/>
                <a:cs typeface="Times New Roman" pitchFamily="18" charset="0"/>
              </a:rPr>
              <a:t>Nursing Assessment</a:t>
            </a:r>
            <a:endParaRPr lang="en-US" sz="3600" dirty="0">
              <a:latin typeface="Algerian" pitchFamily="82" charset="0"/>
            </a:endParaRPr>
          </a:p>
        </p:txBody>
      </p:sp>
      <p:sp>
        <p:nvSpPr>
          <p:cNvPr id="3" name="Content Placeholder 2"/>
          <p:cNvSpPr>
            <a:spLocks noGrp="1"/>
          </p:cNvSpPr>
          <p:nvPr>
            <p:ph idx="1"/>
          </p:nvPr>
        </p:nvSpPr>
        <p:spPr/>
        <p:txBody>
          <a:bodyPr>
            <a:normAutofit/>
          </a:bodyPr>
          <a:lstStyle/>
          <a:p>
            <a:pPr algn="just" defTabSz="457207" fontAlgn="auto">
              <a:spcAft>
                <a:spcPts val="0"/>
              </a:spcAft>
              <a:defRPr/>
            </a:pPr>
            <a:r>
              <a:rPr lang="en-US" altLang="en-US" sz="2000" dirty="0">
                <a:latin typeface="Times New Roman" panose="02020603050405020304" pitchFamily="18" charset="0"/>
                <a:cs typeface="Times New Roman" panose="02020603050405020304" pitchFamily="18" charset="0"/>
              </a:rPr>
              <a:t> </a:t>
            </a:r>
            <a:r>
              <a:rPr lang="en-US" altLang="en-US" sz="2000" dirty="0">
                <a:cs typeface="Times New Roman" panose="02020603050405020304" pitchFamily="18" charset="0"/>
              </a:rPr>
              <a:t>Skin: skin lesions, infections, dehydration, evidence of poor wound </a:t>
            </a:r>
            <a:r>
              <a:rPr lang="en-US" altLang="en-US" sz="2000" dirty="0" smtClean="0">
                <a:cs typeface="Times New Roman" panose="02020603050405020304" pitchFamily="18" charset="0"/>
              </a:rPr>
              <a:t>healing.</a:t>
            </a:r>
            <a:endParaRPr lang="en-US" altLang="en-US" sz="2000" dirty="0">
              <a:cs typeface="Times New Roman" panose="02020603050405020304" pitchFamily="18" charset="0"/>
            </a:endParaRPr>
          </a:p>
          <a:p>
            <a:pPr algn="just" defTabSz="457207" fontAlgn="auto">
              <a:spcAft>
                <a:spcPts val="0"/>
              </a:spcAft>
              <a:defRPr/>
            </a:pPr>
            <a:r>
              <a:rPr lang="en-US" altLang="en-US" sz="2000" dirty="0">
                <a:cs typeface="Times New Roman" panose="02020603050405020304" pitchFamily="18" charset="0"/>
              </a:rPr>
              <a:t> Eyes: changes in vision—floaters, halos, blurred vision, dry or burning eyes, cataracts, </a:t>
            </a:r>
            <a:r>
              <a:rPr lang="en-US" altLang="en-US" sz="2000" dirty="0" smtClean="0">
                <a:cs typeface="Times New Roman" panose="02020603050405020304" pitchFamily="18" charset="0"/>
              </a:rPr>
              <a:t>glaucoma.</a:t>
            </a:r>
            <a:endParaRPr lang="en-US" altLang="en-US" sz="2000" dirty="0">
              <a:cs typeface="Times New Roman" panose="02020603050405020304" pitchFamily="18" charset="0"/>
            </a:endParaRPr>
          </a:p>
          <a:p>
            <a:pPr algn="just" defTabSz="457207" fontAlgn="auto">
              <a:spcAft>
                <a:spcPts val="0"/>
              </a:spcAft>
              <a:defRPr/>
            </a:pPr>
            <a:r>
              <a:rPr lang="en-US" altLang="en-US" sz="2000" dirty="0">
                <a:cs typeface="Times New Roman" panose="02020603050405020304" pitchFamily="18" charset="0"/>
              </a:rPr>
              <a:t> Mouth: gingivitis, periodontal </a:t>
            </a:r>
            <a:r>
              <a:rPr lang="en-US" altLang="en-US" sz="2000" dirty="0" smtClean="0">
                <a:cs typeface="Times New Roman" panose="02020603050405020304" pitchFamily="18" charset="0"/>
              </a:rPr>
              <a:t>disease.</a:t>
            </a:r>
            <a:endParaRPr lang="en-US" altLang="en-US" sz="2000" dirty="0">
              <a:cs typeface="Times New Roman" panose="02020603050405020304" pitchFamily="18" charset="0"/>
            </a:endParaRPr>
          </a:p>
          <a:p>
            <a:pPr algn="just" defTabSz="457207" fontAlgn="auto">
              <a:spcAft>
                <a:spcPts val="0"/>
              </a:spcAft>
              <a:defRPr/>
            </a:pPr>
            <a:r>
              <a:rPr lang="en-US" altLang="en-US" sz="2000" dirty="0">
                <a:cs typeface="Times New Roman" panose="02020603050405020304" pitchFamily="18" charset="0"/>
              </a:rPr>
              <a:t> Cardiovascular: orthostatic hypotension, cold extremities, weak pedal pulses, leg </a:t>
            </a:r>
            <a:r>
              <a:rPr lang="en-US" altLang="en-US" sz="2000" dirty="0" smtClean="0">
                <a:cs typeface="Times New Roman" panose="02020603050405020304" pitchFamily="18" charset="0"/>
              </a:rPr>
              <a:t>claudication.</a:t>
            </a:r>
          </a:p>
          <a:p>
            <a:pPr algn="just" defTabSz="457207" fontAlgn="auto">
              <a:spcAft>
                <a:spcPts val="0"/>
              </a:spcAft>
              <a:defRPr/>
            </a:pPr>
            <a:r>
              <a:rPr lang="en-US" altLang="en-US" sz="2000" dirty="0" smtClean="0">
                <a:cs typeface="Times New Roman" panose="02020603050405020304" pitchFamily="18" charset="0"/>
              </a:rPr>
              <a:t> </a:t>
            </a:r>
            <a:r>
              <a:rPr lang="en-US" altLang="en-US" sz="2000" dirty="0">
                <a:cs typeface="Times New Roman" panose="02020603050405020304" pitchFamily="18" charset="0"/>
              </a:rPr>
              <a:t>GI: diarrhea, constipation, early satiety, bloating, increased flatulence, hunger or </a:t>
            </a:r>
            <a:r>
              <a:rPr lang="en-US" altLang="en-US" sz="2000" dirty="0" smtClean="0">
                <a:cs typeface="Times New Roman" panose="02020603050405020304" pitchFamily="18" charset="0"/>
              </a:rPr>
              <a:t>thirst. </a:t>
            </a:r>
          </a:p>
          <a:p>
            <a:pPr algn="just" defTabSz="457207" fontAlgn="auto">
              <a:spcAft>
                <a:spcPts val="0"/>
              </a:spcAft>
              <a:defRPr/>
            </a:pPr>
            <a:r>
              <a:rPr lang="en-US" altLang="en-US" sz="2000" dirty="0" smtClean="0">
                <a:cs typeface="Times New Roman" panose="02020603050405020304" pitchFamily="18" charset="0"/>
              </a:rPr>
              <a:t> </a:t>
            </a:r>
            <a:r>
              <a:rPr lang="en-US" altLang="en-US" sz="2000" dirty="0">
                <a:cs typeface="Times New Roman" panose="02020603050405020304" pitchFamily="18" charset="0"/>
              </a:rPr>
              <a:t>GU: increased urination, nocturia, impotence, vaginal </a:t>
            </a:r>
            <a:r>
              <a:rPr lang="en-US" altLang="en-US" sz="2000" dirty="0" smtClean="0">
                <a:cs typeface="Times New Roman" panose="02020603050405020304" pitchFamily="18" charset="0"/>
              </a:rPr>
              <a:t>discharge.</a:t>
            </a:r>
          </a:p>
          <a:p>
            <a:pPr algn="just" defTabSz="457207" fontAlgn="auto">
              <a:spcAft>
                <a:spcPts val="0"/>
              </a:spcAft>
              <a:defRPr/>
            </a:pPr>
            <a:r>
              <a:rPr lang="en-US" altLang="en-US" sz="2000" dirty="0" smtClean="0">
                <a:cs typeface="Times New Roman" panose="02020603050405020304" pitchFamily="18" charset="0"/>
              </a:rPr>
              <a:t> </a:t>
            </a:r>
            <a:r>
              <a:rPr lang="en-US" altLang="en-US" sz="2000" dirty="0">
                <a:cs typeface="Times New Roman" panose="02020603050405020304" pitchFamily="18" charset="0"/>
              </a:rPr>
              <a:t>Neurologic: numbness and tingling of the extremities, decreased pain and temperature perception, changes in gait and </a:t>
            </a:r>
            <a:r>
              <a:rPr lang="en-US" altLang="en-US" sz="2000" dirty="0" smtClean="0">
                <a:cs typeface="Times New Roman" panose="02020603050405020304" pitchFamily="18" charset="0"/>
              </a:rPr>
              <a:t>balance.</a:t>
            </a:r>
            <a:endParaRPr lang="en-US" sz="2000" dirty="0"/>
          </a:p>
        </p:txBody>
      </p:sp>
    </p:spTree>
    <p:extLst>
      <p:ext uri="{BB962C8B-B14F-4D97-AF65-F5344CB8AC3E}">
        <p14:creationId xmlns:p14="http://schemas.microsoft.com/office/powerpoint/2010/main" val="413022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lgerian" pitchFamily="82" charset="0"/>
                <a:cs typeface="Times New Roman" pitchFamily="18" charset="0"/>
              </a:rPr>
              <a:t>NURSING DIAGNOSIS</a:t>
            </a:r>
            <a:endParaRPr lang="en-US" dirty="0">
              <a:latin typeface="Algerian" pitchFamily="82" charset="0"/>
            </a:endParaRPr>
          </a:p>
        </p:txBody>
      </p:sp>
      <p:sp>
        <p:nvSpPr>
          <p:cNvPr id="3" name="Content Placeholder 2"/>
          <p:cNvSpPr>
            <a:spLocks noGrp="1"/>
          </p:cNvSpPr>
          <p:nvPr>
            <p:ph idx="1"/>
          </p:nvPr>
        </p:nvSpPr>
        <p:spPr/>
        <p:txBody>
          <a:bodyPr>
            <a:normAutofit fontScale="77500" lnSpcReduction="20000"/>
          </a:bodyPr>
          <a:lstStyle/>
          <a:p>
            <a:pPr algn="just" defTabSz="457207" fontAlgn="auto">
              <a:spcAft>
                <a:spcPts val="0"/>
              </a:spcAft>
              <a:defRPr/>
            </a:pPr>
            <a:r>
              <a:rPr lang="en-US" altLang="en-US" dirty="0">
                <a:cs typeface="Times New Roman" panose="02020603050405020304" pitchFamily="18" charset="0"/>
              </a:rPr>
              <a:t>Imbalanced Nutrition: More than Body Requirements related to intake in excess of activity </a:t>
            </a:r>
            <a:r>
              <a:rPr lang="en-US" altLang="en-US" dirty="0" smtClean="0">
                <a:cs typeface="Times New Roman" panose="02020603050405020304" pitchFamily="18" charset="0"/>
              </a:rPr>
              <a:t>expenditures.</a:t>
            </a:r>
          </a:p>
          <a:p>
            <a:pPr algn="just" defTabSz="457207" fontAlgn="auto">
              <a:spcAft>
                <a:spcPts val="0"/>
              </a:spcAft>
              <a:defRPr/>
            </a:pPr>
            <a:r>
              <a:rPr lang="en-US" altLang="en-US" dirty="0" smtClean="0">
                <a:cs typeface="Times New Roman" panose="02020603050405020304" pitchFamily="18" charset="0"/>
              </a:rPr>
              <a:t> </a:t>
            </a:r>
            <a:r>
              <a:rPr lang="en-US" altLang="en-US" dirty="0">
                <a:cs typeface="Times New Roman" panose="02020603050405020304" pitchFamily="18" charset="0"/>
              </a:rPr>
              <a:t>Fear related to insulin </a:t>
            </a:r>
            <a:r>
              <a:rPr lang="en-US" altLang="en-US" dirty="0" smtClean="0">
                <a:cs typeface="Times New Roman" panose="02020603050405020304" pitchFamily="18" charset="0"/>
              </a:rPr>
              <a:t>injection.</a:t>
            </a:r>
          </a:p>
          <a:p>
            <a:pPr algn="just" defTabSz="457207" fontAlgn="auto">
              <a:spcAft>
                <a:spcPts val="0"/>
              </a:spcAft>
              <a:defRPr/>
            </a:pPr>
            <a:r>
              <a:rPr lang="en-US" altLang="en-US" dirty="0" smtClean="0">
                <a:cs typeface="Times New Roman" panose="02020603050405020304" pitchFamily="18" charset="0"/>
              </a:rPr>
              <a:t> </a:t>
            </a:r>
            <a:r>
              <a:rPr lang="en-US" altLang="en-US" dirty="0">
                <a:cs typeface="Times New Roman" panose="02020603050405020304" pitchFamily="18" charset="0"/>
              </a:rPr>
              <a:t>Risk for Injury (hypoglycemia) related to effects of insulin, inability to </a:t>
            </a:r>
            <a:r>
              <a:rPr lang="en-US" altLang="en-US" dirty="0" smtClean="0">
                <a:cs typeface="Times New Roman" panose="02020603050405020304" pitchFamily="18" charset="0"/>
              </a:rPr>
              <a:t>eat.</a:t>
            </a:r>
          </a:p>
          <a:p>
            <a:pPr algn="just" defTabSz="457207" fontAlgn="auto">
              <a:spcAft>
                <a:spcPts val="0"/>
              </a:spcAft>
              <a:defRPr/>
            </a:pPr>
            <a:r>
              <a:rPr lang="en-US" altLang="en-US" dirty="0" smtClean="0">
                <a:cs typeface="Times New Roman" panose="02020603050405020304" pitchFamily="18" charset="0"/>
              </a:rPr>
              <a:t> </a:t>
            </a:r>
            <a:r>
              <a:rPr lang="en-US" altLang="en-US" dirty="0">
                <a:cs typeface="Times New Roman" panose="02020603050405020304" pitchFamily="18" charset="0"/>
              </a:rPr>
              <a:t>Activity Intolerance related to poor glucose </a:t>
            </a:r>
            <a:r>
              <a:rPr lang="en-US" altLang="en-US" dirty="0" smtClean="0">
                <a:cs typeface="Times New Roman" panose="02020603050405020304" pitchFamily="18" charset="0"/>
              </a:rPr>
              <a:t>control.</a:t>
            </a:r>
          </a:p>
          <a:p>
            <a:pPr algn="just" defTabSz="457207" fontAlgn="auto">
              <a:spcAft>
                <a:spcPts val="0"/>
              </a:spcAft>
              <a:defRPr/>
            </a:pPr>
            <a:r>
              <a:rPr lang="en-US" altLang="en-US" dirty="0" smtClean="0">
                <a:cs typeface="Times New Roman" panose="02020603050405020304" pitchFamily="18" charset="0"/>
              </a:rPr>
              <a:t> </a:t>
            </a:r>
            <a:r>
              <a:rPr lang="en-US" altLang="en-US" dirty="0">
                <a:cs typeface="Times New Roman" panose="02020603050405020304" pitchFamily="18" charset="0"/>
              </a:rPr>
              <a:t>Deficient Knowledge related to use of oral hypoglycemic agents and injectable </a:t>
            </a:r>
            <a:r>
              <a:rPr lang="en-US" altLang="en-US" dirty="0" smtClean="0">
                <a:cs typeface="Times New Roman" panose="02020603050405020304" pitchFamily="18" charset="0"/>
              </a:rPr>
              <a:t>agents.</a:t>
            </a:r>
          </a:p>
          <a:p>
            <a:pPr algn="just" defTabSz="457207" fontAlgn="auto">
              <a:spcAft>
                <a:spcPts val="0"/>
              </a:spcAft>
              <a:defRPr/>
            </a:pPr>
            <a:r>
              <a:rPr lang="en-US" altLang="en-US" dirty="0" smtClean="0">
                <a:cs typeface="Times New Roman" panose="02020603050405020304" pitchFamily="18" charset="0"/>
              </a:rPr>
              <a:t> </a:t>
            </a:r>
            <a:r>
              <a:rPr lang="en-US" altLang="en-US" dirty="0">
                <a:cs typeface="Times New Roman" panose="02020603050405020304" pitchFamily="18" charset="0"/>
              </a:rPr>
              <a:t>Risk for Impaired Skin Integrity related to decreased sensation and circulation to lower </a:t>
            </a:r>
            <a:r>
              <a:rPr lang="en-US" altLang="en-US" dirty="0" smtClean="0">
                <a:cs typeface="Times New Roman" panose="02020603050405020304" pitchFamily="18" charset="0"/>
              </a:rPr>
              <a:t>extremities.</a:t>
            </a:r>
          </a:p>
          <a:p>
            <a:pPr algn="just" defTabSz="457207" fontAlgn="auto">
              <a:spcAft>
                <a:spcPts val="0"/>
              </a:spcAft>
              <a:defRPr/>
            </a:pPr>
            <a:r>
              <a:rPr lang="en-US" altLang="en-US" dirty="0" smtClean="0">
                <a:cs typeface="Times New Roman" panose="02020603050405020304" pitchFamily="18" charset="0"/>
              </a:rPr>
              <a:t> </a:t>
            </a:r>
            <a:r>
              <a:rPr lang="en-US" altLang="en-US" dirty="0">
                <a:cs typeface="Times New Roman" panose="02020603050405020304" pitchFamily="18" charset="0"/>
              </a:rPr>
              <a:t>Ineffective Coping related to chronic disease and complex self-care </a:t>
            </a:r>
            <a:r>
              <a:rPr lang="en-US" altLang="en-US" dirty="0" smtClean="0">
                <a:cs typeface="Times New Roman" panose="02020603050405020304" pitchFamily="18" charset="0"/>
              </a:rPr>
              <a:t>regimen.</a:t>
            </a:r>
            <a:endParaRPr lang="en-US" altLang="en-US" dirty="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0010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a:bodyPr>
          <a:lstStyle/>
          <a:p>
            <a:r>
              <a:rPr lang="en-US" altLang="en-US" sz="3200" dirty="0">
                <a:latin typeface="Algerian" pitchFamily="82" charset="0"/>
                <a:cs typeface="Times New Roman" pitchFamily="18" charset="0"/>
              </a:rPr>
              <a:t>STANDARDS OF CARE GUIDELINES for Patients With Diabetes Mellitus</a:t>
            </a:r>
            <a:endParaRPr lang="en-US" sz="3200" dirty="0">
              <a:latin typeface="Algerian" pitchFamily="82" charset="0"/>
            </a:endParaRPr>
          </a:p>
        </p:txBody>
      </p:sp>
      <p:sp>
        <p:nvSpPr>
          <p:cNvPr id="3" name="Content Placeholder 2"/>
          <p:cNvSpPr>
            <a:spLocks noGrp="1"/>
          </p:cNvSpPr>
          <p:nvPr>
            <p:ph idx="1"/>
          </p:nvPr>
        </p:nvSpPr>
        <p:spPr/>
        <p:txBody>
          <a:bodyPr>
            <a:normAutofit fontScale="70000" lnSpcReduction="20000"/>
          </a:bodyPr>
          <a:lstStyle/>
          <a:p>
            <a:pPr algn="just" defTabSz="457200"/>
            <a:r>
              <a:rPr lang="en-US" altLang="en-US" dirty="0">
                <a:cs typeface="Times New Roman" pitchFamily="18" charset="0"/>
              </a:rPr>
              <a:t> When caring for patients with diabetes mellitus</a:t>
            </a:r>
            <a:r>
              <a:rPr lang="en-US" altLang="en-US" dirty="0" smtClean="0">
                <a:cs typeface="Times New Roman" pitchFamily="18" charset="0"/>
              </a:rPr>
              <a:t>:</a:t>
            </a:r>
          </a:p>
          <a:p>
            <a:pPr algn="just" defTabSz="457200"/>
            <a:r>
              <a:rPr lang="en-US" altLang="en-US" dirty="0" smtClean="0">
                <a:cs typeface="Times New Roman" pitchFamily="18" charset="0"/>
              </a:rPr>
              <a:t> </a:t>
            </a:r>
            <a:r>
              <a:rPr lang="en-US" altLang="en-US" dirty="0">
                <a:cs typeface="Times New Roman" pitchFamily="18" charset="0"/>
              </a:rPr>
              <a:t>Assess level of knowledge of disease and ability to care for </a:t>
            </a:r>
            <a:r>
              <a:rPr lang="en-US" altLang="en-US" dirty="0" smtClean="0">
                <a:cs typeface="Times New Roman" pitchFamily="18" charset="0"/>
              </a:rPr>
              <a:t>self.</a:t>
            </a:r>
          </a:p>
          <a:p>
            <a:pPr algn="just" defTabSz="457200"/>
            <a:r>
              <a:rPr lang="en-US" altLang="en-US" dirty="0" smtClean="0">
                <a:cs typeface="Times New Roman" pitchFamily="18" charset="0"/>
              </a:rPr>
              <a:t> </a:t>
            </a:r>
            <a:r>
              <a:rPr lang="en-US" altLang="en-US" dirty="0">
                <a:cs typeface="Times New Roman" pitchFamily="18" charset="0"/>
              </a:rPr>
              <a:t>Assess adherence to diet therapy, monitoring procedures, medication treatment, and exercise </a:t>
            </a:r>
            <a:r>
              <a:rPr lang="en-US" altLang="en-US" dirty="0" smtClean="0">
                <a:cs typeface="Times New Roman" pitchFamily="18" charset="0"/>
              </a:rPr>
              <a:t>regimen.</a:t>
            </a:r>
          </a:p>
          <a:p>
            <a:pPr algn="just" defTabSz="457200"/>
            <a:r>
              <a:rPr lang="en-US" altLang="en-US" dirty="0" smtClean="0">
                <a:cs typeface="Times New Roman" pitchFamily="18" charset="0"/>
              </a:rPr>
              <a:t> </a:t>
            </a:r>
            <a:r>
              <a:rPr lang="en-US" altLang="en-US" dirty="0">
                <a:cs typeface="Times New Roman" pitchFamily="18" charset="0"/>
              </a:rPr>
              <a:t>Assess for signs of hyperglycemia: polyuria, polydipsia, polyphagia, weight loss, fatigue, blurred </a:t>
            </a:r>
            <a:r>
              <a:rPr lang="en-US" altLang="en-US" dirty="0" smtClean="0">
                <a:cs typeface="Times New Roman" pitchFamily="18" charset="0"/>
              </a:rPr>
              <a:t>vision.</a:t>
            </a:r>
          </a:p>
          <a:p>
            <a:pPr algn="just" defTabSz="457200"/>
            <a:r>
              <a:rPr lang="en-US" altLang="en-US" dirty="0" smtClean="0">
                <a:cs typeface="Times New Roman" pitchFamily="18" charset="0"/>
              </a:rPr>
              <a:t> </a:t>
            </a:r>
            <a:r>
              <a:rPr lang="en-US" altLang="en-US" dirty="0">
                <a:cs typeface="Times New Roman" pitchFamily="18" charset="0"/>
              </a:rPr>
              <a:t>Assess for signs of hypoglycemia: sweating, tremor, nervousness, tachycardia, light-headedness, </a:t>
            </a:r>
            <a:r>
              <a:rPr lang="en-US" altLang="en-US" dirty="0" smtClean="0">
                <a:cs typeface="Times New Roman" pitchFamily="18" charset="0"/>
              </a:rPr>
              <a:t>confusion.</a:t>
            </a:r>
          </a:p>
          <a:p>
            <a:pPr algn="just" defTabSz="457200"/>
            <a:r>
              <a:rPr lang="en-US" altLang="en-US" dirty="0" smtClean="0">
                <a:cs typeface="Times New Roman" pitchFamily="18" charset="0"/>
              </a:rPr>
              <a:t> </a:t>
            </a:r>
            <a:r>
              <a:rPr lang="en-US" altLang="en-US" dirty="0">
                <a:cs typeface="Times New Roman" pitchFamily="18" charset="0"/>
              </a:rPr>
              <a:t>Perform thorough skin and extremity assessment for peripheral neuropathy or peripheral vascular disease and any injury to the feet or lower </a:t>
            </a:r>
            <a:r>
              <a:rPr lang="en-US" altLang="en-US" dirty="0" smtClean="0">
                <a:cs typeface="Times New Roman" pitchFamily="18" charset="0"/>
              </a:rPr>
              <a:t>extremities.</a:t>
            </a:r>
          </a:p>
          <a:p>
            <a:pPr algn="just" defTabSz="457200"/>
            <a:r>
              <a:rPr lang="en-US" altLang="en-US" dirty="0" smtClean="0">
                <a:cs typeface="Times New Roman" pitchFamily="18" charset="0"/>
              </a:rPr>
              <a:t> </a:t>
            </a:r>
            <a:r>
              <a:rPr lang="en-US" altLang="en-US" dirty="0">
                <a:cs typeface="Times New Roman" pitchFamily="18" charset="0"/>
              </a:rPr>
              <a:t>Assess for trends in blood glucose and other laboratory </a:t>
            </a:r>
            <a:r>
              <a:rPr lang="en-US" altLang="en-US" dirty="0" smtClean="0">
                <a:cs typeface="Times New Roman" pitchFamily="18" charset="0"/>
              </a:rPr>
              <a:t>results.</a:t>
            </a:r>
            <a:endParaRPr lang="en-US" altLang="en-US" dirty="0">
              <a:cs typeface="Times New Roman" pitchFamily="18" charset="0"/>
            </a:endParaRPr>
          </a:p>
          <a:p>
            <a:pPr marL="0" indent="0">
              <a:buNone/>
            </a:pPr>
            <a:endParaRPr lang="en-US" dirty="0"/>
          </a:p>
        </p:txBody>
      </p:sp>
    </p:spTree>
    <p:extLst>
      <p:ext uri="{BB962C8B-B14F-4D97-AF65-F5344CB8AC3E}">
        <p14:creationId xmlns:p14="http://schemas.microsoft.com/office/powerpoint/2010/main" val="3988402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2800" dirty="0">
                <a:solidFill>
                  <a:srgbClr val="000000"/>
                </a:solidFill>
                <a:latin typeface="Algerian" pitchFamily="82" charset="0"/>
                <a:cs typeface="Times New Roman" pitchFamily="18" charset="0"/>
              </a:rPr>
              <a:t>STANDARDS OF CARE GUIDELINES</a:t>
            </a:r>
            <a:br>
              <a:rPr lang="en-US" altLang="en-US" sz="2800" dirty="0">
                <a:solidFill>
                  <a:srgbClr val="000000"/>
                </a:solidFill>
                <a:latin typeface="Algerian" pitchFamily="82" charset="0"/>
                <a:cs typeface="Times New Roman" pitchFamily="18" charset="0"/>
              </a:rPr>
            </a:br>
            <a:r>
              <a:rPr lang="en-US" altLang="en-US" sz="2800" dirty="0">
                <a:solidFill>
                  <a:srgbClr val="000000"/>
                </a:solidFill>
                <a:latin typeface="Algerian" pitchFamily="82" charset="0"/>
                <a:cs typeface="Times New Roman" pitchFamily="18" charset="0"/>
              </a:rPr>
              <a:t>Caring for Patients With Diabetes Mellitus</a:t>
            </a:r>
            <a:endParaRPr lang="en-US" sz="2800" dirty="0">
              <a:latin typeface="Algerian" pitchFamily="82" charset="0"/>
            </a:endParaRPr>
          </a:p>
        </p:txBody>
      </p:sp>
      <p:sp>
        <p:nvSpPr>
          <p:cNvPr id="3" name="Content Placeholder 2"/>
          <p:cNvSpPr>
            <a:spLocks noGrp="1"/>
          </p:cNvSpPr>
          <p:nvPr>
            <p:ph idx="1"/>
          </p:nvPr>
        </p:nvSpPr>
        <p:spPr/>
        <p:txBody>
          <a:bodyPr>
            <a:normAutofit fontScale="70000" lnSpcReduction="20000"/>
          </a:bodyPr>
          <a:lstStyle/>
          <a:p>
            <a:pPr algn="just" defTabSz="457207" fontAlgn="auto">
              <a:spcAft>
                <a:spcPts val="0"/>
              </a:spcAft>
              <a:defRPr/>
            </a:pPr>
            <a:r>
              <a:rPr lang="en-US" altLang="en-US" dirty="0">
                <a:cs typeface="Times New Roman" panose="02020603050405020304" pitchFamily="18" charset="0"/>
              </a:rPr>
              <a:t>Make sure that appropriate insulin dosage is given at the right time and in relation to meals and </a:t>
            </a:r>
            <a:r>
              <a:rPr lang="en-US" altLang="en-US" dirty="0" smtClean="0">
                <a:cs typeface="Times New Roman" panose="02020603050405020304" pitchFamily="18" charset="0"/>
              </a:rPr>
              <a:t>exercise.</a:t>
            </a:r>
          </a:p>
          <a:p>
            <a:pPr algn="just" defTabSz="457207" fontAlgn="auto">
              <a:spcAft>
                <a:spcPts val="0"/>
              </a:spcAft>
              <a:defRPr/>
            </a:pPr>
            <a:r>
              <a:rPr lang="en-US" altLang="en-US" dirty="0" smtClean="0">
                <a:cs typeface="Times New Roman" panose="02020603050405020304" pitchFamily="18" charset="0"/>
              </a:rPr>
              <a:t>Make </a:t>
            </a:r>
            <a:r>
              <a:rPr lang="en-US" altLang="en-US" dirty="0">
                <a:cs typeface="Times New Roman" panose="02020603050405020304" pitchFamily="18" charset="0"/>
              </a:rPr>
              <a:t>sure patient has adequate knowledge of diet, exercise, and medication </a:t>
            </a:r>
            <a:r>
              <a:rPr lang="en-US" altLang="en-US" dirty="0" smtClean="0">
                <a:cs typeface="Times New Roman" panose="02020603050405020304" pitchFamily="18" charset="0"/>
              </a:rPr>
              <a:t>treatment.</a:t>
            </a:r>
          </a:p>
          <a:p>
            <a:pPr algn="just" defTabSz="457207" fontAlgn="auto">
              <a:spcAft>
                <a:spcPts val="0"/>
              </a:spcAft>
              <a:defRPr/>
            </a:pPr>
            <a:r>
              <a:rPr lang="en-US" altLang="en-US" dirty="0" smtClean="0">
                <a:cs typeface="Times New Roman" panose="02020603050405020304" pitchFamily="18" charset="0"/>
              </a:rPr>
              <a:t>Immediately </a:t>
            </a:r>
            <a:r>
              <a:rPr lang="en-US" altLang="en-US" dirty="0">
                <a:cs typeface="Times New Roman" panose="02020603050405020304" pitchFamily="18" charset="0"/>
              </a:rPr>
              <a:t>report to health care provider any signs of skin or soft tissue infection (redness, swelling, warmth, tenderness, </a:t>
            </a:r>
            <a:r>
              <a:rPr lang="en-US" altLang="en-US" dirty="0" smtClean="0">
                <a:cs typeface="Times New Roman" panose="02020603050405020304" pitchFamily="18" charset="0"/>
              </a:rPr>
              <a:t>drainage).</a:t>
            </a:r>
          </a:p>
          <a:p>
            <a:pPr algn="just" defTabSz="457207" fontAlgn="auto">
              <a:spcAft>
                <a:spcPts val="0"/>
              </a:spcAft>
              <a:defRPr/>
            </a:pPr>
            <a:r>
              <a:rPr lang="en-US" altLang="en-US" dirty="0" smtClean="0">
                <a:cs typeface="Times New Roman" panose="02020603050405020304" pitchFamily="18" charset="0"/>
              </a:rPr>
              <a:t>Get </a:t>
            </a:r>
            <a:r>
              <a:rPr lang="en-US" altLang="en-US" dirty="0">
                <a:cs typeface="Times New Roman" panose="02020603050405020304" pitchFamily="18" charset="0"/>
              </a:rPr>
              <a:t>help immediately for signs of hypoglycemia that do not respond to usual glucose </a:t>
            </a:r>
            <a:r>
              <a:rPr lang="en-US" altLang="en-US" dirty="0" smtClean="0">
                <a:cs typeface="Times New Roman" panose="02020603050405020304" pitchFamily="18" charset="0"/>
              </a:rPr>
              <a:t>replacement.</a:t>
            </a:r>
          </a:p>
          <a:p>
            <a:pPr algn="just" defTabSz="457207" fontAlgn="auto">
              <a:spcAft>
                <a:spcPts val="0"/>
              </a:spcAft>
              <a:defRPr/>
            </a:pPr>
            <a:r>
              <a:rPr lang="en-US" altLang="en-US" dirty="0" smtClean="0">
                <a:cs typeface="Times New Roman" panose="02020603050405020304" pitchFamily="18" charset="0"/>
              </a:rPr>
              <a:t>Get </a:t>
            </a:r>
            <a:r>
              <a:rPr lang="en-US" altLang="en-US" dirty="0">
                <a:cs typeface="Times New Roman" panose="02020603050405020304" pitchFamily="18" charset="0"/>
              </a:rPr>
              <a:t>help immediately for patient presenting with signs of either ketoacidosis (nausea and vomiting, Kussmaul's respirations, fruity breath odor, hypotension, and altered level of consciousness) or hyperosmolar hyperglycemic nonketotic syndrome (nausea and vomiting, hypothermia, muscle weakness, seizures, stupor, coma).</a:t>
            </a:r>
          </a:p>
          <a:p>
            <a:pPr marL="342906" indent="-342906" defTabSz="457207" fontAlgn="auto">
              <a:spcAft>
                <a:spcPts val="0"/>
              </a:spcAft>
              <a:buClr>
                <a:schemeClr val="bg2">
                  <a:lumMod val="40000"/>
                  <a:lumOff val="60000"/>
                </a:schemeClr>
              </a:buClr>
              <a:buFont typeface="Wingdings 3" charset="2"/>
              <a:buChar char=""/>
              <a:defRPr/>
            </a:pPr>
            <a:endParaRPr lang="en-US" altLang="en-US" dirty="0"/>
          </a:p>
          <a:p>
            <a:endParaRPr lang="en-US" dirty="0"/>
          </a:p>
        </p:txBody>
      </p:sp>
    </p:spTree>
    <p:extLst>
      <p:ext uri="{BB962C8B-B14F-4D97-AF65-F5344CB8AC3E}">
        <p14:creationId xmlns:p14="http://schemas.microsoft.com/office/powerpoint/2010/main" val="3380450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lgerian" pitchFamily="82" charset="0"/>
                <a:cs typeface="Times New Roman" pitchFamily="18" charset="0"/>
              </a:rPr>
              <a:t>References</a:t>
            </a:r>
            <a:r>
              <a:rPr lang="en-US" altLang="en-US" sz="4800" dirty="0"/>
              <a:t> </a:t>
            </a:r>
            <a:endParaRPr lang="en-US" dirty="0"/>
          </a:p>
        </p:txBody>
      </p:sp>
      <p:sp>
        <p:nvSpPr>
          <p:cNvPr id="3" name="Content Placeholder 2"/>
          <p:cNvSpPr>
            <a:spLocks noGrp="1"/>
          </p:cNvSpPr>
          <p:nvPr>
            <p:ph idx="1"/>
          </p:nvPr>
        </p:nvSpPr>
        <p:spPr/>
        <p:txBody>
          <a:bodyPr/>
          <a:lstStyle/>
          <a:p>
            <a:pPr>
              <a:defRPr/>
            </a:pPr>
            <a:r>
              <a:rPr lang="en-US" altLang="en-US" dirty="0">
                <a:cs typeface="Times New Roman" panose="02020603050405020304" pitchFamily="18" charset="0"/>
              </a:rPr>
              <a:t>Bruner, L.S., &amp; Suddarth, D.S. (2001). Text book of Medical-Surgical Nursing (9</a:t>
            </a:r>
            <a:r>
              <a:rPr lang="en-US" altLang="en-US" baseline="30000" dirty="0">
                <a:cs typeface="Times New Roman" panose="02020603050405020304" pitchFamily="18" charset="0"/>
              </a:rPr>
              <a:t>th</a:t>
            </a:r>
            <a:r>
              <a:rPr lang="en-US" altLang="en-US" dirty="0">
                <a:cs typeface="Times New Roman" panose="02020603050405020304" pitchFamily="18" charset="0"/>
              </a:rPr>
              <a:t> Ed.). Philadelphia : Lippincott.</a:t>
            </a:r>
          </a:p>
          <a:p>
            <a:pPr>
              <a:defRPr/>
            </a:pPr>
            <a:r>
              <a:rPr lang="en-US" altLang="en-US" dirty="0" smtClean="0"/>
              <a:t>P.k.Panwar</a:t>
            </a:r>
            <a:r>
              <a:rPr lang="en-US" altLang="en-US" dirty="0"/>
              <a:t> </a:t>
            </a:r>
            <a:r>
              <a:rPr lang="en-US" altLang="en-US" dirty="0" smtClean="0"/>
              <a:t>. D.S. (2015) Text book of medical- surgical nursing (4</a:t>
            </a:r>
            <a:r>
              <a:rPr lang="en-US" altLang="en-US" baseline="30000" dirty="0" smtClean="0"/>
              <a:t>th</a:t>
            </a:r>
            <a:r>
              <a:rPr lang="en-US" altLang="en-US" dirty="0" smtClean="0"/>
              <a:t> Ed.) Delhi AITBS. </a:t>
            </a:r>
            <a:endParaRPr lang="en-US" altLang="en-US" dirty="0"/>
          </a:p>
        </p:txBody>
      </p:sp>
    </p:spTree>
    <p:extLst>
      <p:ext uri="{BB962C8B-B14F-4D97-AF65-F5344CB8AC3E}">
        <p14:creationId xmlns:p14="http://schemas.microsoft.com/office/powerpoint/2010/main" val="240703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Objective.</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sz="2800" dirty="0" smtClean="0"/>
              <a:t>Diabetes mellitus.</a:t>
            </a:r>
          </a:p>
          <a:p>
            <a:r>
              <a:rPr lang="en-US" sz="2800" dirty="0" smtClean="0"/>
              <a:t>Type of </a:t>
            </a:r>
            <a:r>
              <a:rPr lang="en-US" sz="2800" dirty="0"/>
              <a:t>diabetes </a:t>
            </a:r>
            <a:r>
              <a:rPr lang="en-US" sz="2800" dirty="0" smtClean="0"/>
              <a:t>mellitus.</a:t>
            </a:r>
          </a:p>
          <a:p>
            <a:r>
              <a:rPr lang="en-US" sz="2800" dirty="0" smtClean="0"/>
              <a:t>Risk Factors.</a:t>
            </a:r>
          </a:p>
          <a:p>
            <a:r>
              <a:rPr lang="en-US" sz="2800" dirty="0" smtClean="0"/>
              <a:t>Clinical manifestation. </a:t>
            </a:r>
          </a:p>
          <a:p>
            <a:r>
              <a:rPr lang="en-US" sz="2800" dirty="0" smtClean="0"/>
              <a:t>Pathophysiology.</a:t>
            </a:r>
          </a:p>
          <a:p>
            <a:r>
              <a:rPr lang="en-US" sz="2800" dirty="0" smtClean="0"/>
              <a:t>Diagnostic evaluation.</a:t>
            </a:r>
          </a:p>
          <a:p>
            <a:r>
              <a:rPr lang="en-US" sz="2800" dirty="0" smtClean="0"/>
              <a:t>Prevention and control.</a:t>
            </a:r>
          </a:p>
          <a:p>
            <a:r>
              <a:rPr lang="en-US" sz="2800" dirty="0" smtClean="0"/>
              <a:t>Medical management.</a:t>
            </a:r>
          </a:p>
          <a:p>
            <a:r>
              <a:rPr lang="en-US" sz="2800" dirty="0" smtClean="0"/>
              <a:t>Nursing management.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28369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900" dirty="0" smtClean="0">
                <a:latin typeface="Algerian" pitchFamily="82" charset="0"/>
                <a:cs typeface="Times New Roman" panose="02020603050405020304" pitchFamily="18" charset="0"/>
              </a:rPr>
              <a:t>DIABETES MELLITUS</a:t>
            </a:r>
            <a:endParaRPr lang="en-US" sz="4900" dirty="0">
              <a:latin typeface="Algerian" pitchFamily="82" charset="0"/>
            </a:endParaRPr>
          </a:p>
        </p:txBody>
      </p:sp>
      <p:sp>
        <p:nvSpPr>
          <p:cNvPr id="3" name="Content Placeholder 2"/>
          <p:cNvSpPr>
            <a:spLocks noGrp="1"/>
          </p:cNvSpPr>
          <p:nvPr>
            <p:ph idx="1"/>
          </p:nvPr>
        </p:nvSpPr>
        <p:spPr/>
        <p:txBody>
          <a:bodyPr/>
          <a:lstStyle/>
          <a:p>
            <a:pPr marL="0" indent="0" defTabSz="457207">
              <a:buClr>
                <a:schemeClr val="bg2">
                  <a:lumMod val="40000"/>
                  <a:lumOff val="60000"/>
                </a:schemeClr>
              </a:buClr>
              <a:buNone/>
              <a:defRPr/>
            </a:pPr>
            <a:r>
              <a:rPr lang="en-US" altLang="en-US" dirty="0">
                <a:latin typeface="Algerian" pitchFamily="82" charset="0"/>
                <a:cs typeface="Times New Roman" panose="02020603050405020304" pitchFamily="18" charset="0"/>
              </a:rPr>
              <a:t>Definition</a:t>
            </a:r>
            <a:r>
              <a:rPr lang="en-US" altLang="en-US" b="1" dirty="0">
                <a:latin typeface="Algerian" pitchFamily="82" charset="0"/>
                <a:cs typeface="Times New Roman" panose="02020603050405020304" pitchFamily="18" charset="0"/>
              </a:rPr>
              <a:t> </a:t>
            </a:r>
            <a:endParaRPr lang="en-US" altLang="en-US" dirty="0">
              <a:latin typeface="Algerian" pitchFamily="82" charset="0"/>
              <a:cs typeface="Times New Roman" panose="02020603050405020304" pitchFamily="18" charset="0"/>
            </a:endParaRPr>
          </a:p>
          <a:p>
            <a:pPr marL="0" indent="0" algn="just" defTabSz="457207" fontAlgn="auto">
              <a:spcAft>
                <a:spcPts val="0"/>
              </a:spcAft>
              <a:buClr>
                <a:schemeClr val="bg2">
                  <a:lumMod val="40000"/>
                  <a:lumOff val="60000"/>
                </a:schemeClr>
              </a:buClr>
              <a:buNone/>
              <a:defRPr/>
            </a:pPr>
            <a:r>
              <a:rPr lang="en-US" altLang="en-US" sz="2800" dirty="0" smtClean="0"/>
              <a:t>It is the condition in which carbohydrates metabolism disturbed due to insufficient secretion of insulin hormones. It is characterized by triad features, </a:t>
            </a:r>
            <a:r>
              <a:rPr lang="en-US" altLang="en-US" sz="2800" dirty="0" err="1" smtClean="0"/>
              <a:t>e.g</a:t>
            </a:r>
            <a:r>
              <a:rPr lang="en-US" altLang="en-US" sz="2800" dirty="0" smtClean="0"/>
              <a:t> polyuria, polyphagia, polydypsia</a:t>
            </a:r>
            <a:r>
              <a:rPr lang="en-US" altLang="en-US" sz="2800" dirty="0"/>
              <a:t>.</a:t>
            </a:r>
            <a:r>
              <a:rPr lang="en-US" altLang="en-US" sz="2800" dirty="0" smtClean="0"/>
              <a:t> </a:t>
            </a:r>
          </a:p>
          <a:p>
            <a:pPr marL="0" indent="0" algn="just" defTabSz="457207" fontAlgn="auto">
              <a:spcAft>
                <a:spcPts val="0"/>
              </a:spcAft>
              <a:buClr>
                <a:schemeClr val="bg2">
                  <a:lumMod val="40000"/>
                  <a:lumOff val="60000"/>
                </a:schemeClr>
              </a:buClr>
              <a:buNone/>
              <a:defRPr/>
            </a:pPr>
            <a:r>
              <a:rPr lang="en-US" altLang="en-US" sz="2800" dirty="0" smtClean="0"/>
              <a:t>Glucose level in blood increases. This is known as hyperglycemia.</a:t>
            </a:r>
          </a:p>
          <a:p>
            <a:endParaRPr lang="en-US" dirty="0"/>
          </a:p>
        </p:txBody>
      </p:sp>
    </p:spTree>
    <p:extLst>
      <p:ext uri="{BB962C8B-B14F-4D97-AF65-F5344CB8AC3E}">
        <p14:creationId xmlns:p14="http://schemas.microsoft.com/office/powerpoint/2010/main" val="4041036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lgerian" pitchFamily="82" charset="0"/>
              </a:rPr>
              <a:t>Types of </a:t>
            </a:r>
            <a:r>
              <a:rPr lang="en-US" dirty="0">
                <a:latin typeface="Algerian" pitchFamily="82" charset="0"/>
              </a:rPr>
              <a:t>D</a:t>
            </a:r>
            <a:r>
              <a:rPr lang="en-US" dirty="0" smtClean="0">
                <a:latin typeface="Algerian" pitchFamily="82" charset="0"/>
              </a:rPr>
              <a:t>iabetes Mellitus</a:t>
            </a:r>
            <a:endParaRPr lang="en-US" dirty="0">
              <a:latin typeface="Algerian" pitchFamily="82" charset="0"/>
            </a:endParaRPr>
          </a:p>
        </p:txBody>
      </p:sp>
      <p:sp>
        <p:nvSpPr>
          <p:cNvPr id="3" name="Content Placeholder 2"/>
          <p:cNvSpPr>
            <a:spLocks noGrp="1"/>
          </p:cNvSpPr>
          <p:nvPr>
            <p:ph idx="1"/>
          </p:nvPr>
        </p:nvSpPr>
        <p:spPr/>
        <p:txBody>
          <a:bodyPr>
            <a:normAutofit/>
          </a:bodyPr>
          <a:lstStyle/>
          <a:p>
            <a:r>
              <a:rPr lang="en-US" dirty="0" smtClean="0"/>
              <a:t>Type 1 (insulin dependent diabetes mellitus).</a:t>
            </a:r>
          </a:p>
          <a:p>
            <a:r>
              <a:rPr lang="en-US" dirty="0" smtClean="0"/>
              <a:t>Type 2 (formerly non insulin dependent diabetes mellitus).</a:t>
            </a:r>
            <a:endParaRPr lang="en-US" dirty="0"/>
          </a:p>
        </p:txBody>
      </p:sp>
    </p:spTree>
    <p:extLst>
      <p:ext uri="{BB962C8B-B14F-4D97-AF65-F5344CB8AC3E}">
        <p14:creationId xmlns:p14="http://schemas.microsoft.com/office/powerpoint/2010/main" val="2210416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6553200" cy="1143000"/>
          </a:xfrm>
        </p:spPr>
        <p:txBody>
          <a:bodyPr>
            <a:normAutofit/>
          </a:bodyPr>
          <a:lstStyle/>
          <a:p>
            <a:r>
              <a:rPr lang="en-US" dirty="0" smtClean="0">
                <a:latin typeface="Algerian" pitchFamily="82" charset="0"/>
              </a:rPr>
              <a:t>RISK FACTORS</a:t>
            </a:r>
            <a:endParaRPr lang="en-US" dirty="0">
              <a:latin typeface="Algerian" pitchFamily="82" charset="0"/>
            </a:endParaRPr>
          </a:p>
        </p:txBody>
      </p:sp>
      <p:sp>
        <p:nvSpPr>
          <p:cNvPr id="3" name="Content Placeholder 2"/>
          <p:cNvSpPr>
            <a:spLocks noGrp="1"/>
          </p:cNvSpPr>
          <p:nvPr>
            <p:ph idx="1"/>
          </p:nvPr>
        </p:nvSpPr>
        <p:spPr>
          <a:xfrm>
            <a:off x="457200" y="1600200"/>
            <a:ext cx="8229600" cy="4953000"/>
          </a:xfrm>
        </p:spPr>
        <p:txBody>
          <a:bodyPr/>
          <a:lstStyle/>
          <a:p>
            <a:r>
              <a:rPr lang="en-US" sz="2800" dirty="0" smtClean="0"/>
              <a:t>Heredity.</a:t>
            </a:r>
          </a:p>
          <a:p>
            <a:r>
              <a:rPr lang="en-US" sz="2800" dirty="0" smtClean="0"/>
              <a:t>Obesity, mostly due to imbalance insulin level because supply of insulin is less and requirement is more in obesity. </a:t>
            </a:r>
          </a:p>
          <a:p>
            <a:r>
              <a:rPr lang="en-US" sz="2800" dirty="0" smtClean="0"/>
              <a:t>Old age (pancreatic function become slow).</a:t>
            </a:r>
          </a:p>
          <a:p>
            <a:r>
              <a:rPr lang="en-US" sz="2800" dirty="0" smtClean="0"/>
              <a:t>Other systemic disease. Like heart disease, MI, stroke.</a:t>
            </a:r>
          </a:p>
          <a:p>
            <a:r>
              <a:rPr lang="en-US" sz="2800" dirty="0" smtClean="0"/>
              <a:t>Renal disease. </a:t>
            </a:r>
          </a:p>
          <a:p>
            <a:r>
              <a:rPr lang="en-US" sz="2800" dirty="0" smtClean="0"/>
              <a:t>Virus (coxsackie B, strepto).</a:t>
            </a:r>
          </a:p>
          <a:p>
            <a:r>
              <a:rPr lang="en-US" sz="2800" dirty="0" smtClean="0"/>
              <a:t>Africans and Asians are more susceptible. </a:t>
            </a:r>
          </a:p>
          <a:p>
            <a:endParaRPr lang="en-US" dirty="0"/>
          </a:p>
        </p:txBody>
      </p:sp>
    </p:spTree>
    <p:extLst>
      <p:ext uri="{BB962C8B-B14F-4D97-AF65-F5344CB8AC3E}">
        <p14:creationId xmlns:p14="http://schemas.microsoft.com/office/powerpoint/2010/main" val="3951993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smtClean="0">
                <a:latin typeface="Algerian" pitchFamily="82" charset="0"/>
                <a:cs typeface="Times New Roman" pitchFamily="18" charset="0"/>
              </a:rPr>
              <a:t>CLINICAL MANIFESTATIONS</a:t>
            </a:r>
            <a:endParaRPr lang="en-US" dirty="0">
              <a:latin typeface="Algerian" pitchFamily="82" charset="0"/>
            </a:endParaRPr>
          </a:p>
        </p:txBody>
      </p:sp>
      <p:sp>
        <p:nvSpPr>
          <p:cNvPr id="3" name="Content Placeholder 2"/>
          <p:cNvSpPr>
            <a:spLocks noGrp="1"/>
          </p:cNvSpPr>
          <p:nvPr>
            <p:ph idx="1"/>
          </p:nvPr>
        </p:nvSpPr>
        <p:spPr>
          <a:xfrm>
            <a:off x="457200" y="1371600"/>
            <a:ext cx="8229600" cy="5105400"/>
          </a:xfrm>
        </p:spPr>
        <p:txBody>
          <a:bodyPr>
            <a:normAutofit lnSpcReduction="10000"/>
          </a:bodyPr>
          <a:lstStyle/>
          <a:p>
            <a:r>
              <a:rPr lang="en-US" sz="2800" dirty="0" smtClean="0"/>
              <a:t>Polyuria, polyphagia, polydypsia.</a:t>
            </a:r>
            <a:endParaRPr lang="en-US" sz="2800" dirty="0" smtClean="0">
              <a:cs typeface="Times New Roman" panose="02020603050405020304" pitchFamily="18" charset="0"/>
            </a:endParaRPr>
          </a:p>
          <a:p>
            <a:r>
              <a:rPr lang="en-US" sz="2800" dirty="0" smtClean="0">
                <a:cs typeface="Times New Roman" panose="02020603050405020304" pitchFamily="18" charset="0"/>
              </a:rPr>
              <a:t>Blurred vision</a:t>
            </a:r>
            <a:r>
              <a:rPr lang="en-US" sz="2800" dirty="0" smtClean="0"/>
              <a:t>.</a:t>
            </a:r>
          </a:p>
          <a:p>
            <a:r>
              <a:rPr lang="en-US" sz="2800" dirty="0" smtClean="0">
                <a:cs typeface="Times New Roman" panose="02020603050405020304" pitchFamily="18" charset="0"/>
              </a:rPr>
              <a:t>Fatigue.</a:t>
            </a:r>
          </a:p>
          <a:p>
            <a:r>
              <a:rPr lang="en-US" sz="2800" dirty="0" smtClean="0">
                <a:cs typeface="Times New Roman" panose="02020603050405020304" pitchFamily="18" charset="0"/>
              </a:rPr>
              <a:t>Weight loss </a:t>
            </a:r>
          </a:p>
          <a:p>
            <a:r>
              <a:rPr lang="en-US" sz="2800" dirty="0" smtClean="0">
                <a:cs typeface="Times New Roman" panose="02020603050405020304" pitchFamily="18" charset="0"/>
              </a:rPr>
              <a:t>Skin infection.</a:t>
            </a:r>
          </a:p>
          <a:p>
            <a:r>
              <a:rPr lang="en-US" sz="2800" dirty="0" smtClean="0">
                <a:cs typeface="Times New Roman" panose="02020603050405020304" pitchFamily="18" charset="0"/>
              </a:rPr>
              <a:t>Hypotension.</a:t>
            </a:r>
          </a:p>
          <a:p>
            <a:r>
              <a:rPr lang="en-US" sz="2800" dirty="0" smtClean="0">
                <a:cs typeface="Times New Roman" panose="02020603050405020304" pitchFamily="18" charset="0"/>
              </a:rPr>
              <a:t>Itching.</a:t>
            </a:r>
          </a:p>
          <a:p>
            <a:r>
              <a:rPr lang="en-US" sz="2800" dirty="0" smtClean="0">
                <a:cs typeface="Times New Roman" panose="02020603050405020304" pitchFamily="18" charset="0"/>
              </a:rPr>
              <a:t>Slow healing of cuts.</a:t>
            </a:r>
          </a:p>
          <a:p>
            <a:r>
              <a:rPr lang="en-US" sz="2800" dirty="0" smtClean="0">
                <a:cs typeface="Times New Roman" panose="02020603050405020304" pitchFamily="18" charset="0"/>
              </a:rPr>
              <a:t>Cramps in legs, feet and fingers.</a:t>
            </a:r>
          </a:p>
          <a:p>
            <a:r>
              <a:rPr lang="en-US" sz="2800" dirty="0" smtClean="0">
                <a:cs typeface="Times New Roman" panose="02020603050405020304" pitchFamily="18" charset="0"/>
              </a:rPr>
              <a:t>Onset of type 1 diabetes may be associated with nausea, vomiting or stomach </a:t>
            </a:r>
            <a:r>
              <a:rPr lang="en-US" sz="2800" dirty="0" smtClean="0">
                <a:latin typeface="Times New Roman" panose="02020603050405020304" pitchFamily="18" charset="0"/>
                <a:cs typeface="Times New Roman" panose="02020603050405020304" pitchFamily="18" charset="0"/>
              </a:rPr>
              <a:t>pain.</a:t>
            </a:r>
          </a:p>
          <a:p>
            <a:endParaRPr lang="en-US" sz="28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44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smtClean="0">
                <a:latin typeface="Algerian" pitchFamily="82" charset="0"/>
                <a:cs typeface="Times New Roman" pitchFamily="18" charset="0"/>
              </a:rPr>
              <a:t>PATHOPHYSIOLOGY</a:t>
            </a:r>
            <a:endParaRPr lang="en-US" dirty="0">
              <a:latin typeface="Algerian" pitchFamily="82" charset="0"/>
            </a:endParaRPr>
          </a:p>
        </p:txBody>
      </p:sp>
      <p:sp>
        <p:nvSpPr>
          <p:cNvPr id="5" name="Content Placeholder 4"/>
          <p:cNvSpPr>
            <a:spLocks noGrp="1"/>
          </p:cNvSpPr>
          <p:nvPr>
            <p:ph idx="1"/>
          </p:nvPr>
        </p:nvSpPr>
        <p:spPr>
          <a:xfrm>
            <a:off x="762000" y="1600200"/>
            <a:ext cx="8229600" cy="4876800"/>
          </a:xfrm>
        </p:spPr>
        <p:txBody>
          <a:bodyPr>
            <a:normAutofit fontScale="25000" lnSpcReduction="20000"/>
          </a:bodyPr>
          <a:lstStyle/>
          <a:p>
            <a:pPr marL="0" indent="0">
              <a:lnSpc>
                <a:spcPct val="170000"/>
              </a:lnSpc>
              <a:buNone/>
            </a:pPr>
            <a:r>
              <a:rPr lang="en-US" sz="5600" dirty="0" smtClean="0"/>
              <a:t>                     Destruction or information of B-cells of langerhans of pancreas.</a:t>
            </a:r>
          </a:p>
          <a:p>
            <a:pPr>
              <a:lnSpc>
                <a:spcPct val="170000"/>
              </a:lnSpc>
            </a:pPr>
            <a:endParaRPr lang="en-US" sz="5600" dirty="0" smtClean="0"/>
          </a:p>
          <a:p>
            <a:pPr marL="0" indent="0">
              <a:lnSpc>
                <a:spcPct val="170000"/>
              </a:lnSpc>
              <a:buNone/>
            </a:pPr>
            <a:r>
              <a:rPr lang="en-US" sz="5600" dirty="0" smtClean="0"/>
              <a:t>                                                  Decrease secretion of insulin. </a:t>
            </a:r>
          </a:p>
          <a:p>
            <a:pPr marL="0" indent="0">
              <a:lnSpc>
                <a:spcPct val="170000"/>
              </a:lnSpc>
              <a:buNone/>
            </a:pPr>
            <a:endParaRPr lang="en-US" sz="4800" dirty="0"/>
          </a:p>
          <a:p>
            <a:pPr marL="0" indent="0">
              <a:lnSpc>
                <a:spcPct val="170000"/>
              </a:lnSpc>
              <a:buNone/>
            </a:pPr>
            <a:r>
              <a:rPr lang="en-US" sz="4800" dirty="0" smtClean="0"/>
              <a:t>                             </a:t>
            </a:r>
            <a:r>
              <a:rPr lang="en-US" sz="5600" dirty="0" smtClean="0"/>
              <a:t>    Insulin requirement is not sufficient for total body.</a:t>
            </a:r>
          </a:p>
          <a:p>
            <a:pPr marL="0" indent="0">
              <a:lnSpc>
                <a:spcPct val="170000"/>
              </a:lnSpc>
              <a:buNone/>
            </a:pPr>
            <a:endParaRPr lang="en-US" sz="5600" dirty="0"/>
          </a:p>
          <a:p>
            <a:pPr marL="0" indent="0">
              <a:lnSpc>
                <a:spcPct val="170000"/>
              </a:lnSpc>
              <a:buNone/>
            </a:pPr>
            <a:r>
              <a:rPr lang="en-US" sz="5600" dirty="0" smtClean="0"/>
              <a:t>                                   Obstruction in carbohydrates metabolism.</a:t>
            </a:r>
          </a:p>
          <a:p>
            <a:pPr marL="0" indent="0">
              <a:lnSpc>
                <a:spcPct val="170000"/>
              </a:lnSpc>
              <a:buNone/>
            </a:pPr>
            <a:endParaRPr lang="en-US" sz="5600" dirty="0"/>
          </a:p>
          <a:p>
            <a:pPr marL="0" indent="0">
              <a:lnSpc>
                <a:spcPct val="170000"/>
              </a:lnSpc>
              <a:buNone/>
            </a:pPr>
            <a:r>
              <a:rPr lang="en-US" sz="5600" dirty="0" smtClean="0"/>
              <a:t>                               Increase blood sugar level (hyperglycemia).</a:t>
            </a:r>
          </a:p>
          <a:p>
            <a:pPr>
              <a:lnSpc>
                <a:spcPct val="170000"/>
              </a:lnSpc>
            </a:pPr>
            <a:endParaRPr lang="en-US" sz="5600" dirty="0" smtClean="0"/>
          </a:p>
          <a:p>
            <a:pPr marL="0" indent="0">
              <a:lnSpc>
                <a:spcPct val="170000"/>
              </a:lnSpc>
              <a:buNone/>
            </a:pPr>
            <a:r>
              <a:rPr lang="en-US" sz="5600" dirty="0" smtClean="0"/>
              <a:t>                 Decrease Glycogen level and decrease energy, patient feel fatigue. </a:t>
            </a:r>
          </a:p>
          <a:p>
            <a:pPr marL="0" indent="0">
              <a:lnSpc>
                <a:spcPct val="170000"/>
              </a:lnSpc>
              <a:buNone/>
            </a:pPr>
            <a:endParaRPr lang="en-US" sz="5600" dirty="0"/>
          </a:p>
          <a:p>
            <a:pPr marL="0" indent="0">
              <a:lnSpc>
                <a:spcPct val="170000"/>
              </a:lnSpc>
              <a:buNone/>
            </a:pPr>
            <a:r>
              <a:rPr lang="en-US" sz="5600" dirty="0" smtClean="0"/>
              <a:t>            Weight loss due to improper carbohydrates metabolism and also increase appetite.                               </a:t>
            </a:r>
          </a:p>
          <a:p>
            <a:pPr>
              <a:lnSpc>
                <a:spcPct val="170000"/>
              </a:lnSpc>
            </a:pPr>
            <a:endParaRPr lang="en-US" sz="5600" dirty="0" smtClean="0"/>
          </a:p>
          <a:p>
            <a:pPr>
              <a:lnSpc>
                <a:spcPct val="170000"/>
              </a:lnSpc>
            </a:pPr>
            <a:endParaRPr lang="en-US" sz="5600" dirty="0" smtClean="0"/>
          </a:p>
          <a:p>
            <a:pPr marL="0" indent="0">
              <a:lnSpc>
                <a:spcPct val="170000"/>
              </a:lnSpc>
              <a:buNone/>
            </a:pPr>
            <a:endParaRPr lang="en-US" sz="2000" dirty="0" smtClean="0"/>
          </a:p>
          <a:p>
            <a:pPr marL="0" indent="0">
              <a:buNone/>
            </a:pPr>
            <a:r>
              <a:rPr lang="en-US" sz="2000" dirty="0" smtClean="0"/>
              <a:t>                                            </a:t>
            </a:r>
            <a:endParaRPr lang="en-US" sz="2000" dirty="0"/>
          </a:p>
        </p:txBody>
      </p:sp>
      <p:sp>
        <p:nvSpPr>
          <p:cNvPr id="11" name="Down Arrow 10"/>
          <p:cNvSpPr/>
          <p:nvPr/>
        </p:nvSpPr>
        <p:spPr>
          <a:xfrm>
            <a:off x="3726596" y="2057400"/>
            <a:ext cx="242316" cy="3048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Down Arrow 11"/>
          <p:cNvSpPr/>
          <p:nvPr/>
        </p:nvSpPr>
        <p:spPr>
          <a:xfrm>
            <a:off x="3754028" y="2743200"/>
            <a:ext cx="242316" cy="3048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 name="Down Arrow 12"/>
          <p:cNvSpPr/>
          <p:nvPr/>
        </p:nvSpPr>
        <p:spPr>
          <a:xfrm>
            <a:off x="3757838" y="3505200"/>
            <a:ext cx="242316" cy="3048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 name="Down Arrow 13"/>
          <p:cNvSpPr/>
          <p:nvPr/>
        </p:nvSpPr>
        <p:spPr>
          <a:xfrm>
            <a:off x="3754028" y="4114800"/>
            <a:ext cx="242316" cy="3048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 name="Down Arrow 14"/>
          <p:cNvSpPr/>
          <p:nvPr/>
        </p:nvSpPr>
        <p:spPr>
          <a:xfrm>
            <a:off x="3754028" y="4876800"/>
            <a:ext cx="242316" cy="3048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Down Arrow 15"/>
          <p:cNvSpPr/>
          <p:nvPr/>
        </p:nvSpPr>
        <p:spPr>
          <a:xfrm>
            <a:off x="3757838" y="5638800"/>
            <a:ext cx="242316" cy="30480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75795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DIAGNOSTIC EVALUATION</a:t>
            </a:r>
            <a:endParaRPr lang="en-US" dirty="0">
              <a:latin typeface="Algerian" pitchFamily="82" charset="0"/>
            </a:endParaRPr>
          </a:p>
        </p:txBody>
      </p:sp>
      <p:sp>
        <p:nvSpPr>
          <p:cNvPr id="3" name="Content Placeholder 2"/>
          <p:cNvSpPr>
            <a:spLocks noGrp="1"/>
          </p:cNvSpPr>
          <p:nvPr>
            <p:ph idx="1"/>
          </p:nvPr>
        </p:nvSpPr>
        <p:spPr/>
        <p:txBody>
          <a:bodyPr>
            <a:normAutofit/>
          </a:bodyPr>
          <a:lstStyle/>
          <a:p>
            <a:r>
              <a:rPr lang="en-US" sz="2800" dirty="0" smtClean="0"/>
              <a:t>Blood glucose level test:</a:t>
            </a:r>
          </a:p>
          <a:p>
            <a:pPr marL="0" indent="0">
              <a:buNone/>
            </a:pPr>
            <a:r>
              <a:rPr lang="en-US" sz="2800" dirty="0"/>
              <a:t> </a:t>
            </a:r>
            <a:r>
              <a:rPr lang="en-US" sz="2800" dirty="0" smtClean="0"/>
              <a:t>  Fastin</a:t>
            </a:r>
            <a:r>
              <a:rPr lang="en-US" sz="2800" dirty="0"/>
              <a:t>g</a:t>
            </a:r>
            <a:r>
              <a:rPr lang="en-US" sz="2800" dirty="0" smtClean="0"/>
              <a:t> plasma glucose level – 126mg/dl or more </a:t>
            </a:r>
          </a:p>
          <a:p>
            <a:pPr marL="0" indent="0">
              <a:buNone/>
            </a:pPr>
            <a:r>
              <a:rPr lang="en-US" sz="2800" dirty="0"/>
              <a:t> </a:t>
            </a:r>
            <a:r>
              <a:rPr lang="en-US" sz="2800" dirty="0" smtClean="0"/>
              <a:t>  Random or PP – 180mg/dl or more.</a:t>
            </a:r>
          </a:p>
          <a:p>
            <a:r>
              <a:rPr lang="en-US" sz="2800" dirty="0" smtClean="0"/>
              <a:t>Detection of complication.</a:t>
            </a:r>
          </a:p>
          <a:p>
            <a:r>
              <a:rPr lang="en-US" sz="2800" dirty="0" smtClean="0"/>
              <a:t>By signs and symptoms.</a:t>
            </a:r>
          </a:p>
          <a:p>
            <a:r>
              <a:rPr lang="en-US" sz="2800" dirty="0" smtClean="0"/>
              <a:t>History collection.</a:t>
            </a:r>
          </a:p>
          <a:p>
            <a:endParaRPr lang="en-US" sz="2800" dirty="0"/>
          </a:p>
        </p:txBody>
      </p:sp>
    </p:spTree>
    <p:extLst>
      <p:ext uri="{BB962C8B-B14F-4D97-AF65-F5344CB8AC3E}">
        <p14:creationId xmlns:p14="http://schemas.microsoft.com/office/powerpoint/2010/main" val="118880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PREVENTION AND CONTROL </a:t>
            </a:r>
            <a:endParaRPr lang="en-US" dirty="0">
              <a:latin typeface="Algerian" pitchFamily="82" charset="0"/>
            </a:endParaRPr>
          </a:p>
        </p:txBody>
      </p:sp>
      <p:sp>
        <p:nvSpPr>
          <p:cNvPr id="3" name="Content Placeholder 2"/>
          <p:cNvSpPr>
            <a:spLocks noGrp="1"/>
          </p:cNvSpPr>
          <p:nvPr>
            <p:ph idx="1"/>
          </p:nvPr>
        </p:nvSpPr>
        <p:spPr/>
        <p:txBody>
          <a:bodyPr/>
          <a:lstStyle/>
          <a:p>
            <a:pPr marL="0" indent="0">
              <a:buNone/>
            </a:pPr>
            <a:r>
              <a:rPr lang="en-US" dirty="0" smtClean="0"/>
              <a:t>Prevention is depends upon three factors :</a:t>
            </a:r>
          </a:p>
          <a:p>
            <a:r>
              <a:rPr lang="en-US" dirty="0" smtClean="0"/>
              <a:t>Dietary management </a:t>
            </a:r>
          </a:p>
          <a:p>
            <a:r>
              <a:rPr lang="en-US" dirty="0" smtClean="0"/>
              <a:t>Exercises</a:t>
            </a:r>
          </a:p>
          <a:p>
            <a:r>
              <a:rPr lang="en-US" dirty="0" smtClean="0"/>
              <a:t>Insulin therapy. </a:t>
            </a:r>
            <a:endParaRPr lang="en-US" dirty="0"/>
          </a:p>
        </p:txBody>
      </p:sp>
    </p:spTree>
    <p:extLst>
      <p:ext uri="{BB962C8B-B14F-4D97-AF65-F5344CB8AC3E}">
        <p14:creationId xmlns:p14="http://schemas.microsoft.com/office/powerpoint/2010/main" val="1091523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1091</Words>
  <Application>Microsoft Office PowerPoint</Application>
  <PresentationFormat>On-screen Show (4:3)</PresentationFormat>
  <Paragraphs>130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Endocrine disease </vt:lpstr>
      <vt:lpstr>Objective.</vt:lpstr>
      <vt:lpstr> DIABETES MELLITUS</vt:lpstr>
      <vt:lpstr>Types of Diabetes Mellitus</vt:lpstr>
      <vt:lpstr>RISK FACTORS</vt:lpstr>
      <vt:lpstr>CLINICAL MANIFESTATIONS</vt:lpstr>
      <vt:lpstr>PATHOPHYSIOLOGY</vt:lpstr>
      <vt:lpstr>DIAGNOSTIC EVALUATION</vt:lpstr>
      <vt:lpstr>PREVENTION AND CONTROL </vt:lpstr>
      <vt:lpstr>PHARMACOLOGICAL MANAGEMENT</vt:lpstr>
      <vt:lpstr>MANAGEMENT</vt:lpstr>
      <vt:lpstr>NURSING MANAGEMENT</vt:lpstr>
      <vt:lpstr>Nursing Assessment</vt:lpstr>
      <vt:lpstr>NURSING DIAGNOSIS</vt:lpstr>
      <vt:lpstr>STANDARDS OF CARE GUIDELINES for Patients With Diabetes Mellitus</vt:lpstr>
      <vt:lpstr>STANDARDS OF CARE GUIDELINES Caring for Patients With Diabetes Mellitus</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MELLITUS</dc:title>
  <dc:creator>Sajnani</dc:creator>
  <cp:lastModifiedBy>Sajnani</cp:lastModifiedBy>
  <cp:revision>17</cp:revision>
  <dcterms:created xsi:type="dcterms:W3CDTF">2021-10-16T03:27:08Z</dcterms:created>
  <dcterms:modified xsi:type="dcterms:W3CDTF">2021-10-16T14:18:30Z</dcterms:modified>
</cp:coreProperties>
</file>