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3" r:id="rId37"/>
    <p:sldId id="292" r:id="rId38"/>
    <p:sldId id="291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>
        <p:scale>
          <a:sx n="100" d="100"/>
          <a:sy n="100" d="100"/>
        </p:scale>
        <p:origin x="480" y="-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A842893-B5F4-4EDF-ADAE-68CE3BE44AE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ECB2-EB8B-4F4D-BB18-6A811B87EC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0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2893-B5F4-4EDF-ADAE-68CE3BE44AE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ECB2-EB8B-4F4D-BB18-6A811B8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2893-B5F4-4EDF-ADAE-68CE3BE44AE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ECB2-EB8B-4F4D-BB18-6A811B87EC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85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2893-B5F4-4EDF-ADAE-68CE3BE44AE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ECB2-EB8B-4F4D-BB18-6A811B8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3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2893-B5F4-4EDF-ADAE-68CE3BE44AE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ECB2-EB8B-4F4D-BB18-6A811B87EC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21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2893-B5F4-4EDF-ADAE-68CE3BE44AE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ECB2-EB8B-4F4D-BB18-6A811B8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8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2893-B5F4-4EDF-ADAE-68CE3BE44AE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ECB2-EB8B-4F4D-BB18-6A811B8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0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2893-B5F4-4EDF-ADAE-68CE3BE44AE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ECB2-EB8B-4F4D-BB18-6A811B8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2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2893-B5F4-4EDF-ADAE-68CE3BE44AE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ECB2-EB8B-4F4D-BB18-6A811B8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8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2893-B5F4-4EDF-ADAE-68CE3BE44AE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ECB2-EB8B-4F4D-BB18-6A811B8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3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2893-B5F4-4EDF-ADAE-68CE3BE44AE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ECB2-EB8B-4F4D-BB18-6A811B87EC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27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842893-B5F4-4EDF-ADAE-68CE3BE44AE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389ECB2-EB8B-4F4D-BB18-6A811B87EC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0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96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Links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8096" y="1592390"/>
            <a:ext cx="7592133" cy="43165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>
                <a:ea typeface="Times New Roman" panose="02020603050405020304" pitchFamily="18" charset="0"/>
              </a:rPr>
              <a:t>HTML links are defined with the &lt;a&gt; tag: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Example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href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="https://www.w3schools.com"&gt;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This is a link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The link's destination is specified in the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href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attribute.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Attributes are used to provide additional information about HTML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Abosulute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Path  “c:\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MyHTML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\Files\Filename.html”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Relative Path    “Filename.html”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263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Images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8096" y="1715022"/>
            <a:ext cx="7867904" cy="44396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HTML images are defined with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tag.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The source file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src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), alternative text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),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width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 and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height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are provided as attributes: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Example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img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src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="w3schools.jpg"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alt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="W3Schools.com"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width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="104"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height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="142"&gt;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31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HTML buttons are defined with the &lt;button&gt; tag:</a:t>
            </a:r>
          </a:p>
          <a:p>
            <a:endParaRPr lang="en-US" sz="2400" dirty="0"/>
          </a:p>
          <a:p>
            <a:r>
              <a:rPr lang="en-US" sz="2400" dirty="0"/>
              <a:t>Example</a:t>
            </a:r>
          </a:p>
          <a:p>
            <a:r>
              <a:rPr lang="en-US" sz="2400" dirty="0"/>
              <a:t>&lt;button&gt;Click me&lt;/button&gt;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153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Lists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8096" y="2247153"/>
            <a:ext cx="7838875" cy="41010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HTML lists are defined with 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(unordered/bullet list) or 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(ordered/numbered list) tag, followed by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&lt;li&gt;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tags (list items):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Example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ul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Coffee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Milk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ul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Coffee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Milk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309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Elements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032496"/>
              </p:ext>
            </p:extLst>
          </p:nvPr>
        </p:nvGraphicFramePr>
        <p:xfrm>
          <a:off x="1557655" y="4651828"/>
          <a:ext cx="6028689" cy="1990725"/>
        </p:xfrm>
        <a:graphic>
          <a:graphicData uri="http://schemas.openxmlformats.org/drawingml/2006/table">
            <a:tbl>
              <a:tblPr firstRow="1" firstCol="1" bandRow="1"/>
              <a:tblGrid>
                <a:gridCol w="2009563">
                  <a:extLst>
                    <a:ext uri="{9D8B030D-6E8A-4147-A177-3AD203B41FA5}">
                      <a16:colId xmlns:a16="http://schemas.microsoft.com/office/drawing/2014/main" val="3216377078"/>
                    </a:ext>
                  </a:extLst>
                </a:gridCol>
                <a:gridCol w="2009563">
                  <a:extLst>
                    <a:ext uri="{9D8B030D-6E8A-4147-A177-3AD203B41FA5}">
                      <a16:colId xmlns:a16="http://schemas.microsoft.com/office/drawing/2014/main" val="1436916148"/>
                    </a:ext>
                  </a:extLst>
                </a:gridCol>
                <a:gridCol w="2009563">
                  <a:extLst>
                    <a:ext uri="{9D8B030D-6E8A-4147-A177-3AD203B41FA5}">
                      <a16:colId xmlns:a16="http://schemas.microsoft.com/office/drawing/2014/main" val="2897415593"/>
                    </a:ext>
                  </a:extLst>
                </a:gridCol>
              </a:tblGrid>
              <a:tr h="4997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15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Start tag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2400" marR="76200" marT="76200" marB="762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15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Element content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15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End tag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327421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&lt;h1&gt;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2400" marR="76200" marT="76200" marB="762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My First Heading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&lt;/h1&gt;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27161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&lt;p&gt;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2400" marR="76200" marT="76200" marB="762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My first paragraph.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&lt;/p&gt;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58252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&lt;br&gt;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2400" marR="76200" marT="76200" marB="762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1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6297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4048" y="1266286"/>
            <a:ext cx="8058150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An HTML element usually consists of a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tag and an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tag, with the content inserted in between: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tagname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Content goes here...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tagname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The HTML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element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is everything from the start tag to the end tag: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My first paragraph.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/p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elements with no content are called empty elements. Empty elements do not have an end tag, such as the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element (which indicates a line break).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33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 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provide additional information about HTML elements.</a:t>
            </a:r>
          </a:p>
          <a:p>
            <a:r>
              <a:rPr lang="en-US" dirty="0"/>
              <a:t>________________________________________</a:t>
            </a:r>
          </a:p>
          <a:p>
            <a:r>
              <a:rPr lang="en-US" dirty="0"/>
              <a:t>HTML Attributes</a:t>
            </a:r>
          </a:p>
          <a:p>
            <a:r>
              <a:rPr lang="en-US" dirty="0"/>
              <a:t>•	All HTML elements can have attributes</a:t>
            </a:r>
          </a:p>
          <a:p>
            <a:r>
              <a:rPr lang="en-US" dirty="0"/>
              <a:t>•	Attributes provide additional information about an element</a:t>
            </a:r>
          </a:p>
          <a:p>
            <a:r>
              <a:rPr lang="en-US" dirty="0"/>
              <a:t>•	Attributes are always specified in the start tag</a:t>
            </a:r>
          </a:p>
          <a:p>
            <a:r>
              <a:rPr lang="en-US" dirty="0"/>
              <a:t>•	Attributes usually come in name/value pairs like: name="value"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37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href</a:t>
            </a:r>
            <a:r>
              <a:rPr lang="en-US" b="1" dirty="0"/>
              <a:t> Attribute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8096" y="2324099"/>
            <a:ext cx="7664703" cy="39471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HTML links are defined with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&lt;a&gt;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tag. The link address is specified in the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attribute: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Example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="https://www.w3schools.com"&gt;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This is a link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98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src</a:t>
            </a:r>
            <a:r>
              <a:rPr lang="en-US" b="1" dirty="0"/>
              <a:t> Attribute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8096" y="2293323"/>
            <a:ext cx="7534075" cy="40087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HTML images are defined with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tag.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The filename of the image source is specified in the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src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attribute: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Example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img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src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="img_girl.jpg"&gt;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07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width and height Attributes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5429" y="2510515"/>
            <a:ext cx="8534400" cy="35162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HTML images also have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width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and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height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attributes, which specifies the width and height of the image: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Example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img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src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="img_girl.jpg"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width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="500"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height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="600"&gt;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The width and height are specified in pixels by default; so width="500" means 500 pixels wide.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704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alt Attribute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8096" y="1681509"/>
            <a:ext cx="7563103" cy="49012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attribute specifies an alternative text to be used, if an image cannot be displayed.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The value of 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attribute can be read by screen readers. This way, someone "listening" to the webpage, e.g. a vision impaired person, can "hear" the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Example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img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src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="img_girl.jpg"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alt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="Girl with a jacket"&gt;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attribute is also useful if the image cannot be displayed (e.g. if it does not exist):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Example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See what happens if we try to display an image that does not exist: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img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src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="img_typo.jpg"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alt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="Girl with a jacket"&gt;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06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HTML is the standard markup language for creating Web pages.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stands for Hyper Text Markup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describes the structure of a Web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consists of a series of elements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elements tell the browser how to display the content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elements are represented by tags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tags label pieces of content such as "heading", "paragraph", "table", and so 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Browsers do not display the HTML tags, but use them to render the content of the page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85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style Attribute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style attribute is used to specify the styling of an element, like color, font, size etc.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&lt;p style="</a:t>
            </a:r>
            <a:r>
              <a:rPr lang="en-US" dirty="0" err="1"/>
              <a:t>color:red</a:t>
            </a:r>
            <a:r>
              <a:rPr lang="en-US" dirty="0"/>
              <a:t>"&gt;This is a paragraph.&lt;/p&gt;</a:t>
            </a:r>
          </a:p>
          <a:p>
            <a:r>
              <a:rPr lang="en-US" dirty="0"/>
              <a:t>You will learn more about styling later in this tutorial, and in our CSS </a:t>
            </a:r>
          </a:p>
          <a:p>
            <a:r>
              <a:rPr lang="en-US" dirty="0"/>
              <a:t>________________________________________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93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title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a title attribute is added to the &lt;p&gt; element. The value of the title attribute will be displayed as a tooltip when you mouse over the paragraph: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&lt;p title="I'm a tooltip"&gt;</a:t>
            </a:r>
          </a:p>
          <a:p>
            <a:r>
              <a:rPr lang="en-US" dirty="0"/>
              <a:t>This is a paragraph.</a:t>
            </a:r>
          </a:p>
          <a:p>
            <a:r>
              <a:rPr lang="en-US" dirty="0"/>
              <a:t>&lt;/p&gt;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87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Horizontal Rules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8097" y="1862434"/>
            <a:ext cx="7679218" cy="48705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&lt;hr&gt;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tag defines a thematic break in an HTML page, and is most often displayed as a horizontal rule.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&lt;hr&gt;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element is used to separate content (or define a change) in an HTML page:</a:t>
            </a: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Example</a:t>
            </a: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h1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This is heading 1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/h1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This is some text.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/p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h2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This is heading 2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/h2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This is some other text.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/p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17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HTML &lt;head&gt; Element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343" y="1516743"/>
            <a:ext cx="7260714" cy="512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18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HTML Paragraphs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&lt;p&gt; element defines a paragraph: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&lt;p&gt;This is a paragraph.&lt;/p&gt;</a:t>
            </a:r>
          </a:p>
          <a:p>
            <a:r>
              <a:rPr lang="en-US" dirty="0"/>
              <a:t>&lt;p&gt;This is another paragraph.&lt;/p&gt;</a:t>
            </a:r>
          </a:p>
          <a:p>
            <a:r>
              <a:rPr lang="en-US" dirty="0"/>
              <a:t>Note: Browsers automatically add some white space (a margin) before and after a paragraph.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58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Display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233714"/>
            <a:ext cx="7882418" cy="5075646"/>
          </a:xfrm>
        </p:spPr>
        <p:txBody>
          <a:bodyPr>
            <a:noAutofit/>
          </a:bodyPr>
          <a:lstStyle/>
          <a:p>
            <a:r>
              <a:rPr lang="en-US" sz="1600" dirty="0"/>
              <a:t>You cannot be sure how HTML will be displayed.</a:t>
            </a:r>
          </a:p>
          <a:p>
            <a:r>
              <a:rPr lang="en-US" sz="1600" dirty="0"/>
              <a:t>Large or small screens, and resized windows will create different results.</a:t>
            </a:r>
          </a:p>
          <a:p>
            <a:r>
              <a:rPr lang="en-US" sz="1600" dirty="0"/>
              <a:t>With HTML, you cannot change the output by adding extra spaces or extra lines in your HTML code.</a:t>
            </a:r>
          </a:p>
          <a:p>
            <a:r>
              <a:rPr lang="en-US" sz="1600" dirty="0"/>
              <a:t>The browser will remove any extra spaces and extra lines when the page is displayed:</a:t>
            </a:r>
          </a:p>
          <a:p>
            <a:r>
              <a:rPr lang="en-US" sz="1600" dirty="0"/>
              <a:t>Example</a:t>
            </a:r>
            <a:endParaRPr lang="en-US" sz="1600" b="1" dirty="0"/>
          </a:p>
          <a:p>
            <a:r>
              <a:rPr lang="en-US" sz="1600" dirty="0"/>
              <a:t>&lt;p&gt;</a:t>
            </a:r>
            <a:br>
              <a:rPr lang="en-US" sz="1600" dirty="0"/>
            </a:br>
            <a:r>
              <a:rPr lang="en-US" sz="1600" dirty="0"/>
              <a:t>This paragraph</a:t>
            </a:r>
            <a:br>
              <a:rPr lang="en-US" sz="1600" dirty="0"/>
            </a:br>
            <a:r>
              <a:rPr lang="en-US" sz="1600" dirty="0"/>
              <a:t>contains a lot of lines</a:t>
            </a:r>
            <a:br>
              <a:rPr lang="en-US" sz="1600" dirty="0"/>
            </a:br>
            <a:r>
              <a:rPr lang="en-US" sz="1600" dirty="0"/>
              <a:t>in the source code,</a:t>
            </a:r>
            <a:br>
              <a:rPr lang="en-US" sz="1600" dirty="0"/>
            </a:br>
            <a:r>
              <a:rPr lang="en-US" sz="1600" dirty="0"/>
              <a:t>but the browser</a:t>
            </a:r>
            <a:br>
              <a:rPr lang="en-US" sz="1600" dirty="0"/>
            </a:br>
            <a:r>
              <a:rPr lang="en-US" sz="1600" dirty="0"/>
              <a:t>ignores it.</a:t>
            </a:r>
            <a:br>
              <a:rPr lang="en-US" sz="1600" dirty="0"/>
            </a:br>
            <a:r>
              <a:rPr lang="en-US" sz="1600" dirty="0"/>
              <a:t>&lt;/p&gt;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&lt;p&gt;</a:t>
            </a:r>
            <a:br>
              <a:rPr lang="en-US" sz="1600" dirty="0"/>
            </a:br>
            <a:r>
              <a:rPr lang="en-US" sz="1600" dirty="0"/>
              <a:t>This paragraph</a:t>
            </a:r>
            <a:br>
              <a:rPr lang="en-US" sz="1600" dirty="0"/>
            </a:br>
            <a:r>
              <a:rPr lang="en-US" sz="1600" dirty="0"/>
              <a:t>contains         a lot of spaces</a:t>
            </a:r>
            <a:br>
              <a:rPr lang="en-US" sz="1600" dirty="0"/>
            </a:br>
            <a:r>
              <a:rPr lang="en-US" sz="1600" dirty="0"/>
              <a:t>in the source         code,</a:t>
            </a:r>
            <a:br>
              <a:rPr lang="en-US" sz="1600" dirty="0"/>
            </a:br>
            <a:r>
              <a:rPr lang="en-US" sz="1600" dirty="0"/>
              <a:t>but the        browser</a:t>
            </a:r>
            <a:br>
              <a:rPr lang="en-US" sz="1600" dirty="0"/>
            </a:br>
            <a:r>
              <a:rPr lang="en-US" sz="1600" dirty="0"/>
              <a:t>ignores it.</a:t>
            </a:r>
            <a:br>
              <a:rPr lang="en-US" sz="1600" dirty="0"/>
            </a:br>
            <a:r>
              <a:rPr lang="en-US" sz="1600" dirty="0"/>
              <a:t>&lt;/p&gt;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9420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Line Breaks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8096" y="1335024"/>
            <a:ext cx="7290054" cy="53013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The HTML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element defines a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line break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Use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if you want a line break (a new line) without starting a new paragraph: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Example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This is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 paragraph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with line breaks.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tag is an empty tag, which means that it has no end tag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312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HTML &lt;pre&gt; Element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2953" y="1825365"/>
            <a:ext cx="8245275" cy="41318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The HTML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&lt;pre&gt;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element defines preformatted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The text inside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&lt;pre&gt;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element is displayed in a fixed-width font (usually Courier), and it preserves both spaces and line breaks: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Example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 My Bonnie lies over the ocean.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 My Bonnie lies over the sea.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 My Bonnie lies over the ocean.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 Oh, bring back my Bonnie to me.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/pre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401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HTML Styles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8096" y="2004754"/>
            <a:ext cx="7417961" cy="4585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Setting the style of an HTML element, can be done with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style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attribute.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The HTML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style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attribute has the following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syntax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tagname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style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="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property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value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property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is a CSS property. The </a:t>
            </a: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is a CSS value.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39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 Color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CSS background-color property defines the background color for an HTML element.</a:t>
            </a:r>
          </a:p>
          <a:p>
            <a:r>
              <a:rPr lang="en-US" dirty="0"/>
              <a:t>This example sets the background color for a page to </a:t>
            </a:r>
            <a:r>
              <a:rPr lang="en-US" dirty="0" err="1"/>
              <a:t>powderblue</a:t>
            </a:r>
            <a:r>
              <a:rPr lang="en-US" dirty="0"/>
              <a:t>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&lt;body style="</a:t>
            </a:r>
            <a:r>
              <a:rPr lang="en-US" dirty="0" err="1"/>
              <a:t>background-color:powderblue</a:t>
            </a:r>
            <a:r>
              <a:rPr lang="en-US" dirty="0"/>
              <a:t>;"&gt;</a:t>
            </a:r>
          </a:p>
          <a:p>
            <a:endParaRPr lang="en-US" dirty="0"/>
          </a:p>
          <a:p>
            <a:r>
              <a:rPr lang="en-US" dirty="0"/>
              <a:t>&lt;h1&gt;This is a heading&lt;/h1&gt;</a:t>
            </a:r>
          </a:p>
          <a:p>
            <a:r>
              <a:rPr lang="en-US" dirty="0"/>
              <a:t>&lt;p&gt;This is a paragraph.&lt;/p&gt;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3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HTML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46" y="2272937"/>
            <a:ext cx="4639927" cy="402336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!DOCTYPE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head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Page 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/head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h1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My First Heading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/h1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My first paragraph.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8546" y="1634302"/>
            <a:ext cx="5105454" cy="49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Example Explained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&lt;!DOCTYPE html&gt;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declaration defines this document to be HTML5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&lt;html&gt;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element is the root element of an HTML page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&lt;head&gt;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element contains meta information about the document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&lt;title&gt;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element specifies a title for the document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&lt;body&gt;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element contains the visible page content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&lt;h1&gt;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element defines a large heading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&lt;p&gt;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element defines a paragraph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804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 Color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CSS color property defines the text color for an HTML element: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&lt;h1 style="</a:t>
            </a:r>
            <a:r>
              <a:rPr lang="en-US" dirty="0" err="1"/>
              <a:t>color:blue</a:t>
            </a:r>
            <a:r>
              <a:rPr lang="en-US" dirty="0"/>
              <a:t>;"&gt;This is a heading&lt;/h1&gt;</a:t>
            </a:r>
          </a:p>
          <a:p>
            <a:r>
              <a:rPr lang="en-US" dirty="0"/>
              <a:t>&lt;p style="</a:t>
            </a:r>
            <a:r>
              <a:rPr lang="en-US" dirty="0" err="1"/>
              <a:t>color:red</a:t>
            </a:r>
            <a:r>
              <a:rPr lang="en-US" dirty="0"/>
              <a:t>;"&gt;This is a paragraph.&lt;/p&gt;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09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CSS font-family property defines the font to be used for an HTML element: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&lt;h1 style="</a:t>
            </a:r>
            <a:r>
              <a:rPr lang="en-US" dirty="0" err="1"/>
              <a:t>font-family:verdana</a:t>
            </a:r>
            <a:r>
              <a:rPr lang="en-US" dirty="0"/>
              <a:t>;"&gt;This is a heading&lt;/h1&gt;</a:t>
            </a:r>
          </a:p>
          <a:p>
            <a:r>
              <a:rPr lang="en-US" dirty="0"/>
              <a:t>&lt;p style="</a:t>
            </a:r>
            <a:r>
              <a:rPr lang="en-US" dirty="0" err="1"/>
              <a:t>font-family:courier</a:t>
            </a:r>
            <a:r>
              <a:rPr lang="en-US" dirty="0"/>
              <a:t>;"&gt;This is a paragraph.&lt;/p&gt;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70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 Size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CSS font-size property defines the text size for an HTML element: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&lt;h1 style="font-size:300%;"&gt;This is a heading&lt;/h1&gt;</a:t>
            </a:r>
          </a:p>
          <a:p>
            <a:r>
              <a:rPr lang="en-US" dirty="0"/>
              <a:t>&lt;p style="font-size:160%;"&gt;This is a paragraph.&lt;/p&gt;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36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CSS text-align property defines the horizontal text alignment for an HTML element: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&lt;h1 style="</a:t>
            </a:r>
            <a:r>
              <a:rPr lang="en-US" dirty="0" err="1"/>
              <a:t>text-align:center</a:t>
            </a:r>
            <a:r>
              <a:rPr lang="en-US" dirty="0"/>
              <a:t>;"&gt;Centered Heading&lt;/h1&gt;</a:t>
            </a:r>
          </a:p>
          <a:p>
            <a:r>
              <a:rPr lang="en-US" dirty="0"/>
              <a:t>&lt;p style="</a:t>
            </a:r>
            <a:r>
              <a:rPr lang="en-US" dirty="0" err="1"/>
              <a:t>text-align:center</a:t>
            </a:r>
            <a:r>
              <a:rPr lang="en-US" dirty="0"/>
              <a:t>;"&gt;Centered paragraph.&lt;/p&gt;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72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 Text Formatting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8096" y="1600828"/>
            <a:ext cx="7330276" cy="5393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HTML Formatting Elements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In the previous chapter, you learned about the HTML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style attribute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HTML also defines special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elements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for defining text with a special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meaning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HTML uses elements like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&lt;b&gt;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and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for formatting output, like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bold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or 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italic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Formatting elements were designed to display special types of text: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&lt;b&gt;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- Bold text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&lt;strong&gt;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- Important text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- Italic text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- Emphasized text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&lt;mark&gt;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- Marked text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&lt;small&gt;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- Small text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&lt;del&gt;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- Deleted text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&lt;ins&gt;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- Inserted text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&lt;sub&gt;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- Subscript text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&lt;sup&gt;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- Superscript text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678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Comment Tags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4419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can add comments to your HTML source by using the following syntax:</a:t>
            </a:r>
          </a:p>
          <a:p>
            <a:r>
              <a:rPr lang="en-US" dirty="0"/>
              <a:t>&lt;!-- Write your comments here --&gt;</a:t>
            </a:r>
          </a:p>
          <a:p>
            <a:r>
              <a:rPr lang="en-US" dirty="0"/>
              <a:t>Notice that there is an exclamation point (!) in the opening tag, but not in the closing tag.</a:t>
            </a:r>
          </a:p>
          <a:p>
            <a:r>
              <a:rPr lang="en-US" dirty="0"/>
              <a:t>Note: Comments are not displayed by the browser, but they can help document your HTML source code.</a:t>
            </a:r>
          </a:p>
          <a:p>
            <a:r>
              <a:rPr lang="en-US" dirty="0"/>
              <a:t>With comments you can place notifications and reminders in your HTML:</a:t>
            </a:r>
          </a:p>
          <a:p>
            <a:pPr marL="0" marR="0">
              <a:spcBef>
                <a:spcPts val="750"/>
              </a:spcBef>
              <a:spcAft>
                <a:spcPts val="750"/>
              </a:spcAft>
            </a:pPr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Example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&lt;!-- This is a comment --&gt;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This is a paragraph.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&lt;!-- Remember to add more information here --&gt;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498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Links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HTML Links - Hyperlinks</a:t>
            </a:r>
          </a:p>
          <a:p>
            <a:r>
              <a:rPr lang="en-US" dirty="0"/>
              <a:t>HTML links are hyperlinks.</a:t>
            </a:r>
          </a:p>
          <a:p>
            <a:r>
              <a:rPr lang="en-US" dirty="0"/>
              <a:t>You can click on a link and jump to another document.</a:t>
            </a:r>
          </a:p>
          <a:p>
            <a:r>
              <a:rPr lang="en-US" dirty="0"/>
              <a:t>When you move the mouse over a link, the mouse arrow will turn into a little hand.</a:t>
            </a:r>
          </a:p>
          <a:p>
            <a:r>
              <a:rPr lang="en-US" dirty="0"/>
              <a:t>Note: A link does not have to be text. It can be an image or any other HTML element.</a:t>
            </a:r>
          </a:p>
          <a:p>
            <a:r>
              <a:rPr lang="en-US" dirty="0"/>
              <a:t>Hyperlinks are defined with the HTML &lt;a&gt; tag: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url</a:t>
            </a:r>
            <a:r>
              <a:rPr lang="en-US" dirty="0"/>
              <a:t>"&gt;link text&lt;/a&gt;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="https://www.w3schools.com/html/"&gt;Visit our HTML tutorial&lt;/a&gt;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21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HTML Links - The target Attribute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8096" y="1708549"/>
            <a:ext cx="7896933" cy="51782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attribute specifies where to open the linked document.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attribute can have one of the following values: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_blank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- Opens the linked document in a new window or tab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- Opens the linked document in the same window/tab as it was clicked (this is default)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_parent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- Opens the linked document in the parent frame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_top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- Opens the linked document in the full body of the window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framename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- Opens the linked document in a named frame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This example will open the linked document in a new browser window/tab: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Example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href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="https://www.w3schools.com/"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target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="_blank"&gt;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Visit W3Schools!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Tip: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If your webpage is locked in a frame, you can use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target="_top"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to break out of the frame: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848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Links - Image as Link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8096" y="2324097"/>
            <a:ext cx="7650190" cy="39471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It is common to use images as links: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Example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href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="default.asp"&gt;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img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="smiley.gif"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alt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="HTML tutorial"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style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="width:42px;height:42px;border:0;"&gt;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Note: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border:0;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is added to prevent IE9 (and earlier) from displaying a border around the image (when the image is a link).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50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Tags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1440"/>
              </a:spcBef>
              <a:spcAft>
                <a:spcPts val="1440"/>
              </a:spcAf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HTML tags are element names surrounded by angle brackets: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tagname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&gt;content goes here...&lt;/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tagname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HTML tags normally come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in pairs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like </a:t>
            </a:r>
            <a:r>
              <a:rPr 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and </a:t>
            </a:r>
            <a:r>
              <a:rPr 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&lt;/p&gt;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 first tag in a pair is the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start tag,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the second tag is the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end tag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 end tag is written like the start tag, but with a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forward slash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inserted before the tag name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Tip: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start tag is also called the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opening tag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the end tag the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closing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1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&lt;!DOCTYPE&gt;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1440"/>
              </a:spcBef>
              <a:spcAft>
                <a:spcPts val="1440"/>
              </a:spcAf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&lt;!DOCTYPE&gt;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declaration represents the document type, and helps browsers to display web pages correctly.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1440"/>
              </a:spcBef>
              <a:spcAft>
                <a:spcPts val="1440"/>
              </a:spcAf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It must only appear once, at the top of the page (before any HTML tags).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1440"/>
              </a:spcBef>
              <a:spcAft>
                <a:spcPts val="1440"/>
              </a:spcAf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&lt;!DOCTYPE&gt;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declaration is not case sensitive.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1440"/>
              </a:spcBef>
              <a:spcAft>
                <a:spcPts val="1440"/>
              </a:spcAf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&lt;!DOCTYPE&gt;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declaration for HTML5 is: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!DOCTYPE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 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6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Some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Notepa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62" y="1969634"/>
            <a:ext cx="7903517" cy="4574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589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the HTML Page in Your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View in Brows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3" y="1870211"/>
            <a:ext cx="8199399" cy="4661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645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Headings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90286" y="1246883"/>
            <a:ext cx="8204785" cy="610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HTML headings are defined with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&lt;h1&gt;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to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&lt;h6&gt;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tags.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&lt;h1&gt;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defines the most important heading.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&lt;h6&gt;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defines the least important heading: 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Example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This is heading 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/h1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This is heading 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/h2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This is heading 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/h3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CD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Search engines use the headings to index the structure and content of your web pages.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Users often skim a page by its headings. It is important to use headings to show the document structure.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&lt;h1&gt; headings should be used for main headings, followed by &lt;h2&gt; headings, then the less important &lt;h3&gt;, and so 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57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Paragraphs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HTML paragraphs are defined with the &lt;p&gt; tag: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&lt;p&gt;This is a paragraph.&lt;/p&gt;</a:t>
            </a:r>
          </a:p>
          <a:p>
            <a:r>
              <a:rPr lang="en-US" dirty="0"/>
              <a:t>&lt;p&gt;This is another paragraph.&lt;/p&gt;</a:t>
            </a:r>
          </a:p>
          <a:p>
            <a:endParaRPr lang="en-US" dirty="0"/>
          </a:p>
          <a:p>
            <a:r>
              <a:rPr lang="en-US" dirty="0"/>
              <a:t>&lt;pre&gt;  this </a:t>
            </a:r>
          </a:p>
          <a:p>
            <a:r>
              <a:rPr lang="en-US" dirty="0"/>
              <a:t>             is</a:t>
            </a:r>
          </a:p>
          <a:p>
            <a:r>
              <a:rPr lang="en-US" dirty="0"/>
              <a:t>             </a:t>
            </a:r>
            <a:r>
              <a:rPr lang="en-US" dirty="0" err="1"/>
              <a:t>Formated</a:t>
            </a:r>
            <a:endParaRPr lang="en-US" dirty="0"/>
          </a:p>
          <a:p>
            <a:r>
              <a:rPr lang="en-US" dirty="0"/>
              <a:t>&lt;/pre&gt;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18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117</TotalTime>
  <Words>2764</Words>
  <Application>Microsoft Office PowerPoint</Application>
  <PresentationFormat>On-screen Show (4:3)</PresentationFormat>
  <Paragraphs>289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Consolas</vt:lpstr>
      <vt:lpstr>Segoe UI</vt:lpstr>
      <vt:lpstr>Symbol</vt:lpstr>
      <vt:lpstr>Times New Roman</vt:lpstr>
      <vt:lpstr>Tw Cen MT</vt:lpstr>
      <vt:lpstr>Tw Cen MT Condensed</vt:lpstr>
      <vt:lpstr>Verdana</vt:lpstr>
      <vt:lpstr>Wingdings</vt:lpstr>
      <vt:lpstr>Wingdings 3</vt:lpstr>
      <vt:lpstr>Integral</vt:lpstr>
      <vt:lpstr>HTML</vt:lpstr>
      <vt:lpstr>What is HTML</vt:lpstr>
      <vt:lpstr>A Simple HTML Document</vt:lpstr>
      <vt:lpstr>HTML Tags </vt:lpstr>
      <vt:lpstr>The &lt;!DOCTYPE&gt; Declaration</vt:lpstr>
      <vt:lpstr>Write Some HTML</vt:lpstr>
      <vt:lpstr>View the HTML Page in Your Browser</vt:lpstr>
      <vt:lpstr>HTML Headings </vt:lpstr>
      <vt:lpstr>HTML Paragraphs </vt:lpstr>
      <vt:lpstr>HTML Links </vt:lpstr>
      <vt:lpstr>HTML Images</vt:lpstr>
      <vt:lpstr>HTML Buttons</vt:lpstr>
      <vt:lpstr>HTML Lists </vt:lpstr>
      <vt:lpstr>HTML Elements </vt:lpstr>
      <vt:lpstr>HTML Attributes</vt:lpstr>
      <vt:lpstr>The href Attribute </vt:lpstr>
      <vt:lpstr>The src Attribute </vt:lpstr>
      <vt:lpstr>The width and height Attributes </vt:lpstr>
      <vt:lpstr>The alt Attribute</vt:lpstr>
      <vt:lpstr>The style Attribute </vt:lpstr>
      <vt:lpstr>The title Attribute</vt:lpstr>
      <vt:lpstr>HTML Horizontal Rules </vt:lpstr>
      <vt:lpstr>The HTML &lt;head&gt; Element </vt:lpstr>
      <vt:lpstr> HTML Paragraphs </vt:lpstr>
      <vt:lpstr>HTML Display </vt:lpstr>
      <vt:lpstr>HTML Line Breaks </vt:lpstr>
      <vt:lpstr>The HTML &lt;pre&gt; Element </vt:lpstr>
      <vt:lpstr> HTML Styles </vt:lpstr>
      <vt:lpstr>Background Color </vt:lpstr>
      <vt:lpstr>Text Color </vt:lpstr>
      <vt:lpstr>Fonts </vt:lpstr>
      <vt:lpstr>Text Size </vt:lpstr>
      <vt:lpstr>Text Alignment</vt:lpstr>
      <vt:lpstr>HTML Text Formatting </vt:lpstr>
      <vt:lpstr>HTML Comment Tags </vt:lpstr>
      <vt:lpstr>HTML Links </vt:lpstr>
      <vt:lpstr>HTML Links - The target Attribute </vt:lpstr>
      <vt:lpstr>HTML Links - Image as Link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Dr. Zeeshan Bhatti</dc:creator>
  <cp:lastModifiedBy>Zeeshan</cp:lastModifiedBy>
  <cp:revision>15</cp:revision>
  <dcterms:created xsi:type="dcterms:W3CDTF">2020-01-22T03:37:20Z</dcterms:created>
  <dcterms:modified xsi:type="dcterms:W3CDTF">2021-04-02T11:22:25Z</dcterms:modified>
</cp:coreProperties>
</file>