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handoutMasterIdLst>
    <p:handoutMasterId r:id="rId42"/>
  </p:handoutMasterIdLst>
  <p:sldIdLst>
    <p:sldId id="256" r:id="rId2"/>
    <p:sldId id="320" r:id="rId3"/>
    <p:sldId id="259" r:id="rId4"/>
    <p:sldId id="261" r:id="rId5"/>
    <p:sldId id="318" r:id="rId6"/>
    <p:sldId id="262" r:id="rId7"/>
    <p:sldId id="263" r:id="rId8"/>
    <p:sldId id="264" r:id="rId9"/>
    <p:sldId id="275" r:id="rId10"/>
    <p:sldId id="276" r:id="rId11"/>
    <p:sldId id="277" r:id="rId12"/>
    <p:sldId id="278" r:id="rId13"/>
    <p:sldId id="279" r:id="rId14"/>
    <p:sldId id="265" r:id="rId15"/>
    <p:sldId id="266" r:id="rId16"/>
    <p:sldId id="267" r:id="rId17"/>
    <p:sldId id="268" r:id="rId18"/>
    <p:sldId id="273" r:id="rId19"/>
    <p:sldId id="270" r:id="rId20"/>
    <p:sldId id="331" r:id="rId21"/>
    <p:sldId id="271" r:id="rId22"/>
    <p:sldId id="272" r:id="rId23"/>
    <p:sldId id="274" r:id="rId24"/>
    <p:sldId id="322" r:id="rId25"/>
    <p:sldId id="323" r:id="rId26"/>
    <p:sldId id="324" r:id="rId27"/>
    <p:sldId id="325" r:id="rId28"/>
    <p:sldId id="326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330" r:id="rId37"/>
    <p:sldId id="327" r:id="rId38"/>
    <p:sldId id="328" r:id="rId39"/>
    <p:sldId id="329" r:id="rId40"/>
    <p:sldId id="319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762" autoAdjust="0"/>
  </p:normalViewPr>
  <p:slideViewPr>
    <p:cSldViewPr>
      <p:cViewPr varScale="1">
        <p:scale>
          <a:sx n="121" d="100"/>
          <a:sy n="121" d="100"/>
        </p:scale>
        <p:origin x="18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0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185CF-9AB0-40BA-99DE-F46F72E4B4E7}" type="datetimeFigureOut">
              <a:rPr lang="en-US" smtClean="0"/>
              <a:pPr/>
              <a:t>12/3/19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52395-1788-4CA8-A508-772048CE323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1029-EE8A-40A2-B374-D560FDD4B2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889A-FB6C-4E37-B7DB-3947E91DD3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E5A2A-2E3C-4B81-A4CF-C29F5575CA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038BA6A-1212-4D35-969B-DACC76C2FD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3DAF-D33B-48F0-A2F1-4E1C86C8FE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CC5D2-E2B9-454C-A87A-967141CDDA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F6690-BB7F-4E21-8678-C9BD7C7E09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782E-4672-4BF5-9171-BB0A8C3779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8FBE-EEB8-457F-8708-A8CE29782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8F7B1-AFD7-43A1-8036-38CC713A0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A836-6077-4F14-9A07-DED7080F01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E10F56D-6D52-4088-9ECC-F6F019F377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0CFD5D-1CF5-47CF-A49A-84ED7108B7E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 build="p"/>
    </p:bld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Software Development Life Cycle (SDLC)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Ankur Jain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V-Shaped Steps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981200"/>
            <a:ext cx="4038600" cy="4419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Project and Requirements Planning </a:t>
            </a:r>
            <a:r>
              <a:rPr lang="en-US" sz="1800" dirty="0"/>
              <a:t>– allocate resources</a:t>
            </a:r>
          </a:p>
          <a:p>
            <a:pPr>
              <a:lnSpc>
                <a:spcPct val="80000"/>
              </a:lnSpc>
            </a:pPr>
            <a:endParaRPr lang="en-US" sz="1800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Product Requirements and Specification Analysis </a:t>
            </a:r>
            <a:r>
              <a:rPr lang="en-US" sz="1800" dirty="0"/>
              <a:t>– complete specification of the software system</a:t>
            </a:r>
          </a:p>
          <a:p>
            <a:pPr>
              <a:lnSpc>
                <a:spcPct val="80000"/>
              </a:lnSpc>
            </a:pPr>
            <a:endParaRPr lang="en-US" sz="1800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Architecture or High-Level Design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/>
              <a:t>– defines how software functions fulfill the design</a:t>
            </a:r>
          </a:p>
          <a:p>
            <a:pPr>
              <a:lnSpc>
                <a:spcPct val="80000"/>
              </a:lnSpc>
            </a:pPr>
            <a:endParaRPr lang="en-US" sz="1800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Detailed Design </a:t>
            </a:r>
            <a:r>
              <a:rPr lang="en-US" sz="1800" dirty="0"/>
              <a:t>– develop algorithms for each architectural component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24400" y="1981200"/>
            <a:ext cx="4038600" cy="4267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dirty="0"/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Coding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/>
              <a:t>– transform algorithms into software</a:t>
            </a:r>
          </a:p>
          <a:p>
            <a:pPr>
              <a:lnSpc>
                <a:spcPct val="80000"/>
              </a:lnSpc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Unit testing </a:t>
            </a:r>
            <a:r>
              <a:rPr lang="en-US" sz="1800" dirty="0"/>
              <a:t>– check that each module acts as expected</a:t>
            </a:r>
          </a:p>
          <a:p>
            <a:pPr>
              <a:lnSpc>
                <a:spcPct val="80000"/>
              </a:lnSpc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Integration and Testing </a:t>
            </a:r>
            <a:r>
              <a:rPr lang="en-US" sz="1800" dirty="0"/>
              <a:t>– check that modules  interconnect correctly</a:t>
            </a:r>
          </a:p>
          <a:p>
            <a:pPr>
              <a:lnSpc>
                <a:spcPct val="80000"/>
              </a:lnSpc>
            </a:pP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System and acceptance testing </a:t>
            </a:r>
            <a:r>
              <a:rPr lang="en-US" sz="1800" dirty="0"/>
              <a:t>– check the entire software system in its environment</a:t>
            </a:r>
          </a:p>
          <a:p>
            <a:pPr>
              <a:lnSpc>
                <a:spcPct val="80000"/>
              </a:lnSpc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Production, operation and maintenance </a:t>
            </a:r>
            <a:r>
              <a:rPr lang="en-US" sz="1800" dirty="0"/>
              <a:t>– provide for enhancement and corrections</a:t>
            </a:r>
            <a:endParaRPr lang="en-US" sz="1800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sz="1800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endParaRPr lang="en-US" sz="1800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  <p:sp>
        <p:nvSpPr>
          <p:cNvPr id="454662" name="Text Box 6"/>
          <p:cNvSpPr txBox="1">
            <a:spLocks noChangeArrowheads="1"/>
          </p:cNvSpPr>
          <p:nvPr/>
        </p:nvSpPr>
        <p:spPr bwMode="auto">
          <a:xfrm>
            <a:off x="2133600" y="55181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b="1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V-Shaped Strengths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Emphasize planning for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verification and validation </a:t>
            </a:r>
            <a:r>
              <a:rPr lang="en-US" dirty="0"/>
              <a:t>of the product in early stages of product development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Each deliverable must be testable</a:t>
            </a:r>
          </a:p>
          <a:p>
            <a:r>
              <a:rPr lang="en-US" dirty="0"/>
              <a:t>Project management can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track progress by milestones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Easy to use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V-Shaped Weaknesses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easily handle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concurrent events</a:t>
            </a:r>
          </a:p>
          <a:p>
            <a:r>
              <a:rPr lang="en-US" dirty="0"/>
              <a:t>Does not handle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iterations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or phases</a:t>
            </a:r>
          </a:p>
          <a:p>
            <a:r>
              <a:rPr lang="en-US" dirty="0"/>
              <a:t>Does not easily handle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dynamic changes in requirements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When to use the V-Shaped Model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Excellent choice for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systems requiring high reliability </a:t>
            </a:r>
            <a:r>
              <a:rPr lang="en-US" dirty="0"/>
              <a:t>– hospital patient control applications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 requirements are known </a:t>
            </a:r>
            <a:r>
              <a:rPr lang="en-US" dirty="0"/>
              <a:t>up-front</a:t>
            </a:r>
          </a:p>
          <a:p>
            <a:pPr>
              <a:lnSpc>
                <a:spcPct val="90000"/>
              </a:lnSpc>
            </a:pPr>
            <a:r>
              <a:rPr lang="en-US" dirty="0"/>
              <a:t>When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design is stable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Solution and technology are known</a:t>
            </a:r>
          </a:p>
          <a:p>
            <a:pPr lvl="1">
              <a:lnSpc>
                <a:spcPct val="90000"/>
              </a:lnSpc>
            </a:pPr>
            <a:endParaRPr 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Prototyping Model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Developers build a prototype </a:t>
            </a:r>
            <a:r>
              <a:rPr lang="en-US" dirty="0"/>
              <a:t>during the requirements phase</a:t>
            </a:r>
          </a:p>
          <a:p>
            <a:r>
              <a:rPr lang="en-US" dirty="0"/>
              <a:t>Prototype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evaluated by end users</a:t>
            </a:r>
          </a:p>
          <a:p>
            <a:r>
              <a:rPr lang="en-US" dirty="0"/>
              <a:t>Users give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corrective feedback </a:t>
            </a:r>
          </a:p>
          <a:p>
            <a:r>
              <a:rPr lang="en-US" dirty="0"/>
              <a:t>Developers further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refine the prototype</a:t>
            </a:r>
          </a:p>
          <a:p>
            <a:r>
              <a:rPr lang="en-US" dirty="0"/>
              <a:t>When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user is satisfied</a:t>
            </a:r>
            <a:r>
              <a:rPr lang="en-US" dirty="0"/>
              <a:t>, the prototype code is brought up to the standards needed for a final product.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Prototyping Steps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preliminary project plan </a:t>
            </a:r>
            <a:r>
              <a:rPr lang="en-US" sz="2400" dirty="0"/>
              <a:t>is developed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An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partial high-level paper model </a:t>
            </a:r>
            <a:r>
              <a:rPr lang="en-US" sz="2400" dirty="0"/>
              <a:t>is created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model is source for a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partial requirements specification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  prototype is built with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basic and critical functions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designer builds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the database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user interface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algorithmic functions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 designer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demonstrates the prototype</a:t>
            </a:r>
            <a:r>
              <a:rPr lang="en-US" sz="2400" dirty="0"/>
              <a:t>, the user evaluates for problems and suggests improvements.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This loop continues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until the user is satisfied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4000" dirty="0"/>
              <a:t>Prototyping Strengths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Customers can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“see” the system requirements </a:t>
            </a:r>
            <a:r>
              <a:rPr lang="en-US" sz="2800" dirty="0"/>
              <a:t>as they are being gathered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Developers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learn from customers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more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accurate end product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Unexpected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requirements accommodated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Allows for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flexible design </a:t>
            </a:r>
            <a:r>
              <a:rPr lang="en-US" sz="2800" dirty="0"/>
              <a:t>and development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Steady,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visible signs </a:t>
            </a:r>
            <a:r>
              <a:rPr lang="en-US" sz="2800" dirty="0"/>
              <a:t>of progress produced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Interaction with the prototype stimulates awareness of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additional needed functionality</a:t>
            </a:r>
            <a:r>
              <a:rPr lang="en-US" sz="2800" dirty="0"/>
              <a:t>	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Prototyping Weaknesses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Tendency to abandon structured program development for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“code-and-fix” development</a:t>
            </a:r>
          </a:p>
          <a:p>
            <a:r>
              <a:rPr lang="en-US" sz="2800" dirty="0"/>
              <a:t>Bad reputation for “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quick-and-dirty</a:t>
            </a:r>
            <a:r>
              <a:rPr lang="en-US" sz="2800" dirty="0"/>
              <a:t>” methods</a:t>
            </a:r>
          </a:p>
          <a:p>
            <a:r>
              <a:rPr lang="en-US" sz="2800" dirty="0"/>
              <a:t>Overall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maintainability may be overlooked</a:t>
            </a:r>
            <a:endParaRPr lang="en-US" sz="2800" dirty="0"/>
          </a:p>
          <a:p>
            <a:r>
              <a:rPr lang="en-US" sz="2800" dirty="0"/>
              <a:t>Process may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continue forever </a:t>
            </a:r>
            <a:r>
              <a:rPr lang="en-US" sz="2800" dirty="0"/>
              <a:t>(scope creep)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When to use Prototyping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Requirements are unstable </a:t>
            </a:r>
            <a:r>
              <a:rPr lang="en-US" sz="2800" dirty="0"/>
              <a:t>or have to be clarified </a:t>
            </a:r>
          </a:p>
          <a:p>
            <a:r>
              <a:rPr lang="en-US" sz="2800" dirty="0"/>
              <a:t>As the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requirements clarification stage </a:t>
            </a:r>
            <a:r>
              <a:rPr lang="en-US" sz="2800" dirty="0"/>
              <a:t>of a waterfall model</a:t>
            </a:r>
          </a:p>
          <a:p>
            <a:r>
              <a:rPr lang="en-US" sz="2800" dirty="0"/>
              <a:t>Develop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user interfaces</a:t>
            </a:r>
          </a:p>
          <a:p>
            <a:r>
              <a:rPr lang="en-US" sz="2800" dirty="0"/>
              <a:t>New,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original development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Rapid Application Development Model (RAD)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Requirements planning phase  </a:t>
            </a:r>
            <a:r>
              <a:rPr lang="en-US" sz="2800" dirty="0"/>
              <a:t>(a workshop utilizing structured discussion of business problems)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User design phase </a:t>
            </a:r>
            <a:r>
              <a:rPr lang="en-US" sz="2800" dirty="0"/>
              <a:t>– </a:t>
            </a:r>
            <a:r>
              <a:rPr lang="en-GB" sz="2800" dirty="0"/>
              <a:t>users to participate in the nontechnical design of the system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Construction phase </a:t>
            </a:r>
            <a:r>
              <a:rPr lang="en-US" sz="2800" dirty="0"/>
              <a:t>– productivity tools, such as code generators, screen generators.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Cutover phase  </a:t>
            </a:r>
            <a:r>
              <a:rPr lang="en-US" sz="2800" dirty="0"/>
              <a:t>-- installation of the system, user acceptance testing and user training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SDLC Model</a:t>
            </a:r>
          </a:p>
          <a:p>
            <a:r>
              <a:rPr lang="en-GB" dirty="0"/>
              <a:t>Waterfall Model</a:t>
            </a:r>
          </a:p>
          <a:p>
            <a:r>
              <a:rPr lang="en-GB" dirty="0"/>
              <a:t>V-Shaped Model</a:t>
            </a:r>
          </a:p>
          <a:p>
            <a:r>
              <a:rPr lang="en-GB" dirty="0"/>
              <a:t>Prototyping</a:t>
            </a:r>
          </a:p>
          <a:p>
            <a:r>
              <a:rPr lang="en-GB" dirty="0"/>
              <a:t>Rapid Application Development</a:t>
            </a:r>
          </a:p>
          <a:p>
            <a:r>
              <a:rPr lang="en-GB" dirty="0"/>
              <a:t>Spiral Model</a:t>
            </a:r>
          </a:p>
          <a:p>
            <a:r>
              <a:rPr lang="en-GB" dirty="0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209800" y="3276600"/>
            <a:ext cx="3886200" cy="1905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Rapid Application Development Model (RAD)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7432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Requirements planning phase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3505200"/>
            <a:ext cx="27432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User design phase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4495800"/>
            <a:ext cx="27432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Construction phase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5943600"/>
            <a:ext cx="2743200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Cutover phase</a:t>
            </a:r>
            <a:endParaRPr lang="en-GB" b="1" dirty="0">
              <a:solidFill>
                <a:srgbClr val="FFFF00"/>
              </a:solidFill>
            </a:endParaRPr>
          </a:p>
        </p:txBody>
      </p:sp>
      <p:cxnSp>
        <p:nvCxnSpPr>
          <p:cNvPr id="10" name="Elbow Connector 9"/>
          <p:cNvCxnSpPr>
            <a:stCxn id="7" idx="3"/>
            <a:endCxn id="6" idx="3"/>
          </p:cNvCxnSpPr>
          <p:nvPr/>
        </p:nvCxnSpPr>
        <p:spPr>
          <a:xfrm flipH="1" flipV="1">
            <a:off x="5181600" y="3689866"/>
            <a:ext cx="457200" cy="9906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2667000" y="2971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5410200" y="5562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5400000">
            <a:off x="5328166" y="4044434"/>
            <a:ext cx="19050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/>
              <a:t>Prototyping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 Strengths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Reduced cycle time </a:t>
            </a:r>
            <a:r>
              <a:rPr lang="en-US" sz="2800" dirty="0"/>
              <a:t>and improved productivity with fewer people means lower costs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Customer involved throughout </a:t>
            </a:r>
            <a:r>
              <a:rPr lang="en-US" sz="2800" dirty="0"/>
              <a:t>the complete cycle minimizes risk of not achieving customer satisfaction and business needs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Focus moves from documentation to code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Uses modeling concepts </a:t>
            </a:r>
            <a:r>
              <a:rPr lang="en-US" sz="2800" dirty="0"/>
              <a:t>to capture information about business, data, and processes.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 Weaknesses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Accelerated development process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must give quick responses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to the user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Risk of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never achieving closure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Hard to use with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legacy systems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Requires a system that can be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modularized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Developers and customers must be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committed to rapid-fire activities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in an abbreviated time frame. 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May 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compromises functionality and performance </a:t>
            </a:r>
            <a:r>
              <a:rPr lang="en-GB" sz="2800" dirty="0"/>
              <a:t>in exchange for 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faster development </a:t>
            </a:r>
            <a:r>
              <a:rPr lang="en-GB" sz="2800" dirty="0"/>
              <a:t>and better application maintenance</a:t>
            </a: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RAD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requirements are not fully understood.</a:t>
            </a:r>
          </a:p>
          <a:p>
            <a:r>
              <a:rPr lang="en-US" dirty="0"/>
              <a:t>User involved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throughout the life cycle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Functionality delivered in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increments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High performance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not required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System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can be modularized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Incremental SDLC Model</a:t>
            </a:r>
          </a:p>
        </p:txBody>
      </p:sp>
      <p:pic>
        <p:nvPicPr>
          <p:cNvPr id="459782" name="Picture 6" descr="Iterative SDLC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1371600"/>
            <a:ext cx="4953000" cy="4648200"/>
          </a:xfrm>
          <a:noFill/>
          <a:ln/>
        </p:spPr>
      </p:pic>
      <p:sp>
        <p:nvSpPr>
          <p:cNvPr id="45977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295400"/>
            <a:ext cx="4038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Construct a partial implementation of a total system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Then slowly add increased functionality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incremental model prioritizes requirements of the system and then implements them in groups.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Each subsequent release of the system adds functions to the previous release, until all designed functionality has been implemented.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Incremental Model Strengths 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Develop high-risk or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major functions first</a:t>
            </a:r>
          </a:p>
          <a:p>
            <a:r>
              <a:rPr lang="en-US" sz="2800" dirty="0"/>
              <a:t>Each release delivers an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operational product </a:t>
            </a:r>
          </a:p>
          <a:p>
            <a:r>
              <a:rPr lang="en-US" sz="2800" dirty="0"/>
              <a:t>Customer can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respond to each build</a:t>
            </a:r>
          </a:p>
          <a:p>
            <a:r>
              <a:rPr lang="en-US" sz="2800" dirty="0"/>
              <a:t>Uses  “divide and conquer”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breakdown of tasks</a:t>
            </a:r>
          </a:p>
          <a:p>
            <a:r>
              <a:rPr lang="en-US" sz="2800" dirty="0"/>
              <a:t>Lowers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initial delivery cost </a:t>
            </a:r>
          </a:p>
          <a:p>
            <a:r>
              <a:rPr lang="en-US" sz="2800" dirty="0"/>
              <a:t>Initial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product delivery is faster</a:t>
            </a:r>
          </a:p>
          <a:p>
            <a:r>
              <a:rPr lang="en-US" sz="2800" dirty="0"/>
              <a:t>Customers get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important functionality early</a:t>
            </a:r>
          </a:p>
          <a:p>
            <a:endParaRPr 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Incremental Model Weaknesses 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Requires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good planning and design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Requires early definition of a complete and fully functional system </a:t>
            </a:r>
            <a:r>
              <a:rPr lang="en-US" dirty="0"/>
              <a:t>to allow for the definition of increments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Well-defined module interfaces </a:t>
            </a:r>
            <a:r>
              <a:rPr lang="en-US" dirty="0"/>
              <a:t>are required (some will be developed long before others)</a:t>
            </a:r>
          </a:p>
          <a:p>
            <a:pPr>
              <a:lnSpc>
                <a:spcPct val="90000"/>
              </a:lnSpc>
            </a:pPr>
            <a:r>
              <a:rPr lang="en-US" dirty="0"/>
              <a:t>Total cost of the complete system is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not lower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When to use the Incremental Model 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962400"/>
          </a:xfrm>
        </p:spPr>
        <p:txBody>
          <a:bodyPr>
            <a:normAutofit/>
          </a:bodyPr>
          <a:lstStyle/>
          <a:p>
            <a:r>
              <a:rPr lang="en-US" sz="2800" dirty="0"/>
              <a:t>Most of the requirements are known up-front but are expected to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evolve over time</a:t>
            </a:r>
          </a:p>
          <a:p>
            <a:r>
              <a:rPr lang="en-US" sz="2800" dirty="0"/>
              <a:t>A need to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get basic functionality to the market early</a:t>
            </a:r>
          </a:p>
          <a:p>
            <a:r>
              <a:rPr lang="en-US" sz="2800" dirty="0"/>
              <a:t>On projects which have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lengthy development schedules</a:t>
            </a:r>
          </a:p>
          <a:p>
            <a:pPr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Spiral SDLC Model</a:t>
            </a:r>
          </a:p>
        </p:txBody>
      </p:sp>
      <p:sp>
        <p:nvSpPr>
          <p:cNvPr id="4689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295400"/>
            <a:ext cx="4038600" cy="4495800"/>
          </a:xfrm>
        </p:spPr>
        <p:txBody>
          <a:bodyPr/>
          <a:lstStyle/>
          <a:p>
            <a:r>
              <a:rPr lang="en-US" sz="2800" dirty="0"/>
              <a:t>Adds risk analysis, and 4gl RAD prototyping to the waterfall model</a:t>
            </a:r>
          </a:p>
          <a:p>
            <a:r>
              <a:rPr lang="en-US" sz="2800" dirty="0"/>
              <a:t>Each cycle involves the same sequence of steps as the waterfall process model </a:t>
            </a:r>
          </a:p>
        </p:txBody>
      </p:sp>
      <p:pic>
        <p:nvPicPr>
          <p:cNvPr id="469000" name="Picture 8" descr="Spiral SDLC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524000"/>
            <a:ext cx="4953000" cy="3657600"/>
          </a:xfrm>
          <a:noFill/>
          <a:ln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Spiral Quadrant</a:t>
            </a:r>
            <a:br>
              <a:rPr lang="en-US" sz="3100" dirty="0"/>
            </a:br>
            <a:r>
              <a:rPr lang="en-US" sz="3100" dirty="0">
                <a:solidFill>
                  <a:schemeClr val="accent2">
                    <a:lumMod val="75000"/>
                  </a:schemeClr>
                </a:solidFill>
              </a:rPr>
              <a:t>Determine objectives, alternatives and constraints</a:t>
            </a:r>
            <a:br>
              <a:rPr lang="en-US" sz="28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Objectives</a:t>
            </a:r>
            <a:r>
              <a:rPr lang="en-US" sz="2400" dirty="0"/>
              <a:t>:  functionality, performance, hardware/software interface, critical success factors, etc.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Alternatives</a:t>
            </a:r>
            <a:r>
              <a:rPr lang="en-US" sz="2400" dirty="0"/>
              <a:t>: build, reuse, buy, sub-contract, etc.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Constraints</a:t>
            </a:r>
            <a:r>
              <a:rPr lang="en-US" sz="2400" dirty="0"/>
              <a:t>:  cost, schedule, man-power, experience etc.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SDLC Model</a:t>
            </a:r>
          </a:p>
        </p:txBody>
      </p:sp>
      <p:sp>
        <p:nvSpPr>
          <p:cNvPr id="4167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i="1" dirty="0"/>
              <a:t>   A framework that describes the activities performed at each stage of a software development project.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Spiral Quadrant</a:t>
            </a:r>
            <a:br>
              <a:rPr lang="en-US" sz="3200" dirty="0"/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Evaluate alternatives,  identify and resolve risks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Study alternatives </a:t>
            </a:r>
            <a:r>
              <a:rPr lang="en-US" sz="2400" dirty="0"/>
              <a:t>relative to objectives and constraints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Identify risks </a:t>
            </a:r>
            <a:r>
              <a:rPr lang="en-US" sz="2400" dirty="0"/>
              <a:t>(lack of experience, new technology, tight schedules, etc.)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Resolve risks</a:t>
            </a:r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Spiral Quadrant</a:t>
            </a:r>
            <a:br>
              <a:rPr lang="en-US" sz="3600" dirty="0"/>
            </a:b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Develop next-level product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Typical activites:</a:t>
            </a:r>
          </a:p>
          <a:p>
            <a:pPr lvl="1"/>
            <a:r>
              <a:rPr lang="en-US" sz="2400"/>
              <a:t>Create a design</a:t>
            </a:r>
          </a:p>
          <a:p>
            <a:pPr lvl="1"/>
            <a:r>
              <a:rPr lang="en-US" sz="2400"/>
              <a:t>Review design</a:t>
            </a:r>
          </a:p>
          <a:p>
            <a:pPr lvl="1"/>
            <a:r>
              <a:rPr lang="en-US" sz="2400"/>
              <a:t>Develop code</a:t>
            </a:r>
          </a:p>
          <a:p>
            <a:pPr lvl="1"/>
            <a:r>
              <a:rPr lang="en-US" sz="2400"/>
              <a:t>Inspect code</a:t>
            </a:r>
          </a:p>
          <a:p>
            <a:pPr lvl="1"/>
            <a:r>
              <a:rPr lang="en-US" sz="2400"/>
              <a:t>Test product</a:t>
            </a:r>
          </a:p>
          <a:p>
            <a:pPr lvl="1"/>
            <a:endParaRPr lang="en-U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Spiral Quadrant</a:t>
            </a:r>
            <a:br>
              <a:rPr lang="en-US" sz="3200" dirty="0"/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Plan next phase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Typical activities</a:t>
            </a:r>
          </a:p>
          <a:p>
            <a:pPr lvl="1"/>
            <a:r>
              <a:rPr lang="en-US" sz="2400" dirty="0"/>
              <a:t>Develop project plan</a:t>
            </a:r>
          </a:p>
          <a:p>
            <a:pPr lvl="1"/>
            <a:r>
              <a:rPr lang="en-US" sz="2400" dirty="0"/>
              <a:t>Develop a test plan</a:t>
            </a:r>
          </a:p>
          <a:p>
            <a:pPr lvl="1"/>
            <a:r>
              <a:rPr lang="en-US" sz="2400" dirty="0"/>
              <a:t>Develop an installation plan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Spiral Model Strengths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Provides early indication of insurmountable risks, without much cost</a:t>
            </a:r>
          </a:p>
          <a:p>
            <a:r>
              <a:rPr lang="en-US" sz="2800" dirty="0"/>
              <a:t>Users see the system early because of rapid prototyping tools</a:t>
            </a:r>
          </a:p>
          <a:p>
            <a:r>
              <a:rPr lang="en-US" sz="2800" dirty="0"/>
              <a:t>Critical high-risk functions are developed first</a:t>
            </a:r>
          </a:p>
          <a:p>
            <a:r>
              <a:rPr lang="en-US" sz="2800" dirty="0"/>
              <a:t>Users can be closely tied to all lifecycle steps</a:t>
            </a:r>
          </a:p>
          <a:p>
            <a:r>
              <a:rPr lang="en-US" sz="2800" dirty="0"/>
              <a:t>Early and frequent feedback from users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Spiral Model Weaknesses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Time spent for evaluating risks too large for small or low-risk projects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Time spent planning, resetting objectives, doing risk analysis and prototyping may  be excessive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model is complex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Risk assessment expertise is required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Spiral may continue indefinitely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Developers must be reassigned during non-development phase activities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Spiral Model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When creation of a prototype is appropriate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When costs and risk evaluation is important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For medium to high-risk projects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Users are unsure of their needs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Requirements are complex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New product line 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Significant changes are expected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Tailored SDLC Models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No single model fits all projects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If there is no suitable model for  a particular project, pick a model that comes close and modify it for your needs.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project should consider risk but complete spiral model is too much – start with spiral and simplify it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project should be delivered in increments but there are serious reliability issues – combine incremental model with the V-shaped model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Each team must pick or customize a SDLC model to fit its project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1676400"/>
          </a:xfrm>
        </p:spPr>
        <p:txBody>
          <a:bodyPr/>
          <a:lstStyle/>
          <a:p>
            <a:r>
              <a:rPr lang="en-US" sz="3200"/>
              <a:t>Quality – the degree to which the software satisfies stated and implied requirements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9600" cy="4495800"/>
          </a:xfrm>
        </p:spPr>
        <p:txBody>
          <a:bodyPr/>
          <a:lstStyle/>
          <a:p>
            <a:r>
              <a:rPr lang="en-US" sz="2400" dirty="0"/>
              <a:t>Absence of system crashes</a:t>
            </a:r>
          </a:p>
          <a:p>
            <a:r>
              <a:rPr lang="en-US" sz="2400" dirty="0"/>
              <a:t>Correspondence between the software and the users’ expectations</a:t>
            </a:r>
          </a:p>
          <a:p>
            <a:r>
              <a:rPr lang="en-US" sz="2400" dirty="0"/>
              <a:t>Adherence to specified requirements</a:t>
            </a:r>
          </a:p>
          <a:p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Quality must be controlled because it lowers production speed, increases maintenance costs and can adversely affect business</a:t>
            </a:r>
          </a:p>
          <a:p>
            <a:pPr>
              <a:buFontTx/>
              <a:buNone/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00B0F0"/>
                </a:solidFill>
              </a:rPr>
              <a:t>the good enough is enemy of the excellent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Quality Assurance Plan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plan for quality assurance activities should be in writing so all stakeholders can review it during the lifecycle.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Some elements that should be considered by the plan are: defect tracking, unit testing, source-code tracking, integration testing and system testing.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Quality Assurance Plan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Defect tracing </a:t>
            </a:r>
            <a:r>
              <a:rPr lang="en-US" sz="2400" dirty="0"/>
              <a:t>– keeps track of each defect found, its source, when it was detected, when it was resolved, how it was resolved, etc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Unit testing </a:t>
            </a:r>
            <a:r>
              <a:rPr lang="en-US" sz="2400" dirty="0"/>
              <a:t>– each individual module is tested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Source code tracing </a:t>
            </a:r>
            <a:r>
              <a:rPr lang="en-US" sz="2400" dirty="0"/>
              <a:t>– step through source code line by line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Integration testing </a:t>
            </a:r>
            <a:r>
              <a:rPr lang="en-US" sz="2400" dirty="0"/>
              <a:t>-  test new code in combination with code that already has been integrated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System testing </a:t>
            </a:r>
            <a:r>
              <a:rPr lang="en-US" sz="2400" dirty="0"/>
              <a:t>– execution of the software for the purpose of finding defects.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Waterfall Model</a:t>
            </a:r>
          </a:p>
        </p:txBody>
      </p:sp>
      <p:pic>
        <p:nvPicPr>
          <p:cNvPr id="422923" name="Picture 11" descr="Waterfall SDLC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371600"/>
            <a:ext cx="3810000" cy="3886200"/>
          </a:xfrm>
          <a:noFill/>
          <a:ln/>
        </p:spPr>
      </p:pic>
      <p:sp>
        <p:nvSpPr>
          <p:cNvPr id="4229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1295400"/>
            <a:ext cx="4800600" cy="4495800"/>
          </a:xfrm>
        </p:spPr>
        <p:txBody>
          <a:bodyPr/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Requirements</a:t>
            </a:r>
            <a:r>
              <a:rPr lang="en-US" sz="2400" b="1" dirty="0"/>
              <a:t> </a:t>
            </a:r>
            <a:r>
              <a:rPr lang="en-US" sz="2400" dirty="0"/>
              <a:t>– defines needed information, function, behavior, performance and interfaces.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Design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– data structures, software architecture, interface representations, algorithmic details.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Implementation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– source code, database, user documentation, testing.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SDLC </a:t>
            </a:r>
          </a:p>
          <a:p>
            <a:pPr lvl="1"/>
            <a:r>
              <a:rPr lang="en-US" i="1" dirty="0"/>
              <a:t>A framework that describes the activities performed at each stage of a software development project. </a:t>
            </a:r>
            <a:r>
              <a:rPr lang="en-US" dirty="0"/>
              <a:t> </a:t>
            </a:r>
            <a:endParaRPr lang="en-GB" dirty="0"/>
          </a:p>
          <a:p>
            <a:r>
              <a:rPr lang="en-GB" dirty="0"/>
              <a:t>Waterfall and V-Shaped and Incremental  models need requirements to be known up-front.</a:t>
            </a:r>
          </a:p>
          <a:p>
            <a:pPr lvl="1"/>
            <a:r>
              <a:rPr lang="en-GB" dirty="0"/>
              <a:t>E.g. when creating new versions of existing systems.</a:t>
            </a:r>
          </a:p>
          <a:p>
            <a:r>
              <a:rPr lang="en-GB" dirty="0"/>
              <a:t>Prototyping, RAD and Spiral models do not need all requirements to be known</a:t>
            </a:r>
          </a:p>
          <a:p>
            <a:pPr lvl="1"/>
            <a:r>
              <a:rPr lang="en-GB" dirty="0"/>
              <a:t>E.g. New systems. </a:t>
            </a:r>
          </a:p>
          <a:p>
            <a:pPr lvl="1"/>
            <a:r>
              <a:rPr lang="en-GB" dirty="0"/>
              <a:t>Uses series of prototypes that evolve into the finished system.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Waterfall Model</a:t>
            </a:r>
          </a:p>
        </p:txBody>
      </p:sp>
      <p:pic>
        <p:nvPicPr>
          <p:cNvPr id="422923" name="Picture 11" descr="Waterfall SDLC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371600"/>
            <a:ext cx="3810000" cy="3886200"/>
          </a:xfrm>
          <a:noFill/>
          <a:ln/>
        </p:spPr>
      </p:pic>
      <p:sp>
        <p:nvSpPr>
          <p:cNvPr id="4229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1295400"/>
            <a:ext cx="4800600" cy="44958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Test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en-GB" sz="2400" dirty="0"/>
              <a:t>check if all code modules work together and if the system as a whole behaves as per the specifications</a:t>
            </a:r>
            <a:r>
              <a:rPr lang="en-US" sz="2400" dirty="0"/>
              <a:t>.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Installation </a:t>
            </a:r>
            <a:r>
              <a:rPr lang="en-US" sz="2400" dirty="0"/>
              <a:t>– deployment of system, user-training.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Maintenance </a:t>
            </a:r>
            <a:r>
              <a:rPr lang="en-US" sz="2400" dirty="0"/>
              <a:t>– bug fixes, added functionality (an on-going process).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Waterfall Strengths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Easy to understand</a:t>
            </a:r>
            <a:r>
              <a:rPr lang="en-US" sz="2800" dirty="0"/>
              <a:t>, easy to use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Provides structure </a:t>
            </a:r>
            <a:r>
              <a:rPr lang="en-US" sz="2800" dirty="0"/>
              <a:t>to inexperienced staff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Milestones are well understood</a:t>
            </a:r>
          </a:p>
          <a:p>
            <a:r>
              <a:rPr lang="en-US" sz="2800" dirty="0"/>
              <a:t>Sets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requirements stability</a:t>
            </a:r>
          </a:p>
          <a:p>
            <a:r>
              <a:rPr lang="en-US" sz="2800" dirty="0"/>
              <a:t>Good for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management control </a:t>
            </a:r>
            <a:r>
              <a:rPr lang="en-US" sz="2800" dirty="0"/>
              <a:t>(plan, staff, track)</a:t>
            </a:r>
          </a:p>
          <a:p>
            <a:endParaRPr lang="en-US" sz="28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Waterfall Deficiencies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All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requirements must be known </a:t>
            </a:r>
            <a:r>
              <a:rPr lang="en-US" sz="2800" dirty="0"/>
              <a:t>upfront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Deliverables created for each phase are considered frozen –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inhibits flexibility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Does not reflect problem-solving nature </a:t>
            </a:r>
            <a:r>
              <a:rPr lang="en-US" sz="2800" dirty="0"/>
              <a:t>of software development – iterations of phases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Integration is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one big bang at the end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Little opportunity for customer </a:t>
            </a:r>
            <a:r>
              <a:rPr lang="en-US" sz="2800" dirty="0"/>
              <a:t>to preview the system (until it may be too late)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When to use the Waterfall Model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Requirements are very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well known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When it is possible to produce a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stable design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E.g. a new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version of an existing product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E.g.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porting an existing product </a:t>
            </a:r>
            <a:r>
              <a:rPr lang="en-US" sz="2800" dirty="0"/>
              <a:t>to a new platform.</a:t>
            </a:r>
          </a:p>
          <a:p>
            <a:pPr>
              <a:lnSpc>
                <a:spcPct val="90000"/>
              </a:lnSpc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V-Shaped SDLC Model</a:t>
            </a:r>
          </a:p>
        </p:txBody>
      </p:sp>
      <p:pic>
        <p:nvPicPr>
          <p:cNvPr id="452613" name="Picture 5" descr="VShape SDLC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600200"/>
            <a:ext cx="5181600" cy="3757613"/>
          </a:xfrm>
          <a:noFill/>
          <a:ln/>
        </p:spPr>
      </p:pic>
      <p:sp>
        <p:nvSpPr>
          <p:cNvPr id="4526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524000"/>
            <a:ext cx="4038600" cy="4495800"/>
          </a:xfrm>
        </p:spPr>
        <p:txBody>
          <a:bodyPr/>
          <a:lstStyle/>
          <a:p>
            <a:r>
              <a:rPr lang="en-US" sz="2400"/>
              <a:t>A variant of the Waterfall that emphasizes the verification and validation of the product.</a:t>
            </a:r>
          </a:p>
          <a:p>
            <a:r>
              <a:rPr lang="en-US" sz="2400"/>
              <a:t>Testing of the product is planned in parallel with a corresponding phase of development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2973</TotalTime>
  <Words>1726</Words>
  <Application>Microsoft Macintosh PowerPoint</Application>
  <PresentationFormat>On-screen Show (4:3)</PresentationFormat>
  <Paragraphs>240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Constantia</vt:lpstr>
      <vt:lpstr>Wingdings 2</vt:lpstr>
      <vt:lpstr>Flow</vt:lpstr>
      <vt:lpstr>Software Development Life Cycle (SDLC)</vt:lpstr>
      <vt:lpstr>Overview</vt:lpstr>
      <vt:lpstr>SDLC Model</vt:lpstr>
      <vt:lpstr>Waterfall Model</vt:lpstr>
      <vt:lpstr>Waterfall Model</vt:lpstr>
      <vt:lpstr>Waterfall Strengths</vt:lpstr>
      <vt:lpstr>Waterfall Deficiencies</vt:lpstr>
      <vt:lpstr>When to use the Waterfall Model</vt:lpstr>
      <vt:lpstr>V-Shaped SDLC Model</vt:lpstr>
      <vt:lpstr>V-Shaped Steps</vt:lpstr>
      <vt:lpstr>V-Shaped Strengths</vt:lpstr>
      <vt:lpstr>V-Shaped Weaknesses</vt:lpstr>
      <vt:lpstr>When to use the V-Shaped Model</vt:lpstr>
      <vt:lpstr>Prototyping Model</vt:lpstr>
      <vt:lpstr>Prototyping Steps</vt:lpstr>
      <vt:lpstr>Prototyping Strengths</vt:lpstr>
      <vt:lpstr> Prototyping Weaknesses</vt:lpstr>
      <vt:lpstr>When to use Prototyping</vt:lpstr>
      <vt:lpstr>Rapid Application Development Model (RAD)</vt:lpstr>
      <vt:lpstr>Rapid Application Development Model (RAD)</vt:lpstr>
      <vt:lpstr>RAD Strengths</vt:lpstr>
      <vt:lpstr>RAD Weaknesses</vt:lpstr>
      <vt:lpstr>When to use RAD</vt:lpstr>
      <vt:lpstr>Incremental SDLC Model</vt:lpstr>
      <vt:lpstr>Incremental Model Strengths </vt:lpstr>
      <vt:lpstr>Incremental Model Weaknesses </vt:lpstr>
      <vt:lpstr>When to use the Incremental Model </vt:lpstr>
      <vt:lpstr>Spiral SDLC Model</vt:lpstr>
      <vt:lpstr>Spiral Quadrant Determine objectives, alternatives and constraints </vt:lpstr>
      <vt:lpstr>Spiral Quadrant Evaluate alternatives,  identify and resolve risks </vt:lpstr>
      <vt:lpstr>Spiral Quadrant Develop next-level product</vt:lpstr>
      <vt:lpstr>Spiral Quadrant Plan next phase</vt:lpstr>
      <vt:lpstr>Spiral Model Strengths</vt:lpstr>
      <vt:lpstr>Spiral Model Weaknesses</vt:lpstr>
      <vt:lpstr>When to use Spiral Model</vt:lpstr>
      <vt:lpstr>Tailored SDLC Models</vt:lpstr>
      <vt:lpstr>Quality – the degree to which the software satisfies stated and implied requirements</vt:lpstr>
      <vt:lpstr>Quality Assurance Plan</vt:lpstr>
      <vt:lpstr>Quality Assurance Plan</vt:lpstr>
      <vt:lpstr>Conclusion</vt:lpstr>
    </vt:vector>
  </TitlesOfParts>
  <Company>DePaul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 Cycle (SDLC)</dc:title>
  <dc:creator>John Petlicki</dc:creator>
  <cp:lastModifiedBy>Jain, Ankur</cp:lastModifiedBy>
  <cp:revision>119</cp:revision>
  <cp:lastPrinted>1601-01-01T00:00:00Z</cp:lastPrinted>
  <dcterms:created xsi:type="dcterms:W3CDTF">2003-04-01T22:59:55Z</dcterms:created>
  <dcterms:modified xsi:type="dcterms:W3CDTF">2019-12-03T22:08:37Z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