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9C647-3E7A-774B-B2A0-41B1603AB5D1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B826F-2EE0-4C4B-90A0-B48768E9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49784"/>
            <a:ext cx="80721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Berlin Sans FB"/>
                <a:cs typeface="Berlin Sans FB"/>
              </a:defRPr>
            </a:lvl1pPr>
          </a:lstStyle>
          <a:p>
            <a:pPr marL="12700">
              <a:lnSpc>
                <a:spcPts val="1850"/>
              </a:lnSpc>
            </a:pPr>
            <a:r>
              <a:rPr spc="-5" dirty="0"/>
              <a:t>w</a:t>
            </a:r>
            <a:r>
              <a:rPr spc="-110" dirty="0"/>
              <a:t> </a:t>
            </a:r>
            <a:r>
              <a:rPr spc="-5" dirty="0"/>
              <a:t>w</a:t>
            </a:r>
            <a:r>
              <a:rPr spc="-105" dirty="0"/>
              <a:t> </a:t>
            </a:r>
            <a:r>
              <a:rPr spc="-5" dirty="0"/>
              <a:t>w</a:t>
            </a:r>
            <a:r>
              <a:rPr spc="-105" dirty="0"/>
              <a:t> </a:t>
            </a:r>
            <a:r>
              <a:rPr spc="-5" dirty="0"/>
              <a:t>.</a:t>
            </a:r>
            <a:r>
              <a:rPr spc="-100" dirty="0"/>
              <a:t> </a:t>
            </a:r>
            <a:r>
              <a:rPr spc="-5" dirty="0"/>
              <a:t>p</a:t>
            </a:r>
            <a:r>
              <a:rPr spc="-105" dirty="0"/>
              <a:t> </a:t>
            </a:r>
            <a:r>
              <a:rPr spc="-5" dirty="0"/>
              <a:t>a</a:t>
            </a:r>
            <a:r>
              <a:rPr spc="-100" dirty="0"/>
              <a:t> </a:t>
            </a:r>
            <a:r>
              <a:rPr spc="-5" dirty="0"/>
              <a:t>v</a:t>
            </a:r>
            <a:r>
              <a:rPr spc="-105" dirty="0"/>
              <a:t> </a:t>
            </a:r>
            <a:r>
              <a:rPr spc="-5" dirty="0"/>
              <a:t>a</a:t>
            </a:r>
            <a:r>
              <a:rPr spc="-100" dirty="0"/>
              <a:t> </a:t>
            </a:r>
            <a:r>
              <a:rPr spc="-5" dirty="0"/>
              <a:t>n</a:t>
            </a:r>
            <a:r>
              <a:rPr spc="-100" dirty="0"/>
              <a:t> </a:t>
            </a:r>
            <a:r>
              <a:rPr spc="-5" dirty="0"/>
              <a:t>o</a:t>
            </a:r>
            <a:r>
              <a:rPr spc="-105" dirty="0"/>
              <a:t> </a:t>
            </a:r>
            <a:r>
              <a:rPr spc="-5" dirty="0"/>
              <a:t>n</a:t>
            </a:r>
            <a:r>
              <a:rPr spc="-100" dirty="0"/>
              <a:t> </a:t>
            </a:r>
            <a:r>
              <a:rPr spc="-5" dirty="0"/>
              <a:t>l</a:t>
            </a:r>
            <a:r>
              <a:rPr spc="-100" dirty="0"/>
              <a:t> </a:t>
            </a:r>
            <a:r>
              <a:rPr spc="-5" dirty="0"/>
              <a:t>i</a:t>
            </a:r>
            <a:r>
              <a:rPr spc="-120" dirty="0"/>
              <a:t> </a:t>
            </a:r>
            <a:r>
              <a:rPr spc="-5" dirty="0"/>
              <a:t>n</a:t>
            </a:r>
            <a:r>
              <a:rPr spc="-100" dirty="0"/>
              <a:t> </a:t>
            </a:r>
            <a:r>
              <a:rPr spc="-5" dirty="0"/>
              <a:t>e</a:t>
            </a:r>
            <a:r>
              <a:rPr spc="-105" dirty="0"/>
              <a:t> 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-5" dirty="0"/>
              <a:t>r</a:t>
            </a:r>
            <a:r>
              <a:rPr spc="-105" dirty="0"/>
              <a:t> </a:t>
            </a:r>
            <a:r>
              <a:rPr spc="-5" dirty="0"/>
              <a:t>a</a:t>
            </a:r>
            <a:r>
              <a:rPr spc="-100" dirty="0"/>
              <a:t> </a:t>
            </a:r>
            <a:r>
              <a:rPr spc="-5" dirty="0"/>
              <a:t>i</a:t>
            </a:r>
            <a:r>
              <a:rPr spc="-120" dirty="0"/>
              <a:t> </a:t>
            </a:r>
            <a:r>
              <a:rPr spc="-5" dirty="0"/>
              <a:t>n</a:t>
            </a:r>
            <a:r>
              <a:rPr spc="-100" dirty="0"/>
              <a:t> </a:t>
            </a:r>
            <a:r>
              <a:rPr spc="-5" dirty="0"/>
              <a:t>i</a:t>
            </a:r>
            <a:r>
              <a:rPr spc="-120" dirty="0"/>
              <a:t> </a:t>
            </a:r>
            <a:r>
              <a:rPr spc="-5" dirty="0"/>
              <a:t>n</a:t>
            </a:r>
            <a:r>
              <a:rPr spc="-100" dirty="0"/>
              <a:t> </a:t>
            </a:r>
            <a:r>
              <a:rPr spc="-5" dirty="0"/>
              <a:t>g</a:t>
            </a:r>
            <a:r>
              <a:rPr spc="-110" dirty="0"/>
              <a:t> </a:t>
            </a:r>
            <a:r>
              <a:rPr spc="-5" dirty="0"/>
              <a:t>s</a:t>
            </a:r>
            <a:r>
              <a:rPr spc="-100" dirty="0"/>
              <a:t> </a:t>
            </a:r>
            <a:r>
              <a:rPr spc="-5" dirty="0"/>
              <a:t>.</a:t>
            </a:r>
            <a:r>
              <a:rPr spc="-100" dirty="0"/>
              <a:t> </a:t>
            </a:r>
            <a:r>
              <a:rPr spc="-5" dirty="0"/>
              <a:t>c</a:t>
            </a:r>
            <a:r>
              <a:rPr spc="-110" dirty="0"/>
              <a:t> </a:t>
            </a:r>
            <a:r>
              <a:rPr spc="-5" dirty="0"/>
              <a:t>o</a:t>
            </a:r>
            <a:r>
              <a:rPr spc="-105" dirty="0"/>
              <a:t> </a:t>
            </a:r>
            <a:r>
              <a:rPr spc="-5" dirty="0"/>
              <a:t>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88BD3-6A4A-0D4F-A2AD-65228DEC5AD2}" type="datetime1">
              <a:rPr lang="en-US" smtClean="0"/>
              <a:t>12/11/19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Berlin Sans FB"/>
                <a:cs typeface="Berlin Sans FB"/>
              </a:defRPr>
            </a:lvl1pPr>
          </a:lstStyle>
          <a:p>
            <a:pPr marL="12700">
              <a:lnSpc>
                <a:spcPts val="1850"/>
              </a:lnSpc>
            </a:pPr>
            <a:r>
              <a:rPr spc="-5" dirty="0"/>
              <a:t>w</a:t>
            </a:r>
            <a:r>
              <a:rPr spc="-110" dirty="0"/>
              <a:t> </a:t>
            </a:r>
            <a:r>
              <a:rPr spc="-5" dirty="0"/>
              <a:t>w</a:t>
            </a:r>
            <a:r>
              <a:rPr spc="-105" dirty="0"/>
              <a:t> </a:t>
            </a:r>
            <a:r>
              <a:rPr spc="-5" dirty="0"/>
              <a:t>w</a:t>
            </a:r>
            <a:r>
              <a:rPr spc="-105" dirty="0"/>
              <a:t> </a:t>
            </a:r>
            <a:r>
              <a:rPr spc="-5" dirty="0"/>
              <a:t>.</a:t>
            </a:r>
            <a:r>
              <a:rPr spc="-100" dirty="0"/>
              <a:t> </a:t>
            </a:r>
            <a:r>
              <a:rPr spc="-5" dirty="0"/>
              <a:t>p</a:t>
            </a:r>
            <a:r>
              <a:rPr spc="-105" dirty="0"/>
              <a:t> </a:t>
            </a:r>
            <a:r>
              <a:rPr spc="-5" dirty="0"/>
              <a:t>a</a:t>
            </a:r>
            <a:r>
              <a:rPr spc="-100" dirty="0"/>
              <a:t> </a:t>
            </a:r>
            <a:r>
              <a:rPr spc="-5" dirty="0"/>
              <a:t>v</a:t>
            </a:r>
            <a:r>
              <a:rPr spc="-105" dirty="0"/>
              <a:t> </a:t>
            </a:r>
            <a:r>
              <a:rPr spc="-5" dirty="0"/>
              <a:t>a</a:t>
            </a:r>
            <a:r>
              <a:rPr spc="-100" dirty="0"/>
              <a:t> </a:t>
            </a:r>
            <a:r>
              <a:rPr spc="-5" dirty="0"/>
              <a:t>n</a:t>
            </a:r>
            <a:r>
              <a:rPr spc="-100" dirty="0"/>
              <a:t> </a:t>
            </a:r>
            <a:r>
              <a:rPr spc="-5" dirty="0"/>
              <a:t>o</a:t>
            </a:r>
            <a:r>
              <a:rPr spc="-105" dirty="0"/>
              <a:t> </a:t>
            </a:r>
            <a:r>
              <a:rPr spc="-5" dirty="0"/>
              <a:t>n</a:t>
            </a:r>
            <a:r>
              <a:rPr spc="-100" dirty="0"/>
              <a:t> </a:t>
            </a:r>
            <a:r>
              <a:rPr spc="-5" dirty="0"/>
              <a:t>l</a:t>
            </a:r>
            <a:r>
              <a:rPr spc="-100" dirty="0"/>
              <a:t> </a:t>
            </a:r>
            <a:r>
              <a:rPr spc="-5" dirty="0"/>
              <a:t>i</a:t>
            </a:r>
            <a:r>
              <a:rPr spc="-120" dirty="0"/>
              <a:t> </a:t>
            </a:r>
            <a:r>
              <a:rPr spc="-5" dirty="0"/>
              <a:t>n</a:t>
            </a:r>
            <a:r>
              <a:rPr spc="-100" dirty="0"/>
              <a:t> </a:t>
            </a:r>
            <a:r>
              <a:rPr spc="-5" dirty="0"/>
              <a:t>e</a:t>
            </a:r>
            <a:r>
              <a:rPr spc="-105" dirty="0"/>
              <a:t> 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-5" dirty="0"/>
              <a:t>r</a:t>
            </a:r>
            <a:r>
              <a:rPr spc="-105" dirty="0"/>
              <a:t> </a:t>
            </a:r>
            <a:r>
              <a:rPr spc="-5" dirty="0"/>
              <a:t>a</a:t>
            </a:r>
            <a:r>
              <a:rPr spc="-100" dirty="0"/>
              <a:t> </a:t>
            </a:r>
            <a:r>
              <a:rPr spc="-5" dirty="0"/>
              <a:t>i</a:t>
            </a:r>
            <a:r>
              <a:rPr spc="-120" dirty="0"/>
              <a:t> </a:t>
            </a:r>
            <a:r>
              <a:rPr spc="-5" dirty="0"/>
              <a:t>n</a:t>
            </a:r>
            <a:r>
              <a:rPr spc="-100" dirty="0"/>
              <a:t> </a:t>
            </a:r>
            <a:r>
              <a:rPr spc="-5" dirty="0"/>
              <a:t>i</a:t>
            </a:r>
            <a:r>
              <a:rPr spc="-120" dirty="0"/>
              <a:t> </a:t>
            </a:r>
            <a:r>
              <a:rPr spc="-5" dirty="0"/>
              <a:t>n</a:t>
            </a:r>
            <a:r>
              <a:rPr spc="-100" dirty="0"/>
              <a:t> </a:t>
            </a:r>
            <a:r>
              <a:rPr spc="-5" dirty="0"/>
              <a:t>g</a:t>
            </a:r>
            <a:r>
              <a:rPr spc="-110" dirty="0"/>
              <a:t> </a:t>
            </a:r>
            <a:r>
              <a:rPr spc="-5" dirty="0"/>
              <a:t>s</a:t>
            </a:r>
            <a:r>
              <a:rPr spc="-100" dirty="0"/>
              <a:t> </a:t>
            </a:r>
            <a:r>
              <a:rPr spc="-5" dirty="0"/>
              <a:t>.</a:t>
            </a:r>
            <a:r>
              <a:rPr spc="-100" dirty="0"/>
              <a:t> </a:t>
            </a:r>
            <a:r>
              <a:rPr spc="-5" dirty="0"/>
              <a:t>c</a:t>
            </a:r>
            <a:r>
              <a:rPr spc="-110" dirty="0"/>
              <a:t> </a:t>
            </a:r>
            <a:r>
              <a:rPr spc="-5" dirty="0"/>
              <a:t>o</a:t>
            </a:r>
            <a:r>
              <a:rPr spc="-105" dirty="0"/>
              <a:t> </a:t>
            </a:r>
            <a:r>
              <a:rPr spc="-5" dirty="0"/>
              <a:t>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46E62-A54B-F24E-A60E-8AB89231C8B9}" type="datetime1">
              <a:rPr lang="en-US" smtClean="0"/>
              <a:t>12/11/19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Berlin Sans FB"/>
                <a:cs typeface="Berlin Sans FB"/>
              </a:defRPr>
            </a:lvl1pPr>
          </a:lstStyle>
          <a:p>
            <a:pPr marL="12700">
              <a:lnSpc>
                <a:spcPts val="1850"/>
              </a:lnSpc>
            </a:pPr>
            <a:r>
              <a:rPr spc="-5" dirty="0"/>
              <a:t>w</a:t>
            </a:r>
            <a:r>
              <a:rPr spc="-110" dirty="0"/>
              <a:t> </a:t>
            </a:r>
            <a:r>
              <a:rPr spc="-5" dirty="0"/>
              <a:t>w</a:t>
            </a:r>
            <a:r>
              <a:rPr spc="-105" dirty="0"/>
              <a:t> </a:t>
            </a:r>
            <a:r>
              <a:rPr spc="-5" dirty="0"/>
              <a:t>w</a:t>
            </a:r>
            <a:r>
              <a:rPr spc="-105" dirty="0"/>
              <a:t> </a:t>
            </a:r>
            <a:r>
              <a:rPr spc="-5" dirty="0"/>
              <a:t>.</a:t>
            </a:r>
            <a:r>
              <a:rPr spc="-100" dirty="0"/>
              <a:t> </a:t>
            </a:r>
            <a:r>
              <a:rPr spc="-5" dirty="0"/>
              <a:t>p</a:t>
            </a:r>
            <a:r>
              <a:rPr spc="-105" dirty="0"/>
              <a:t> </a:t>
            </a:r>
            <a:r>
              <a:rPr spc="-5" dirty="0"/>
              <a:t>a</a:t>
            </a:r>
            <a:r>
              <a:rPr spc="-100" dirty="0"/>
              <a:t> </a:t>
            </a:r>
            <a:r>
              <a:rPr spc="-5" dirty="0"/>
              <a:t>v</a:t>
            </a:r>
            <a:r>
              <a:rPr spc="-105" dirty="0"/>
              <a:t> </a:t>
            </a:r>
            <a:r>
              <a:rPr spc="-5" dirty="0"/>
              <a:t>a</a:t>
            </a:r>
            <a:r>
              <a:rPr spc="-100" dirty="0"/>
              <a:t> </a:t>
            </a:r>
            <a:r>
              <a:rPr spc="-5" dirty="0"/>
              <a:t>n</a:t>
            </a:r>
            <a:r>
              <a:rPr spc="-100" dirty="0"/>
              <a:t> </a:t>
            </a:r>
            <a:r>
              <a:rPr spc="-5" dirty="0"/>
              <a:t>o</a:t>
            </a:r>
            <a:r>
              <a:rPr spc="-105" dirty="0"/>
              <a:t> </a:t>
            </a:r>
            <a:r>
              <a:rPr spc="-5" dirty="0"/>
              <a:t>n</a:t>
            </a:r>
            <a:r>
              <a:rPr spc="-100" dirty="0"/>
              <a:t> </a:t>
            </a:r>
            <a:r>
              <a:rPr spc="-5" dirty="0"/>
              <a:t>l</a:t>
            </a:r>
            <a:r>
              <a:rPr spc="-100" dirty="0"/>
              <a:t> </a:t>
            </a:r>
            <a:r>
              <a:rPr spc="-5" dirty="0"/>
              <a:t>i</a:t>
            </a:r>
            <a:r>
              <a:rPr spc="-120" dirty="0"/>
              <a:t> </a:t>
            </a:r>
            <a:r>
              <a:rPr spc="-5" dirty="0"/>
              <a:t>n</a:t>
            </a:r>
            <a:r>
              <a:rPr spc="-100" dirty="0"/>
              <a:t> </a:t>
            </a:r>
            <a:r>
              <a:rPr spc="-5" dirty="0"/>
              <a:t>e</a:t>
            </a:r>
            <a:r>
              <a:rPr spc="-105" dirty="0"/>
              <a:t> 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-5" dirty="0"/>
              <a:t>r</a:t>
            </a:r>
            <a:r>
              <a:rPr spc="-105" dirty="0"/>
              <a:t> </a:t>
            </a:r>
            <a:r>
              <a:rPr spc="-5" dirty="0"/>
              <a:t>a</a:t>
            </a:r>
            <a:r>
              <a:rPr spc="-100" dirty="0"/>
              <a:t> </a:t>
            </a:r>
            <a:r>
              <a:rPr spc="-5" dirty="0"/>
              <a:t>i</a:t>
            </a:r>
            <a:r>
              <a:rPr spc="-120" dirty="0"/>
              <a:t> </a:t>
            </a:r>
            <a:r>
              <a:rPr spc="-5" dirty="0"/>
              <a:t>n</a:t>
            </a:r>
            <a:r>
              <a:rPr spc="-100" dirty="0"/>
              <a:t> </a:t>
            </a:r>
            <a:r>
              <a:rPr spc="-5" dirty="0"/>
              <a:t>i</a:t>
            </a:r>
            <a:r>
              <a:rPr spc="-120" dirty="0"/>
              <a:t> </a:t>
            </a:r>
            <a:r>
              <a:rPr spc="-5" dirty="0"/>
              <a:t>n</a:t>
            </a:r>
            <a:r>
              <a:rPr spc="-100" dirty="0"/>
              <a:t> </a:t>
            </a:r>
            <a:r>
              <a:rPr spc="-5" dirty="0"/>
              <a:t>g</a:t>
            </a:r>
            <a:r>
              <a:rPr spc="-110" dirty="0"/>
              <a:t> </a:t>
            </a:r>
            <a:r>
              <a:rPr spc="-5" dirty="0"/>
              <a:t>s</a:t>
            </a:r>
            <a:r>
              <a:rPr spc="-100" dirty="0"/>
              <a:t> </a:t>
            </a:r>
            <a:r>
              <a:rPr spc="-5" dirty="0"/>
              <a:t>.</a:t>
            </a:r>
            <a:r>
              <a:rPr spc="-100" dirty="0"/>
              <a:t> </a:t>
            </a:r>
            <a:r>
              <a:rPr spc="-5" dirty="0"/>
              <a:t>c</a:t>
            </a:r>
            <a:r>
              <a:rPr spc="-110" dirty="0"/>
              <a:t> </a:t>
            </a:r>
            <a:r>
              <a:rPr spc="-5" dirty="0"/>
              <a:t>o</a:t>
            </a:r>
            <a:r>
              <a:rPr spc="-105" dirty="0"/>
              <a:t> </a:t>
            </a:r>
            <a:r>
              <a:rPr spc="-5" dirty="0"/>
              <a:t>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506D0-26FD-4D40-976C-C082BA5AF254}" type="datetime1">
              <a:rPr lang="en-US" smtClean="0"/>
              <a:t>12/11/19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Berlin Sans FB"/>
                <a:cs typeface="Berlin Sans FB"/>
              </a:defRPr>
            </a:lvl1pPr>
          </a:lstStyle>
          <a:p>
            <a:pPr marL="12700">
              <a:lnSpc>
                <a:spcPts val="1850"/>
              </a:lnSpc>
            </a:pPr>
            <a:r>
              <a:rPr spc="-5" dirty="0"/>
              <a:t>w</a:t>
            </a:r>
            <a:r>
              <a:rPr spc="-110" dirty="0"/>
              <a:t> </a:t>
            </a:r>
            <a:r>
              <a:rPr spc="-5" dirty="0"/>
              <a:t>w</a:t>
            </a:r>
            <a:r>
              <a:rPr spc="-105" dirty="0"/>
              <a:t> </a:t>
            </a:r>
            <a:r>
              <a:rPr spc="-5" dirty="0"/>
              <a:t>w</a:t>
            </a:r>
            <a:r>
              <a:rPr spc="-105" dirty="0"/>
              <a:t> </a:t>
            </a:r>
            <a:r>
              <a:rPr spc="-5" dirty="0"/>
              <a:t>.</a:t>
            </a:r>
            <a:r>
              <a:rPr spc="-100" dirty="0"/>
              <a:t> </a:t>
            </a:r>
            <a:r>
              <a:rPr spc="-5" dirty="0"/>
              <a:t>p</a:t>
            </a:r>
            <a:r>
              <a:rPr spc="-105" dirty="0"/>
              <a:t> </a:t>
            </a:r>
            <a:r>
              <a:rPr spc="-5" dirty="0"/>
              <a:t>a</a:t>
            </a:r>
            <a:r>
              <a:rPr spc="-100" dirty="0"/>
              <a:t> </a:t>
            </a:r>
            <a:r>
              <a:rPr spc="-5" dirty="0"/>
              <a:t>v</a:t>
            </a:r>
            <a:r>
              <a:rPr spc="-105" dirty="0"/>
              <a:t> </a:t>
            </a:r>
            <a:r>
              <a:rPr spc="-5" dirty="0"/>
              <a:t>a</a:t>
            </a:r>
            <a:r>
              <a:rPr spc="-100" dirty="0"/>
              <a:t> </a:t>
            </a:r>
            <a:r>
              <a:rPr spc="-5" dirty="0"/>
              <a:t>n</a:t>
            </a:r>
            <a:r>
              <a:rPr spc="-100" dirty="0"/>
              <a:t> </a:t>
            </a:r>
            <a:r>
              <a:rPr spc="-5" dirty="0"/>
              <a:t>o</a:t>
            </a:r>
            <a:r>
              <a:rPr spc="-105" dirty="0"/>
              <a:t> </a:t>
            </a:r>
            <a:r>
              <a:rPr spc="-5" dirty="0"/>
              <a:t>n</a:t>
            </a:r>
            <a:r>
              <a:rPr spc="-100" dirty="0"/>
              <a:t> </a:t>
            </a:r>
            <a:r>
              <a:rPr spc="-5" dirty="0"/>
              <a:t>l</a:t>
            </a:r>
            <a:r>
              <a:rPr spc="-100" dirty="0"/>
              <a:t> </a:t>
            </a:r>
            <a:r>
              <a:rPr spc="-5" dirty="0"/>
              <a:t>i</a:t>
            </a:r>
            <a:r>
              <a:rPr spc="-120" dirty="0"/>
              <a:t> </a:t>
            </a:r>
            <a:r>
              <a:rPr spc="-5" dirty="0"/>
              <a:t>n</a:t>
            </a:r>
            <a:r>
              <a:rPr spc="-100" dirty="0"/>
              <a:t> </a:t>
            </a:r>
            <a:r>
              <a:rPr spc="-5" dirty="0"/>
              <a:t>e</a:t>
            </a:r>
            <a:r>
              <a:rPr spc="-105" dirty="0"/>
              <a:t> 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-5" dirty="0"/>
              <a:t>r</a:t>
            </a:r>
            <a:r>
              <a:rPr spc="-105" dirty="0"/>
              <a:t> </a:t>
            </a:r>
            <a:r>
              <a:rPr spc="-5" dirty="0"/>
              <a:t>a</a:t>
            </a:r>
            <a:r>
              <a:rPr spc="-100" dirty="0"/>
              <a:t> </a:t>
            </a:r>
            <a:r>
              <a:rPr spc="-5" dirty="0"/>
              <a:t>i</a:t>
            </a:r>
            <a:r>
              <a:rPr spc="-120" dirty="0"/>
              <a:t> </a:t>
            </a:r>
            <a:r>
              <a:rPr spc="-5" dirty="0"/>
              <a:t>n</a:t>
            </a:r>
            <a:r>
              <a:rPr spc="-100" dirty="0"/>
              <a:t> </a:t>
            </a:r>
            <a:r>
              <a:rPr spc="-5" dirty="0"/>
              <a:t>i</a:t>
            </a:r>
            <a:r>
              <a:rPr spc="-120" dirty="0"/>
              <a:t> </a:t>
            </a:r>
            <a:r>
              <a:rPr spc="-5" dirty="0"/>
              <a:t>n</a:t>
            </a:r>
            <a:r>
              <a:rPr spc="-100" dirty="0"/>
              <a:t> </a:t>
            </a:r>
            <a:r>
              <a:rPr spc="-5" dirty="0"/>
              <a:t>g</a:t>
            </a:r>
            <a:r>
              <a:rPr spc="-110" dirty="0"/>
              <a:t> </a:t>
            </a:r>
            <a:r>
              <a:rPr spc="-5" dirty="0"/>
              <a:t>s</a:t>
            </a:r>
            <a:r>
              <a:rPr spc="-100" dirty="0"/>
              <a:t> </a:t>
            </a:r>
            <a:r>
              <a:rPr spc="-5" dirty="0"/>
              <a:t>.</a:t>
            </a:r>
            <a:r>
              <a:rPr spc="-100" dirty="0"/>
              <a:t> </a:t>
            </a:r>
            <a:r>
              <a:rPr spc="-5" dirty="0"/>
              <a:t>c</a:t>
            </a:r>
            <a:r>
              <a:rPr spc="-110" dirty="0"/>
              <a:t> </a:t>
            </a:r>
            <a:r>
              <a:rPr spc="-5" dirty="0"/>
              <a:t>o</a:t>
            </a:r>
            <a:r>
              <a:rPr spc="-105" dirty="0"/>
              <a:t> </a:t>
            </a:r>
            <a:r>
              <a:rPr spc="-5" dirty="0"/>
              <a:t>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76AA4-7F3A-3746-9628-838453EB1E8A}" type="datetime1">
              <a:rPr lang="en-US" smtClean="0"/>
              <a:t>12/11/19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Berlin Sans FB"/>
                <a:cs typeface="Berlin Sans FB"/>
              </a:defRPr>
            </a:lvl1pPr>
          </a:lstStyle>
          <a:p>
            <a:pPr marL="12700">
              <a:lnSpc>
                <a:spcPts val="1850"/>
              </a:lnSpc>
            </a:pPr>
            <a:r>
              <a:rPr spc="-5" dirty="0"/>
              <a:t>w</a:t>
            </a:r>
            <a:r>
              <a:rPr spc="-110" dirty="0"/>
              <a:t> </a:t>
            </a:r>
            <a:r>
              <a:rPr spc="-5" dirty="0"/>
              <a:t>w</a:t>
            </a:r>
            <a:r>
              <a:rPr spc="-105" dirty="0"/>
              <a:t> </a:t>
            </a:r>
            <a:r>
              <a:rPr spc="-5" dirty="0"/>
              <a:t>w</a:t>
            </a:r>
            <a:r>
              <a:rPr spc="-105" dirty="0"/>
              <a:t> </a:t>
            </a:r>
            <a:r>
              <a:rPr spc="-5" dirty="0"/>
              <a:t>.</a:t>
            </a:r>
            <a:r>
              <a:rPr spc="-100" dirty="0"/>
              <a:t> </a:t>
            </a:r>
            <a:r>
              <a:rPr spc="-5" dirty="0"/>
              <a:t>p</a:t>
            </a:r>
            <a:r>
              <a:rPr spc="-105" dirty="0"/>
              <a:t> </a:t>
            </a:r>
            <a:r>
              <a:rPr spc="-5" dirty="0"/>
              <a:t>a</a:t>
            </a:r>
            <a:r>
              <a:rPr spc="-100" dirty="0"/>
              <a:t> </a:t>
            </a:r>
            <a:r>
              <a:rPr spc="-5" dirty="0"/>
              <a:t>v</a:t>
            </a:r>
            <a:r>
              <a:rPr spc="-105" dirty="0"/>
              <a:t> </a:t>
            </a:r>
            <a:r>
              <a:rPr spc="-5" dirty="0"/>
              <a:t>a</a:t>
            </a:r>
            <a:r>
              <a:rPr spc="-100" dirty="0"/>
              <a:t> </a:t>
            </a:r>
            <a:r>
              <a:rPr spc="-5" dirty="0"/>
              <a:t>n</a:t>
            </a:r>
            <a:r>
              <a:rPr spc="-100" dirty="0"/>
              <a:t> </a:t>
            </a:r>
            <a:r>
              <a:rPr spc="-5" dirty="0"/>
              <a:t>o</a:t>
            </a:r>
            <a:r>
              <a:rPr spc="-105" dirty="0"/>
              <a:t> </a:t>
            </a:r>
            <a:r>
              <a:rPr spc="-5" dirty="0"/>
              <a:t>n</a:t>
            </a:r>
            <a:r>
              <a:rPr spc="-100" dirty="0"/>
              <a:t> </a:t>
            </a:r>
            <a:r>
              <a:rPr spc="-5" dirty="0"/>
              <a:t>l</a:t>
            </a:r>
            <a:r>
              <a:rPr spc="-100" dirty="0"/>
              <a:t> </a:t>
            </a:r>
            <a:r>
              <a:rPr spc="-5" dirty="0"/>
              <a:t>i</a:t>
            </a:r>
            <a:r>
              <a:rPr spc="-120" dirty="0"/>
              <a:t> </a:t>
            </a:r>
            <a:r>
              <a:rPr spc="-5" dirty="0"/>
              <a:t>n</a:t>
            </a:r>
            <a:r>
              <a:rPr spc="-100" dirty="0"/>
              <a:t> </a:t>
            </a:r>
            <a:r>
              <a:rPr spc="-5" dirty="0"/>
              <a:t>e</a:t>
            </a:r>
            <a:r>
              <a:rPr spc="-105" dirty="0"/>
              <a:t> 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-5" dirty="0"/>
              <a:t>r</a:t>
            </a:r>
            <a:r>
              <a:rPr spc="-105" dirty="0"/>
              <a:t> </a:t>
            </a:r>
            <a:r>
              <a:rPr spc="-5" dirty="0"/>
              <a:t>a</a:t>
            </a:r>
            <a:r>
              <a:rPr spc="-100" dirty="0"/>
              <a:t> </a:t>
            </a:r>
            <a:r>
              <a:rPr spc="-5" dirty="0"/>
              <a:t>i</a:t>
            </a:r>
            <a:r>
              <a:rPr spc="-120" dirty="0"/>
              <a:t> </a:t>
            </a:r>
            <a:r>
              <a:rPr spc="-5" dirty="0"/>
              <a:t>n</a:t>
            </a:r>
            <a:r>
              <a:rPr spc="-100" dirty="0"/>
              <a:t> </a:t>
            </a:r>
            <a:r>
              <a:rPr spc="-5" dirty="0"/>
              <a:t>i</a:t>
            </a:r>
            <a:r>
              <a:rPr spc="-120" dirty="0"/>
              <a:t> </a:t>
            </a:r>
            <a:r>
              <a:rPr spc="-5" dirty="0"/>
              <a:t>n</a:t>
            </a:r>
            <a:r>
              <a:rPr spc="-100" dirty="0"/>
              <a:t> </a:t>
            </a:r>
            <a:r>
              <a:rPr spc="-5" dirty="0"/>
              <a:t>g</a:t>
            </a:r>
            <a:r>
              <a:rPr spc="-110" dirty="0"/>
              <a:t> </a:t>
            </a:r>
            <a:r>
              <a:rPr spc="-5" dirty="0"/>
              <a:t>s</a:t>
            </a:r>
            <a:r>
              <a:rPr spc="-100" dirty="0"/>
              <a:t> </a:t>
            </a:r>
            <a:r>
              <a:rPr spc="-5" dirty="0"/>
              <a:t>.</a:t>
            </a:r>
            <a:r>
              <a:rPr spc="-100" dirty="0"/>
              <a:t> </a:t>
            </a:r>
            <a:r>
              <a:rPr spc="-5" dirty="0"/>
              <a:t>c</a:t>
            </a:r>
            <a:r>
              <a:rPr spc="-110" dirty="0"/>
              <a:t> </a:t>
            </a:r>
            <a:r>
              <a:rPr spc="-5" dirty="0"/>
              <a:t>o</a:t>
            </a:r>
            <a:r>
              <a:rPr spc="-105" dirty="0"/>
              <a:t> </a:t>
            </a:r>
            <a:r>
              <a:rPr spc="-5" dirty="0"/>
              <a:t>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53042-8F61-6040-98AF-B0DCC59E1C60}" type="datetime1">
              <a:rPr lang="en-US" smtClean="0"/>
              <a:t>12/11/19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55463"/>
            <a:ext cx="9144000" cy="288290"/>
          </a:xfrm>
          <a:custGeom>
            <a:avLst/>
            <a:gdLst/>
            <a:ahLst/>
            <a:cxnLst/>
            <a:rect l="l" t="t" r="r" b="b"/>
            <a:pathLst>
              <a:path w="9144000" h="288289">
                <a:moveTo>
                  <a:pt x="0" y="288036"/>
                </a:moveTo>
                <a:lnTo>
                  <a:pt x="9144000" y="288036"/>
                </a:lnTo>
                <a:lnTo>
                  <a:pt x="914400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915400" y="0"/>
            <a:ext cx="228600" cy="4855845"/>
          </a:xfrm>
          <a:custGeom>
            <a:avLst/>
            <a:gdLst/>
            <a:ahLst/>
            <a:cxnLst/>
            <a:rect l="l" t="t" r="r" b="b"/>
            <a:pathLst>
              <a:path w="228600" h="4855845">
                <a:moveTo>
                  <a:pt x="0" y="4855464"/>
                </a:moveTo>
                <a:lnTo>
                  <a:pt x="228600" y="4855464"/>
                </a:lnTo>
                <a:lnTo>
                  <a:pt x="228600" y="0"/>
                </a:lnTo>
                <a:lnTo>
                  <a:pt x="0" y="0"/>
                </a:lnTo>
                <a:lnTo>
                  <a:pt x="0" y="4855464"/>
                </a:lnTo>
                <a:close/>
              </a:path>
            </a:pathLst>
          </a:custGeom>
          <a:solidFill>
            <a:srgbClr val="2E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228600" cy="4855845"/>
          </a:xfrm>
          <a:custGeom>
            <a:avLst/>
            <a:gdLst/>
            <a:ahLst/>
            <a:cxnLst/>
            <a:rect l="l" t="t" r="r" b="b"/>
            <a:pathLst>
              <a:path w="228600" h="4855845">
                <a:moveTo>
                  <a:pt x="0" y="4855464"/>
                </a:moveTo>
                <a:lnTo>
                  <a:pt x="228600" y="4855464"/>
                </a:lnTo>
                <a:lnTo>
                  <a:pt x="228600" y="0"/>
                </a:lnTo>
                <a:lnTo>
                  <a:pt x="0" y="0"/>
                </a:lnTo>
                <a:lnTo>
                  <a:pt x="0" y="4855464"/>
                </a:lnTo>
                <a:close/>
              </a:path>
            </a:pathLst>
          </a:custGeom>
          <a:solidFill>
            <a:srgbClr val="2EB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2140" y="-35814"/>
            <a:ext cx="7919719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264158"/>
            <a:ext cx="4719320" cy="145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99385" y="4883047"/>
            <a:ext cx="3698875" cy="248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Berlin Sans FB"/>
                <a:cs typeface="Berlin Sans FB"/>
              </a:defRPr>
            </a:lvl1pPr>
          </a:lstStyle>
          <a:p>
            <a:pPr marL="12700">
              <a:lnSpc>
                <a:spcPts val="1850"/>
              </a:lnSpc>
            </a:pPr>
            <a:r>
              <a:rPr spc="-5" dirty="0"/>
              <a:t>w</a:t>
            </a:r>
            <a:r>
              <a:rPr spc="-110" dirty="0"/>
              <a:t> </a:t>
            </a:r>
            <a:r>
              <a:rPr spc="-5" dirty="0"/>
              <a:t>w</a:t>
            </a:r>
            <a:r>
              <a:rPr spc="-105" dirty="0"/>
              <a:t> </a:t>
            </a:r>
            <a:r>
              <a:rPr spc="-5" dirty="0"/>
              <a:t>w</a:t>
            </a:r>
            <a:r>
              <a:rPr spc="-105" dirty="0"/>
              <a:t> </a:t>
            </a:r>
            <a:r>
              <a:rPr spc="-5" dirty="0"/>
              <a:t>.</a:t>
            </a:r>
            <a:r>
              <a:rPr spc="-100" dirty="0"/>
              <a:t> </a:t>
            </a:r>
            <a:r>
              <a:rPr spc="-5" dirty="0"/>
              <a:t>p</a:t>
            </a:r>
            <a:r>
              <a:rPr spc="-105" dirty="0"/>
              <a:t> </a:t>
            </a:r>
            <a:r>
              <a:rPr spc="-5" dirty="0"/>
              <a:t>a</a:t>
            </a:r>
            <a:r>
              <a:rPr spc="-100" dirty="0"/>
              <a:t> </a:t>
            </a:r>
            <a:r>
              <a:rPr spc="-5" dirty="0"/>
              <a:t>v</a:t>
            </a:r>
            <a:r>
              <a:rPr spc="-105" dirty="0"/>
              <a:t> </a:t>
            </a:r>
            <a:r>
              <a:rPr spc="-5" dirty="0"/>
              <a:t>a</a:t>
            </a:r>
            <a:r>
              <a:rPr spc="-100" dirty="0"/>
              <a:t> </a:t>
            </a:r>
            <a:r>
              <a:rPr spc="-5" dirty="0"/>
              <a:t>n</a:t>
            </a:r>
            <a:r>
              <a:rPr spc="-100" dirty="0"/>
              <a:t> </a:t>
            </a:r>
            <a:r>
              <a:rPr spc="-5" dirty="0"/>
              <a:t>o</a:t>
            </a:r>
            <a:r>
              <a:rPr spc="-105" dirty="0"/>
              <a:t> </a:t>
            </a:r>
            <a:r>
              <a:rPr spc="-5" dirty="0"/>
              <a:t>n</a:t>
            </a:r>
            <a:r>
              <a:rPr spc="-100" dirty="0"/>
              <a:t> </a:t>
            </a:r>
            <a:r>
              <a:rPr spc="-5" dirty="0"/>
              <a:t>l</a:t>
            </a:r>
            <a:r>
              <a:rPr spc="-100" dirty="0"/>
              <a:t> </a:t>
            </a:r>
            <a:r>
              <a:rPr spc="-5" dirty="0"/>
              <a:t>i</a:t>
            </a:r>
            <a:r>
              <a:rPr spc="-120" dirty="0"/>
              <a:t> </a:t>
            </a:r>
            <a:r>
              <a:rPr spc="-5" dirty="0"/>
              <a:t>n</a:t>
            </a:r>
            <a:r>
              <a:rPr spc="-100" dirty="0"/>
              <a:t> </a:t>
            </a:r>
            <a:r>
              <a:rPr spc="-5" dirty="0"/>
              <a:t>e</a:t>
            </a:r>
            <a:r>
              <a:rPr spc="-105" dirty="0"/>
              <a:t> 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-5" dirty="0"/>
              <a:t>r</a:t>
            </a:r>
            <a:r>
              <a:rPr spc="-105" dirty="0"/>
              <a:t> </a:t>
            </a:r>
            <a:r>
              <a:rPr spc="-5" dirty="0"/>
              <a:t>a</a:t>
            </a:r>
            <a:r>
              <a:rPr spc="-100" dirty="0"/>
              <a:t> </a:t>
            </a:r>
            <a:r>
              <a:rPr spc="-5" dirty="0"/>
              <a:t>i</a:t>
            </a:r>
            <a:r>
              <a:rPr spc="-120" dirty="0"/>
              <a:t> </a:t>
            </a:r>
            <a:r>
              <a:rPr spc="-5" dirty="0"/>
              <a:t>n</a:t>
            </a:r>
            <a:r>
              <a:rPr spc="-100" dirty="0"/>
              <a:t> </a:t>
            </a:r>
            <a:r>
              <a:rPr spc="-5" dirty="0"/>
              <a:t>i</a:t>
            </a:r>
            <a:r>
              <a:rPr spc="-120" dirty="0"/>
              <a:t> </a:t>
            </a:r>
            <a:r>
              <a:rPr spc="-5" dirty="0"/>
              <a:t>n</a:t>
            </a:r>
            <a:r>
              <a:rPr spc="-100" dirty="0"/>
              <a:t> </a:t>
            </a:r>
            <a:r>
              <a:rPr spc="-5" dirty="0"/>
              <a:t>g</a:t>
            </a:r>
            <a:r>
              <a:rPr spc="-110" dirty="0"/>
              <a:t> </a:t>
            </a:r>
            <a:r>
              <a:rPr spc="-5" dirty="0"/>
              <a:t>s</a:t>
            </a:r>
            <a:r>
              <a:rPr spc="-100" dirty="0"/>
              <a:t> </a:t>
            </a:r>
            <a:r>
              <a:rPr spc="-5" dirty="0"/>
              <a:t>.</a:t>
            </a:r>
            <a:r>
              <a:rPr spc="-100" dirty="0"/>
              <a:t> </a:t>
            </a:r>
            <a:r>
              <a:rPr spc="-5" dirty="0"/>
              <a:t>c</a:t>
            </a:r>
            <a:r>
              <a:rPr spc="-110" dirty="0"/>
              <a:t> </a:t>
            </a:r>
            <a:r>
              <a:rPr spc="-5" dirty="0"/>
              <a:t>o</a:t>
            </a:r>
            <a:r>
              <a:rPr spc="-105" dirty="0"/>
              <a:t> </a:t>
            </a:r>
            <a:r>
              <a:rPr spc="-5" dirty="0"/>
              <a:t>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7B2CC-344B-6B45-A5A4-2B33727F2C1B}" type="datetime1">
              <a:rPr lang="en-US" smtClean="0"/>
              <a:t>12/11/19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0" Type="http://schemas.openxmlformats.org/officeDocument/2006/relationships/image" Target="../media/image30.png"/><Relationship Id="rId4" Type="http://schemas.openxmlformats.org/officeDocument/2006/relationships/image" Target="../media/image28.png"/><Relationship Id="rId9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312"/>
            <a:ext cx="3010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What </a:t>
            </a:r>
            <a:r>
              <a:rPr sz="3200" dirty="0"/>
              <a:t>is</a:t>
            </a:r>
            <a:r>
              <a:rPr sz="3200" spc="-75" dirty="0"/>
              <a:t> </a:t>
            </a:r>
            <a:r>
              <a:rPr sz="3200" spc="-10" dirty="0"/>
              <a:t>software?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980694"/>
            <a:ext cx="7870825" cy="27508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447040" indent="-434975">
              <a:lnSpc>
                <a:spcPct val="100000"/>
              </a:lnSpc>
              <a:spcBef>
                <a:spcPts val="890"/>
              </a:spcBef>
              <a:buSzPct val="177777"/>
              <a:buFont typeface="Arial"/>
              <a:buChar char="•"/>
              <a:tabLst>
                <a:tab pos="447040" algn="l"/>
                <a:tab pos="447675" algn="l"/>
              </a:tabLst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Software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collection of </a:t>
            </a:r>
            <a:r>
              <a:rPr sz="1800" spc="-10" dirty="0">
                <a:latin typeface="Calibri"/>
                <a:cs typeface="Calibri"/>
              </a:rPr>
              <a:t>computer </a:t>
            </a:r>
            <a:r>
              <a:rPr sz="1800" spc="-15" dirty="0">
                <a:latin typeface="Calibri"/>
                <a:cs typeface="Calibri"/>
              </a:rPr>
              <a:t>programs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0" dirty="0">
                <a:latin typeface="Calibri"/>
                <a:cs typeface="Calibri"/>
              </a:rPr>
              <a:t>helps </a:t>
            </a:r>
            <a:r>
              <a:rPr sz="1800" spc="-5" dirty="0">
                <a:latin typeface="Calibri"/>
                <a:cs typeface="Calibri"/>
              </a:rPr>
              <a:t>us </a:t>
            </a:r>
            <a:r>
              <a:rPr sz="1800" spc="-10" dirty="0">
                <a:latin typeface="Calibri"/>
                <a:cs typeface="Calibri"/>
              </a:rPr>
              <a:t>to perform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task.</a:t>
            </a:r>
            <a:endParaRPr sz="1800">
              <a:latin typeface="Calibri"/>
              <a:cs typeface="Calibri"/>
            </a:endParaRPr>
          </a:p>
          <a:p>
            <a:pPr marL="407034" indent="-39497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407034" algn="l"/>
                <a:tab pos="407670" algn="l"/>
              </a:tabLst>
            </a:pPr>
            <a:r>
              <a:rPr sz="1800" spc="-20" dirty="0">
                <a:latin typeface="Calibri"/>
                <a:cs typeface="Calibri"/>
              </a:rPr>
              <a:t>Types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Software:</a:t>
            </a:r>
            <a:endParaRPr sz="1800">
              <a:latin typeface="Calibri"/>
              <a:cs typeface="Calibri"/>
            </a:endParaRPr>
          </a:p>
          <a:p>
            <a:pPr marL="407034" indent="-39497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407034" algn="l"/>
                <a:tab pos="407670" algn="l"/>
              </a:tabLst>
            </a:pP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software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libri"/>
                <a:cs typeface="Calibri"/>
              </a:rPr>
              <a:t>Ex: Device </a:t>
            </a:r>
            <a:r>
              <a:rPr sz="1800" spc="-10" dirty="0">
                <a:latin typeface="Calibri"/>
                <a:cs typeface="Calibri"/>
              </a:rPr>
              <a:t>drivers, </a:t>
            </a:r>
            <a:r>
              <a:rPr sz="1800" spc="-5" dirty="0">
                <a:latin typeface="Calibri"/>
                <a:cs typeface="Calibri"/>
              </a:rPr>
              <a:t>OS, </a:t>
            </a:r>
            <a:r>
              <a:rPr sz="1800" spc="-10" dirty="0">
                <a:latin typeface="Calibri"/>
                <a:cs typeface="Calibri"/>
              </a:rPr>
              <a:t>Servers, </a:t>
            </a:r>
            <a:r>
              <a:rPr sz="1800" spc="-5" dirty="0">
                <a:latin typeface="Calibri"/>
                <a:cs typeface="Calibri"/>
              </a:rPr>
              <a:t>Utilities,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407034" indent="-39497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407034" algn="l"/>
                <a:tab pos="407670" algn="l"/>
              </a:tabLst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Programming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software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libri"/>
                <a:cs typeface="Calibri"/>
              </a:rPr>
              <a:t>Ex: </a:t>
            </a:r>
            <a:r>
              <a:rPr sz="1800" spc="-10" dirty="0">
                <a:latin typeface="Calibri"/>
                <a:cs typeface="Calibri"/>
              </a:rPr>
              <a:t>compilers, </a:t>
            </a:r>
            <a:r>
              <a:rPr sz="1800" spc="-5" dirty="0">
                <a:latin typeface="Calibri"/>
                <a:cs typeface="Calibri"/>
              </a:rPr>
              <a:t>debuggers, </a:t>
            </a:r>
            <a:r>
              <a:rPr sz="1800" spc="-15" dirty="0">
                <a:latin typeface="Calibri"/>
                <a:cs typeface="Calibri"/>
              </a:rPr>
              <a:t>interpreters,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407034" indent="-39497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407034" algn="l"/>
                <a:tab pos="407670" algn="l"/>
              </a:tabLst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Application</a:t>
            </a:r>
            <a:r>
              <a:rPr sz="1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software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libri"/>
                <a:cs typeface="Calibri"/>
              </a:rPr>
              <a:t>Ex: </a:t>
            </a:r>
            <a:r>
              <a:rPr sz="1800" spc="-10" dirty="0">
                <a:latin typeface="Calibri"/>
                <a:cs typeface="Calibri"/>
              </a:rPr>
              <a:t>industrial </a:t>
            </a:r>
            <a:r>
              <a:rPr sz="1800" spc="-5" dirty="0">
                <a:latin typeface="Calibri"/>
                <a:cs typeface="Calibri"/>
              </a:rPr>
              <a:t>automation, business </a:t>
            </a:r>
            <a:r>
              <a:rPr sz="1800" spc="-10" dirty="0">
                <a:latin typeface="Calibri"/>
                <a:cs typeface="Calibri"/>
              </a:rPr>
              <a:t>software, games, telecoms,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4882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Static </a:t>
            </a:r>
            <a:r>
              <a:rPr spc="-70" dirty="0"/>
              <a:t>V/S </a:t>
            </a:r>
            <a:r>
              <a:rPr spc="-5" dirty="0"/>
              <a:t>Dynamic</a:t>
            </a:r>
            <a:r>
              <a:rPr spc="10" dirty="0"/>
              <a:t> </a:t>
            </a:r>
            <a:r>
              <a:rPr spc="-5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13638"/>
            <a:ext cx="7665084" cy="150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223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Static testing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approach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15" dirty="0">
                <a:latin typeface="Calibri"/>
                <a:cs typeface="Calibri"/>
              </a:rPr>
              <a:t>test </a:t>
            </a:r>
            <a:r>
              <a:rPr sz="1800" spc="-10" dirty="0">
                <a:latin typeface="Calibri"/>
                <a:cs typeface="Calibri"/>
              </a:rPr>
              <a:t>project </a:t>
            </a:r>
            <a:r>
              <a:rPr sz="1800" spc="-5" dirty="0">
                <a:latin typeface="Calibri"/>
                <a:cs typeface="Calibri"/>
              </a:rPr>
              <a:t>documents </a:t>
            </a:r>
            <a:r>
              <a:rPr sz="1800" dirty="0">
                <a:latin typeface="Calibri"/>
                <a:cs typeface="Calibri"/>
              </a:rPr>
              <a:t>in the </a:t>
            </a:r>
            <a:r>
              <a:rPr sz="1800" spc="-15" dirty="0">
                <a:latin typeface="Calibri"/>
                <a:cs typeface="Calibri"/>
              </a:rPr>
              <a:t>form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Reviews,  </a:t>
            </a:r>
            <a:r>
              <a:rPr sz="1800" spc="-10" dirty="0">
                <a:latin typeface="Calibri"/>
                <a:cs typeface="Calibri"/>
              </a:rPr>
              <a:t>Walkthroughs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Inspections.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Dynamic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testing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approach to </a:t>
            </a:r>
            <a:r>
              <a:rPr sz="1800" spc="-15" dirty="0">
                <a:latin typeface="Calibri"/>
                <a:cs typeface="Calibri"/>
              </a:rPr>
              <a:t>test </a:t>
            </a:r>
            <a:r>
              <a:rPr sz="1800" spc="-5" dirty="0">
                <a:latin typeface="Calibri"/>
                <a:cs typeface="Calibri"/>
              </a:rPr>
              <a:t>the actual </a:t>
            </a:r>
            <a:r>
              <a:rPr sz="1800" spc="-10" dirty="0">
                <a:latin typeface="Calibri"/>
                <a:cs typeface="Calibri"/>
              </a:rPr>
              <a:t>software </a:t>
            </a:r>
            <a:r>
              <a:rPr sz="1800" spc="-5" dirty="0">
                <a:latin typeface="Calibri"/>
                <a:cs typeface="Calibri"/>
              </a:rPr>
              <a:t>by giving inputs</a:t>
            </a:r>
            <a:r>
              <a:rPr sz="1800" spc="2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observing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results.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2200" y="2953511"/>
            <a:ext cx="3212592" cy="1129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1356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R</a:t>
            </a:r>
            <a:r>
              <a:rPr spc="-20" dirty="0"/>
              <a:t>e</a:t>
            </a:r>
            <a:r>
              <a:rPr dirty="0"/>
              <a:t>vi</a:t>
            </a:r>
            <a:r>
              <a:rPr spc="-10" dirty="0"/>
              <a:t>e</a:t>
            </a:r>
            <a:r>
              <a:rPr dirty="0"/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22528"/>
            <a:ext cx="6874509" cy="271780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spc="-15" dirty="0">
                <a:solidFill>
                  <a:srgbClr val="FF0000"/>
                </a:solidFill>
                <a:latin typeface="Calibri"/>
                <a:cs typeface="Calibri"/>
              </a:rPr>
              <a:t>Reviews:</a:t>
            </a:r>
            <a:endParaRPr sz="21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Conducts on documents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ensure </a:t>
            </a:r>
            <a:r>
              <a:rPr sz="1800" spc="-10" dirty="0">
                <a:latin typeface="Calibri"/>
                <a:cs typeface="Calibri"/>
              </a:rPr>
              <a:t>correctness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completeness.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1156335" algn="l"/>
              </a:tabLst>
            </a:pPr>
            <a:r>
              <a:rPr sz="1800" spc="-10" dirty="0">
                <a:latin typeface="Calibri"/>
                <a:cs typeface="Calibri"/>
              </a:rPr>
              <a:t>Requirement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Reviews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1156335" algn="l"/>
              </a:tabLst>
            </a:pPr>
            <a:r>
              <a:rPr sz="1800" spc="-5" dirty="0">
                <a:latin typeface="Calibri"/>
                <a:cs typeface="Calibri"/>
              </a:rPr>
              <a:t>Design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Reviews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1156335" algn="l"/>
              </a:tabLst>
            </a:pPr>
            <a:r>
              <a:rPr sz="1800" spc="-5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Reviews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1156335" algn="l"/>
              </a:tabLst>
            </a:pPr>
            <a:r>
              <a:rPr sz="1800" spc="-45" dirty="0">
                <a:latin typeface="Calibri"/>
                <a:cs typeface="Calibri"/>
              </a:rPr>
              <a:t>Test </a:t>
            </a:r>
            <a:r>
              <a:rPr sz="1800" spc="-5" dirty="0">
                <a:latin typeface="Calibri"/>
                <a:cs typeface="Calibri"/>
              </a:rPr>
              <a:t>plan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reviews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1156335" algn="l"/>
              </a:tabLst>
            </a:pPr>
            <a:r>
              <a:rPr sz="1800" spc="-45" dirty="0">
                <a:latin typeface="Calibri"/>
                <a:cs typeface="Calibri"/>
              </a:rPr>
              <a:t>Test </a:t>
            </a:r>
            <a:r>
              <a:rPr sz="1800" spc="-5" dirty="0">
                <a:latin typeface="Calibri"/>
                <a:cs typeface="Calibri"/>
              </a:rPr>
              <a:t>cases </a:t>
            </a:r>
            <a:r>
              <a:rPr sz="1800" spc="-10" dirty="0">
                <a:latin typeface="Calibri"/>
                <a:cs typeface="Calibri"/>
              </a:rPr>
              <a:t>reviews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41556" y="2068221"/>
            <a:ext cx="2154736" cy="1887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927963"/>
            <a:ext cx="7108825" cy="203771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Walkthroughs:</a:t>
            </a:r>
            <a:endParaRPr sz="20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dirty="0">
                <a:latin typeface="Calibri"/>
                <a:cs typeface="Calibri"/>
              </a:rPr>
              <a:t>It is a </a:t>
            </a:r>
            <a:r>
              <a:rPr sz="2000" spc="-10" dirty="0">
                <a:latin typeface="Calibri"/>
                <a:cs typeface="Calibri"/>
              </a:rPr>
              <a:t>formal review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we </a:t>
            </a:r>
            <a:r>
              <a:rPr sz="2000" spc="-5" dirty="0">
                <a:latin typeface="Calibri"/>
                <a:cs typeface="Calibri"/>
              </a:rPr>
              <a:t>can discuss/raise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issues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peer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level.</a:t>
            </a:r>
            <a:endParaRPr sz="20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Also </a:t>
            </a:r>
            <a:r>
              <a:rPr sz="2000" spc="-10" dirty="0">
                <a:latin typeface="Calibri"/>
                <a:cs typeface="Calibri"/>
              </a:rPr>
              <a:t>walkthrough </a:t>
            </a:r>
            <a:r>
              <a:rPr sz="2000" spc="-5" dirty="0">
                <a:latin typeface="Calibri"/>
                <a:cs typeface="Calibri"/>
              </a:rPr>
              <a:t>does not </a:t>
            </a:r>
            <a:r>
              <a:rPr sz="2000" spc="-20" dirty="0">
                <a:latin typeface="Calibri"/>
                <a:cs typeface="Calibri"/>
              </a:rPr>
              <a:t>have </a:t>
            </a:r>
            <a:r>
              <a:rPr sz="2000" spc="-5" dirty="0">
                <a:latin typeface="Calibri"/>
                <a:cs typeface="Calibri"/>
              </a:rPr>
              <a:t>minutes 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meet. </a:t>
            </a:r>
            <a:r>
              <a:rPr sz="2000" dirty="0">
                <a:latin typeface="Calibri"/>
                <a:cs typeface="Calibri"/>
              </a:rPr>
              <a:t>It </a:t>
            </a:r>
            <a:r>
              <a:rPr sz="2000" spc="-5" dirty="0">
                <a:latin typeface="Calibri"/>
                <a:cs typeface="Calibri"/>
              </a:rPr>
              <a:t>can  happen </a:t>
            </a:r>
            <a:r>
              <a:rPr sz="2000" spc="-15" dirty="0">
                <a:latin typeface="Calibri"/>
                <a:cs typeface="Calibri"/>
              </a:rPr>
              <a:t>at </a:t>
            </a:r>
            <a:r>
              <a:rPr sz="2000" spc="-10" dirty="0">
                <a:latin typeface="Calibri"/>
                <a:cs typeface="Calibri"/>
              </a:rPr>
              <a:t>any </a:t>
            </a:r>
            <a:r>
              <a:rPr sz="2000" spc="-5" dirty="0">
                <a:latin typeface="Calibri"/>
                <a:cs typeface="Calibri"/>
              </a:rPr>
              <a:t>time </a:t>
            </a:r>
            <a:r>
              <a:rPr sz="2000" dirty="0">
                <a:latin typeface="Calibri"/>
                <a:cs typeface="Calibri"/>
              </a:rPr>
              <a:t>and conclude </a:t>
            </a:r>
            <a:r>
              <a:rPr sz="2000" spc="-10" dirty="0">
                <a:latin typeface="Calibri"/>
                <a:cs typeface="Calibri"/>
              </a:rPr>
              <a:t>just </a:t>
            </a:r>
            <a:r>
              <a:rPr sz="2000" spc="-15" dirty="0">
                <a:latin typeface="Calibri"/>
                <a:cs typeface="Calibri"/>
              </a:rPr>
              <a:t>like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dirty="0">
                <a:latin typeface="Calibri"/>
                <a:cs typeface="Calibri"/>
              </a:rPr>
              <a:t>no </a:t>
            </a:r>
            <a:r>
              <a:rPr sz="2000" spc="-5" dirty="0">
                <a:latin typeface="Calibri"/>
                <a:cs typeface="Calibri"/>
              </a:rPr>
              <a:t>schedule </a:t>
            </a:r>
            <a:r>
              <a:rPr sz="2000" dirty="0">
                <a:latin typeface="Calibri"/>
                <a:cs typeface="Calibri"/>
              </a:rPr>
              <a:t>as  </a:t>
            </a:r>
            <a:r>
              <a:rPr sz="2000" spc="-5" dirty="0">
                <a:latin typeface="Calibri"/>
                <a:cs typeface="Calibri"/>
              </a:rPr>
              <a:t>such.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37236"/>
            <a:ext cx="24295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W</a:t>
            </a:r>
            <a:r>
              <a:rPr dirty="0"/>
              <a:t>al</a:t>
            </a:r>
            <a:r>
              <a:rPr spc="-20" dirty="0"/>
              <a:t>k</a:t>
            </a:r>
            <a:r>
              <a:rPr dirty="0"/>
              <a:t>th</a:t>
            </a:r>
            <a:r>
              <a:rPr spc="-60" dirty="0"/>
              <a:t>r</a:t>
            </a:r>
            <a:r>
              <a:rPr spc="-5" dirty="0"/>
              <a:t>ough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908630"/>
            <a:ext cx="7242809" cy="22637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Inspections: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100" dirty="0">
                <a:latin typeface="Calibri"/>
                <a:cs typeface="Calibri"/>
              </a:rPr>
              <a:t>Its a </a:t>
            </a:r>
            <a:r>
              <a:rPr sz="2100" spc="-15" dirty="0">
                <a:latin typeface="Calibri"/>
                <a:cs typeface="Calibri"/>
              </a:rPr>
              <a:t>formal </a:t>
            </a:r>
            <a:r>
              <a:rPr sz="2100" spc="-10" dirty="0">
                <a:latin typeface="Calibri"/>
                <a:cs typeface="Calibri"/>
              </a:rPr>
              <a:t>approach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-5" dirty="0">
                <a:latin typeface="Calibri"/>
                <a:cs typeface="Calibri"/>
              </a:rPr>
              <a:t>the </a:t>
            </a:r>
            <a:r>
              <a:rPr sz="2100" spc="-10" dirty="0">
                <a:latin typeface="Calibri"/>
                <a:cs typeface="Calibri"/>
              </a:rPr>
              <a:t>requirements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schedule.</a:t>
            </a:r>
            <a:endParaRPr sz="21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100" spc="-30" dirty="0">
                <a:latin typeface="Calibri"/>
                <a:cs typeface="Calibri"/>
              </a:rPr>
              <a:t>At </a:t>
            </a:r>
            <a:r>
              <a:rPr sz="2100" spc="-10" dirty="0">
                <a:latin typeface="Calibri"/>
                <a:cs typeface="Calibri"/>
              </a:rPr>
              <a:t>least </a:t>
            </a:r>
            <a:r>
              <a:rPr sz="2100" dirty="0">
                <a:latin typeface="Calibri"/>
                <a:cs typeface="Calibri"/>
              </a:rPr>
              <a:t>3- 8 </a:t>
            </a:r>
            <a:r>
              <a:rPr sz="2100" spc="-5" dirty="0">
                <a:latin typeface="Calibri"/>
                <a:cs typeface="Calibri"/>
              </a:rPr>
              <a:t>people will </a:t>
            </a:r>
            <a:r>
              <a:rPr sz="2100" spc="-10" dirty="0">
                <a:latin typeface="Calibri"/>
                <a:cs typeface="Calibri"/>
              </a:rPr>
              <a:t>sit </a:t>
            </a:r>
            <a:r>
              <a:rPr sz="2100" dirty="0">
                <a:latin typeface="Calibri"/>
                <a:cs typeface="Calibri"/>
              </a:rPr>
              <a:t>in the </a:t>
            </a:r>
            <a:r>
              <a:rPr sz="2100" spc="-5" dirty="0">
                <a:latin typeface="Calibri"/>
                <a:cs typeface="Calibri"/>
              </a:rPr>
              <a:t>meeting </a:t>
            </a:r>
            <a:r>
              <a:rPr sz="2100" spc="5" dirty="0">
                <a:latin typeface="Calibri"/>
                <a:cs typeface="Calibri"/>
              </a:rPr>
              <a:t>1- </a:t>
            </a:r>
            <a:r>
              <a:rPr sz="2100" spc="-5" dirty="0">
                <a:latin typeface="Calibri"/>
                <a:cs typeface="Calibri"/>
              </a:rPr>
              <a:t>reader</a:t>
            </a:r>
            <a:r>
              <a:rPr sz="2100" spc="8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2-writer</a:t>
            </a:r>
            <a:endParaRPr sz="21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3- </a:t>
            </a:r>
            <a:r>
              <a:rPr sz="2100" spc="-15" dirty="0">
                <a:latin typeface="Calibri"/>
                <a:cs typeface="Calibri"/>
              </a:rPr>
              <a:t>moderator </a:t>
            </a:r>
            <a:r>
              <a:rPr sz="2100" spc="-5" dirty="0">
                <a:latin typeface="Calibri"/>
                <a:cs typeface="Calibri"/>
              </a:rPr>
              <a:t>plus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concerned.</a:t>
            </a:r>
            <a:endParaRPr sz="21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100" spc="-5" dirty="0">
                <a:latin typeface="Calibri"/>
                <a:cs typeface="Calibri"/>
              </a:rPr>
              <a:t>Inspection will </a:t>
            </a:r>
            <a:r>
              <a:rPr sz="2100" spc="-20" dirty="0">
                <a:latin typeface="Calibri"/>
                <a:cs typeface="Calibri"/>
              </a:rPr>
              <a:t>have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-15" dirty="0">
                <a:latin typeface="Calibri"/>
                <a:cs typeface="Calibri"/>
              </a:rPr>
              <a:t>proper </a:t>
            </a:r>
            <a:r>
              <a:rPr sz="2100" spc="-5" dirty="0">
                <a:latin typeface="Calibri"/>
                <a:cs typeface="Calibri"/>
              </a:rPr>
              <a:t>schedule </a:t>
            </a:r>
            <a:r>
              <a:rPr sz="2100" dirty="0">
                <a:latin typeface="Calibri"/>
                <a:cs typeface="Calibri"/>
              </a:rPr>
              <a:t>which will</a:t>
            </a:r>
            <a:r>
              <a:rPr sz="2100" spc="7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be</a:t>
            </a:r>
            <a:endParaRPr sz="21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100" spc="-10" dirty="0">
                <a:latin typeface="Calibri"/>
                <a:cs typeface="Calibri"/>
              </a:rPr>
              <a:t>intimated </a:t>
            </a:r>
            <a:r>
              <a:rPr sz="2100" dirty="0">
                <a:latin typeface="Calibri"/>
                <a:cs typeface="Calibri"/>
              </a:rPr>
              <a:t>via email </a:t>
            </a:r>
            <a:r>
              <a:rPr sz="2100" spc="-10" dirty="0">
                <a:latin typeface="Calibri"/>
                <a:cs typeface="Calibri"/>
              </a:rPr>
              <a:t>to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5" dirty="0">
                <a:latin typeface="Calibri"/>
                <a:cs typeface="Calibri"/>
              </a:rPr>
              <a:t>concerned </a:t>
            </a:r>
            <a:r>
              <a:rPr sz="2100" spc="-25" dirty="0">
                <a:latin typeface="Calibri"/>
                <a:cs typeface="Calibri"/>
              </a:rPr>
              <a:t>developer/tester.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137236"/>
            <a:ext cx="196151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Inspection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6101"/>
            <a:ext cx="4805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Levels </a:t>
            </a:r>
            <a:r>
              <a:rPr spc="-5" dirty="0"/>
              <a:t>of </a:t>
            </a:r>
            <a:r>
              <a:rPr spc="-15" dirty="0"/>
              <a:t>Software</a:t>
            </a:r>
            <a:r>
              <a:rPr spc="-95" dirty="0"/>
              <a:t> </a:t>
            </a:r>
            <a:r>
              <a:rPr spc="-5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912113"/>
            <a:ext cx="4121785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24180" indent="-41148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423545" algn="l"/>
                <a:tab pos="424180" algn="l"/>
              </a:tabLst>
            </a:pPr>
            <a:r>
              <a:rPr sz="2400" dirty="0">
                <a:latin typeface="Calibri"/>
                <a:cs typeface="Calibri"/>
              </a:rPr>
              <a:t>Unit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Testing</a:t>
            </a:r>
            <a:endParaRPr sz="2400">
              <a:latin typeface="Calibri"/>
              <a:cs typeface="Calibri"/>
            </a:endParaRPr>
          </a:p>
          <a:p>
            <a:pPr marL="424180" indent="-41148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23545" algn="l"/>
                <a:tab pos="424180" algn="l"/>
              </a:tabLst>
            </a:pPr>
            <a:r>
              <a:rPr sz="2400" spc="-10" dirty="0">
                <a:latin typeface="Calibri"/>
                <a:cs typeface="Calibri"/>
              </a:rPr>
              <a:t>Integration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Testing</a:t>
            </a:r>
            <a:endParaRPr sz="2400">
              <a:latin typeface="Calibri"/>
              <a:cs typeface="Calibri"/>
            </a:endParaRPr>
          </a:p>
          <a:p>
            <a:pPr marL="424180" indent="-41148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23545" algn="l"/>
                <a:tab pos="424180" algn="l"/>
              </a:tabLst>
            </a:pPr>
            <a:r>
              <a:rPr sz="2400" spc="-20" dirty="0">
                <a:latin typeface="Calibri"/>
                <a:cs typeface="Calibri"/>
              </a:rPr>
              <a:t>System</a:t>
            </a:r>
            <a:r>
              <a:rPr sz="2400" spc="-35" dirty="0">
                <a:latin typeface="Calibri"/>
                <a:cs typeface="Calibri"/>
              </a:rPr>
              <a:t> Testing</a:t>
            </a:r>
            <a:endParaRPr sz="2400">
              <a:latin typeface="Calibri"/>
              <a:cs typeface="Calibri"/>
            </a:endParaRPr>
          </a:p>
          <a:p>
            <a:pPr marL="424180" indent="-41148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23545" algn="l"/>
                <a:tab pos="424180" algn="l"/>
              </a:tabLst>
            </a:pPr>
            <a:r>
              <a:rPr sz="2400" dirty="0">
                <a:latin typeface="Calibri"/>
                <a:cs typeface="Calibri"/>
              </a:rPr>
              <a:t>User </a:t>
            </a:r>
            <a:r>
              <a:rPr sz="2400" spc="-5" dirty="0">
                <a:latin typeface="Calibri"/>
                <a:cs typeface="Calibri"/>
              </a:rPr>
              <a:t>Acceptance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Testing(UAT)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899" y="872106"/>
            <a:ext cx="2534893" cy="3042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0104" y="998191"/>
            <a:ext cx="5907651" cy="3166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46101"/>
            <a:ext cx="4805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Levels </a:t>
            </a:r>
            <a:r>
              <a:rPr spc="-5" dirty="0"/>
              <a:t>of </a:t>
            </a:r>
            <a:r>
              <a:rPr spc="-15" dirty="0"/>
              <a:t>Software</a:t>
            </a:r>
            <a:r>
              <a:rPr spc="-95" dirty="0"/>
              <a:t> </a:t>
            </a:r>
            <a:r>
              <a:rPr spc="-55" dirty="0"/>
              <a:t>Testing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2216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100" dirty="0"/>
              <a:t> </a:t>
            </a:r>
            <a:r>
              <a:rPr spc="-5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992886"/>
            <a:ext cx="7022465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00685" algn="l"/>
                <a:tab pos="401320" algn="l"/>
              </a:tabLst>
            </a:pPr>
            <a:r>
              <a:rPr dirty="0"/>
              <a:t>	</a:t>
            </a:r>
            <a:r>
              <a:rPr sz="1600" spc="-5" dirty="0">
                <a:latin typeface="Calibri"/>
                <a:cs typeface="Calibri"/>
              </a:rPr>
              <a:t>A unit is the smallest </a:t>
            </a:r>
            <a:r>
              <a:rPr sz="1600" spc="-10" dirty="0">
                <a:latin typeface="Calibri"/>
                <a:cs typeface="Calibri"/>
              </a:rPr>
              <a:t>testable </a:t>
            </a:r>
            <a:r>
              <a:rPr sz="1600" spc="-5" dirty="0">
                <a:latin typeface="Calibri"/>
                <a:cs typeface="Calibri"/>
              </a:rPr>
              <a:t>part of </a:t>
            </a:r>
            <a:r>
              <a:rPr sz="1600" spc="-10" dirty="0">
                <a:latin typeface="Calibri"/>
                <a:cs typeface="Calibri"/>
              </a:rPr>
              <a:t>software. </a:t>
            </a:r>
            <a:r>
              <a:rPr sz="1600" spc="-5" dirty="0">
                <a:latin typeface="Calibri"/>
                <a:cs typeface="Calibri"/>
              </a:rPr>
              <a:t>It usually has one or a </a:t>
            </a:r>
            <a:r>
              <a:rPr sz="1600" spc="-20" dirty="0">
                <a:latin typeface="Calibri"/>
                <a:cs typeface="Calibri"/>
              </a:rPr>
              <a:t>few </a:t>
            </a:r>
            <a:r>
              <a:rPr sz="1600" spc="-5" dirty="0">
                <a:latin typeface="Calibri"/>
                <a:cs typeface="Calibri"/>
              </a:rPr>
              <a:t>inputs  and usually a single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output.</a:t>
            </a:r>
            <a:endParaRPr sz="1600">
              <a:latin typeface="Calibri"/>
              <a:cs typeface="Calibri"/>
            </a:endParaRPr>
          </a:p>
          <a:p>
            <a:pPr marL="401320" indent="-388620">
              <a:lnSpc>
                <a:spcPct val="100000"/>
              </a:lnSpc>
              <a:buFont typeface="Arial"/>
              <a:buChar char="•"/>
              <a:tabLst>
                <a:tab pos="400685" algn="l"/>
                <a:tab pos="401320" algn="l"/>
              </a:tabLst>
            </a:pPr>
            <a:r>
              <a:rPr sz="1600" spc="-5" dirty="0">
                <a:latin typeface="Calibri"/>
                <a:cs typeface="Calibri"/>
              </a:rPr>
              <a:t>Unit testing conducts on a single </a:t>
            </a:r>
            <a:r>
              <a:rPr sz="1600" spc="-15" dirty="0">
                <a:latin typeface="Calibri"/>
                <a:cs typeface="Calibri"/>
              </a:rPr>
              <a:t>program </a:t>
            </a:r>
            <a:r>
              <a:rPr sz="1600" spc="-5" dirty="0">
                <a:latin typeface="Calibri"/>
                <a:cs typeface="Calibri"/>
              </a:rPr>
              <a:t>or single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module.</a:t>
            </a:r>
            <a:endParaRPr sz="1600">
              <a:latin typeface="Calibri"/>
              <a:cs typeface="Calibri"/>
            </a:endParaRPr>
          </a:p>
          <a:p>
            <a:pPr marL="401320" indent="-388620">
              <a:lnSpc>
                <a:spcPct val="100000"/>
              </a:lnSpc>
              <a:buFont typeface="Arial"/>
              <a:buChar char="•"/>
              <a:tabLst>
                <a:tab pos="400685" algn="l"/>
                <a:tab pos="401320" algn="l"/>
              </a:tabLst>
            </a:pPr>
            <a:r>
              <a:rPr sz="1600" spc="-5" dirty="0">
                <a:latin typeface="Calibri"/>
                <a:cs typeface="Calibri"/>
              </a:rPr>
              <a:t>Unit </a:t>
            </a:r>
            <a:r>
              <a:rPr sz="1600" spc="-25" dirty="0">
                <a:latin typeface="Calibri"/>
                <a:cs typeface="Calibri"/>
              </a:rPr>
              <a:t>Testing </a:t>
            </a:r>
            <a:r>
              <a:rPr sz="1600" spc="-5" dirty="0">
                <a:latin typeface="Calibri"/>
                <a:cs typeface="Calibri"/>
              </a:rPr>
              <a:t>is white </a:t>
            </a:r>
            <a:r>
              <a:rPr sz="1600" spc="-20" dirty="0">
                <a:latin typeface="Calibri"/>
                <a:cs typeface="Calibri"/>
              </a:rPr>
              <a:t>box </a:t>
            </a:r>
            <a:r>
              <a:rPr sz="1600" spc="-5" dirty="0">
                <a:latin typeface="Calibri"/>
                <a:cs typeface="Calibri"/>
              </a:rPr>
              <a:t>testing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technique.</a:t>
            </a:r>
            <a:endParaRPr sz="1600">
              <a:latin typeface="Calibri"/>
              <a:cs typeface="Calibri"/>
            </a:endParaRPr>
          </a:p>
          <a:p>
            <a:pPr marL="401320" indent="-388620">
              <a:lnSpc>
                <a:spcPct val="100000"/>
              </a:lnSpc>
              <a:buFont typeface="Arial"/>
              <a:buChar char="•"/>
              <a:tabLst>
                <a:tab pos="400685" algn="l"/>
                <a:tab pos="401320" algn="l"/>
              </a:tabLst>
            </a:pPr>
            <a:r>
              <a:rPr sz="1600" spc="-5" dirty="0">
                <a:latin typeface="Calibri"/>
                <a:cs typeface="Calibri"/>
              </a:rPr>
              <a:t>Unit testing is conducted </a:t>
            </a:r>
            <a:r>
              <a:rPr sz="1600" spc="-10" dirty="0">
                <a:latin typeface="Calibri"/>
                <a:cs typeface="Calibri"/>
              </a:rPr>
              <a:t>by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developers.</a:t>
            </a:r>
            <a:endParaRPr sz="1600">
              <a:latin typeface="Calibri"/>
              <a:cs typeface="Calibri"/>
            </a:endParaRPr>
          </a:p>
          <a:p>
            <a:pPr marL="401320" indent="-388620">
              <a:lnSpc>
                <a:spcPct val="100000"/>
              </a:lnSpc>
              <a:buFont typeface="Arial"/>
              <a:buChar char="•"/>
              <a:tabLst>
                <a:tab pos="400685" algn="l"/>
                <a:tab pos="401320" algn="l"/>
              </a:tabLst>
            </a:pPr>
            <a:r>
              <a:rPr sz="1600" spc="-5" dirty="0">
                <a:latin typeface="Calibri"/>
                <a:cs typeface="Calibri"/>
              </a:rPr>
              <a:t>Unit testing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techniques:</a:t>
            </a:r>
            <a:endParaRPr sz="1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Calibri"/>
                <a:cs typeface="Calibri"/>
              </a:rPr>
              <a:t>Basis path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testing</a:t>
            </a:r>
            <a:endParaRPr sz="1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latin typeface="Calibri"/>
                <a:cs typeface="Calibri"/>
              </a:rPr>
              <a:t>Control structure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testing</a:t>
            </a:r>
            <a:endParaRPr sz="1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Calibri"/>
                <a:cs typeface="Calibri"/>
              </a:rPr>
              <a:t>Conditional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coverage</a:t>
            </a:r>
            <a:endParaRPr sz="1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spc="-10" dirty="0">
                <a:latin typeface="Calibri"/>
                <a:cs typeface="Calibri"/>
              </a:rPr>
              <a:t>Loops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Coverage</a:t>
            </a:r>
            <a:endParaRPr sz="1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latin typeface="Calibri"/>
                <a:cs typeface="Calibri"/>
              </a:rPr>
              <a:t>Mutation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Testing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3470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Integration</a:t>
            </a:r>
            <a:r>
              <a:rPr spc="-70" dirty="0"/>
              <a:t> </a:t>
            </a:r>
            <a:r>
              <a:rPr spc="-5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960881"/>
            <a:ext cx="7209790" cy="296799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55600" marR="397510" indent="-342900">
              <a:lnSpc>
                <a:spcPts val="2050"/>
              </a:lnSpc>
              <a:spcBef>
                <a:spcPts val="355"/>
              </a:spcBef>
              <a:buFont typeface="Arial"/>
              <a:buChar char="•"/>
              <a:tabLst>
                <a:tab pos="408305" algn="l"/>
                <a:tab pos="408940" algn="l"/>
              </a:tabLst>
            </a:pPr>
            <a:r>
              <a:rPr dirty="0"/>
              <a:t>	</a:t>
            </a: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10" dirty="0">
                <a:latin typeface="Calibri"/>
                <a:cs typeface="Calibri"/>
              </a:rPr>
              <a:t>Integration </a:t>
            </a:r>
            <a:r>
              <a:rPr sz="1900" spc="-25" dirty="0">
                <a:latin typeface="Calibri"/>
                <a:cs typeface="Calibri"/>
              </a:rPr>
              <a:t>Testing, </a:t>
            </a:r>
            <a:r>
              <a:rPr sz="1900" spc="-5" dirty="0">
                <a:latin typeface="Calibri"/>
                <a:cs typeface="Calibri"/>
              </a:rPr>
              <a:t>individual </a:t>
            </a:r>
            <a:r>
              <a:rPr sz="1900" spc="-10" dirty="0">
                <a:latin typeface="Calibri"/>
                <a:cs typeface="Calibri"/>
              </a:rPr>
              <a:t>software </a:t>
            </a:r>
            <a:r>
              <a:rPr sz="1900" spc="-5" dirty="0">
                <a:latin typeface="Calibri"/>
                <a:cs typeface="Calibri"/>
              </a:rPr>
              <a:t>modules </a:t>
            </a:r>
            <a:r>
              <a:rPr sz="1900" spc="-15" dirty="0">
                <a:latin typeface="Calibri"/>
                <a:cs typeface="Calibri"/>
              </a:rPr>
              <a:t>are integrated  </a:t>
            </a:r>
            <a:r>
              <a:rPr sz="1900" spc="-5" dirty="0">
                <a:latin typeface="Calibri"/>
                <a:cs typeface="Calibri"/>
              </a:rPr>
              <a:t>logically and </a:t>
            </a:r>
            <a:r>
              <a:rPr sz="1900" spc="-15" dirty="0">
                <a:latin typeface="Calibri"/>
                <a:cs typeface="Calibri"/>
              </a:rPr>
              <a:t>tested </a:t>
            </a:r>
            <a:r>
              <a:rPr sz="1900" spc="-5" dirty="0">
                <a:latin typeface="Calibri"/>
                <a:cs typeface="Calibri"/>
              </a:rPr>
              <a:t>as a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group.</a:t>
            </a:r>
            <a:endParaRPr sz="1900">
              <a:latin typeface="Calibri"/>
              <a:cs typeface="Calibri"/>
            </a:endParaRPr>
          </a:p>
          <a:p>
            <a:pPr marL="408940" indent="-396240">
              <a:lnSpc>
                <a:spcPts val="2165"/>
              </a:lnSpc>
              <a:spcBef>
                <a:spcPts val="200"/>
              </a:spcBef>
              <a:buFont typeface="Arial"/>
              <a:buChar char="•"/>
              <a:tabLst>
                <a:tab pos="408305" algn="l"/>
                <a:tab pos="408940" algn="l"/>
              </a:tabLst>
            </a:pPr>
            <a:r>
              <a:rPr sz="1900" spc="-10" dirty="0">
                <a:latin typeface="Calibri"/>
                <a:cs typeface="Calibri"/>
              </a:rPr>
              <a:t>Integration testing focuses </a:t>
            </a:r>
            <a:r>
              <a:rPr sz="1900" spc="-5" dirty="0">
                <a:latin typeface="Calibri"/>
                <a:cs typeface="Calibri"/>
              </a:rPr>
              <a:t>on checking </a:t>
            </a:r>
            <a:r>
              <a:rPr sz="1900" spc="-15" dirty="0">
                <a:latin typeface="Calibri"/>
                <a:cs typeface="Calibri"/>
              </a:rPr>
              <a:t>data </a:t>
            </a:r>
            <a:r>
              <a:rPr sz="1900" spc="-10" dirty="0">
                <a:latin typeface="Calibri"/>
                <a:cs typeface="Calibri"/>
              </a:rPr>
              <a:t>communication</a:t>
            </a:r>
            <a:r>
              <a:rPr sz="1900" spc="1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amongst</a:t>
            </a:r>
            <a:endParaRPr sz="1900">
              <a:latin typeface="Calibri"/>
              <a:cs typeface="Calibri"/>
            </a:endParaRPr>
          </a:p>
          <a:p>
            <a:pPr marL="355600">
              <a:lnSpc>
                <a:spcPts val="2165"/>
              </a:lnSpc>
            </a:pPr>
            <a:r>
              <a:rPr sz="1900" spc="-5" dirty="0">
                <a:latin typeface="Calibri"/>
                <a:cs typeface="Calibri"/>
              </a:rPr>
              <a:t>these modules.</a:t>
            </a:r>
            <a:endParaRPr sz="1900">
              <a:latin typeface="Calibri"/>
              <a:cs typeface="Calibri"/>
            </a:endParaRPr>
          </a:p>
          <a:p>
            <a:pPr marL="408940" indent="-39624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408305" algn="l"/>
                <a:tab pos="408940" algn="l"/>
              </a:tabLst>
            </a:pPr>
            <a:r>
              <a:rPr sz="1900" spc="-15" dirty="0">
                <a:latin typeface="Calibri"/>
                <a:cs typeface="Calibri"/>
              </a:rPr>
              <a:t>Integrated </a:t>
            </a:r>
            <a:r>
              <a:rPr sz="1900" spc="-30" dirty="0">
                <a:latin typeface="Calibri"/>
                <a:cs typeface="Calibri"/>
              </a:rPr>
              <a:t>Testing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white </a:t>
            </a:r>
            <a:r>
              <a:rPr sz="1900" spc="-20" dirty="0">
                <a:latin typeface="Calibri"/>
                <a:cs typeface="Calibri"/>
              </a:rPr>
              <a:t>box </a:t>
            </a:r>
            <a:r>
              <a:rPr sz="1900" spc="-10" dirty="0">
                <a:latin typeface="Calibri"/>
                <a:cs typeface="Calibri"/>
              </a:rPr>
              <a:t>testing</a:t>
            </a:r>
            <a:r>
              <a:rPr sz="1900" spc="1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technique.</a:t>
            </a:r>
            <a:endParaRPr sz="1900">
              <a:latin typeface="Calibri"/>
              <a:cs typeface="Calibri"/>
            </a:endParaRPr>
          </a:p>
          <a:p>
            <a:pPr marL="408940" indent="-39624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408305" algn="l"/>
                <a:tab pos="408940" algn="l"/>
              </a:tabLst>
            </a:pPr>
            <a:r>
              <a:rPr sz="1900" spc="-15" dirty="0">
                <a:latin typeface="Calibri"/>
                <a:cs typeface="Calibri"/>
              </a:rPr>
              <a:t>Integrated </a:t>
            </a:r>
            <a:r>
              <a:rPr sz="1900" spc="-10" dirty="0">
                <a:latin typeface="Calibri"/>
                <a:cs typeface="Calibri"/>
              </a:rPr>
              <a:t>testing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conducted by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9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developers.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-10" dirty="0">
                <a:latin typeface="Calibri"/>
                <a:cs typeface="Calibri"/>
              </a:rPr>
              <a:t>Approaches:</a:t>
            </a:r>
            <a:endParaRPr sz="19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700" spc="-55" dirty="0">
                <a:latin typeface="Calibri"/>
                <a:cs typeface="Calibri"/>
              </a:rPr>
              <a:t>Top </a:t>
            </a:r>
            <a:r>
              <a:rPr sz="1700" spc="-5" dirty="0">
                <a:latin typeface="Calibri"/>
                <a:cs typeface="Calibri"/>
              </a:rPr>
              <a:t>Down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Approach</a:t>
            </a:r>
            <a:endParaRPr sz="1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700" spc="-5" dirty="0">
                <a:latin typeface="Calibri"/>
                <a:cs typeface="Calibri"/>
              </a:rPr>
              <a:t>Bottom Up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Approach</a:t>
            </a:r>
            <a:endParaRPr sz="1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700" spc="-5" dirty="0">
                <a:latin typeface="Calibri"/>
                <a:cs typeface="Calibri"/>
              </a:rPr>
              <a:t>Sandwich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Approach(Hybrid)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213865"/>
            <a:ext cx="5389880" cy="1269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Stub: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called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 Module </a:t>
            </a:r>
            <a:r>
              <a:rPr sz="2400" spc="-5" dirty="0">
                <a:latin typeface="Calibri"/>
                <a:cs typeface="Calibri"/>
              </a:rPr>
              <a:t>under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Test.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Driver: </a:t>
            </a:r>
            <a:r>
              <a:rPr sz="2400" spc="-5" dirty="0">
                <a:latin typeface="Calibri"/>
                <a:cs typeface="Calibri"/>
              </a:rPr>
              <a:t>Calls </a:t>
            </a:r>
            <a:r>
              <a:rPr sz="2400" dirty="0">
                <a:latin typeface="Calibri"/>
                <a:cs typeface="Calibri"/>
              </a:rPr>
              <a:t>the Module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4241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Bottom-Up</a:t>
            </a:r>
            <a:r>
              <a:rPr spc="-35" dirty="0"/>
              <a:t> </a:t>
            </a:r>
            <a:r>
              <a:rPr spc="-20" dirty="0"/>
              <a:t>Integration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913638"/>
            <a:ext cx="68961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07034" algn="l"/>
                <a:tab pos="407670" algn="l"/>
              </a:tabLst>
            </a:pPr>
            <a:r>
              <a:rPr dirty="0"/>
              <a:t>	</a:t>
            </a:r>
            <a:r>
              <a:rPr sz="1800" dirty="0">
                <a:latin typeface="Calibri"/>
                <a:cs typeface="Calibri"/>
              </a:rPr>
              <a:t>In the </a:t>
            </a:r>
            <a:r>
              <a:rPr sz="1800" spc="-10" dirty="0">
                <a:latin typeface="Calibri"/>
                <a:cs typeface="Calibri"/>
              </a:rPr>
              <a:t>bottom </a:t>
            </a:r>
            <a:r>
              <a:rPr sz="1800" dirty="0">
                <a:latin typeface="Calibri"/>
                <a:cs typeface="Calibri"/>
              </a:rPr>
              <a:t>up </a:t>
            </a:r>
            <a:r>
              <a:rPr sz="1800" spc="-30" dirty="0">
                <a:latin typeface="Calibri"/>
                <a:cs typeface="Calibri"/>
              </a:rPr>
              <a:t>strategy, </a:t>
            </a:r>
            <a:r>
              <a:rPr sz="1800" spc="-5" dirty="0">
                <a:latin typeface="Calibri"/>
                <a:cs typeface="Calibri"/>
              </a:rPr>
              <a:t>each </a:t>
            </a:r>
            <a:r>
              <a:rPr sz="1800" dirty="0">
                <a:latin typeface="Calibri"/>
                <a:cs typeface="Calibri"/>
              </a:rPr>
              <a:t>module </a:t>
            </a:r>
            <a:r>
              <a:rPr sz="1800" spc="-10" dirty="0">
                <a:latin typeface="Calibri"/>
                <a:cs typeface="Calibri"/>
              </a:rPr>
              <a:t>at lower </a:t>
            </a:r>
            <a:r>
              <a:rPr sz="1800" spc="-5" dirty="0">
                <a:latin typeface="Calibri"/>
                <a:cs typeface="Calibri"/>
              </a:rPr>
              <a:t>levels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15" dirty="0">
                <a:latin typeface="Calibri"/>
                <a:cs typeface="Calibri"/>
              </a:rPr>
              <a:t>tested </a:t>
            </a:r>
            <a:r>
              <a:rPr sz="1800" spc="-5" dirty="0">
                <a:latin typeface="Calibri"/>
                <a:cs typeface="Calibri"/>
              </a:rPr>
              <a:t>with  higher </a:t>
            </a:r>
            <a:r>
              <a:rPr sz="1800" dirty="0">
                <a:latin typeface="Calibri"/>
                <a:cs typeface="Calibri"/>
              </a:rPr>
              <a:t>modules </a:t>
            </a:r>
            <a:r>
              <a:rPr sz="1800" spc="-5" dirty="0">
                <a:latin typeface="Calibri"/>
                <a:cs typeface="Calibri"/>
              </a:rPr>
              <a:t>until </a:t>
            </a:r>
            <a:r>
              <a:rPr sz="1800" dirty="0">
                <a:latin typeface="Calibri"/>
                <a:cs typeface="Calibri"/>
              </a:rPr>
              <a:t>all modules </a:t>
            </a:r>
            <a:r>
              <a:rPr sz="1800" spc="-10" dirty="0">
                <a:latin typeface="Calibri"/>
                <a:cs typeface="Calibri"/>
              </a:rPr>
              <a:t>are tested.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20" dirty="0">
                <a:latin typeface="Calibri"/>
                <a:cs typeface="Calibri"/>
              </a:rPr>
              <a:t>takes </a:t>
            </a:r>
            <a:r>
              <a:rPr sz="1800" spc="-5" dirty="0">
                <a:latin typeface="Calibri"/>
                <a:cs typeface="Calibri"/>
              </a:rPr>
              <a:t>help of </a:t>
            </a:r>
            <a:r>
              <a:rPr sz="1800" spc="-10" dirty="0">
                <a:latin typeface="Calibri"/>
                <a:cs typeface="Calibri"/>
              </a:rPr>
              <a:t>Drivers </a:t>
            </a:r>
            <a:r>
              <a:rPr sz="1800" spc="-15" dirty="0">
                <a:latin typeface="Calibri"/>
                <a:cs typeface="Calibri"/>
              </a:rPr>
              <a:t>for  </a:t>
            </a:r>
            <a:r>
              <a:rPr sz="1800" spc="-10" dirty="0">
                <a:latin typeface="Calibri"/>
                <a:cs typeface="Calibri"/>
              </a:rPr>
              <a:t>testing.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9682" y="2086425"/>
            <a:ext cx="5733455" cy="2107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341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Product </a:t>
            </a:r>
            <a:r>
              <a:rPr spc="-80" dirty="0"/>
              <a:t>Vs</a:t>
            </a:r>
            <a:r>
              <a:rPr spc="-100" dirty="0"/>
              <a:t> </a:t>
            </a:r>
            <a:r>
              <a:rPr spc="-1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47165"/>
            <a:ext cx="8037195" cy="13804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55600" marR="5080" indent="-342900">
              <a:lnSpc>
                <a:spcPct val="103299"/>
              </a:lnSpc>
              <a:spcBef>
                <a:spcPts val="15"/>
              </a:spcBef>
              <a:buSzPct val="114285"/>
              <a:buFont typeface="Arial"/>
              <a:buChar char="•"/>
              <a:tabLst>
                <a:tab pos="423545" algn="l"/>
                <a:tab pos="424180" algn="l"/>
              </a:tabLst>
            </a:pPr>
            <a:r>
              <a:rPr dirty="0"/>
              <a:t>	</a:t>
            </a:r>
            <a:r>
              <a:rPr sz="2100" dirty="0">
                <a:latin typeface="Calibri"/>
                <a:cs typeface="Calibri"/>
              </a:rPr>
              <a:t>If </a:t>
            </a:r>
            <a:r>
              <a:rPr sz="2100" spc="-10" dirty="0">
                <a:latin typeface="Calibri"/>
                <a:cs typeface="Calibri"/>
              </a:rPr>
              <a:t>software </a:t>
            </a:r>
            <a:r>
              <a:rPr sz="2100" spc="-5" dirty="0">
                <a:latin typeface="Calibri"/>
                <a:cs typeface="Calibri"/>
              </a:rPr>
              <a:t>application is developed </a:t>
            </a:r>
            <a:r>
              <a:rPr sz="2100" spc="-20" dirty="0">
                <a:latin typeface="Calibri"/>
                <a:cs typeface="Calibri"/>
              </a:rPr>
              <a:t>for </a:t>
            </a:r>
            <a:r>
              <a:rPr sz="2100" spc="-5" dirty="0">
                <a:latin typeface="Calibri"/>
                <a:cs typeface="Calibri"/>
              </a:rPr>
              <a:t>specific </a:t>
            </a:r>
            <a:r>
              <a:rPr sz="2100" spc="-10" dirty="0">
                <a:latin typeface="Calibri"/>
                <a:cs typeface="Calibri"/>
              </a:rPr>
              <a:t>customer requirement  </a:t>
            </a:r>
            <a:r>
              <a:rPr sz="2100" spc="-5" dirty="0">
                <a:latin typeface="Calibri"/>
                <a:cs typeface="Calibri"/>
              </a:rPr>
              <a:t>then </a:t>
            </a:r>
            <a:r>
              <a:rPr sz="2100" dirty="0">
                <a:latin typeface="Calibri"/>
                <a:cs typeface="Calibri"/>
              </a:rPr>
              <a:t>it is </a:t>
            </a:r>
            <a:r>
              <a:rPr sz="2100" spc="-5" dirty="0">
                <a:latin typeface="Calibri"/>
                <a:cs typeface="Calibri"/>
              </a:rPr>
              <a:t>called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0000"/>
                </a:solidFill>
                <a:latin typeface="Calibri"/>
                <a:cs typeface="Calibri"/>
              </a:rPr>
              <a:t>Project</a:t>
            </a:r>
            <a:r>
              <a:rPr sz="2100" spc="-1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marL="416559" indent="-40386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415925" algn="l"/>
                <a:tab pos="416559" algn="l"/>
              </a:tabLst>
            </a:pPr>
            <a:r>
              <a:rPr sz="2100" dirty="0">
                <a:latin typeface="Calibri"/>
                <a:cs typeface="Calibri"/>
              </a:rPr>
              <a:t>If </a:t>
            </a:r>
            <a:r>
              <a:rPr sz="2100" spc="-10" dirty="0">
                <a:latin typeface="Calibri"/>
                <a:cs typeface="Calibri"/>
              </a:rPr>
              <a:t>software </a:t>
            </a:r>
            <a:r>
              <a:rPr sz="2100" spc="-5" dirty="0">
                <a:latin typeface="Calibri"/>
                <a:cs typeface="Calibri"/>
              </a:rPr>
              <a:t>application is developed </a:t>
            </a:r>
            <a:r>
              <a:rPr sz="2100" spc="-20" dirty="0">
                <a:latin typeface="Calibri"/>
                <a:cs typeface="Calibri"/>
              </a:rPr>
              <a:t>for </a:t>
            </a:r>
            <a:r>
              <a:rPr sz="2100" dirty="0">
                <a:latin typeface="Calibri"/>
                <a:cs typeface="Calibri"/>
              </a:rPr>
              <a:t>multiple</a:t>
            </a:r>
            <a:r>
              <a:rPr sz="2100" spc="8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customers</a:t>
            </a:r>
            <a:endParaRPr sz="21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100" spc="-10" dirty="0">
                <a:latin typeface="Calibri"/>
                <a:cs typeface="Calibri"/>
              </a:rPr>
              <a:t>requirement </a:t>
            </a:r>
            <a:r>
              <a:rPr sz="2100" dirty="0">
                <a:latin typeface="Calibri"/>
                <a:cs typeface="Calibri"/>
              </a:rPr>
              <a:t>then it </a:t>
            </a:r>
            <a:r>
              <a:rPr sz="2100" spc="-5" dirty="0">
                <a:latin typeface="Calibri"/>
                <a:cs typeface="Calibri"/>
              </a:rPr>
              <a:t>called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0000"/>
                </a:solidFill>
                <a:latin typeface="Calibri"/>
                <a:cs typeface="Calibri"/>
              </a:rPr>
              <a:t>Product</a:t>
            </a:r>
            <a:r>
              <a:rPr sz="2100" spc="-1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312"/>
            <a:ext cx="35528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/>
              <a:t>Top </a:t>
            </a:r>
            <a:r>
              <a:rPr sz="3200" spc="-5" dirty="0"/>
              <a:t>down</a:t>
            </a:r>
            <a:r>
              <a:rPr sz="3200" spc="25" dirty="0"/>
              <a:t> </a:t>
            </a:r>
            <a:r>
              <a:rPr sz="3200" spc="-15" dirty="0"/>
              <a:t>Integration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3540" y="988314"/>
            <a:ext cx="720852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15925" algn="l"/>
                <a:tab pos="416559" algn="l"/>
              </a:tabLst>
            </a:pPr>
            <a:r>
              <a:rPr dirty="0"/>
              <a:t>	</a:t>
            </a:r>
            <a:r>
              <a:rPr sz="2100" dirty="0">
                <a:latin typeface="Calibri"/>
                <a:cs typeface="Calibri"/>
              </a:rPr>
              <a:t>In </a:t>
            </a:r>
            <a:r>
              <a:rPr sz="2100" spc="-70" dirty="0">
                <a:latin typeface="Calibri"/>
                <a:cs typeface="Calibri"/>
              </a:rPr>
              <a:t>Top </a:t>
            </a:r>
            <a:r>
              <a:rPr sz="2100" spc="-10" dirty="0">
                <a:latin typeface="Calibri"/>
                <a:cs typeface="Calibri"/>
              </a:rPr>
              <a:t>to </a:t>
            </a:r>
            <a:r>
              <a:rPr sz="2100" spc="-5" dirty="0">
                <a:latin typeface="Calibri"/>
                <a:cs typeface="Calibri"/>
              </a:rPr>
              <a:t>down </a:t>
            </a:r>
            <a:r>
              <a:rPr sz="2100" spc="-10" dirty="0">
                <a:latin typeface="Calibri"/>
                <a:cs typeface="Calibri"/>
              </a:rPr>
              <a:t>approach, testing </a:t>
            </a:r>
            <a:r>
              <a:rPr sz="2100" spc="-20" dirty="0">
                <a:latin typeface="Calibri"/>
                <a:cs typeface="Calibri"/>
              </a:rPr>
              <a:t>takes </a:t>
            </a:r>
            <a:r>
              <a:rPr sz="2100" spc="-5" dirty="0">
                <a:latin typeface="Calibri"/>
                <a:cs typeface="Calibri"/>
              </a:rPr>
              <a:t>place </a:t>
            </a:r>
            <a:r>
              <a:rPr sz="2100" spc="-15" dirty="0">
                <a:latin typeface="Calibri"/>
                <a:cs typeface="Calibri"/>
              </a:rPr>
              <a:t>from </a:t>
            </a:r>
            <a:r>
              <a:rPr sz="2100" spc="-10" dirty="0">
                <a:latin typeface="Calibri"/>
                <a:cs typeface="Calibri"/>
              </a:rPr>
              <a:t>top to </a:t>
            </a:r>
            <a:r>
              <a:rPr sz="2100" spc="-5" dirty="0">
                <a:latin typeface="Calibri"/>
                <a:cs typeface="Calibri"/>
              </a:rPr>
              <a:t>down  </a:t>
            </a:r>
            <a:r>
              <a:rPr sz="2100" spc="-15" dirty="0">
                <a:latin typeface="Calibri"/>
                <a:cs typeface="Calibri"/>
              </a:rPr>
              <a:t>following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15" dirty="0">
                <a:latin typeface="Calibri"/>
                <a:cs typeface="Calibri"/>
              </a:rPr>
              <a:t>control </a:t>
            </a:r>
            <a:r>
              <a:rPr sz="2100" spc="-10" dirty="0">
                <a:latin typeface="Calibri"/>
                <a:cs typeface="Calibri"/>
              </a:rPr>
              <a:t>flow </a:t>
            </a:r>
            <a:r>
              <a:rPr sz="2100" spc="-5" dirty="0">
                <a:latin typeface="Calibri"/>
                <a:cs typeface="Calibri"/>
              </a:rPr>
              <a:t>of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10" dirty="0">
                <a:latin typeface="Calibri"/>
                <a:cs typeface="Calibri"/>
              </a:rPr>
              <a:t>software</a:t>
            </a:r>
            <a:r>
              <a:rPr sz="2100" spc="10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system.</a:t>
            </a:r>
            <a:endParaRPr sz="2100">
              <a:latin typeface="Calibri"/>
              <a:cs typeface="Calibri"/>
            </a:endParaRPr>
          </a:p>
          <a:p>
            <a:pPr marL="416559" indent="-40386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415925" algn="l"/>
                <a:tab pos="416559" algn="l"/>
              </a:tabLst>
            </a:pPr>
            <a:r>
              <a:rPr sz="2100" spc="-50" dirty="0">
                <a:latin typeface="Calibri"/>
                <a:cs typeface="Calibri"/>
              </a:rPr>
              <a:t>Takes </a:t>
            </a:r>
            <a:r>
              <a:rPr sz="2100" spc="-5" dirty="0">
                <a:latin typeface="Calibri"/>
                <a:cs typeface="Calibri"/>
              </a:rPr>
              <a:t>help of </a:t>
            </a:r>
            <a:r>
              <a:rPr sz="2100" spc="-10" dirty="0">
                <a:latin typeface="Calibri"/>
                <a:cs typeface="Calibri"/>
              </a:rPr>
              <a:t>stubs </a:t>
            </a:r>
            <a:r>
              <a:rPr sz="2100" spc="-20" dirty="0">
                <a:latin typeface="Calibri"/>
                <a:cs typeface="Calibri"/>
              </a:rPr>
              <a:t>for</a:t>
            </a:r>
            <a:r>
              <a:rPr sz="2100" spc="6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testing.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8323" y="2375564"/>
            <a:ext cx="5309490" cy="1949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2745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System</a:t>
            </a:r>
            <a:r>
              <a:rPr spc="-75" dirty="0"/>
              <a:t> </a:t>
            </a:r>
            <a:r>
              <a:rPr spc="-5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962405"/>
            <a:ext cx="6799580" cy="296164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marR="47625" indent="-342900">
              <a:lnSpc>
                <a:spcPts val="1939"/>
              </a:lnSpc>
              <a:spcBef>
                <a:spcPts val="345"/>
              </a:spcBef>
              <a:buFont typeface="Arial"/>
              <a:buChar char="•"/>
              <a:tabLst>
                <a:tab pos="407034" algn="l"/>
                <a:tab pos="407670" algn="l"/>
              </a:tabLst>
            </a:pPr>
            <a:r>
              <a:rPr dirty="0"/>
              <a:t>	</a:t>
            </a:r>
            <a:r>
              <a:rPr sz="1800" spc="-30" dirty="0">
                <a:latin typeface="Calibri"/>
                <a:cs typeface="Calibri"/>
              </a:rPr>
              <a:t>Testing </a:t>
            </a:r>
            <a:r>
              <a:rPr sz="1800" spc="-5" dirty="0">
                <a:latin typeface="Calibri"/>
                <a:cs typeface="Calibri"/>
              </a:rPr>
              <a:t>over </a:t>
            </a:r>
            <a:r>
              <a:rPr sz="1800" dirty="0">
                <a:latin typeface="Calibri"/>
                <a:cs typeface="Calibri"/>
              </a:rPr>
              <a:t>all </a:t>
            </a:r>
            <a:r>
              <a:rPr sz="1800" spc="-5" dirty="0">
                <a:latin typeface="Calibri"/>
                <a:cs typeface="Calibri"/>
              </a:rPr>
              <a:t>functionality 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application with respective client  </a:t>
            </a:r>
            <a:r>
              <a:rPr sz="1800" spc="-10" dirty="0">
                <a:latin typeface="Calibri"/>
                <a:cs typeface="Calibri"/>
              </a:rPr>
              <a:t>requirements.</a:t>
            </a:r>
            <a:endParaRPr sz="1800">
              <a:latin typeface="Calibri"/>
              <a:cs typeface="Calibri"/>
            </a:endParaRPr>
          </a:p>
          <a:p>
            <a:pPr marL="407034" indent="-39497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407034" algn="l"/>
                <a:tab pos="407670" algn="l"/>
              </a:tabLst>
            </a:pPr>
            <a:r>
              <a:rPr sz="1800" dirty="0">
                <a:latin typeface="Calibri"/>
                <a:cs typeface="Calibri"/>
              </a:rPr>
              <a:t>It is a </a:t>
            </a:r>
            <a:r>
              <a:rPr sz="1800" spc="-5" dirty="0">
                <a:latin typeface="Calibri"/>
                <a:cs typeface="Calibri"/>
              </a:rPr>
              <a:t>black </a:t>
            </a:r>
            <a:r>
              <a:rPr sz="1800" spc="-15" dirty="0">
                <a:latin typeface="Calibri"/>
                <a:cs typeface="Calibri"/>
              </a:rPr>
              <a:t>box </a:t>
            </a:r>
            <a:r>
              <a:rPr sz="1800" spc="-10" dirty="0">
                <a:latin typeface="Calibri"/>
                <a:cs typeface="Calibri"/>
              </a:rPr>
              <a:t>testing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technique.</a:t>
            </a:r>
            <a:endParaRPr sz="1800">
              <a:latin typeface="Calibri"/>
              <a:cs typeface="Calibri"/>
            </a:endParaRPr>
          </a:p>
          <a:p>
            <a:pPr marL="407034" indent="-39497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407034" algn="l"/>
                <a:tab pos="407670" algn="l"/>
              </a:tabLst>
            </a:pP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testing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conducted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spc="-10" dirty="0">
                <a:latin typeface="Calibri"/>
                <a:cs typeface="Calibri"/>
              </a:rPr>
              <a:t>testing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team.</a:t>
            </a:r>
            <a:endParaRPr sz="1800">
              <a:latin typeface="Calibri"/>
              <a:cs typeface="Calibri"/>
            </a:endParaRPr>
          </a:p>
          <a:p>
            <a:pPr marL="407034" indent="-39497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407034" algn="l"/>
                <a:tab pos="407670" algn="l"/>
              </a:tabLst>
            </a:pPr>
            <a:r>
              <a:rPr sz="1800" spc="-15" dirty="0">
                <a:latin typeface="Calibri"/>
                <a:cs typeface="Calibri"/>
              </a:rPr>
              <a:t>Before </a:t>
            </a:r>
            <a:r>
              <a:rPr sz="1800" spc="-5" dirty="0">
                <a:latin typeface="Calibri"/>
                <a:cs typeface="Calibri"/>
              </a:rPr>
              <a:t>conducting </a:t>
            </a:r>
            <a:r>
              <a:rPr sz="1800" spc="-15" dirty="0">
                <a:latin typeface="Calibri"/>
                <a:cs typeface="Calibri"/>
              </a:rPr>
              <a:t>system </a:t>
            </a:r>
            <a:r>
              <a:rPr sz="1800" spc="-10" dirty="0">
                <a:latin typeface="Calibri"/>
                <a:cs typeface="Calibri"/>
              </a:rPr>
              <a:t>testing we </a:t>
            </a:r>
            <a:r>
              <a:rPr sz="1800" spc="-5" dirty="0">
                <a:latin typeface="Calibri"/>
                <a:cs typeface="Calibri"/>
              </a:rPr>
              <a:t>should know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requirements.</a:t>
            </a:r>
            <a:endParaRPr sz="1800">
              <a:latin typeface="Calibri"/>
              <a:cs typeface="Calibri"/>
            </a:endParaRPr>
          </a:p>
          <a:p>
            <a:pPr marL="407034" indent="-39497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407034" algn="l"/>
                <a:tab pos="407670" algn="l"/>
              </a:tabLst>
            </a:pPr>
            <a:r>
              <a:rPr sz="1800" spc="-15" dirty="0">
                <a:latin typeface="Calibri"/>
                <a:cs typeface="Calibri"/>
              </a:rPr>
              <a:t>System </a:t>
            </a:r>
            <a:r>
              <a:rPr sz="1800" spc="-30" dirty="0">
                <a:latin typeface="Calibri"/>
                <a:cs typeface="Calibri"/>
              </a:rPr>
              <a:t>Testing </a:t>
            </a:r>
            <a:r>
              <a:rPr sz="1800" spc="-5" dirty="0">
                <a:latin typeface="Calibri"/>
                <a:cs typeface="Calibri"/>
              </a:rPr>
              <a:t>focusses on below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aspects.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User </a:t>
            </a:r>
            <a:r>
              <a:rPr sz="1800" spc="-10" dirty="0">
                <a:latin typeface="Calibri"/>
                <a:cs typeface="Calibri"/>
              </a:rPr>
              <a:t>Interface </a:t>
            </a:r>
            <a:r>
              <a:rPr sz="1800" spc="-30" dirty="0">
                <a:latin typeface="Calibri"/>
                <a:cs typeface="Calibri"/>
              </a:rPr>
              <a:t>Testing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(GUI)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Functional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Non-Functional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Usability </a:t>
            </a:r>
            <a:r>
              <a:rPr sz="1800" spc="-30" dirty="0"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4531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User </a:t>
            </a:r>
            <a:r>
              <a:rPr spc="-10" dirty="0"/>
              <a:t>Acceptance</a:t>
            </a:r>
            <a:r>
              <a:rPr spc="-55" dirty="0"/>
              <a:t> 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985265"/>
            <a:ext cx="7143750" cy="152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23545" algn="l"/>
                <a:tab pos="424180" algn="l"/>
              </a:tabLst>
            </a:pPr>
            <a:r>
              <a:rPr dirty="0"/>
              <a:t>	</a:t>
            </a:r>
            <a:r>
              <a:rPr sz="2400" spc="-5" dirty="0">
                <a:latin typeface="Calibri"/>
                <a:cs typeface="Calibri"/>
              </a:rPr>
              <a:t>After completion of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10" dirty="0">
                <a:latin typeface="Calibri"/>
                <a:cs typeface="Calibri"/>
              </a:rPr>
              <a:t>testing </a:t>
            </a:r>
            <a:r>
              <a:rPr sz="2400" spc="-85" dirty="0">
                <a:latin typeface="Calibri"/>
                <a:cs typeface="Calibri"/>
              </a:rPr>
              <a:t>UAT </a:t>
            </a:r>
            <a:r>
              <a:rPr sz="2400" spc="-5" dirty="0">
                <a:latin typeface="Calibri"/>
                <a:cs typeface="Calibri"/>
              </a:rPr>
              <a:t>team </a:t>
            </a:r>
            <a:r>
              <a:rPr sz="2400" spc="-10" dirty="0">
                <a:latin typeface="Calibri"/>
                <a:cs typeface="Calibri"/>
              </a:rPr>
              <a:t>conducts  </a:t>
            </a:r>
            <a:r>
              <a:rPr sz="2400" spc="-5" dirty="0">
                <a:latin typeface="Calibri"/>
                <a:cs typeface="Calibri"/>
              </a:rPr>
              <a:t>acceptance </a:t>
            </a:r>
            <a:r>
              <a:rPr sz="2400" spc="-10" dirty="0">
                <a:latin typeface="Calibri"/>
                <a:cs typeface="Calibri"/>
              </a:rPr>
              <a:t>testing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levels.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100" spc="-5" dirty="0">
                <a:latin typeface="Calibri"/>
                <a:cs typeface="Calibri"/>
              </a:rPr>
              <a:t>Alpha</a:t>
            </a:r>
            <a:r>
              <a:rPr sz="2100" spc="-10" dirty="0">
                <a:latin typeface="Calibri"/>
                <a:cs typeface="Calibri"/>
              </a:rPr>
              <a:t> testing</a:t>
            </a:r>
            <a:endParaRPr sz="21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100" spc="-10" dirty="0">
                <a:latin typeface="Calibri"/>
                <a:cs typeface="Calibri"/>
              </a:rPr>
              <a:t>Beta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testing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4229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Testing</a:t>
            </a:r>
            <a:r>
              <a:rPr spc="-50" dirty="0"/>
              <a:t> </a:t>
            </a:r>
            <a:r>
              <a:rPr spc="-5" dirty="0"/>
              <a:t>Methodologies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901823"/>
            <a:ext cx="2925445" cy="150685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433070" indent="-421005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433070" algn="l"/>
                <a:tab pos="433705" algn="l"/>
              </a:tabLst>
            </a:pPr>
            <a:r>
              <a:rPr sz="2700" spc="-5" dirty="0">
                <a:latin typeface="Calibri"/>
                <a:cs typeface="Calibri"/>
              </a:rPr>
              <a:t>White </a:t>
            </a:r>
            <a:r>
              <a:rPr sz="2700" spc="-20" dirty="0">
                <a:latin typeface="Calibri"/>
                <a:cs typeface="Calibri"/>
              </a:rPr>
              <a:t>box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spc="-40" dirty="0">
                <a:latin typeface="Calibri"/>
                <a:cs typeface="Calibri"/>
              </a:rPr>
              <a:t>Testing</a:t>
            </a:r>
            <a:endParaRPr sz="2700">
              <a:latin typeface="Calibri"/>
              <a:cs typeface="Calibri"/>
            </a:endParaRPr>
          </a:p>
          <a:p>
            <a:pPr marL="433070" indent="-42100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433070" algn="l"/>
                <a:tab pos="433705" algn="l"/>
              </a:tabLst>
            </a:pPr>
            <a:r>
              <a:rPr sz="2700" dirty="0">
                <a:latin typeface="Calibri"/>
                <a:cs typeface="Calibri"/>
              </a:rPr>
              <a:t>Black </a:t>
            </a:r>
            <a:r>
              <a:rPr sz="2700" spc="-20" dirty="0">
                <a:latin typeface="Calibri"/>
                <a:cs typeface="Calibri"/>
              </a:rPr>
              <a:t>box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-40" dirty="0">
                <a:latin typeface="Calibri"/>
                <a:cs typeface="Calibri"/>
              </a:rPr>
              <a:t>Testing</a:t>
            </a:r>
            <a:endParaRPr sz="2700">
              <a:latin typeface="Calibri"/>
              <a:cs typeface="Calibri"/>
            </a:endParaRPr>
          </a:p>
          <a:p>
            <a:pPr marL="433070" indent="-42100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433070" algn="l"/>
                <a:tab pos="433705" algn="l"/>
              </a:tabLst>
            </a:pPr>
            <a:r>
              <a:rPr sz="2700" spc="-15" dirty="0">
                <a:latin typeface="Calibri"/>
                <a:cs typeface="Calibri"/>
              </a:rPr>
              <a:t>Grey </a:t>
            </a:r>
            <a:r>
              <a:rPr sz="2700" spc="-20" dirty="0">
                <a:latin typeface="Calibri"/>
                <a:cs typeface="Calibri"/>
              </a:rPr>
              <a:t>box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40" dirty="0">
                <a:latin typeface="Calibri"/>
                <a:cs typeface="Calibri"/>
              </a:rPr>
              <a:t>Testing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3333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White </a:t>
            </a:r>
            <a:r>
              <a:rPr spc="-30" dirty="0"/>
              <a:t>Box</a:t>
            </a:r>
            <a:r>
              <a:rPr spc="-75" dirty="0"/>
              <a:t> </a:t>
            </a:r>
            <a:r>
              <a:rPr spc="-5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858774"/>
            <a:ext cx="6115685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07034" indent="-39497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407034" algn="l"/>
                <a:tab pos="407670" algn="l"/>
              </a:tabLst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White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Box 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Testing </a:t>
            </a:r>
            <a:r>
              <a:rPr sz="1800" spc="-5" dirty="0">
                <a:latin typeface="Calibri"/>
                <a:cs typeface="Calibri"/>
              </a:rPr>
              <a:t>conducts on internal logic 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programs.</a:t>
            </a:r>
            <a:endParaRPr sz="1800">
              <a:latin typeface="Calibri"/>
              <a:cs typeface="Calibri"/>
            </a:endParaRPr>
          </a:p>
          <a:p>
            <a:pPr marL="407034" indent="-39497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407034" algn="l"/>
                <a:tab pos="407670" algn="l"/>
              </a:tabLst>
            </a:pPr>
            <a:r>
              <a:rPr sz="1800" spc="-10" dirty="0">
                <a:latin typeface="Calibri"/>
                <a:cs typeface="Calibri"/>
              </a:rPr>
              <a:t>Programming </a:t>
            </a:r>
            <a:r>
              <a:rPr sz="1800" spc="-5" dirty="0">
                <a:latin typeface="Calibri"/>
                <a:cs typeface="Calibri"/>
              </a:rPr>
              <a:t>Skills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required.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5" dirty="0">
                <a:latin typeface="Calibri"/>
                <a:cs typeface="Calibri"/>
              </a:rPr>
              <a:t>Ex: Unit </a:t>
            </a:r>
            <a:r>
              <a:rPr sz="1800" spc="-30" dirty="0">
                <a:latin typeface="Calibri"/>
                <a:cs typeface="Calibri"/>
              </a:rPr>
              <a:t>Testing </a:t>
            </a:r>
            <a:r>
              <a:rPr sz="1800" dirty="0">
                <a:latin typeface="Calibri"/>
                <a:cs typeface="Calibri"/>
              </a:rPr>
              <a:t>&amp; </a:t>
            </a:r>
            <a:r>
              <a:rPr sz="1800" spc="-10" dirty="0">
                <a:latin typeface="Calibri"/>
                <a:cs typeface="Calibri"/>
              </a:rPr>
              <a:t>Integration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2039111"/>
            <a:ext cx="6035040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3205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Block </a:t>
            </a:r>
            <a:r>
              <a:rPr spc="-25" dirty="0"/>
              <a:t>Box</a:t>
            </a:r>
            <a:r>
              <a:rPr spc="-75" dirty="0"/>
              <a:t> </a:t>
            </a:r>
            <a:r>
              <a:rPr spc="-5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912114"/>
            <a:ext cx="7139305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15925" algn="l"/>
                <a:tab pos="416559" algn="l"/>
              </a:tabLst>
            </a:pPr>
            <a:r>
              <a:rPr dirty="0"/>
              <a:t>	</a:t>
            </a:r>
            <a:r>
              <a:rPr sz="2100" spc="-35" dirty="0">
                <a:latin typeface="Calibri"/>
                <a:cs typeface="Calibri"/>
              </a:rPr>
              <a:t>Testing </a:t>
            </a:r>
            <a:r>
              <a:rPr sz="2100" spc="-10" dirty="0">
                <a:latin typeface="Calibri"/>
                <a:cs typeface="Calibri"/>
              </a:rPr>
              <a:t>conducts </a:t>
            </a:r>
            <a:r>
              <a:rPr sz="2100" spc="-5" dirty="0">
                <a:latin typeface="Calibri"/>
                <a:cs typeface="Calibri"/>
              </a:rPr>
              <a:t>on functionality of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5" dirty="0">
                <a:latin typeface="Calibri"/>
                <a:cs typeface="Calibri"/>
              </a:rPr>
              <a:t>application whether </a:t>
            </a:r>
            <a:r>
              <a:rPr sz="2100" dirty="0">
                <a:latin typeface="Calibri"/>
                <a:cs typeface="Calibri"/>
              </a:rPr>
              <a:t>it  is </a:t>
            </a:r>
            <a:r>
              <a:rPr sz="2100" spc="-10" dirty="0">
                <a:latin typeface="Calibri"/>
                <a:cs typeface="Calibri"/>
              </a:rPr>
              <a:t>working according to customer requirements </a:t>
            </a:r>
            <a:r>
              <a:rPr sz="2100" spc="-5" dirty="0">
                <a:latin typeface="Calibri"/>
                <a:cs typeface="Calibri"/>
              </a:rPr>
              <a:t>or</a:t>
            </a:r>
            <a:r>
              <a:rPr sz="2100" spc="7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not.</a:t>
            </a:r>
            <a:endParaRPr sz="2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latin typeface="Calibri"/>
                <a:cs typeface="Calibri"/>
              </a:rPr>
              <a:t>Ex: </a:t>
            </a:r>
            <a:r>
              <a:rPr sz="2100" spc="-20" dirty="0">
                <a:latin typeface="Calibri"/>
                <a:cs typeface="Calibri"/>
              </a:rPr>
              <a:t>System </a:t>
            </a:r>
            <a:r>
              <a:rPr sz="2100" spc="-35" dirty="0">
                <a:latin typeface="Calibri"/>
                <a:cs typeface="Calibri"/>
              </a:rPr>
              <a:t>Testing </a:t>
            </a:r>
            <a:r>
              <a:rPr sz="2100" dirty="0">
                <a:latin typeface="Calibri"/>
                <a:cs typeface="Calibri"/>
              </a:rPr>
              <a:t>&amp; </a:t>
            </a:r>
            <a:r>
              <a:rPr sz="2100" spc="-80" dirty="0">
                <a:latin typeface="Calibri"/>
                <a:cs typeface="Calibri"/>
              </a:rPr>
              <a:t>UAT</a:t>
            </a:r>
            <a:r>
              <a:rPr sz="2100" spc="80" dirty="0">
                <a:latin typeface="Calibri"/>
                <a:cs typeface="Calibri"/>
              </a:rPr>
              <a:t> </a:t>
            </a:r>
            <a:r>
              <a:rPr sz="2100" spc="-35" dirty="0">
                <a:latin typeface="Calibri"/>
                <a:cs typeface="Calibri"/>
              </a:rPr>
              <a:t>Testing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2267711"/>
            <a:ext cx="4934712" cy="1871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3080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Grey </a:t>
            </a:r>
            <a:r>
              <a:rPr spc="-30" dirty="0"/>
              <a:t>Box</a:t>
            </a:r>
            <a:r>
              <a:rPr spc="-60" dirty="0"/>
              <a:t> </a:t>
            </a:r>
            <a:r>
              <a:rPr spc="-5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908630"/>
            <a:ext cx="6999605" cy="85534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24180" indent="-41148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423545" algn="l"/>
                <a:tab pos="424180" algn="l"/>
              </a:tabLst>
            </a:pPr>
            <a:r>
              <a:rPr sz="2400" dirty="0">
                <a:latin typeface="Calibri"/>
                <a:cs typeface="Calibri"/>
              </a:rPr>
              <a:t>Both </a:t>
            </a:r>
            <a:r>
              <a:rPr sz="2400" spc="-10" dirty="0">
                <a:latin typeface="Calibri"/>
                <a:cs typeface="Calibri"/>
              </a:rPr>
              <a:t>combination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white </a:t>
            </a:r>
            <a:r>
              <a:rPr sz="2400" spc="-20" dirty="0">
                <a:latin typeface="Calibri"/>
                <a:cs typeface="Calibri"/>
              </a:rPr>
              <a:t>box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black </a:t>
            </a:r>
            <a:r>
              <a:rPr sz="2400" spc="-20" dirty="0">
                <a:latin typeface="Calibri"/>
                <a:cs typeface="Calibri"/>
              </a:rPr>
              <a:t>box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testing.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  <a:tabLst>
                <a:tab pos="756285" algn="l"/>
              </a:tabLst>
            </a:pPr>
            <a:r>
              <a:rPr sz="2100" dirty="0">
                <a:latin typeface="Arial"/>
                <a:cs typeface="Arial"/>
              </a:rPr>
              <a:t>–	</a:t>
            </a:r>
            <a:r>
              <a:rPr sz="2100" spc="-5" dirty="0">
                <a:latin typeface="Calibri"/>
                <a:cs typeface="Calibri"/>
              </a:rPr>
              <a:t>Ex: </a:t>
            </a:r>
            <a:r>
              <a:rPr sz="2100" spc="-10" dirty="0">
                <a:latin typeface="Calibri"/>
                <a:cs typeface="Calibri"/>
              </a:rPr>
              <a:t>Database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35" dirty="0">
                <a:latin typeface="Calibri"/>
                <a:cs typeface="Calibri"/>
              </a:rPr>
              <a:t>Testing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4285" y="2368295"/>
            <a:ext cx="5551714" cy="888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3904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System </a:t>
            </a:r>
            <a:r>
              <a:rPr spc="-55" dirty="0"/>
              <a:t>Testing</a:t>
            </a:r>
            <a:r>
              <a:rPr spc="-50" dirty="0"/>
              <a:t> </a:t>
            </a:r>
            <a:r>
              <a:rPr spc="-3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9161" y="973074"/>
            <a:ext cx="2514600" cy="533400"/>
          </a:xfrm>
          <a:prstGeom prst="rect">
            <a:avLst/>
          </a:prstGeom>
          <a:solidFill>
            <a:srgbClr val="000000"/>
          </a:solidFill>
          <a:ln w="25907">
            <a:solidFill>
              <a:srgbClr val="B66C3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576580">
              <a:lnSpc>
                <a:spcPct val="100000"/>
              </a:lnSpc>
              <a:spcBef>
                <a:spcPts val="89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24961" y="1658873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800" y="533400"/>
                </a:lnTo>
                <a:lnTo>
                  <a:pt x="1828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24961" y="1658873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800" y="533400"/>
                </a:lnTo>
                <a:lnTo>
                  <a:pt x="1828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4961" y="2344673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800" y="533400"/>
                </a:lnTo>
                <a:lnTo>
                  <a:pt x="1828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24961" y="2344673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800" y="533400"/>
                </a:lnTo>
                <a:lnTo>
                  <a:pt x="1828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24961" y="3106673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800" y="533400"/>
                </a:lnTo>
                <a:lnTo>
                  <a:pt x="1828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4961" y="3106673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800" y="533400"/>
                </a:lnTo>
                <a:lnTo>
                  <a:pt x="1828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24961" y="3868673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399"/>
                </a:moveTo>
                <a:lnTo>
                  <a:pt x="1828800" y="533399"/>
                </a:lnTo>
                <a:lnTo>
                  <a:pt x="1828800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24961" y="3868673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399"/>
                </a:moveTo>
                <a:lnTo>
                  <a:pt x="1828800" y="533399"/>
                </a:lnTo>
                <a:lnTo>
                  <a:pt x="1828800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87014" y="1759153"/>
            <a:ext cx="1515110" cy="2647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GUI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Testing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117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Usability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264795" marR="26987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onal 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R="2540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Non-Functional</a:t>
            </a:r>
            <a:endParaRPr sz="180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64535" y="1487424"/>
            <a:ext cx="120505" cy="2766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26257" y="1506474"/>
            <a:ext cx="1905" cy="2667000"/>
          </a:xfrm>
          <a:custGeom>
            <a:avLst/>
            <a:gdLst/>
            <a:ahLst/>
            <a:cxnLst/>
            <a:rect l="l" t="t" r="r" b="b"/>
            <a:pathLst>
              <a:path w="1905" h="2667000">
                <a:moveTo>
                  <a:pt x="1650" y="0"/>
                </a:moveTo>
                <a:lnTo>
                  <a:pt x="0" y="266700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76727" y="1775409"/>
            <a:ext cx="525779" cy="420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20035" y="1878784"/>
            <a:ext cx="274955" cy="171450"/>
          </a:xfrm>
          <a:custGeom>
            <a:avLst/>
            <a:gdLst/>
            <a:ahLst/>
            <a:cxnLst/>
            <a:rect l="l" t="t" r="r" b="b"/>
            <a:pathLst>
              <a:path w="274955" h="171450">
                <a:moveTo>
                  <a:pt x="166173" y="104920"/>
                </a:moveTo>
                <a:lnTo>
                  <a:pt x="112521" y="135816"/>
                </a:lnTo>
                <a:lnTo>
                  <a:pt x="106840" y="140793"/>
                </a:lnTo>
                <a:lnTo>
                  <a:pt x="103647" y="147341"/>
                </a:lnTo>
                <a:lnTo>
                  <a:pt x="103145" y="154604"/>
                </a:lnTo>
                <a:lnTo>
                  <a:pt x="105537" y="161724"/>
                </a:lnTo>
                <a:lnTo>
                  <a:pt x="110515" y="167425"/>
                </a:lnTo>
                <a:lnTo>
                  <a:pt x="117078" y="170662"/>
                </a:lnTo>
                <a:lnTo>
                  <a:pt x="124378" y="171207"/>
                </a:lnTo>
                <a:lnTo>
                  <a:pt x="131571" y="168836"/>
                </a:lnTo>
                <a:lnTo>
                  <a:pt x="241913" y="105336"/>
                </a:lnTo>
                <a:lnTo>
                  <a:pt x="236600" y="105336"/>
                </a:lnTo>
                <a:lnTo>
                  <a:pt x="166173" y="104920"/>
                </a:lnTo>
                <a:close/>
              </a:path>
              <a:path w="274955" h="171450">
                <a:moveTo>
                  <a:pt x="198945" y="86048"/>
                </a:moveTo>
                <a:lnTo>
                  <a:pt x="166173" y="104920"/>
                </a:lnTo>
                <a:lnTo>
                  <a:pt x="236600" y="105336"/>
                </a:lnTo>
                <a:lnTo>
                  <a:pt x="236618" y="102669"/>
                </a:lnTo>
                <a:lnTo>
                  <a:pt x="227075" y="102669"/>
                </a:lnTo>
                <a:lnTo>
                  <a:pt x="198945" y="86048"/>
                </a:lnTo>
                <a:close/>
              </a:path>
              <a:path w="274955" h="171450">
                <a:moveTo>
                  <a:pt x="125339" y="0"/>
                </a:moveTo>
                <a:lnTo>
                  <a:pt x="118062" y="450"/>
                </a:lnTo>
                <a:lnTo>
                  <a:pt x="111476" y="3591"/>
                </a:lnTo>
                <a:lnTo>
                  <a:pt x="106425" y="9197"/>
                </a:lnTo>
                <a:lnTo>
                  <a:pt x="103941" y="16392"/>
                </a:lnTo>
                <a:lnTo>
                  <a:pt x="104362" y="23707"/>
                </a:lnTo>
                <a:lnTo>
                  <a:pt x="107497" y="30307"/>
                </a:lnTo>
                <a:lnTo>
                  <a:pt x="113156" y="35359"/>
                </a:lnTo>
                <a:lnTo>
                  <a:pt x="166403" y="66820"/>
                </a:lnTo>
                <a:lnTo>
                  <a:pt x="236854" y="67236"/>
                </a:lnTo>
                <a:lnTo>
                  <a:pt x="236600" y="105336"/>
                </a:lnTo>
                <a:lnTo>
                  <a:pt x="241913" y="105336"/>
                </a:lnTo>
                <a:lnTo>
                  <a:pt x="274573" y="86540"/>
                </a:lnTo>
                <a:lnTo>
                  <a:pt x="132460" y="2466"/>
                </a:lnTo>
                <a:lnTo>
                  <a:pt x="125339" y="0"/>
                </a:lnTo>
                <a:close/>
              </a:path>
              <a:path w="274955" h="171450">
                <a:moveTo>
                  <a:pt x="253" y="65839"/>
                </a:moveTo>
                <a:lnTo>
                  <a:pt x="0" y="103939"/>
                </a:lnTo>
                <a:lnTo>
                  <a:pt x="166173" y="104920"/>
                </a:lnTo>
                <a:lnTo>
                  <a:pt x="198945" y="86048"/>
                </a:lnTo>
                <a:lnTo>
                  <a:pt x="166403" y="66820"/>
                </a:lnTo>
                <a:lnTo>
                  <a:pt x="253" y="65839"/>
                </a:lnTo>
                <a:close/>
              </a:path>
              <a:path w="274955" h="171450">
                <a:moveTo>
                  <a:pt x="227202" y="69776"/>
                </a:moveTo>
                <a:lnTo>
                  <a:pt x="198945" y="86048"/>
                </a:lnTo>
                <a:lnTo>
                  <a:pt x="227075" y="102669"/>
                </a:lnTo>
                <a:lnTo>
                  <a:pt x="227202" y="69776"/>
                </a:lnTo>
                <a:close/>
              </a:path>
              <a:path w="274955" h="171450">
                <a:moveTo>
                  <a:pt x="236838" y="69776"/>
                </a:moveTo>
                <a:lnTo>
                  <a:pt x="227202" y="69776"/>
                </a:lnTo>
                <a:lnTo>
                  <a:pt x="227075" y="102669"/>
                </a:lnTo>
                <a:lnTo>
                  <a:pt x="236618" y="102669"/>
                </a:lnTo>
                <a:lnTo>
                  <a:pt x="236838" y="69776"/>
                </a:lnTo>
                <a:close/>
              </a:path>
              <a:path w="274955" h="171450">
                <a:moveTo>
                  <a:pt x="166403" y="66820"/>
                </a:moveTo>
                <a:lnTo>
                  <a:pt x="198945" y="86048"/>
                </a:lnTo>
                <a:lnTo>
                  <a:pt x="227202" y="69776"/>
                </a:lnTo>
                <a:lnTo>
                  <a:pt x="236838" y="69776"/>
                </a:lnTo>
                <a:lnTo>
                  <a:pt x="236854" y="67236"/>
                </a:lnTo>
                <a:lnTo>
                  <a:pt x="166403" y="66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76727" y="2458161"/>
            <a:ext cx="525779" cy="420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20035" y="2561536"/>
            <a:ext cx="274955" cy="171450"/>
          </a:xfrm>
          <a:custGeom>
            <a:avLst/>
            <a:gdLst/>
            <a:ahLst/>
            <a:cxnLst/>
            <a:rect l="l" t="t" r="r" b="b"/>
            <a:pathLst>
              <a:path w="274955" h="171450">
                <a:moveTo>
                  <a:pt x="166173" y="104920"/>
                </a:moveTo>
                <a:lnTo>
                  <a:pt x="112521" y="135816"/>
                </a:lnTo>
                <a:lnTo>
                  <a:pt x="106840" y="140793"/>
                </a:lnTo>
                <a:lnTo>
                  <a:pt x="103647" y="147341"/>
                </a:lnTo>
                <a:lnTo>
                  <a:pt x="103145" y="154604"/>
                </a:lnTo>
                <a:lnTo>
                  <a:pt x="105537" y="161724"/>
                </a:lnTo>
                <a:lnTo>
                  <a:pt x="110515" y="167425"/>
                </a:lnTo>
                <a:lnTo>
                  <a:pt x="117078" y="170662"/>
                </a:lnTo>
                <a:lnTo>
                  <a:pt x="124378" y="171207"/>
                </a:lnTo>
                <a:lnTo>
                  <a:pt x="131571" y="168836"/>
                </a:lnTo>
                <a:lnTo>
                  <a:pt x="241913" y="105336"/>
                </a:lnTo>
                <a:lnTo>
                  <a:pt x="236600" y="105336"/>
                </a:lnTo>
                <a:lnTo>
                  <a:pt x="166173" y="104920"/>
                </a:lnTo>
                <a:close/>
              </a:path>
              <a:path w="274955" h="171450">
                <a:moveTo>
                  <a:pt x="198945" y="86048"/>
                </a:moveTo>
                <a:lnTo>
                  <a:pt x="166173" y="104920"/>
                </a:lnTo>
                <a:lnTo>
                  <a:pt x="236600" y="105336"/>
                </a:lnTo>
                <a:lnTo>
                  <a:pt x="236618" y="102669"/>
                </a:lnTo>
                <a:lnTo>
                  <a:pt x="227075" y="102669"/>
                </a:lnTo>
                <a:lnTo>
                  <a:pt x="198945" y="86048"/>
                </a:lnTo>
                <a:close/>
              </a:path>
              <a:path w="274955" h="171450">
                <a:moveTo>
                  <a:pt x="125339" y="0"/>
                </a:moveTo>
                <a:lnTo>
                  <a:pt x="118062" y="450"/>
                </a:lnTo>
                <a:lnTo>
                  <a:pt x="111476" y="3591"/>
                </a:lnTo>
                <a:lnTo>
                  <a:pt x="106425" y="9197"/>
                </a:lnTo>
                <a:lnTo>
                  <a:pt x="103941" y="16392"/>
                </a:lnTo>
                <a:lnTo>
                  <a:pt x="104362" y="23707"/>
                </a:lnTo>
                <a:lnTo>
                  <a:pt x="107497" y="30307"/>
                </a:lnTo>
                <a:lnTo>
                  <a:pt x="113156" y="35359"/>
                </a:lnTo>
                <a:lnTo>
                  <a:pt x="166403" y="66820"/>
                </a:lnTo>
                <a:lnTo>
                  <a:pt x="236854" y="67236"/>
                </a:lnTo>
                <a:lnTo>
                  <a:pt x="236600" y="105336"/>
                </a:lnTo>
                <a:lnTo>
                  <a:pt x="241913" y="105336"/>
                </a:lnTo>
                <a:lnTo>
                  <a:pt x="274573" y="86540"/>
                </a:lnTo>
                <a:lnTo>
                  <a:pt x="132460" y="2466"/>
                </a:lnTo>
                <a:lnTo>
                  <a:pt x="125339" y="0"/>
                </a:lnTo>
                <a:close/>
              </a:path>
              <a:path w="274955" h="171450">
                <a:moveTo>
                  <a:pt x="253" y="65839"/>
                </a:moveTo>
                <a:lnTo>
                  <a:pt x="0" y="103939"/>
                </a:lnTo>
                <a:lnTo>
                  <a:pt x="166173" y="104920"/>
                </a:lnTo>
                <a:lnTo>
                  <a:pt x="198945" y="86048"/>
                </a:lnTo>
                <a:lnTo>
                  <a:pt x="166403" y="66820"/>
                </a:lnTo>
                <a:lnTo>
                  <a:pt x="253" y="65839"/>
                </a:lnTo>
                <a:close/>
              </a:path>
              <a:path w="274955" h="171450">
                <a:moveTo>
                  <a:pt x="227202" y="69776"/>
                </a:moveTo>
                <a:lnTo>
                  <a:pt x="198945" y="86048"/>
                </a:lnTo>
                <a:lnTo>
                  <a:pt x="227075" y="102669"/>
                </a:lnTo>
                <a:lnTo>
                  <a:pt x="227202" y="69776"/>
                </a:lnTo>
                <a:close/>
              </a:path>
              <a:path w="274955" h="171450">
                <a:moveTo>
                  <a:pt x="236838" y="69776"/>
                </a:moveTo>
                <a:lnTo>
                  <a:pt x="227202" y="69776"/>
                </a:lnTo>
                <a:lnTo>
                  <a:pt x="227075" y="102669"/>
                </a:lnTo>
                <a:lnTo>
                  <a:pt x="236618" y="102669"/>
                </a:lnTo>
                <a:lnTo>
                  <a:pt x="236838" y="69776"/>
                </a:lnTo>
                <a:close/>
              </a:path>
              <a:path w="274955" h="171450">
                <a:moveTo>
                  <a:pt x="166403" y="66820"/>
                </a:moveTo>
                <a:lnTo>
                  <a:pt x="198945" y="86048"/>
                </a:lnTo>
                <a:lnTo>
                  <a:pt x="227202" y="69776"/>
                </a:lnTo>
                <a:lnTo>
                  <a:pt x="236838" y="69776"/>
                </a:lnTo>
                <a:lnTo>
                  <a:pt x="236854" y="67236"/>
                </a:lnTo>
                <a:lnTo>
                  <a:pt x="166403" y="66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07207" y="3147009"/>
            <a:ext cx="525780" cy="420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50514" y="3250384"/>
            <a:ext cx="274955" cy="171450"/>
          </a:xfrm>
          <a:custGeom>
            <a:avLst/>
            <a:gdLst/>
            <a:ahLst/>
            <a:cxnLst/>
            <a:rect l="l" t="t" r="r" b="b"/>
            <a:pathLst>
              <a:path w="274955" h="171450">
                <a:moveTo>
                  <a:pt x="166173" y="104920"/>
                </a:moveTo>
                <a:lnTo>
                  <a:pt x="112522" y="135816"/>
                </a:lnTo>
                <a:lnTo>
                  <a:pt x="106840" y="140793"/>
                </a:lnTo>
                <a:lnTo>
                  <a:pt x="103647" y="147341"/>
                </a:lnTo>
                <a:lnTo>
                  <a:pt x="103145" y="154604"/>
                </a:lnTo>
                <a:lnTo>
                  <a:pt x="105537" y="161724"/>
                </a:lnTo>
                <a:lnTo>
                  <a:pt x="110515" y="167425"/>
                </a:lnTo>
                <a:lnTo>
                  <a:pt x="117078" y="170662"/>
                </a:lnTo>
                <a:lnTo>
                  <a:pt x="124378" y="171207"/>
                </a:lnTo>
                <a:lnTo>
                  <a:pt x="131572" y="168836"/>
                </a:lnTo>
                <a:lnTo>
                  <a:pt x="241743" y="105336"/>
                </a:lnTo>
                <a:lnTo>
                  <a:pt x="236601" y="105336"/>
                </a:lnTo>
                <a:lnTo>
                  <a:pt x="166173" y="104920"/>
                </a:lnTo>
                <a:close/>
              </a:path>
              <a:path w="274955" h="171450">
                <a:moveTo>
                  <a:pt x="198945" y="86048"/>
                </a:moveTo>
                <a:lnTo>
                  <a:pt x="166173" y="104920"/>
                </a:lnTo>
                <a:lnTo>
                  <a:pt x="236601" y="105336"/>
                </a:lnTo>
                <a:lnTo>
                  <a:pt x="236618" y="102669"/>
                </a:lnTo>
                <a:lnTo>
                  <a:pt x="227076" y="102669"/>
                </a:lnTo>
                <a:lnTo>
                  <a:pt x="198945" y="86048"/>
                </a:lnTo>
                <a:close/>
              </a:path>
              <a:path w="274955" h="171450">
                <a:moveTo>
                  <a:pt x="125339" y="0"/>
                </a:moveTo>
                <a:lnTo>
                  <a:pt x="118062" y="450"/>
                </a:lnTo>
                <a:lnTo>
                  <a:pt x="111476" y="3591"/>
                </a:lnTo>
                <a:lnTo>
                  <a:pt x="106426" y="9197"/>
                </a:lnTo>
                <a:lnTo>
                  <a:pt x="103941" y="16392"/>
                </a:lnTo>
                <a:lnTo>
                  <a:pt x="104362" y="23707"/>
                </a:lnTo>
                <a:lnTo>
                  <a:pt x="107497" y="30307"/>
                </a:lnTo>
                <a:lnTo>
                  <a:pt x="113157" y="35359"/>
                </a:lnTo>
                <a:lnTo>
                  <a:pt x="166403" y="66820"/>
                </a:lnTo>
                <a:lnTo>
                  <a:pt x="236855" y="67236"/>
                </a:lnTo>
                <a:lnTo>
                  <a:pt x="236601" y="105336"/>
                </a:lnTo>
                <a:lnTo>
                  <a:pt x="241743" y="105336"/>
                </a:lnTo>
                <a:lnTo>
                  <a:pt x="274574" y="86413"/>
                </a:lnTo>
                <a:lnTo>
                  <a:pt x="132461" y="2466"/>
                </a:lnTo>
                <a:lnTo>
                  <a:pt x="125339" y="0"/>
                </a:lnTo>
                <a:close/>
              </a:path>
              <a:path w="274955" h="171450">
                <a:moveTo>
                  <a:pt x="254" y="65839"/>
                </a:moveTo>
                <a:lnTo>
                  <a:pt x="0" y="103939"/>
                </a:lnTo>
                <a:lnTo>
                  <a:pt x="166173" y="104920"/>
                </a:lnTo>
                <a:lnTo>
                  <a:pt x="198945" y="86048"/>
                </a:lnTo>
                <a:lnTo>
                  <a:pt x="166403" y="66820"/>
                </a:lnTo>
                <a:lnTo>
                  <a:pt x="254" y="65839"/>
                </a:lnTo>
                <a:close/>
              </a:path>
              <a:path w="274955" h="171450">
                <a:moveTo>
                  <a:pt x="227203" y="69776"/>
                </a:moveTo>
                <a:lnTo>
                  <a:pt x="198945" y="86048"/>
                </a:lnTo>
                <a:lnTo>
                  <a:pt x="227076" y="102669"/>
                </a:lnTo>
                <a:lnTo>
                  <a:pt x="227203" y="69776"/>
                </a:lnTo>
                <a:close/>
              </a:path>
              <a:path w="274955" h="171450">
                <a:moveTo>
                  <a:pt x="236838" y="69776"/>
                </a:moveTo>
                <a:lnTo>
                  <a:pt x="227203" y="69776"/>
                </a:lnTo>
                <a:lnTo>
                  <a:pt x="227076" y="102669"/>
                </a:lnTo>
                <a:lnTo>
                  <a:pt x="236618" y="102669"/>
                </a:lnTo>
                <a:lnTo>
                  <a:pt x="236838" y="69776"/>
                </a:lnTo>
                <a:close/>
              </a:path>
              <a:path w="274955" h="171450">
                <a:moveTo>
                  <a:pt x="166403" y="66820"/>
                </a:moveTo>
                <a:lnTo>
                  <a:pt x="198945" y="86048"/>
                </a:lnTo>
                <a:lnTo>
                  <a:pt x="227203" y="69776"/>
                </a:lnTo>
                <a:lnTo>
                  <a:pt x="236838" y="69776"/>
                </a:lnTo>
                <a:lnTo>
                  <a:pt x="236855" y="67236"/>
                </a:lnTo>
                <a:lnTo>
                  <a:pt x="166403" y="66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01111" y="3985259"/>
            <a:ext cx="525779" cy="420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44419" y="4088620"/>
            <a:ext cx="274955" cy="171450"/>
          </a:xfrm>
          <a:custGeom>
            <a:avLst/>
            <a:gdLst/>
            <a:ahLst/>
            <a:cxnLst/>
            <a:rect l="l" t="t" r="r" b="b"/>
            <a:pathLst>
              <a:path w="274955" h="171450">
                <a:moveTo>
                  <a:pt x="166137" y="104866"/>
                </a:moveTo>
                <a:lnTo>
                  <a:pt x="112522" y="135729"/>
                </a:lnTo>
                <a:lnTo>
                  <a:pt x="106840" y="140724"/>
                </a:lnTo>
                <a:lnTo>
                  <a:pt x="103647" y="147281"/>
                </a:lnTo>
                <a:lnTo>
                  <a:pt x="103145" y="154565"/>
                </a:lnTo>
                <a:lnTo>
                  <a:pt x="105537" y="161739"/>
                </a:lnTo>
                <a:lnTo>
                  <a:pt x="110515" y="167419"/>
                </a:lnTo>
                <a:lnTo>
                  <a:pt x="117078" y="170630"/>
                </a:lnTo>
                <a:lnTo>
                  <a:pt x="124378" y="171149"/>
                </a:lnTo>
                <a:lnTo>
                  <a:pt x="131572" y="168749"/>
                </a:lnTo>
                <a:lnTo>
                  <a:pt x="241851" y="105275"/>
                </a:lnTo>
                <a:lnTo>
                  <a:pt x="236600" y="105275"/>
                </a:lnTo>
                <a:lnTo>
                  <a:pt x="166137" y="104866"/>
                </a:lnTo>
                <a:close/>
              </a:path>
              <a:path w="274955" h="171450">
                <a:moveTo>
                  <a:pt x="198935" y="85987"/>
                </a:moveTo>
                <a:lnTo>
                  <a:pt x="166137" y="104866"/>
                </a:lnTo>
                <a:lnTo>
                  <a:pt x="236600" y="105275"/>
                </a:lnTo>
                <a:lnTo>
                  <a:pt x="236618" y="102620"/>
                </a:lnTo>
                <a:lnTo>
                  <a:pt x="227075" y="102620"/>
                </a:lnTo>
                <a:lnTo>
                  <a:pt x="198935" y="85987"/>
                </a:lnTo>
                <a:close/>
              </a:path>
              <a:path w="274955" h="171450">
                <a:moveTo>
                  <a:pt x="125339" y="0"/>
                </a:moveTo>
                <a:lnTo>
                  <a:pt x="118062" y="433"/>
                </a:lnTo>
                <a:lnTo>
                  <a:pt x="111476" y="3567"/>
                </a:lnTo>
                <a:lnTo>
                  <a:pt x="106425" y="9186"/>
                </a:lnTo>
                <a:lnTo>
                  <a:pt x="103941" y="16336"/>
                </a:lnTo>
                <a:lnTo>
                  <a:pt x="104362" y="23626"/>
                </a:lnTo>
                <a:lnTo>
                  <a:pt x="107497" y="30221"/>
                </a:lnTo>
                <a:lnTo>
                  <a:pt x="113156" y="35285"/>
                </a:lnTo>
                <a:lnTo>
                  <a:pt x="166417" y="66766"/>
                </a:lnTo>
                <a:lnTo>
                  <a:pt x="236855" y="67175"/>
                </a:lnTo>
                <a:lnTo>
                  <a:pt x="236600" y="105275"/>
                </a:lnTo>
                <a:lnTo>
                  <a:pt x="241851" y="105275"/>
                </a:lnTo>
                <a:lnTo>
                  <a:pt x="274574" y="86440"/>
                </a:lnTo>
                <a:lnTo>
                  <a:pt x="132461" y="2481"/>
                </a:lnTo>
                <a:lnTo>
                  <a:pt x="125339" y="0"/>
                </a:lnTo>
                <a:close/>
              </a:path>
              <a:path w="274955" h="171450">
                <a:moveTo>
                  <a:pt x="254" y="65803"/>
                </a:moveTo>
                <a:lnTo>
                  <a:pt x="0" y="103903"/>
                </a:lnTo>
                <a:lnTo>
                  <a:pt x="166137" y="104866"/>
                </a:lnTo>
                <a:lnTo>
                  <a:pt x="198935" y="85987"/>
                </a:lnTo>
                <a:lnTo>
                  <a:pt x="166417" y="66766"/>
                </a:lnTo>
                <a:lnTo>
                  <a:pt x="254" y="65803"/>
                </a:lnTo>
                <a:close/>
              </a:path>
              <a:path w="274955" h="171450">
                <a:moveTo>
                  <a:pt x="227203" y="69715"/>
                </a:moveTo>
                <a:lnTo>
                  <a:pt x="198935" y="85987"/>
                </a:lnTo>
                <a:lnTo>
                  <a:pt x="227075" y="102620"/>
                </a:lnTo>
                <a:lnTo>
                  <a:pt x="227203" y="69715"/>
                </a:lnTo>
                <a:close/>
              </a:path>
              <a:path w="274955" h="171450">
                <a:moveTo>
                  <a:pt x="236838" y="69715"/>
                </a:moveTo>
                <a:lnTo>
                  <a:pt x="227203" y="69715"/>
                </a:lnTo>
                <a:lnTo>
                  <a:pt x="227075" y="102620"/>
                </a:lnTo>
                <a:lnTo>
                  <a:pt x="236618" y="102620"/>
                </a:lnTo>
                <a:lnTo>
                  <a:pt x="236838" y="69715"/>
                </a:lnTo>
                <a:close/>
              </a:path>
              <a:path w="274955" h="171450">
                <a:moveTo>
                  <a:pt x="166417" y="66766"/>
                </a:moveTo>
                <a:lnTo>
                  <a:pt x="198935" y="85987"/>
                </a:lnTo>
                <a:lnTo>
                  <a:pt x="227203" y="69715"/>
                </a:lnTo>
                <a:lnTo>
                  <a:pt x="236838" y="69715"/>
                </a:lnTo>
                <a:lnTo>
                  <a:pt x="236855" y="67175"/>
                </a:lnTo>
                <a:lnTo>
                  <a:pt x="166417" y="66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1430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25" dirty="0"/>
              <a:t>g</a:t>
            </a:r>
            <a:r>
              <a:rPr dirty="0"/>
              <a:t>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51763"/>
            <a:ext cx="3964940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What is </a:t>
            </a:r>
            <a:r>
              <a:rPr sz="2000" dirty="0">
                <a:latin typeface="Calibri"/>
                <a:cs typeface="Calibri"/>
              </a:rPr>
              <a:t>GUI </a:t>
            </a:r>
            <a:r>
              <a:rPr sz="2000" spc="-25" dirty="0">
                <a:latin typeface="Calibri"/>
                <a:cs typeface="Calibri"/>
              </a:rPr>
              <a:t>Testing?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Need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GUI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Testing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What </a:t>
            </a:r>
            <a:r>
              <a:rPr sz="2000" dirty="0">
                <a:latin typeface="Calibri"/>
                <a:cs typeface="Calibri"/>
              </a:rPr>
              <a:t>do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dirty="0">
                <a:latin typeface="Calibri"/>
                <a:cs typeface="Calibri"/>
              </a:rPr>
              <a:t>Check in GUI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Testing?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GUI </a:t>
            </a:r>
            <a:r>
              <a:rPr sz="2000" spc="-30" dirty="0">
                <a:latin typeface="Calibri"/>
                <a:cs typeface="Calibri"/>
              </a:rPr>
              <a:t>Testing </a:t>
            </a:r>
            <a:r>
              <a:rPr sz="2000" spc="-50" dirty="0">
                <a:latin typeface="Calibri"/>
                <a:cs typeface="Calibri"/>
              </a:rPr>
              <a:t>Test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Cases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9561" y="668273"/>
            <a:ext cx="2514600" cy="533400"/>
          </a:xfrm>
          <a:prstGeom prst="rect">
            <a:avLst/>
          </a:prstGeom>
          <a:solidFill>
            <a:srgbClr val="000000"/>
          </a:solidFill>
          <a:ln w="25907">
            <a:solidFill>
              <a:srgbClr val="B66C3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576580">
              <a:lnSpc>
                <a:spcPct val="100000"/>
              </a:lnSpc>
              <a:spcBef>
                <a:spcPts val="89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72741" y="1321210"/>
            <a:ext cx="1929469" cy="634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3388" y="1389875"/>
            <a:ext cx="1403603" cy="560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5361" y="1354074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799" y="533400"/>
                </a:lnTo>
                <a:lnTo>
                  <a:pt x="18287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25361" y="1354074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799" y="533400"/>
                </a:lnTo>
                <a:lnTo>
                  <a:pt x="18287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25361" y="1454658"/>
            <a:ext cx="1828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GUI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25361" y="2039873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799" y="533400"/>
                </a:lnTo>
                <a:lnTo>
                  <a:pt x="18287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25361" y="2039873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799" y="533400"/>
                </a:lnTo>
                <a:lnTo>
                  <a:pt x="18287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74967" y="2140711"/>
            <a:ext cx="152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Usability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25361" y="2801873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799" y="533400"/>
                </a:lnTo>
                <a:lnTo>
                  <a:pt x="18287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25361" y="2801873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799" y="533400"/>
                </a:lnTo>
                <a:lnTo>
                  <a:pt x="18287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25361" y="3563873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799" y="533400"/>
                </a:lnTo>
                <a:lnTo>
                  <a:pt x="18287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25361" y="3563873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799" y="533400"/>
                </a:lnTo>
                <a:lnTo>
                  <a:pt x="18287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11543" y="2765247"/>
            <a:ext cx="1456055" cy="133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Functional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065" marR="508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Non-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onal 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64935" y="1182624"/>
            <a:ext cx="120505" cy="2766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26658" y="1201674"/>
            <a:ext cx="1905" cy="2667000"/>
          </a:xfrm>
          <a:custGeom>
            <a:avLst/>
            <a:gdLst/>
            <a:ahLst/>
            <a:cxnLst/>
            <a:rect l="l" t="t" r="r" b="b"/>
            <a:pathLst>
              <a:path w="1904" h="2667000">
                <a:moveTo>
                  <a:pt x="1650" y="0"/>
                </a:moveTo>
                <a:lnTo>
                  <a:pt x="0" y="266700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77128" y="1470609"/>
            <a:ext cx="525779" cy="4206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20434" y="1573984"/>
            <a:ext cx="274955" cy="171450"/>
          </a:xfrm>
          <a:custGeom>
            <a:avLst/>
            <a:gdLst/>
            <a:ahLst/>
            <a:cxnLst/>
            <a:rect l="l" t="t" r="r" b="b"/>
            <a:pathLst>
              <a:path w="274954" h="171450">
                <a:moveTo>
                  <a:pt x="166173" y="104920"/>
                </a:moveTo>
                <a:lnTo>
                  <a:pt x="112522" y="135816"/>
                </a:lnTo>
                <a:lnTo>
                  <a:pt x="106840" y="140793"/>
                </a:lnTo>
                <a:lnTo>
                  <a:pt x="103647" y="147341"/>
                </a:lnTo>
                <a:lnTo>
                  <a:pt x="103145" y="154604"/>
                </a:lnTo>
                <a:lnTo>
                  <a:pt x="105537" y="161724"/>
                </a:lnTo>
                <a:lnTo>
                  <a:pt x="110515" y="167425"/>
                </a:lnTo>
                <a:lnTo>
                  <a:pt x="117078" y="170662"/>
                </a:lnTo>
                <a:lnTo>
                  <a:pt x="124378" y="171207"/>
                </a:lnTo>
                <a:lnTo>
                  <a:pt x="131572" y="168836"/>
                </a:lnTo>
                <a:lnTo>
                  <a:pt x="241913" y="105336"/>
                </a:lnTo>
                <a:lnTo>
                  <a:pt x="236600" y="105336"/>
                </a:lnTo>
                <a:lnTo>
                  <a:pt x="166173" y="104920"/>
                </a:lnTo>
                <a:close/>
              </a:path>
              <a:path w="274954" h="171450">
                <a:moveTo>
                  <a:pt x="198945" y="86048"/>
                </a:moveTo>
                <a:lnTo>
                  <a:pt x="166173" y="104920"/>
                </a:lnTo>
                <a:lnTo>
                  <a:pt x="236600" y="105336"/>
                </a:lnTo>
                <a:lnTo>
                  <a:pt x="236618" y="102669"/>
                </a:lnTo>
                <a:lnTo>
                  <a:pt x="227075" y="102669"/>
                </a:lnTo>
                <a:lnTo>
                  <a:pt x="198945" y="86048"/>
                </a:lnTo>
                <a:close/>
              </a:path>
              <a:path w="274954" h="171450">
                <a:moveTo>
                  <a:pt x="125339" y="0"/>
                </a:moveTo>
                <a:lnTo>
                  <a:pt x="118062" y="450"/>
                </a:lnTo>
                <a:lnTo>
                  <a:pt x="111476" y="3591"/>
                </a:lnTo>
                <a:lnTo>
                  <a:pt x="106425" y="9197"/>
                </a:lnTo>
                <a:lnTo>
                  <a:pt x="103941" y="16392"/>
                </a:lnTo>
                <a:lnTo>
                  <a:pt x="104362" y="23707"/>
                </a:lnTo>
                <a:lnTo>
                  <a:pt x="107497" y="30307"/>
                </a:lnTo>
                <a:lnTo>
                  <a:pt x="113156" y="35359"/>
                </a:lnTo>
                <a:lnTo>
                  <a:pt x="166403" y="66820"/>
                </a:lnTo>
                <a:lnTo>
                  <a:pt x="236854" y="67236"/>
                </a:lnTo>
                <a:lnTo>
                  <a:pt x="236600" y="105336"/>
                </a:lnTo>
                <a:lnTo>
                  <a:pt x="241913" y="105336"/>
                </a:lnTo>
                <a:lnTo>
                  <a:pt x="274574" y="86540"/>
                </a:lnTo>
                <a:lnTo>
                  <a:pt x="132461" y="2466"/>
                </a:lnTo>
                <a:lnTo>
                  <a:pt x="125339" y="0"/>
                </a:lnTo>
                <a:close/>
              </a:path>
              <a:path w="274954" h="171450">
                <a:moveTo>
                  <a:pt x="253" y="65839"/>
                </a:moveTo>
                <a:lnTo>
                  <a:pt x="0" y="103939"/>
                </a:lnTo>
                <a:lnTo>
                  <a:pt x="166173" y="104920"/>
                </a:lnTo>
                <a:lnTo>
                  <a:pt x="198945" y="86048"/>
                </a:lnTo>
                <a:lnTo>
                  <a:pt x="166403" y="66820"/>
                </a:lnTo>
                <a:lnTo>
                  <a:pt x="253" y="65839"/>
                </a:lnTo>
                <a:close/>
              </a:path>
              <a:path w="274954" h="171450">
                <a:moveTo>
                  <a:pt x="227202" y="69776"/>
                </a:moveTo>
                <a:lnTo>
                  <a:pt x="198945" y="86048"/>
                </a:lnTo>
                <a:lnTo>
                  <a:pt x="227075" y="102669"/>
                </a:lnTo>
                <a:lnTo>
                  <a:pt x="227202" y="69776"/>
                </a:lnTo>
                <a:close/>
              </a:path>
              <a:path w="274954" h="171450">
                <a:moveTo>
                  <a:pt x="236838" y="69776"/>
                </a:moveTo>
                <a:lnTo>
                  <a:pt x="227202" y="69776"/>
                </a:lnTo>
                <a:lnTo>
                  <a:pt x="227075" y="102669"/>
                </a:lnTo>
                <a:lnTo>
                  <a:pt x="236618" y="102669"/>
                </a:lnTo>
                <a:lnTo>
                  <a:pt x="236838" y="69776"/>
                </a:lnTo>
                <a:close/>
              </a:path>
              <a:path w="274954" h="171450">
                <a:moveTo>
                  <a:pt x="166403" y="66820"/>
                </a:moveTo>
                <a:lnTo>
                  <a:pt x="198945" y="86048"/>
                </a:lnTo>
                <a:lnTo>
                  <a:pt x="227202" y="69776"/>
                </a:lnTo>
                <a:lnTo>
                  <a:pt x="236838" y="69776"/>
                </a:lnTo>
                <a:lnTo>
                  <a:pt x="236854" y="67236"/>
                </a:lnTo>
                <a:lnTo>
                  <a:pt x="166403" y="66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77128" y="2153361"/>
            <a:ext cx="525779" cy="4206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20434" y="2256736"/>
            <a:ext cx="274955" cy="171450"/>
          </a:xfrm>
          <a:custGeom>
            <a:avLst/>
            <a:gdLst/>
            <a:ahLst/>
            <a:cxnLst/>
            <a:rect l="l" t="t" r="r" b="b"/>
            <a:pathLst>
              <a:path w="274954" h="171450">
                <a:moveTo>
                  <a:pt x="166173" y="104920"/>
                </a:moveTo>
                <a:lnTo>
                  <a:pt x="112522" y="135816"/>
                </a:lnTo>
                <a:lnTo>
                  <a:pt x="106840" y="140793"/>
                </a:lnTo>
                <a:lnTo>
                  <a:pt x="103647" y="147341"/>
                </a:lnTo>
                <a:lnTo>
                  <a:pt x="103145" y="154604"/>
                </a:lnTo>
                <a:lnTo>
                  <a:pt x="105537" y="161724"/>
                </a:lnTo>
                <a:lnTo>
                  <a:pt x="110515" y="167425"/>
                </a:lnTo>
                <a:lnTo>
                  <a:pt x="117078" y="170662"/>
                </a:lnTo>
                <a:lnTo>
                  <a:pt x="124378" y="171207"/>
                </a:lnTo>
                <a:lnTo>
                  <a:pt x="131572" y="168836"/>
                </a:lnTo>
                <a:lnTo>
                  <a:pt x="241913" y="105336"/>
                </a:lnTo>
                <a:lnTo>
                  <a:pt x="236600" y="105336"/>
                </a:lnTo>
                <a:lnTo>
                  <a:pt x="166173" y="104920"/>
                </a:lnTo>
                <a:close/>
              </a:path>
              <a:path w="274954" h="171450">
                <a:moveTo>
                  <a:pt x="198945" y="86048"/>
                </a:moveTo>
                <a:lnTo>
                  <a:pt x="166173" y="104920"/>
                </a:lnTo>
                <a:lnTo>
                  <a:pt x="236600" y="105336"/>
                </a:lnTo>
                <a:lnTo>
                  <a:pt x="236618" y="102669"/>
                </a:lnTo>
                <a:lnTo>
                  <a:pt x="227075" y="102669"/>
                </a:lnTo>
                <a:lnTo>
                  <a:pt x="198945" y="86048"/>
                </a:lnTo>
                <a:close/>
              </a:path>
              <a:path w="274954" h="171450">
                <a:moveTo>
                  <a:pt x="125339" y="0"/>
                </a:moveTo>
                <a:lnTo>
                  <a:pt x="118062" y="450"/>
                </a:lnTo>
                <a:lnTo>
                  <a:pt x="111476" y="3591"/>
                </a:lnTo>
                <a:lnTo>
                  <a:pt x="106425" y="9197"/>
                </a:lnTo>
                <a:lnTo>
                  <a:pt x="103941" y="16392"/>
                </a:lnTo>
                <a:lnTo>
                  <a:pt x="104362" y="23707"/>
                </a:lnTo>
                <a:lnTo>
                  <a:pt x="107497" y="30307"/>
                </a:lnTo>
                <a:lnTo>
                  <a:pt x="113156" y="35359"/>
                </a:lnTo>
                <a:lnTo>
                  <a:pt x="166403" y="66820"/>
                </a:lnTo>
                <a:lnTo>
                  <a:pt x="236854" y="67236"/>
                </a:lnTo>
                <a:lnTo>
                  <a:pt x="236600" y="105336"/>
                </a:lnTo>
                <a:lnTo>
                  <a:pt x="241913" y="105336"/>
                </a:lnTo>
                <a:lnTo>
                  <a:pt x="274574" y="86540"/>
                </a:lnTo>
                <a:lnTo>
                  <a:pt x="132461" y="2466"/>
                </a:lnTo>
                <a:lnTo>
                  <a:pt x="125339" y="0"/>
                </a:lnTo>
                <a:close/>
              </a:path>
              <a:path w="274954" h="171450">
                <a:moveTo>
                  <a:pt x="253" y="65839"/>
                </a:moveTo>
                <a:lnTo>
                  <a:pt x="0" y="103939"/>
                </a:lnTo>
                <a:lnTo>
                  <a:pt x="166173" y="104920"/>
                </a:lnTo>
                <a:lnTo>
                  <a:pt x="198945" y="86048"/>
                </a:lnTo>
                <a:lnTo>
                  <a:pt x="166403" y="66820"/>
                </a:lnTo>
                <a:lnTo>
                  <a:pt x="253" y="65839"/>
                </a:lnTo>
                <a:close/>
              </a:path>
              <a:path w="274954" h="171450">
                <a:moveTo>
                  <a:pt x="227202" y="69776"/>
                </a:moveTo>
                <a:lnTo>
                  <a:pt x="198945" y="86048"/>
                </a:lnTo>
                <a:lnTo>
                  <a:pt x="227075" y="102669"/>
                </a:lnTo>
                <a:lnTo>
                  <a:pt x="227202" y="69776"/>
                </a:lnTo>
                <a:close/>
              </a:path>
              <a:path w="274954" h="171450">
                <a:moveTo>
                  <a:pt x="236838" y="69776"/>
                </a:moveTo>
                <a:lnTo>
                  <a:pt x="227202" y="69776"/>
                </a:lnTo>
                <a:lnTo>
                  <a:pt x="227075" y="102669"/>
                </a:lnTo>
                <a:lnTo>
                  <a:pt x="236618" y="102669"/>
                </a:lnTo>
                <a:lnTo>
                  <a:pt x="236838" y="69776"/>
                </a:lnTo>
                <a:close/>
              </a:path>
              <a:path w="274954" h="171450">
                <a:moveTo>
                  <a:pt x="166403" y="66820"/>
                </a:moveTo>
                <a:lnTo>
                  <a:pt x="198945" y="86048"/>
                </a:lnTo>
                <a:lnTo>
                  <a:pt x="227202" y="69776"/>
                </a:lnTo>
                <a:lnTo>
                  <a:pt x="236838" y="69776"/>
                </a:lnTo>
                <a:lnTo>
                  <a:pt x="236854" y="67236"/>
                </a:lnTo>
                <a:lnTo>
                  <a:pt x="166403" y="66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07608" y="2842209"/>
            <a:ext cx="525780" cy="4206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50915" y="2945584"/>
            <a:ext cx="274955" cy="171450"/>
          </a:xfrm>
          <a:custGeom>
            <a:avLst/>
            <a:gdLst/>
            <a:ahLst/>
            <a:cxnLst/>
            <a:rect l="l" t="t" r="r" b="b"/>
            <a:pathLst>
              <a:path w="274954" h="171450">
                <a:moveTo>
                  <a:pt x="166173" y="104920"/>
                </a:moveTo>
                <a:lnTo>
                  <a:pt x="112522" y="135816"/>
                </a:lnTo>
                <a:lnTo>
                  <a:pt x="106840" y="140793"/>
                </a:lnTo>
                <a:lnTo>
                  <a:pt x="103647" y="147341"/>
                </a:lnTo>
                <a:lnTo>
                  <a:pt x="103145" y="154604"/>
                </a:lnTo>
                <a:lnTo>
                  <a:pt x="105537" y="161724"/>
                </a:lnTo>
                <a:lnTo>
                  <a:pt x="110515" y="167425"/>
                </a:lnTo>
                <a:lnTo>
                  <a:pt x="117078" y="170662"/>
                </a:lnTo>
                <a:lnTo>
                  <a:pt x="124378" y="171207"/>
                </a:lnTo>
                <a:lnTo>
                  <a:pt x="131572" y="168836"/>
                </a:lnTo>
                <a:lnTo>
                  <a:pt x="241913" y="105336"/>
                </a:lnTo>
                <a:lnTo>
                  <a:pt x="236600" y="105336"/>
                </a:lnTo>
                <a:lnTo>
                  <a:pt x="166173" y="104920"/>
                </a:lnTo>
                <a:close/>
              </a:path>
              <a:path w="274954" h="171450">
                <a:moveTo>
                  <a:pt x="198945" y="86048"/>
                </a:moveTo>
                <a:lnTo>
                  <a:pt x="166173" y="104920"/>
                </a:lnTo>
                <a:lnTo>
                  <a:pt x="236600" y="105336"/>
                </a:lnTo>
                <a:lnTo>
                  <a:pt x="236618" y="102669"/>
                </a:lnTo>
                <a:lnTo>
                  <a:pt x="227075" y="102669"/>
                </a:lnTo>
                <a:lnTo>
                  <a:pt x="198945" y="86048"/>
                </a:lnTo>
                <a:close/>
              </a:path>
              <a:path w="274954" h="171450">
                <a:moveTo>
                  <a:pt x="125339" y="0"/>
                </a:moveTo>
                <a:lnTo>
                  <a:pt x="118062" y="450"/>
                </a:lnTo>
                <a:lnTo>
                  <a:pt x="111476" y="3591"/>
                </a:lnTo>
                <a:lnTo>
                  <a:pt x="106425" y="9197"/>
                </a:lnTo>
                <a:lnTo>
                  <a:pt x="103941" y="16392"/>
                </a:lnTo>
                <a:lnTo>
                  <a:pt x="104362" y="23707"/>
                </a:lnTo>
                <a:lnTo>
                  <a:pt x="107497" y="30307"/>
                </a:lnTo>
                <a:lnTo>
                  <a:pt x="113157" y="35359"/>
                </a:lnTo>
                <a:lnTo>
                  <a:pt x="166403" y="66820"/>
                </a:lnTo>
                <a:lnTo>
                  <a:pt x="236855" y="67236"/>
                </a:lnTo>
                <a:lnTo>
                  <a:pt x="236600" y="105336"/>
                </a:lnTo>
                <a:lnTo>
                  <a:pt x="241913" y="105336"/>
                </a:lnTo>
                <a:lnTo>
                  <a:pt x="274574" y="86540"/>
                </a:lnTo>
                <a:lnTo>
                  <a:pt x="132461" y="2466"/>
                </a:lnTo>
                <a:lnTo>
                  <a:pt x="125339" y="0"/>
                </a:lnTo>
                <a:close/>
              </a:path>
              <a:path w="274954" h="171450">
                <a:moveTo>
                  <a:pt x="254" y="65839"/>
                </a:moveTo>
                <a:lnTo>
                  <a:pt x="0" y="103939"/>
                </a:lnTo>
                <a:lnTo>
                  <a:pt x="166173" y="104920"/>
                </a:lnTo>
                <a:lnTo>
                  <a:pt x="198945" y="86048"/>
                </a:lnTo>
                <a:lnTo>
                  <a:pt x="166403" y="66820"/>
                </a:lnTo>
                <a:lnTo>
                  <a:pt x="254" y="65839"/>
                </a:lnTo>
                <a:close/>
              </a:path>
              <a:path w="274954" h="171450">
                <a:moveTo>
                  <a:pt x="227202" y="69776"/>
                </a:moveTo>
                <a:lnTo>
                  <a:pt x="198945" y="86048"/>
                </a:lnTo>
                <a:lnTo>
                  <a:pt x="227075" y="102669"/>
                </a:lnTo>
                <a:lnTo>
                  <a:pt x="227202" y="69776"/>
                </a:lnTo>
                <a:close/>
              </a:path>
              <a:path w="274954" h="171450">
                <a:moveTo>
                  <a:pt x="236838" y="69776"/>
                </a:moveTo>
                <a:lnTo>
                  <a:pt x="227202" y="69776"/>
                </a:lnTo>
                <a:lnTo>
                  <a:pt x="227075" y="102669"/>
                </a:lnTo>
                <a:lnTo>
                  <a:pt x="236618" y="102669"/>
                </a:lnTo>
                <a:lnTo>
                  <a:pt x="236838" y="69776"/>
                </a:lnTo>
                <a:close/>
              </a:path>
              <a:path w="274954" h="171450">
                <a:moveTo>
                  <a:pt x="166403" y="66820"/>
                </a:moveTo>
                <a:lnTo>
                  <a:pt x="198945" y="86048"/>
                </a:lnTo>
                <a:lnTo>
                  <a:pt x="227202" y="69776"/>
                </a:lnTo>
                <a:lnTo>
                  <a:pt x="236838" y="69776"/>
                </a:lnTo>
                <a:lnTo>
                  <a:pt x="236855" y="67236"/>
                </a:lnTo>
                <a:lnTo>
                  <a:pt x="166403" y="66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01511" y="3680459"/>
            <a:ext cx="525780" cy="4206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44819" y="3783784"/>
            <a:ext cx="274955" cy="171450"/>
          </a:xfrm>
          <a:custGeom>
            <a:avLst/>
            <a:gdLst/>
            <a:ahLst/>
            <a:cxnLst/>
            <a:rect l="l" t="t" r="r" b="b"/>
            <a:pathLst>
              <a:path w="274954" h="171450">
                <a:moveTo>
                  <a:pt x="166157" y="104902"/>
                </a:moveTo>
                <a:lnTo>
                  <a:pt x="112521" y="135765"/>
                </a:lnTo>
                <a:lnTo>
                  <a:pt x="106840" y="140760"/>
                </a:lnTo>
                <a:lnTo>
                  <a:pt x="103647" y="147318"/>
                </a:lnTo>
                <a:lnTo>
                  <a:pt x="103145" y="154602"/>
                </a:lnTo>
                <a:lnTo>
                  <a:pt x="105536" y="161775"/>
                </a:lnTo>
                <a:lnTo>
                  <a:pt x="110515" y="167455"/>
                </a:lnTo>
                <a:lnTo>
                  <a:pt x="117078" y="170666"/>
                </a:lnTo>
                <a:lnTo>
                  <a:pt x="124378" y="171185"/>
                </a:lnTo>
                <a:lnTo>
                  <a:pt x="131571" y="168785"/>
                </a:lnTo>
                <a:lnTo>
                  <a:pt x="241766" y="105311"/>
                </a:lnTo>
                <a:lnTo>
                  <a:pt x="236600" y="105311"/>
                </a:lnTo>
                <a:lnTo>
                  <a:pt x="166157" y="104902"/>
                </a:lnTo>
                <a:close/>
              </a:path>
              <a:path w="274954" h="171450">
                <a:moveTo>
                  <a:pt x="198943" y="86037"/>
                </a:moveTo>
                <a:lnTo>
                  <a:pt x="166157" y="104902"/>
                </a:lnTo>
                <a:lnTo>
                  <a:pt x="236600" y="105311"/>
                </a:lnTo>
                <a:lnTo>
                  <a:pt x="236618" y="102656"/>
                </a:lnTo>
                <a:lnTo>
                  <a:pt x="227075" y="102656"/>
                </a:lnTo>
                <a:lnTo>
                  <a:pt x="198943" y="86037"/>
                </a:lnTo>
                <a:close/>
              </a:path>
              <a:path w="274954" h="171450">
                <a:moveTo>
                  <a:pt x="125339" y="0"/>
                </a:moveTo>
                <a:lnTo>
                  <a:pt x="118062" y="450"/>
                </a:lnTo>
                <a:lnTo>
                  <a:pt x="111476" y="3591"/>
                </a:lnTo>
                <a:lnTo>
                  <a:pt x="106425" y="9197"/>
                </a:lnTo>
                <a:lnTo>
                  <a:pt x="103941" y="16392"/>
                </a:lnTo>
                <a:lnTo>
                  <a:pt x="104362" y="23707"/>
                </a:lnTo>
                <a:lnTo>
                  <a:pt x="107497" y="30307"/>
                </a:lnTo>
                <a:lnTo>
                  <a:pt x="113156" y="35359"/>
                </a:lnTo>
                <a:lnTo>
                  <a:pt x="166413" y="66820"/>
                </a:lnTo>
                <a:lnTo>
                  <a:pt x="236854" y="67236"/>
                </a:lnTo>
                <a:lnTo>
                  <a:pt x="236600" y="105311"/>
                </a:lnTo>
                <a:lnTo>
                  <a:pt x="241766" y="105311"/>
                </a:lnTo>
                <a:lnTo>
                  <a:pt x="274573" y="86413"/>
                </a:lnTo>
                <a:lnTo>
                  <a:pt x="132460" y="2466"/>
                </a:lnTo>
                <a:lnTo>
                  <a:pt x="125339" y="0"/>
                </a:lnTo>
                <a:close/>
              </a:path>
              <a:path w="274954" h="171450">
                <a:moveTo>
                  <a:pt x="253" y="65839"/>
                </a:moveTo>
                <a:lnTo>
                  <a:pt x="0" y="103939"/>
                </a:lnTo>
                <a:lnTo>
                  <a:pt x="166157" y="104902"/>
                </a:lnTo>
                <a:lnTo>
                  <a:pt x="198943" y="86037"/>
                </a:lnTo>
                <a:lnTo>
                  <a:pt x="166413" y="66820"/>
                </a:lnTo>
                <a:lnTo>
                  <a:pt x="253" y="65839"/>
                </a:lnTo>
                <a:close/>
              </a:path>
              <a:path w="274954" h="171450">
                <a:moveTo>
                  <a:pt x="227202" y="69776"/>
                </a:moveTo>
                <a:lnTo>
                  <a:pt x="198943" y="86037"/>
                </a:lnTo>
                <a:lnTo>
                  <a:pt x="227075" y="102656"/>
                </a:lnTo>
                <a:lnTo>
                  <a:pt x="227202" y="69776"/>
                </a:lnTo>
                <a:close/>
              </a:path>
              <a:path w="274954" h="171450">
                <a:moveTo>
                  <a:pt x="236838" y="69776"/>
                </a:moveTo>
                <a:lnTo>
                  <a:pt x="227202" y="69776"/>
                </a:lnTo>
                <a:lnTo>
                  <a:pt x="227075" y="102656"/>
                </a:lnTo>
                <a:lnTo>
                  <a:pt x="236618" y="102656"/>
                </a:lnTo>
                <a:lnTo>
                  <a:pt x="236838" y="69776"/>
                </a:lnTo>
                <a:close/>
              </a:path>
              <a:path w="274954" h="171450">
                <a:moveTo>
                  <a:pt x="166413" y="66820"/>
                </a:moveTo>
                <a:lnTo>
                  <a:pt x="198943" y="86037"/>
                </a:lnTo>
                <a:lnTo>
                  <a:pt x="227202" y="69776"/>
                </a:lnTo>
                <a:lnTo>
                  <a:pt x="236838" y="69776"/>
                </a:lnTo>
                <a:lnTo>
                  <a:pt x="236854" y="67236"/>
                </a:lnTo>
                <a:lnTo>
                  <a:pt x="166413" y="66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38404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What </a:t>
            </a:r>
            <a:r>
              <a:rPr dirty="0"/>
              <a:t>is </a:t>
            </a:r>
            <a:r>
              <a:rPr spc="-5" dirty="0"/>
              <a:t>GUI</a:t>
            </a:r>
            <a:r>
              <a:rPr spc="-55" dirty="0"/>
              <a:t> </a:t>
            </a:r>
            <a:r>
              <a:rPr spc="-50" dirty="0"/>
              <a:t>Testing?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13638"/>
            <a:ext cx="7860030" cy="1177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dirty="0">
                <a:latin typeface="Calibri"/>
                <a:cs typeface="Calibri"/>
              </a:rPr>
              <a:t>GUI </a:t>
            </a:r>
            <a:r>
              <a:rPr sz="1800" b="1" spc="-5" dirty="0">
                <a:latin typeface="Calibri"/>
                <a:cs typeface="Calibri"/>
              </a:rPr>
              <a:t>testing </a:t>
            </a:r>
            <a:r>
              <a:rPr sz="1800" b="1" dirty="0">
                <a:latin typeface="Calibri"/>
                <a:cs typeface="Calibri"/>
              </a:rPr>
              <a:t>is the </a:t>
            </a:r>
            <a:r>
              <a:rPr sz="1800" b="1" spc="-5" dirty="0">
                <a:latin typeface="Calibri"/>
                <a:cs typeface="Calibri"/>
              </a:rPr>
              <a:t>process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5" dirty="0">
                <a:latin typeface="Calibri"/>
                <a:cs typeface="Calibri"/>
              </a:rPr>
              <a:t>testing </a:t>
            </a:r>
            <a:r>
              <a:rPr sz="1800" b="1" dirty="0">
                <a:latin typeface="Calibri"/>
                <a:cs typeface="Calibri"/>
              </a:rPr>
              <a:t>the </a:t>
            </a:r>
            <a:r>
              <a:rPr sz="1800" b="1" spc="-15" dirty="0">
                <a:latin typeface="Calibri"/>
                <a:cs typeface="Calibri"/>
              </a:rPr>
              <a:t>system's </a:t>
            </a:r>
            <a:r>
              <a:rPr sz="1800" b="1" spc="-5" dirty="0">
                <a:latin typeface="Calibri"/>
                <a:cs typeface="Calibri"/>
              </a:rPr>
              <a:t>Graphical </a:t>
            </a:r>
            <a:r>
              <a:rPr sz="1800" b="1" dirty="0">
                <a:latin typeface="Calibri"/>
                <a:cs typeface="Calibri"/>
              </a:rPr>
              <a:t>User </a:t>
            </a:r>
            <a:r>
              <a:rPr sz="1800" b="1" spc="-10" dirty="0">
                <a:latin typeface="Calibri"/>
                <a:cs typeface="Calibri"/>
              </a:rPr>
              <a:t>Interface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2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 </a:t>
            </a:r>
            <a:r>
              <a:rPr sz="1800" spc="-5" dirty="0">
                <a:latin typeface="Calibri"/>
                <a:cs typeface="Calibri"/>
              </a:rPr>
              <a:t>Application </a:t>
            </a:r>
            <a:r>
              <a:rPr sz="1800" dirty="0">
                <a:latin typeface="Calibri"/>
                <a:cs typeface="Calibri"/>
              </a:rPr>
              <a:t>Under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Test.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GUI </a:t>
            </a:r>
            <a:r>
              <a:rPr sz="1800" spc="-10" dirty="0">
                <a:latin typeface="Calibri"/>
                <a:cs typeface="Calibri"/>
              </a:rPr>
              <a:t>testing involves </a:t>
            </a:r>
            <a:r>
              <a:rPr sz="1800" spc="-5" dirty="0">
                <a:latin typeface="Calibri"/>
                <a:cs typeface="Calibri"/>
              </a:rPr>
              <a:t>checking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screens with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controls </a:t>
            </a:r>
            <a:r>
              <a:rPr sz="1800" spc="-20" dirty="0">
                <a:latin typeface="Calibri"/>
                <a:cs typeface="Calibri"/>
              </a:rPr>
              <a:t>like </a:t>
            </a:r>
            <a:r>
              <a:rPr sz="1800" dirty="0">
                <a:latin typeface="Calibri"/>
                <a:cs typeface="Calibri"/>
              </a:rPr>
              <a:t>menus,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buttons,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icons, </a:t>
            </a:r>
            <a:r>
              <a:rPr sz="1800" dirty="0">
                <a:latin typeface="Calibri"/>
                <a:cs typeface="Calibri"/>
              </a:rPr>
              <a:t>and all types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bars </a:t>
            </a:r>
            <a:r>
              <a:rPr sz="1800" dirty="0">
                <a:latin typeface="Calibri"/>
                <a:cs typeface="Calibri"/>
              </a:rPr>
              <a:t>- </a:t>
            </a:r>
            <a:r>
              <a:rPr sz="1800" spc="-30" dirty="0">
                <a:latin typeface="Calibri"/>
                <a:cs typeface="Calibri"/>
              </a:rPr>
              <a:t>toolbar, </a:t>
            </a:r>
            <a:r>
              <a:rPr sz="1800" dirty="0">
                <a:latin typeface="Calibri"/>
                <a:cs typeface="Calibri"/>
              </a:rPr>
              <a:t>menu </a:t>
            </a:r>
            <a:r>
              <a:rPr sz="1800" spc="-45" dirty="0">
                <a:latin typeface="Calibri"/>
                <a:cs typeface="Calibri"/>
              </a:rPr>
              <a:t>bar, </a:t>
            </a:r>
            <a:r>
              <a:rPr sz="1800" spc="-5" dirty="0">
                <a:latin typeface="Calibri"/>
                <a:cs typeface="Calibri"/>
              </a:rPr>
              <a:t>dialog </a:t>
            </a:r>
            <a:r>
              <a:rPr sz="1800" spc="-20" dirty="0">
                <a:latin typeface="Calibri"/>
                <a:cs typeface="Calibri"/>
              </a:rPr>
              <a:t>boxes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windows,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4805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What </a:t>
            </a:r>
            <a:r>
              <a:rPr dirty="0"/>
              <a:t>is </a:t>
            </a:r>
            <a:r>
              <a:rPr spc="-15" dirty="0"/>
              <a:t>Software</a:t>
            </a:r>
            <a:r>
              <a:rPr spc="-75" dirty="0"/>
              <a:t> </a:t>
            </a:r>
            <a:r>
              <a:rPr spc="-50" dirty="0"/>
              <a:t>Testing?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72489"/>
            <a:ext cx="7961630" cy="151955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424180" indent="-411480">
              <a:lnSpc>
                <a:spcPct val="100000"/>
              </a:lnSpc>
              <a:spcBef>
                <a:spcPts val="685"/>
              </a:spcBef>
              <a:buClr>
                <a:srgbClr val="000000"/>
              </a:buClr>
              <a:buSzPct val="114285"/>
              <a:buFont typeface="Arial"/>
              <a:buChar char="•"/>
              <a:tabLst>
                <a:tab pos="423545" algn="l"/>
                <a:tab pos="424180" algn="l"/>
              </a:tabLst>
            </a:pPr>
            <a:r>
              <a:rPr sz="2100" spc="-10" dirty="0">
                <a:solidFill>
                  <a:srgbClr val="FF0000"/>
                </a:solidFill>
                <a:latin typeface="Calibri"/>
                <a:cs typeface="Calibri"/>
              </a:rPr>
              <a:t>Software </a:t>
            </a:r>
            <a:r>
              <a:rPr sz="2100" spc="-35" dirty="0">
                <a:solidFill>
                  <a:srgbClr val="FF0000"/>
                </a:solidFill>
                <a:latin typeface="Calibri"/>
                <a:cs typeface="Calibri"/>
              </a:rPr>
              <a:t>Testing </a:t>
            </a:r>
            <a:r>
              <a:rPr sz="2100" dirty="0">
                <a:latin typeface="Calibri"/>
                <a:cs typeface="Calibri"/>
              </a:rPr>
              <a:t>is a </a:t>
            </a:r>
            <a:r>
              <a:rPr sz="2100" spc="-5" dirty="0">
                <a:latin typeface="Calibri"/>
                <a:cs typeface="Calibri"/>
              </a:rPr>
              <a:t>part of </a:t>
            </a:r>
            <a:r>
              <a:rPr sz="2100" spc="-10" dirty="0">
                <a:latin typeface="Calibri"/>
                <a:cs typeface="Calibri"/>
              </a:rPr>
              <a:t>software development</a:t>
            </a:r>
            <a:r>
              <a:rPr sz="2100" spc="6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process.</a:t>
            </a:r>
            <a:endParaRPr sz="2100">
              <a:latin typeface="Calibri"/>
              <a:cs typeface="Calibri"/>
            </a:endParaRPr>
          </a:p>
          <a:p>
            <a:pPr marL="416559" indent="-403860">
              <a:lnSpc>
                <a:spcPct val="100000"/>
              </a:lnSpc>
              <a:spcBef>
                <a:spcPts val="590"/>
              </a:spcBef>
              <a:buClr>
                <a:srgbClr val="000000"/>
              </a:buClr>
              <a:buFont typeface="Arial"/>
              <a:buChar char="•"/>
              <a:tabLst>
                <a:tab pos="415925" algn="l"/>
                <a:tab pos="416559" algn="l"/>
              </a:tabLst>
            </a:pPr>
            <a:r>
              <a:rPr sz="2100" spc="-10" dirty="0">
                <a:solidFill>
                  <a:srgbClr val="FF0000"/>
                </a:solidFill>
                <a:latin typeface="Calibri"/>
                <a:cs typeface="Calibri"/>
              </a:rPr>
              <a:t>Software </a:t>
            </a:r>
            <a:r>
              <a:rPr sz="2100" spc="-35" dirty="0">
                <a:solidFill>
                  <a:srgbClr val="FF0000"/>
                </a:solidFill>
                <a:latin typeface="Calibri"/>
                <a:cs typeface="Calibri"/>
              </a:rPr>
              <a:t>Testing </a:t>
            </a:r>
            <a:r>
              <a:rPr sz="2100" dirty="0">
                <a:latin typeface="Calibri"/>
                <a:cs typeface="Calibri"/>
              </a:rPr>
              <a:t>is an activity </a:t>
            </a:r>
            <a:r>
              <a:rPr sz="2100" spc="-10" dirty="0">
                <a:latin typeface="Calibri"/>
                <a:cs typeface="Calibri"/>
              </a:rPr>
              <a:t>to detect </a:t>
            </a:r>
            <a:r>
              <a:rPr sz="2100" dirty="0">
                <a:latin typeface="Calibri"/>
                <a:cs typeface="Calibri"/>
              </a:rPr>
              <a:t>and </a:t>
            </a:r>
            <a:r>
              <a:rPr sz="2100" spc="-5" dirty="0">
                <a:latin typeface="Calibri"/>
                <a:cs typeface="Calibri"/>
              </a:rPr>
              <a:t>identify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15" dirty="0">
                <a:latin typeface="Calibri"/>
                <a:cs typeface="Calibri"/>
              </a:rPr>
              <a:t>defects </a:t>
            </a:r>
            <a:r>
              <a:rPr sz="2100" dirty="0">
                <a:latin typeface="Calibri"/>
                <a:cs typeface="Calibri"/>
              </a:rPr>
              <a:t>in</a:t>
            </a:r>
            <a:r>
              <a:rPr sz="2100" spc="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endParaRPr sz="21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100" spc="-10" dirty="0">
                <a:latin typeface="Calibri"/>
                <a:cs typeface="Calibri"/>
              </a:rPr>
              <a:t>software.</a:t>
            </a:r>
            <a:endParaRPr sz="2100">
              <a:latin typeface="Calibri"/>
              <a:cs typeface="Calibri"/>
            </a:endParaRPr>
          </a:p>
          <a:p>
            <a:pPr marL="416559" indent="-40386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415925" algn="l"/>
                <a:tab pos="416559" algn="l"/>
              </a:tabLst>
            </a:pPr>
            <a:r>
              <a:rPr sz="2100" spc="-5" dirty="0">
                <a:latin typeface="Calibri"/>
                <a:cs typeface="Calibri"/>
              </a:rPr>
              <a:t>The </a:t>
            </a:r>
            <a:r>
              <a:rPr sz="2100" spc="-10" dirty="0">
                <a:solidFill>
                  <a:srgbClr val="FF0000"/>
                </a:solidFill>
                <a:latin typeface="Calibri"/>
                <a:cs typeface="Calibri"/>
              </a:rPr>
              <a:t>objective 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100" spc="-10" dirty="0">
                <a:solidFill>
                  <a:srgbClr val="FF0000"/>
                </a:solidFill>
                <a:latin typeface="Calibri"/>
                <a:cs typeface="Calibri"/>
              </a:rPr>
              <a:t>testing </a:t>
            </a:r>
            <a:r>
              <a:rPr sz="2100" dirty="0">
                <a:latin typeface="Calibri"/>
                <a:cs typeface="Calibri"/>
              </a:rPr>
              <a:t>is </a:t>
            </a:r>
            <a:r>
              <a:rPr sz="2100" spc="-10" dirty="0">
                <a:latin typeface="Calibri"/>
                <a:cs typeface="Calibri"/>
              </a:rPr>
              <a:t>to </a:t>
            </a:r>
            <a:r>
              <a:rPr sz="2100" spc="-5" dirty="0">
                <a:latin typeface="Calibri"/>
                <a:cs typeface="Calibri"/>
              </a:rPr>
              <a:t>release 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quality </a:t>
            </a:r>
            <a:r>
              <a:rPr sz="2100" spc="-10" dirty="0">
                <a:solidFill>
                  <a:srgbClr val="FF0000"/>
                </a:solidFill>
                <a:latin typeface="Calibri"/>
                <a:cs typeface="Calibri"/>
              </a:rPr>
              <a:t>product </a:t>
            </a:r>
            <a:r>
              <a:rPr sz="2100" spc="-10" dirty="0">
                <a:latin typeface="Calibri"/>
                <a:cs typeface="Calibri"/>
              </a:rPr>
              <a:t>to </a:t>
            </a:r>
            <a:r>
              <a:rPr sz="2100" spc="-5" dirty="0">
                <a:latin typeface="Calibri"/>
                <a:cs typeface="Calibri"/>
              </a:rPr>
              <a:t>the</a:t>
            </a:r>
            <a:r>
              <a:rPr sz="2100" spc="9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client.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38404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What </a:t>
            </a:r>
            <a:r>
              <a:rPr dirty="0"/>
              <a:t>is </a:t>
            </a:r>
            <a:r>
              <a:rPr spc="-5" dirty="0"/>
              <a:t>GUI</a:t>
            </a:r>
            <a:r>
              <a:rPr spc="-55" dirty="0"/>
              <a:t> </a:t>
            </a:r>
            <a:r>
              <a:rPr spc="-50" dirty="0"/>
              <a:t>Testing?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51763"/>
            <a:ext cx="248602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Why </a:t>
            </a:r>
            <a:r>
              <a:rPr sz="2000" dirty="0">
                <a:latin typeface="Calibri"/>
                <a:cs typeface="Calibri"/>
              </a:rPr>
              <a:t>do GUI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testing?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Is it </a:t>
            </a:r>
            <a:r>
              <a:rPr sz="2000" spc="-5" dirty="0">
                <a:latin typeface="Calibri"/>
                <a:cs typeface="Calibri"/>
              </a:rPr>
              <a:t>really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needed?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6484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What </a:t>
            </a:r>
            <a:r>
              <a:rPr spc="-5" dirty="0"/>
              <a:t>do </a:t>
            </a:r>
            <a:r>
              <a:rPr spc="-15" dirty="0"/>
              <a:t>you </a:t>
            </a:r>
            <a:r>
              <a:rPr spc="-5" dirty="0"/>
              <a:t>Check </a:t>
            </a:r>
            <a:r>
              <a:rPr dirty="0"/>
              <a:t>in </a:t>
            </a:r>
            <a:r>
              <a:rPr spc="-5" dirty="0"/>
              <a:t>GUI</a:t>
            </a:r>
            <a:r>
              <a:rPr spc="-55" dirty="0"/>
              <a:t> </a:t>
            </a:r>
            <a:r>
              <a:rPr spc="-50" dirty="0"/>
              <a:t>Testing?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74623"/>
            <a:ext cx="7662545" cy="20739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Check </a:t>
            </a:r>
            <a:r>
              <a:rPr sz="1400" dirty="0">
                <a:latin typeface="Calibri"/>
                <a:cs typeface="Calibri"/>
              </a:rPr>
              <a:t>all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GUI </a:t>
            </a:r>
            <a:r>
              <a:rPr sz="1400" spc="-5" dirty="0">
                <a:latin typeface="Calibri"/>
                <a:cs typeface="Calibri"/>
              </a:rPr>
              <a:t>elements for </a:t>
            </a:r>
            <a:r>
              <a:rPr sz="1400" spc="-10" dirty="0">
                <a:latin typeface="Calibri"/>
                <a:cs typeface="Calibri"/>
              </a:rPr>
              <a:t>size, </a:t>
            </a:r>
            <a:r>
              <a:rPr sz="1400" dirty="0">
                <a:latin typeface="Calibri"/>
                <a:cs typeface="Calibri"/>
              </a:rPr>
              <a:t>position, width, </a:t>
            </a:r>
            <a:r>
              <a:rPr sz="1400" spc="-5" dirty="0">
                <a:latin typeface="Calibri"/>
                <a:cs typeface="Calibri"/>
              </a:rPr>
              <a:t>length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acceptance </a:t>
            </a:r>
            <a:r>
              <a:rPr sz="1400" dirty="0">
                <a:latin typeface="Calibri"/>
                <a:cs typeface="Calibri"/>
              </a:rPr>
              <a:t>of </a:t>
            </a:r>
            <a:r>
              <a:rPr sz="1400" spc="-10" dirty="0">
                <a:latin typeface="Calibri"/>
                <a:cs typeface="Calibri"/>
              </a:rPr>
              <a:t>characters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1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numbers.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Check Error </a:t>
            </a:r>
            <a:r>
              <a:rPr sz="1400" dirty="0">
                <a:latin typeface="Calibri"/>
                <a:cs typeface="Calibri"/>
              </a:rPr>
              <a:t>Messages </a:t>
            </a:r>
            <a:r>
              <a:rPr sz="1400" spc="-5" dirty="0">
                <a:latin typeface="Calibri"/>
                <a:cs typeface="Calibri"/>
              </a:rPr>
              <a:t>are displayed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correctly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Check </a:t>
            </a:r>
            <a:r>
              <a:rPr sz="1400" spc="-10" dirty="0">
                <a:latin typeface="Calibri"/>
                <a:cs typeface="Calibri"/>
              </a:rPr>
              <a:t>Font </a:t>
            </a:r>
            <a:r>
              <a:rPr sz="1400" spc="-5" dirty="0">
                <a:latin typeface="Calibri"/>
                <a:cs typeface="Calibri"/>
              </a:rPr>
              <a:t>used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application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readable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Check the alignment </a:t>
            </a:r>
            <a:r>
              <a:rPr sz="1400" dirty="0">
                <a:latin typeface="Calibri"/>
                <a:cs typeface="Calibri"/>
              </a:rPr>
              <a:t>of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text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proper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Check the </a:t>
            </a:r>
            <a:r>
              <a:rPr sz="1400" dirty="0">
                <a:latin typeface="Calibri"/>
                <a:cs typeface="Calibri"/>
              </a:rPr>
              <a:t>Color of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font </a:t>
            </a:r>
            <a:r>
              <a:rPr sz="1400" dirty="0">
                <a:latin typeface="Calibri"/>
                <a:cs typeface="Calibri"/>
              </a:rPr>
              <a:t>and warning messages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Check that the images </a:t>
            </a:r>
            <a:r>
              <a:rPr sz="1400" spc="-10" dirty="0">
                <a:latin typeface="Calibri"/>
                <a:cs typeface="Calibri"/>
              </a:rPr>
              <a:t>have </a:t>
            </a:r>
            <a:r>
              <a:rPr sz="1400" dirty="0">
                <a:latin typeface="Calibri"/>
                <a:cs typeface="Calibri"/>
              </a:rPr>
              <a:t>good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clarity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Check that the images are properly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aligned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Check the positioning </a:t>
            </a:r>
            <a:r>
              <a:rPr sz="1400" dirty="0">
                <a:latin typeface="Calibri"/>
                <a:cs typeface="Calibri"/>
              </a:rPr>
              <a:t>of GUI </a:t>
            </a:r>
            <a:r>
              <a:rPr sz="1400" spc="-5" dirty="0">
                <a:latin typeface="Calibri"/>
                <a:cs typeface="Calibri"/>
              </a:rPr>
              <a:t>elements for </a:t>
            </a:r>
            <a:r>
              <a:rPr sz="1400" spc="-10" dirty="0">
                <a:latin typeface="Calibri"/>
                <a:cs typeface="Calibri"/>
              </a:rPr>
              <a:t>different </a:t>
            </a:r>
            <a:r>
              <a:rPr sz="1400" spc="-5" dirty="0">
                <a:latin typeface="Calibri"/>
                <a:cs typeface="Calibri"/>
              </a:rPr>
              <a:t>screen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resolution.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4112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GUI </a:t>
            </a:r>
            <a:r>
              <a:rPr spc="-55" dirty="0"/>
              <a:t>Testing </a:t>
            </a:r>
            <a:r>
              <a:rPr spc="-95" dirty="0"/>
              <a:t>Test</a:t>
            </a:r>
            <a:r>
              <a:rPr spc="-15" dirty="0"/>
              <a:t> </a:t>
            </a:r>
            <a:r>
              <a:rPr spc="-5" dirty="0"/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86815"/>
            <a:ext cx="6282690" cy="364744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100" spc="-5" dirty="0">
                <a:latin typeface="Calibri"/>
                <a:cs typeface="Calibri"/>
              </a:rPr>
              <a:t>Testing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size, position, </a:t>
            </a:r>
            <a:r>
              <a:rPr sz="1100" dirty="0">
                <a:latin typeface="Calibri"/>
                <a:cs typeface="Calibri"/>
              </a:rPr>
              <a:t>width, </a:t>
            </a:r>
            <a:r>
              <a:rPr sz="1100" spc="-5" dirty="0">
                <a:latin typeface="Calibri"/>
                <a:cs typeface="Calibri"/>
              </a:rPr>
              <a:t>height </a:t>
            </a:r>
            <a:r>
              <a:rPr sz="1100" dirty="0">
                <a:latin typeface="Calibri"/>
                <a:cs typeface="Calibri"/>
              </a:rPr>
              <a:t>of the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elements.</a:t>
            </a:r>
            <a:endParaRPr sz="1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100" spc="-5" dirty="0">
                <a:latin typeface="Calibri"/>
                <a:cs typeface="Calibri"/>
              </a:rPr>
              <a:t>Testing </a:t>
            </a:r>
            <a:r>
              <a:rPr sz="1100" dirty="0">
                <a:latin typeface="Calibri"/>
                <a:cs typeface="Calibri"/>
              </a:rPr>
              <a:t>of the error messages that are getting</a:t>
            </a:r>
            <a:r>
              <a:rPr sz="1100" spc="-1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displayed.</a:t>
            </a:r>
            <a:endParaRPr sz="1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100" spc="-5" dirty="0">
                <a:latin typeface="Calibri"/>
                <a:cs typeface="Calibri"/>
              </a:rPr>
              <a:t>Testing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different </a:t>
            </a:r>
            <a:r>
              <a:rPr sz="1100" dirty="0">
                <a:latin typeface="Calibri"/>
                <a:cs typeface="Calibri"/>
              </a:rPr>
              <a:t>sections of the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screen.</a:t>
            </a:r>
            <a:endParaRPr sz="1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100" spc="-5" dirty="0">
                <a:latin typeface="Calibri"/>
                <a:cs typeface="Calibri"/>
              </a:rPr>
              <a:t>Testing </a:t>
            </a:r>
            <a:r>
              <a:rPr sz="1100" dirty="0">
                <a:latin typeface="Calibri"/>
                <a:cs typeface="Calibri"/>
              </a:rPr>
              <a:t>of the font whether it is readable or</a:t>
            </a:r>
            <a:r>
              <a:rPr sz="1100" spc="-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not.</a:t>
            </a:r>
            <a:endParaRPr sz="1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100" spc="-5" dirty="0">
                <a:latin typeface="Calibri"/>
                <a:cs typeface="Calibri"/>
              </a:rPr>
              <a:t>Testing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screen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different </a:t>
            </a:r>
            <a:r>
              <a:rPr sz="1100" dirty="0">
                <a:latin typeface="Calibri"/>
                <a:cs typeface="Calibri"/>
              </a:rPr>
              <a:t>resolutions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help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zooming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zooming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out.</a:t>
            </a:r>
            <a:endParaRPr sz="1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100" spc="-5" dirty="0">
                <a:latin typeface="Calibri"/>
                <a:cs typeface="Calibri"/>
              </a:rPr>
              <a:t>Testing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alignment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texts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other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elements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like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icons,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buttons,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etc.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proper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place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or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not.</a:t>
            </a:r>
            <a:endParaRPr sz="1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100" spc="-5" dirty="0">
                <a:latin typeface="Calibri"/>
                <a:cs typeface="Calibri"/>
              </a:rPr>
              <a:t>Testing </a:t>
            </a:r>
            <a:r>
              <a:rPr sz="1100" dirty="0">
                <a:latin typeface="Calibri"/>
                <a:cs typeface="Calibri"/>
              </a:rPr>
              <a:t>the colors of the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fonts.</a:t>
            </a:r>
            <a:endParaRPr sz="1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100" spc="-5" dirty="0">
                <a:latin typeface="Calibri"/>
                <a:cs typeface="Calibri"/>
              </a:rPr>
              <a:t>Testing </a:t>
            </a:r>
            <a:r>
              <a:rPr sz="1100" dirty="0">
                <a:latin typeface="Calibri"/>
                <a:cs typeface="Calibri"/>
              </a:rPr>
              <a:t>the colors of the error </a:t>
            </a:r>
            <a:r>
              <a:rPr sz="1100" spc="-5" dirty="0">
                <a:latin typeface="Calibri"/>
                <a:cs typeface="Calibri"/>
              </a:rPr>
              <a:t>messages, </a:t>
            </a:r>
            <a:r>
              <a:rPr sz="1100" dirty="0">
                <a:latin typeface="Calibri"/>
                <a:cs typeface="Calibri"/>
              </a:rPr>
              <a:t>warning</a:t>
            </a:r>
            <a:r>
              <a:rPr sz="1100" spc="-1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messages.</a:t>
            </a:r>
            <a:endParaRPr sz="1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100" spc="-5" dirty="0">
                <a:latin typeface="Calibri"/>
                <a:cs typeface="Calibri"/>
              </a:rPr>
              <a:t>Testing </a:t>
            </a:r>
            <a:r>
              <a:rPr sz="1100" dirty="0">
                <a:latin typeface="Calibri"/>
                <a:cs typeface="Calibri"/>
              </a:rPr>
              <a:t>whether the image </a:t>
            </a:r>
            <a:r>
              <a:rPr sz="1100" spc="-5" dirty="0">
                <a:latin typeface="Calibri"/>
                <a:cs typeface="Calibri"/>
              </a:rPr>
              <a:t>has </a:t>
            </a:r>
            <a:r>
              <a:rPr sz="1100" dirty="0">
                <a:latin typeface="Calibri"/>
                <a:cs typeface="Calibri"/>
              </a:rPr>
              <a:t>good clarity or</a:t>
            </a:r>
            <a:r>
              <a:rPr sz="1100" spc="-1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not.</a:t>
            </a:r>
            <a:endParaRPr sz="1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100" spc="-5" dirty="0">
                <a:latin typeface="Calibri"/>
                <a:cs typeface="Calibri"/>
              </a:rPr>
              <a:t>Testing </a:t>
            </a:r>
            <a:r>
              <a:rPr sz="1100" dirty="0">
                <a:latin typeface="Calibri"/>
                <a:cs typeface="Calibri"/>
              </a:rPr>
              <a:t>the alignment of the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images.</a:t>
            </a:r>
            <a:endParaRPr sz="1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100" spc="-5" dirty="0">
                <a:latin typeface="Calibri"/>
                <a:cs typeface="Calibri"/>
              </a:rPr>
              <a:t>Testing </a:t>
            </a:r>
            <a:r>
              <a:rPr sz="1100" spc="5" dirty="0">
                <a:latin typeface="Calibri"/>
                <a:cs typeface="Calibri"/>
              </a:rPr>
              <a:t>of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spelling.</a:t>
            </a:r>
            <a:endParaRPr sz="1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user </a:t>
            </a:r>
            <a:r>
              <a:rPr sz="1100" dirty="0">
                <a:latin typeface="Calibri"/>
                <a:cs typeface="Calibri"/>
              </a:rPr>
              <a:t>must not get </a:t>
            </a:r>
            <a:r>
              <a:rPr sz="1100" spc="-5" dirty="0">
                <a:latin typeface="Calibri"/>
                <a:cs typeface="Calibri"/>
              </a:rPr>
              <a:t>frustrated while using </a:t>
            </a:r>
            <a:r>
              <a:rPr sz="1100" dirty="0">
                <a:latin typeface="Calibri"/>
                <a:cs typeface="Calibri"/>
              </a:rPr>
              <a:t>the system</a:t>
            </a:r>
            <a:r>
              <a:rPr sz="1100" spc="-1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interface.</a:t>
            </a:r>
            <a:endParaRPr sz="1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100" spc="-5" dirty="0">
                <a:latin typeface="Calibri"/>
                <a:cs typeface="Calibri"/>
              </a:rPr>
              <a:t>Testing </a:t>
            </a:r>
            <a:r>
              <a:rPr sz="1100" dirty="0">
                <a:latin typeface="Calibri"/>
                <a:cs typeface="Calibri"/>
              </a:rPr>
              <a:t>whether the interface is attractive or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not.</a:t>
            </a:r>
            <a:endParaRPr sz="1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100" spc="-5" dirty="0">
                <a:latin typeface="Calibri"/>
                <a:cs typeface="Calibri"/>
              </a:rPr>
              <a:t>Testing </a:t>
            </a:r>
            <a:r>
              <a:rPr sz="1100" dirty="0">
                <a:latin typeface="Calibri"/>
                <a:cs typeface="Calibri"/>
              </a:rPr>
              <a:t>of the </a:t>
            </a:r>
            <a:r>
              <a:rPr sz="1100" spc="-5" dirty="0">
                <a:latin typeface="Calibri"/>
                <a:cs typeface="Calibri"/>
              </a:rPr>
              <a:t>scrollbars </a:t>
            </a:r>
            <a:r>
              <a:rPr sz="1100" dirty="0">
                <a:latin typeface="Calibri"/>
                <a:cs typeface="Calibri"/>
              </a:rPr>
              <a:t>according to the </a:t>
            </a:r>
            <a:r>
              <a:rPr sz="1100" spc="-5" dirty="0">
                <a:latin typeface="Calibri"/>
                <a:cs typeface="Calibri"/>
              </a:rPr>
              <a:t>size </a:t>
            </a:r>
            <a:r>
              <a:rPr sz="1100" dirty="0">
                <a:latin typeface="Calibri"/>
                <a:cs typeface="Calibri"/>
              </a:rPr>
              <a:t>of the </a:t>
            </a:r>
            <a:r>
              <a:rPr sz="1100" spc="-5" dirty="0">
                <a:latin typeface="Calibri"/>
                <a:cs typeface="Calibri"/>
              </a:rPr>
              <a:t>page </a:t>
            </a:r>
            <a:r>
              <a:rPr sz="1100" dirty="0">
                <a:latin typeface="Calibri"/>
                <a:cs typeface="Calibri"/>
              </a:rPr>
              <a:t>if</a:t>
            </a:r>
            <a:r>
              <a:rPr sz="1100" spc="-1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any.</a:t>
            </a:r>
            <a:endParaRPr sz="1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100" spc="-5" dirty="0">
                <a:latin typeface="Calibri"/>
                <a:cs typeface="Calibri"/>
              </a:rPr>
              <a:t>Testing </a:t>
            </a:r>
            <a:r>
              <a:rPr sz="1100" dirty="0">
                <a:latin typeface="Calibri"/>
                <a:cs typeface="Calibri"/>
              </a:rPr>
              <a:t>of the </a:t>
            </a:r>
            <a:r>
              <a:rPr sz="1100" spc="-5" dirty="0">
                <a:latin typeface="Calibri"/>
                <a:cs typeface="Calibri"/>
              </a:rPr>
              <a:t>disabled fields </a:t>
            </a:r>
            <a:r>
              <a:rPr sz="1100" dirty="0">
                <a:latin typeface="Calibri"/>
                <a:cs typeface="Calibri"/>
              </a:rPr>
              <a:t>if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any.</a:t>
            </a:r>
            <a:endParaRPr sz="1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100" spc="-5" dirty="0">
                <a:latin typeface="Calibri"/>
                <a:cs typeface="Calibri"/>
              </a:rPr>
              <a:t>Testing </a:t>
            </a:r>
            <a:r>
              <a:rPr sz="1100" dirty="0">
                <a:latin typeface="Calibri"/>
                <a:cs typeface="Calibri"/>
              </a:rPr>
              <a:t>of the </a:t>
            </a:r>
            <a:r>
              <a:rPr sz="1100" spc="-5" dirty="0">
                <a:latin typeface="Calibri"/>
                <a:cs typeface="Calibri"/>
              </a:rPr>
              <a:t>size </a:t>
            </a:r>
            <a:r>
              <a:rPr sz="1100" dirty="0">
                <a:latin typeface="Calibri"/>
                <a:cs typeface="Calibri"/>
              </a:rPr>
              <a:t>of the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images.</a:t>
            </a:r>
            <a:endParaRPr sz="1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100" spc="-5" dirty="0">
                <a:latin typeface="Calibri"/>
                <a:cs typeface="Calibri"/>
              </a:rPr>
              <a:t>Testing </a:t>
            </a:r>
            <a:r>
              <a:rPr sz="1100" dirty="0">
                <a:latin typeface="Calibri"/>
                <a:cs typeface="Calibri"/>
              </a:rPr>
              <a:t>of the headings whether it is properly aligned or</a:t>
            </a:r>
            <a:r>
              <a:rPr sz="1100" spc="-1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not.</a:t>
            </a:r>
            <a:endParaRPr sz="1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100" spc="-5" dirty="0">
                <a:latin typeface="Calibri"/>
                <a:cs typeface="Calibri"/>
              </a:rPr>
              <a:t>Testing </a:t>
            </a:r>
            <a:r>
              <a:rPr sz="1100" dirty="0">
                <a:latin typeface="Calibri"/>
                <a:cs typeface="Calibri"/>
              </a:rPr>
              <a:t>of the color of the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hyperlink.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3029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Usability</a:t>
            </a:r>
            <a:r>
              <a:rPr spc="-60" dirty="0"/>
              <a:t> </a:t>
            </a:r>
            <a:r>
              <a:rPr spc="-5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989838"/>
            <a:ext cx="4718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034" indent="-3949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07034" algn="l"/>
                <a:tab pos="407670" algn="l"/>
                <a:tab pos="1243965" algn="l"/>
                <a:tab pos="1797050" algn="l"/>
                <a:tab pos="2643505" algn="l"/>
                <a:tab pos="3677920" algn="l"/>
              </a:tabLst>
            </a:pPr>
            <a:r>
              <a:rPr sz="1800" spc="-5" dirty="0">
                <a:latin typeface="Calibri"/>
                <a:cs typeface="Calibri"/>
              </a:rPr>
              <a:t>Du</a:t>
            </a:r>
            <a:r>
              <a:rPr sz="1800" spc="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ng	th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	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	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1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	ap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algn="just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provided </a:t>
            </a:r>
            <a:r>
              <a:rPr spc="-15" dirty="0"/>
              <a:t>context </a:t>
            </a:r>
            <a:r>
              <a:rPr spc="-5" dirty="0"/>
              <a:t>sensitive help or not </a:t>
            </a:r>
            <a:r>
              <a:rPr spc="-10" dirty="0"/>
              <a:t>to </a:t>
            </a:r>
            <a:r>
              <a:rPr dirty="0"/>
              <a:t>the  </a:t>
            </a:r>
            <a:r>
              <a:rPr spc="-40" dirty="0"/>
              <a:t>user.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407670" algn="l"/>
              </a:tabLst>
            </a:pPr>
            <a:r>
              <a:rPr dirty="0"/>
              <a:t>	</a:t>
            </a:r>
            <a:r>
              <a:rPr spc="-5" dirty="0"/>
              <a:t>Checks </a:t>
            </a:r>
            <a:r>
              <a:rPr spc="-10" dirty="0"/>
              <a:t>how </a:t>
            </a:r>
            <a:r>
              <a:rPr spc="-5" dirty="0"/>
              <a:t>easily </a:t>
            </a:r>
            <a:r>
              <a:rPr dirty="0"/>
              <a:t>the end </a:t>
            </a:r>
            <a:r>
              <a:rPr spc="-10" dirty="0"/>
              <a:t>users are </a:t>
            </a:r>
            <a:r>
              <a:rPr dirty="0"/>
              <a:t>able </a:t>
            </a:r>
            <a:r>
              <a:rPr spc="-15" dirty="0"/>
              <a:t>to  </a:t>
            </a:r>
            <a:r>
              <a:rPr spc="-10" dirty="0"/>
              <a:t>understand </a:t>
            </a:r>
            <a:r>
              <a:rPr dirty="0"/>
              <a:t>and </a:t>
            </a:r>
            <a:r>
              <a:rPr spc="-15" dirty="0"/>
              <a:t>operate </a:t>
            </a:r>
            <a:r>
              <a:rPr dirty="0"/>
              <a:t>the </a:t>
            </a:r>
            <a:r>
              <a:rPr spc="-5" dirty="0"/>
              <a:t>application </a:t>
            </a:r>
            <a:r>
              <a:rPr spc="-10" dirty="0"/>
              <a:t>is  called </a:t>
            </a:r>
            <a:r>
              <a:rPr spc="-5" dirty="0"/>
              <a:t>usability</a:t>
            </a:r>
            <a:r>
              <a:rPr spc="35" dirty="0"/>
              <a:t> </a:t>
            </a:r>
            <a:r>
              <a:rPr spc="-10" dirty="0"/>
              <a:t>testing.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39561" y="668273"/>
            <a:ext cx="2514600" cy="533400"/>
          </a:xfrm>
          <a:prstGeom prst="rect">
            <a:avLst/>
          </a:prstGeom>
          <a:solidFill>
            <a:srgbClr val="000000"/>
          </a:solidFill>
          <a:ln w="25907">
            <a:solidFill>
              <a:srgbClr val="B66C3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576580">
              <a:lnSpc>
                <a:spcPct val="100000"/>
              </a:lnSpc>
              <a:spcBef>
                <a:spcPts val="89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86492" y="1337936"/>
            <a:ext cx="1900442" cy="605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3388" y="1392923"/>
            <a:ext cx="1403603" cy="560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24600" y="1353311"/>
            <a:ext cx="18288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24600" y="1353311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800" y="533400"/>
                </a:lnTo>
                <a:lnTo>
                  <a:pt x="1828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25361" y="1454658"/>
            <a:ext cx="1828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GUI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72741" y="2007010"/>
            <a:ext cx="1929469" cy="6341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06311" y="2075675"/>
            <a:ext cx="1857756" cy="560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25361" y="2039873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799" y="533400"/>
                </a:lnTo>
                <a:lnTo>
                  <a:pt x="18287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25361" y="2039873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799" y="533400"/>
                </a:lnTo>
                <a:lnTo>
                  <a:pt x="18287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25361" y="2140711"/>
            <a:ext cx="1828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Usability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25361" y="2801873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799" y="533400"/>
                </a:lnTo>
                <a:lnTo>
                  <a:pt x="18287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25361" y="2801873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799" y="533400"/>
                </a:lnTo>
                <a:lnTo>
                  <a:pt x="18287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25361" y="3563873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799" y="533400"/>
                </a:lnTo>
                <a:lnTo>
                  <a:pt x="18287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25361" y="3563873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799" y="533400"/>
                </a:lnTo>
                <a:lnTo>
                  <a:pt x="18287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11543" y="2765247"/>
            <a:ext cx="1456055" cy="133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Functional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065" marR="508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Non-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onal 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64935" y="1182624"/>
            <a:ext cx="120505" cy="2766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26658" y="1201674"/>
            <a:ext cx="1905" cy="2667000"/>
          </a:xfrm>
          <a:custGeom>
            <a:avLst/>
            <a:gdLst/>
            <a:ahLst/>
            <a:cxnLst/>
            <a:rect l="l" t="t" r="r" b="b"/>
            <a:pathLst>
              <a:path w="1904" h="2667000">
                <a:moveTo>
                  <a:pt x="1650" y="0"/>
                </a:moveTo>
                <a:lnTo>
                  <a:pt x="0" y="266700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77128" y="1470609"/>
            <a:ext cx="525779" cy="4206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0434" y="1573984"/>
            <a:ext cx="274955" cy="171450"/>
          </a:xfrm>
          <a:custGeom>
            <a:avLst/>
            <a:gdLst/>
            <a:ahLst/>
            <a:cxnLst/>
            <a:rect l="l" t="t" r="r" b="b"/>
            <a:pathLst>
              <a:path w="274954" h="171450">
                <a:moveTo>
                  <a:pt x="166173" y="104920"/>
                </a:moveTo>
                <a:lnTo>
                  <a:pt x="112522" y="135816"/>
                </a:lnTo>
                <a:lnTo>
                  <a:pt x="106840" y="140793"/>
                </a:lnTo>
                <a:lnTo>
                  <a:pt x="103647" y="147341"/>
                </a:lnTo>
                <a:lnTo>
                  <a:pt x="103145" y="154604"/>
                </a:lnTo>
                <a:lnTo>
                  <a:pt x="105537" y="161724"/>
                </a:lnTo>
                <a:lnTo>
                  <a:pt x="110515" y="167425"/>
                </a:lnTo>
                <a:lnTo>
                  <a:pt x="117078" y="170662"/>
                </a:lnTo>
                <a:lnTo>
                  <a:pt x="124378" y="171207"/>
                </a:lnTo>
                <a:lnTo>
                  <a:pt x="131572" y="168836"/>
                </a:lnTo>
                <a:lnTo>
                  <a:pt x="241913" y="105336"/>
                </a:lnTo>
                <a:lnTo>
                  <a:pt x="236600" y="105336"/>
                </a:lnTo>
                <a:lnTo>
                  <a:pt x="166173" y="104920"/>
                </a:lnTo>
                <a:close/>
              </a:path>
              <a:path w="274954" h="171450">
                <a:moveTo>
                  <a:pt x="198945" y="86048"/>
                </a:moveTo>
                <a:lnTo>
                  <a:pt x="166173" y="104920"/>
                </a:lnTo>
                <a:lnTo>
                  <a:pt x="236600" y="105336"/>
                </a:lnTo>
                <a:lnTo>
                  <a:pt x="236618" y="102669"/>
                </a:lnTo>
                <a:lnTo>
                  <a:pt x="227075" y="102669"/>
                </a:lnTo>
                <a:lnTo>
                  <a:pt x="198945" y="86048"/>
                </a:lnTo>
                <a:close/>
              </a:path>
              <a:path w="274954" h="171450">
                <a:moveTo>
                  <a:pt x="125339" y="0"/>
                </a:moveTo>
                <a:lnTo>
                  <a:pt x="118062" y="450"/>
                </a:lnTo>
                <a:lnTo>
                  <a:pt x="111476" y="3591"/>
                </a:lnTo>
                <a:lnTo>
                  <a:pt x="106425" y="9197"/>
                </a:lnTo>
                <a:lnTo>
                  <a:pt x="103941" y="16392"/>
                </a:lnTo>
                <a:lnTo>
                  <a:pt x="104362" y="23707"/>
                </a:lnTo>
                <a:lnTo>
                  <a:pt x="107497" y="30307"/>
                </a:lnTo>
                <a:lnTo>
                  <a:pt x="113156" y="35359"/>
                </a:lnTo>
                <a:lnTo>
                  <a:pt x="166403" y="66820"/>
                </a:lnTo>
                <a:lnTo>
                  <a:pt x="236854" y="67236"/>
                </a:lnTo>
                <a:lnTo>
                  <a:pt x="236600" y="105336"/>
                </a:lnTo>
                <a:lnTo>
                  <a:pt x="241913" y="105336"/>
                </a:lnTo>
                <a:lnTo>
                  <a:pt x="274574" y="86540"/>
                </a:lnTo>
                <a:lnTo>
                  <a:pt x="132461" y="2466"/>
                </a:lnTo>
                <a:lnTo>
                  <a:pt x="125339" y="0"/>
                </a:lnTo>
                <a:close/>
              </a:path>
              <a:path w="274954" h="171450">
                <a:moveTo>
                  <a:pt x="253" y="65839"/>
                </a:moveTo>
                <a:lnTo>
                  <a:pt x="0" y="103939"/>
                </a:lnTo>
                <a:lnTo>
                  <a:pt x="166173" y="104920"/>
                </a:lnTo>
                <a:lnTo>
                  <a:pt x="198945" y="86048"/>
                </a:lnTo>
                <a:lnTo>
                  <a:pt x="166403" y="66820"/>
                </a:lnTo>
                <a:lnTo>
                  <a:pt x="253" y="65839"/>
                </a:lnTo>
                <a:close/>
              </a:path>
              <a:path w="274954" h="171450">
                <a:moveTo>
                  <a:pt x="227202" y="69776"/>
                </a:moveTo>
                <a:lnTo>
                  <a:pt x="198945" y="86048"/>
                </a:lnTo>
                <a:lnTo>
                  <a:pt x="227075" y="102669"/>
                </a:lnTo>
                <a:lnTo>
                  <a:pt x="227202" y="69776"/>
                </a:lnTo>
                <a:close/>
              </a:path>
              <a:path w="274954" h="171450">
                <a:moveTo>
                  <a:pt x="236838" y="69776"/>
                </a:moveTo>
                <a:lnTo>
                  <a:pt x="227202" y="69776"/>
                </a:lnTo>
                <a:lnTo>
                  <a:pt x="227075" y="102669"/>
                </a:lnTo>
                <a:lnTo>
                  <a:pt x="236618" y="102669"/>
                </a:lnTo>
                <a:lnTo>
                  <a:pt x="236838" y="69776"/>
                </a:lnTo>
                <a:close/>
              </a:path>
              <a:path w="274954" h="171450">
                <a:moveTo>
                  <a:pt x="166403" y="66820"/>
                </a:moveTo>
                <a:lnTo>
                  <a:pt x="198945" y="86048"/>
                </a:lnTo>
                <a:lnTo>
                  <a:pt x="227202" y="69776"/>
                </a:lnTo>
                <a:lnTo>
                  <a:pt x="236838" y="69776"/>
                </a:lnTo>
                <a:lnTo>
                  <a:pt x="236854" y="67236"/>
                </a:lnTo>
                <a:lnTo>
                  <a:pt x="166403" y="66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77128" y="2153361"/>
            <a:ext cx="525779" cy="4206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20434" y="2256736"/>
            <a:ext cx="274955" cy="171450"/>
          </a:xfrm>
          <a:custGeom>
            <a:avLst/>
            <a:gdLst/>
            <a:ahLst/>
            <a:cxnLst/>
            <a:rect l="l" t="t" r="r" b="b"/>
            <a:pathLst>
              <a:path w="274954" h="171450">
                <a:moveTo>
                  <a:pt x="166173" y="104920"/>
                </a:moveTo>
                <a:lnTo>
                  <a:pt x="112522" y="135816"/>
                </a:lnTo>
                <a:lnTo>
                  <a:pt x="106840" y="140793"/>
                </a:lnTo>
                <a:lnTo>
                  <a:pt x="103647" y="147341"/>
                </a:lnTo>
                <a:lnTo>
                  <a:pt x="103145" y="154604"/>
                </a:lnTo>
                <a:lnTo>
                  <a:pt x="105537" y="161724"/>
                </a:lnTo>
                <a:lnTo>
                  <a:pt x="110515" y="167425"/>
                </a:lnTo>
                <a:lnTo>
                  <a:pt x="117078" y="170662"/>
                </a:lnTo>
                <a:lnTo>
                  <a:pt x="124378" y="171207"/>
                </a:lnTo>
                <a:lnTo>
                  <a:pt x="131572" y="168836"/>
                </a:lnTo>
                <a:lnTo>
                  <a:pt x="241913" y="105336"/>
                </a:lnTo>
                <a:lnTo>
                  <a:pt x="236600" y="105336"/>
                </a:lnTo>
                <a:lnTo>
                  <a:pt x="166173" y="104920"/>
                </a:lnTo>
                <a:close/>
              </a:path>
              <a:path w="274954" h="171450">
                <a:moveTo>
                  <a:pt x="198945" y="86048"/>
                </a:moveTo>
                <a:lnTo>
                  <a:pt x="166173" y="104920"/>
                </a:lnTo>
                <a:lnTo>
                  <a:pt x="236600" y="105336"/>
                </a:lnTo>
                <a:lnTo>
                  <a:pt x="236618" y="102669"/>
                </a:lnTo>
                <a:lnTo>
                  <a:pt x="227075" y="102669"/>
                </a:lnTo>
                <a:lnTo>
                  <a:pt x="198945" y="86048"/>
                </a:lnTo>
                <a:close/>
              </a:path>
              <a:path w="274954" h="171450">
                <a:moveTo>
                  <a:pt x="125339" y="0"/>
                </a:moveTo>
                <a:lnTo>
                  <a:pt x="118062" y="450"/>
                </a:lnTo>
                <a:lnTo>
                  <a:pt x="111476" y="3591"/>
                </a:lnTo>
                <a:lnTo>
                  <a:pt x="106425" y="9197"/>
                </a:lnTo>
                <a:lnTo>
                  <a:pt x="103941" y="16392"/>
                </a:lnTo>
                <a:lnTo>
                  <a:pt x="104362" y="23707"/>
                </a:lnTo>
                <a:lnTo>
                  <a:pt x="107497" y="30307"/>
                </a:lnTo>
                <a:lnTo>
                  <a:pt x="113156" y="35359"/>
                </a:lnTo>
                <a:lnTo>
                  <a:pt x="166403" y="66820"/>
                </a:lnTo>
                <a:lnTo>
                  <a:pt x="236854" y="67236"/>
                </a:lnTo>
                <a:lnTo>
                  <a:pt x="236600" y="105336"/>
                </a:lnTo>
                <a:lnTo>
                  <a:pt x="241913" y="105336"/>
                </a:lnTo>
                <a:lnTo>
                  <a:pt x="274574" y="86540"/>
                </a:lnTo>
                <a:lnTo>
                  <a:pt x="132461" y="2466"/>
                </a:lnTo>
                <a:lnTo>
                  <a:pt x="125339" y="0"/>
                </a:lnTo>
                <a:close/>
              </a:path>
              <a:path w="274954" h="171450">
                <a:moveTo>
                  <a:pt x="253" y="65839"/>
                </a:moveTo>
                <a:lnTo>
                  <a:pt x="0" y="103939"/>
                </a:lnTo>
                <a:lnTo>
                  <a:pt x="166173" y="104920"/>
                </a:lnTo>
                <a:lnTo>
                  <a:pt x="198945" y="86048"/>
                </a:lnTo>
                <a:lnTo>
                  <a:pt x="166403" y="66820"/>
                </a:lnTo>
                <a:lnTo>
                  <a:pt x="253" y="65839"/>
                </a:lnTo>
                <a:close/>
              </a:path>
              <a:path w="274954" h="171450">
                <a:moveTo>
                  <a:pt x="227202" y="69776"/>
                </a:moveTo>
                <a:lnTo>
                  <a:pt x="198945" y="86048"/>
                </a:lnTo>
                <a:lnTo>
                  <a:pt x="227075" y="102669"/>
                </a:lnTo>
                <a:lnTo>
                  <a:pt x="227202" y="69776"/>
                </a:lnTo>
                <a:close/>
              </a:path>
              <a:path w="274954" h="171450">
                <a:moveTo>
                  <a:pt x="236838" y="69776"/>
                </a:moveTo>
                <a:lnTo>
                  <a:pt x="227202" y="69776"/>
                </a:lnTo>
                <a:lnTo>
                  <a:pt x="227075" y="102669"/>
                </a:lnTo>
                <a:lnTo>
                  <a:pt x="236618" y="102669"/>
                </a:lnTo>
                <a:lnTo>
                  <a:pt x="236838" y="69776"/>
                </a:lnTo>
                <a:close/>
              </a:path>
              <a:path w="274954" h="171450">
                <a:moveTo>
                  <a:pt x="166403" y="66820"/>
                </a:moveTo>
                <a:lnTo>
                  <a:pt x="198945" y="86048"/>
                </a:lnTo>
                <a:lnTo>
                  <a:pt x="227202" y="69776"/>
                </a:lnTo>
                <a:lnTo>
                  <a:pt x="236838" y="69776"/>
                </a:lnTo>
                <a:lnTo>
                  <a:pt x="236854" y="67236"/>
                </a:lnTo>
                <a:lnTo>
                  <a:pt x="166403" y="66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07608" y="2842209"/>
            <a:ext cx="525780" cy="4206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50915" y="2945584"/>
            <a:ext cx="274955" cy="171450"/>
          </a:xfrm>
          <a:custGeom>
            <a:avLst/>
            <a:gdLst/>
            <a:ahLst/>
            <a:cxnLst/>
            <a:rect l="l" t="t" r="r" b="b"/>
            <a:pathLst>
              <a:path w="274954" h="171450">
                <a:moveTo>
                  <a:pt x="166173" y="104920"/>
                </a:moveTo>
                <a:lnTo>
                  <a:pt x="112522" y="135816"/>
                </a:lnTo>
                <a:lnTo>
                  <a:pt x="106840" y="140793"/>
                </a:lnTo>
                <a:lnTo>
                  <a:pt x="103647" y="147341"/>
                </a:lnTo>
                <a:lnTo>
                  <a:pt x="103145" y="154604"/>
                </a:lnTo>
                <a:lnTo>
                  <a:pt x="105537" y="161724"/>
                </a:lnTo>
                <a:lnTo>
                  <a:pt x="110515" y="167425"/>
                </a:lnTo>
                <a:lnTo>
                  <a:pt x="117078" y="170662"/>
                </a:lnTo>
                <a:lnTo>
                  <a:pt x="124378" y="171207"/>
                </a:lnTo>
                <a:lnTo>
                  <a:pt x="131572" y="168836"/>
                </a:lnTo>
                <a:lnTo>
                  <a:pt x="241913" y="105336"/>
                </a:lnTo>
                <a:lnTo>
                  <a:pt x="236600" y="105336"/>
                </a:lnTo>
                <a:lnTo>
                  <a:pt x="166173" y="104920"/>
                </a:lnTo>
                <a:close/>
              </a:path>
              <a:path w="274954" h="171450">
                <a:moveTo>
                  <a:pt x="198945" y="86048"/>
                </a:moveTo>
                <a:lnTo>
                  <a:pt x="166173" y="104920"/>
                </a:lnTo>
                <a:lnTo>
                  <a:pt x="236600" y="105336"/>
                </a:lnTo>
                <a:lnTo>
                  <a:pt x="236618" y="102669"/>
                </a:lnTo>
                <a:lnTo>
                  <a:pt x="227075" y="102669"/>
                </a:lnTo>
                <a:lnTo>
                  <a:pt x="198945" y="86048"/>
                </a:lnTo>
                <a:close/>
              </a:path>
              <a:path w="274954" h="171450">
                <a:moveTo>
                  <a:pt x="125339" y="0"/>
                </a:moveTo>
                <a:lnTo>
                  <a:pt x="118062" y="450"/>
                </a:lnTo>
                <a:lnTo>
                  <a:pt x="111476" y="3591"/>
                </a:lnTo>
                <a:lnTo>
                  <a:pt x="106425" y="9197"/>
                </a:lnTo>
                <a:lnTo>
                  <a:pt x="103941" y="16392"/>
                </a:lnTo>
                <a:lnTo>
                  <a:pt x="104362" y="23707"/>
                </a:lnTo>
                <a:lnTo>
                  <a:pt x="107497" y="30307"/>
                </a:lnTo>
                <a:lnTo>
                  <a:pt x="113157" y="35359"/>
                </a:lnTo>
                <a:lnTo>
                  <a:pt x="166403" y="66820"/>
                </a:lnTo>
                <a:lnTo>
                  <a:pt x="236855" y="67236"/>
                </a:lnTo>
                <a:lnTo>
                  <a:pt x="236600" y="105336"/>
                </a:lnTo>
                <a:lnTo>
                  <a:pt x="241913" y="105336"/>
                </a:lnTo>
                <a:lnTo>
                  <a:pt x="274574" y="86540"/>
                </a:lnTo>
                <a:lnTo>
                  <a:pt x="132461" y="2466"/>
                </a:lnTo>
                <a:lnTo>
                  <a:pt x="125339" y="0"/>
                </a:lnTo>
                <a:close/>
              </a:path>
              <a:path w="274954" h="171450">
                <a:moveTo>
                  <a:pt x="254" y="65839"/>
                </a:moveTo>
                <a:lnTo>
                  <a:pt x="0" y="103939"/>
                </a:lnTo>
                <a:lnTo>
                  <a:pt x="166173" y="104920"/>
                </a:lnTo>
                <a:lnTo>
                  <a:pt x="198945" y="86048"/>
                </a:lnTo>
                <a:lnTo>
                  <a:pt x="166403" y="66820"/>
                </a:lnTo>
                <a:lnTo>
                  <a:pt x="254" y="65839"/>
                </a:lnTo>
                <a:close/>
              </a:path>
              <a:path w="274954" h="171450">
                <a:moveTo>
                  <a:pt x="227202" y="69776"/>
                </a:moveTo>
                <a:lnTo>
                  <a:pt x="198945" y="86048"/>
                </a:lnTo>
                <a:lnTo>
                  <a:pt x="227075" y="102669"/>
                </a:lnTo>
                <a:lnTo>
                  <a:pt x="227202" y="69776"/>
                </a:lnTo>
                <a:close/>
              </a:path>
              <a:path w="274954" h="171450">
                <a:moveTo>
                  <a:pt x="236838" y="69776"/>
                </a:moveTo>
                <a:lnTo>
                  <a:pt x="227202" y="69776"/>
                </a:lnTo>
                <a:lnTo>
                  <a:pt x="227075" y="102669"/>
                </a:lnTo>
                <a:lnTo>
                  <a:pt x="236618" y="102669"/>
                </a:lnTo>
                <a:lnTo>
                  <a:pt x="236838" y="69776"/>
                </a:lnTo>
                <a:close/>
              </a:path>
              <a:path w="274954" h="171450">
                <a:moveTo>
                  <a:pt x="166403" y="66820"/>
                </a:moveTo>
                <a:lnTo>
                  <a:pt x="198945" y="86048"/>
                </a:lnTo>
                <a:lnTo>
                  <a:pt x="227202" y="69776"/>
                </a:lnTo>
                <a:lnTo>
                  <a:pt x="236838" y="69776"/>
                </a:lnTo>
                <a:lnTo>
                  <a:pt x="236855" y="67236"/>
                </a:lnTo>
                <a:lnTo>
                  <a:pt x="166403" y="66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01511" y="3680459"/>
            <a:ext cx="525780" cy="4206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44819" y="3783784"/>
            <a:ext cx="274955" cy="171450"/>
          </a:xfrm>
          <a:custGeom>
            <a:avLst/>
            <a:gdLst/>
            <a:ahLst/>
            <a:cxnLst/>
            <a:rect l="l" t="t" r="r" b="b"/>
            <a:pathLst>
              <a:path w="274954" h="171450">
                <a:moveTo>
                  <a:pt x="166157" y="104902"/>
                </a:moveTo>
                <a:lnTo>
                  <a:pt x="112521" y="135765"/>
                </a:lnTo>
                <a:lnTo>
                  <a:pt x="106840" y="140760"/>
                </a:lnTo>
                <a:lnTo>
                  <a:pt x="103647" y="147318"/>
                </a:lnTo>
                <a:lnTo>
                  <a:pt x="103145" y="154602"/>
                </a:lnTo>
                <a:lnTo>
                  <a:pt x="105536" y="161775"/>
                </a:lnTo>
                <a:lnTo>
                  <a:pt x="110515" y="167455"/>
                </a:lnTo>
                <a:lnTo>
                  <a:pt x="117078" y="170666"/>
                </a:lnTo>
                <a:lnTo>
                  <a:pt x="124378" y="171185"/>
                </a:lnTo>
                <a:lnTo>
                  <a:pt x="131571" y="168785"/>
                </a:lnTo>
                <a:lnTo>
                  <a:pt x="241766" y="105311"/>
                </a:lnTo>
                <a:lnTo>
                  <a:pt x="236600" y="105311"/>
                </a:lnTo>
                <a:lnTo>
                  <a:pt x="166157" y="104902"/>
                </a:lnTo>
                <a:close/>
              </a:path>
              <a:path w="274954" h="171450">
                <a:moveTo>
                  <a:pt x="198943" y="86037"/>
                </a:moveTo>
                <a:lnTo>
                  <a:pt x="166157" y="104902"/>
                </a:lnTo>
                <a:lnTo>
                  <a:pt x="236600" y="105311"/>
                </a:lnTo>
                <a:lnTo>
                  <a:pt x="236618" y="102656"/>
                </a:lnTo>
                <a:lnTo>
                  <a:pt x="227075" y="102656"/>
                </a:lnTo>
                <a:lnTo>
                  <a:pt x="198943" y="86037"/>
                </a:lnTo>
                <a:close/>
              </a:path>
              <a:path w="274954" h="171450">
                <a:moveTo>
                  <a:pt x="125339" y="0"/>
                </a:moveTo>
                <a:lnTo>
                  <a:pt x="118062" y="450"/>
                </a:lnTo>
                <a:lnTo>
                  <a:pt x="111476" y="3591"/>
                </a:lnTo>
                <a:lnTo>
                  <a:pt x="106425" y="9197"/>
                </a:lnTo>
                <a:lnTo>
                  <a:pt x="103941" y="16392"/>
                </a:lnTo>
                <a:lnTo>
                  <a:pt x="104362" y="23707"/>
                </a:lnTo>
                <a:lnTo>
                  <a:pt x="107497" y="30307"/>
                </a:lnTo>
                <a:lnTo>
                  <a:pt x="113156" y="35359"/>
                </a:lnTo>
                <a:lnTo>
                  <a:pt x="166413" y="66820"/>
                </a:lnTo>
                <a:lnTo>
                  <a:pt x="236854" y="67236"/>
                </a:lnTo>
                <a:lnTo>
                  <a:pt x="236600" y="105311"/>
                </a:lnTo>
                <a:lnTo>
                  <a:pt x="241766" y="105311"/>
                </a:lnTo>
                <a:lnTo>
                  <a:pt x="274573" y="86413"/>
                </a:lnTo>
                <a:lnTo>
                  <a:pt x="132460" y="2466"/>
                </a:lnTo>
                <a:lnTo>
                  <a:pt x="125339" y="0"/>
                </a:lnTo>
                <a:close/>
              </a:path>
              <a:path w="274954" h="171450">
                <a:moveTo>
                  <a:pt x="253" y="65839"/>
                </a:moveTo>
                <a:lnTo>
                  <a:pt x="0" y="103939"/>
                </a:lnTo>
                <a:lnTo>
                  <a:pt x="166157" y="104902"/>
                </a:lnTo>
                <a:lnTo>
                  <a:pt x="198943" y="86037"/>
                </a:lnTo>
                <a:lnTo>
                  <a:pt x="166413" y="66820"/>
                </a:lnTo>
                <a:lnTo>
                  <a:pt x="253" y="65839"/>
                </a:lnTo>
                <a:close/>
              </a:path>
              <a:path w="274954" h="171450">
                <a:moveTo>
                  <a:pt x="227202" y="69776"/>
                </a:moveTo>
                <a:lnTo>
                  <a:pt x="198943" y="86037"/>
                </a:lnTo>
                <a:lnTo>
                  <a:pt x="227075" y="102656"/>
                </a:lnTo>
                <a:lnTo>
                  <a:pt x="227202" y="69776"/>
                </a:lnTo>
                <a:close/>
              </a:path>
              <a:path w="274954" h="171450">
                <a:moveTo>
                  <a:pt x="236838" y="69776"/>
                </a:moveTo>
                <a:lnTo>
                  <a:pt x="227202" y="69776"/>
                </a:lnTo>
                <a:lnTo>
                  <a:pt x="227075" y="102656"/>
                </a:lnTo>
                <a:lnTo>
                  <a:pt x="236618" y="102656"/>
                </a:lnTo>
                <a:lnTo>
                  <a:pt x="236838" y="69776"/>
                </a:lnTo>
                <a:close/>
              </a:path>
              <a:path w="274954" h="171450">
                <a:moveTo>
                  <a:pt x="166413" y="66820"/>
                </a:moveTo>
                <a:lnTo>
                  <a:pt x="198943" y="86037"/>
                </a:lnTo>
                <a:lnTo>
                  <a:pt x="227202" y="69776"/>
                </a:lnTo>
                <a:lnTo>
                  <a:pt x="236838" y="69776"/>
                </a:lnTo>
                <a:lnTo>
                  <a:pt x="236854" y="67236"/>
                </a:lnTo>
                <a:lnTo>
                  <a:pt x="166413" y="66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33705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Functional</a:t>
            </a:r>
            <a:r>
              <a:rPr spc="-70" dirty="0"/>
              <a:t> </a:t>
            </a:r>
            <a:r>
              <a:rPr spc="-55" dirty="0"/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4381483" y="1944605"/>
            <a:ext cx="4262660" cy="235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1876" y="2189988"/>
            <a:ext cx="4040124" cy="1932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9600" y="1962911"/>
            <a:ext cx="4191000" cy="228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9600" y="1962911"/>
            <a:ext cx="4191000" cy="2286000"/>
          </a:xfrm>
          <a:custGeom>
            <a:avLst/>
            <a:gdLst/>
            <a:ahLst/>
            <a:cxnLst/>
            <a:rect l="l" t="t" r="r" b="b"/>
            <a:pathLst>
              <a:path w="4191000" h="2286000">
                <a:moveTo>
                  <a:pt x="0" y="2286000"/>
                </a:moveTo>
                <a:lnTo>
                  <a:pt x="4191000" y="2286000"/>
                </a:lnTo>
                <a:lnTo>
                  <a:pt x="41910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98975" y="2255011"/>
            <a:ext cx="371919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46379" algn="l"/>
              </a:tabLst>
            </a:pPr>
            <a:r>
              <a:rPr sz="1800" spc="-5" dirty="0">
                <a:latin typeface="Calibri"/>
                <a:cs typeface="Calibri"/>
              </a:rPr>
              <a:t>Object </a:t>
            </a:r>
            <a:r>
              <a:rPr sz="1800" spc="-10" dirty="0">
                <a:latin typeface="Calibri"/>
                <a:cs typeface="Calibri"/>
              </a:rPr>
              <a:t>Properties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Coverage</a:t>
            </a:r>
            <a:endParaRPr sz="1800">
              <a:latin typeface="Calibri"/>
              <a:cs typeface="Calibri"/>
            </a:endParaRPr>
          </a:p>
          <a:p>
            <a:pPr marL="194945" indent="-182245">
              <a:lnSpc>
                <a:spcPct val="100000"/>
              </a:lnSpc>
              <a:buFont typeface="Wingdings"/>
              <a:buChar char=""/>
              <a:tabLst>
                <a:tab pos="194945" algn="l"/>
              </a:tabLst>
            </a:pPr>
            <a:r>
              <a:rPr sz="1800" spc="-10" dirty="0">
                <a:latin typeface="Calibri"/>
                <a:cs typeface="Calibri"/>
              </a:rPr>
              <a:t>Database </a:t>
            </a:r>
            <a:r>
              <a:rPr sz="1800" spc="-15" dirty="0">
                <a:latin typeface="Calibri"/>
                <a:cs typeface="Calibri"/>
              </a:rPr>
              <a:t>Testing/Backend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Coverage</a:t>
            </a:r>
            <a:endParaRPr sz="1800">
              <a:latin typeface="Calibri"/>
              <a:cs typeface="Calibri"/>
            </a:endParaRPr>
          </a:p>
          <a:p>
            <a:pPr marL="245745" indent="-233679">
              <a:lnSpc>
                <a:spcPct val="100000"/>
              </a:lnSpc>
              <a:buFont typeface="Wingdings"/>
              <a:buChar char=""/>
              <a:tabLst>
                <a:tab pos="246379" algn="l"/>
              </a:tabLst>
            </a:pPr>
            <a:r>
              <a:rPr sz="1800" spc="-10" dirty="0">
                <a:latin typeface="Calibri"/>
                <a:cs typeface="Calibri"/>
              </a:rPr>
              <a:t>Error </a:t>
            </a:r>
            <a:r>
              <a:rPr sz="1800" spc="-5" dirty="0">
                <a:latin typeface="Calibri"/>
                <a:cs typeface="Calibri"/>
              </a:rPr>
              <a:t>Handling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Coverage</a:t>
            </a:r>
            <a:endParaRPr sz="1800">
              <a:latin typeface="Calibri"/>
              <a:cs typeface="Calibri"/>
            </a:endParaRPr>
          </a:p>
          <a:p>
            <a:pPr marL="245745" indent="-233679">
              <a:lnSpc>
                <a:spcPct val="100000"/>
              </a:lnSpc>
              <a:buFont typeface="Wingdings"/>
              <a:buChar char=""/>
              <a:tabLst>
                <a:tab pos="246379" algn="l"/>
              </a:tabLst>
            </a:pPr>
            <a:r>
              <a:rPr sz="1800" spc="-10" dirty="0">
                <a:latin typeface="Calibri"/>
                <a:cs typeface="Calibri"/>
              </a:rPr>
              <a:t>Calculations/Manipulations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Coverage</a:t>
            </a:r>
            <a:endParaRPr sz="1800">
              <a:latin typeface="Calibri"/>
              <a:cs typeface="Calibri"/>
            </a:endParaRPr>
          </a:p>
          <a:p>
            <a:pPr marL="245745" indent="-233679">
              <a:lnSpc>
                <a:spcPct val="100000"/>
              </a:lnSpc>
              <a:buFont typeface="Wingdings"/>
              <a:buChar char=""/>
              <a:tabLst>
                <a:tab pos="246379" algn="l"/>
              </a:tabLst>
            </a:pPr>
            <a:r>
              <a:rPr sz="1800" spc="-10" dirty="0">
                <a:latin typeface="Calibri"/>
                <a:cs typeface="Calibri"/>
              </a:rPr>
              <a:t>Links Existence </a:t>
            </a:r>
            <a:r>
              <a:rPr sz="1800" dirty="0">
                <a:latin typeface="Calibri"/>
                <a:cs typeface="Calibri"/>
              </a:rPr>
              <a:t>&amp; </a:t>
            </a:r>
            <a:r>
              <a:rPr sz="1800" spc="-10" dirty="0">
                <a:latin typeface="Calibri"/>
                <a:cs typeface="Calibri"/>
              </a:rPr>
              <a:t>Links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Execution</a:t>
            </a:r>
            <a:endParaRPr sz="1800">
              <a:latin typeface="Calibri"/>
              <a:cs typeface="Calibri"/>
            </a:endParaRPr>
          </a:p>
          <a:p>
            <a:pPr marL="245745" indent="-233679">
              <a:lnSpc>
                <a:spcPct val="100000"/>
              </a:lnSpc>
              <a:buFont typeface="Wingdings"/>
              <a:buChar char=""/>
              <a:tabLst>
                <a:tab pos="246379" algn="l"/>
              </a:tabLst>
            </a:pPr>
            <a:r>
              <a:rPr sz="1800" spc="-5" dirty="0">
                <a:latin typeface="Calibri"/>
                <a:cs typeface="Calibri"/>
              </a:rPr>
              <a:t>Cookies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67328" y="3070809"/>
            <a:ext cx="784847" cy="4206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761" y="3174692"/>
            <a:ext cx="534035" cy="171450"/>
          </a:xfrm>
          <a:custGeom>
            <a:avLst/>
            <a:gdLst/>
            <a:ahLst/>
            <a:cxnLst/>
            <a:rect l="l" t="t" r="r" b="b"/>
            <a:pathLst>
              <a:path w="534035" h="171450">
                <a:moveTo>
                  <a:pt x="425084" y="104738"/>
                </a:moveTo>
                <a:lnTo>
                  <a:pt x="371601" y="135689"/>
                </a:lnTo>
                <a:lnTo>
                  <a:pt x="365976" y="140721"/>
                </a:lnTo>
                <a:lnTo>
                  <a:pt x="362791" y="147278"/>
                </a:lnTo>
                <a:lnTo>
                  <a:pt x="362297" y="154549"/>
                </a:lnTo>
                <a:lnTo>
                  <a:pt x="364743" y="161724"/>
                </a:lnTo>
                <a:lnTo>
                  <a:pt x="369722" y="167405"/>
                </a:lnTo>
                <a:lnTo>
                  <a:pt x="376285" y="170598"/>
                </a:lnTo>
                <a:lnTo>
                  <a:pt x="383585" y="171100"/>
                </a:lnTo>
                <a:lnTo>
                  <a:pt x="390778" y="168709"/>
                </a:lnTo>
                <a:lnTo>
                  <a:pt x="500686" y="104955"/>
                </a:lnTo>
                <a:lnTo>
                  <a:pt x="495680" y="104955"/>
                </a:lnTo>
                <a:lnTo>
                  <a:pt x="425084" y="104738"/>
                </a:lnTo>
                <a:close/>
              </a:path>
              <a:path w="534035" h="171450">
                <a:moveTo>
                  <a:pt x="457898" y="85748"/>
                </a:moveTo>
                <a:lnTo>
                  <a:pt x="425084" y="104738"/>
                </a:lnTo>
                <a:lnTo>
                  <a:pt x="495680" y="104955"/>
                </a:lnTo>
                <a:lnTo>
                  <a:pt x="495680" y="102288"/>
                </a:lnTo>
                <a:lnTo>
                  <a:pt x="486028" y="102288"/>
                </a:lnTo>
                <a:lnTo>
                  <a:pt x="457898" y="85748"/>
                </a:lnTo>
                <a:close/>
              </a:path>
              <a:path w="534035" h="171450">
                <a:moveTo>
                  <a:pt x="384091" y="0"/>
                </a:moveTo>
                <a:lnTo>
                  <a:pt x="376777" y="450"/>
                </a:lnTo>
                <a:lnTo>
                  <a:pt x="370177" y="3591"/>
                </a:lnTo>
                <a:lnTo>
                  <a:pt x="365125" y="9197"/>
                </a:lnTo>
                <a:lnTo>
                  <a:pt x="362660" y="16319"/>
                </a:lnTo>
                <a:lnTo>
                  <a:pt x="363124" y="23596"/>
                </a:lnTo>
                <a:lnTo>
                  <a:pt x="366303" y="30182"/>
                </a:lnTo>
                <a:lnTo>
                  <a:pt x="371983" y="35232"/>
                </a:lnTo>
                <a:lnTo>
                  <a:pt x="425398" y="66639"/>
                </a:lnTo>
                <a:lnTo>
                  <a:pt x="495680" y="66855"/>
                </a:lnTo>
                <a:lnTo>
                  <a:pt x="495680" y="104955"/>
                </a:lnTo>
                <a:lnTo>
                  <a:pt x="500686" y="104955"/>
                </a:lnTo>
                <a:lnTo>
                  <a:pt x="533526" y="85905"/>
                </a:lnTo>
                <a:lnTo>
                  <a:pt x="391287" y="2466"/>
                </a:lnTo>
                <a:lnTo>
                  <a:pt x="384091" y="0"/>
                </a:lnTo>
                <a:close/>
              </a:path>
              <a:path w="534035" h="171450">
                <a:moveTo>
                  <a:pt x="0" y="65331"/>
                </a:moveTo>
                <a:lnTo>
                  <a:pt x="0" y="103431"/>
                </a:lnTo>
                <a:lnTo>
                  <a:pt x="425084" y="104738"/>
                </a:lnTo>
                <a:lnTo>
                  <a:pt x="457898" y="85748"/>
                </a:lnTo>
                <a:lnTo>
                  <a:pt x="425398" y="66639"/>
                </a:lnTo>
                <a:lnTo>
                  <a:pt x="0" y="65331"/>
                </a:lnTo>
                <a:close/>
              </a:path>
              <a:path w="534035" h="171450">
                <a:moveTo>
                  <a:pt x="486155" y="69395"/>
                </a:moveTo>
                <a:lnTo>
                  <a:pt x="457898" y="85748"/>
                </a:lnTo>
                <a:lnTo>
                  <a:pt x="486028" y="102288"/>
                </a:lnTo>
                <a:lnTo>
                  <a:pt x="486155" y="69395"/>
                </a:lnTo>
                <a:close/>
              </a:path>
              <a:path w="534035" h="171450">
                <a:moveTo>
                  <a:pt x="495680" y="69395"/>
                </a:moveTo>
                <a:lnTo>
                  <a:pt x="486155" y="69395"/>
                </a:lnTo>
                <a:lnTo>
                  <a:pt x="486028" y="102288"/>
                </a:lnTo>
                <a:lnTo>
                  <a:pt x="495680" y="102288"/>
                </a:lnTo>
                <a:lnTo>
                  <a:pt x="495680" y="69395"/>
                </a:lnTo>
                <a:close/>
              </a:path>
              <a:path w="534035" h="171450">
                <a:moveTo>
                  <a:pt x="425398" y="66639"/>
                </a:moveTo>
                <a:lnTo>
                  <a:pt x="457898" y="85748"/>
                </a:lnTo>
                <a:lnTo>
                  <a:pt x="486155" y="69395"/>
                </a:lnTo>
                <a:lnTo>
                  <a:pt x="495680" y="69395"/>
                </a:lnTo>
                <a:lnTo>
                  <a:pt x="495680" y="66855"/>
                </a:lnTo>
                <a:lnTo>
                  <a:pt x="425398" y="66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96161" y="896874"/>
            <a:ext cx="2514600" cy="533400"/>
          </a:xfrm>
          <a:prstGeom prst="rect">
            <a:avLst/>
          </a:prstGeom>
          <a:solidFill>
            <a:srgbClr val="000000"/>
          </a:solidFill>
          <a:ln w="25907">
            <a:solidFill>
              <a:srgbClr val="B66C3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575945">
              <a:lnSpc>
                <a:spcPct val="100000"/>
              </a:lnSpc>
              <a:spcBef>
                <a:spcPts val="89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81961" y="1582674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800" y="533400"/>
                </a:lnTo>
                <a:lnTo>
                  <a:pt x="1828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81961" y="1582674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800" y="533400"/>
                </a:lnTo>
                <a:lnTo>
                  <a:pt x="1828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58008" y="1682953"/>
            <a:ext cx="10731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GUI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81961" y="2268473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800" y="533400"/>
                </a:lnTo>
                <a:lnTo>
                  <a:pt x="1828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81961" y="2268473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800" y="533400"/>
                </a:lnTo>
                <a:lnTo>
                  <a:pt x="1828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30932" y="2369311"/>
            <a:ext cx="152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Usability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20239" y="2988551"/>
            <a:ext cx="1947672" cy="6522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28088" y="2929115"/>
            <a:ext cx="1382267" cy="8351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81961" y="3030473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800" y="533400"/>
                </a:lnTo>
                <a:lnTo>
                  <a:pt x="1828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81961" y="3030473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800" y="533400"/>
                </a:lnTo>
                <a:lnTo>
                  <a:pt x="1828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981961" y="2994405"/>
            <a:ext cx="1828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8010" marR="422275" indent="-1619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onal 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81961" y="3792473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800" y="533400"/>
                </a:lnTo>
                <a:lnTo>
                  <a:pt x="1828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81961" y="3792473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800" y="533400"/>
                </a:lnTo>
                <a:lnTo>
                  <a:pt x="1828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67508" y="3756456"/>
            <a:ext cx="14560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2590" marR="5080" indent="-39052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Non-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onal 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21536" y="1411224"/>
            <a:ext cx="120505" cy="27660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83257" y="1430274"/>
            <a:ext cx="1905" cy="2667000"/>
          </a:xfrm>
          <a:custGeom>
            <a:avLst/>
            <a:gdLst/>
            <a:ahLst/>
            <a:cxnLst/>
            <a:rect l="l" t="t" r="r" b="b"/>
            <a:pathLst>
              <a:path w="1905" h="2667000">
                <a:moveTo>
                  <a:pt x="1650" y="0"/>
                </a:moveTo>
                <a:lnTo>
                  <a:pt x="0" y="266700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33727" y="1699209"/>
            <a:ext cx="525780" cy="4206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77035" y="1802584"/>
            <a:ext cx="274955" cy="171450"/>
          </a:xfrm>
          <a:custGeom>
            <a:avLst/>
            <a:gdLst/>
            <a:ahLst/>
            <a:cxnLst/>
            <a:rect l="l" t="t" r="r" b="b"/>
            <a:pathLst>
              <a:path w="274955" h="171450">
                <a:moveTo>
                  <a:pt x="166173" y="104920"/>
                </a:moveTo>
                <a:lnTo>
                  <a:pt x="112521" y="135816"/>
                </a:lnTo>
                <a:lnTo>
                  <a:pt x="106840" y="140793"/>
                </a:lnTo>
                <a:lnTo>
                  <a:pt x="103647" y="147341"/>
                </a:lnTo>
                <a:lnTo>
                  <a:pt x="103145" y="154604"/>
                </a:lnTo>
                <a:lnTo>
                  <a:pt x="105537" y="161724"/>
                </a:lnTo>
                <a:lnTo>
                  <a:pt x="110515" y="167425"/>
                </a:lnTo>
                <a:lnTo>
                  <a:pt x="117078" y="170662"/>
                </a:lnTo>
                <a:lnTo>
                  <a:pt x="124378" y="171207"/>
                </a:lnTo>
                <a:lnTo>
                  <a:pt x="131571" y="168836"/>
                </a:lnTo>
                <a:lnTo>
                  <a:pt x="241913" y="105336"/>
                </a:lnTo>
                <a:lnTo>
                  <a:pt x="236600" y="105336"/>
                </a:lnTo>
                <a:lnTo>
                  <a:pt x="166173" y="104920"/>
                </a:lnTo>
                <a:close/>
              </a:path>
              <a:path w="274955" h="171450">
                <a:moveTo>
                  <a:pt x="198945" y="86048"/>
                </a:moveTo>
                <a:lnTo>
                  <a:pt x="166173" y="104920"/>
                </a:lnTo>
                <a:lnTo>
                  <a:pt x="236600" y="105336"/>
                </a:lnTo>
                <a:lnTo>
                  <a:pt x="236618" y="102669"/>
                </a:lnTo>
                <a:lnTo>
                  <a:pt x="227075" y="102669"/>
                </a:lnTo>
                <a:lnTo>
                  <a:pt x="198945" y="86048"/>
                </a:lnTo>
                <a:close/>
              </a:path>
              <a:path w="274955" h="171450">
                <a:moveTo>
                  <a:pt x="125339" y="0"/>
                </a:moveTo>
                <a:lnTo>
                  <a:pt x="118062" y="450"/>
                </a:lnTo>
                <a:lnTo>
                  <a:pt x="111476" y="3591"/>
                </a:lnTo>
                <a:lnTo>
                  <a:pt x="106425" y="9197"/>
                </a:lnTo>
                <a:lnTo>
                  <a:pt x="103941" y="16392"/>
                </a:lnTo>
                <a:lnTo>
                  <a:pt x="104362" y="23707"/>
                </a:lnTo>
                <a:lnTo>
                  <a:pt x="107497" y="30307"/>
                </a:lnTo>
                <a:lnTo>
                  <a:pt x="113156" y="35359"/>
                </a:lnTo>
                <a:lnTo>
                  <a:pt x="166403" y="66820"/>
                </a:lnTo>
                <a:lnTo>
                  <a:pt x="236854" y="67236"/>
                </a:lnTo>
                <a:lnTo>
                  <a:pt x="236600" y="105336"/>
                </a:lnTo>
                <a:lnTo>
                  <a:pt x="241913" y="105336"/>
                </a:lnTo>
                <a:lnTo>
                  <a:pt x="274573" y="86540"/>
                </a:lnTo>
                <a:lnTo>
                  <a:pt x="132460" y="2466"/>
                </a:lnTo>
                <a:lnTo>
                  <a:pt x="125339" y="0"/>
                </a:lnTo>
                <a:close/>
              </a:path>
              <a:path w="274955" h="171450">
                <a:moveTo>
                  <a:pt x="253" y="65839"/>
                </a:moveTo>
                <a:lnTo>
                  <a:pt x="0" y="103939"/>
                </a:lnTo>
                <a:lnTo>
                  <a:pt x="166173" y="104920"/>
                </a:lnTo>
                <a:lnTo>
                  <a:pt x="198945" y="86048"/>
                </a:lnTo>
                <a:lnTo>
                  <a:pt x="166403" y="66820"/>
                </a:lnTo>
                <a:lnTo>
                  <a:pt x="253" y="65839"/>
                </a:lnTo>
                <a:close/>
              </a:path>
              <a:path w="274955" h="171450">
                <a:moveTo>
                  <a:pt x="227202" y="69776"/>
                </a:moveTo>
                <a:lnTo>
                  <a:pt x="198945" y="86048"/>
                </a:lnTo>
                <a:lnTo>
                  <a:pt x="227075" y="102669"/>
                </a:lnTo>
                <a:lnTo>
                  <a:pt x="227202" y="69776"/>
                </a:lnTo>
                <a:close/>
              </a:path>
              <a:path w="274955" h="171450">
                <a:moveTo>
                  <a:pt x="236838" y="69776"/>
                </a:moveTo>
                <a:lnTo>
                  <a:pt x="227202" y="69776"/>
                </a:lnTo>
                <a:lnTo>
                  <a:pt x="227075" y="102669"/>
                </a:lnTo>
                <a:lnTo>
                  <a:pt x="236618" y="102669"/>
                </a:lnTo>
                <a:lnTo>
                  <a:pt x="236838" y="69776"/>
                </a:lnTo>
                <a:close/>
              </a:path>
              <a:path w="274955" h="171450">
                <a:moveTo>
                  <a:pt x="166403" y="66820"/>
                </a:moveTo>
                <a:lnTo>
                  <a:pt x="198945" y="86048"/>
                </a:lnTo>
                <a:lnTo>
                  <a:pt x="227202" y="69776"/>
                </a:lnTo>
                <a:lnTo>
                  <a:pt x="236838" y="69776"/>
                </a:lnTo>
                <a:lnTo>
                  <a:pt x="236854" y="67236"/>
                </a:lnTo>
                <a:lnTo>
                  <a:pt x="166403" y="66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33727" y="2381961"/>
            <a:ext cx="525780" cy="4206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77035" y="2485336"/>
            <a:ext cx="274955" cy="171450"/>
          </a:xfrm>
          <a:custGeom>
            <a:avLst/>
            <a:gdLst/>
            <a:ahLst/>
            <a:cxnLst/>
            <a:rect l="l" t="t" r="r" b="b"/>
            <a:pathLst>
              <a:path w="274955" h="171450">
                <a:moveTo>
                  <a:pt x="166173" y="104920"/>
                </a:moveTo>
                <a:lnTo>
                  <a:pt x="112521" y="135816"/>
                </a:lnTo>
                <a:lnTo>
                  <a:pt x="106840" y="140793"/>
                </a:lnTo>
                <a:lnTo>
                  <a:pt x="103647" y="147341"/>
                </a:lnTo>
                <a:lnTo>
                  <a:pt x="103145" y="154604"/>
                </a:lnTo>
                <a:lnTo>
                  <a:pt x="105537" y="161724"/>
                </a:lnTo>
                <a:lnTo>
                  <a:pt x="110515" y="167425"/>
                </a:lnTo>
                <a:lnTo>
                  <a:pt x="117078" y="170662"/>
                </a:lnTo>
                <a:lnTo>
                  <a:pt x="124378" y="171207"/>
                </a:lnTo>
                <a:lnTo>
                  <a:pt x="131571" y="168836"/>
                </a:lnTo>
                <a:lnTo>
                  <a:pt x="241913" y="105336"/>
                </a:lnTo>
                <a:lnTo>
                  <a:pt x="236600" y="105336"/>
                </a:lnTo>
                <a:lnTo>
                  <a:pt x="166173" y="104920"/>
                </a:lnTo>
                <a:close/>
              </a:path>
              <a:path w="274955" h="171450">
                <a:moveTo>
                  <a:pt x="198945" y="86048"/>
                </a:moveTo>
                <a:lnTo>
                  <a:pt x="166173" y="104920"/>
                </a:lnTo>
                <a:lnTo>
                  <a:pt x="236600" y="105336"/>
                </a:lnTo>
                <a:lnTo>
                  <a:pt x="236618" y="102669"/>
                </a:lnTo>
                <a:lnTo>
                  <a:pt x="227075" y="102669"/>
                </a:lnTo>
                <a:lnTo>
                  <a:pt x="198945" y="86048"/>
                </a:lnTo>
                <a:close/>
              </a:path>
              <a:path w="274955" h="171450">
                <a:moveTo>
                  <a:pt x="125339" y="0"/>
                </a:moveTo>
                <a:lnTo>
                  <a:pt x="118062" y="450"/>
                </a:lnTo>
                <a:lnTo>
                  <a:pt x="111476" y="3591"/>
                </a:lnTo>
                <a:lnTo>
                  <a:pt x="106425" y="9197"/>
                </a:lnTo>
                <a:lnTo>
                  <a:pt x="103941" y="16392"/>
                </a:lnTo>
                <a:lnTo>
                  <a:pt x="104362" y="23707"/>
                </a:lnTo>
                <a:lnTo>
                  <a:pt x="107497" y="30307"/>
                </a:lnTo>
                <a:lnTo>
                  <a:pt x="113156" y="35359"/>
                </a:lnTo>
                <a:lnTo>
                  <a:pt x="166403" y="66820"/>
                </a:lnTo>
                <a:lnTo>
                  <a:pt x="236854" y="67236"/>
                </a:lnTo>
                <a:lnTo>
                  <a:pt x="236600" y="105336"/>
                </a:lnTo>
                <a:lnTo>
                  <a:pt x="241913" y="105336"/>
                </a:lnTo>
                <a:lnTo>
                  <a:pt x="274573" y="86540"/>
                </a:lnTo>
                <a:lnTo>
                  <a:pt x="132460" y="2466"/>
                </a:lnTo>
                <a:lnTo>
                  <a:pt x="125339" y="0"/>
                </a:lnTo>
                <a:close/>
              </a:path>
              <a:path w="274955" h="171450">
                <a:moveTo>
                  <a:pt x="253" y="65839"/>
                </a:moveTo>
                <a:lnTo>
                  <a:pt x="0" y="103939"/>
                </a:lnTo>
                <a:lnTo>
                  <a:pt x="166173" y="104920"/>
                </a:lnTo>
                <a:lnTo>
                  <a:pt x="198945" y="86048"/>
                </a:lnTo>
                <a:lnTo>
                  <a:pt x="166403" y="66820"/>
                </a:lnTo>
                <a:lnTo>
                  <a:pt x="253" y="65839"/>
                </a:lnTo>
                <a:close/>
              </a:path>
              <a:path w="274955" h="171450">
                <a:moveTo>
                  <a:pt x="227202" y="69776"/>
                </a:moveTo>
                <a:lnTo>
                  <a:pt x="198945" y="86048"/>
                </a:lnTo>
                <a:lnTo>
                  <a:pt x="227075" y="102669"/>
                </a:lnTo>
                <a:lnTo>
                  <a:pt x="227202" y="69776"/>
                </a:lnTo>
                <a:close/>
              </a:path>
              <a:path w="274955" h="171450">
                <a:moveTo>
                  <a:pt x="236838" y="69776"/>
                </a:moveTo>
                <a:lnTo>
                  <a:pt x="227202" y="69776"/>
                </a:lnTo>
                <a:lnTo>
                  <a:pt x="227075" y="102669"/>
                </a:lnTo>
                <a:lnTo>
                  <a:pt x="236618" y="102669"/>
                </a:lnTo>
                <a:lnTo>
                  <a:pt x="236838" y="69776"/>
                </a:lnTo>
                <a:close/>
              </a:path>
              <a:path w="274955" h="171450">
                <a:moveTo>
                  <a:pt x="166403" y="66820"/>
                </a:moveTo>
                <a:lnTo>
                  <a:pt x="198945" y="86048"/>
                </a:lnTo>
                <a:lnTo>
                  <a:pt x="227202" y="69776"/>
                </a:lnTo>
                <a:lnTo>
                  <a:pt x="236838" y="69776"/>
                </a:lnTo>
                <a:lnTo>
                  <a:pt x="236854" y="67236"/>
                </a:lnTo>
                <a:lnTo>
                  <a:pt x="166403" y="66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64207" y="3070809"/>
            <a:ext cx="525780" cy="4206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07514" y="3174184"/>
            <a:ext cx="274955" cy="171450"/>
          </a:xfrm>
          <a:custGeom>
            <a:avLst/>
            <a:gdLst/>
            <a:ahLst/>
            <a:cxnLst/>
            <a:rect l="l" t="t" r="r" b="b"/>
            <a:pathLst>
              <a:path w="274955" h="171450">
                <a:moveTo>
                  <a:pt x="166173" y="104920"/>
                </a:moveTo>
                <a:lnTo>
                  <a:pt x="112522" y="135816"/>
                </a:lnTo>
                <a:lnTo>
                  <a:pt x="106840" y="140793"/>
                </a:lnTo>
                <a:lnTo>
                  <a:pt x="103647" y="147341"/>
                </a:lnTo>
                <a:lnTo>
                  <a:pt x="103145" y="154604"/>
                </a:lnTo>
                <a:lnTo>
                  <a:pt x="105537" y="161724"/>
                </a:lnTo>
                <a:lnTo>
                  <a:pt x="110515" y="167425"/>
                </a:lnTo>
                <a:lnTo>
                  <a:pt x="117078" y="170662"/>
                </a:lnTo>
                <a:lnTo>
                  <a:pt x="124378" y="171207"/>
                </a:lnTo>
                <a:lnTo>
                  <a:pt x="131572" y="168836"/>
                </a:lnTo>
                <a:lnTo>
                  <a:pt x="241743" y="105336"/>
                </a:lnTo>
                <a:lnTo>
                  <a:pt x="236601" y="105336"/>
                </a:lnTo>
                <a:lnTo>
                  <a:pt x="166173" y="104920"/>
                </a:lnTo>
                <a:close/>
              </a:path>
              <a:path w="274955" h="171450">
                <a:moveTo>
                  <a:pt x="198945" y="86048"/>
                </a:moveTo>
                <a:lnTo>
                  <a:pt x="166173" y="104920"/>
                </a:lnTo>
                <a:lnTo>
                  <a:pt x="236601" y="105336"/>
                </a:lnTo>
                <a:lnTo>
                  <a:pt x="236618" y="102669"/>
                </a:lnTo>
                <a:lnTo>
                  <a:pt x="227076" y="102669"/>
                </a:lnTo>
                <a:lnTo>
                  <a:pt x="198945" y="86048"/>
                </a:lnTo>
                <a:close/>
              </a:path>
              <a:path w="274955" h="171450">
                <a:moveTo>
                  <a:pt x="125339" y="0"/>
                </a:moveTo>
                <a:lnTo>
                  <a:pt x="118062" y="450"/>
                </a:lnTo>
                <a:lnTo>
                  <a:pt x="111476" y="3591"/>
                </a:lnTo>
                <a:lnTo>
                  <a:pt x="106426" y="9197"/>
                </a:lnTo>
                <a:lnTo>
                  <a:pt x="103941" y="16392"/>
                </a:lnTo>
                <a:lnTo>
                  <a:pt x="104362" y="23707"/>
                </a:lnTo>
                <a:lnTo>
                  <a:pt x="107497" y="30307"/>
                </a:lnTo>
                <a:lnTo>
                  <a:pt x="113157" y="35359"/>
                </a:lnTo>
                <a:lnTo>
                  <a:pt x="166403" y="66820"/>
                </a:lnTo>
                <a:lnTo>
                  <a:pt x="236855" y="67236"/>
                </a:lnTo>
                <a:lnTo>
                  <a:pt x="236601" y="105336"/>
                </a:lnTo>
                <a:lnTo>
                  <a:pt x="241743" y="105336"/>
                </a:lnTo>
                <a:lnTo>
                  <a:pt x="274574" y="86413"/>
                </a:lnTo>
                <a:lnTo>
                  <a:pt x="132461" y="2466"/>
                </a:lnTo>
                <a:lnTo>
                  <a:pt x="125339" y="0"/>
                </a:lnTo>
                <a:close/>
              </a:path>
              <a:path w="274955" h="171450">
                <a:moveTo>
                  <a:pt x="254" y="65839"/>
                </a:moveTo>
                <a:lnTo>
                  <a:pt x="0" y="103939"/>
                </a:lnTo>
                <a:lnTo>
                  <a:pt x="166173" y="104920"/>
                </a:lnTo>
                <a:lnTo>
                  <a:pt x="198945" y="86048"/>
                </a:lnTo>
                <a:lnTo>
                  <a:pt x="166403" y="66820"/>
                </a:lnTo>
                <a:lnTo>
                  <a:pt x="254" y="65839"/>
                </a:lnTo>
                <a:close/>
              </a:path>
              <a:path w="274955" h="171450">
                <a:moveTo>
                  <a:pt x="227203" y="69776"/>
                </a:moveTo>
                <a:lnTo>
                  <a:pt x="198945" y="86048"/>
                </a:lnTo>
                <a:lnTo>
                  <a:pt x="227076" y="102669"/>
                </a:lnTo>
                <a:lnTo>
                  <a:pt x="227203" y="69776"/>
                </a:lnTo>
                <a:close/>
              </a:path>
              <a:path w="274955" h="171450">
                <a:moveTo>
                  <a:pt x="236838" y="69776"/>
                </a:moveTo>
                <a:lnTo>
                  <a:pt x="227203" y="69776"/>
                </a:lnTo>
                <a:lnTo>
                  <a:pt x="227076" y="102669"/>
                </a:lnTo>
                <a:lnTo>
                  <a:pt x="236618" y="102669"/>
                </a:lnTo>
                <a:lnTo>
                  <a:pt x="236838" y="69776"/>
                </a:lnTo>
                <a:close/>
              </a:path>
              <a:path w="274955" h="171450">
                <a:moveTo>
                  <a:pt x="166403" y="66820"/>
                </a:moveTo>
                <a:lnTo>
                  <a:pt x="198945" y="86048"/>
                </a:lnTo>
                <a:lnTo>
                  <a:pt x="227203" y="69776"/>
                </a:lnTo>
                <a:lnTo>
                  <a:pt x="236838" y="69776"/>
                </a:lnTo>
                <a:lnTo>
                  <a:pt x="236855" y="67236"/>
                </a:lnTo>
                <a:lnTo>
                  <a:pt x="166403" y="66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58111" y="3909059"/>
            <a:ext cx="525780" cy="4206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01419" y="4012420"/>
            <a:ext cx="274955" cy="171450"/>
          </a:xfrm>
          <a:custGeom>
            <a:avLst/>
            <a:gdLst/>
            <a:ahLst/>
            <a:cxnLst/>
            <a:rect l="l" t="t" r="r" b="b"/>
            <a:pathLst>
              <a:path w="274955" h="171450">
                <a:moveTo>
                  <a:pt x="166137" y="104866"/>
                </a:moveTo>
                <a:lnTo>
                  <a:pt x="112522" y="135729"/>
                </a:lnTo>
                <a:lnTo>
                  <a:pt x="106840" y="140724"/>
                </a:lnTo>
                <a:lnTo>
                  <a:pt x="103647" y="147281"/>
                </a:lnTo>
                <a:lnTo>
                  <a:pt x="103145" y="154565"/>
                </a:lnTo>
                <a:lnTo>
                  <a:pt x="105537" y="161739"/>
                </a:lnTo>
                <a:lnTo>
                  <a:pt x="110515" y="167419"/>
                </a:lnTo>
                <a:lnTo>
                  <a:pt x="117078" y="170630"/>
                </a:lnTo>
                <a:lnTo>
                  <a:pt x="124378" y="171149"/>
                </a:lnTo>
                <a:lnTo>
                  <a:pt x="131572" y="168749"/>
                </a:lnTo>
                <a:lnTo>
                  <a:pt x="241851" y="105275"/>
                </a:lnTo>
                <a:lnTo>
                  <a:pt x="236600" y="105275"/>
                </a:lnTo>
                <a:lnTo>
                  <a:pt x="166137" y="104866"/>
                </a:lnTo>
                <a:close/>
              </a:path>
              <a:path w="274955" h="171450">
                <a:moveTo>
                  <a:pt x="198935" y="85987"/>
                </a:moveTo>
                <a:lnTo>
                  <a:pt x="166137" y="104866"/>
                </a:lnTo>
                <a:lnTo>
                  <a:pt x="236600" y="105275"/>
                </a:lnTo>
                <a:lnTo>
                  <a:pt x="236618" y="102620"/>
                </a:lnTo>
                <a:lnTo>
                  <a:pt x="227075" y="102620"/>
                </a:lnTo>
                <a:lnTo>
                  <a:pt x="198935" y="85987"/>
                </a:lnTo>
                <a:close/>
              </a:path>
              <a:path w="274955" h="171450">
                <a:moveTo>
                  <a:pt x="125339" y="0"/>
                </a:moveTo>
                <a:lnTo>
                  <a:pt x="118062" y="433"/>
                </a:lnTo>
                <a:lnTo>
                  <a:pt x="111476" y="3567"/>
                </a:lnTo>
                <a:lnTo>
                  <a:pt x="106425" y="9186"/>
                </a:lnTo>
                <a:lnTo>
                  <a:pt x="103941" y="16336"/>
                </a:lnTo>
                <a:lnTo>
                  <a:pt x="104362" y="23626"/>
                </a:lnTo>
                <a:lnTo>
                  <a:pt x="107497" y="30221"/>
                </a:lnTo>
                <a:lnTo>
                  <a:pt x="113156" y="35285"/>
                </a:lnTo>
                <a:lnTo>
                  <a:pt x="166417" y="66766"/>
                </a:lnTo>
                <a:lnTo>
                  <a:pt x="236855" y="67175"/>
                </a:lnTo>
                <a:lnTo>
                  <a:pt x="236600" y="105275"/>
                </a:lnTo>
                <a:lnTo>
                  <a:pt x="241851" y="105275"/>
                </a:lnTo>
                <a:lnTo>
                  <a:pt x="274574" y="86440"/>
                </a:lnTo>
                <a:lnTo>
                  <a:pt x="132461" y="2481"/>
                </a:lnTo>
                <a:lnTo>
                  <a:pt x="125339" y="0"/>
                </a:lnTo>
                <a:close/>
              </a:path>
              <a:path w="274955" h="171450">
                <a:moveTo>
                  <a:pt x="254" y="65803"/>
                </a:moveTo>
                <a:lnTo>
                  <a:pt x="0" y="103903"/>
                </a:lnTo>
                <a:lnTo>
                  <a:pt x="166137" y="104866"/>
                </a:lnTo>
                <a:lnTo>
                  <a:pt x="198935" y="85987"/>
                </a:lnTo>
                <a:lnTo>
                  <a:pt x="166417" y="66766"/>
                </a:lnTo>
                <a:lnTo>
                  <a:pt x="254" y="65803"/>
                </a:lnTo>
                <a:close/>
              </a:path>
              <a:path w="274955" h="171450">
                <a:moveTo>
                  <a:pt x="227203" y="69715"/>
                </a:moveTo>
                <a:lnTo>
                  <a:pt x="198935" y="85987"/>
                </a:lnTo>
                <a:lnTo>
                  <a:pt x="227075" y="102620"/>
                </a:lnTo>
                <a:lnTo>
                  <a:pt x="227203" y="69715"/>
                </a:lnTo>
                <a:close/>
              </a:path>
              <a:path w="274955" h="171450">
                <a:moveTo>
                  <a:pt x="236838" y="69715"/>
                </a:moveTo>
                <a:lnTo>
                  <a:pt x="227203" y="69715"/>
                </a:lnTo>
                <a:lnTo>
                  <a:pt x="227075" y="102620"/>
                </a:lnTo>
                <a:lnTo>
                  <a:pt x="236618" y="102620"/>
                </a:lnTo>
                <a:lnTo>
                  <a:pt x="236838" y="69715"/>
                </a:lnTo>
                <a:close/>
              </a:path>
              <a:path w="274955" h="171450">
                <a:moveTo>
                  <a:pt x="166417" y="66766"/>
                </a:moveTo>
                <a:lnTo>
                  <a:pt x="198935" y="85987"/>
                </a:lnTo>
                <a:lnTo>
                  <a:pt x="227203" y="69715"/>
                </a:lnTo>
                <a:lnTo>
                  <a:pt x="236838" y="69715"/>
                </a:lnTo>
                <a:lnTo>
                  <a:pt x="236855" y="67175"/>
                </a:lnTo>
                <a:lnTo>
                  <a:pt x="166417" y="66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4286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Non-Functional</a:t>
            </a:r>
            <a:r>
              <a:rPr spc="-70" dirty="0"/>
              <a:t> </a:t>
            </a:r>
            <a:r>
              <a:rPr spc="-55" dirty="0"/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4305281" y="1639809"/>
            <a:ext cx="3805464" cy="2967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93108" y="1781555"/>
            <a:ext cx="1984248" cy="2417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3400" y="1658111"/>
            <a:ext cx="3733800" cy="2895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3400" y="1658111"/>
            <a:ext cx="3733800" cy="2895600"/>
          </a:xfrm>
          <a:custGeom>
            <a:avLst/>
            <a:gdLst/>
            <a:ahLst/>
            <a:cxnLst/>
            <a:rect l="l" t="t" r="r" b="b"/>
            <a:pathLst>
              <a:path w="3733800" h="2895600">
                <a:moveTo>
                  <a:pt x="0" y="2895600"/>
                </a:moveTo>
                <a:lnTo>
                  <a:pt x="3733800" y="2895600"/>
                </a:lnTo>
                <a:lnTo>
                  <a:pt x="3733800" y="0"/>
                </a:lnTo>
                <a:lnTo>
                  <a:pt x="0" y="0"/>
                </a:lnTo>
                <a:lnTo>
                  <a:pt x="0" y="2895600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22775" y="1789977"/>
            <a:ext cx="1726564" cy="224599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54940" indent="-142875">
              <a:lnSpc>
                <a:spcPct val="100000"/>
              </a:lnSpc>
              <a:spcBef>
                <a:spcPts val="439"/>
              </a:spcBef>
              <a:buSzPct val="92857"/>
              <a:buFont typeface="Wingdings"/>
              <a:buChar char=""/>
              <a:tabLst>
                <a:tab pos="155575" algn="l"/>
              </a:tabLst>
            </a:pPr>
            <a:r>
              <a:rPr sz="1400" spc="-10" dirty="0">
                <a:latin typeface="Calibri"/>
                <a:cs typeface="Calibri"/>
              </a:rPr>
              <a:t>Performance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Testing</a:t>
            </a:r>
            <a:endParaRPr sz="1400">
              <a:latin typeface="Calibri"/>
              <a:cs typeface="Calibri"/>
            </a:endParaRPr>
          </a:p>
          <a:p>
            <a:pPr marL="612140" lvl="1" indent="-142875">
              <a:lnSpc>
                <a:spcPct val="100000"/>
              </a:lnSpc>
              <a:spcBef>
                <a:spcPts val="335"/>
              </a:spcBef>
              <a:buSzPct val="92857"/>
              <a:buFont typeface="Wingdings"/>
              <a:buChar char=""/>
              <a:tabLst>
                <a:tab pos="612775" algn="l"/>
              </a:tabLst>
            </a:pPr>
            <a:r>
              <a:rPr sz="1400" dirty="0">
                <a:latin typeface="Calibri"/>
                <a:cs typeface="Calibri"/>
              </a:rPr>
              <a:t>Load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Testing</a:t>
            </a:r>
            <a:endParaRPr sz="1400">
              <a:latin typeface="Calibri"/>
              <a:cs typeface="Calibri"/>
            </a:endParaRPr>
          </a:p>
          <a:p>
            <a:pPr marL="612140" lvl="1" indent="-142875">
              <a:lnSpc>
                <a:spcPct val="100000"/>
              </a:lnSpc>
              <a:buSzPct val="92857"/>
              <a:buFont typeface="Wingdings"/>
              <a:buChar char=""/>
              <a:tabLst>
                <a:tab pos="612775" algn="l"/>
              </a:tabLst>
            </a:pPr>
            <a:r>
              <a:rPr sz="1400" spc="-5" dirty="0">
                <a:latin typeface="Calibri"/>
                <a:cs typeface="Calibri"/>
              </a:rPr>
              <a:t>Stress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Testing</a:t>
            </a:r>
            <a:endParaRPr sz="1400">
              <a:latin typeface="Calibri"/>
              <a:cs typeface="Calibri"/>
            </a:endParaRPr>
          </a:p>
          <a:p>
            <a:pPr marL="612140" lvl="1" indent="-142875">
              <a:lnSpc>
                <a:spcPct val="100000"/>
              </a:lnSpc>
              <a:buSzPct val="92857"/>
              <a:buFont typeface="Wingdings"/>
              <a:buChar char=""/>
              <a:tabLst>
                <a:tab pos="612775" algn="l"/>
              </a:tabLst>
            </a:pPr>
            <a:r>
              <a:rPr sz="1400" spc="-10" dirty="0">
                <a:latin typeface="Calibri"/>
                <a:cs typeface="Calibri"/>
              </a:rPr>
              <a:t>Volume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Testing</a:t>
            </a:r>
            <a:endParaRPr sz="1400">
              <a:latin typeface="Calibri"/>
              <a:cs typeface="Calibri"/>
            </a:endParaRPr>
          </a:p>
          <a:p>
            <a:pPr marL="154940" indent="-142875">
              <a:lnSpc>
                <a:spcPct val="100000"/>
              </a:lnSpc>
              <a:buSzPct val="92857"/>
              <a:buFont typeface="Wingdings"/>
              <a:buChar char=""/>
              <a:tabLst>
                <a:tab pos="155575" algn="l"/>
              </a:tabLst>
            </a:pPr>
            <a:r>
              <a:rPr sz="1400" spc="-5" dirty="0">
                <a:latin typeface="Calibri"/>
                <a:cs typeface="Calibri"/>
              </a:rPr>
              <a:t>Security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Testing</a:t>
            </a:r>
            <a:endParaRPr sz="1400">
              <a:latin typeface="Calibri"/>
              <a:cs typeface="Calibri"/>
            </a:endParaRPr>
          </a:p>
          <a:p>
            <a:pPr marL="154940" indent="-142875">
              <a:lnSpc>
                <a:spcPct val="100000"/>
              </a:lnSpc>
              <a:buSzPct val="92857"/>
              <a:buFont typeface="Wingdings"/>
              <a:buChar char=""/>
              <a:tabLst>
                <a:tab pos="155575" algn="l"/>
              </a:tabLst>
            </a:pPr>
            <a:r>
              <a:rPr sz="1400" spc="-5" dirty="0">
                <a:latin typeface="Calibri"/>
                <a:cs typeface="Calibri"/>
              </a:rPr>
              <a:t>Recovery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Testing</a:t>
            </a:r>
            <a:endParaRPr sz="1400">
              <a:latin typeface="Calibri"/>
              <a:cs typeface="Calibri"/>
            </a:endParaRPr>
          </a:p>
          <a:p>
            <a:pPr marL="154940" indent="-142875">
              <a:lnSpc>
                <a:spcPct val="100000"/>
              </a:lnSpc>
              <a:spcBef>
                <a:spcPts val="5"/>
              </a:spcBef>
              <a:buSzPct val="92857"/>
              <a:buFont typeface="Wingdings"/>
              <a:buChar char=""/>
              <a:tabLst>
                <a:tab pos="155575" algn="l"/>
              </a:tabLst>
            </a:pPr>
            <a:r>
              <a:rPr sz="1400" spc="-5" dirty="0">
                <a:latin typeface="Calibri"/>
                <a:cs typeface="Calibri"/>
              </a:rPr>
              <a:t>Compatibility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Testing</a:t>
            </a:r>
            <a:endParaRPr sz="1400">
              <a:latin typeface="Calibri"/>
              <a:cs typeface="Calibri"/>
            </a:endParaRPr>
          </a:p>
          <a:p>
            <a:pPr marL="154940" indent="-142875">
              <a:lnSpc>
                <a:spcPct val="100000"/>
              </a:lnSpc>
              <a:buSzPct val="92857"/>
              <a:buFont typeface="Wingdings"/>
              <a:buChar char=""/>
              <a:tabLst>
                <a:tab pos="155575" algn="l"/>
              </a:tabLst>
            </a:pPr>
            <a:r>
              <a:rPr sz="1400" spc="-5" dirty="0">
                <a:latin typeface="Calibri"/>
                <a:cs typeface="Calibri"/>
              </a:rPr>
              <a:t>Configuration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Testing</a:t>
            </a:r>
            <a:endParaRPr sz="1400">
              <a:latin typeface="Calibri"/>
              <a:cs typeface="Calibri"/>
            </a:endParaRPr>
          </a:p>
          <a:p>
            <a:pPr marL="154940" indent="-142875">
              <a:lnSpc>
                <a:spcPct val="100000"/>
              </a:lnSpc>
              <a:buSzPct val="92857"/>
              <a:buFont typeface="Wingdings"/>
              <a:buChar char=""/>
              <a:tabLst>
                <a:tab pos="155575" algn="l"/>
              </a:tabLst>
            </a:pPr>
            <a:r>
              <a:rPr sz="1400" spc="-5" dirty="0">
                <a:latin typeface="Calibri"/>
                <a:cs typeface="Calibri"/>
              </a:rPr>
              <a:t>Installation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Testing</a:t>
            </a:r>
            <a:endParaRPr sz="1400">
              <a:latin typeface="Calibri"/>
              <a:cs typeface="Calibri"/>
            </a:endParaRPr>
          </a:p>
          <a:p>
            <a:pPr marL="154940" indent="-142875">
              <a:lnSpc>
                <a:spcPct val="100000"/>
              </a:lnSpc>
              <a:buSzPct val="92857"/>
              <a:buFont typeface="Wingdings"/>
              <a:buChar char=""/>
              <a:tabLst>
                <a:tab pos="155575" algn="l"/>
              </a:tabLst>
            </a:pPr>
            <a:r>
              <a:rPr sz="1400" spc="-5" dirty="0">
                <a:latin typeface="Calibri"/>
                <a:cs typeface="Calibri"/>
              </a:rPr>
              <a:t>Sanitation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Testing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67328" y="3909059"/>
            <a:ext cx="784847" cy="4206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761" y="4012840"/>
            <a:ext cx="534035" cy="171450"/>
          </a:xfrm>
          <a:custGeom>
            <a:avLst/>
            <a:gdLst/>
            <a:ahLst/>
            <a:cxnLst/>
            <a:rect l="l" t="t" r="r" b="b"/>
            <a:pathLst>
              <a:path w="534035" h="171450">
                <a:moveTo>
                  <a:pt x="425150" y="104746"/>
                </a:moveTo>
                <a:lnTo>
                  <a:pt x="371601" y="135754"/>
                </a:lnTo>
                <a:lnTo>
                  <a:pt x="365976" y="140770"/>
                </a:lnTo>
                <a:lnTo>
                  <a:pt x="362791" y="147338"/>
                </a:lnTo>
                <a:lnTo>
                  <a:pt x="362297" y="154622"/>
                </a:lnTo>
                <a:lnTo>
                  <a:pt x="364743" y="161789"/>
                </a:lnTo>
                <a:lnTo>
                  <a:pt x="369722" y="167457"/>
                </a:lnTo>
                <a:lnTo>
                  <a:pt x="376285" y="170652"/>
                </a:lnTo>
                <a:lnTo>
                  <a:pt x="383585" y="171149"/>
                </a:lnTo>
                <a:lnTo>
                  <a:pt x="390778" y="168723"/>
                </a:lnTo>
                <a:lnTo>
                  <a:pt x="500843" y="104956"/>
                </a:lnTo>
                <a:lnTo>
                  <a:pt x="495680" y="104956"/>
                </a:lnTo>
                <a:lnTo>
                  <a:pt x="425150" y="104746"/>
                </a:lnTo>
                <a:close/>
              </a:path>
              <a:path w="534035" h="171450">
                <a:moveTo>
                  <a:pt x="457876" y="85796"/>
                </a:moveTo>
                <a:lnTo>
                  <a:pt x="425150" y="104746"/>
                </a:lnTo>
                <a:lnTo>
                  <a:pt x="495680" y="104956"/>
                </a:lnTo>
                <a:lnTo>
                  <a:pt x="495680" y="102340"/>
                </a:lnTo>
                <a:lnTo>
                  <a:pt x="486028" y="102340"/>
                </a:lnTo>
                <a:lnTo>
                  <a:pt x="457876" y="85796"/>
                </a:lnTo>
                <a:close/>
              </a:path>
              <a:path w="534035" h="171450">
                <a:moveTo>
                  <a:pt x="384091" y="0"/>
                </a:moveTo>
                <a:lnTo>
                  <a:pt x="376777" y="453"/>
                </a:lnTo>
                <a:lnTo>
                  <a:pt x="370177" y="3608"/>
                </a:lnTo>
                <a:lnTo>
                  <a:pt x="365125" y="9249"/>
                </a:lnTo>
                <a:lnTo>
                  <a:pt x="362660" y="16398"/>
                </a:lnTo>
                <a:lnTo>
                  <a:pt x="363124" y="23686"/>
                </a:lnTo>
                <a:lnTo>
                  <a:pt x="366303" y="30273"/>
                </a:lnTo>
                <a:lnTo>
                  <a:pt x="371983" y="35322"/>
                </a:lnTo>
                <a:lnTo>
                  <a:pt x="425289" y="66647"/>
                </a:lnTo>
                <a:lnTo>
                  <a:pt x="495680" y="66856"/>
                </a:lnTo>
                <a:lnTo>
                  <a:pt x="495680" y="104956"/>
                </a:lnTo>
                <a:lnTo>
                  <a:pt x="500843" y="104956"/>
                </a:lnTo>
                <a:lnTo>
                  <a:pt x="533526" y="86020"/>
                </a:lnTo>
                <a:lnTo>
                  <a:pt x="391287" y="2467"/>
                </a:lnTo>
                <a:lnTo>
                  <a:pt x="384091" y="0"/>
                </a:lnTo>
                <a:close/>
              </a:path>
              <a:path w="534035" h="171450">
                <a:moveTo>
                  <a:pt x="0" y="65383"/>
                </a:moveTo>
                <a:lnTo>
                  <a:pt x="0" y="103483"/>
                </a:lnTo>
                <a:lnTo>
                  <a:pt x="425150" y="104746"/>
                </a:lnTo>
                <a:lnTo>
                  <a:pt x="457876" y="85796"/>
                </a:lnTo>
                <a:lnTo>
                  <a:pt x="425289" y="66647"/>
                </a:lnTo>
                <a:lnTo>
                  <a:pt x="0" y="65383"/>
                </a:lnTo>
                <a:close/>
              </a:path>
              <a:path w="534035" h="171450">
                <a:moveTo>
                  <a:pt x="486155" y="69421"/>
                </a:moveTo>
                <a:lnTo>
                  <a:pt x="457876" y="85796"/>
                </a:lnTo>
                <a:lnTo>
                  <a:pt x="486028" y="102340"/>
                </a:lnTo>
                <a:lnTo>
                  <a:pt x="486155" y="69421"/>
                </a:lnTo>
                <a:close/>
              </a:path>
              <a:path w="534035" h="171450">
                <a:moveTo>
                  <a:pt x="495680" y="69421"/>
                </a:moveTo>
                <a:lnTo>
                  <a:pt x="486155" y="69421"/>
                </a:lnTo>
                <a:lnTo>
                  <a:pt x="486028" y="102340"/>
                </a:lnTo>
                <a:lnTo>
                  <a:pt x="495680" y="102340"/>
                </a:lnTo>
                <a:lnTo>
                  <a:pt x="495680" y="69421"/>
                </a:lnTo>
                <a:close/>
              </a:path>
              <a:path w="534035" h="171450">
                <a:moveTo>
                  <a:pt x="425289" y="66647"/>
                </a:moveTo>
                <a:lnTo>
                  <a:pt x="457876" y="85796"/>
                </a:lnTo>
                <a:lnTo>
                  <a:pt x="486155" y="69421"/>
                </a:lnTo>
                <a:lnTo>
                  <a:pt x="495680" y="69421"/>
                </a:lnTo>
                <a:lnTo>
                  <a:pt x="495680" y="66856"/>
                </a:lnTo>
                <a:lnTo>
                  <a:pt x="425289" y="66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96161" y="896874"/>
            <a:ext cx="2514600" cy="533400"/>
          </a:xfrm>
          <a:prstGeom prst="rect">
            <a:avLst/>
          </a:prstGeom>
          <a:solidFill>
            <a:srgbClr val="000000"/>
          </a:solidFill>
          <a:ln w="25907">
            <a:solidFill>
              <a:srgbClr val="B66C3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575945">
              <a:lnSpc>
                <a:spcPct val="100000"/>
              </a:lnSpc>
              <a:spcBef>
                <a:spcPts val="89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81961" y="1582674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800" y="533400"/>
                </a:lnTo>
                <a:lnTo>
                  <a:pt x="1828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81961" y="1582674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800" y="533400"/>
                </a:lnTo>
                <a:lnTo>
                  <a:pt x="1828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58008" y="1682953"/>
            <a:ext cx="10731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GUI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81961" y="2268473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800" y="533400"/>
                </a:lnTo>
                <a:lnTo>
                  <a:pt x="1828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81961" y="2268473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800" y="533400"/>
                </a:lnTo>
                <a:lnTo>
                  <a:pt x="1828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30932" y="2369311"/>
            <a:ext cx="152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Usability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43092" y="3014336"/>
            <a:ext cx="1900442" cy="6052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28088" y="2932163"/>
            <a:ext cx="1382267" cy="8351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81200" y="3029711"/>
            <a:ext cx="1828800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81200" y="3029711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800" y="533400"/>
                </a:lnTo>
                <a:lnTo>
                  <a:pt x="1828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96108" y="2994405"/>
            <a:ext cx="996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 marR="5080" indent="-1619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onal 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20239" y="3750564"/>
            <a:ext cx="1947672" cy="6522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99488" y="3691128"/>
            <a:ext cx="1840991" cy="8351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81961" y="3792473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800" y="533400"/>
                </a:lnTo>
                <a:lnTo>
                  <a:pt x="1828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81961" y="3792473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533400"/>
                </a:moveTo>
                <a:lnTo>
                  <a:pt x="1828800" y="533400"/>
                </a:lnTo>
                <a:lnTo>
                  <a:pt x="1828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167508" y="3756456"/>
            <a:ext cx="1456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Non-Functional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57652" y="4031081"/>
            <a:ext cx="675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21536" y="1411224"/>
            <a:ext cx="120505" cy="27660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83257" y="1430274"/>
            <a:ext cx="1905" cy="2667000"/>
          </a:xfrm>
          <a:custGeom>
            <a:avLst/>
            <a:gdLst/>
            <a:ahLst/>
            <a:cxnLst/>
            <a:rect l="l" t="t" r="r" b="b"/>
            <a:pathLst>
              <a:path w="1905" h="2667000">
                <a:moveTo>
                  <a:pt x="1650" y="0"/>
                </a:moveTo>
                <a:lnTo>
                  <a:pt x="0" y="266700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33727" y="1699209"/>
            <a:ext cx="525780" cy="4206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77035" y="1802584"/>
            <a:ext cx="274955" cy="171450"/>
          </a:xfrm>
          <a:custGeom>
            <a:avLst/>
            <a:gdLst/>
            <a:ahLst/>
            <a:cxnLst/>
            <a:rect l="l" t="t" r="r" b="b"/>
            <a:pathLst>
              <a:path w="274955" h="171450">
                <a:moveTo>
                  <a:pt x="166173" y="104920"/>
                </a:moveTo>
                <a:lnTo>
                  <a:pt x="112521" y="135816"/>
                </a:lnTo>
                <a:lnTo>
                  <a:pt x="106840" y="140793"/>
                </a:lnTo>
                <a:lnTo>
                  <a:pt x="103647" y="147341"/>
                </a:lnTo>
                <a:lnTo>
                  <a:pt x="103145" y="154604"/>
                </a:lnTo>
                <a:lnTo>
                  <a:pt x="105537" y="161724"/>
                </a:lnTo>
                <a:lnTo>
                  <a:pt x="110515" y="167425"/>
                </a:lnTo>
                <a:lnTo>
                  <a:pt x="117078" y="170662"/>
                </a:lnTo>
                <a:lnTo>
                  <a:pt x="124378" y="171207"/>
                </a:lnTo>
                <a:lnTo>
                  <a:pt x="131571" y="168836"/>
                </a:lnTo>
                <a:lnTo>
                  <a:pt x="241913" y="105336"/>
                </a:lnTo>
                <a:lnTo>
                  <a:pt x="236600" y="105336"/>
                </a:lnTo>
                <a:lnTo>
                  <a:pt x="166173" y="104920"/>
                </a:lnTo>
                <a:close/>
              </a:path>
              <a:path w="274955" h="171450">
                <a:moveTo>
                  <a:pt x="198945" y="86048"/>
                </a:moveTo>
                <a:lnTo>
                  <a:pt x="166173" y="104920"/>
                </a:lnTo>
                <a:lnTo>
                  <a:pt x="236600" y="105336"/>
                </a:lnTo>
                <a:lnTo>
                  <a:pt x="236618" y="102669"/>
                </a:lnTo>
                <a:lnTo>
                  <a:pt x="227075" y="102669"/>
                </a:lnTo>
                <a:lnTo>
                  <a:pt x="198945" y="86048"/>
                </a:lnTo>
                <a:close/>
              </a:path>
              <a:path w="274955" h="171450">
                <a:moveTo>
                  <a:pt x="125339" y="0"/>
                </a:moveTo>
                <a:lnTo>
                  <a:pt x="118062" y="450"/>
                </a:lnTo>
                <a:lnTo>
                  <a:pt x="111476" y="3591"/>
                </a:lnTo>
                <a:lnTo>
                  <a:pt x="106425" y="9197"/>
                </a:lnTo>
                <a:lnTo>
                  <a:pt x="103941" y="16392"/>
                </a:lnTo>
                <a:lnTo>
                  <a:pt x="104362" y="23707"/>
                </a:lnTo>
                <a:lnTo>
                  <a:pt x="107497" y="30307"/>
                </a:lnTo>
                <a:lnTo>
                  <a:pt x="113156" y="35359"/>
                </a:lnTo>
                <a:lnTo>
                  <a:pt x="166403" y="66820"/>
                </a:lnTo>
                <a:lnTo>
                  <a:pt x="236854" y="67236"/>
                </a:lnTo>
                <a:lnTo>
                  <a:pt x="236600" y="105336"/>
                </a:lnTo>
                <a:lnTo>
                  <a:pt x="241913" y="105336"/>
                </a:lnTo>
                <a:lnTo>
                  <a:pt x="274573" y="86540"/>
                </a:lnTo>
                <a:lnTo>
                  <a:pt x="132460" y="2466"/>
                </a:lnTo>
                <a:lnTo>
                  <a:pt x="125339" y="0"/>
                </a:lnTo>
                <a:close/>
              </a:path>
              <a:path w="274955" h="171450">
                <a:moveTo>
                  <a:pt x="253" y="65839"/>
                </a:moveTo>
                <a:lnTo>
                  <a:pt x="0" y="103939"/>
                </a:lnTo>
                <a:lnTo>
                  <a:pt x="166173" y="104920"/>
                </a:lnTo>
                <a:lnTo>
                  <a:pt x="198945" y="86048"/>
                </a:lnTo>
                <a:lnTo>
                  <a:pt x="166403" y="66820"/>
                </a:lnTo>
                <a:lnTo>
                  <a:pt x="253" y="65839"/>
                </a:lnTo>
                <a:close/>
              </a:path>
              <a:path w="274955" h="171450">
                <a:moveTo>
                  <a:pt x="227202" y="69776"/>
                </a:moveTo>
                <a:lnTo>
                  <a:pt x="198945" y="86048"/>
                </a:lnTo>
                <a:lnTo>
                  <a:pt x="227075" y="102669"/>
                </a:lnTo>
                <a:lnTo>
                  <a:pt x="227202" y="69776"/>
                </a:lnTo>
                <a:close/>
              </a:path>
              <a:path w="274955" h="171450">
                <a:moveTo>
                  <a:pt x="236838" y="69776"/>
                </a:moveTo>
                <a:lnTo>
                  <a:pt x="227202" y="69776"/>
                </a:lnTo>
                <a:lnTo>
                  <a:pt x="227075" y="102669"/>
                </a:lnTo>
                <a:lnTo>
                  <a:pt x="236618" y="102669"/>
                </a:lnTo>
                <a:lnTo>
                  <a:pt x="236838" y="69776"/>
                </a:lnTo>
                <a:close/>
              </a:path>
              <a:path w="274955" h="171450">
                <a:moveTo>
                  <a:pt x="166403" y="66820"/>
                </a:moveTo>
                <a:lnTo>
                  <a:pt x="198945" y="86048"/>
                </a:lnTo>
                <a:lnTo>
                  <a:pt x="227202" y="69776"/>
                </a:lnTo>
                <a:lnTo>
                  <a:pt x="236838" y="69776"/>
                </a:lnTo>
                <a:lnTo>
                  <a:pt x="236854" y="67236"/>
                </a:lnTo>
                <a:lnTo>
                  <a:pt x="166403" y="66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33727" y="2381961"/>
            <a:ext cx="525780" cy="4206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77035" y="2485336"/>
            <a:ext cx="274955" cy="171450"/>
          </a:xfrm>
          <a:custGeom>
            <a:avLst/>
            <a:gdLst/>
            <a:ahLst/>
            <a:cxnLst/>
            <a:rect l="l" t="t" r="r" b="b"/>
            <a:pathLst>
              <a:path w="274955" h="171450">
                <a:moveTo>
                  <a:pt x="166173" y="104920"/>
                </a:moveTo>
                <a:lnTo>
                  <a:pt x="112521" y="135816"/>
                </a:lnTo>
                <a:lnTo>
                  <a:pt x="106840" y="140793"/>
                </a:lnTo>
                <a:lnTo>
                  <a:pt x="103647" y="147341"/>
                </a:lnTo>
                <a:lnTo>
                  <a:pt x="103145" y="154604"/>
                </a:lnTo>
                <a:lnTo>
                  <a:pt x="105537" y="161724"/>
                </a:lnTo>
                <a:lnTo>
                  <a:pt x="110515" y="167425"/>
                </a:lnTo>
                <a:lnTo>
                  <a:pt x="117078" y="170662"/>
                </a:lnTo>
                <a:lnTo>
                  <a:pt x="124378" y="171207"/>
                </a:lnTo>
                <a:lnTo>
                  <a:pt x="131571" y="168836"/>
                </a:lnTo>
                <a:lnTo>
                  <a:pt x="241913" y="105336"/>
                </a:lnTo>
                <a:lnTo>
                  <a:pt x="236600" y="105336"/>
                </a:lnTo>
                <a:lnTo>
                  <a:pt x="166173" y="104920"/>
                </a:lnTo>
                <a:close/>
              </a:path>
              <a:path w="274955" h="171450">
                <a:moveTo>
                  <a:pt x="198945" y="86048"/>
                </a:moveTo>
                <a:lnTo>
                  <a:pt x="166173" y="104920"/>
                </a:lnTo>
                <a:lnTo>
                  <a:pt x="236600" y="105336"/>
                </a:lnTo>
                <a:lnTo>
                  <a:pt x="236618" y="102669"/>
                </a:lnTo>
                <a:lnTo>
                  <a:pt x="227075" y="102669"/>
                </a:lnTo>
                <a:lnTo>
                  <a:pt x="198945" y="86048"/>
                </a:lnTo>
                <a:close/>
              </a:path>
              <a:path w="274955" h="171450">
                <a:moveTo>
                  <a:pt x="125339" y="0"/>
                </a:moveTo>
                <a:lnTo>
                  <a:pt x="118062" y="450"/>
                </a:lnTo>
                <a:lnTo>
                  <a:pt x="111476" y="3591"/>
                </a:lnTo>
                <a:lnTo>
                  <a:pt x="106425" y="9197"/>
                </a:lnTo>
                <a:lnTo>
                  <a:pt x="103941" y="16392"/>
                </a:lnTo>
                <a:lnTo>
                  <a:pt x="104362" y="23707"/>
                </a:lnTo>
                <a:lnTo>
                  <a:pt x="107497" y="30307"/>
                </a:lnTo>
                <a:lnTo>
                  <a:pt x="113156" y="35359"/>
                </a:lnTo>
                <a:lnTo>
                  <a:pt x="166403" y="66820"/>
                </a:lnTo>
                <a:lnTo>
                  <a:pt x="236854" y="67236"/>
                </a:lnTo>
                <a:lnTo>
                  <a:pt x="236600" y="105336"/>
                </a:lnTo>
                <a:lnTo>
                  <a:pt x="241913" y="105336"/>
                </a:lnTo>
                <a:lnTo>
                  <a:pt x="274573" y="86540"/>
                </a:lnTo>
                <a:lnTo>
                  <a:pt x="132460" y="2466"/>
                </a:lnTo>
                <a:lnTo>
                  <a:pt x="125339" y="0"/>
                </a:lnTo>
                <a:close/>
              </a:path>
              <a:path w="274955" h="171450">
                <a:moveTo>
                  <a:pt x="253" y="65839"/>
                </a:moveTo>
                <a:lnTo>
                  <a:pt x="0" y="103939"/>
                </a:lnTo>
                <a:lnTo>
                  <a:pt x="166173" y="104920"/>
                </a:lnTo>
                <a:lnTo>
                  <a:pt x="198945" y="86048"/>
                </a:lnTo>
                <a:lnTo>
                  <a:pt x="166403" y="66820"/>
                </a:lnTo>
                <a:lnTo>
                  <a:pt x="253" y="65839"/>
                </a:lnTo>
                <a:close/>
              </a:path>
              <a:path w="274955" h="171450">
                <a:moveTo>
                  <a:pt x="227202" y="69776"/>
                </a:moveTo>
                <a:lnTo>
                  <a:pt x="198945" y="86048"/>
                </a:lnTo>
                <a:lnTo>
                  <a:pt x="227075" y="102669"/>
                </a:lnTo>
                <a:lnTo>
                  <a:pt x="227202" y="69776"/>
                </a:lnTo>
                <a:close/>
              </a:path>
              <a:path w="274955" h="171450">
                <a:moveTo>
                  <a:pt x="236838" y="69776"/>
                </a:moveTo>
                <a:lnTo>
                  <a:pt x="227202" y="69776"/>
                </a:lnTo>
                <a:lnTo>
                  <a:pt x="227075" y="102669"/>
                </a:lnTo>
                <a:lnTo>
                  <a:pt x="236618" y="102669"/>
                </a:lnTo>
                <a:lnTo>
                  <a:pt x="236838" y="69776"/>
                </a:lnTo>
                <a:close/>
              </a:path>
              <a:path w="274955" h="171450">
                <a:moveTo>
                  <a:pt x="166403" y="66820"/>
                </a:moveTo>
                <a:lnTo>
                  <a:pt x="198945" y="86048"/>
                </a:lnTo>
                <a:lnTo>
                  <a:pt x="227202" y="69776"/>
                </a:lnTo>
                <a:lnTo>
                  <a:pt x="236838" y="69776"/>
                </a:lnTo>
                <a:lnTo>
                  <a:pt x="236854" y="67236"/>
                </a:lnTo>
                <a:lnTo>
                  <a:pt x="166403" y="66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64207" y="3070809"/>
            <a:ext cx="525780" cy="4206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07514" y="3174184"/>
            <a:ext cx="274955" cy="171450"/>
          </a:xfrm>
          <a:custGeom>
            <a:avLst/>
            <a:gdLst/>
            <a:ahLst/>
            <a:cxnLst/>
            <a:rect l="l" t="t" r="r" b="b"/>
            <a:pathLst>
              <a:path w="274955" h="171450">
                <a:moveTo>
                  <a:pt x="166173" y="104920"/>
                </a:moveTo>
                <a:lnTo>
                  <a:pt x="112522" y="135816"/>
                </a:lnTo>
                <a:lnTo>
                  <a:pt x="106840" y="140793"/>
                </a:lnTo>
                <a:lnTo>
                  <a:pt x="103647" y="147341"/>
                </a:lnTo>
                <a:lnTo>
                  <a:pt x="103145" y="154604"/>
                </a:lnTo>
                <a:lnTo>
                  <a:pt x="105537" y="161724"/>
                </a:lnTo>
                <a:lnTo>
                  <a:pt x="110515" y="167425"/>
                </a:lnTo>
                <a:lnTo>
                  <a:pt x="117078" y="170662"/>
                </a:lnTo>
                <a:lnTo>
                  <a:pt x="124378" y="171207"/>
                </a:lnTo>
                <a:lnTo>
                  <a:pt x="131572" y="168836"/>
                </a:lnTo>
                <a:lnTo>
                  <a:pt x="241743" y="105336"/>
                </a:lnTo>
                <a:lnTo>
                  <a:pt x="236601" y="105336"/>
                </a:lnTo>
                <a:lnTo>
                  <a:pt x="166173" y="104920"/>
                </a:lnTo>
                <a:close/>
              </a:path>
              <a:path w="274955" h="171450">
                <a:moveTo>
                  <a:pt x="198945" y="86048"/>
                </a:moveTo>
                <a:lnTo>
                  <a:pt x="166173" y="104920"/>
                </a:lnTo>
                <a:lnTo>
                  <a:pt x="236601" y="105336"/>
                </a:lnTo>
                <a:lnTo>
                  <a:pt x="236618" y="102669"/>
                </a:lnTo>
                <a:lnTo>
                  <a:pt x="227076" y="102669"/>
                </a:lnTo>
                <a:lnTo>
                  <a:pt x="198945" y="86048"/>
                </a:lnTo>
                <a:close/>
              </a:path>
              <a:path w="274955" h="171450">
                <a:moveTo>
                  <a:pt x="125339" y="0"/>
                </a:moveTo>
                <a:lnTo>
                  <a:pt x="118062" y="450"/>
                </a:lnTo>
                <a:lnTo>
                  <a:pt x="111476" y="3591"/>
                </a:lnTo>
                <a:lnTo>
                  <a:pt x="106426" y="9197"/>
                </a:lnTo>
                <a:lnTo>
                  <a:pt x="103941" y="16392"/>
                </a:lnTo>
                <a:lnTo>
                  <a:pt x="104362" y="23707"/>
                </a:lnTo>
                <a:lnTo>
                  <a:pt x="107497" y="30307"/>
                </a:lnTo>
                <a:lnTo>
                  <a:pt x="113157" y="35359"/>
                </a:lnTo>
                <a:lnTo>
                  <a:pt x="166403" y="66820"/>
                </a:lnTo>
                <a:lnTo>
                  <a:pt x="236855" y="67236"/>
                </a:lnTo>
                <a:lnTo>
                  <a:pt x="236601" y="105336"/>
                </a:lnTo>
                <a:lnTo>
                  <a:pt x="241743" y="105336"/>
                </a:lnTo>
                <a:lnTo>
                  <a:pt x="274574" y="86413"/>
                </a:lnTo>
                <a:lnTo>
                  <a:pt x="132461" y="2466"/>
                </a:lnTo>
                <a:lnTo>
                  <a:pt x="125339" y="0"/>
                </a:lnTo>
                <a:close/>
              </a:path>
              <a:path w="274955" h="171450">
                <a:moveTo>
                  <a:pt x="254" y="65839"/>
                </a:moveTo>
                <a:lnTo>
                  <a:pt x="0" y="103939"/>
                </a:lnTo>
                <a:lnTo>
                  <a:pt x="166173" y="104920"/>
                </a:lnTo>
                <a:lnTo>
                  <a:pt x="198945" y="86048"/>
                </a:lnTo>
                <a:lnTo>
                  <a:pt x="166403" y="66820"/>
                </a:lnTo>
                <a:lnTo>
                  <a:pt x="254" y="65839"/>
                </a:lnTo>
                <a:close/>
              </a:path>
              <a:path w="274955" h="171450">
                <a:moveTo>
                  <a:pt x="227203" y="69776"/>
                </a:moveTo>
                <a:lnTo>
                  <a:pt x="198945" y="86048"/>
                </a:lnTo>
                <a:lnTo>
                  <a:pt x="227076" y="102669"/>
                </a:lnTo>
                <a:lnTo>
                  <a:pt x="227203" y="69776"/>
                </a:lnTo>
                <a:close/>
              </a:path>
              <a:path w="274955" h="171450">
                <a:moveTo>
                  <a:pt x="236838" y="69776"/>
                </a:moveTo>
                <a:lnTo>
                  <a:pt x="227203" y="69776"/>
                </a:lnTo>
                <a:lnTo>
                  <a:pt x="227076" y="102669"/>
                </a:lnTo>
                <a:lnTo>
                  <a:pt x="236618" y="102669"/>
                </a:lnTo>
                <a:lnTo>
                  <a:pt x="236838" y="69776"/>
                </a:lnTo>
                <a:close/>
              </a:path>
              <a:path w="274955" h="171450">
                <a:moveTo>
                  <a:pt x="166403" y="66820"/>
                </a:moveTo>
                <a:lnTo>
                  <a:pt x="198945" y="86048"/>
                </a:lnTo>
                <a:lnTo>
                  <a:pt x="227203" y="69776"/>
                </a:lnTo>
                <a:lnTo>
                  <a:pt x="236838" y="69776"/>
                </a:lnTo>
                <a:lnTo>
                  <a:pt x="236855" y="67236"/>
                </a:lnTo>
                <a:lnTo>
                  <a:pt x="166403" y="66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58111" y="3909059"/>
            <a:ext cx="525780" cy="4206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01419" y="4012420"/>
            <a:ext cx="274955" cy="171450"/>
          </a:xfrm>
          <a:custGeom>
            <a:avLst/>
            <a:gdLst/>
            <a:ahLst/>
            <a:cxnLst/>
            <a:rect l="l" t="t" r="r" b="b"/>
            <a:pathLst>
              <a:path w="274955" h="171450">
                <a:moveTo>
                  <a:pt x="166137" y="104866"/>
                </a:moveTo>
                <a:lnTo>
                  <a:pt x="112522" y="135729"/>
                </a:lnTo>
                <a:lnTo>
                  <a:pt x="106840" y="140724"/>
                </a:lnTo>
                <a:lnTo>
                  <a:pt x="103647" y="147281"/>
                </a:lnTo>
                <a:lnTo>
                  <a:pt x="103145" y="154565"/>
                </a:lnTo>
                <a:lnTo>
                  <a:pt x="105537" y="161739"/>
                </a:lnTo>
                <a:lnTo>
                  <a:pt x="110515" y="167419"/>
                </a:lnTo>
                <a:lnTo>
                  <a:pt x="117078" y="170630"/>
                </a:lnTo>
                <a:lnTo>
                  <a:pt x="124378" y="171149"/>
                </a:lnTo>
                <a:lnTo>
                  <a:pt x="131572" y="168749"/>
                </a:lnTo>
                <a:lnTo>
                  <a:pt x="241851" y="105275"/>
                </a:lnTo>
                <a:lnTo>
                  <a:pt x="236600" y="105275"/>
                </a:lnTo>
                <a:lnTo>
                  <a:pt x="166137" y="104866"/>
                </a:lnTo>
                <a:close/>
              </a:path>
              <a:path w="274955" h="171450">
                <a:moveTo>
                  <a:pt x="198935" y="85987"/>
                </a:moveTo>
                <a:lnTo>
                  <a:pt x="166137" y="104866"/>
                </a:lnTo>
                <a:lnTo>
                  <a:pt x="236600" y="105275"/>
                </a:lnTo>
                <a:lnTo>
                  <a:pt x="236618" y="102620"/>
                </a:lnTo>
                <a:lnTo>
                  <a:pt x="227075" y="102620"/>
                </a:lnTo>
                <a:lnTo>
                  <a:pt x="198935" y="85987"/>
                </a:lnTo>
                <a:close/>
              </a:path>
              <a:path w="274955" h="171450">
                <a:moveTo>
                  <a:pt x="125339" y="0"/>
                </a:moveTo>
                <a:lnTo>
                  <a:pt x="118062" y="433"/>
                </a:lnTo>
                <a:lnTo>
                  <a:pt x="111476" y="3567"/>
                </a:lnTo>
                <a:lnTo>
                  <a:pt x="106425" y="9186"/>
                </a:lnTo>
                <a:lnTo>
                  <a:pt x="103941" y="16336"/>
                </a:lnTo>
                <a:lnTo>
                  <a:pt x="104362" y="23626"/>
                </a:lnTo>
                <a:lnTo>
                  <a:pt x="107497" y="30221"/>
                </a:lnTo>
                <a:lnTo>
                  <a:pt x="113156" y="35285"/>
                </a:lnTo>
                <a:lnTo>
                  <a:pt x="166417" y="66766"/>
                </a:lnTo>
                <a:lnTo>
                  <a:pt x="236855" y="67175"/>
                </a:lnTo>
                <a:lnTo>
                  <a:pt x="236600" y="105275"/>
                </a:lnTo>
                <a:lnTo>
                  <a:pt x="241851" y="105275"/>
                </a:lnTo>
                <a:lnTo>
                  <a:pt x="274574" y="86440"/>
                </a:lnTo>
                <a:lnTo>
                  <a:pt x="132461" y="2481"/>
                </a:lnTo>
                <a:lnTo>
                  <a:pt x="125339" y="0"/>
                </a:lnTo>
                <a:close/>
              </a:path>
              <a:path w="274955" h="171450">
                <a:moveTo>
                  <a:pt x="254" y="65803"/>
                </a:moveTo>
                <a:lnTo>
                  <a:pt x="0" y="103903"/>
                </a:lnTo>
                <a:lnTo>
                  <a:pt x="166137" y="104866"/>
                </a:lnTo>
                <a:lnTo>
                  <a:pt x="198935" y="85987"/>
                </a:lnTo>
                <a:lnTo>
                  <a:pt x="166417" y="66766"/>
                </a:lnTo>
                <a:lnTo>
                  <a:pt x="254" y="65803"/>
                </a:lnTo>
                <a:close/>
              </a:path>
              <a:path w="274955" h="171450">
                <a:moveTo>
                  <a:pt x="227203" y="69715"/>
                </a:moveTo>
                <a:lnTo>
                  <a:pt x="198935" y="85987"/>
                </a:lnTo>
                <a:lnTo>
                  <a:pt x="227075" y="102620"/>
                </a:lnTo>
                <a:lnTo>
                  <a:pt x="227203" y="69715"/>
                </a:lnTo>
                <a:close/>
              </a:path>
              <a:path w="274955" h="171450">
                <a:moveTo>
                  <a:pt x="236838" y="69715"/>
                </a:moveTo>
                <a:lnTo>
                  <a:pt x="227203" y="69715"/>
                </a:lnTo>
                <a:lnTo>
                  <a:pt x="227075" y="102620"/>
                </a:lnTo>
                <a:lnTo>
                  <a:pt x="236618" y="102620"/>
                </a:lnTo>
                <a:lnTo>
                  <a:pt x="236838" y="69715"/>
                </a:lnTo>
                <a:close/>
              </a:path>
              <a:path w="274955" h="171450">
                <a:moveTo>
                  <a:pt x="166417" y="66766"/>
                </a:moveTo>
                <a:lnTo>
                  <a:pt x="198935" y="85987"/>
                </a:lnTo>
                <a:lnTo>
                  <a:pt x="227203" y="69715"/>
                </a:lnTo>
                <a:lnTo>
                  <a:pt x="236838" y="69715"/>
                </a:lnTo>
                <a:lnTo>
                  <a:pt x="236855" y="67175"/>
                </a:lnTo>
                <a:lnTo>
                  <a:pt x="166417" y="66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9784"/>
            <a:ext cx="5815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alibri"/>
                <a:cs typeface="Calibri"/>
              </a:rPr>
              <a:t>Sanity </a:t>
            </a:r>
            <a:r>
              <a:rPr sz="3600" spc="-55" dirty="0">
                <a:latin typeface="Calibri"/>
                <a:cs typeface="Calibri"/>
              </a:rPr>
              <a:t>Testing </a:t>
            </a:r>
            <a:r>
              <a:rPr sz="3600" spc="-80" dirty="0">
                <a:latin typeface="Calibri"/>
                <a:cs typeface="Calibri"/>
              </a:rPr>
              <a:t>Vs </a:t>
            </a:r>
            <a:r>
              <a:rPr sz="3600" spc="-30" dirty="0">
                <a:latin typeface="Calibri"/>
                <a:cs typeface="Calibri"/>
              </a:rPr>
              <a:t>Smoke</a:t>
            </a:r>
            <a:r>
              <a:rPr sz="3600" spc="50" dirty="0">
                <a:latin typeface="Calibri"/>
                <a:cs typeface="Calibri"/>
              </a:rPr>
              <a:t> </a:t>
            </a:r>
            <a:r>
              <a:rPr sz="3600" spc="-55" dirty="0">
                <a:latin typeface="Calibri"/>
                <a:cs typeface="Calibri"/>
              </a:rPr>
              <a:t>Testing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81200" y="1505711"/>
            <a:ext cx="6096000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9740" y="1142238"/>
            <a:ext cx="2463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What </a:t>
            </a:r>
            <a:r>
              <a:rPr sz="1800" b="1" dirty="0">
                <a:latin typeface="Calibri"/>
                <a:cs typeface="Calibri"/>
              </a:rPr>
              <a:t>is a </a:t>
            </a:r>
            <a:r>
              <a:rPr sz="1800" b="1" spc="-10" dirty="0">
                <a:latin typeface="Calibri"/>
                <a:cs typeface="Calibri"/>
              </a:rPr>
              <a:t>Software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Build?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Smoke </a:t>
            </a:r>
            <a:r>
              <a:rPr spc="-55" dirty="0"/>
              <a:t>Testing </a:t>
            </a:r>
            <a:r>
              <a:rPr spc="-80" dirty="0"/>
              <a:t>Vs </a:t>
            </a:r>
            <a:r>
              <a:rPr spc="-5" dirty="0"/>
              <a:t>Sanity </a:t>
            </a:r>
            <a:r>
              <a:rPr spc="-55" dirty="0"/>
              <a:t>Testing </a:t>
            </a:r>
            <a:r>
              <a:rPr dirty="0"/>
              <a:t>- </a:t>
            </a:r>
            <a:r>
              <a:rPr spc="-30" dirty="0"/>
              <a:t>Key  </a:t>
            </a:r>
            <a:r>
              <a:rPr spc="-20" dirty="0"/>
              <a:t>Differences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433154" y="1267959"/>
            <a:ext cx="7994565" cy="26893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5926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Re-testing </a:t>
            </a:r>
            <a:r>
              <a:rPr spc="-80" dirty="0"/>
              <a:t>Vs </a:t>
            </a:r>
            <a:r>
              <a:rPr spc="-15" dirty="0"/>
              <a:t>Regression</a:t>
            </a:r>
            <a:r>
              <a:rPr spc="50" dirty="0"/>
              <a:t> </a:t>
            </a:r>
            <a:r>
              <a:rPr spc="-5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00782"/>
            <a:ext cx="8049259" cy="28549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REGRESSION</a:t>
            </a:r>
            <a:r>
              <a:rPr sz="16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TESTING:</a:t>
            </a:r>
            <a:endParaRPr sz="1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Calibri"/>
                <a:cs typeface="Calibri"/>
              </a:rPr>
              <a:t>Repeated </a:t>
            </a:r>
            <a:r>
              <a:rPr sz="1600" spc="-5" dirty="0">
                <a:latin typeface="Calibri"/>
                <a:cs typeface="Calibri"/>
              </a:rPr>
              <a:t>testing of an already tested </a:t>
            </a:r>
            <a:r>
              <a:rPr sz="1600" spc="-15" dirty="0">
                <a:latin typeface="Calibri"/>
                <a:cs typeface="Calibri"/>
              </a:rPr>
              <a:t>program, </a:t>
            </a:r>
            <a:r>
              <a:rPr sz="1600" spc="-10" dirty="0">
                <a:latin typeface="Calibri"/>
                <a:cs typeface="Calibri"/>
              </a:rPr>
              <a:t>after </a:t>
            </a:r>
            <a:r>
              <a:rPr sz="1600" spc="-5" dirty="0">
                <a:latin typeface="Calibri"/>
                <a:cs typeface="Calibri"/>
              </a:rPr>
              <a:t>modification, to </a:t>
            </a:r>
            <a:r>
              <a:rPr sz="1600" spc="-10" dirty="0">
                <a:latin typeface="Calibri"/>
                <a:cs typeface="Calibri"/>
              </a:rPr>
              <a:t>discover any defects  introduced </a:t>
            </a:r>
            <a:r>
              <a:rPr sz="1600" spc="-5" dirty="0">
                <a:latin typeface="Calibri"/>
                <a:cs typeface="Calibri"/>
              </a:rPr>
              <a:t>or </a:t>
            </a:r>
            <a:r>
              <a:rPr sz="1600" spc="-15" dirty="0">
                <a:latin typeface="Calibri"/>
                <a:cs typeface="Calibri"/>
              </a:rPr>
              <a:t>uncovered </a:t>
            </a:r>
            <a:r>
              <a:rPr sz="1600" spc="-5" dirty="0">
                <a:latin typeface="Calibri"/>
                <a:cs typeface="Calibri"/>
              </a:rPr>
              <a:t>as a </a:t>
            </a:r>
            <a:r>
              <a:rPr sz="1600" spc="-10" dirty="0">
                <a:latin typeface="Calibri"/>
                <a:cs typeface="Calibri"/>
              </a:rPr>
              <a:t>result </a:t>
            </a:r>
            <a:r>
              <a:rPr sz="1600" spc="-5" dirty="0">
                <a:latin typeface="Calibri"/>
                <a:cs typeface="Calibri"/>
              </a:rPr>
              <a:t>of the changes in the </a:t>
            </a:r>
            <a:r>
              <a:rPr sz="1600" spc="-10" dirty="0">
                <a:latin typeface="Calibri"/>
                <a:cs typeface="Calibri"/>
              </a:rPr>
              <a:t>software </a:t>
            </a:r>
            <a:r>
              <a:rPr sz="1600" spc="-5" dirty="0">
                <a:latin typeface="Calibri"/>
                <a:cs typeface="Calibri"/>
              </a:rPr>
              <a:t>being tested or in another  </a:t>
            </a:r>
            <a:r>
              <a:rPr sz="1600" spc="-10" dirty="0">
                <a:latin typeface="Calibri"/>
                <a:cs typeface="Calibri"/>
              </a:rPr>
              <a:t>related </a:t>
            </a:r>
            <a:r>
              <a:rPr sz="1600" spc="-5" dirty="0">
                <a:latin typeface="Calibri"/>
                <a:cs typeface="Calibri"/>
              </a:rPr>
              <a:t>or </a:t>
            </a:r>
            <a:r>
              <a:rPr sz="1600" spc="-10" dirty="0">
                <a:latin typeface="Calibri"/>
                <a:cs typeface="Calibri"/>
              </a:rPr>
              <a:t>unrelated software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components.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15" dirty="0">
                <a:latin typeface="Calibri"/>
                <a:cs typeface="Calibri"/>
              </a:rPr>
              <a:t>Usually, </a:t>
            </a:r>
            <a:r>
              <a:rPr sz="1600" spc="-10" dirty="0">
                <a:latin typeface="Calibri"/>
                <a:cs typeface="Calibri"/>
              </a:rPr>
              <a:t>we </a:t>
            </a:r>
            <a:r>
              <a:rPr sz="1600" spc="-5" dirty="0">
                <a:latin typeface="Calibri"/>
                <a:cs typeface="Calibri"/>
              </a:rPr>
              <a:t>do </a:t>
            </a:r>
            <a:r>
              <a:rPr sz="1600" spc="-10" dirty="0">
                <a:latin typeface="Calibri"/>
                <a:cs typeface="Calibri"/>
              </a:rPr>
              <a:t>regression </a:t>
            </a:r>
            <a:r>
              <a:rPr sz="1600" spc="-5" dirty="0">
                <a:latin typeface="Calibri"/>
                <a:cs typeface="Calibri"/>
              </a:rPr>
              <a:t>testing in the </a:t>
            </a:r>
            <a:r>
              <a:rPr sz="1600" spc="-10" dirty="0">
                <a:latin typeface="Calibri"/>
                <a:cs typeface="Calibri"/>
              </a:rPr>
              <a:t>following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cases:</a:t>
            </a:r>
            <a:endParaRPr sz="1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latin typeface="Calibri"/>
                <a:cs typeface="Calibri"/>
              </a:rPr>
              <a:t>New </a:t>
            </a:r>
            <a:r>
              <a:rPr sz="1600" spc="-5" dirty="0">
                <a:latin typeface="Calibri"/>
                <a:cs typeface="Calibri"/>
              </a:rPr>
              <a:t>functionalities </a:t>
            </a:r>
            <a:r>
              <a:rPr sz="1600" spc="-15" dirty="0">
                <a:latin typeface="Calibri"/>
                <a:cs typeface="Calibri"/>
              </a:rPr>
              <a:t>are </a:t>
            </a:r>
            <a:r>
              <a:rPr sz="1600" spc="-5" dirty="0">
                <a:latin typeface="Calibri"/>
                <a:cs typeface="Calibri"/>
              </a:rPr>
              <a:t>added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application</a:t>
            </a:r>
            <a:endParaRPr sz="1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latin typeface="Calibri"/>
                <a:cs typeface="Calibri"/>
              </a:rPr>
              <a:t>Change Requirement </a:t>
            </a:r>
            <a:r>
              <a:rPr sz="1600" spc="-5" dirty="0">
                <a:latin typeface="Calibri"/>
                <a:cs typeface="Calibri"/>
              </a:rPr>
              <a:t>(In </a:t>
            </a:r>
            <a:r>
              <a:rPr sz="1600" spc="-10" dirty="0">
                <a:latin typeface="Calibri"/>
                <a:cs typeface="Calibri"/>
              </a:rPr>
              <a:t>organizations, we </a:t>
            </a:r>
            <a:r>
              <a:rPr sz="1600" spc="-5" dirty="0">
                <a:latin typeface="Calibri"/>
                <a:cs typeface="Calibri"/>
              </a:rPr>
              <a:t>call it as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CR)</a:t>
            </a:r>
            <a:endParaRPr sz="1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15" dirty="0">
                <a:latin typeface="Calibri"/>
                <a:cs typeface="Calibri"/>
              </a:rPr>
              <a:t>Defect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Fixing</a:t>
            </a:r>
            <a:endParaRPr sz="1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15" dirty="0">
                <a:latin typeface="Calibri"/>
                <a:cs typeface="Calibri"/>
              </a:rPr>
              <a:t>Performance </a:t>
            </a:r>
            <a:r>
              <a:rPr sz="1600" spc="-5" dirty="0">
                <a:latin typeface="Calibri"/>
                <a:cs typeface="Calibri"/>
              </a:rPr>
              <a:t>Issue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Fix</a:t>
            </a:r>
            <a:endParaRPr sz="1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15" dirty="0">
                <a:latin typeface="Calibri"/>
                <a:cs typeface="Calibri"/>
              </a:rPr>
              <a:t>Environment </a:t>
            </a:r>
            <a:r>
              <a:rPr sz="1600" spc="-5" dirty="0">
                <a:latin typeface="Calibri"/>
                <a:cs typeface="Calibri"/>
              </a:rPr>
              <a:t>change (E.g.. </a:t>
            </a:r>
            <a:r>
              <a:rPr sz="1600" spc="-10" dirty="0">
                <a:latin typeface="Calibri"/>
                <a:cs typeface="Calibri"/>
              </a:rPr>
              <a:t>Updating </a:t>
            </a:r>
            <a:r>
              <a:rPr sz="1600" spc="-5" dirty="0">
                <a:latin typeface="Calibri"/>
                <a:cs typeface="Calibri"/>
              </a:rPr>
              <a:t>the DB </a:t>
            </a:r>
            <a:r>
              <a:rPr sz="1600" spc="-15" dirty="0">
                <a:latin typeface="Calibri"/>
                <a:cs typeface="Calibri"/>
              </a:rPr>
              <a:t>from </a:t>
            </a:r>
            <a:r>
              <a:rPr sz="1600" spc="-5" dirty="0">
                <a:latin typeface="Calibri"/>
                <a:cs typeface="Calibri"/>
              </a:rPr>
              <a:t>MySQL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Oracle)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5926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Re-testing </a:t>
            </a:r>
            <a:r>
              <a:rPr spc="-80" dirty="0"/>
              <a:t>Vs </a:t>
            </a:r>
            <a:r>
              <a:rPr spc="-15" dirty="0"/>
              <a:t>Regression</a:t>
            </a:r>
            <a:r>
              <a:rPr spc="50" dirty="0"/>
              <a:t> </a:t>
            </a:r>
            <a:r>
              <a:rPr spc="-5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67308"/>
            <a:ext cx="8046084" cy="20256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RETESTING:</a:t>
            </a:r>
            <a:endParaRPr sz="1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75" dirty="0">
                <a:latin typeface="Calibri"/>
                <a:cs typeface="Calibri"/>
              </a:rPr>
              <a:t>To </a:t>
            </a:r>
            <a:r>
              <a:rPr sz="1600" spc="-10" dirty="0">
                <a:latin typeface="Calibri"/>
                <a:cs typeface="Calibri"/>
              </a:rPr>
              <a:t>ensure </a:t>
            </a:r>
            <a:r>
              <a:rPr sz="1600" spc="-5" dirty="0">
                <a:latin typeface="Calibri"/>
                <a:cs typeface="Calibri"/>
              </a:rPr>
              <a:t>that the </a:t>
            </a:r>
            <a:r>
              <a:rPr sz="1600" spc="-10" dirty="0">
                <a:latin typeface="Calibri"/>
                <a:cs typeface="Calibri"/>
              </a:rPr>
              <a:t>defects </a:t>
            </a:r>
            <a:r>
              <a:rPr sz="1600" spc="-5" dirty="0">
                <a:latin typeface="Calibri"/>
                <a:cs typeface="Calibri"/>
              </a:rPr>
              <a:t>which </a:t>
            </a:r>
            <a:r>
              <a:rPr sz="1600" spc="-15" dirty="0">
                <a:latin typeface="Calibri"/>
                <a:cs typeface="Calibri"/>
              </a:rPr>
              <a:t>were found </a:t>
            </a:r>
            <a:r>
              <a:rPr sz="1600" spc="-5" dirty="0">
                <a:latin typeface="Calibri"/>
                <a:cs typeface="Calibri"/>
              </a:rPr>
              <a:t>and posted in the earlier build </a:t>
            </a:r>
            <a:r>
              <a:rPr sz="1600" spc="-15" dirty="0">
                <a:latin typeface="Calibri"/>
                <a:cs typeface="Calibri"/>
              </a:rPr>
              <a:t>were </a:t>
            </a:r>
            <a:r>
              <a:rPr sz="1600" spc="-10" dirty="0">
                <a:latin typeface="Calibri"/>
                <a:cs typeface="Calibri"/>
              </a:rPr>
              <a:t>fixed </a:t>
            </a:r>
            <a:r>
              <a:rPr sz="1600" spc="-5" dirty="0">
                <a:latin typeface="Calibri"/>
                <a:cs typeface="Calibri"/>
              </a:rPr>
              <a:t>or not  in the </a:t>
            </a:r>
            <a:r>
              <a:rPr sz="1600" spc="-10" dirty="0">
                <a:latin typeface="Calibri"/>
                <a:cs typeface="Calibri"/>
              </a:rPr>
              <a:t>current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build.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Example</a:t>
            </a:r>
            <a:endParaRPr sz="1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i="1" spc="-5" dirty="0">
                <a:latin typeface="Calibri"/>
                <a:cs typeface="Calibri"/>
              </a:rPr>
              <a:t>Build 1.0 was released. </a:t>
            </a:r>
            <a:r>
              <a:rPr sz="1600" i="1" spc="-40" dirty="0">
                <a:latin typeface="Calibri"/>
                <a:cs typeface="Calibri"/>
              </a:rPr>
              <a:t>Test </a:t>
            </a:r>
            <a:r>
              <a:rPr sz="1600" i="1" spc="-10" dirty="0">
                <a:latin typeface="Calibri"/>
                <a:cs typeface="Calibri"/>
              </a:rPr>
              <a:t>team found some defects (Defect </a:t>
            </a:r>
            <a:r>
              <a:rPr sz="1600" i="1" spc="-5" dirty="0">
                <a:latin typeface="Calibri"/>
                <a:cs typeface="Calibri"/>
              </a:rPr>
              <a:t>Id 1.0.1, 1.0.2) </a:t>
            </a:r>
            <a:r>
              <a:rPr sz="1600" i="1" spc="-10" dirty="0">
                <a:latin typeface="Calibri"/>
                <a:cs typeface="Calibri"/>
              </a:rPr>
              <a:t>and</a:t>
            </a:r>
            <a:r>
              <a:rPr sz="1600" i="1" spc="21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posted.</a:t>
            </a:r>
            <a:endParaRPr sz="1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i="1" spc="-5" dirty="0">
                <a:latin typeface="Calibri"/>
                <a:cs typeface="Calibri"/>
              </a:rPr>
              <a:t>Build 1.1 was released, </a:t>
            </a:r>
            <a:r>
              <a:rPr sz="1600" i="1" spc="-15" dirty="0">
                <a:latin typeface="Calibri"/>
                <a:cs typeface="Calibri"/>
              </a:rPr>
              <a:t>now </a:t>
            </a:r>
            <a:r>
              <a:rPr sz="1600" i="1" spc="-10" dirty="0">
                <a:latin typeface="Calibri"/>
                <a:cs typeface="Calibri"/>
              </a:rPr>
              <a:t>testing </a:t>
            </a:r>
            <a:r>
              <a:rPr sz="1600" i="1" spc="-5" dirty="0">
                <a:latin typeface="Calibri"/>
                <a:cs typeface="Calibri"/>
              </a:rPr>
              <a:t>the </a:t>
            </a:r>
            <a:r>
              <a:rPr sz="1600" i="1" spc="-10" dirty="0">
                <a:latin typeface="Calibri"/>
                <a:cs typeface="Calibri"/>
              </a:rPr>
              <a:t>defects </a:t>
            </a:r>
            <a:r>
              <a:rPr sz="1600" i="1" spc="-5" dirty="0">
                <a:latin typeface="Calibri"/>
                <a:cs typeface="Calibri"/>
              </a:rPr>
              <a:t>1.0.1 </a:t>
            </a:r>
            <a:r>
              <a:rPr sz="1600" i="1" spc="-10" dirty="0">
                <a:latin typeface="Calibri"/>
                <a:cs typeface="Calibri"/>
              </a:rPr>
              <a:t>and </a:t>
            </a:r>
            <a:r>
              <a:rPr sz="1600" i="1" spc="-5" dirty="0">
                <a:latin typeface="Calibri"/>
                <a:cs typeface="Calibri"/>
              </a:rPr>
              <a:t>1.0.2 in this build is</a:t>
            </a:r>
            <a:r>
              <a:rPr sz="1600" i="1" spc="18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retesting.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4720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Why </a:t>
            </a:r>
            <a:r>
              <a:rPr spc="-5" dirty="0"/>
              <a:t>do </a:t>
            </a:r>
            <a:r>
              <a:rPr spc="-20" dirty="0"/>
              <a:t>we </a:t>
            </a:r>
            <a:r>
              <a:rPr spc="-5" dirty="0"/>
              <a:t>need</a:t>
            </a:r>
            <a:r>
              <a:rPr spc="-40" dirty="0"/>
              <a:t> </a:t>
            </a:r>
            <a:r>
              <a:rPr spc="-15" dirty="0"/>
              <a:t>testing?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48106"/>
            <a:ext cx="7301865" cy="188213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16559" indent="-40386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15925" algn="l"/>
                <a:tab pos="416559" algn="l"/>
              </a:tabLst>
            </a:pPr>
            <a:r>
              <a:rPr sz="2100" spc="-10" dirty="0">
                <a:latin typeface="Calibri"/>
                <a:cs typeface="Calibri"/>
              </a:rPr>
              <a:t>Ensure </a:t>
            </a:r>
            <a:r>
              <a:rPr sz="2100" spc="-5" dirty="0">
                <a:latin typeface="Calibri"/>
                <a:cs typeface="Calibri"/>
              </a:rPr>
              <a:t>that </a:t>
            </a:r>
            <a:r>
              <a:rPr sz="2100" spc="-10" dirty="0">
                <a:latin typeface="Calibri"/>
                <a:cs typeface="Calibri"/>
              </a:rPr>
              <a:t>software </a:t>
            </a:r>
            <a:r>
              <a:rPr sz="2100" dirty="0">
                <a:latin typeface="Calibri"/>
                <a:cs typeface="Calibri"/>
              </a:rPr>
              <a:t>is 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bug</a:t>
            </a:r>
            <a:r>
              <a:rPr sz="2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0000"/>
                </a:solidFill>
                <a:latin typeface="Calibri"/>
                <a:cs typeface="Calibri"/>
              </a:rPr>
              <a:t>free</a:t>
            </a:r>
            <a:r>
              <a:rPr sz="2100" spc="-1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marL="416559" indent="-40386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415925" algn="l"/>
                <a:tab pos="416559" algn="l"/>
              </a:tabLst>
            </a:pPr>
            <a:r>
              <a:rPr sz="2100" spc="-10" dirty="0">
                <a:latin typeface="Calibri"/>
                <a:cs typeface="Calibri"/>
              </a:rPr>
              <a:t>Ensure </a:t>
            </a:r>
            <a:r>
              <a:rPr sz="2100" spc="-5" dirty="0">
                <a:latin typeface="Calibri"/>
                <a:cs typeface="Calibri"/>
              </a:rPr>
              <a:t>that </a:t>
            </a:r>
            <a:r>
              <a:rPr sz="2100" spc="-25" dirty="0">
                <a:solidFill>
                  <a:srgbClr val="FF0000"/>
                </a:solidFill>
                <a:latin typeface="Calibri"/>
                <a:cs typeface="Calibri"/>
              </a:rPr>
              <a:t>system 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meets </a:t>
            </a:r>
            <a:r>
              <a:rPr sz="2100" spc="-10" dirty="0">
                <a:latin typeface="Calibri"/>
                <a:cs typeface="Calibri"/>
              </a:rPr>
              <a:t>customer requirements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8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software</a:t>
            </a:r>
            <a:endParaRPr sz="21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100" spc="-5" dirty="0">
                <a:latin typeface="Calibri"/>
                <a:cs typeface="Calibri"/>
              </a:rPr>
              <a:t>specifications.</a:t>
            </a:r>
            <a:endParaRPr sz="2100">
              <a:latin typeface="Calibri"/>
              <a:cs typeface="Calibri"/>
            </a:endParaRPr>
          </a:p>
          <a:p>
            <a:pPr marL="416559" indent="-40386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415925" algn="l"/>
                <a:tab pos="416559" algn="l"/>
              </a:tabLst>
            </a:pPr>
            <a:r>
              <a:rPr sz="2100" spc="-10" dirty="0">
                <a:latin typeface="Calibri"/>
                <a:cs typeface="Calibri"/>
              </a:rPr>
              <a:t>Ensure </a:t>
            </a:r>
            <a:r>
              <a:rPr sz="2100" spc="-5" dirty="0">
                <a:latin typeface="Calibri"/>
                <a:cs typeface="Calibri"/>
              </a:rPr>
              <a:t>that </a:t>
            </a:r>
            <a:r>
              <a:rPr sz="2100" spc="-20" dirty="0">
                <a:latin typeface="Calibri"/>
                <a:cs typeface="Calibri"/>
              </a:rPr>
              <a:t>system </a:t>
            </a:r>
            <a:r>
              <a:rPr sz="2100" spc="-5" dirty="0">
                <a:latin typeface="Calibri"/>
                <a:cs typeface="Calibri"/>
              </a:rPr>
              <a:t>meets 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end 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user</a:t>
            </a:r>
            <a:r>
              <a:rPr sz="21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0000"/>
                </a:solidFill>
                <a:latin typeface="Calibri"/>
                <a:cs typeface="Calibri"/>
              </a:rPr>
              <a:t>expectations</a:t>
            </a:r>
            <a:r>
              <a:rPr sz="2100" spc="-1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latin typeface="Calibri"/>
                <a:cs typeface="Calibri"/>
              </a:rPr>
              <a:t>Fixing the bugs identified </a:t>
            </a:r>
            <a:r>
              <a:rPr sz="2100" spc="-10" dirty="0">
                <a:latin typeface="Calibri"/>
                <a:cs typeface="Calibri"/>
              </a:rPr>
              <a:t>after </a:t>
            </a:r>
            <a:r>
              <a:rPr sz="2100" spc="-5" dirty="0">
                <a:latin typeface="Calibri"/>
                <a:cs typeface="Calibri"/>
              </a:rPr>
              <a:t>release </a:t>
            </a:r>
            <a:r>
              <a:rPr sz="2100" dirty="0">
                <a:latin typeface="Calibri"/>
                <a:cs typeface="Calibri"/>
              </a:rPr>
              <a:t>is</a:t>
            </a:r>
            <a:r>
              <a:rPr sz="2100" spc="9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expensive.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312"/>
            <a:ext cx="74980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/>
              <a:t>Difference </a:t>
            </a:r>
            <a:r>
              <a:rPr sz="3200" spc="-10" dirty="0"/>
              <a:t>between </a:t>
            </a:r>
            <a:r>
              <a:rPr sz="3200" spc="-15" dirty="0"/>
              <a:t>Regression </a:t>
            </a:r>
            <a:r>
              <a:rPr sz="3200" dirty="0"/>
              <a:t>and</a:t>
            </a:r>
            <a:r>
              <a:rPr sz="3200" spc="25" dirty="0"/>
              <a:t> </a:t>
            </a:r>
            <a:r>
              <a:rPr sz="3200" spc="-20" dirty="0"/>
              <a:t>Retesting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314955" y="1100327"/>
            <a:ext cx="2604516" cy="1118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9023" y="1080516"/>
            <a:ext cx="1568196" cy="1109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2148" y="1124698"/>
            <a:ext cx="2514703" cy="1028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2148" y="1124698"/>
            <a:ext cx="2515235" cy="1029335"/>
          </a:xfrm>
          <a:custGeom>
            <a:avLst/>
            <a:gdLst/>
            <a:ahLst/>
            <a:cxnLst/>
            <a:rect l="l" t="t" r="r" b="b"/>
            <a:pathLst>
              <a:path w="2515235" h="1029335">
                <a:moveTo>
                  <a:pt x="733476" y="1028712"/>
                </a:moveTo>
                <a:lnTo>
                  <a:pt x="639496" y="855357"/>
                </a:lnTo>
                <a:lnTo>
                  <a:pt x="573917" y="840945"/>
                </a:lnTo>
                <a:lnTo>
                  <a:pt x="511607" y="825323"/>
                </a:lnTo>
                <a:lnTo>
                  <a:pt x="452617" y="808557"/>
                </a:lnTo>
                <a:lnTo>
                  <a:pt x="396995" y="790713"/>
                </a:lnTo>
                <a:lnTo>
                  <a:pt x="344793" y="771856"/>
                </a:lnTo>
                <a:lnTo>
                  <a:pt x="296060" y="752050"/>
                </a:lnTo>
                <a:lnTo>
                  <a:pt x="250845" y="731361"/>
                </a:lnTo>
                <a:lnTo>
                  <a:pt x="209199" y="709854"/>
                </a:lnTo>
                <a:lnTo>
                  <a:pt x="171172" y="687595"/>
                </a:lnTo>
                <a:lnTo>
                  <a:pt x="136813" y="664649"/>
                </a:lnTo>
                <a:lnTo>
                  <a:pt x="106173" y="641080"/>
                </a:lnTo>
                <a:lnTo>
                  <a:pt x="56248" y="592336"/>
                </a:lnTo>
                <a:lnTo>
                  <a:pt x="21795" y="541885"/>
                </a:lnTo>
                <a:lnTo>
                  <a:pt x="3213" y="490250"/>
                </a:lnTo>
                <a:lnTo>
                  <a:pt x="0" y="464150"/>
                </a:lnTo>
                <a:lnTo>
                  <a:pt x="903" y="437951"/>
                </a:lnTo>
                <a:lnTo>
                  <a:pt x="15263" y="385509"/>
                </a:lnTo>
                <a:lnTo>
                  <a:pt x="46693" y="333448"/>
                </a:lnTo>
                <a:lnTo>
                  <a:pt x="95591" y="282287"/>
                </a:lnTo>
                <a:lnTo>
                  <a:pt x="126716" y="257208"/>
                </a:lnTo>
                <a:lnTo>
                  <a:pt x="162357" y="232549"/>
                </a:lnTo>
                <a:lnTo>
                  <a:pt x="224916" y="196247"/>
                </a:lnTo>
                <a:lnTo>
                  <a:pt x="259117" y="179163"/>
                </a:lnTo>
                <a:lnTo>
                  <a:pt x="295155" y="162800"/>
                </a:lnTo>
                <a:lnTo>
                  <a:pt x="332949" y="147168"/>
                </a:lnTo>
                <a:lnTo>
                  <a:pt x="372417" y="132275"/>
                </a:lnTo>
                <a:lnTo>
                  <a:pt x="413475" y="118130"/>
                </a:lnTo>
                <a:lnTo>
                  <a:pt x="456042" y="104739"/>
                </a:lnTo>
                <a:lnTo>
                  <a:pt x="500036" y="92112"/>
                </a:lnTo>
                <a:lnTo>
                  <a:pt x="545374" y="80258"/>
                </a:lnTo>
                <a:lnTo>
                  <a:pt x="591974" y="69183"/>
                </a:lnTo>
                <a:lnTo>
                  <a:pt x="639754" y="58897"/>
                </a:lnTo>
                <a:lnTo>
                  <a:pt x="688632" y="49408"/>
                </a:lnTo>
                <a:lnTo>
                  <a:pt x="738525" y="40725"/>
                </a:lnTo>
                <a:lnTo>
                  <a:pt x="789351" y="32854"/>
                </a:lnTo>
                <a:lnTo>
                  <a:pt x="841028" y="25806"/>
                </a:lnTo>
                <a:lnTo>
                  <a:pt x="893474" y="19588"/>
                </a:lnTo>
                <a:lnTo>
                  <a:pt x="946607" y="14208"/>
                </a:lnTo>
                <a:lnTo>
                  <a:pt x="1000343" y="9675"/>
                </a:lnTo>
                <a:lnTo>
                  <a:pt x="1054602" y="5996"/>
                </a:lnTo>
                <a:lnTo>
                  <a:pt x="1109301" y="3181"/>
                </a:lnTo>
                <a:lnTo>
                  <a:pt x="1164357" y="1238"/>
                </a:lnTo>
                <a:lnTo>
                  <a:pt x="1219688" y="175"/>
                </a:lnTo>
                <a:lnTo>
                  <a:pt x="1275213" y="0"/>
                </a:lnTo>
                <a:lnTo>
                  <a:pt x="1330848" y="721"/>
                </a:lnTo>
                <a:lnTo>
                  <a:pt x="1386512" y="2347"/>
                </a:lnTo>
                <a:lnTo>
                  <a:pt x="1442122" y="4886"/>
                </a:lnTo>
                <a:lnTo>
                  <a:pt x="1497597" y="8347"/>
                </a:lnTo>
                <a:lnTo>
                  <a:pt x="1552853" y="12737"/>
                </a:lnTo>
                <a:lnTo>
                  <a:pt x="1607809" y="18065"/>
                </a:lnTo>
                <a:lnTo>
                  <a:pt x="1662383" y="24340"/>
                </a:lnTo>
                <a:lnTo>
                  <a:pt x="1716491" y="31569"/>
                </a:lnTo>
                <a:lnTo>
                  <a:pt x="1770053" y="39761"/>
                </a:lnTo>
                <a:lnTo>
                  <a:pt x="1822985" y="48925"/>
                </a:lnTo>
                <a:lnTo>
                  <a:pt x="1875206" y="59067"/>
                </a:lnTo>
                <a:lnTo>
                  <a:pt x="1940785" y="73480"/>
                </a:lnTo>
                <a:lnTo>
                  <a:pt x="2003095" y="89102"/>
                </a:lnTo>
                <a:lnTo>
                  <a:pt x="2062086" y="105868"/>
                </a:lnTo>
                <a:lnTo>
                  <a:pt x="2117707" y="123712"/>
                </a:lnTo>
                <a:lnTo>
                  <a:pt x="2169909" y="142569"/>
                </a:lnTo>
                <a:lnTo>
                  <a:pt x="2218643" y="162375"/>
                </a:lnTo>
                <a:lnTo>
                  <a:pt x="2263857" y="183064"/>
                </a:lnTo>
                <a:lnTo>
                  <a:pt x="2305503" y="204571"/>
                </a:lnTo>
                <a:lnTo>
                  <a:pt x="2343531" y="226830"/>
                </a:lnTo>
                <a:lnTo>
                  <a:pt x="2377889" y="249776"/>
                </a:lnTo>
                <a:lnTo>
                  <a:pt x="2408529" y="273345"/>
                </a:lnTo>
                <a:lnTo>
                  <a:pt x="2458455" y="322089"/>
                </a:lnTo>
                <a:lnTo>
                  <a:pt x="2492908" y="372540"/>
                </a:lnTo>
                <a:lnTo>
                  <a:pt x="2511489" y="424175"/>
                </a:lnTo>
                <a:lnTo>
                  <a:pt x="2514703" y="450275"/>
                </a:lnTo>
                <a:lnTo>
                  <a:pt x="2513799" y="476474"/>
                </a:lnTo>
                <a:lnTo>
                  <a:pt x="2499439" y="528916"/>
                </a:lnTo>
                <a:lnTo>
                  <a:pt x="2468010" y="580977"/>
                </a:lnTo>
                <a:lnTo>
                  <a:pt x="2419111" y="632138"/>
                </a:lnTo>
                <a:lnTo>
                  <a:pt x="2387987" y="657217"/>
                </a:lnTo>
                <a:lnTo>
                  <a:pt x="2352345" y="681875"/>
                </a:lnTo>
                <a:lnTo>
                  <a:pt x="2289973" y="718037"/>
                </a:lnTo>
                <a:lnTo>
                  <a:pt x="2255715" y="735126"/>
                </a:lnTo>
                <a:lnTo>
                  <a:pt x="2219518" y="751535"/>
                </a:lnTo>
                <a:lnTo>
                  <a:pt x="2181460" y="767247"/>
                </a:lnTo>
                <a:lnTo>
                  <a:pt x="2141622" y="782250"/>
                </a:lnTo>
                <a:lnTo>
                  <a:pt x="2100084" y="796528"/>
                </a:lnTo>
                <a:lnTo>
                  <a:pt x="2056927" y="810066"/>
                </a:lnTo>
                <a:lnTo>
                  <a:pt x="2012231" y="822850"/>
                </a:lnTo>
                <a:lnTo>
                  <a:pt x="1966076" y="834865"/>
                </a:lnTo>
                <a:lnTo>
                  <a:pt x="1918542" y="846097"/>
                </a:lnTo>
                <a:lnTo>
                  <a:pt x="1869710" y="856531"/>
                </a:lnTo>
                <a:lnTo>
                  <a:pt x="1819660" y="866152"/>
                </a:lnTo>
                <a:lnTo>
                  <a:pt x="1768471" y="874946"/>
                </a:lnTo>
                <a:lnTo>
                  <a:pt x="1716225" y="882898"/>
                </a:lnTo>
                <a:lnTo>
                  <a:pt x="1663002" y="889993"/>
                </a:lnTo>
                <a:lnTo>
                  <a:pt x="1608881" y="896217"/>
                </a:lnTo>
                <a:lnTo>
                  <a:pt x="1553944" y="901555"/>
                </a:lnTo>
                <a:lnTo>
                  <a:pt x="1498270" y="905992"/>
                </a:lnTo>
                <a:lnTo>
                  <a:pt x="1441939" y="909514"/>
                </a:lnTo>
                <a:lnTo>
                  <a:pt x="1385032" y="912105"/>
                </a:lnTo>
                <a:lnTo>
                  <a:pt x="1327630" y="913753"/>
                </a:lnTo>
                <a:lnTo>
                  <a:pt x="1269811" y="914441"/>
                </a:lnTo>
                <a:lnTo>
                  <a:pt x="1211657" y="914155"/>
                </a:lnTo>
                <a:lnTo>
                  <a:pt x="1153248" y="912880"/>
                </a:lnTo>
                <a:lnTo>
                  <a:pt x="1094664" y="910602"/>
                </a:lnTo>
                <a:lnTo>
                  <a:pt x="733476" y="1028712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142238"/>
            <a:ext cx="7368540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3170" marR="3698240" algn="ctr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Re-Testing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Regression 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Case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1: </a:t>
            </a:r>
            <a:r>
              <a:rPr sz="2000" spc="-5" dirty="0">
                <a:latin typeface="Calibri"/>
                <a:cs typeface="Calibri"/>
              </a:rPr>
              <a:t>Login </a:t>
            </a:r>
            <a:r>
              <a:rPr sz="2000" spc="-15" dirty="0">
                <a:latin typeface="Calibri"/>
                <a:cs typeface="Calibri"/>
              </a:rPr>
              <a:t>Page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Login </a:t>
            </a:r>
            <a:r>
              <a:rPr sz="2000" spc="-10" dirty="0">
                <a:latin typeface="Calibri"/>
                <a:cs typeface="Calibri"/>
              </a:rPr>
              <a:t>button </a:t>
            </a:r>
            <a:r>
              <a:rPr sz="2000" spc="-5" dirty="0">
                <a:latin typeface="Calibri"/>
                <a:cs typeface="Calibri"/>
              </a:rPr>
              <a:t>not </a:t>
            </a:r>
            <a:r>
              <a:rPr sz="2000" spc="-10" dirty="0">
                <a:latin typeface="Calibri"/>
                <a:cs typeface="Calibri"/>
              </a:rPr>
              <a:t>working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(Bug)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Case 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2: </a:t>
            </a:r>
            <a:r>
              <a:rPr sz="2000" spc="-5" dirty="0">
                <a:latin typeface="Calibri"/>
                <a:cs typeface="Calibri"/>
              </a:rPr>
              <a:t>Login </a:t>
            </a:r>
            <a:r>
              <a:rPr sz="2000" spc="-15" dirty="0">
                <a:latin typeface="Calibri"/>
                <a:cs typeface="Calibri"/>
              </a:rPr>
              <a:t>Page </a:t>
            </a:r>
            <a:r>
              <a:rPr sz="2000" dirty="0">
                <a:latin typeface="Calibri"/>
                <a:cs typeface="Calibri"/>
              </a:rPr>
              <a:t>– Added </a:t>
            </a:r>
            <a:r>
              <a:rPr sz="2000" spc="-15" dirty="0">
                <a:latin typeface="Calibri"/>
                <a:cs typeface="Calibri"/>
              </a:rPr>
              <a:t>“Stay </a:t>
            </a:r>
            <a:r>
              <a:rPr sz="2000" spc="-5" dirty="0">
                <a:latin typeface="Calibri"/>
                <a:cs typeface="Calibri"/>
              </a:rPr>
              <a:t>signed in” checkbox (New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feature)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91155" y="3104388"/>
            <a:ext cx="2604516" cy="12100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8423" y="3128136"/>
            <a:ext cx="2514553" cy="11208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38423" y="3128136"/>
            <a:ext cx="2514600" cy="1121410"/>
          </a:xfrm>
          <a:custGeom>
            <a:avLst/>
            <a:gdLst/>
            <a:ahLst/>
            <a:cxnLst/>
            <a:rect l="l" t="t" r="r" b="b"/>
            <a:pathLst>
              <a:path w="2514600" h="1121410">
                <a:moveTo>
                  <a:pt x="1713587" y="0"/>
                </a:moveTo>
                <a:lnTo>
                  <a:pt x="1789406" y="249300"/>
                </a:lnTo>
                <a:lnTo>
                  <a:pt x="1857832" y="261851"/>
                </a:lnTo>
                <a:lnTo>
                  <a:pt x="1923252" y="275697"/>
                </a:lnTo>
                <a:lnTo>
                  <a:pt x="1985604" y="290774"/>
                </a:lnTo>
                <a:lnTo>
                  <a:pt x="2044824" y="307020"/>
                </a:lnTo>
                <a:lnTo>
                  <a:pt x="2100848" y="324371"/>
                </a:lnTo>
                <a:lnTo>
                  <a:pt x="2153613" y="342763"/>
                </a:lnTo>
                <a:lnTo>
                  <a:pt x="2203056" y="362133"/>
                </a:lnTo>
                <a:lnTo>
                  <a:pt x="2249113" y="382418"/>
                </a:lnTo>
                <a:lnTo>
                  <a:pt x="2291720" y="403553"/>
                </a:lnTo>
                <a:lnTo>
                  <a:pt x="2330814" y="425475"/>
                </a:lnTo>
                <a:lnTo>
                  <a:pt x="2366331" y="448122"/>
                </a:lnTo>
                <a:lnTo>
                  <a:pt x="2398208" y="471429"/>
                </a:lnTo>
                <a:lnTo>
                  <a:pt x="2450787" y="519770"/>
                </a:lnTo>
                <a:lnTo>
                  <a:pt x="2488043" y="569990"/>
                </a:lnTo>
                <a:lnTo>
                  <a:pt x="2509468" y="621582"/>
                </a:lnTo>
                <a:lnTo>
                  <a:pt x="2514553" y="674037"/>
                </a:lnTo>
                <a:lnTo>
                  <a:pt x="2510810" y="700430"/>
                </a:lnTo>
                <a:lnTo>
                  <a:pt x="2490433" y="753228"/>
                </a:lnTo>
                <a:lnTo>
                  <a:pt x="2452445" y="805620"/>
                </a:lnTo>
                <a:lnTo>
                  <a:pt x="2396339" y="857097"/>
                </a:lnTo>
                <a:lnTo>
                  <a:pt x="2341616" y="895027"/>
                </a:lnTo>
                <a:lnTo>
                  <a:pt x="2278632" y="930326"/>
                </a:lnTo>
                <a:lnTo>
                  <a:pt x="2244243" y="946963"/>
                </a:lnTo>
                <a:lnTo>
                  <a:pt x="2208030" y="962910"/>
                </a:lnTo>
                <a:lnTo>
                  <a:pt x="2170073" y="978157"/>
                </a:lnTo>
                <a:lnTo>
                  <a:pt x="2130452" y="992693"/>
                </a:lnTo>
                <a:lnTo>
                  <a:pt x="2089248" y="1006508"/>
                </a:lnTo>
                <a:lnTo>
                  <a:pt x="2046541" y="1019591"/>
                </a:lnTo>
                <a:lnTo>
                  <a:pt x="2002410" y="1031932"/>
                </a:lnTo>
                <a:lnTo>
                  <a:pt x="1956938" y="1043519"/>
                </a:lnTo>
                <a:lnTo>
                  <a:pt x="1910202" y="1054343"/>
                </a:lnTo>
                <a:lnTo>
                  <a:pt x="1862285" y="1064393"/>
                </a:lnTo>
                <a:lnTo>
                  <a:pt x="1813266" y="1073657"/>
                </a:lnTo>
                <a:lnTo>
                  <a:pt x="1763226" y="1082126"/>
                </a:lnTo>
                <a:lnTo>
                  <a:pt x="1712244" y="1089790"/>
                </a:lnTo>
                <a:lnTo>
                  <a:pt x="1660401" y="1096636"/>
                </a:lnTo>
                <a:lnTo>
                  <a:pt x="1607778" y="1102655"/>
                </a:lnTo>
                <a:lnTo>
                  <a:pt x="1554455" y="1107836"/>
                </a:lnTo>
                <a:lnTo>
                  <a:pt x="1500511" y="1112169"/>
                </a:lnTo>
                <a:lnTo>
                  <a:pt x="1446027" y="1115643"/>
                </a:lnTo>
                <a:lnTo>
                  <a:pt x="1391084" y="1118246"/>
                </a:lnTo>
                <a:lnTo>
                  <a:pt x="1335762" y="1119970"/>
                </a:lnTo>
                <a:lnTo>
                  <a:pt x="1280141" y="1120803"/>
                </a:lnTo>
                <a:lnTo>
                  <a:pt x="1224301" y="1120734"/>
                </a:lnTo>
                <a:lnTo>
                  <a:pt x="1168323" y="1119753"/>
                </a:lnTo>
                <a:lnTo>
                  <a:pt x="1112286" y="1117849"/>
                </a:lnTo>
                <a:lnTo>
                  <a:pt x="1056272" y="1115013"/>
                </a:lnTo>
                <a:lnTo>
                  <a:pt x="1000360" y="1111232"/>
                </a:lnTo>
                <a:lnTo>
                  <a:pt x="944631" y="1106496"/>
                </a:lnTo>
                <a:lnTo>
                  <a:pt x="889164" y="1100796"/>
                </a:lnTo>
                <a:lnTo>
                  <a:pt x="834042" y="1094120"/>
                </a:lnTo>
                <a:lnTo>
                  <a:pt x="779342" y="1086457"/>
                </a:lnTo>
                <a:lnTo>
                  <a:pt x="725146" y="1077798"/>
                </a:lnTo>
                <a:lnTo>
                  <a:pt x="656721" y="1065254"/>
                </a:lnTo>
                <a:lnTo>
                  <a:pt x="591301" y="1051414"/>
                </a:lnTo>
                <a:lnTo>
                  <a:pt x="528949" y="1036342"/>
                </a:lnTo>
                <a:lnTo>
                  <a:pt x="469729" y="1020101"/>
                </a:lnTo>
                <a:lnTo>
                  <a:pt x="413705" y="1002755"/>
                </a:lnTo>
                <a:lnTo>
                  <a:pt x="360940" y="984367"/>
                </a:lnTo>
                <a:lnTo>
                  <a:pt x="311497" y="965000"/>
                </a:lnTo>
                <a:lnTo>
                  <a:pt x="265440" y="944719"/>
                </a:lnTo>
                <a:lnTo>
                  <a:pt x="222833" y="923586"/>
                </a:lnTo>
                <a:lnTo>
                  <a:pt x="183739" y="901665"/>
                </a:lnTo>
                <a:lnTo>
                  <a:pt x="148222" y="879020"/>
                </a:lnTo>
                <a:lnTo>
                  <a:pt x="116345" y="855715"/>
                </a:lnTo>
                <a:lnTo>
                  <a:pt x="63766" y="807375"/>
                </a:lnTo>
                <a:lnTo>
                  <a:pt x="26509" y="757154"/>
                </a:lnTo>
                <a:lnTo>
                  <a:pt x="5085" y="705561"/>
                </a:lnTo>
                <a:lnTo>
                  <a:pt x="0" y="653103"/>
                </a:lnTo>
                <a:lnTo>
                  <a:pt x="3743" y="626708"/>
                </a:lnTo>
                <a:lnTo>
                  <a:pt x="24120" y="573906"/>
                </a:lnTo>
                <a:lnTo>
                  <a:pt x="62108" y="521509"/>
                </a:lnTo>
                <a:lnTo>
                  <a:pt x="118213" y="470026"/>
                </a:lnTo>
                <a:lnTo>
                  <a:pt x="175152" y="430785"/>
                </a:lnTo>
                <a:lnTo>
                  <a:pt x="241386" y="394178"/>
                </a:lnTo>
                <a:lnTo>
                  <a:pt x="277772" y="376909"/>
                </a:lnTo>
                <a:lnTo>
                  <a:pt x="316223" y="360356"/>
                </a:lnTo>
                <a:lnTo>
                  <a:pt x="356652" y="344537"/>
                </a:lnTo>
                <a:lnTo>
                  <a:pt x="398972" y="329472"/>
                </a:lnTo>
                <a:lnTo>
                  <a:pt x="443097" y="315179"/>
                </a:lnTo>
                <a:lnTo>
                  <a:pt x="488940" y="301677"/>
                </a:lnTo>
                <a:lnTo>
                  <a:pt x="536415" y="288986"/>
                </a:lnTo>
                <a:lnTo>
                  <a:pt x="585435" y="277124"/>
                </a:lnTo>
                <a:lnTo>
                  <a:pt x="635914" y="266110"/>
                </a:lnTo>
                <a:lnTo>
                  <a:pt x="687765" y="255963"/>
                </a:lnTo>
                <a:lnTo>
                  <a:pt x="740902" y="246703"/>
                </a:lnTo>
                <a:lnTo>
                  <a:pt x="795238" y="238347"/>
                </a:lnTo>
                <a:lnTo>
                  <a:pt x="850686" y="230916"/>
                </a:lnTo>
                <a:lnTo>
                  <a:pt x="907161" y="224428"/>
                </a:lnTo>
                <a:lnTo>
                  <a:pt x="964576" y="218901"/>
                </a:lnTo>
                <a:lnTo>
                  <a:pt x="1022844" y="214356"/>
                </a:lnTo>
                <a:lnTo>
                  <a:pt x="1081878" y="210811"/>
                </a:lnTo>
                <a:lnTo>
                  <a:pt x="1141592" y="208285"/>
                </a:lnTo>
                <a:lnTo>
                  <a:pt x="1201901" y="206796"/>
                </a:lnTo>
                <a:lnTo>
                  <a:pt x="1262716" y="206365"/>
                </a:lnTo>
                <a:lnTo>
                  <a:pt x="1323951" y="207010"/>
                </a:lnTo>
                <a:lnTo>
                  <a:pt x="1713587" y="0"/>
                </a:lnTo>
                <a:close/>
              </a:path>
            </a:pathLst>
          </a:custGeom>
          <a:ln w="9144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22194" y="3657396"/>
            <a:ext cx="1729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Regression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7561" y="3335273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1295400" y="0"/>
                </a:moveTo>
                <a:lnTo>
                  <a:pt x="76200" y="0"/>
                </a:lnTo>
                <a:lnTo>
                  <a:pt x="46537" y="5994"/>
                </a:lnTo>
                <a:lnTo>
                  <a:pt x="22317" y="22336"/>
                </a:lnTo>
                <a:lnTo>
                  <a:pt x="5987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40"/>
                </a:lnTo>
                <a:lnTo>
                  <a:pt x="22317" y="434863"/>
                </a:lnTo>
                <a:lnTo>
                  <a:pt x="46537" y="451205"/>
                </a:lnTo>
                <a:lnTo>
                  <a:pt x="76200" y="457200"/>
                </a:lnTo>
                <a:lnTo>
                  <a:pt x="1295400" y="457200"/>
                </a:lnTo>
                <a:lnTo>
                  <a:pt x="1325040" y="451205"/>
                </a:lnTo>
                <a:lnTo>
                  <a:pt x="1349263" y="434863"/>
                </a:lnTo>
                <a:lnTo>
                  <a:pt x="1365605" y="410640"/>
                </a:lnTo>
                <a:lnTo>
                  <a:pt x="1371600" y="381000"/>
                </a:lnTo>
                <a:lnTo>
                  <a:pt x="1371600" y="76200"/>
                </a:lnTo>
                <a:lnTo>
                  <a:pt x="1365605" y="46559"/>
                </a:lnTo>
                <a:lnTo>
                  <a:pt x="1349263" y="22336"/>
                </a:lnTo>
                <a:lnTo>
                  <a:pt x="1325040" y="5994"/>
                </a:lnTo>
                <a:lnTo>
                  <a:pt x="12954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7561" y="3335273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76200"/>
                </a:moveTo>
                <a:lnTo>
                  <a:pt x="5987" y="46559"/>
                </a:lnTo>
                <a:lnTo>
                  <a:pt x="22317" y="22336"/>
                </a:lnTo>
                <a:lnTo>
                  <a:pt x="46537" y="5994"/>
                </a:lnTo>
                <a:lnTo>
                  <a:pt x="76200" y="0"/>
                </a:lnTo>
                <a:lnTo>
                  <a:pt x="1295400" y="0"/>
                </a:lnTo>
                <a:lnTo>
                  <a:pt x="1325040" y="5994"/>
                </a:lnTo>
                <a:lnTo>
                  <a:pt x="1349263" y="22336"/>
                </a:lnTo>
                <a:lnTo>
                  <a:pt x="1365605" y="46559"/>
                </a:lnTo>
                <a:lnTo>
                  <a:pt x="1371600" y="76200"/>
                </a:lnTo>
                <a:lnTo>
                  <a:pt x="1371600" y="381000"/>
                </a:lnTo>
                <a:lnTo>
                  <a:pt x="1365605" y="410640"/>
                </a:lnTo>
                <a:lnTo>
                  <a:pt x="1349263" y="434863"/>
                </a:lnTo>
                <a:lnTo>
                  <a:pt x="1325040" y="451205"/>
                </a:lnTo>
                <a:lnTo>
                  <a:pt x="1295400" y="457200"/>
                </a:lnTo>
                <a:lnTo>
                  <a:pt x="76200" y="457200"/>
                </a:lnTo>
                <a:lnTo>
                  <a:pt x="46537" y="451205"/>
                </a:lnTo>
                <a:lnTo>
                  <a:pt x="22317" y="434863"/>
                </a:lnTo>
                <a:lnTo>
                  <a:pt x="5987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961" y="2268473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1295400" y="0"/>
                </a:moveTo>
                <a:lnTo>
                  <a:pt x="76200" y="0"/>
                </a:lnTo>
                <a:lnTo>
                  <a:pt x="46537" y="5994"/>
                </a:lnTo>
                <a:lnTo>
                  <a:pt x="22317" y="22336"/>
                </a:lnTo>
                <a:lnTo>
                  <a:pt x="5987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40"/>
                </a:lnTo>
                <a:lnTo>
                  <a:pt x="22317" y="434863"/>
                </a:lnTo>
                <a:lnTo>
                  <a:pt x="46537" y="451205"/>
                </a:lnTo>
                <a:lnTo>
                  <a:pt x="76200" y="457200"/>
                </a:lnTo>
                <a:lnTo>
                  <a:pt x="1295400" y="457200"/>
                </a:lnTo>
                <a:lnTo>
                  <a:pt x="1325040" y="451205"/>
                </a:lnTo>
                <a:lnTo>
                  <a:pt x="1349263" y="434863"/>
                </a:lnTo>
                <a:lnTo>
                  <a:pt x="1365605" y="410640"/>
                </a:lnTo>
                <a:lnTo>
                  <a:pt x="1371600" y="381000"/>
                </a:lnTo>
                <a:lnTo>
                  <a:pt x="1371600" y="76200"/>
                </a:lnTo>
                <a:lnTo>
                  <a:pt x="1365605" y="46559"/>
                </a:lnTo>
                <a:lnTo>
                  <a:pt x="1349263" y="22336"/>
                </a:lnTo>
                <a:lnTo>
                  <a:pt x="1325040" y="5994"/>
                </a:lnTo>
                <a:lnTo>
                  <a:pt x="12954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961" y="2268473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76200"/>
                </a:moveTo>
                <a:lnTo>
                  <a:pt x="5987" y="46559"/>
                </a:lnTo>
                <a:lnTo>
                  <a:pt x="22317" y="22336"/>
                </a:lnTo>
                <a:lnTo>
                  <a:pt x="46537" y="5994"/>
                </a:lnTo>
                <a:lnTo>
                  <a:pt x="76200" y="0"/>
                </a:lnTo>
                <a:lnTo>
                  <a:pt x="1295400" y="0"/>
                </a:lnTo>
                <a:lnTo>
                  <a:pt x="1325040" y="5994"/>
                </a:lnTo>
                <a:lnTo>
                  <a:pt x="1349263" y="22336"/>
                </a:lnTo>
                <a:lnTo>
                  <a:pt x="1365605" y="46559"/>
                </a:lnTo>
                <a:lnTo>
                  <a:pt x="1371600" y="76200"/>
                </a:lnTo>
                <a:lnTo>
                  <a:pt x="1371600" y="381000"/>
                </a:lnTo>
                <a:lnTo>
                  <a:pt x="1365605" y="410640"/>
                </a:lnTo>
                <a:lnTo>
                  <a:pt x="1349263" y="434863"/>
                </a:lnTo>
                <a:lnTo>
                  <a:pt x="1325040" y="451205"/>
                </a:lnTo>
                <a:lnTo>
                  <a:pt x="1295400" y="457200"/>
                </a:lnTo>
                <a:lnTo>
                  <a:pt x="76200" y="457200"/>
                </a:lnTo>
                <a:lnTo>
                  <a:pt x="46537" y="451205"/>
                </a:lnTo>
                <a:lnTo>
                  <a:pt x="22317" y="434863"/>
                </a:lnTo>
                <a:lnTo>
                  <a:pt x="5987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7561" y="1125474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1295400" y="0"/>
                </a:moveTo>
                <a:lnTo>
                  <a:pt x="76200" y="0"/>
                </a:lnTo>
                <a:lnTo>
                  <a:pt x="46537" y="5994"/>
                </a:lnTo>
                <a:lnTo>
                  <a:pt x="22317" y="22336"/>
                </a:lnTo>
                <a:lnTo>
                  <a:pt x="5987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40"/>
                </a:lnTo>
                <a:lnTo>
                  <a:pt x="22317" y="434863"/>
                </a:lnTo>
                <a:lnTo>
                  <a:pt x="46537" y="451205"/>
                </a:lnTo>
                <a:lnTo>
                  <a:pt x="76200" y="457200"/>
                </a:lnTo>
                <a:lnTo>
                  <a:pt x="1295400" y="457200"/>
                </a:lnTo>
                <a:lnTo>
                  <a:pt x="1325040" y="451205"/>
                </a:lnTo>
                <a:lnTo>
                  <a:pt x="1349263" y="434863"/>
                </a:lnTo>
                <a:lnTo>
                  <a:pt x="1365605" y="410640"/>
                </a:lnTo>
                <a:lnTo>
                  <a:pt x="1371600" y="381000"/>
                </a:lnTo>
                <a:lnTo>
                  <a:pt x="1371600" y="76200"/>
                </a:lnTo>
                <a:lnTo>
                  <a:pt x="1365605" y="46559"/>
                </a:lnTo>
                <a:lnTo>
                  <a:pt x="1349263" y="22336"/>
                </a:lnTo>
                <a:lnTo>
                  <a:pt x="1325040" y="5994"/>
                </a:lnTo>
                <a:lnTo>
                  <a:pt x="12954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7561" y="1125474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76200"/>
                </a:moveTo>
                <a:lnTo>
                  <a:pt x="5987" y="46559"/>
                </a:lnTo>
                <a:lnTo>
                  <a:pt x="22317" y="22336"/>
                </a:lnTo>
                <a:lnTo>
                  <a:pt x="46537" y="5994"/>
                </a:lnTo>
                <a:lnTo>
                  <a:pt x="76200" y="0"/>
                </a:lnTo>
                <a:lnTo>
                  <a:pt x="1295400" y="0"/>
                </a:lnTo>
                <a:lnTo>
                  <a:pt x="1325040" y="5994"/>
                </a:lnTo>
                <a:lnTo>
                  <a:pt x="1349263" y="22336"/>
                </a:lnTo>
                <a:lnTo>
                  <a:pt x="1365605" y="46559"/>
                </a:lnTo>
                <a:lnTo>
                  <a:pt x="1371600" y="76200"/>
                </a:lnTo>
                <a:lnTo>
                  <a:pt x="1371600" y="381000"/>
                </a:lnTo>
                <a:lnTo>
                  <a:pt x="1365605" y="410640"/>
                </a:lnTo>
                <a:lnTo>
                  <a:pt x="1349263" y="434863"/>
                </a:lnTo>
                <a:lnTo>
                  <a:pt x="1325040" y="451205"/>
                </a:lnTo>
                <a:lnTo>
                  <a:pt x="1295400" y="457200"/>
                </a:lnTo>
                <a:lnTo>
                  <a:pt x="76200" y="457200"/>
                </a:lnTo>
                <a:lnTo>
                  <a:pt x="46537" y="451205"/>
                </a:lnTo>
                <a:lnTo>
                  <a:pt x="22317" y="434863"/>
                </a:lnTo>
                <a:lnTo>
                  <a:pt x="5987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83312"/>
            <a:ext cx="74980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/>
              <a:t>Difference </a:t>
            </a:r>
            <a:r>
              <a:rPr sz="3200" spc="-10" dirty="0"/>
              <a:t>between </a:t>
            </a:r>
            <a:r>
              <a:rPr sz="3200" spc="-15" dirty="0"/>
              <a:t>Regression </a:t>
            </a:r>
            <a:r>
              <a:rPr sz="3200" dirty="0"/>
              <a:t>and</a:t>
            </a:r>
            <a:r>
              <a:rPr sz="3200" spc="25" dirty="0"/>
              <a:t> </a:t>
            </a:r>
            <a:r>
              <a:rPr sz="3200" spc="-20" dirty="0"/>
              <a:t>Retesting</a:t>
            </a:r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1298194" y="1137665"/>
            <a:ext cx="8362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Admin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6774" y="2235200"/>
            <a:ext cx="1151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Purchase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8194" y="3332733"/>
            <a:ext cx="9823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Finan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63039" y="1563598"/>
            <a:ext cx="420674" cy="859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90442" y="1582674"/>
            <a:ext cx="171450" cy="610235"/>
          </a:xfrm>
          <a:custGeom>
            <a:avLst/>
            <a:gdLst/>
            <a:ahLst/>
            <a:cxnLst/>
            <a:rect l="l" t="t" r="r" b="b"/>
            <a:pathLst>
              <a:path w="171450" h="610235">
                <a:moveTo>
                  <a:pt x="16551" y="438497"/>
                </a:moveTo>
                <a:lnTo>
                  <a:pt x="9376" y="440944"/>
                </a:lnTo>
                <a:lnTo>
                  <a:pt x="3694" y="445922"/>
                </a:lnTo>
                <a:lnTo>
                  <a:pt x="502" y="452485"/>
                </a:lnTo>
                <a:lnTo>
                  <a:pt x="0" y="459785"/>
                </a:lnTo>
                <a:lnTo>
                  <a:pt x="2391" y="466978"/>
                </a:lnTo>
                <a:lnTo>
                  <a:pt x="85195" y="609726"/>
                </a:lnTo>
                <a:lnTo>
                  <a:pt x="107376" y="571881"/>
                </a:lnTo>
                <a:lnTo>
                  <a:pt x="66272" y="571881"/>
                </a:lnTo>
                <a:lnTo>
                  <a:pt x="66460" y="501351"/>
                </a:lnTo>
                <a:lnTo>
                  <a:pt x="35411" y="447801"/>
                </a:lnTo>
                <a:lnTo>
                  <a:pt x="30378" y="442176"/>
                </a:lnTo>
                <a:lnTo>
                  <a:pt x="23822" y="438991"/>
                </a:lnTo>
                <a:lnTo>
                  <a:pt x="16551" y="438497"/>
                </a:lnTo>
                <a:close/>
              </a:path>
              <a:path w="171450" h="610235">
                <a:moveTo>
                  <a:pt x="66460" y="501351"/>
                </a:moveTo>
                <a:lnTo>
                  <a:pt x="66272" y="571881"/>
                </a:lnTo>
                <a:lnTo>
                  <a:pt x="104372" y="571881"/>
                </a:lnTo>
                <a:lnTo>
                  <a:pt x="104397" y="562356"/>
                </a:lnTo>
                <a:lnTo>
                  <a:pt x="68812" y="562228"/>
                </a:lnTo>
                <a:lnTo>
                  <a:pt x="85391" y="534000"/>
                </a:lnTo>
                <a:lnTo>
                  <a:pt x="66460" y="501351"/>
                </a:lnTo>
                <a:close/>
              </a:path>
              <a:path w="171450" h="610235">
                <a:moveTo>
                  <a:pt x="154781" y="438858"/>
                </a:moveTo>
                <a:lnTo>
                  <a:pt x="104566" y="501351"/>
                </a:lnTo>
                <a:lnTo>
                  <a:pt x="104372" y="571881"/>
                </a:lnTo>
                <a:lnTo>
                  <a:pt x="107376" y="571881"/>
                </a:lnTo>
                <a:lnTo>
                  <a:pt x="168634" y="467359"/>
                </a:lnTo>
                <a:lnTo>
                  <a:pt x="171100" y="460238"/>
                </a:lnTo>
                <a:lnTo>
                  <a:pt x="170650" y="452961"/>
                </a:lnTo>
                <a:lnTo>
                  <a:pt x="167509" y="446375"/>
                </a:lnTo>
                <a:lnTo>
                  <a:pt x="161903" y="441325"/>
                </a:lnTo>
                <a:lnTo>
                  <a:pt x="154781" y="438858"/>
                </a:lnTo>
                <a:close/>
              </a:path>
              <a:path w="171450" h="610235">
                <a:moveTo>
                  <a:pt x="85391" y="534000"/>
                </a:moveTo>
                <a:lnTo>
                  <a:pt x="68812" y="562228"/>
                </a:lnTo>
                <a:lnTo>
                  <a:pt x="101832" y="562356"/>
                </a:lnTo>
                <a:lnTo>
                  <a:pt x="85391" y="534000"/>
                </a:lnTo>
                <a:close/>
              </a:path>
              <a:path w="171450" h="610235">
                <a:moveTo>
                  <a:pt x="104560" y="501362"/>
                </a:moveTo>
                <a:lnTo>
                  <a:pt x="85391" y="534000"/>
                </a:lnTo>
                <a:lnTo>
                  <a:pt x="101832" y="562356"/>
                </a:lnTo>
                <a:lnTo>
                  <a:pt x="104397" y="562356"/>
                </a:lnTo>
                <a:lnTo>
                  <a:pt x="104560" y="501362"/>
                </a:lnTo>
                <a:close/>
              </a:path>
              <a:path w="171450" h="610235">
                <a:moveTo>
                  <a:pt x="105896" y="0"/>
                </a:moveTo>
                <a:lnTo>
                  <a:pt x="67796" y="0"/>
                </a:lnTo>
                <a:lnTo>
                  <a:pt x="66466" y="501362"/>
                </a:lnTo>
                <a:lnTo>
                  <a:pt x="85391" y="534000"/>
                </a:lnTo>
                <a:lnTo>
                  <a:pt x="104560" y="501362"/>
                </a:lnTo>
                <a:lnTo>
                  <a:pt x="105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64563" y="2706598"/>
            <a:ext cx="420674" cy="859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91966" y="2725673"/>
            <a:ext cx="171450" cy="610235"/>
          </a:xfrm>
          <a:custGeom>
            <a:avLst/>
            <a:gdLst/>
            <a:ahLst/>
            <a:cxnLst/>
            <a:rect l="l" t="t" r="r" b="b"/>
            <a:pathLst>
              <a:path w="171450" h="610235">
                <a:moveTo>
                  <a:pt x="16551" y="438497"/>
                </a:moveTo>
                <a:lnTo>
                  <a:pt x="9376" y="440944"/>
                </a:lnTo>
                <a:lnTo>
                  <a:pt x="3694" y="445922"/>
                </a:lnTo>
                <a:lnTo>
                  <a:pt x="502" y="452485"/>
                </a:lnTo>
                <a:lnTo>
                  <a:pt x="0" y="459785"/>
                </a:lnTo>
                <a:lnTo>
                  <a:pt x="2391" y="466978"/>
                </a:lnTo>
                <a:lnTo>
                  <a:pt x="85195" y="609726"/>
                </a:lnTo>
                <a:lnTo>
                  <a:pt x="107376" y="571881"/>
                </a:lnTo>
                <a:lnTo>
                  <a:pt x="66272" y="571881"/>
                </a:lnTo>
                <a:lnTo>
                  <a:pt x="66460" y="501351"/>
                </a:lnTo>
                <a:lnTo>
                  <a:pt x="35411" y="447801"/>
                </a:lnTo>
                <a:lnTo>
                  <a:pt x="30378" y="442176"/>
                </a:lnTo>
                <a:lnTo>
                  <a:pt x="23822" y="438991"/>
                </a:lnTo>
                <a:lnTo>
                  <a:pt x="16551" y="438497"/>
                </a:lnTo>
                <a:close/>
              </a:path>
              <a:path w="171450" h="610235">
                <a:moveTo>
                  <a:pt x="66460" y="501351"/>
                </a:moveTo>
                <a:lnTo>
                  <a:pt x="66272" y="571881"/>
                </a:lnTo>
                <a:lnTo>
                  <a:pt x="104372" y="571881"/>
                </a:lnTo>
                <a:lnTo>
                  <a:pt x="104397" y="562356"/>
                </a:lnTo>
                <a:lnTo>
                  <a:pt x="68812" y="562228"/>
                </a:lnTo>
                <a:lnTo>
                  <a:pt x="85391" y="534000"/>
                </a:lnTo>
                <a:lnTo>
                  <a:pt x="66460" y="501351"/>
                </a:lnTo>
                <a:close/>
              </a:path>
              <a:path w="171450" h="610235">
                <a:moveTo>
                  <a:pt x="154781" y="438858"/>
                </a:moveTo>
                <a:lnTo>
                  <a:pt x="104566" y="501351"/>
                </a:lnTo>
                <a:lnTo>
                  <a:pt x="104372" y="571881"/>
                </a:lnTo>
                <a:lnTo>
                  <a:pt x="107376" y="571881"/>
                </a:lnTo>
                <a:lnTo>
                  <a:pt x="168634" y="467359"/>
                </a:lnTo>
                <a:lnTo>
                  <a:pt x="171100" y="460238"/>
                </a:lnTo>
                <a:lnTo>
                  <a:pt x="170650" y="452961"/>
                </a:lnTo>
                <a:lnTo>
                  <a:pt x="167509" y="446375"/>
                </a:lnTo>
                <a:lnTo>
                  <a:pt x="161903" y="441325"/>
                </a:lnTo>
                <a:lnTo>
                  <a:pt x="154781" y="438858"/>
                </a:lnTo>
                <a:close/>
              </a:path>
              <a:path w="171450" h="610235">
                <a:moveTo>
                  <a:pt x="85391" y="534000"/>
                </a:moveTo>
                <a:lnTo>
                  <a:pt x="68812" y="562228"/>
                </a:lnTo>
                <a:lnTo>
                  <a:pt x="101832" y="562356"/>
                </a:lnTo>
                <a:lnTo>
                  <a:pt x="85391" y="534000"/>
                </a:lnTo>
                <a:close/>
              </a:path>
              <a:path w="171450" h="610235">
                <a:moveTo>
                  <a:pt x="104560" y="501362"/>
                </a:moveTo>
                <a:lnTo>
                  <a:pt x="85391" y="534000"/>
                </a:lnTo>
                <a:lnTo>
                  <a:pt x="101832" y="562356"/>
                </a:lnTo>
                <a:lnTo>
                  <a:pt x="104397" y="562356"/>
                </a:lnTo>
                <a:lnTo>
                  <a:pt x="104560" y="501362"/>
                </a:lnTo>
                <a:close/>
              </a:path>
              <a:path w="171450" h="610235">
                <a:moveTo>
                  <a:pt x="105896" y="0"/>
                </a:moveTo>
                <a:lnTo>
                  <a:pt x="67796" y="0"/>
                </a:lnTo>
                <a:lnTo>
                  <a:pt x="66466" y="501362"/>
                </a:lnTo>
                <a:lnTo>
                  <a:pt x="85391" y="534000"/>
                </a:lnTo>
                <a:lnTo>
                  <a:pt x="104560" y="501362"/>
                </a:lnTo>
                <a:lnTo>
                  <a:pt x="105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27375" y="989838"/>
            <a:ext cx="5126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245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Application </a:t>
            </a:r>
            <a:r>
              <a:rPr sz="1800" dirty="0">
                <a:latin typeface="Calibri"/>
                <a:cs typeface="Calibri"/>
              </a:rPr>
              <a:t>Under </a:t>
            </a:r>
            <a:r>
              <a:rPr sz="1800" spc="-45" dirty="0">
                <a:latin typeface="Calibri"/>
                <a:cs typeface="Calibri"/>
              </a:rPr>
              <a:t>Test </a:t>
            </a:r>
            <a:r>
              <a:rPr sz="1800" spc="-5" dirty="0">
                <a:latin typeface="Calibri"/>
                <a:cs typeface="Calibri"/>
              </a:rPr>
              <a:t>has </a:t>
            </a:r>
            <a:r>
              <a:rPr sz="1800" spc="-10" dirty="0">
                <a:latin typeface="Calibri"/>
                <a:cs typeface="Calibri"/>
              </a:rPr>
              <a:t>three </a:t>
            </a:r>
            <a:r>
              <a:rPr sz="1800" dirty="0">
                <a:latin typeface="Calibri"/>
                <a:cs typeface="Calibri"/>
              </a:rPr>
              <a:t>modules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namely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Admin</a:t>
            </a:r>
            <a:r>
              <a:rPr sz="1800" dirty="0">
                <a:latin typeface="Calibri"/>
                <a:cs typeface="Calibri"/>
              </a:rPr>
              <a:t>, </a:t>
            </a:r>
            <a:r>
              <a:rPr sz="1800" b="1" spc="-5" dirty="0">
                <a:latin typeface="Calibri"/>
                <a:cs typeface="Calibri"/>
              </a:rPr>
              <a:t>Purchase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Finance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27375" y="1812493"/>
            <a:ext cx="45516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"/>
              <a:tabLst>
                <a:tab pos="195580" algn="l"/>
              </a:tabLst>
            </a:pPr>
            <a:r>
              <a:rPr sz="1800" spc="-5" dirty="0">
                <a:latin typeface="Calibri"/>
                <a:cs typeface="Calibri"/>
              </a:rPr>
              <a:t>Finance </a:t>
            </a:r>
            <a:r>
              <a:rPr sz="1800" dirty="0">
                <a:latin typeface="Calibri"/>
                <a:cs typeface="Calibri"/>
              </a:rPr>
              <a:t>module </a:t>
            </a:r>
            <a:r>
              <a:rPr sz="1800" spc="-5" dirty="0">
                <a:latin typeface="Calibri"/>
                <a:cs typeface="Calibri"/>
              </a:rPr>
              <a:t>depends on </a:t>
            </a:r>
            <a:r>
              <a:rPr sz="1800" spc="-10" dirty="0">
                <a:latin typeface="Calibri"/>
                <a:cs typeface="Calibri"/>
              </a:rPr>
              <a:t>Purchase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module.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27375" y="2361692"/>
            <a:ext cx="520382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97535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dirty="0">
                <a:latin typeface="Calibri"/>
                <a:cs typeface="Calibri"/>
              </a:rPr>
              <a:t>If a </a:t>
            </a:r>
            <a:r>
              <a:rPr sz="1800" spc="-15" dirty="0">
                <a:latin typeface="Calibri"/>
                <a:cs typeface="Calibri"/>
              </a:rPr>
              <a:t>tester </a:t>
            </a:r>
            <a:r>
              <a:rPr sz="1800" spc="-10" dirty="0">
                <a:latin typeface="Calibri"/>
                <a:cs typeface="Calibri"/>
              </a:rPr>
              <a:t>found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bug on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Purchase </a:t>
            </a:r>
            <a:r>
              <a:rPr sz="1800" dirty="0">
                <a:latin typeface="Calibri"/>
                <a:cs typeface="Calibri"/>
              </a:rPr>
              <a:t>module and  </a:t>
            </a:r>
            <a:r>
              <a:rPr sz="1800" spc="-10" dirty="0">
                <a:latin typeface="Calibri"/>
                <a:cs typeface="Calibri"/>
              </a:rPr>
              <a:t>posted. </a:t>
            </a:r>
            <a:r>
              <a:rPr sz="1800" spc="-5" dirty="0">
                <a:latin typeface="Calibri"/>
                <a:cs typeface="Calibri"/>
              </a:rPr>
              <a:t>Once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bug is </a:t>
            </a:r>
            <a:r>
              <a:rPr sz="1800" spc="-10" dirty="0">
                <a:latin typeface="Calibri"/>
                <a:cs typeface="Calibri"/>
              </a:rPr>
              <a:t>fixed,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tester </a:t>
            </a:r>
            <a:r>
              <a:rPr sz="1800" dirty="0">
                <a:latin typeface="Calibri"/>
                <a:cs typeface="Calibri"/>
              </a:rPr>
              <a:t>needs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do </a:t>
            </a:r>
            <a:r>
              <a:rPr sz="1800" b="1" spc="-10" dirty="0">
                <a:latin typeface="Calibri"/>
                <a:cs typeface="Calibri"/>
              </a:rPr>
              <a:t>Retesting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verify whether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bug </a:t>
            </a:r>
            <a:r>
              <a:rPr sz="1800" spc="-15" dirty="0">
                <a:latin typeface="Calibri"/>
                <a:cs typeface="Calibri"/>
              </a:rPr>
              <a:t>related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Purchase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fixed </a:t>
            </a:r>
            <a:r>
              <a:rPr sz="1800" spc="-5" dirty="0">
                <a:latin typeface="Calibri"/>
                <a:cs typeface="Calibri"/>
              </a:rPr>
              <a:t>or not </a:t>
            </a:r>
            <a:r>
              <a:rPr sz="1800" dirty="0">
                <a:latin typeface="Calibri"/>
                <a:cs typeface="Calibri"/>
              </a:rPr>
              <a:t>and also </a:t>
            </a:r>
            <a:r>
              <a:rPr sz="1800" spc="-15" dirty="0">
                <a:latin typeface="Calibri"/>
                <a:cs typeface="Calibri"/>
              </a:rPr>
              <a:t>tester </a:t>
            </a:r>
            <a:r>
              <a:rPr sz="1800" dirty="0">
                <a:latin typeface="Calibri"/>
                <a:cs typeface="Calibri"/>
              </a:rPr>
              <a:t>needs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do </a:t>
            </a:r>
            <a:r>
              <a:rPr sz="1800" b="1" spc="-10" dirty="0">
                <a:latin typeface="Calibri"/>
                <a:cs typeface="Calibri"/>
              </a:rPr>
              <a:t>Regression </a:t>
            </a:r>
            <a:r>
              <a:rPr sz="1800" b="1" spc="-30" dirty="0">
                <a:latin typeface="Calibri"/>
                <a:cs typeface="Calibri"/>
              </a:rPr>
              <a:t>Testing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15" dirty="0">
                <a:latin typeface="Calibri"/>
                <a:cs typeface="Calibri"/>
              </a:rPr>
              <a:t>test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Finance </a:t>
            </a:r>
            <a:r>
              <a:rPr sz="1800" dirty="0">
                <a:latin typeface="Calibri"/>
                <a:cs typeface="Calibri"/>
              </a:rPr>
              <a:t>module </a:t>
            </a:r>
            <a:r>
              <a:rPr sz="1800" spc="-5" dirty="0">
                <a:latin typeface="Calibri"/>
                <a:cs typeface="Calibri"/>
              </a:rPr>
              <a:t>which  depends on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Purchase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module.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312"/>
            <a:ext cx="71735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Globalization </a:t>
            </a:r>
            <a:r>
              <a:rPr sz="3200" spc="-50" dirty="0"/>
              <a:t>Testing </a:t>
            </a:r>
            <a:r>
              <a:rPr sz="3200" spc="-75" dirty="0"/>
              <a:t>Vs </a:t>
            </a:r>
            <a:r>
              <a:rPr sz="3200" spc="-15" dirty="0"/>
              <a:t>Localization</a:t>
            </a:r>
            <a:r>
              <a:rPr sz="3200" spc="180" dirty="0"/>
              <a:t> </a:t>
            </a:r>
            <a:r>
              <a:rPr sz="3200" spc="-50" dirty="0"/>
              <a:t>Testing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9740" y="721145"/>
            <a:ext cx="7914640" cy="147764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What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Localization (OR) L10N</a:t>
            </a:r>
            <a:r>
              <a:rPr sz="14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Calibri"/>
                <a:cs typeface="Calibri"/>
              </a:rPr>
              <a:t>Testing?</a:t>
            </a:r>
            <a:endParaRPr sz="1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Localization testing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the software testing </a:t>
            </a:r>
            <a:r>
              <a:rPr sz="1400" spc="-10" dirty="0">
                <a:latin typeface="Calibri"/>
                <a:cs typeface="Calibri"/>
              </a:rPr>
              <a:t>process for </a:t>
            </a:r>
            <a:r>
              <a:rPr sz="1400" spc="-5" dirty="0">
                <a:latin typeface="Calibri"/>
                <a:cs typeface="Calibri"/>
              </a:rPr>
              <a:t>checking the </a:t>
            </a:r>
            <a:r>
              <a:rPr sz="1400" spc="-10" dirty="0">
                <a:latin typeface="Calibri"/>
                <a:cs typeface="Calibri"/>
              </a:rPr>
              <a:t>localized </a:t>
            </a:r>
            <a:r>
              <a:rPr sz="1400" spc="-5" dirty="0">
                <a:latin typeface="Calibri"/>
                <a:cs typeface="Calibri"/>
              </a:rPr>
              <a:t>version of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10" dirty="0">
                <a:latin typeface="Calibri"/>
                <a:cs typeface="Calibri"/>
              </a:rPr>
              <a:t>product for </a:t>
            </a:r>
            <a:r>
              <a:rPr sz="1400" spc="-5" dirty="0">
                <a:latin typeface="Calibri"/>
                <a:cs typeface="Calibri"/>
              </a:rPr>
              <a:t>that  particular </a:t>
            </a:r>
            <a:r>
              <a:rPr sz="1400" spc="-10" dirty="0">
                <a:latin typeface="Calibri"/>
                <a:cs typeface="Calibri"/>
              </a:rPr>
              <a:t>culture </a:t>
            </a:r>
            <a:r>
              <a:rPr sz="1400" spc="-5" dirty="0">
                <a:latin typeface="Calibri"/>
                <a:cs typeface="Calibri"/>
              </a:rPr>
              <a:t>or locale </a:t>
            </a:r>
            <a:r>
              <a:rPr sz="1400" spc="-10" dirty="0">
                <a:latin typeface="Calibri"/>
                <a:cs typeface="Calibri"/>
              </a:rPr>
              <a:t>settings. </a:t>
            </a:r>
            <a:r>
              <a:rPr sz="1400" spc="-5" dirty="0">
                <a:latin typeface="Calibri"/>
                <a:cs typeface="Calibri"/>
              </a:rPr>
              <a:t>The areas </a:t>
            </a:r>
            <a:r>
              <a:rPr sz="1400" spc="-10" dirty="0">
                <a:latin typeface="Calibri"/>
                <a:cs typeface="Calibri"/>
              </a:rPr>
              <a:t>affected by </a:t>
            </a:r>
            <a:r>
              <a:rPr sz="1400" spc="-5" dirty="0">
                <a:latin typeface="Calibri"/>
                <a:cs typeface="Calibri"/>
              </a:rPr>
              <a:t>localization testing </a:t>
            </a:r>
            <a:r>
              <a:rPr sz="1400" spc="-10" dirty="0">
                <a:latin typeface="Calibri"/>
                <a:cs typeface="Calibri"/>
              </a:rPr>
              <a:t>are </a:t>
            </a:r>
            <a:r>
              <a:rPr sz="1400" b="1" i="1" spc="-5" dirty="0">
                <a:solidFill>
                  <a:srgbClr val="00AF50"/>
                </a:solidFill>
                <a:latin typeface="Calibri"/>
                <a:cs typeface="Calibri"/>
              </a:rPr>
              <a:t>UI </a:t>
            </a:r>
            <a:r>
              <a:rPr sz="1400" b="1" i="1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1400" b="1" i="1" spc="1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00AF50"/>
                </a:solidFill>
                <a:latin typeface="Calibri"/>
                <a:cs typeface="Calibri"/>
              </a:rPr>
              <a:t>content</a:t>
            </a:r>
            <a:r>
              <a:rPr sz="1400" spc="-5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What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Globalization (OR) Internationalization(I18N)</a:t>
            </a:r>
            <a:r>
              <a:rPr sz="14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Calibri"/>
                <a:cs typeface="Calibri"/>
              </a:rPr>
              <a:t>Testing?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Globalization testing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10" dirty="0">
                <a:latin typeface="Calibri"/>
                <a:cs typeface="Calibri"/>
              </a:rPr>
              <a:t>to ensure </a:t>
            </a:r>
            <a:r>
              <a:rPr sz="1400" spc="-5" dirty="0">
                <a:latin typeface="Calibri"/>
                <a:cs typeface="Calibri"/>
              </a:rPr>
              <a:t>that application can function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10" dirty="0">
                <a:latin typeface="Calibri"/>
                <a:cs typeface="Calibri"/>
              </a:rPr>
              <a:t>any culture </a:t>
            </a:r>
            <a:r>
              <a:rPr sz="1400" dirty="0">
                <a:latin typeface="Calibri"/>
                <a:cs typeface="Calibri"/>
              </a:rPr>
              <a:t>or locale</a:t>
            </a:r>
            <a:r>
              <a:rPr sz="1400" spc="1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(language,</a:t>
            </a:r>
            <a:endParaRPr sz="1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territory and </a:t>
            </a:r>
            <a:r>
              <a:rPr sz="1400" spc="-10" dirty="0">
                <a:latin typeface="Calibri"/>
                <a:cs typeface="Calibri"/>
              </a:rPr>
              <a:t>code </a:t>
            </a:r>
            <a:r>
              <a:rPr sz="1400" spc="-5" dirty="0">
                <a:latin typeface="Calibri"/>
                <a:cs typeface="Calibri"/>
              </a:rPr>
              <a:t>page) It </a:t>
            </a:r>
            <a:r>
              <a:rPr sz="1400" dirty="0">
                <a:latin typeface="Calibri"/>
                <a:cs typeface="Calibri"/>
              </a:rPr>
              <a:t>is also </a:t>
            </a:r>
            <a:r>
              <a:rPr sz="1400" spc="-5" dirty="0">
                <a:latin typeface="Calibri"/>
                <a:cs typeface="Calibri"/>
              </a:rPr>
              <a:t>called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-5" dirty="0">
                <a:latin typeface="Calibri"/>
                <a:cs typeface="Calibri"/>
              </a:rPr>
              <a:t>Internationalization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Testing.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1988" y="2301784"/>
            <a:ext cx="3872789" cy="24148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3727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END-To-END</a:t>
            </a:r>
            <a:r>
              <a:rPr spc="-80" dirty="0"/>
              <a:t> </a:t>
            </a:r>
            <a:r>
              <a:rPr spc="-5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705294"/>
            <a:ext cx="7529830" cy="9594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End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Testing:</a:t>
            </a:r>
            <a:endParaRPr sz="1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30" dirty="0">
                <a:latin typeface="Calibri"/>
                <a:cs typeface="Calibri"/>
              </a:rPr>
              <a:t>Testing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overall </a:t>
            </a:r>
            <a:r>
              <a:rPr sz="1800" spc="-5" dirty="0">
                <a:latin typeface="Calibri"/>
                <a:cs typeface="Calibri"/>
              </a:rPr>
              <a:t>functionalities 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20" dirty="0">
                <a:latin typeface="Calibri"/>
                <a:cs typeface="Calibri"/>
              </a:rPr>
              <a:t>system </a:t>
            </a:r>
            <a:r>
              <a:rPr sz="1800" spc="-5" dirty="0">
                <a:latin typeface="Calibri"/>
                <a:cs typeface="Calibri"/>
              </a:rPr>
              <a:t>including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data integration  </a:t>
            </a:r>
            <a:r>
              <a:rPr sz="1800" dirty="0">
                <a:latin typeface="Calibri"/>
                <a:cs typeface="Calibri"/>
              </a:rPr>
              <a:t>among all the modules is </a:t>
            </a:r>
            <a:r>
              <a:rPr sz="1800" spc="-10" dirty="0">
                <a:latin typeface="Calibri"/>
                <a:cs typeface="Calibri"/>
              </a:rPr>
              <a:t>called </a:t>
            </a:r>
            <a:r>
              <a:rPr sz="1800" dirty="0">
                <a:latin typeface="Calibri"/>
                <a:cs typeface="Calibri"/>
              </a:rPr>
              <a:t>end-to-end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testing.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761" y="2443733"/>
            <a:ext cx="1015365" cy="346075"/>
          </a:xfrm>
          <a:custGeom>
            <a:avLst/>
            <a:gdLst/>
            <a:ahLst/>
            <a:cxnLst/>
            <a:rect l="l" t="t" r="r" b="b"/>
            <a:pathLst>
              <a:path w="1015365" h="346075">
                <a:moveTo>
                  <a:pt x="0" y="345948"/>
                </a:moveTo>
                <a:lnTo>
                  <a:pt x="1014984" y="345948"/>
                </a:lnTo>
                <a:lnTo>
                  <a:pt x="1014984" y="0"/>
                </a:lnTo>
                <a:lnTo>
                  <a:pt x="0" y="0"/>
                </a:lnTo>
                <a:lnTo>
                  <a:pt x="0" y="34594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1761" y="2443733"/>
            <a:ext cx="1015365" cy="346075"/>
          </a:xfrm>
          <a:prstGeom prst="rect">
            <a:avLst/>
          </a:prstGeom>
          <a:ln w="25907">
            <a:solidFill>
              <a:srgbClr val="385D89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Login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06546" y="2039873"/>
            <a:ext cx="1015365" cy="346075"/>
          </a:xfrm>
          <a:custGeom>
            <a:avLst/>
            <a:gdLst/>
            <a:ahLst/>
            <a:cxnLst/>
            <a:rect l="l" t="t" r="r" b="b"/>
            <a:pathLst>
              <a:path w="1015364" h="346075">
                <a:moveTo>
                  <a:pt x="0" y="345948"/>
                </a:moveTo>
                <a:lnTo>
                  <a:pt x="1014984" y="345948"/>
                </a:lnTo>
                <a:lnTo>
                  <a:pt x="1014984" y="0"/>
                </a:lnTo>
                <a:lnTo>
                  <a:pt x="0" y="0"/>
                </a:lnTo>
                <a:lnTo>
                  <a:pt x="0" y="34594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6546" y="2039873"/>
            <a:ext cx="1015365" cy="346075"/>
          </a:xfrm>
          <a:custGeom>
            <a:avLst/>
            <a:gdLst/>
            <a:ahLst/>
            <a:cxnLst/>
            <a:rect l="l" t="t" r="r" b="b"/>
            <a:pathLst>
              <a:path w="1015364" h="346075">
                <a:moveTo>
                  <a:pt x="0" y="345948"/>
                </a:moveTo>
                <a:lnTo>
                  <a:pt x="1014984" y="345948"/>
                </a:lnTo>
                <a:lnTo>
                  <a:pt x="1014984" y="0"/>
                </a:lnTo>
                <a:lnTo>
                  <a:pt x="0" y="0"/>
                </a:lnTo>
                <a:lnTo>
                  <a:pt x="0" y="34594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19271" y="2022729"/>
            <a:ext cx="58864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9535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Delete 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mer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06546" y="2789682"/>
            <a:ext cx="1015365" cy="347980"/>
          </a:xfrm>
          <a:custGeom>
            <a:avLst/>
            <a:gdLst/>
            <a:ahLst/>
            <a:cxnLst/>
            <a:rect l="l" t="t" r="r" b="b"/>
            <a:pathLst>
              <a:path w="1015364" h="347980">
                <a:moveTo>
                  <a:pt x="0" y="347471"/>
                </a:moveTo>
                <a:lnTo>
                  <a:pt x="1014984" y="347471"/>
                </a:lnTo>
                <a:lnTo>
                  <a:pt x="1014984" y="0"/>
                </a:lnTo>
                <a:lnTo>
                  <a:pt x="0" y="0"/>
                </a:lnTo>
                <a:lnTo>
                  <a:pt x="0" y="34747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6546" y="2789682"/>
            <a:ext cx="1015365" cy="347980"/>
          </a:xfrm>
          <a:custGeom>
            <a:avLst/>
            <a:gdLst/>
            <a:ahLst/>
            <a:cxnLst/>
            <a:rect l="l" t="t" r="r" b="b"/>
            <a:pathLst>
              <a:path w="1015364" h="347980">
                <a:moveTo>
                  <a:pt x="0" y="347471"/>
                </a:moveTo>
                <a:lnTo>
                  <a:pt x="1014984" y="347471"/>
                </a:lnTo>
                <a:lnTo>
                  <a:pt x="1014984" y="0"/>
                </a:lnTo>
                <a:lnTo>
                  <a:pt x="0" y="0"/>
                </a:lnTo>
                <a:lnTo>
                  <a:pt x="0" y="34747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89730" y="2857627"/>
            <a:ext cx="8477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Edit</a:t>
            </a:r>
            <a:r>
              <a:rPr sz="11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94154" y="2443733"/>
            <a:ext cx="1015365" cy="346075"/>
          </a:xfrm>
          <a:custGeom>
            <a:avLst/>
            <a:gdLst/>
            <a:ahLst/>
            <a:cxnLst/>
            <a:rect l="l" t="t" r="r" b="b"/>
            <a:pathLst>
              <a:path w="1015364" h="346075">
                <a:moveTo>
                  <a:pt x="0" y="345948"/>
                </a:moveTo>
                <a:lnTo>
                  <a:pt x="1014983" y="345948"/>
                </a:lnTo>
                <a:lnTo>
                  <a:pt x="1014983" y="0"/>
                </a:lnTo>
                <a:lnTo>
                  <a:pt x="0" y="0"/>
                </a:lnTo>
                <a:lnTo>
                  <a:pt x="0" y="34594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94154" y="2443733"/>
            <a:ext cx="1015365" cy="346075"/>
          </a:xfrm>
          <a:custGeom>
            <a:avLst/>
            <a:gdLst/>
            <a:ahLst/>
            <a:cxnLst/>
            <a:rect l="l" t="t" r="r" b="b"/>
            <a:pathLst>
              <a:path w="1015364" h="346075">
                <a:moveTo>
                  <a:pt x="0" y="345948"/>
                </a:moveTo>
                <a:lnTo>
                  <a:pt x="1014983" y="345948"/>
                </a:lnTo>
                <a:lnTo>
                  <a:pt x="1014983" y="0"/>
                </a:lnTo>
                <a:lnTo>
                  <a:pt x="0" y="0"/>
                </a:lnTo>
                <a:lnTo>
                  <a:pt x="0" y="34594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74291" y="2511044"/>
            <a:ext cx="8540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sz="11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18938" y="2443733"/>
            <a:ext cx="1015365" cy="346075"/>
          </a:xfrm>
          <a:custGeom>
            <a:avLst/>
            <a:gdLst/>
            <a:ahLst/>
            <a:cxnLst/>
            <a:rect l="l" t="t" r="r" b="b"/>
            <a:pathLst>
              <a:path w="1015364" h="346075">
                <a:moveTo>
                  <a:pt x="0" y="345948"/>
                </a:moveTo>
                <a:lnTo>
                  <a:pt x="1014984" y="345948"/>
                </a:lnTo>
                <a:lnTo>
                  <a:pt x="1014984" y="0"/>
                </a:lnTo>
                <a:lnTo>
                  <a:pt x="0" y="0"/>
                </a:lnTo>
                <a:lnTo>
                  <a:pt x="0" y="34594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18938" y="2443733"/>
            <a:ext cx="1015365" cy="346075"/>
          </a:xfrm>
          <a:custGeom>
            <a:avLst/>
            <a:gdLst/>
            <a:ahLst/>
            <a:cxnLst/>
            <a:rect l="l" t="t" r="r" b="b"/>
            <a:pathLst>
              <a:path w="1015364" h="346075">
                <a:moveTo>
                  <a:pt x="0" y="345948"/>
                </a:moveTo>
                <a:lnTo>
                  <a:pt x="1014984" y="345948"/>
                </a:lnTo>
                <a:lnTo>
                  <a:pt x="1014984" y="0"/>
                </a:lnTo>
                <a:lnTo>
                  <a:pt x="0" y="0"/>
                </a:lnTo>
                <a:lnTo>
                  <a:pt x="0" y="34594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14213" y="2511044"/>
            <a:ext cx="4248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53311" y="2427681"/>
            <a:ext cx="824496" cy="420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96746" y="2531310"/>
            <a:ext cx="573405" cy="171450"/>
          </a:xfrm>
          <a:custGeom>
            <a:avLst/>
            <a:gdLst/>
            <a:ahLst/>
            <a:cxnLst/>
            <a:rect l="l" t="t" r="r" b="b"/>
            <a:pathLst>
              <a:path w="573405" h="171450">
                <a:moveTo>
                  <a:pt x="465032" y="104678"/>
                </a:moveTo>
                <a:lnTo>
                  <a:pt x="411606" y="135689"/>
                </a:lnTo>
                <a:lnTo>
                  <a:pt x="405925" y="140739"/>
                </a:lnTo>
                <a:lnTo>
                  <a:pt x="402732" y="147325"/>
                </a:lnTo>
                <a:lnTo>
                  <a:pt x="402230" y="154602"/>
                </a:lnTo>
                <a:lnTo>
                  <a:pt x="404622" y="161724"/>
                </a:lnTo>
                <a:lnTo>
                  <a:pt x="409672" y="167405"/>
                </a:lnTo>
                <a:lnTo>
                  <a:pt x="416258" y="170598"/>
                </a:lnTo>
                <a:lnTo>
                  <a:pt x="423535" y="171100"/>
                </a:lnTo>
                <a:lnTo>
                  <a:pt x="430656" y="168709"/>
                </a:lnTo>
                <a:lnTo>
                  <a:pt x="540614" y="104828"/>
                </a:lnTo>
                <a:lnTo>
                  <a:pt x="465032" y="104678"/>
                </a:lnTo>
                <a:close/>
              </a:path>
              <a:path w="573405" h="171450">
                <a:moveTo>
                  <a:pt x="497776" y="85671"/>
                </a:moveTo>
                <a:lnTo>
                  <a:pt x="465032" y="104678"/>
                </a:lnTo>
                <a:lnTo>
                  <a:pt x="535559" y="104828"/>
                </a:lnTo>
                <a:lnTo>
                  <a:pt x="535559" y="102161"/>
                </a:lnTo>
                <a:lnTo>
                  <a:pt x="525906" y="102161"/>
                </a:lnTo>
                <a:lnTo>
                  <a:pt x="497776" y="85671"/>
                </a:lnTo>
                <a:close/>
              </a:path>
              <a:path w="573405" h="171450">
                <a:moveTo>
                  <a:pt x="423862" y="0"/>
                </a:moveTo>
                <a:lnTo>
                  <a:pt x="416591" y="450"/>
                </a:lnTo>
                <a:lnTo>
                  <a:pt x="410035" y="3591"/>
                </a:lnTo>
                <a:lnTo>
                  <a:pt x="405003" y="9197"/>
                </a:lnTo>
                <a:lnTo>
                  <a:pt x="402536" y="16373"/>
                </a:lnTo>
                <a:lnTo>
                  <a:pt x="402986" y="23643"/>
                </a:lnTo>
                <a:lnTo>
                  <a:pt x="406128" y="30200"/>
                </a:lnTo>
                <a:lnTo>
                  <a:pt x="411734" y="35232"/>
                </a:lnTo>
                <a:lnTo>
                  <a:pt x="465206" y="66578"/>
                </a:lnTo>
                <a:lnTo>
                  <a:pt x="535559" y="66728"/>
                </a:lnTo>
                <a:lnTo>
                  <a:pt x="535559" y="104828"/>
                </a:lnTo>
                <a:lnTo>
                  <a:pt x="540614" y="104828"/>
                </a:lnTo>
                <a:lnTo>
                  <a:pt x="573404" y="85778"/>
                </a:lnTo>
                <a:lnTo>
                  <a:pt x="431037" y="2466"/>
                </a:lnTo>
                <a:lnTo>
                  <a:pt x="423862" y="0"/>
                </a:lnTo>
                <a:close/>
              </a:path>
              <a:path w="573405" h="171450">
                <a:moveTo>
                  <a:pt x="0" y="65585"/>
                </a:moveTo>
                <a:lnTo>
                  <a:pt x="0" y="103685"/>
                </a:lnTo>
                <a:lnTo>
                  <a:pt x="465032" y="104678"/>
                </a:lnTo>
                <a:lnTo>
                  <a:pt x="497776" y="85671"/>
                </a:lnTo>
                <a:lnTo>
                  <a:pt x="465206" y="66578"/>
                </a:lnTo>
                <a:lnTo>
                  <a:pt x="0" y="65585"/>
                </a:lnTo>
                <a:close/>
              </a:path>
              <a:path w="573405" h="171450">
                <a:moveTo>
                  <a:pt x="526034" y="69268"/>
                </a:moveTo>
                <a:lnTo>
                  <a:pt x="497776" y="85671"/>
                </a:lnTo>
                <a:lnTo>
                  <a:pt x="525906" y="102161"/>
                </a:lnTo>
                <a:lnTo>
                  <a:pt x="526034" y="69268"/>
                </a:lnTo>
                <a:close/>
              </a:path>
              <a:path w="573405" h="171450">
                <a:moveTo>
                  <a:pt x="535559" y="69268"/>
                </a:moveTo>
                <a:lnTo>
                  <a:pt x="526034" y="69268"/>
                </a:lnTo>
                <a:lnTo>
                  <a:pt x="525906" y="102161"/>
                </a:lnTo>
                <a:lnTo>
                  <a:pt x="535559" y="102161"/>
                </a:lnTo>
                <a:lnTo>
                  <a:pt x="535559" y="69268"/>
                </a:lnTo>
                <a:close/>
              </a:path>
              <a:path w="573405" h="171450">
                <a:moveTo>
                  <a:pt x="465206" y="66578"/>
                </a:moveTo>
                <a:lnTo>
                  <a:pt x="497776" y="85671"/>
                </a:lnTo>
                <a:lnTo>
                  <a:pt x="526034" y="69268"/>
                </a:lnTo>
                <a:lnTo>
                  <a:pt x="535559" y="69268"/>
                </a:lnTo>
                <a:lnTo>
                  <a:pt x="535559" y="66728"/>
                </a:lnTo>
                <a:lnTo>
                  <a:pt x="465206" y="66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55035" y="2022335"/>
            <a:ext cx="859561" cy="670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98470" y="2212085"/>
            <a:ext cx="608330" cy="420370"/>
          </a:xfrm>
          <a:custGeom>
            <a:avLst/>
            <a:gdLst/>
            <a:ahLst/>
            <a:cxnLst/>
            <a:rect l="l" t="t" r="r" b="b"/>
            <a:pathLst>
              <a:path w="608329" h="420369">
                <a:moveTo>
                  <a:pt x="545329" y="42323"/>
                </a:moveTo>
                <a:lnTo>
                  <a:pt x="507518" y="44870"/>
                </a:lnTo>
                <a:lnTo>
                  <a:pt x="0" y="388493"/>
                </a:lnTo>
                <a:lnTo>
                  <a:pt x="21336" y="419988"/>
                </a:lnTo>
                <a:lnTo>
                  <a:pt x="528956" y="76410"/>
                </a:lnTo>
                <a:lnTo>
                  <a:pt x="545329" y="42323"/>
                </a:lnTo>
                <a:close/>
              </a:path>
              <a:path w="608329" h="420369">
                <a:moveTo>
                  <a:pt x="605384" y="5333"/>
                </a:moveTo>
                <a:lnTo>
                  <a:pt x="565912" y="5333"/>
                </a:lnTo>
                <a:lnTo>
                  <a:pt x="587247" y="36956"/>
                </a:lnTo>
                <a:lnTo>
                  <a:pt x="528956" y="76410"/>
                </a:lnTo>
                <a:lnTo>
                  <a:pt x="502157" y="132206"/>
                </a:lnTo>
                <a:lnTo>
                  <a:pt x="500296" y="139551"/>
                </a:lnTo>
                <a:lnTo>
                  <a:pt x="501364" y="146764"/>
                </a:lnTo>
                <a:lnTo>
                  <a:pt x="505051" y="153048"/>
                </a:lnTo>
                <a:lnTo>
                  <a:pt x="511047" y="157606"/>
                </a:lnTo>
                <a:lnTo>
                  <a:pt x="518392" y="159468"/>
                </a:lnTo>
                <a:lnTo>
                  <a:pt x="525605" y="158400"/>
                </a:lnTo>
                <a:lnTo>
                  <a:pt x="531889" y="154713"/>
                </a:lnTo>
                <a:lnTo>
                  <a:pt x="536447" y="148716"/>
                </a:lnTo>
                <a:lnTo>
                  <a:pt x="605384" y="5333"/>
                </a:lnTo>
                <a:close/>
              </a:path>
              <a:path w="608329" h="420369">
                <a:moveTo>
                  <a:pt x="571053" y="12953"/>
                </a:moveTo>
                <a:lnTo>
                  <a:pt x="559434" y="12953"/>
                </a:lnTo>
                <a:lnTo>
                  <a:pt x="577850" y="40131"/>
                </a:lnTo>
                <a:lnTo>
                  <a:pt x="545329" y="42323"/>
                </a:lnTo>
                <a:lnTo>
                  <a:pt x="528956" y="76410"/>
                </a:lnTo>
                <a:lnTo>
                  <a:pt x="587247" y="36956"/>
                </a:lnTo>
                <a:lnTo>
                  <a:pt x="571053" y="12953"/>
                </a:lnTo>
                <a:close/>
              </a:path>
              <a:path w="608329" h="420369">
                <a:moveTo>
                  <a:pt x="607949" y="0"/>
                </a:moveTo>
                <a:lnTo>
                  <a:pt x="443230" y="11049"/>
                </a:lnTo>
                <a:lnTo>
                  <a:pt x="425577" y="31241"/>
                </a:lnTo>
                <a:lnTo>
                  <a:pt x="427537" y="38556"/>
                </a:lnTo>
                <a:lnTo>
                  <a:pt x="432022" y="44322"/>
                </a:lnTo>
                <a:lnTo>
                  <a:pt x="438364" y="47994"/>
                </a:lnTo>
                <a:lnTo>
                  <a:pt x="445896" y="49021"/>
                </a:lnTo>
                <a:lnTo>
                  <a:pt x="507518" y="44870"/>
                </a:lnTo>
                <a:lnTo>
                  <a:pt x="565912" y="5333"/>
                </a:lnTo>
                <a:lnTo>
                  <a:pt x="605384" y="5333"/>
                </a:lnTo>
                <a:lnTo>
                  <a:pt x="607949" y="0"/>
                </a:lnTo>
                <a:close/>
              </a:path>
              <a:path w="608329" h="420369">
                <a:moveTo>
                  <a:pt x="565912" y="5333"/>
                </a:moveTo>
                <a:lnTo>
                  <a:pt x="507518" y="44870"/>
                </a:lnTo>
                <a:lnTo>
                  <a:pt x="545329" y="42323"/>
                </a:lnTo>
                <a:lnTo>
                  <a:pt x="559434" y="12953"/>
                </a:lnTo>
                <a:lnTo>
                  <a:pt x="571053" y="12953"/>
                </a:lnTo>
                <a:lnTo>
                  <a:pt x="565912" y="5333"/>
                </a:lnTo>
                <a:close/>
              </a:path>
              <a:path w="608329" h="420369">
                <a:moveTo>
                  <a:pt x="559434" y="12953"/>
                </a:moveTo>
                <a:lnTo>
                  <a:pt x="545329" y="42323"/>
                </a:lnTo>
                <a:lnTo>
                  <a:pt x="577850" y="40131"/>
                </a:lnTo>
                <a:lnTo>
                  <a:pt x="559434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56560" y="2580093"/>
            <a:ext cx="857999" cy="6126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99613" y="2599435"/>
            <a:ext cx="607060" cy="363855"/>
          </a:xfrm>
          <a:custGeom>
            <a:avLst/>
            <a:gdLst/>
            <a:ahLst/>
            <a:cxnLst/>
            <a:rect l="l" t="t" r="r" b="b"/>
            <a:pathLst>
              <a:path w="607060" h="363855">
                <a:moveTo>
                  <a:pt x="503575" y="325195"/>
                </a:moveTo>
                <a:lnTo>
                  <a:pt x="441706" y="325374"/>
                </a:lnTo>
                <a:lnTo>
                  <a:pt x="422656" y="344424"/>
                </a:lnTo>
                <a:lnTo>
                  <a:pt x="424170" y="351847"/>
                </a:lnTo>
                <a:lnTo>
                  <a:pt x="428291" y="357901"/>
                </a:lnTo>
                <a:lnTo>
                  <a:pt x="434389" y="361979"/>
                </a:lnTo>
                <a:lnTo>
                  <a:pt x="441833" y="363474"/>
                </a:lnTo>
                <a:lnTo>
                  <a:pt x="606806" y="363093"/>
                </a:lnTo>
                <a:lnTo>
                  <a:pt x="605362" y="360552"/>
                </a:lnTo>
                <a:lnTo>
                  <a:pt x="564514" y="360552"/>
                </a:lnTo>
                <a:lnTo>
                  <a:pt x="503575" y="325195"/>
                </a:lnTo>
                <a:close/>
              </a:path>
              <a:path w="607060" h="363855">
                <a:moveTo>
                  <a:pt x="541394" y="325086"/>
                </a:moveTo>
                <a:lnTo>
                  <a:pt x="503575" y="325195"/>
                </a:lnTo>
                <a:lnTo>
                  <a:pt x="564514" y="360552"/>
                </a:lnTo>
                <a:lnTo>
                  <a:pt x="568633" y="353440"/>
                </a:lnTo>
                <a:lnTo>
                  <a:pt x="557529" y="353440"/>
                </a:lnTo>
                <a:lnTo>
                  <a:pt x="541394" y="325086"/>
                </a:lnTo>
                <a:close/>
              </a:path>
              <a:path w="607060" h="363855">
                <a:moveTo>
                  <a:pt x="506430" y="210099"/>
                </a:moveTo>
                <a:lnTo>
                  <a:pt x="499237" y="212470"/>
                </a:lnTo>
                <a:lnTo>
                  <a:pt x="493535" y="217449"/>
                </a:lnTo>
                <a:lnTo>
                  <a:pt x="490299" y="224012"/>
                </a:lnTo>
                <a:lnTo>
                  <a:pt x="489753" y="231312"/>
                </a:lnTo>
                <a:lnTo>
                  <a:pt x="492125" y="238506"/>
                </a:lnTo>
                <a:lnTo>
                  <a:pt x="522782" y="292380"/>
                </a:lnTo>
                <a:lnTo>
                  <a:pt x="583564" y="327659"/>
                </a:lnTo>
                <a:lnTo>
                  <a:pt x="564514" y="360552"/>
                </a:lnTo>
                <a:lnTo>
                  <a:pt x="605362" y="360552"/>
                </a:lnTo>
                <a:lnTo>
                  <a:pt x="525272" y="219582"/>
                </a:lnTo>
                <a:lnTo>
                  <a:pt x="520293" y="213881"/>
                </a:lnTo>
                <a:lnTo>
                  <a:pt x="513730" y="210645"/>
                </a:lnTo>
                <a:lnTo>
                  <a:pt x="506430" y="210099"/>
                </a:lnTo>
                <a:close/>
              </a:path>
              <a:path w="607060" h="363855">
                <a:moveTo>
                  <a:pt x="574039" y="324993"/>
                </a:moveTo>
                <a:lnTo>
                  <a:pt x="541394" y="325086"/>
                </a:lnTo>
                <a:lnTo>
                  <a:pt x="557529" y="353440"/>
                </a:lnTo>
                <a:lnTo>
                  <a:pt x="574039" y="324993"/>
                </a:lnTo>
                <a:close/>
              </a:path>
              <a:path w="607060" h="363855">
                <a:moveTo>
                  <a:pt x="578970" y="324993"/>
                </a:moveTo>
                <a:lnTo>
                  <a:pt x="574039" y="324993"/>
                </a:lnTo>
                <a:lnTo>
                  <a:pt x="557529" y="353440"/>
                </a:lnTo>
                <a:lnTo>
                  <a:pt x="568633" y="353440"/>
                </a:lnTo>
                <a:lnTo>
                  <a:pt x="583564" y="327659"/>
                </a:lnTo>
                <a:lnTo>
                  <a:pt x="578970" y="324993"/>
                </a:lnTo>
                <a:close/>
              </a:path>
              <a:path w="607060" h="363855">
                <a:moveTo>
                  <a:pt x="19050" y="0"/>
                </a:moveTo>
                <a:lnTo>
                  <a:pt x="0" y="33019"/>
                </a:lnTo>
                <a:lnTo>
                  <a:pt x="503575" y="325195"/>
                </a:lnTo>
                <a:lnTo>
                  <a:pt x="541394" y="325086"/>
                </a:lnTo>
                <a:lnTo>
                  <a:pt x="522782" y="292380"/>
                </a:lnTo>
                <a:lnTo>
                  <a:pt x="19050" y="0"/>
                </a:lnTo>
                <a:close/>
              </a:path>
              <a:path w="607060" h="363855">
                <a:moveTo>
                  <a:pt x="522782" y="292380"/>
                </a:moveTo>
                <a:lnTo>
                  <a:pt x="541394" y="325086"/>
                </a:lnTo>
                <a:lnTo>
                  <a:pt x="578970" y="324993"/>
                </a:lnTo>
                <a:lnTo>
                  <a:pt x="522782" y="292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68952" y="2197569"/>
            <a:ext cx="857999" cy="6126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12004" y="2216911"/>
            <a:ext cx="607060" cy="363855"/>
          </a:xfrm>
          <a:custGeom>
            <a:avLst/>
            <a:gdLst/>
            <a:ahLst/>
            <a:cxnLst/>
            <a:rect l="l" t="t" r="r" b="b"/>
            <a:pathLst>
              <a:path w="607060" h="363855">
                <a:moveTo>
                  <a:pt x="503575" y="325195"/>
                </a:moveTo>
                <a:lnTo>
                  <a:pt x="441706" y="325374"/>
                </a:lnTo>
                <a:lnTo>
                  <a:pt x="422656" y="344424"/>
                </a:lnTo>
                <a:lnTo>
                  <a:pt x="424170" y="351847"/>
                </a:lnTo>
                <a:lnTo>
                  <a:pt x="428291" y="357901"/>
                </a:lnTo>
                <a:lnTo>
                  <a:pt x="434389" y="361979"/>
                </a:lnTo>
                <a:lnTo>
                  <a:pt x="441833" y="363474"/>
                </a:lnTo>
                <a:lnTo>
                  <a:pt x="606806" y="363093"/>
                </a:lnTo>
                <a:lnTo>
                  <a:pt x="605362" y="360552"/>
                </a:lnTo>
                <a:lnTo>
                  <a:pt x="564515" y="360552"/>
                </a:lnTo>
                <a:lnTo>
                  <a:pt x="503575" y="325195"/>
                </a:lnTo>
                <a:close/>
              </a:path>
              <a:path w="607060" h="363855">
                <a:moveTo>
                  <a:pt x="541394" y="325086"/>
                </a:moveTo>
                <a:lnTo>
                  <a:pt x="503575" y="325195"/>
                </a:lnTo>
                <a:lnTo>
                  <a:pt x="564515" y="360552"/>
                </a:lnTo>
                <a:lnTo>
                  <a:pt x="568633" y="353440"/>
                </a:lnTo>
                <a:lnTo>
                  <a:pt x="557530" y="353440"/>
                </a:lnTo>
                <a:lnTo>
                  <a:pt x="541394" y="325086"/>
                </a:lnTo>
                <a:close/>
              </a:path>
              <a:path w="607060" h="363855">
                <a:moveTo>
                  <a:pt x="506430" y="210099"/>
                </a:moveTo>
                <a:lnTo>
                  <a:pt x="499237" y="212470"/>
                </a:lnTo>
                <a:lnTo>
                  <a:pt x="493535" y="217449"/>
                </a:lnTo>
                <a:lnTo>
                  <a:pt x="490299" y="224012"/>
                </a:lnTo>
                <a:lnTo>
                  <a:pt x="489753" y="231312"/>
                </a:lnTo>
                <a:lnTo>
                  <a:pt x="492125" y="238506"/>
                </a:lnTo>
                <a:lnTo>
                  <a:pt x="522782" y="292380"/>
                </a:lnTo>
                <a:lnTo>
                  <a:pt x="583565" y="327660"/>
                </a:lnTo>
                <a:lnTo>
                  <a:pt x="564515" y="360552"/>
                </a:lnTo>
                <a:lnTo>
                  <a:pt x="605362" y="360552"/>
                </a:lnTo>
                <a:lnTo>
                  <a:pt x="525272" y="219582"/>
                </a:lnTo>
                <a:lnTo>
                  <a:pt x="520293" y="213881"/>
                </a:lnTo>
                <a:lnTo>
                  <a:pt x="513730" y="210645"/>
                </a:lnTo>
                <a:lnTo>
                  <a:pt x="506430" y="210099"/>
                </a:lnTo>
                <a:close/>
              </a:path>
              <a:path w="607060" h="363855">
                <a:moveTo>
                  <a:pt x="574040" y="324993"/>
                </a:moveTo>
                <a:lnTo>
                  <a:pt x="541394" y="325086"/>
                </a:lnTo>
                <a:lnTo>
                  <a:pt x="557530" y="353440"/>
                </a:lnTo>
                <a:lnTo>
                  <a:pt x="574040" y="324993"/>
                </a:lnTo>
                <a:close/>
              </a:path>
              <a:path w="607060" h="363855">
                <a:moveTo>
                  <a:pt x="578970" y="324993"/>
                </a:moveTo>
                <a:lnTo>
                  <a:pt x="574040" y="324993"/>
                </a:lnTo>
                <a:lnTo>
                  <a:pt x="557530" y="353440"/>
                </a:lnTo>
                <a:lnTo>
                  <a:pt x="568633" y="353440"/>
                </a:lnTo>
                <a:lnTo>
                  <a:pt x="583565" y="327660"/>
                </a:lnTo>
                <a:lnTo>
                  <a:pt x="578970" y="324993"/>
                </a:lnTo>
                <a:close/>
              </a:path>
              <a:path w="607060" h="363855">
                <a:moveTo>
                  <a:pt x="19050" y="0"/>
                </a:moveTo>
                <a:lnTo>
                  <a:pt x="0" y="33019"/>
                </a:lnTo>
                <a:lnTo>
                  <a:pt x="503575" y="325195"/>
                </a:lnTo>
                <a:lnTo>
                  <a:pt x="541394" y="325086"/>
                </a:lnTo>
                <a:lnTo>
                  <a:pt x="522782" y="292380"/>
                </a:lnTo>
                <a:lnTo>
                  <a:pt x="19050" y="0"/>
                </a:lnTo>
                <a:close/>
              </a:path>
              <a:path w="607060" h="363855">
                <a:moveTo>
                  <a:pt x="522782" y="292380"/>
                </a:moveTo>
                <a:lnTo>
                  <a:pt x="541394" y="325086"/>
                </a:lnTo>
                <a:lnTo>
                  <a:pt x="578970" y="324993"/>
                </a:lnTo>
                <a:lnTo>
                  <a:pt x="522782" y="292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68952" y="2426182"/>
            <a:ext cx="857999" cy="6141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12004" y="2615564"/>
            <a:ext cx="607060" cy="363855"/>
          </a:xfrm>
          <a:custGeom>
            <a:avLst/>
            <a:gdLst/>
            <a:ahLst/>
            <a:cxnLst/>
            <a:rect l="l" t="t" r="r" b="b"/>
            <a:pathLst>
              <a:path w="607060" h="363855">
                <a:moveTo>
                  <a:pt x="503483" y="38218"/>
                </a:moveTo>
                <a:lnTo>
                  <a:pt x="0" y="330454"/>
                </a:lnTo>
                <a:lnTo>
                  <a:pt x="19050" y="363347"/>
                </a:lnTo>
                <a:lnTo>
                  <a:pt x="522743" y="71102"/>
                </a:lnTo>
                <a:lnTo>
                  <a:pt x="541394" y="38291"/>
                </a:lnTo>
                <a:lnTo>
                  <a:pt x="503483" y="38218"/>
                </a:lnTo>
                <a:close/>
              </a:path>
              <a:path w="607060" h="363855">
                <a:moveTo>
                  <a:pt x="605433" y="2793"/>
                </a:moveTo>
                <a:lnTo>
                  <a:pt x="564515" y="2793"/>
                </a:lnTo>
                <a:lnTo>
                  <a:pt x="583565" y="35814"/>
                </a:lnTo>
                <a:lnTo>
                  <a:pt x="522743" y="71102"/>
                </a:lnTo>
                <a:lnTo>
                  <a:pt x="492125" y="124968"/>
                </a:lnTo>
                <a:lnTo>
                  <a:pt x="489753" y="132141"/>
                </a:lnTo>
                <a:lnTo>
                  <a:pt x="490299" y="139398"/>
                </a:lnTo>
                <a:lnTo>
                  <a:pt x="493535" y="145917"/>
                </a:lnTo>
                <a:lnTo>
                  <a:pt x="499237" y="150876"/>
                </a:lnTo>
                <a:lnTo>
                  <a:pt x="506430" y="153247"/>
                </a:lnTo>
                <a:lnTo>
                  <a:pt x="513730" y="152701"/>
                </a:lnTo>
                <a:lnTo>
                  <a:pt x="520293" y="149465"/>
                </a:lnTo>
                <a:lnTo>
                  <a:pt x="525272" y="143764"/>
                </a:lnTo>
                <a:lnTo>
                  <a:pt x="605433" y="2793"/>
                </a:lnTo>
                <a:close/>
              </a:path>
              <a:path w="607060" h="363855">
                <a:moveTo>
                  <a:pt x="568618" y="9906"/>
                </a:moveTo>
                <a:lnTo>
                  <a:pt x="557530" y="9906"/>
                </a:lnTo>
                <a:lnTo>
                  <a:pt x="574040" y="38354"/>
                </a:lnTo>
                <a:lnTo>
                  <a:pt x="541359" y="38354"/>
                </a:lnTo>
                <a:lnTo>
                  <a:pt x="522743" y="71102"/>
                </a:lnTo>
                <a:lnTo>
                  <a:pt x="579187" y="38354"/>
                </a:lnTo>
                <a:lnTo>
                  <a:pt x="574040" y="38354"/>
                </a:lnTo>
                <a:lnTo>
                  <a:pt x="579295" y="38291"/>
                </a:lnTo>
                <a:lnTo>
                  <a:pt x="583565" y="35814"/>
                </a:lnTo>
                <a:lnTo>
                  <a:pt x="568618" y="9906"/>
                </a:lnTo>
                <a:close/>
              </a:path>
              <a:path w="607060" h="363855">
                <a:moveTo>
                  <a:pt x="557530" y="9906"/>
                </a:moveTo>
                <a:lnTo>
                  <a:pt x="541394" y="38291"/>
                </a:lnTo>
                <a:lnTo>
                  <a:pt x="574040" y="38354"/>
                </a:lnTo>
                <a:lnTo>
                  <a:pt x="557530" y="9906"/>
                </a:lnTo>
                <a:close/>
              </a:path>
              <a:path w="607060" h="363855">
                <a:moveTo>
                  <a:pt x="564515" y="2793"/>
                </a:moveTo>
                <a:lnTo>
                  <a:pt x="503483" y="38218"/>
                </a:lnTo>
                <a:lnTo>
                  <a:pt x="541394" y="38291"/>
                </a:lnTo>
                <a:lnTo>
                  <a:pt x="557530" y="9906"/>
                </a:lnTo>
                <a:lnTo>
                  <a:pt x="568618" y="9906"/>
                </a:lnTo>
                <a:lnTo>
                  <a:pt x="564515" y="2793"/>
                </a:lnTo>
                <a:close/>
              </a:path>
              <a:path w="607060" h="363855">
                <a:moveTo>
                  <a:pt x="441833" y="0"/>
                </a:moveTo>
                <a:lnTo>
                  <a:pt x="434389" y="1420"/>
                </a:lnTo>
                <a:lnTo>
                  <a:pt x="428291" y="5461"/>
                </a:lnTo>
                <a:lnTo>
                  <a:pt x="424170" y="11501"/>
                </a:lnTo>
                <a:lnTo>
                  <a:pt x="422656" y="18923"/>
                </a:lnTo>
                <a:lnTo>
                  <a:pt x="424150" y="26348"/>
                </a:lnTo>
                <a:lnTo>
                  <a:pt x="428228" y="32416"/>
                </a:lnTo>
                <a:lnTo>
                  <a:pt x="434282" y="36532"/>
                </a:lnTo>
                <a:lnTo>
                  <a:pt x="441706" y="38100"/>
                </a:lnTo>
                <a:lnTo>
                  <a:pt x="503483" y="38218"/>
                </a:lnTo>
                <a:lnTo>
                  <a:pt x="564515" y="2793"/>
                </a:lnTo>
                <a:lnTo>
                  <a:pt x="605433" y="2793"/>
                </a:lnTo>
                <a:lnTo>
                  <a:pt x="606806" y="381"/>
                </a:lnTo>
                <a:lnTo>
                  <a:pt x="4418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26764" y="2154935"/>
            <a:ext cx="420674" cy="7086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53783" y="2344547"/>
            <a:ext cx="171450" cy="457834"/>
          </a:xfrm>
          <a:custGeom>
            <a:avLst/>
            <a:gdLst/>
            <a:ahLst/>
            <a:cxnLst/>
            <a:rect l="l" t="t" r="r" b="b"/>
            <a:pathLst>
              <a:path w="171450" h="457835">
                <a:moveTo>
                  <a:pt x="85578" y="75800"/>
                </a:moveTo>
                <a:lnTo>
                  <a:pt x="66528" y="108457"/>
                </a:lnTo>
                <a:lnTo>
                  <a:pt x="66528" y="457326"/>
                </a:lnTo>
                <a:lnTo>
                  <a:pt x="104628" y="457326"/>
                </a:lnTo>
                <a:lnTo>
                  <a:pt x="104628" y="108457"/>
                </a:lnTo>
                <a:lnTo>
                  <a:pt x="85578" y="75800"/>
                </a:lnTo>
                <a:close/>
              </a:path>
              <a:path w="171450" h="457835">
                <a:moveTo>
                  <a:pt x="85578" y="0"/>
                </a:moveTo>
                <a:lnTo>
                  <a:pt x="2393" y="142494"/>
                </a:lnTo>
                <a:lnTo>
                  <a:pt x="0" y="149689"/>
                </a:lnTo>
                <a:lnTo>
                  <a:pt x="488" y="157003"/>
                </a:lnTo>
                <a:lnTo>
                  <a:pt x="3643" y="163603"/>
                </a:lnTo>
                <a:lnTo>
                  <a:pt x="9251" y="168655"/>
                </a:lnTo>
                <a:lnTo>
                  <a:pt x="16446" y="171049"/>
                </a:lnTo>
                <a:lnTo>
                  <a:pt x="23760" y="170561"/>
                </a:lnTo>
                <a:lnTo>
                  <a:pt x="30360" y="167405"/>
                </a:lnTo>
                <a:lnTo>
                  <a:pt x="35413" y="161797"/>
                </a:lnTo>
                <a:lnTo>
                  <a:pt x="66528" y="108457"/>
                </a:lnTo>
                <a:lnTo>
                  <a:pt x="66528" y="37845"/>
                </a:lnTo>
                <a:lnTo>
                  <a:pt x="107671" y="37845"/>
                </a:lnTo>
                <a:lnTo>
                  <a:pt x="85578" y="0"/>
                </a:lnTo>
                <a:close/>
              </a:path>
              <a:path w="171450" h="457835">
                <a:moveTo>
                  <a:pt x="107671" y="37845"/>
                </a:moveTo>
                <a:lnTo>
                  <a:pt x="104628" y="37845"/>
                </a:lnTo>
                <a:lnTo>
                  <a:pt x="104628" y="108457"/>
                </a:lnTo>
                <a:lnTo>
                  <a:pt x="135743" y="161797"/>
                </a:lnTo>
                <a:lnTo>
                  <a:pt x="140795" y="167405"/>
                </a:lnTo>
                <a:lnTo>
                  <a:pt x="147395" y="170561"/>
                </a:lnTo>
                <a:lnTo>
                  <a:pt x="154709" y="171049"/>
                </a:lnTo>
                <a:lnTo>
                  <a:pt x="161905" y="168655"/>
                </a:lnTo>
                <a:lnTo>
                  <a:pt x="167512" y="163603"/>
                </a:lnTo>
                <a:lnTo>
                  <a:pt x="170668" y="157003"/>
                </a:lnTo>
                <a:lnTo>
                  <a:pt x="171156" y="149689"/>
                </a:lnTo>
                <a:lnTo>
                  <a:pt x="168763" y="142494"/>
                </a:lnTo>
                <a:lnTo>
                  <a:pt x="107671" y="37845"/>
                </a:lnTo>
                <a:close/>
              </a:path>
              <a:path w="171450" h="457835">
                <a:moveTo>
                  <a:pt x="104628" y="37845"/>
                </a:moveTo>
                <a:lnTo>
                  <a:pt x="66528" y="37845"/>
                </a:lnTo>
                <a:lnTo>
                  <a:pt x="66528" y="108457"/>
                </a:lnTo>
                <a:lnTo>
                  <a:pt x="85578" y="75800"/>
                </a:lnTo>
                <a:lnTo>
                  <a:pt x="69068" y="47497"/>
                </a:lnTo>
                <a:lnTo>
                  <a:pt x="104628" y="47497"/>
                </a:lnTo>
                <a:lnTo>
                  <a:pt x="104628" y="37845"/>
                </a:lnTo>
                <a:close/>
              </a:path>
              <a:path w="171450" h="457835">
                <a:moveTo>
                  <a:pt x="104628" y="47497"/>
                </a:moveTo>
                <a:lnTo>
                  <a:pt x="102088" y="47497"/>
                </a:lnTo>
                <a:lnTo>
                  <a:pt x="85578" y="75800"/>
                </a:lnTo>
                <a:lnTo>
                  <a:pt x="104628" y="108457"/>
                </a:lnTo>
                <a:lnTo>
                  <a:pt x="104628" y="47497"/>
                </a:lnTo>
                <a:close/>
              </a:path>
              <a:path w="171450" h="457835">
                <a:moveTo>
                  <a:pt x="102088" y="47497"/>
                </a:moveTo>
                <a:lnTo>
                  <a:pt x="69068" y="47497"/>
                </a:lnTo>
                <a:lnTo>
                  <a:pt x="85578" y="75800"/>
                </a:lnTo>
                <a:lnTo>
                  <a:pt x="102088" y="47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632829" y="2056892"/>
            <a:ext cx="1520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End-To-End</a:t>
            </a:r>
            <a:r>
              <a:rPr sz="18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56629" y="2517140"/>
            <a:ext cx="180086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Login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400" dirty="0">
                <a:latin typeface="Calibri"/>
                <a:cs typeface="Calibri"/>
              </a:rPr>
              <a:t>ADD </a:t>
            </a:r>
            <a:r>
              <a:rPr sz="1400" spc="-5" dirty="0">
                <a:latin typeface="Calibri"/>
                <a:cs typeface="Calibri"/>
              </a:rPr>
              <a:t>New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Customer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400" spc="-10" dirty="0">
                <a:latin typeface="Calibri"/>
                <a:cs typeface="Calibri"/>
              </a:rPr>
              <a:t>Edit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customer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sz="1400" spc="-10" dirty="0">
                <a:latin typeface="Calibri"/>
                <a:cs typeface="Calibri"/>
              </a:rPr>
              <a:t>Delete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Customer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Logout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3552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Exploratory</a:t>
            </a:r>
            <a:r>
              <a:rPr spc="-50" dirty="0"/>
              <a:t> </a:t>
            </a:r>
            <a:r>
              <a:rPr spc="-5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874623"/>
            <a:ext cx="6330315" cy="28422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FF0000"/>
                </a:solidFill>
                <a:latin typeface="Calibri"/>
                <a:cs typeface="Calibri"/>
              </a:rPr>
              <a:t>What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1400" spc="-5" dirty="0">
                <a:solidFill>
                  <a:srgbClr val="FF0000"/>
                </a:solidFill>
                <a:latin typeface="Calibri"/>
                <a:cs typeface="Calibri"/>
              </a:rPr>
              <a:t>Exploratory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0000"/>
                </a:solidFill>
                <a:latin typeface="Calibri"/>
                <a:cs typeface="Calibri"/>
              </a:rPr>
              <a:t>Testing?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400" spc="-5" dirty="0">
                <a:latin typeface="Calibri"/>
                <a:cs typeface="Calibri"/>
              </a:rPr>
              <a:t>Exploratory testing, </a:t>
            </a:r>
            <a:r>
              <a:rPr sz="1400" dirty="0">
                <a:latin typeface="Calibri"/>
                <a:cs typeface="Calibri"/>
              </a:rPr>
              <a:t>is all </a:t>
            </a:r>
            <a:r>
              <a:rPr sz="1400" spc="-5" dirty="0">
                <a:latin typeface="Calibri"/>
                <a:cs typeface="Calibri"/>
              </a:rPr>
              <a:t>about </a:t>
            </a:r>
            <a:r>
              <a:rPr sz="1400" spc="-15" dirty="0">
                <a:latin typeface="Calibri"/>
                <a:cs typeface="Calibri"/>
              </a:rPr>
              <a:t>discovery, </a:t>
            </a:r>
            <a:r>
              <a:rPr sz="1400" spc="-10" dirty="0">
                <a:latin typeface="Calibri"/>
                <a:cs typeface="Calibri"/>
              </a:rPr>
              <a:t>investigation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learning.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400" spc="-5" dirty="0">
                <a:latin typeface="Calibri"/>
                <a:cs typeface="Calibri"/>
              </a:rPr>
              <a:t>It </a:t>
            </a:r>
            <a:r>
              <a:rPr sz="1400" spc="-10" dirty="0">
                <a:latin typeface="Calibri"/>
                <a:cs typeface="Calibri"/>
              </a:rPr>
              <a:t>emphasizes </a:t>
            </a:r>
            <a:r>
              <a:rPr sz="1400" spc="-5" dirty="0">
                <a:latin typeface="Calibri"/>
                <a:cs typeface="Calibri"/>
              </a:rPr>
              <a:t>on personal </a:t>
            </a:r>
            <a:r>
              <a:rPr sz="1400" spc="-10" dirty="0">
                <a:latin typeface="Calibri"/>
                <a:cs typeface="Calibri"/>
              </a:rPr>
              <a:t>freedom </a:t>
            </a:r>
            <a:r>
              <a:rPr sz="1400" spc="-5" dirty="0">
                <a:latin typeface="Calibri"/>
                <a:cs typeface="Calibri"/>
              </a:rPr>
              <a:t>and responsibility of the individual</a:t>
            </a:r>
            <a:r>
              <a:rPr sz="1400" spc="18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tester.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400" spc="-35" dirty="0">
                <a:latin typeface="Calibri"/>
                <a:cs typeface="Calibri"/>
              </a:rPr>
              <a:t>Test </a:t>
            </a:r>
            <a:r>
              <a:rPr sz="1400" spc="-5" dirty="0">
                <a:latin typeface="Calibri"/>
                <a:cs typeface="Calibri"/>
              </a:rPr>
              <a:t>cases </a:t>
            </a:r>
            <a:r>
              <a:rPr sz="1400" spc="-1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not </a:t>
            </a:r>
            <a:r>
              <a:rPr sz="1400" spc="-10" dirty="0">
                <a:latin typeface="Calibri"/>
                <a:cs typeface="Calibri"/>
              </a:rPr>
              <a:t>created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10" dirty="0">
                <a:latin typeface="Calibri"/>
                <a:cs typeface="Calibri"/>
              </a:rPr>
              <a:t>advance </a:t>
            </a:r>
            <a:r>
              <a:rPr sz="1400" spc="-5" dirty="0">
                <a:latin typeface="Calibri"/>
                <a:cs typeface="Calibri"/>
              </a:rPr>
              <a:t>but </a:t>
            </a:r>
            <a:r>
              <a:rPr sz="1400" spc="-10" dirty="0">
                <a:latin typeface="Calibri"/>
                <a:cs typeface="Calibri"/>
              </a:rPr>
              <a:t>testers </a:t>
            </a:r>
            <a:r>
              <a:rPr sz="1400" spc="-5" dirty="0">
                <a:latin typeface="Calibri"/>
                <a:cs typeface="Calibri"/>
              </a:rPr>
              <a:t>check </a:t>
            </a:r>
            <a:r>
              <a:rPr sz="1400" spc="-10" dirty="0">
                <a:latin typeface="Calibri"/>
                <a:cs typeface="Calibri"/>
              </a:rPr>
              <a:t>system </a:t>
            </a:r>
            <a:r>
              <a:rPr sz="1400" spc="-5" dirty="0">
                <a:latin typeface="Calibri"/>
                <a:cs typeface="Calibri"/>
              </a:rPr>
              <a:t>on the</a:t>
            </a:r>
            <a:r>
              <a:rPr sz="1400" spc="1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fly.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focus </a:t>
            </a:r>
            <a:r>
              <a:rPr sz="1400" spc="-5" dirty="0">
                <a:latin typeface="Calibri"/>
                <a:cs typeface="Calibri"/>
              </a:rPr>
              <a:t>of </a:t>
            </a:r>
            <a:r>
              <a:rPr sz="1400" spc="-10" dirty="0">
                <a:latin typeface="Calibri"/>
                <a:cs typeface="Calibri"/>
              </a:rPr>
              <a:t>exploratory </a:t>
            </a:r>
            <a:r>
              <a:rPr sz="1400" spc="-5" dirty="0">
                <a:latin typeface="Calibri"/>
                <a:cs typeface="Calibri"/>
              </a:rPr>
              <a:t>testing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10" dirty="0">
                <a:latin typeface="Calibri"/>
                <a:cs typeface="Calibri"/>
              </a:rPr>
              <a:t>more </a:t>
            </a:r>
            <a:r>
              <a:rPr sz="1400" spc="-5" dirty="0">
                <a:latin typeface="Calibri"/>
                <a:cs typeface="Calibri"/>
              </a:rPr>
              <a:t>on testing </a:t>
            </a:r>
            <a:r>
              <a:rPr sz="1400" dirty="0">
                <a:latin typeface="Calibri"/>
                <a:cs typeface="Calibri"/>
              </a:rPr>
              <a:t>as a </a:t>
            </a:r>
            <a:r>
              <a:rPr sz="1400" spc="-5" dirty="0">
                <a:latin typeface="Calibri"/>
                <a:cs typeface="Calibri"/>
              </a:rPr>
              <a:t>"thinking"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activity.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FF0000"/>
                </a:solidFill>
                <a:latin typeface="Calibri"/>
                <a:cs typeface="Calibri"/>
              </a:rPr>
              <a:t>When use 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exploratory </a:t>
            </a:r>
            <a:r>
              <a:rPr sz="1400" spc="-5" dirty="0">
                <a:solidFill>
                  <a:srgbClr val="FF0000"/>
                </a:solidFill>
                <a:latin typeface="Calibri"/>
                <a:cs typeface="Calibri"/>
              </a:rPr>
              <a:t>testing?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400" spc="-5" dirty="0">
                <a:latin typeface="Calibri"/>
                <a:cs typeface="Calibri"/>
              </a:rPr>
              <a:t>Exploratory testing can be used </a:t>
            </a:r>
            <a:r>
              <a:rPr sz="1400" spc="-10" dirty="0">
                <a:latin typeface="Calibri"/>
                <a:cs typeface="Calibri"/>
              </a:rPr>
              <a:t>extensively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when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400" spc="-5" dirty="0">
                <a:latin typeface="Calibri"/>
                <a:cs typeface="Calibri"/>
              </a:rPr>
              <a:t>The testing team has experienced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testers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400" spc="-5" dirty="0">
                <a:latin typeface="Calibri"/>
                <a:cs typeface="Calibri"/>
              </a:rPr>
              <a:t>Early iteration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required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400" spc="-10" dirty="0">
                <a:latin typeface="Calibri"/>
                <a:cs typeface="Calibri"/>
              </a:rPr>
              <a:t>There </a:t>
            </a:r>
            <a:r>
              <a:rPr sz="1400" dirty="0">
                <a:latin typeface="Calibri"/>
                <a:cs typeface="Calibri"/>
              </a:rPr>
              <a:t>is a </a:t>
            </a:r>
            <a:r>
              <a:rPr sz="1400" spc="-5" dirty="0">
                <a:latin typeface="Calibri"/>
                <a:cs typeface="Calibri"/>
              </a:rPr>
              <a:t>critical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application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400" spc="-5" dirty="0">
                <a:latin typeface="Calibri"/>
                <a:cs typeface="Calibri"/>
              </a:rPr>
              <a:t>New </a:t>
            </a:r>
            <a:r>
              <a:rPr sz="1400" spc="-10" dirty="0">
                <a:latin typeface="Calibri"/>
                <a:cs typeface="Calibri"/>
              </a:rPr>
              <a:t>testers entered into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team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2604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Adhoc</a:t>
            </a:r>
            <a:r>
              <a:rPr spc="-90" dirty="0"/>
              <a:t> </a:t>
            </a:r>
            <a:r>
              <a:rPr spc="-5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797345"/>
            <a:ext cx="7954009" cy="173418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FF0000"/>
                </a:solidFill>
                <a:latin typeface="Calibri"/>
                <a:cs typeface="Calibri"/>
              </a:rPr>
              <a:t>What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1400" spc="-5" dirty="0">
                <a:solidFill>
                  <a:srgbClr val="FF0000"/>
                </a:solidFill>
                <a:latin typeface="Calibri"/>
                <a:cs typeface="Calibri"/>
              </a:rPr>
              <a:t>Adhoc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0000"/>
                </a:solidFill>
                <a:latin typeface="Calibri"/>
                <a:cs typeface="Calibri"/>
              </a:rPr>
              <a:t>Testing?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Adhoc testing </a:t>
            </a:r>
            <a:r>
              <a:rPr sz="1400" dirty="0">
                <a:latin typeface="Calibri"/>
                <a:cs typeface="Calibri"/>
              </a:rPr>
              <a:t>is an </a:t>
            </a:r>
            <a:r>
              <a:rPr sz="1400" spc="-5" dirty="0">
                <a:latin typeface="Calibri"/>
                <a:cs typeface="Calibri"/>
              </a:rPr>
              <a:t>informal testing type </a:t>
            </a:r>
            <a:r>
              <a:rPr sz="1400" dirty="0">
                <a:latin typeface="Calibri"/>
                <a:cs typeface="Calibri"/>
              </a:rPr>
              <a:t>with an aim </a:t>
            </a:r>
            <a:r>
              <a:rPr sz="1400" spc="-10" dirty="0">
                <a:latin typeface="Calibri"/>
                <a:cs typeface="Calibri"/>
              </a:rPr>
              <a:t>to break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system.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This testing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usually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unplanned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activity.</a:t>
            </a:r>
            <a:endParaRPr sz="1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It does not follow </a:t>
            </a:r>
            <a:r>
              <a:rPr sz="1400" spc="-10" dirty="0">
                <a:latin typeface="Calibri"/>
                <a:cs typeface="Calibri"/>
              </a:rPr>
              <a:t>any test </a:t>
            </a:r>
            <a:r>
              <a:rPr sz="1400" dirty="0">
                <a:latin typeface="Calibri"/>
                <a:cs typeface="Calibri"/>
              </a:rPr>
              <a:t>design </a:t>
            </a:r>
            <a:r>
              <a:rPr sz="1400" spc="-5" dirty="0">
                <a:latin typeface="Calibri"/>
                <a:cs typeface="Calibri"/>
              </a:rPr>
              <a:t>techniques </a:t>
            </a:r>
            <a:r>
              <a:rPr sz="1400" spc="-10" dirty="0">
                <a:latin typeface="Calibri"/>
                <a:cs typeface="Calibri"/>
              </a:rPr>
              <a:t>to create test </a:t>
            </a:r>
            <a:r>
              <a:rPr sz="1400" spc="-5" dirty="0">
                <a:latin typeface="Calibri"/>
                <a:cs typeface="Calibri"/>
              </a:rPr>
              <a:t>cases. In </a:t>
            </a:r>
            <a:r>
              <a:rPr sz="1400" spc="-10" dirty="0">
                <a:latin typeface="Calibri"/>
                <a:cs typeface="Calibri"/>
              </a:rPr>
              <a:t>fact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does not </a:t>
            </a:r>
            <a:r>
              <a:rPr sz="1400" spc="-10" dirty="0">
                <a:latin typeface="Calibri"/>
                <a:cs typeface="Calibri"/>
              </a:rPr>
              <a:t>create test </a:t>
            </a:r>
            <a:r>
              <a:rPr sz="1400" spc="-5" dirty="0">
                <a:latin typeface="Calibri"/>
                <a:cs typeface="Calibri"/>
              </a:rPr>
              <a:t>cases  altogether! This testing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primarily performed </a:t>
            </a:r>
            <a:r>
              <a:rPr sz="1400" dirty="0">
                <a:latin typeface="Calibri"/>
                <a:cs typeface="Calibri"/>
              </a:rPr>
              <a:t>if </a:t>
            </a:r>
            <a:r>
              <a:rPr sz="1400" spc="-5" dirty="0">
                <a:latin typeface="Calibri"/>
                <a:cs typeface="Calibri"/>
              </a:rPr>
              <a:t>the knowledge </a:t>
            </a:r>
            <a:r>
              <a:rPr sz="1400" dirty="0">
                <a:latin typeface="Calibri"/>
                <a:cs typeface="Calibri"/>
              </a:rPr>
              <a:t>of </a:t>
            </a:r>
            <a:r>
              <a:rPr sz="1400" spc="-10" dirty="0">
                <a:latin typeface="Calibri"/>
                <a:cs typeface="Calibri"/>
              </a:rPr>
              <a:t>testers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system </a:t>
            </a:r>
            <a:r>
              <a:rPr sz="1400" spc="-5" dirty="0">
                <a:latin typeface="Calibri"/>
                <a:cs typeface="Calibri"/>
              </a:rPr>
              <a:t>under </a:t>
            </a:r>
            <a:r>
              <a:rPr sz="1400" spc="-10" dirty="0">
                <a:latin typeface="Calibri"/>
                <a:cs typeface="Calibri"/>
              </a:rPr>
              <a:t>test </a:t>
            </a:r>
            <a:r>
              <a:rPr sz="1400" dirty="0">
                <a:latin typeface="Calibri"/>
                <a:cs typeface="Calibri"/>
              </a:rPr>
              <a:t>is very  </a:t>
            </a:r>
            <a:r>
              <a:rPr sz="1400" spc="-5" dirty="0">
                <a:latin typeface="Calibri"/>
                <a:cs typeface="Calibri"/>
              </a:rPr>
              <a:t>high.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25" dirty="0">
                <a:latin typeface="Calibri"/>
                <a:cs typeface="Calibri"/>
              </a:rPr>
              <a:t>Testers </a:t>
            </a:r>
            <a:r>
              <a:rPr sz="1400" spc="-10" dirty="0">
                <a:latin typeface="Calibri"/>
                <a:cs typeface="Calibri"/>
              </a:rPr>
              <a:t>randomly test </a:t>
            </a:r>
            <a:r>
              <a:rPr sz="1400" spc="-5" dirty="0">
                <a:latin typeface="Calibri"/>
                <a:cs typeface="Calibri"/>
              </a:rPr>
              <a:t>the application without </a:t>
            </a:r>
            <a:r>
              <a:rPr sz="1400" spc="-10" dirty="0">
                <a:latin typeface="Calibri"/>
                <a:cs typeface="Calibri"/>
              </a:rPr>
              <a:t>any test </a:t>
            </a:r>
            <a:r>
              <a:rPr sz="1400" spc="-5" dirty="0">
                <a:latin typeface="Calibri"/>
                <a:cs typeface="Calibri"/>
              </a:rPr>
              <a:t>cases or </a:t>
            </a:r>
            <a:r>
              <a:rPr sz="1400" spc="-10" dirty="0">
                <a:latin typeface="Calibri"/>
                <a:cs typeface="Calibri"/>
              </a:rPr>
              <a:t>any </a:t>
            </a:r>
            <a:r>
              <a:rPr sz="1400" spc="-5" dirty="0">
                <a:latin typeface="Calibri"/>
                <a:cs typeface="Calibri"/>
              </a:rPr>
              <a:t>business </a:t>
            </a:r>
            <a:r>
              <a:rPr sz="1400" spc="-10" dirty="0">
                <a:latin typeface="Calibri"/>
                <a:cs typeface="Calibri"/>
              </a:rPr>
              <a:t>requirement</a:t>
            </a:r>
            <a:r>
              <a:rPr sz="1400" spc="2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document.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0" y="2801111"/>
            <a:ext cx="3433267" cy="1823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241" y="219836"/>
            <a:ext cx="8199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79546"/>
                </a:solidFill>
                <a:latin typeface="Calibri"/>
                <a:cs typeface="Calibri"/>
              </a:rPr>
              <a:t>Adhoc </a:t>
            </a:r>
            <a:r>
              <a:rPr sz="2800" b="1" spc="-45" dirty="0">
                <a:solidFill>
                  <a:srgbClr val="F79546"/>
                </a:solidFill>
                <a:latin typeface="Calibri"/>
                <a:cs typeface="Calibri"/>
              </a:rPr>
              <a:t>Testing </a:t>
            </a:r>
            <a:r>
              <a:rPr sz="2800" b="1" spc="-65" dirty="0">
                <a:latin typeface="Calibri"/>
                <a:cs typeface="Calibri"/>
              </a:rPr>
              <a:t>Vs </a:t>
            </a:r>
            <a:r>
              <a:rPr sz="2800" b="1" spc="-25" dirty="0">
                <a:solidFill>
                  <a:srgbClr val="00AF50"/>
                </a:solidFill>
                <a:latin typeface="Calibri"/>
                <a:cs typeface="Calibri"/>
              </a:rPr>
              <a:t>Monkey </a:t>
            </a:r>
            <a:r>
              <a:rPr sz="2800" b="1" spc="-45" dirty="0">
                <a:solidFill>
                  <a:srgbClr val="00AF50"/>
                </a:solidFill>
                <a:latin typeface="Calibri"/>
                <a:cs typeface="Calibri"/>
              </a:rPr>
              <a:t>Testing </a:t>
            </a:r>
            <a:r>
              <a:rPr sz="2800" b="1" spc="-65" dirty="0">
                <a:latin typeface="Calibri"/>
                <a:cs typeface="Calibri"/>
              </a:rPr>
              <a:t>Vs </a:t>
            </a:r>
            <a:r>
              <a:rPr sz="2800" b="1" spc="-15" dirty="0">
                <a:solidFill>
                  <a:srgbClr val="00AFEF"/>
                </a:solidFill>
                <a:latin typeface="Calibri"/>
                <a:cs typeface="Calibri"/>
              </a:rPr>
              <a:t>Exploratory</a:t>
            </a:r>
            <a:r>
              <a:rPr sz="2800" b="1" spc="3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45" dirty="0">
                <a:solidFill>
                  <a:srgbClr val="00AFEF"/>
                </a:solidFill>
                <a:latin typeface="Calibri"/>
                <a:cs typeface="Calibri"/>
              </a:rPr>
              <a:t>Testing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7050" y="965200"/>
          <a:ext cx="7543800" cy="3276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699">
                <a:tc>
                  <a:txBody>
                    <a:bodyPr/>
                    <a:lstStyle/>
                    <a:p>
                      <a:pPr marL="8159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Adhoc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613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Monkey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521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Exploratory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Testing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6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No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Documentation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No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Documentation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No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Documentation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2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No Plan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No Plan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No Plan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Informal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testing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Informal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testing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Informal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testing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6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Tester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should know Application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functionality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Testers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doesn't know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Application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functionality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Testers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doesn't know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Application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functionality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6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Random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Testing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Random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Testing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Random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Testing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8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Intension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to break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application/find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out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corner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defects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Intension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to break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application/find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out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corner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defects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Intension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learn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explore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functionality of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application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6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Applications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Gaming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Applications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879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Any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Applications which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is new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to 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tester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5086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Positive </a:t>
            </a:r>
            <a:r>
              <a:rPr spc="-80" dirty="0"/>
              <a:t>Vs </a:t>
            </a:r>
            <a:r>
              <a:rPr spc="-20" dirty="0"/>
              <a:t>Negative</a:t>
            </a:r>
            <a:r>
              <a:rPr spc="35" dirty="0"/>
              <a:t> </a:t>
            </a:r>
            <a:r>
              <a:rPr spc="-1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874623"/>
            <a:ext cx="7936865" cy="14770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What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Positive</a:t>
            </a:r>
            <a:r>
              <a:rPr sz="1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Calibri"/>
                <a:cs typeface="Calibri"/>
              </a:rPr>
              <a:t>Testing?</a:t>
            </a:r>
            <a:endParaRPr sz="1400">
              <a:latin typeface="Calibri"/>
              <a:cs typeface="Calibri"/>
            </a:endParaRPr>
          </a:p>
          <a:p>
            <a:pPr marL="355600" marR="3429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Calibri"/>
                <a:cs typeface="Calibri"/>
              </a:rPr>
              <a:t>Positive testing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the type </a:t>
            </a:r>
            <a:r>
              <a:rPr sz="1400" dirty="0">
                <a:latin typeface="Calibri"/>
                <a:cs typeface="Calibri"/>
              </a:rPr>
              <a:t>of </a:t>
            </a:r>
            <a:r>
              <a:rPr sz="1400" spc="-5" dirty="0">
                <a:latin typeface="Calibri"/>
                <a:cs typeface="Calibri"/>
              </a:rPr>
              <a:t>testing that can be performed on the </a:t>
            </a:r>
            <a:r>
              <a:rPr sz="1400" spc="-10" dirty="0">
                <a:latin typeface="Calibri"/>
                <a:cs typeface="Calibri"/>
              </a:rPr>
              <a:t>system by </a:t>
            </a:r>
            <a:r>
              <a:rPr sz="1400" spc="-5" dirty="0">
                <a:latin typeface="Calibri"/>
                <a:cs typeface="Calibri"/>
              </a:rPr>
              <a:t>providing the </a:t>
            </a:r>
            <a:r>
              <a:rPr sz="1400" b="1" spc="-5" dirty="0">
                <a:latin typeface="Calibri"/>
                <a:cs typeface="Calibri"/>
              </a:rPr>
              <a:t>valid data </a:t>
            </a:r>
            <a:r>
              <a:rPr sz="1400" b="1" dirty="0">
                <a:latin typeface="Calibri"/>
                <a:cs typeface="Calibri"/>
              </a:rPr>
              <a:t>as  input.</a:t>
            </a:r>
            <a:endParaRPr sz="1400">
              <a:latin typeface="Calibri"/>
              <a:cs typeface="Calibri"/>
            </a:endParaRPr>
          </a:p>
          <a:p>
            <a:pPr marL="394970" indent="-38290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94970" algn="l"/>
                <a:tab pos="395605" algn="l"/>
              </a:tabLst>
            </a:pPr>
            <a:r>
              <a:rPr sz="1400" spc="-5" dirty="0">
                <a:latin typeface="Calibri"/>
                <a:cs typeface="Calibri"/>
              </a:rPr>
              <a:t>It checks whether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application </a:t>
            </a:r>
            <a:r>
              <a:rPr sz="1400" spc="-10" dirty="0">
                <a:latin typeface="Calibri"/>
                <a:cs typeface="Calibri"/>
              </a:rPr>
              <a:t>behaves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-5" dirty="0">
                <a:latin typeface="Calibri"/>
                <a:cs typeface="Calibri"/>
              </a:rPr>
              <a:t>expected </a:t>
            </a:r>
            <a:r>
              <a:rPr sz="1400" dirty="0">
                <a:latin typeface="Calibri"/>
                <a:cs typeface="Calibri"/>
              </a:rPr>
              <a:t>with positive </a:t>
            </a:r>
            <a:r>
              <a:rPr sz="1400" spc="-5" dirty="0">
                <a:latin typeface="Calibri"/>
                <a:cs typeface="Calibri"/>
              </a:rPr>
              <a:t>inputs. This test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done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check</a:t>
            </a:r>
            <a:r>
              <a:rPr sz="1400" spc="2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endParaRPr sz="1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application that does what </a:t>
            </a:r>
            <a:r>
              <a:rPr sz="1400" dirty="0">
                <a:latin typeface="Calibri"/>
                <a:cs typeface="Calibri"/>
              </a:rPr>
              <a:t>it is </a:t>
            </a:r>
            <a:r>
              <a:rPr sz="1400" spc="-5" dirty="0">
                <a:latin typeface="Calibri"/>
                <a:cs typeface="Calibri"/>
              </a:rPr>
              <a:t>supposed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do.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10" dirty="0">
                <a:latin typeface="Calibri"/>
                <a:cs typeface="Calibri"/>
              </a:rPr>
              <a:t>For example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-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6773" y="2476370"/>
            <a:ext cx="1863367" cy="1059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3660394"/>
            <a:ext cx="756285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There </a:t>
            </a:r>
            <a:r>
              <a:rPr sz="1400" dirty="0">
                <a:latin typeface="Calibri"/>
                <a:cs typeface="Calibri"/>
              </a:rPr>
              <a:t>is a </a:t>
            </a:r>
            <a:r>
              <a:rPr sz="1400" spc="-15" dirty="0">
                <a:latin typeface="Calibri"/>
                <a:cs typeface="Calibri"/>
              </a:rPr>
              <a:t>text </a:t>
            </a:r>
            <a:r>
              <a:rPr sz="1400" spc="-10" dirty="0">
                <a:latin typeface="Calibri"/>
                <a:cs typeface="Calibri"/>
              </a:rPr>
              <a:t>box </a:t>
            </a:r>
            <a:r>
              <a:rPr sz="1400" dirty="0">
                <a:latin typeface="Calibri"/>
                <a:cs typeface="Calibri"/>
              </a:rPr>
              <a:t>in an </a:t>
            </a:r>
            <a:r>
              <a:rPr sz="1400" spc="-5" dirty="0">
                <a:latin typeface="Calibri"/>
                <a:cs typeface="Calibri"/>
              </a:rPr>
              <a:t>application which can accept only </a:t>
            </a:r>
            <a:r>
              <a:rPr sz="1400" spc="-10" dirty="0">
                <a:latin typeface="Calibri"/>
                <a:cs typeface="Calibri"/>
              </a:rPr>
              <a:t>numbers. </a:t>
            </a:r>
            <a:r>
              <a:rPr sz="1400" spc="-5" dirty="0">
                <a:latin typeface="Calibri"/>
                <a:cs typeface="Calibri"/>
              </a:rPr>
              <a:t>Entering values up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b="1" spc="-5" dirty="0">
                <a:solidFill>
                  <a:srgbClr val="00AF50"/>
                </a:solidFill>
                <a:latin typeface="Calibri"/>
                <a:cs typeface="Calibri"/>
              </a:rPr>
              <a:t>99999 </a:t>
            </a:r>
            <a:r>
              <a:rPr sz="1400" dirty="0">
                <a:latin typeface="Calibri"/>
                <a:cs typeface="Calibri"/>
              </a:rPr>
              <a:t>will </a:t>
            </a:r>
            <a:r>
              <a:rPr sz="1400" spc="-5" dirty="0">
                <a:latin typeface="Calibri"/>
                <a:cs typeface="Calibri"/>
              </a:rPr>
              <a:t>be  acceptable </a:t>
            </a:r>
            <a:r>
              <a:rPr sz="1400" spc="-10" dirty="0">
                <a:latin typeface="Calibri"/>
                <a:cs typeface="Calibri"/>
              </a:rPr>
              <a:t>by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system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any </a:t>
            </a:r>
            <a:r>
              <a:rPr sz="1400" spc="-5" dirty="0">
                <a:latin typeface="Calibri"/>
                <a:cs typeface="Calibri"/>
              </a:rPr>
              <a:t>other values </a:t>
            </a:r>
            <a:r>
              <a:rPr sz="1400" dirty="0">
                <a:latin typeface="Calibri"/>
                <a:cs typeface="Calibri"/>
              </a:rPr>
              <a:t>apart </a:t>
            </a:r>
            <a:r>
              <a:rPr sz="1400" spc="-5" dirty="0">
                <a:latin typeface="Calibri"/>
                <a:cs typeface="Calibri"/>
              </a:rPr>
              <a:t>from this should not be acceptable. </a:t>
            </a:r>
            <a:r>
              <a:rPr sz="1400" spc="-6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do positive  testing, set the valid input values </a:t>
            </a:r>
            <a:r>
              <a:rPr sz="1400" spc="-10" dirty="0">
                <a:latin typeface="Calibri"/>
                <a:cs typeface="Calibri"/>
              </a:rPr>
              <a:t>from </a:t>
            </a:r>
            <a:r>
              <a:rPr sz="1400" dirty="0">
                <a:solidFill>
                  <a:srgbClr val="00AF50"/>
                </a:solidFill>
                <a:latin typeface="Calibri"/>
                <a:cs typeface="Calibri"/>
              </a:rPr>
              <a:t>0 </a:t>
            </a:r>
            <a:r>
              <a:rPr sz="1400" spc="-10" dirty="0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99999 </a:t>
            </a:r>
            <a:r>
              <a:rPr sz="1400" spc="-5" dirty="0">
                <a:latin typeface="Calibri"/>
                <a:cs typeface="Calibri"/>
              </a:rPr>
              <a:t>and check whether the </a:t>
            </a:r>
            <a:r>
              <a:rPr sz="1400" spc="-10" dirty="0">
                <a:latin typeface="Calibri"/>
                <a:cs typeface="Calibri"/>
              </a:rPr>
              <a:t>system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accepting the</a:t>
            </a:r>
            <a:r>
              <a:rPr sz="1400" spc="2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values.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5086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Positive </a:t>
            </a:r>
            <a:r>
              <a:rPr spc="-80" dirty="0"/>
              <a:t>Vs </a:t>
            </a:r>
            <a:r>
              <a:rPr spc="-20" dirty="0"/>
              <a:t>Negative</a:t>
            </a:r>
            <a:r>
              <a:rPr spc="35" dirty="0"/>
              <a:t> </a:t>
            </a:r>
            <a:r>
              <a:rPr spc="-1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67308"/>
            <a:ext cx="7807325" cy="16351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What is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Negative</a:t>
            </a:r>
            <a:r>
              <a:rPr sz="1600" b="1" spc="-25" dirty="0">
                <a:solidFill>
                  <a:srgbClr val="FF0000"/>
                </a:solidFill>
                <a:latin typeface="Calibri"/>
                <a:cs typeface="Calibri"/>
              </a:rPr>
              <a:t> Testing?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10" dirty="0">
                <a:latin typeface="Calibri"/>
                <a:cs typeface="Calibri"/>
              </a:rPr>
              <a:t>Negative </a:t>
            </a:r>
            <a:r>
              <a:rPr sz="1600" b="1" spc="-25" dirty="0">
                <a:latin typeface="Calibri"/>
                <a:cs typeface="Calibri"/>
              </a:rPr>
              <a:t>Testing </a:t>
            </a:r>
            <a:r>
              <a:rPr sz="1600" spc="-5" dirty="0">
                <a:latin typeface="Calibri"/>
                <a:cs typeface="Calibri"/>
              </a:rPr>
              <a:t>is a </a:t>
            </a:r>
            <a:r>
              <a:rPr sz="1600" spc="-10" dirty="0">
                <a:latin typeface="Calibri"/>
                <a:cs typeface="Calibri"/>
              </a:rPr>
              <a:t>variant </a:t>
            </a:r>
            <a:r>
              <a:rPr sz="1600" spc="-5" dirty="0">
                <a:latin typeface="Calibri"/>
                <a:cs typeface="Calibri"/>
              </a:rPr>
              <a:t>of </a:t>
            </a:r>
            <a:r>
              <a:rPr sz="1600" spc="-10" dirty="0">
                <a:latin typeface="Calibri"/>
                <a:cs typeface="Calibri"/>
              </a:rPr>
              <a:t>testing that can </a:t>
            </a:r>
            <a:r>
              <a:rPr sz="1600" spc="-5" dirty="0">
                <a:latin typeface="Calibri"/>
                <a:cs typeface="Calibri"/>
              </a:rPr>
              <a:t>be </a:t>
            </a:r>
            <a:r>
              <a:rPr sz="1600" spc="-15" dirty="0">
                <a:latin typeface="Calibri"/>
                <a:cs typeface="Calibri"/>
              </a:rPr>
              <a:t>performed </a:t>
            </a:r>
            <a:r>
              <a:rPr sz="1600" spc="-5" dirty="0">
                <a:latin typeface="Calibri"/>
                <a:cs typeface="Calibri"/>
              </a:rPr>
              <a:t>on the </a:t>
            </a:r>
            <a:r>
              <a:rPr sz="1600" spc="-15" dirty="0">
                <a:latin typeface="Calibri"/>
                <a:cs typeface="Calibri"/>
              </a:rPr>
              <a:t>system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by</a:t>
            </a:r>
            <a:endParaRPr sz="16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providing </a:t>
            </a:r>
            <a:r>
              <a:rPr sz="1600" b="1" spc="-10" dirty="0">
                <a:latin typeface="Calibri"/>
                <a:cs typeface="Calibri"/>
              </a:rPr>
              <a:t>invalid </a:t>
            </a:r>
            <a:r>
              <a:rPr sz="1600" b="1" spc="-15" dirty="0">
                <a:latin typeface="Calibri"/>
                <a:cs typeface="Calibri"/>
              </a:rPr>
              <a:t>data </a:t>
            </a:r>
            <a:r>
              <a:rPr sz="1600" b="1" dirty="0">
                <a:latin typeface="Calibri"/>
                <a:cs typeface="Calibri"/>
              </a:rPr>
              <a:t>as </a:t>
            </a:r>
            <a:r>
              <a:rPr sz="1600" b="1" spc="-5" dirty="0">
                <a:latin typeface="Calibri"/>
                <a:cs typeface="Calibri"/>
              </a:rPr>
              <a:t>input</a:t>
            </a:r>
            <a:r>
              <a:rPr sz="1600" spc="-5" dirty="0">
                <a:latin typeface="Calibri"/>
                <a:cs typeface="Calibri"/>
              </a:rPr>
              <a:t>. It </a:t>
            </a:r>
            <a:r>
              <a:rPr sz="1600" spc="-10" dirty="0">
                <a:latin typeface="Calibri"/>
                <a:cs typeface="Calibri"/>
              </a:rPr>
              <a:t>checks whether </a:t>
            </a:r>
            <a:r>
              <a:rPr sz="1600" spc="-5" dirty="0">
                <a:latin typeface="Calibri"/>
                <a:cs typeface="Calibri"/>
              </a:rPr>
              <a:t>an </a:t>
            </a:r>
            <a:r>
              <a:rPr sz="1600" spc="-10" dirty="0">
                <a:latin typeface="Calibri"/>
                <a:cs typeface="Calibri"/>
              </a:rPr>
              <a:t>application behaves </a:t>
            </a:r>
            <a:r>
              <a:rPr sz="1600" spc="-5" dirty="0">
                <a:latin typeface="Calibri"/>
                <a:cs typeface="Calibri"/>
              </a:rPr>
              <a:t>as </a:t>
            </a:r>
            <a:r>
              <a:rPr sz="1600" spc="-10" dirty="0">
                <a:latin typeface="Calibri"/>
                <a:cs typeface="Calibri"/>
              </a:rPr>
              <a:t>expected </a:t>
            </a:r>
            <a:r>
              <a:rPr sz="1600" spc="-5" dirty="0">
                <a:latin typeface="Calibri"/>
                <a:cs typeface="Calibri"/>
              </a:rPr>
              <a:t>with  the </a:t>
            </a:r>
            <a:r>
              <a:rPr sz="1600" spc="-10" dirty="0">
                <a:latin typeface="Calibri"/>
                <a:cs typeface="Calibri"/>
              </a:rPr>
              <a:t>negative </a:t>
            </a:r>
            <a:r>
              <a:rPr sz="1600" spc="-5" dirty="0">
                <a:latin typeface="Calibri"/>
                <a:cs typeface="Calibri"/>
              </a:rPr>
              <a:t>inputs. This is to </a:t>
            </a:r>
            <a:r>
              <a:rPr sz="1600" spc="-10" dirty="0">
                <a:latin typeface="Calibri"/>
                <a:cs typeface="Calibri"/>
              </a:rPr>
              <a:t>test </a:t>
            </a:r>
            <a:r>
              <a:rPr sz="1600" spc="-5" dirty="0">
                <a:latin typeface="Calibri"/>
                <a:cs typeface="Calibri"/>
              </a:rPr>
              <a:t>the application does not do anything that it is </a:t>
            </a:r>
            <a:r>
              <a:rPr sz="1600" spc="-10" dirty="0">
                <a:latin typeface="Calibri"/>
                <a:cs typeface="Calibri"/>
              </a:rPr>
              <a:t>not  </a:t>
            </a:r>
            <a:r>
              <a:rPr sz="1600" spc="-5" dirty="0">
                <a:latin typeface="Calibri"/>
                <a:cs typeface="Calibri"/>
              </a:rPr>
              <a:t>supposed to do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so.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10" dirty="0">
                <a:latin typeface="Calibri"/>
                <a:cs typeface="Calibri"/>
              </a:rPr>
              <a:t>example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-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6642" y="2562758"/>
            <a:ext cx="1800472" cy="1014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140" y="3660444"/>
            <a:ext cx="715137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Negative testing can </a:t>
            </a:r>
            <a:r>
              <a:rPr sz="1600" spc="-5" dirty="0">
                <a:latin typeface="Calibri"/>
                <a:cs typeface="Calibri"/>
              </a:rPr>
              <a:t>be </a:t>
            </a:r>
            <a:r>
              <a:rPr sz="1600" spc="-15" dirty="0">
                <a:latin typeface="Calibri"/>
                <a:cs typeface="Calibri"/>
              </a:rPr>
              <a:t>performed </a:t>
            </a:r>
            <a:r>
              <a:rPr sz="1600" spc="-10" dirty="0">
                <a:latin typeface="Calibri"/>
                <a:cs typeface="Calibri"/>
              </a:rPr>
              <a:t>by entering </a:t>
            </a:r>
            <a:r>
              <a:rPr sz="1600" spc="-15" dirty="0">
                <a:latin typeface="Calibri"/>
                <a:cs typeface="Calibri"/>
              </a:rPr>
              <a:t>characters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Z </a:t>
            </a:r>
            <a:r>
              <a:rPr sz="1600" spc="-5" dirty="0">
                <a:latin typeface="Calibri"/>
                <a:cs typeface="Calibri"/>
              </a:rPr>
              <a:t>or </a:t>
            </a:r>
            <a:r>
              <a:rPr sz="1600" spc="-15" dirty="0">
                <a:latin typeface="Calibri"/>
                <a:cs typeface="Calibri"/>
              </a:rPr>
              <a:t>from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a to z</a:t>
            </a:r>
            <a:r>
              <a:rPr sz="1600" spc="-5" dirty="0">
                <a:latin typeface="Calibri"/>
                <a:cs typeface="Calibri"/>
              </a:rPr>
              <a:t>. Either  </a:t>
            </a:r>
            <a:r>
              <a:rPr sz="1600" spc="-10" dirty="0">
                <a:latin typeface="Calibri"/>
                <a:cs typeface="Calibri"/>
              </a:rPr>
              <a:t>software </a:t>
            </a:r>
            <a:r>
              <a:rPr sz="1600" spc="-15" dirty="0">
                <a:latin typeface="Calibri"/>
                <a:cs typeface="Calibri"/>
              </a:rPr>
              <a:t>system </a:t>
            </a:r>
            <a:r>
              <a:rPr sz="1600" spc="-5" dirty="0">
                <a:latin typeface="Calibri"/>
                <a:cs typeface="Calibri"/>
              </a:rPr>
              <a:t>should not accept the </a:t>
            </a:r>
            <a:r>
              <a:rPr sz="1600" spc="-10" dirty="0">
                <a:latin typeface="Calibri"/>
                <a:cs typeface="Calibri"/>
              </a:rPr>
              <a:t>values </a:t>
            </a:r>
            <a:r>
              <a:rPr sz="1600" spc="-5" dirty="0">
                <a:latin typeface="Calibri"/>
                <a:cs typeface="Calibri"/>
              </a:rPr>
              <a:t>or else it should </a:t>
            </a:r>
            <a:r>
              <a:rPr sz="1600" spc="-10" dirty="0">
                <a:latin typeface="Calibri"/>
                <a:cs typeface="Calibri"/>
              </a:rPr>
              <a:t>throw </a:t>
            </a:r>
            <a:r>
              <a:rPr sz="1600" spc="-5" dirty="0">
                <a:latin typeface="Calibri"/>
                <a:cs typeface="Calibri"/>
              </a:rPr>
              <a:t>an </a:t>
            </a:r>
            <a:r>
              <a:rPr sz="1600" spc="-10" dirty="0">
                <a:latin typeface="Calibri"/>
                <a:cs typeface="Calibri"/>
              </a:rPr>
              <a:t>error message  </a:t>
            </a: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these </a:t>
            </a:r>
            <a:r>
              <a:rPr sz="1600" spc="-10" dirty="0">
                <a:latin typeface="Calibri"/>
                <a:cs typeface="Calibri"/>
              </a:rPr>
              <a:t>invalid </a:t>
            </a:r>
            <a:r>
              <a:rPr sz="1600" spc="-15" dirty="0">
                <a:latin typeface="Calibri"/>
                <a:cs typeface="Calibri"/>
              </a:rPr>
              <a:t>data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inputs.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312"/>
            <a:ext cx="52285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/>
              <a:t>Positive </a:t>
            </a:r>
            <a:r>
              <a:rPr sz="3200" spc="-80" dirty="0"/>
              <a:t>V/s </a:t>
            </a:r>
            <a:r>
              <a:rPr sz="3200" spc="-15" dirty="0"/>
              <a:t>Negative </a:t>
            </a:r>
            <a:r>
              <a:rPr sz="3200" spc="-85" dirty="0"/>
              <a:t>Test</a:t>
            </a:r>
            <a:r>
              <a:rPr sz="3200" spc="35" dirty="0"/>
              <a:t> </a:t>
            </a:r>
            <a:r>
              <a:rPr sz="3200" spc="-5" dirty="0"/>
              <a:t>Cases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9740" y="871096"/>
            <a:ext cx="7781290" cy="340995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b="1" spc="-10" dirty="0">
                <a:latin typeface="Calibri"/>
                <a:cs typeface="Calibri"/>
              </a:rPr>
              <a:t>Requirement:</a:t>
            </a:r>
            <a:endParaRPr sz="15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10" dirty="0">
                <a:latin typeface="Calibri"/>
                <a:cs typeface="Calibri"/>
              </a:rPr>
              <a:t>For Example </a:t>
            </a:r>
            <a:r>
              <a:rPr sz="1400" dirty="0">
                <a:latin typeface="Calibri"/>
                <a:cs typeface="Calibri"/>
              </a:rPr>
              <a:t>if a </a:t>
            </a:r>
            <a:r>
              <a:rPr sz="1400" spc="-15" dirty="0">
                <a:latin typeface="Calibri"/>
                <a:cs typeface="Calibri"/>
              </a:rPr>
              <a:t>text </a:t>
            </a:r>
            <a:r>
              <a:rPr sz="1400" spc="-10" dirty="0">
                <a:latin typeface="Calibri"/>
                <a:cs typeface="Calibri"/>
              </a:rPr>
              <a:t>box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listed </a:t>
            </a:r>
            <a:r>
              <a:rPr sz="1400" dirty="0">
                <a:latin typeface="Calibri"/>
                <a:cs typeface="Calibri"/>
              </a:rPr>
              <a:t>as a </a:t>
            </a:r>
            <a:r>
              <a:rPr sz="1400" spc="-15" dirty="0">
                <a:latin typeface="Calibri"/>
                <a:cs typeface="Calibri"/>
              </a:rPr>
              <a:t>feature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SRS </a:t>
            </a:r>
            <a:r>
              <a:rPr sz="1400" dirty="0">
                <a:latin typeface="Calibri"/>
                <a:cs typeface="Calibri"/>
              </a:rPr>
              <a:t>it is </a:t>
            </a:r>
            <a:r>
              <a:rPr sz="1400" spc="-5" dirty="0">
                <a:latin typeface="Calibri"/>
                <a:cs typeface="Calibri"/>
              </a:rPr>
              <a:t>mentioned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-40" dirty="0">
                <a:latin typeface="Calibri"/>
                <a:cs typeface="Calibri"/>
              </a:rPr>
              <a:t>Text </a:t>
            </a:r>
            <a:r>
              <a:rPr sz="1400" spc="-10" dirty="0">
                <a:latin typeface="Calibri"/>
                <a:cs typeface="Calibri"/>
              </a:rPr>
              <a:t>box </a:t>
            </a:r>
            <a:r>
              <a:rPr sz="1400" spc="-5" dirty="0">
                <a:latin typeface="Calibri"/>
                <a:cs typeface="Calibri"/>
              </a:rPr>
              <a:t>accepts </a:t>
            </a:r>
            <a:r>
              <a:rPr sz="1400" dirty="0">
                <a:latin typeface="Calibri"/>
                <a:cs typeface="Calibri"/>
              </a:rPr>
              <a:t>6 - </a:t>
            </a:r>
            <a:r>
              <a:rPr sz="1400" spc="-5" dirty="0">
                <a:latin typeface="Calibri"/>
                <a:cs typeface="Calibri"/>
              </a:rPr>
              <a:t>20  </a:t>
            </a:r>
            <a:r>
              <a:rPr sz="1400" spc="-10" dirty="0">
                <a:latin typeface="Calibri"/>
                <a:cs typeface="Calibri"/>
              </a:rPr>
              <a:t>characters </a:t>
            </a:r>
            <a:r>
              <a:rPr sz="1400" spc="-5" dirty="0">
                <a:latin typeface="Calibri"/>
                <a:cs typeface="Calibri"/>
              </a:rPr>
              <a:t>and only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alphabets.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b="1" spc="-5" dirty="0">
                <a:latin typeface="Calibri"/>
                <a:cs typeface="Calibri"/>
              </a:rPr>
              <a:t>Positive </a:t>
            </a:r>
            <a:r>
              <a:rPr sz="1500" b="1" spc="-40" dirty="0">
                <a:latin typeface="Calibri"/>
                <a:cs typeface="Calibri"/>
              </a:rPr>
              <a:t>Test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Cases:</a:t>
            </a:r>
            <a:endParaRPr sz="15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30" dirty="0">
                <a:latin typeface="Calibri"/>
                <a:cs typeface="Calibri"/>
              </a:rPr>
              <a:t>Textbox </a:t>
            </a:r>
            <a:r>
              <a:rPr sz="1400" spc="-5" dirty="0">
                <a:latin typeface="Calibri"/>
                <a:cs typeface="Calibri"/>
              </a:rPr>
              <a:t>accepts </a:t>
            </a:r>
            <a:r>
              <a:rPr sz="1400" dirty="0">
                <a:latin typeface="Calibri"/>
                <a:cs typeface="Calibri"/>
              </a:rPr>
              <a:t>6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characters.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30" dirty="0">
                <a:latin typeface="Calibri"/>
                <a:cs typeface="Calibri"/>
              </a:rPr>
              <a:t>Textbox </a:t>
            </a:r>
            <a:r>
              <a:rPr sz="1400" spc="-5" dirty="0">
                <a:latin typeface="Calibri"/>
                <a:cs typeface="Calibri"/>
              </a:rPr>
              <a:t>accepts </a:t>
            </a:r>
            <a:r>
              <a:rPr sz="1400" spc="-10" dirty="0">
                <a:latin typeface="Calibri"/>
                <a:cs typeface="Calibri"/>
              </a:rPr>
              <a:t>upto </a:t>
            </a:r>
            <a:r>
              <a:rPr sz="1400" spc="-5" dirty="0">
                <a:latin typeface="Calibri"/>
                <a:cs typeface="Calibri"/>
              </a:rPr>
              <a:t>20 </a:t>
            </a:r>
            <a:r>
              <a:rPr sz="1400" spc="-10" dirty="0">
                <a:latin typeface="Calibri"/>
                <a:cs typeface="Calibri"/>
              </a:rPr>
              <a:t>chars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length.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30" dirty="0">
                <a:latin typeface="Calibri"/>
                <a:cs typeface="Calibri"/>
              </a:rPr>
              <a:t>Textbox </a:t>
            </a:r>
            <a:r>
              <a:rPr sz="1400" spc="-5" dirty="0">
                <a:latin typeface="Calibri"/>
                <a:cs typeface="Calibri"/>
              </a:rPr>
              <a:t>accepts </a:t>
            </a:r>
            <a:r>
              <a:rPr sz="1400" spc="-10" dirty="0">
                <a:latin typeface="Calibri"/>
                <a:cs typeface="Calibri"/>
              </a:rPr>
              <a:t>any </a:t>
            </a:r>
            <a:r>
              <a:rPr sz="1400" spc="-5" dirty="0">
                <a:latin typeface="Calibri"/>
                <a:cs typeface="Calibri"/>
              </a:rPr>
              <a:t>value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between </a:t>
            </a:r>
            <a:r>
              <a:rPr sz="1400" dirty="0">
                <a:latin typeface="Calibri"/>
                <a:cs typeface="Calibri"/>
              </a:rPr>
              <a:t>6-20 </a:t>
            </a:r>
            <a:r>
              <a:rPr sz="1400" spc="-10" dirty="0">
                <a:latin typeface="Calibri"/>
                <a:cs typeface="Calibri"/>
              </a:rPr>
              <a:t>chars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length.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30" dirty="0">
                <a:latin typeface="Calibri"/>
                <a:cs typeface="Calibri"/>
              </a:rPr>
              <a:t>Textbox </a:t>
            </a:r>
            <a:r>
              <a:rPr sz="1400" spc="-5" dirty="0">
                <a:latin typeface="Calibri"/>
                <a:cs typeface="Calibri"/>
              </a:rPr>
              <a:t>accepts </a:t>
            </a:r>
            <a:r>
              <a:rPr sz="1400" dirty="0">
                <a:latin typeface="Calibri"/>
                <a:cs typeface="Calibri"/>
              </a:rPr>
              <a:t>all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alphabets.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b="1" spc="-10" dirty="0">
                <a:latin typeface="Calibri"/>
                <a:cs typeface="Calibri"/>
              </a:rPr>
              <a:t>Negative </a:t>
            </a:r>
            <a:r>
              <a:rPr sz="1500" b="1" spc="-40" dirty="0">
                <a:latin typeface="Calibri"/>
                <a:cs typeface="Calibri"/>
              </a:rPr>
              <a:t>Test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Cases:</a:t>
            </a:r>
            <a:endParaRPr sz="15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30" dirty="0">
                <a:latin typeface="Calibri"/>
                <a:cs typeface="Calibri"/>
              </a:rPr>
              <a:t>Textbox </a:t>
            </a:r>
            <a:r>
              <a:rPr sz="1400" spc="-5" dirty="0">
                <a:latin typeface="Calibri"/>
                <a:cs typeface="Calibri"/>
              </a:rPr>
              <a:t>should not accept </a:t>
            </a:r>
            <a:r>
              <a:rPr sz="1400" dirty="0">
                <a:latin typeface="Calibri"/>
                <a:cs typeface="Calibri"/>
              </a:rPr>
              <a:t>less </a:t>
            </a:r>
            <a:r>
              <a:rPr sz="1400" spc="-5" dirty="0">
                <a:latin typeface="Calibri"/>
                <a:cs typeface="Calibri"/>
              </a:rPr>
              <a:t>than </a:t>
            </a:r>
            <a:r>
              <a:rPr sz="1400" dirty="0">
                <a:latin typeface="Calibri"/>
                <a:cs typeface="Calibri"/>
              </a:rPr>
              <a:t>6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chars.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30" dirty="0">
                <a:latin typeface="Calibri"/>
                <a:cs typeface="Calibri"/>
              </a:rPr>
              <a:t>Textbox </a:t>
            </a:r>
            <a:r>
              <a:rPr sz="1400" spc="-5" dirty="0">
                <a:latin typeface="Calibri"/>
                <a:cs typeface="Calibri"/>
              </a:rPr>
              <a:t>should not accept </a:t>
            </a:r>
            <a:r>
              <a:rPr sz="1400" spc="-10" dirty="0">
                <a:latin typeface="Calibri"/>
                <a:cs typeface="Calibri"/>
              </a:rPr>
              <a:t>chars more </a:t>
            </a:r>
            <a:r>
              <a:rPr sz="1400" spc="-5" dirty="0">
                <a:latin typeface="Calibri"/>
                <a:cs typeface="Calibri"/>
              </a:rPr>
              <a:t>than </a:t>
            </a:r>
            <a:r>
              <a:rPr sz="1400" dirty="0">
                <a:latin typeface="Calibri"/>
                <a:cs typeface="Calibri"/>
              </a:rPr>
              <a:t>20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chars.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30" dirty="0">
                <a:latin typeface="Calibri"/>
                <a:cs typeface="Calibri"/>
              </a:rPr>
              <a:t>Textbox </a:t>
            </a:r>
            <a:r>
              <a:rPr sz="1400" spc="-5" dirty="0">
                <a:latin typeface="Calibri"/>
                <a:cs typeface="Calibri"/>
              </a:rPr>
              <a:t>should not accept special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characters.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30" dirty="0">
                <a:latin typeface="Calibri"/>
                <a:cs typeface="Calibri"/>
              </a:rPr>
              <a:t>Textbox </a:t>
            </a:r>
            <a:r>
              <a:rPr sz="1400" spc="-5" dirty="0">
                <a:latin typeface="Calibri"/>
                <a:cs typeface="Calibri"/>
              </a:rPr>
              <a:t>should not accept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numerical.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3130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Software</a:t>
            </a:r>
            <a:r>
              <a:rPr spc="-95" dirty="0"/>
              <a:t> </a:t>
            </a:r>
            <a:r>
              <a:rPr dirty="0"/>
              <a:t>Quality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12114"/>
            <a:ext cx="7802880" cy="3301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Quality: </a:t>
            </a:r>
            <a:r>
              <a:rPr sz="2100" dirty="0">
                <a:latin typeface="Calibri"/>
                <a:cs typeface="Calibri"/>
              </a:rPr>
              <a:t>Quality is </a:t>
            </a:r>
            <a:r>
              <a:rPr sz="2100" spc="-10" dirty="0">
                <a:latin typeface="Calibri"/>
                <a:cs typeface="Calibri"/>
              </a:rPr>
              <a:t>defined </a:t>
            </a:r>
            <a:r>
              <a:rPr sz="2100" dirty="0">
                <a:latin typeface="Calibri"/>
                <a:cs typeface="Calibri"/>
              </a:rPr>
              <a:t>as </a:t>
            </a:r>
            <a:r>
              <a:rPr sz="2100" spc="-10" dirty="0">
                <a:latin typeface="Calibri"/>
                <a:cs typeface="Calibri"/>
              </a:rPr>
              <a:t>justification </a:t>
            </a:r>
            <a:r>
              <a:rPr sz="2100" spc="-5" dirty="0">
                <a:latin typeface="Calibri"/>
                <a:cs typeface="Calibri"/>
              </a:rPr>
              <a:t>of </a:t>
            </a:r>
            <a:r>
              <a:rPr sz="2100" dirty="0">
                <a:latin typeface="Calibri"/>
                <a:cs typeface="Calibri"/>
              </a:rPr>
              <a:t>all the </a:t>
            </a:r>
            <a:r>
              <a:rPr sz="2100" spc="-10" dirty="0">
                <a:latin typeface="Calibri"/>
                <a:cs typeface="Calibri"/>
              </a:rPr>
              <a:t>requirements </a:t>
            </a:r>
            <a:r>
              <a:rPr sz="2100" spc="-5" dirty="0">
                <a:latin typeface="Calibri"/>
                <a:cs typeface="Calibri"/>
              </a:rPr>
              <a:t>of </a:t>
            </a:r>
            <a:r>
              <a:rPr sz="2100" dirty="0">
                <a:latin typeface="Calibri"/>
                <a:cs typeface="Calibri"/>
              </a:rPr>
              <a:t>a  </a:t>
            </a:r>
            <a:r>
              <a:rPr sz="2100" spc="-10" dirty="0">
                <a:latin typeface="Calibri"/>
                <a:cs typeface="Calibri"/>
              </a:rPr>
              <a:t>customer </a:t>
            </a:r>
            <a:r>
              <a:rPr sz="2100" dirty="0">
                <a:latin typeface="Calibri"/>
                <a:cs typeface="Calibri"/>
              </a:rPr>
              <a:t>in a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product.</a:t>
            </a:r>
            <a:endParaRPr sz="2100">
              <a:latin typeface="Calibri"/>
              <a:cs typeface="Calibri"/>
            </a:endParaRPr>
          </a:p>
          <a:p>
            <a:pPr marL="756285" marR="224154" lvl="1" indent="-287020">
              <a:lnSpc>
                <a:spcPct val="100000"/>
              </a:lnSpc>
              <a:spcBef>
                <a:spcPts val="4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Calibri"/>
                <a:cs typeface="Calibri"/>
              </a:rPr>
              <a:t>Note: </a:t>
            </a:r>
            <a:r>
              <a:rPr sz="1800" spc="-5" dirty="0">
                <a:latin typeface="Calibri"/>
                <a:cs typeface="Calibri"/>
              </a:rPr>
              <a:t>Quality is not defined in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product. </a:t>
            </a:r>
            <a:r>
              <a:rPr sz="1800" dirty="0">
                <a:latin typeface="Calibri"/>
                <a:cs typeface="Calibri"/>
              </a:rPr>
              <a:t>It is </a:t>
            </a:r>
            <a:r>
              <a:rPr sz="1800" spc="-5" dirty="0">
                <a:latin typeface="Calibri"/>
                <a:cs typeface="Calibri"/>
              </a:rPr>
              <a:t>defined in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customer`s  </a:t>
            </a:r>
            <a:r>
              <a:rPr sz="1800" dirty="0">
                <a:latin typeface="Calibri"/>
                <a:cs typeface="Calibri"/>
              </a:rPr>
              <a:t>mind.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Quality </a:t>
            </a:r>
            <a:r>
              <a:rPr sz="2100" spc="-10" dirty="0">
                <a:solidFill>
                  <a:srgbClr val="FF0000"/>
                </a:solidFill>
                <a:latin typeface="Calibri"/>
                <a:cs typeface="Calibri"/>
              </a:rPr>
              <a:t>software 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1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reasonably</a:t>
            </a:r>
            <a:endParaRPr sz="21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Bug-free.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Delivered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time.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Within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budget.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Meets </a:t>
            </a:r>
            <a:r>
              <a:rPr sz="1800" spc="-10" dirty="0">
                <a:latin typeface="Calibri"/>
                <a:cs typeface="Calibri"/>
              </a:rPr>
              <a:t>requirements and/or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expectations.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Maintainable.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0600" y="2039111"/>
            <a:ext cx="1679448" cy="1627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5086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Positive </a:t>
            </a:r>
            <a:r>
              <a:rPr spc="-80" dirty="0"/>
              <a:t>Vs </a:t>
            </a:r>
            <a:r>
              <a:rPr spc="-20" dirty="0"/>
              <a:t>Negative</a:t>
            </a:r>
            <a:r>
              <a:rPr spc="35" dirty="0"/>
              <a:t> </a:t>
            </a:r>
            <a:r>
              <a:rPr spc="-1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58774"/>
            <a:ext cx="533717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both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testing, </a:t>
            </a:r>
            <a:r>
              <a:rPr sz="1800" spc="-10" dirty="0">
                <a:latin typeface="Calibri"/>
                <a:cs typeface="Calibri"/>
              </a:rPr>
              <a:t>following </a:t>
            </a:r>
            <a:r>
              <a:rPr sz="1800" dirty="0">
                <a:latin typeface="Calibri"/>
                <a:cs typeface="Calibri"/>
              </a:rPr>
              <a:t>needs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considered: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Input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Action which needs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performed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4290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Test </a:t>
            </a:r>
            <a:r>
              <a:rPr spc="-5" dirty="0"/>
              <a:t>Design</a:t>
            </a:r>
            <a:r>
              <a:rPr spc="20" dirty="0"/>
              <a:t> </a:t>
            </a:r>
            <a:r>
              <a:rPr spc="-3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13638"/>
            <a:ext cx="8034655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Software testing </a:t>
            </a:r>
            <a:r>
              <a:rPr sz="1800" spc="-20" dirty="0">
                <a:latin typeface="Calibri"/>
                <a:cs typeface="Calibri"/>
              </a:rPr>
              <a:t>Techniques </a:t>
            </a:r>
            <a:r>
              <a:rPr sz="1800" spc="-5" dirty="0">
                <a:latin typeface="Calibri"/>
                <a:cs typeface="Calibri"/>
              </a:rPr>
              <a:t>help </a:t>
            </a:r>
            <a:r>
              <a:rPr sz="1800" spc="-10" dirty="0">
                <a:latin typeface="Calibri"/>
                <a:cs typeface="Calibri"/>
              </a:rPr>
              <a:t>you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design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better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cases</a:t>
            </a:r>
            <a:r>
              <a:rPr sz="1800" spc="-5" dirty="0">
                <a:latin typeface="Calibri"/>
                <a:cs typeface="Calibri"/>
              </a:rPr>
              <a:t>. Since </a:t>
            </a:r>
            <a:r>
              <a:rPr sz="1800" spc="-10" dirty="0">
                <a:latin typeface="Calibri"/>
                <a:cs typeface="Calibri"/>
              </a:rPr>
              <a:t>exhaustive testing  </a:t>
            </a:r>
            <a:r>
              <a:rPr sz="1800" spc="-5" dirty="0">
                <a:latin typeface="Calibri"/>
                <a:cs typeface="Calibri"/>
              </a:rPr>
              <a:t>is not possible; </a:t>
            </a:r>
            <a:r>
              <a:rPr sz="1800" spc="-30" dirty="0">
                <a:latin typeface="Calibri"/>
                <a:cs typeface="Calibri"/>
              </a:rPr>
              <a:t>Testing </a:t>
            </a:r>
            <a:r>
              <a:rPr sz="1800" spc="-20" dirty="0">
                <a:latin typeface="Calibri"/>
                <a:cs typeface="Calibri"/>
              </a:rPr>
              <a:t>Techniques </a:t>
            </a:r>
            <a:r>
              <a:rPr sz="1800" spc="-5" dirty="0">
                <a:latin typeface="Calibri"/>
                <a:cs typeface="Calibri"/>
              </a:rPr>
              <a:t>help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reduce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the number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test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cases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be  </a:t>
            </a:r>
            <a:r>
              <a:rPr sz="1800" spc="-15" dirty="0">
                <a:latin typeface="Calibri"/>
                <a:cs typeface="Calibri"/>
              </a:rPr>
              <a:t>executed </a:t>
            </a:r>
            <a:r>
              <a:rPr sz="1800" spc="-5" dirty="0">
                <a:latin typeface="Calibri"/>
                <a:cs typeface="Calibri"/>
              </a:rPr>
              <a:t>while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increasing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test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coverage</a:t>
            </a:r>
            <a:r>
              <a:rPr sz="1800" spc="-10" dirty="0">
                <a:latin typeface="Calibri"/>
                <a:cs typeface="Calibri"/>
              </a:rPr>
              <a:t>. </a:t>
            </a:r>
            <a:r>
              <a:rPr sz="1800" spc="-5" dirty="0">
                <a:latin typeface="Calibri"/>
                <a:cs typeface="Calibri"/>
              </a:rPr>
              <a:t>They help identify </a:t>
            </a:r>
            <a:r>
              <a:rPr sz="1800" spc="-15" dirty="0">
                <a:latin typeface="Calibri"/>
                <a:cs typeface="Calibri"/>
              </a:rPr>
              <a:t>test </a:t>
            </a:r>
            <a:r>
              <a:rPr sz="1800" spc="-10" dirty="0">
                <a:latin typeface="Calibri"/>
                <a:cs typeface="Calibri"/>
              </a:rPr>
              <a:t>conditions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0" dirty="0">
                <a:latin typeface="Calibri"/>
                <a:cs typeface="Calibri"/>
              </a:rPr>
              <a:t>are  </a:t>
            </a:r>
            <a:r>
              <a:rPr sz="1800" spc="-5" dirty="0">
                <a:latin typeface="Calibri"/>
                <a:cs typeface="Calibri"/>
              </a:rPr>
              <a:t>otherwise difficult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recognize.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Boundary </a:t>
            </a:r>
            <a:r>
              <a:rPr sz="1800" spc="-20" dirty="0">
                <a:latin typeface="Calibri"/>
                <a:cs typeface="Calibri"/>
              </a:rPr>
              <a:t>Value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(BVA)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Equivalence Class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Partitioning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Decision </a:t>
            </a:r>
            <a:r>
              <a:rPr sz="1800" spc="-30" dirty="0">
                <a:latin typeface="Calibri"/>
                <a:cs typeface="Calibri"/>
              </a:rPr>
              <a:t>Table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testing.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State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Transition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Error </a:t>
            </a:r>
            <a:r>
              <a:rPr sz="1800" dirty="0">
                <a:latin typeface="Calibri"/>
                <a:cs typeface="Calibri"/>
              </a:rPr>
              <a:t>Guessing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5671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Boundary </a:t>
            </a:r>
            <a:r>
              <a:rPr spc="-45" dirty="0"/>
              <a:t>Value </a:t>
            </a:r>
            <a:r>
              <a:rPr spc="-5" dirty="0"/>
              <a:t>Analysis</a:t>
            </a:r>
            <a:r>
              <a:rPr spc="-60" dirty="0"/>
              <a:t> </a:t>
            </a:r>
            <a:r>
              <a:rPr spc="-50" dirty="0"/>
              <a:t>(BVA)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58774"/>
            <a:ext cx="794956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Boundary </a:t>
            </a:r>
            <a:r>
              <a:rPr sz="1800" spc="-5" dirty="0">
                <a:latin typeface="Calibri"/>
                <a:cs typeface="Calibri"/>
              </a:rPr>
              <a:t>value analysis is </a:t>
            </a:r>
            <a:r>
              <a:rPr sz="1800" dirty="0">
                <a:latin typeface="Calibri"/>
                <a:cs typeface="Calibri"/>
              </a:rPr>
              <a:t>based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testing at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boundaries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partitions.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includes maximum, </a:t>
            </a:r>
            <a:r>
              <a:rPr sz="1800" dirty="0">
                <a:latin typeface="Calibri"/>
                <a:cs typeface="Calibri"/>
              </a:rPr>
              <a:t>minimum, </a:t>
            </a:r>
            <a:r>
              <a:rPr sz="1800" spc="-5" dirty="0">
                <a:latin typeface="Calibri"/>
                <a:cs typeface="Calibri"/>
              </a:rPr>
              <a:t>inside or outside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boundaries.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6281"/>
            <a:ext cx="1424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E</a:t>
            </a:r>
            <a:r>
              <a:rPr sz="2800" spc="-55" dirty="0"/>
              <a:t>x</a:t>
            </a:r>
            <a:r>
              <a:rPr sz="2800" spc="-5" dirty="0"/>
              <a:t>amp</a:t>
            </a:r>
            <a:r>
              <a:rPr sz="2800" spc="-20" dirty="0"/>
              <a:t>l</a:t>
            </a:r>
            <a:r>
              <a:rPr sz="2800" spc="-5" dirty="0"/>
              <a:t>e1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874623"/>
            <a:ext cx="3665854" cy="30988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Minimum boundary value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18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Maximum boundary value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56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Valid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Inputs: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18,19,55,56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Invalid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Inputs: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17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57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35" dirty="0">
                <a:latin typeface="Calibri"/>
                <a:cs typeface="Calibri"/>
              </a:rPr>
              <a:t>Test </a:t>
            </a:r>
            <a:r>
              <a:rPr sz="1400" spc="-5" dirty="0">
                <a:latin typeface="Calibri"/>
                <a:cs typeface="Calibri"/>
              </a:rPr>
              <a:t>case </a:t>
            </a:r>
            <a:r>
              <a:rPr sz="1400" dirty="0">
                <a:latin typeface="Calibri"/>
                <a:cs typeface="Calibri"/>
              </a:rPr>
              <a:t>1: </a:t>
            </a:r>
            <a:r>
              <a:rPr sz="1400" spc="-10" dirty="0">
                <a:latin typeface="Calibri"/>
                <a:cs typeface="Calibri"/>
              </a:rPr>
              <a:t>Enter </a:t>
            </a:r>
            <a:r>
              <a:rPr sz="1400" spc="-5" dirty="0">
                <a:latin typeface="Calibri"/>
                <a:cs typeface="Calibri"/>
              </a:rPr>
              <a:t>the value </a:t>
            </a:r>
            <a:r>
              <a:rPr sz="1400" dirty="0">
                <a:latin typeface="Calibri"/>
                <a:cs typeface="Calibri"/>
              </a:rPr>
              <a:t>17 </a:t>
            </a:r>
            <a:r>
              <a:rPr sz="1400" spc="-5" dirty="0">
                <a:latin typeface="Calibri"/>
                <a:cs typeface="Calibri"/>
              </a:rPr>
              <a:t>(18-1)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Invalid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35" dirty="0">
                <a:latin typeface="Calibri"/>
                <a:cs typeface="Calibri"/>
              </a:rPr>
              <a:t>Test </a:t>
            </a:r>
            <a:r>
              <a:rPr sz="1400" spc="-5" dirty="0">
                <a:latin typeface="Calibri"/>
                <a:cs typeface="Calibri"/>
              </a:rPr>
              <a:t>case </a:t>
            </a:r>
            <a:r>
              <a:rPr sz="1400" dirty="0">
                <a:latin typeface="Calibri"/>
                <a:cs typeface="Calibri"/>
              </a:rPr>
              <a:t>2: </a:t>
            </a:r>
            <a:r>
              <a:rPr sz="1400" spc="-10" dirty="0">
                <a:latin typeface="Calibri"/>
                <a:cs typeface="Calibri"/>
              </a:rPr>
              <a:t>Enter </a:t>
            </a:r>
            <a:r>
              <a:rPr sz="1400" spc="-5" dirty="0">
                <a:latin typeface="Calibri"/>
                <a:cs typeface="Calibri"/>
              </a:rPr>
              <a:t>the value </a:t>
            </a:r>
            <a:r>
              <a:rPr sz="1400" dirty="0">
                <a:latin typeface="Calibri"/>
                <a:cs typeface="Calibri"/>
              </a:rPr>
              <a:t>18 =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Valid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35" dirty="0">
                <a:latin typeface="Calibri"/>
                <a:cs typeface="Calibri"/>
              </a:rPr>
              <a:t>Test </a:t>
            </a:r>
            <a:r>
              <a:rPr sz="1400" spc="-5" dirty="0">
                <a:latin typeface="Calibri"/>
                <a:cs typeface="Calibri"/>
              </a:rPr>
              <a:t>case </a:t>
            </a:r>
            <a:r>
              <a:rPr sz="1400" dirty="0">
                <a:latin typeface="Calibri"/>
                <a:cs typeface="Calibri"/>
              </a:rPr>
              <a:t>3: </a:t>
            </a:r>
            <a:r>
              <a:rPr sz="1400" spc="-10" dirty="0">
                <a:latin typeface="Calibri"/>
                <a:cs typeface="Calibri"/>
              </a:rPr>
              <a:t>Enter </a:t>
            </a:r>
            <a:r>
              <a:rPr sz="1400" spc="-5" dirty="0">
                <a:latin typeface="Calibri"/>
                <a:cs typeface="Calibri"/>
              </a:rPr>
              <a:t>the value 19 (18+1)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Valid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35" dirty="0">
                <a:latin typeface="Calibri"/>
                <a:cs typeface="Calibri"/>
              </a:rPr>
              <a:t>Test </a:t>
            </a:r>
            <a:r>
              <a:rPr sz="1400" spc="-5" dirty="0">
                <a:latin typeface="Calibri"/>
                <a:cs typeface="Calibri"/>
              </a:rPr>
              <a:t>case </a:t>
            </a:r>
            <a:r>
              <a:rPr sz="1400" dirty="0">
                <a:latin typeface="Calibri"/>
                <a:cs typeface="Calibri"/>
              </a:rPr>
              <a:t>4: </a:t>
            </a:r>
            <a:r>
              <a:rPr sz="1400" spc="-10" dirty="0">
                <a:latin typeface="Calibri"/>
                <a:cs typeface="Calibri"/>
              </a:rPr>
              <a:t>Enter </a:t>
            </a:r>
            <a:r>
              <a:rPr sz="1400" spc="-5" dirty="0">
                <a:latin typeface="Calibri"/>
                <a:cs typeface="Calibri"/>
              </a:rPr>
              <a:t>the value </a:t>
            </a:r>
            <a:r>
              <a:rPr sz="1400" dirty="0">
                <a:latin typeface="Calibri"/>
                <a:cs typeface="Calibri"/>
              </a:rPr>
              <a:t>55 </a:t>
            </a:r>
            <a:r>
              <a:rPr sz="1400" spc="-5" dirty="0">
                <a:latin typeface="Calibri"/>
                <a:cs typeface="Calibri"/>
              </a:rPr>
              <a:t>(56-1)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Valid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35" dirty="0">
                <a:latin typeface="Calibri"/>
                <a:cs typeface="Calibri"/>
              </a:rPr>
              <a:t>Test </a:t>
            </a:r>
            <a:r>
              <a:rPr sz="1400" spc="-5" dirty="0">
                <a:latin typeface="Calibri"/>
                <a:cs typeface="Calibri"/>
              </a:rPr>
              <a:t>case </a:t>
            </a:r>
            <a:r>
              <a:rPr sz="1400" dirty="0">
                <a:latin typeface="Calibri"/>
                <a:cs typeface="Calibri"/>
              </a:rPr>
              <a:t>5: </a:t>
            </a:r>
            <a:r>
              <a:rPr sz="1400" spc="-10" dirty="0">
                <a:latin typeface="Calibri"/>
                <a:cs typeface="Calibri"/>
              </a:rPr>
              <a:t>Enter </a:t>
            </a:r>
            <a:r>
              <a:rPr sz="1400" spc="-5" dirty="0">
                <a:latin typeface="Calibri"/>
                <a:cs typeface="Calibri"/>
              </a:rPr>
              <a:t>the value </a:t>
            </a:r>
            <a:r>
              <a:rPr sz="1400" dirty="0">
                <a:latin typeface="Calibri"/>
                <a:cs typeface="Calibri"/>
              </a:rPr>
              <a:t>56 =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Valid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35" dirty="0">
                <a:latin typeface="Calibri"/>
                <a:cs typeface="Calibri"/>
              </a:rPr>
              <a:t>Test </a:t>
            </a:r>
            <a:r>
              <a:rPr sz="1400" spc="-5" dirty="0">
                <a:latin typeface="Calibri"/>
                <a:cs typeface="Calibri"/>
              </a:rPr>
              <a:t>case </a:t>
            </a:r>
            <a:r>
              <a:rPr sz="1400" dirty="0">
                <a:latin typeface="Calibri"/>
                <a:cs typeface="Calibri"/>
              </a:rPr>
              <a:t>6: </a:t>
            </a:r>
            <a:r>
              <a:rPr sz="1400" spc="-10" dirty="0">
                <a:latin typeface="Calibri"/>
                <a:cs typeface="Calibri"/>
              </a:rPr>
              <a:t>Enter </a:t>
            </a:r>
            <a:r>
              <a:rPr sz="1400" spc="-5" dirty="0">
                <a:latin typeface="Calibri"/>
                <a:cs typeface="Calibri"/>
              </a:rPr>
              <a:t>the value </a:t>
            </a:r>
            <a:r>
              <a:rPr sz="1400" dirty="0">
                <a:latin typeface="Calibri"/>
                <a:cs typeface="Calibri"/>
              </a:rPr>
              <a:t>57 </a:t>
            </a:r>
            <a:r>
              <a:rPr sz="1400" spc="-5" dirty="0">
                <a:latin typeface="Calibri"/>
                <a:cs typeface="Calibri"/>
              </a:rPr>
              <a:t>(56+1)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=Invalid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67643" y="1006811"/>
            <a:ext cx="4343140" cy="1209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6281"/>
            <a:ext cx="1424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E</a:t>
            </a:r>
            <a:r>
              <a:rPr sz="2800" spc="-55" dirty="0"/>
              <a:t>x</a:t>
            </a:r>
            <a:r>
              <a:rPr sz="2800" spc="-5" dirty="0"/>
              <a:t>amp</a:t>
            </a:r>
            <a:r>
              <a:rPr sz="2800" spc="-20" dirty="0"/>
              <a:t>l</a:t>
            </a:r>
            <a:r>
              <a:rPr sz="2800" spc="-5" dirty="0"/>
              <a:t>e2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874623"/>
            <a:ext cx="3957320" cy="30988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latin typeface="Calibri"/>
                <a:cs typeface="Calibri"/>
              </a:rPr>
              <a:t>Minimum boundary </a:t>
            </a:r>
            <a:r>
              <a:rPr sz="1400" spc="-5" dirty="0">
                <a:latin typeface="Calibri"/>
                <a:cs typeface="Calibri"/>
              </a:rPr>
              <a:t>value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latin typeface="Calibri"/>
                <a:cs typeface="Calibri"/>
              </a:rPr>
              <a:t>Maximum boundary </a:t>
            </a:r>
            <a:r>
              <a:rPr sz="1400" spc="-5" dirty="0">
                <a:latin typeface="Calibri"/>
                <a:cs typeface="Calibri"/>
              </a:rPr>
              <a:t>value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12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15" dirty="0">
                <a:latin typeface="Calibri"/>
                <a:cs typeface="Calibri"/>
              </a:rPr>
              <a:t>Valid </a:t>
            </a:r>
            <a:r>
              <a:rPr sz="1400" spc="-10" dirty="0">
                <a:latin typeface="Calibri"/>
                <a:cs typeface="Calibri"/>
              </a:rPr>
              <a:t>text </a:t>
            </a:r>
            <a:r>
              <a:rPr sz="1400" spc="-5" dirty="0">
                <a:latin typeface="Calibri"/>
                <a:cs typeface="Calibri"/>
              </a:rPr>
              <a:t>length </a:t>
            </a:r>
            <a:r>
              <a:rPr sz="1400" dirty="0">
                <a:latin typeface="Calibri"/>
                <a:cs typeface="Calibri"/>
              </a:rPr>
              <a:t>is 6, 7, 11,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12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10" dirty="0">
                <a:latin typeface="Calibri"/>
                <a:cs typeface="Calibri"/>
              </a:rPr>
              <a:t>Invalid text </a:t>
            </a:r>
            <a:r>
              <a:rPr sz="1400" spc="-5" dirty="0">
                <a:latin typeface="Calibri"/>
                <a:cs typeface="Calibri"/>
              </a:rPr>
              <a:t>length </a:t>
            </a:r>
            <a:r>
              <a:rPr sz="1400" dirty="0">
                <a:latin typeface="Calibri"/>
                <a:cs typeface="Calibri"/>
              </a:rPr>
              <a:t>is 5,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13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35" dirty="0">
                <a:latin typeface="Calibri"/>
                <a:cs typeface="Calibri"/>
              </a:rPr>
              <a:t>Test </a:t>
            </a:r>
            <a:r>
              <a:rPr sz="1400" spc="-5" dirty="0">
                <a:latin typeface="Calibri"/>
                <a:cs typeface="Calibri"/>
              </a:rPr>
              <a:t>case </a:t>
            </a:r>
            <a:r>
              <a:rPr sz="1400" dirty="0">
                <a:latin typeface="Calibri"/>
                <a:cs typeface="Calibri"/>
              </a:rPr>
              <a:t>1: </a:t>
            </a:r>
            <a:r>
              <a:rPr sz="1400" spc="-35" dirty="0">
                <a:latin typeface="Calibri"/>
                <a:cs typeface="Calibri"/>
              </a:rPr>
              <a:t>Text </a:t>
            </a:r>
            <a:r>
              <a:rPr sz="1400" spc="-5" dirty="0">
                <a:latin typeface="Calibri"/>
                <a:cs typeface="Calibri"/>
              </a:rPr>
              <a:t>length </a:t>
            </a:r>
            <a:r>
              <a:rPr sz="1400" dirty="0">
                <a:latin typeface="Calibri"/>
                <a:cs typeface="Calibri"/>
              </a:rPr>
              <a:t>of 5 </a:t>
            </a:r>
            <a:r>
              <a:rPr sz="1400" spc="-10" dirty="0">
                <a:latin typeface="Calibri"/>
                <a:cs typeface="Calibri"/>
              </a:rPr>
              <a:t>(min-1)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Invalid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35" dirty="0">
                <a:latin typeface="Calibri"/>
                <a:cs typeface="Calibri"/>
              </a:rPr>
              <a:t>Test </a:t>
            </a:r>
            <a:r>
              <a:rPr sz="1400" spc="-5" dirty="0">
                <a:latin typeface="Calibri"/>
                <a:cs typeface="Calibri"/>
              </a:rPr>
              <a:t>case </a:t>
            </a:r>
            <a:r>
              <a:rPr sz="1400" dirty="0">
                <a:latin typeface="Calibri"/>
                <a:cs typeface="Calibri"/>
              </a:rPr>
              <a:t>2: </a:t>
            </a:r>
            <a:r>
              <a:rPr sz="1400" spc="-35" dirty="0">
                <a:latin typeface="Calibri"/>
                <a:cs typeface="Calibri"/>
              </a:rPr>
              <a:t>Text </a:t>
            </a:r>
            <a:r>
              <a:rPr sz="1400" spc="-5" dirty="0">
                <a:latin typeface="Calibri"/>
                <a:cs typeface="Calibri"/>
              </a:rPr>
              <a:t>length </a:t>
            </a:r>
            <a:r>
              <a:rPr sz="1400" dirty="0">
                <a:latin typeface="Calibri"/>
                <a:cs typeface="Calibri"/>
              </a:rPr>
              <a:t>of </a:t>
            </a:r>
            <a:r>
              <a:rPr sz="1400" spc="-5" dirty="0">
                <a:latin typeface="Calibri"/>
                <a:cs typeface="Calibri"/>
              </a:rPr>
              <a:t>exactly </a:t>
            </a:r>
            <a:r>
              <a:rPr sz="1400" dirty="0">
                <a:latin typeface="Calibri"/>
                <a:cs typeface="Calibri"/>
              </a:rPr>
              <a:t>6 </a:t>
            </a:r>
            <a:r>
              <a:rPr sz="1400" spc="-5" dirty="0">
                <a:latin typeface="Calibri"/>
                <a:cs typeface="Calibri"/>
              </a:rPr>
              <a:t>(min)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Valid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30" dirty="0">
                <a:latin typeface="Calibri"/>
                <a:cs typeface="Calibri"/>
              </a:rPr>
              <a:t>Test </a:t>
            </a:r>
            <a:r>
              <a:rPr sz="1400" spc="-5" dirty="0">
                <a:latin typeface="Calibri"/>
                <a:cs typeface="Calibri"/>
              </a:rPr>
              <a:t>case </a:t>
            </a:r>
            <a:r>
              <a:rPr sz="1400" dirty="0">
                <a:latin typeface="Calibri"/>
                <a:cs typeface="Calibri"/>
              </a:rPr>
              <a:t>3: </a:t>
            </a:r>
            <a:r>
              <a:rPr sz="1400" spc="-35" dirty="0">
                <a:latin typeface="Calibri"/>
                <a:cs typeface="Calibri"/>
              </a:rPr>
              <a:t>Text </a:t>
            </a:r>
            <a:r>
              <a:rPr sz="1400" spc="-5" dirty="0">
                <a:latin typeface="Calibri"/>
                <a:cs typeface="Calibri"/>
              </a:rPr>
              <a:t>length </a:t>
            </a:r>
            <a:r>
              <a:rPr sz="1400" dirty="0">
                <a:latin typeface="Calibri"/>
                <a:cs typeface="Calibri"/>
              </a:rPr>
              <a:t>of 7 (min+1) =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Valid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35" dirty="0">
                <a:latin typeface="Calibri"/>
                <a:cs typeface="Calibri"/>
              </a:rPr>
              <a:t>Test </a:t>
            </a:r>
            <a:r>
              <a:rPr sz="1400" spc="-5" dirty="0">
                <a:latin typeface="Calibri"/>
                <a:cs typeface="Calibri"/>
              </a:rPr>
              <a:t>case </a:t>
            </a:r>
            <a:r>
              <a:rPr sz="1400" dirty="0">
                <a:latin typeface="Calibri"/>
                <a:cs typeface="Calibri"/>
              </a:rPr>
              <a:t>4: </a:t>
            </a:r>
            <a:r>
              <a:rPr sz="1400" spc="-35" dirty="0">
                <a:latin typeface="Calibri"/>
                <a:cs typeface="Calibri"/>
              </a:rPr>
              <a:t>Text </a:t>
            </a:r>
            <a:r>
              <a:rPr sz="1400" spc="-5" dirty="0">
                <a:latin typeface="Calibri"/>
                <a:cs typeface="Calibri"/>
              </a:rPr>
              <a:t>length </a:t>
            </a:r>
            <a:r>
              <a:rPr sz="1400" dirty="0">
                <a:latin typeface="Calibri"/>
                <a:cs typeface="Calibri"/>
              </a:rPr>
              <a:t>of 11 </a:t>
            </a:r>
            <a:r>
              <a:rPr sz="1400" spc="-10" dirty="0">
                <a:latin typeface="Calibri"/>
                <a:cs typeface="Calibri"/>
              </a:rPr>
              <a:t>(max-1)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Valid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35" dirty="0">
                <a:latin typeface="Calibri"/>
                <a:cs typeface="Calibri"/>
              </a:rPr>
              <a:t>Test </a:t>
            </a:r>
            <a:r>
              <a:rPr sz="1400" spc="-5" dirty="0">
                <a:latin typeface="Calibri"/>
                <a:cs typeface="Calibri"/>
              </a:rPr>
              <a:t>case </a:t>
            </a:r>
            <a:r>
              <a:rPr sz="1400" dirty="0">
                <a:latin typeface="Calibri"/>
                <a:cs typeface="Calibri"/>
              </a:rPr>
              <a:t>5: </a:t>
            </a:r>
            <a:r>
              <a:rPr sz="1400" spc="-35" dirty="0">
                <a:latin typeface="Calibri"/>
                <a:cs typeface="Calibri"/>
              </a:rPr>
              <a:t>Text </a:t>
            </a:r>
            <a:r>
              <a:rPr sz="1400" spc="-5" dirty="0">
                <a:latin typeface="Calibri"/>
                <a:cs typeface="Calibri"/>
              </a:rPr>
              <a:t>length </a:t>
            </a:r>
            <a:r>
              <a:rPr sz="1400" dirty="0">
                <a:latin typeface="Calibri"/>
                <a:cs typeface="Calibri"/>
              </a:rPr>
              <a:t>of </a:t>
            </a:r>
            <a:r>
              <a:rPr sz="1400" spc="-5" dirty="0">
                <a:latin typeface="Calibri"/>
                <a:cs typeface="Calibri"/>
              </a:rPr>
              <a:t>exactly </a:t>
            </a:r>
            <a:r>
              <a:rPr sz="1400" dirty="0">
                <a:latin typeface="Calibri"/>
                <a:cs typeface="Calibri"/>
              </a:rPr>
              <a:t>12 </a:t>
            </a:r>
            <a:r>
              <a:rPr sz="1400" spc="-5" dirty="0">
                <a:latin typeface="Calibri"/>
                <a:cs typeface="Calibri"/>
              </a:rPr>
              <a:t>(max)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Valid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35" dirty="0">
                <a:latin typeface="Calibri"/>
                <a:cs typeface="Calibri"/>
              </a:rPr>
              <a:t>Test </a:t>
            </a:r>
            <a:r>
              <a:rPr sz="1400" spc="-5" dirty="0">
                <a:latin typeface="Calibri"/>
                <a:cs typeface="Calibri"/>
              </a:rPr>
              <a:t>case </a:t>
            </a:r>
            <a:r>
              <a:rPr sz="1400" dirty="0">
                <a:latin typeface="Calibri"/>
                <a:cs typeface="Calibri"/>
              </a:rPr>
              <a:t>6: </a:t>
            </a:r>
            <a:r>
              <a:rPr sz="1400" spc="-35" dirty="0">
                <a:latin typeface="Calibri"/>
                <a:cs typeface="Calibri"/>
              </a:rPr>
              <a:t>Text </a:t>
            </a:r>
            <a:r>
              <a:rPr sz="1400" spc="-5" dirty="0">
                <a:latin typeface="Calibri"/>
                <a:cs typeface="Calibri"/>
              </a:rPr>
              <a:t>length </a:t>
            </a:r>
            <a:r>
              <a:rPr sz="1400" dirty="0">
                <a:latin typeface="Calibri"/>
                <a:cs typeface="Calibri"/>
              </a:rPr>
              <a:t>of 13 </a:t>
            </a:r>
            <a:r>
              <a:rPr sz="1400" spc="-5" dirty="0">
                <a:latin typeface="Calibri"/>
                <a:cs typeface="Calibri"/>
              </a:rPr>
              <a:t>(max+1)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Invalid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19942" y="960729"/>
            <a:ext cx="4521145" cy="1074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4502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Equivalence</a:t>
            </a:r>
            <a:r>
              <a:rPr spc="-85" dirty="0"/>
              <a:t> </a:t>
            </a:r>
            <a:r>
              <a:rPr spc="-10" dirty="0"/>
              <a:t>Partitioning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13638"/>
            <a:ext cx="7826375" cy="2056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equivalence </a:t>
            </a:r>
            <a:r>
              <a:rPr sz="1800" dirty="0">
                <a:latin typeface="Calibri"/>
                <a:cs typeface="Calibri"/>
              </a:rPr>
              <a:t>partitioning, </a:t>
            </a:r>
            <a:r>
              <a:rPr sz="1800" spc="-5" dirty="0">
                <a:latin typeface="Calibri"/>
                <a:cs typeface="Calibri"/>
              </a:rPr>
              <a:t>inputs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software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5" dirty="0">
                <a:latin typeface="Calibri"/>
                <a:cs typeface="Calibri"/>
              </a:rPr>
              <a:t>system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divided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into  groups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0" dirty="0">
                <a:latin typeface="Calibri"/>
                <a:cs typeface="Calibri"/>
              </a:rPr>
              <a:t>are expected to exhibit </a:t>
            </a:r>
            <a:r>
              <a:rPr sz="1800" spc="-5" dirty="0">
                <a:latin typeface="Calibri"/>
                <a:cs typeface="Calibri"/>
              </a:rPr>
              <a:t>similar </a:t>
            </a:r>
            <a:r>
              <a:rPr sz="1800" spc="-25" dirty="0">
                <a:latin typeface="Calibri"/>
                <a:cs typeface="Calibri"/>
              </a:rPr>
              <a:t>behavior, </a:t>
            </a:r>
            <a:r>
              <a:rPr sz="1800" spc="-5" dirty="0">
                <a:latin typeface="Calibri"/>
                <a:cs typeface="Calibri"/>
              </a:rPr>
              <a:t>so </a:t>
            </a:r>
            <a:r>
              <a:rPr sz="1800" dirty="0">
                <a:latin typeface="Calibri"/>
                <a:cs typeface="Calibri"/>
              </a:rPr>
              <a:t>they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15" dirty="0">
                <a:latin typeface="Calibri"/>
                <a:cs typeface="Calibri"/>
              </a:rPr>
              <a:t>likely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be  proposed </a:t>
            </a:r>
            <a:r>
              <a:rPr sz="1800" dirty="0">
                <a:latin typeface="Calibri"/>
                <a:cs typeface="Calibri"/>
              </a:rPr>
              <a:t>in the same </a:t>
            </a:r>
            <a:r>
              <a:rPr sz="1800" spc="-45" dirty="0">
                <a:latin typeface="Calibri"/>
                <a:cs typeface="Calibri"/>
              </a:rPr>
              <a:t>way. </a:t>
            </a:r>
            <a:r>
              <a:rPr sz="1800" dirty="0">
                <a:latin typeface="Calibri"/>
                <a:cs typeface="Calibri"/>
              </a:rPr>
              <a:t>Hence </a:t>
            </a:r>
            <a:r>
              <a:rPr sz="1800" spc="-5" dirty="0">
                <a:latin typeface="Calibri"/>
                <a:cs typeface="Calibri"/>
              </a:rPr>
              <a:t>selecting one input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each </a:t>
            </a:r>
            <a:r>
              <a:rPr sz="1800" spc="-5" dirty="0">
                <a:latin typeface="Calibri"/>
                <a:cs typeface="Calibri"/>
              </a:rPr>
              <a:t>group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design  the </a:t>
            </a:r>
            <a:r>
              <a:rPr sz="1800" spc="-15" dirty="0">
                <a:latin typeface="Calibri"/>
                <a:cs typeface="Calibri"/>
              </a:rPr>
              <a:t>test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marR="9588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helps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reduce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total </a:t>
            </a:r>
            <a:r>
              <a:rPr sz="1800" dirty="0">
                <a:latin typeface="Calibri"/>
                <a:cs typeface="Calibri"/>
              </a:rPr>
              <a:t>number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test </a:t>
            </a:r>
            <a:r>
              <a:rPr sz="1800" spc="-5" dirty="0">
                <a:latin typeface="Calibri"/>
                <a:cs typeface="Calibri"/>
              </a:rPr>
              <a:t>cases </a:t>
            </a:r>
            <a:r>
              <a:rPr sz="1800" spc="-10" dirty="0">
                <a:latin typeface="Calibri"/>
                <a:cs typeface="Calibri"/>
              </a:rPr>
              <a:t>from infinite to </a:t>
            </a:r>
            <a:r>
              <a:rPr sz="1800" spc="-5" dirty="0">
                <a:latin typeface="Calibri"/>
                <a:cs typeface="Calibri"/>
              </a:rPr>
              <a:t>finite. The  selected </a:t>
            </a:r>
            <a:r>
              <a:rPr sz="1800" spc="-15" dirty="0">
                <a:latin typeface="Calibri"/>
                <a:cs typeface="Calibri"/>
              </a:rPr>
              <a:t>test </a:t>
            </a:r>
            <a:r>
              <a:rPr sz="1800" spc="-5" dirty="0">
                <a:latin typeface="Calibri"/>
                <a:cs typeface="Calibri"/>
              </a:rPr>
              <a:t>cases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these </a:t>
            </a:r>
            <a:r>
              <a:rPr sz="1800" spc="-10" dirty="0">
                <a:latin typeface="Calibri"/>
                <a:cs typeface="Calibri"/>
              </a:rPr>
              <a:t>groups </a:t>
            </a:r>
            <a:r>
              <a:rPr sz="1800" spc="-5" dirty="0">
                <a:latin typeface="Calibri"/>
                <a:cs typeface="Calibri"/>
              </a:rPr>
              <a:t>ensure </a:t>
            </a:r>
            <a:r>
              <a:rPr sz="1800" spc="-10" dirty="0">
                <a:latin typeface="Calibri"/>
                <a:cs typeface="Calibri"/>
              </a:rPr>
              <a:t>coverage </a:t>
            </a:r>
            <a:r>
              <a:rPr sz="1800" spc="-5" dirty="0">
                <a:latin typeface="Calibri"/>
                <a:cs typeface="Calibri"/>
              </a:rPr>
              <a:t>of all possible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scenarios.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6281"/>
            <a:ext cx="1424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E</a:t>
            </a:r>
            <a:r>
              <a:rPr sz="2800" spc="-55" dirty="0"/>
              <a:t>x</a:t>
            </a:r>
            <a:r>
              <a:rPr sz="2800" spc="-5" dirty="0"/>
              <a:t>amp</a:t>
            </a:r>
            <a:r>
              <a:rPr sz="2800" spc="-20" dirty="0"/>
              <a:t>l</a:t>
            </a:r>
            <a:r>
              <a:rPr sz="2800" spc="-5" dirty="0"/>
              <a:t>e1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874623"/>
            <a:ext cx="6094730" cy="20739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Valid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Input:</a:t>
            </a:r>
            <a:r>
              <a:rPr sz="1400" spc="-5" dirty="0">
                <a:latin typeface="Calibri"/>
                <a:cs typeface="Calibri"/>
              </a:rPr>
              <a:t> 18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56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Invalid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Input: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less </a:t>
            </a:r>
            <a:r>
              <a:rPr sz="1400" spc="-5" dirty="0">
                <a:latin typeface="Calibri"/>
                <a:cs typeface="Calibri"/>
              </a:rPr>
              <a:t>than or equal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17 (&lt;=17), </a:t>
            </a:r>
            <a:r>
              <a:rPr sz="1400" spc="-10" dirty="0">
                <a:latin typeface="Calibri"/>
                <a:cs typeface="Calibri"/>
              </a:rPr>
              <a:t>greater </a:t>
            </a:r>
            <a:r>
              <a:rPr sz="1400" spc="-5" dirty="0">
                <a:latin typeface="Calibri"/>
                <a:cs typeface="Calibri"/>
              </a:rPr>
              <a:t>than or equal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57</a:t>
            </a:r>
            <a:r>
              <a:rPr sz="1400" spc="2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(&gt;=57)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15" dirty="0">
                <a:latin typeface="Calibri"/>
                <a:cs typeface="Calibri"/>
              </a:rPr>
              <a:t>Valid </a:t>
            </a:r>
            <a:r>
              <a:rPr sz="1400" spc="-5" dirty="0">
                <a:latin typeface="Calibri"/>
                <a:cs typeface="Calibri"/>
              </a:rPr>
              <a:t>Class: </a:t>
            </a:r>
            <a:r>
              <a:rPr sz="1400" dirty="0">
                <a:latin typeface="Calibri"/>
                <a:cs typeface="Calibri"/>
              </a:rPr>
              <a:t>18 – 56 = </a:t>
            </a:r>
            <a:r>
              <a:rPr sz="1400" spc="-5" dirty="0">
                <a:latin typeface="Calibri"/>
                <a:cs typeface="Calibri"/>
              </a:rPr>
              <a:t>Pick </a:t>
            </a:r>
            <a:r>
              <a:rPr sz="1400" spc="-10" dirty="0">
                <a:latin typeface="Calibri"/>
                <a:cs typeface="Calibri"/>
              </a:rPr>
              <a:t>any </a:t>
            </a:r>
            <a:r>
              <a:rPr sz="1400" spc="-5" dirty="0">
                <a:latin typeface="Calibri"/>
                <a:cs typeface="Calibri"/>
              </a:rPr>
              <a:t>one input </a:t>
            </a:r>
            <a:r>
              <a:rPr sz="1400" spc="-10" dirty="0">
                <a:latin typeface="Calibri"/>
                <a:cs typeface="Calibri"/>
              </a:rPr>
              <a:t>test data from </a:t>
            </a:r>
            <a:r>
              <a:rPr sz="1400" dirty="0">
                <a:latin typeface="Calibri"/>
                <a:cs typeface="Calibri"/>
              </a:rPr>
              <a:t>18 –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56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10" dirty="0">
                <a:latin typeface="Calibri"/>
                <a:cs typeface="Calibri"/>
              </a:rPr>
              <a:t>Invalid </a:t>
            </a:r>
            <a:r>
              <a:rPr sz="1400" spc="-5" dirty="0">
                <a:latin typeface="Calibri"/>
                <a:cs typeface="Calibri"/>
              </a:rPr>
              <a:t>Class </a:t>
            </a:r>
            <a:r>
              <a:rPr sz="1400" dirty="0">
                <a:latin typeface="Calibri"/>
                <a:cs typeface="Calibri"/>
              </a:rPr>
              <a:t>1: </a:t>
            </a:r>
            <a:r>
              <a:rPr sz="1400" spc="-5" dirty="0">
                <a:latin typeface="Calibri"/>
                <a:cs typeface="Calibri"/>
              </a:rPr>
              <a:t>&lt;=17 </a:t>
            </a:r>
            <a:r>
              <a:rPr sz="1400" dirty="0">
                <a:latin typeface="Calibri"/>
                <a:cs typeface="Calibri"/>
              </a:rPr>
              <a:t>= </a:t>
            </a:r>
            <a:r>
              <a:rPr sz="1400" spc="-5" dirty="0">
                <a:latin typeface="Calibri"/>
                <a:cs typeface="Calibri"/>
              </a:rPr>
              <a:t>Pick </a:t>
            </a:r>
            <a:r>
              <a:rPr sz="1400" spc="-10" dirty="0">
                <a:latin typeface="Calibri"/>
                <a:cs typeface="Calibri"/>
              </a:rPr>
              <a:t>any </a:t>
            </a:r>
            <a:r>
              <a:rPr sz="1400" spc="-5" dirty="0">
                <a:latin typeface="Calibri"/>
                <a:cs typeface="Calibri"/>
              </a:rPr>
              <a:t>one input </a:t>
            </a:r>
            <a:r>
              <a:rPr sz="1400" spc="-10" dirty="0">
                <a:latin typeface="Calibri"/>
                <a:cs typeface="Calibri"/>
              </a:rPr>
              <a:t>test data </a:t>
            </a:r>
            <a:r>
              <a:rPr sz="1400" dirty="0">
                <a:latin typeface="Calibri"/>
                <a:cs typeface="Calibri"/>
              </a:rPr>
              <a:t>less </a:t>
            </a:r>
            <a:r>
              <a:rPr sz="1400" spc="-5" dirty="0">
                <a:latin typeface="Calibri"/>
                <a:cs typeface="Calibri"/>
              </a:rPr>
              <a:t>than or equal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1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17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10" dirty="0">
                <a:latin typeface="Calibri"/>
                <a:cs typeface="Calibri"/>
              </a:rPr>
              <a:t>Invalid </a:t>
            </a:r>
            <a:r>
              <a:rPr sz="1400" spc="-5" dirty="0">
                <a:latin typeface="Calibri"/>
                <a:cs typeface="Calibri"/>
              </a:rPr>
              <a:t>Class </a:t>
            </a:r>
            <a:r>
              <a:rPr sz="1400" dirty="0">
                <a:latin typeface="Calibri"/>
                <a:cs typeface="Calibri"/>
              </a:rPr>
              <a:t>2: </a:t>
            </a:r>
            <a:r>
              <a:rPr sz="1400" spc="-5" dirty="0">
                <a:latin typeface="Calibri"/>
                <a:cs typeface="Calibri"/>
              </a:rPr>
              <a:t>&gt;=57 </a:t>
            </a:r>
            <a:r>
              <a:rPr sz="1400" dirty="0">
                <a:latin typeface="Calibri"/>
                <a:cs typeface="Calibri"/>
              </a:rPr>
              <a:t>= </a:t>
            </a:r>
            <a:r>
              <a:rPr sz="1400" spc="-5" dirty="0">
                <a:latin typeface="Calibri"/>
                <a:cs typeface="Calibri"/>
              </a:rPr>
              <a:t>Pick </a:t>
            </a:r>
            <a:r>
              <a:rPr sz="1400" spc="-10" dirty="0">
                <a:latin typeface="Calibri"/>
                <a:cs typeface="Calibri"/>
              </a:rPr>
              <a:t>any </a:t>
            </a:r>
            <a:r>
              <a:rPr sz="1400" spc="-5" dirty="0">
                <a:latin typeface="Calibri"/>
                <a:cs typeface="Calibri"/>
              </a:rPr>
              <a:t>one input test </a:t>
            </a:r>
            <a:r>
              <a:rPr sz="1400" spc="-10" dirty="0">
                <a:latin typeface="Calibri"/>
                <a:cs typeface="Calibri"/>
              </a:rPr>
              <a:t>data greater </a:t>
            </a:r>
            <a:r>
              <a:rPr sz="1400" spc="-5" dirty="0">
                <a:latin typeface="Calibri"/>
                <a:cs typeface="Calibri"/>
              </a:rPr>
              <a:t>than </a:t>
            </a:r>
            <a:r>
              <a:rPr sz="1400" dirty="0">
                <a:latin typeface="Calibri"/>
                <a:cs typeface="Calibri"/>
              </a:rPr>
              <a:t>or equal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20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57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25" dirty="0">
                <a:latin typeface="Calibri"/>
                <a:cs typeface="Calibri"/>
              </a:rPr>
              <a:t>We </a:t>
            </a:r>
            <a:r>
              <a:rPr sz="1400" spc="-10" dirty="0">
                <a:latin typeface="Calibri"/>
                <a:cs typeface="Calibri"/>
              </a:rPr>
              <a:t>have </a:t>
            </a:r>
            <a:r>
              <a:rPr sz="1400" dirty="0">
                <a:latin typeface="Calibri"/>
                <a:cs typeface="Calibri"/>
              </a:rPr>
              <a:t>one </a:t>
            </a:r>
            <a:r>
              <a:rPr sz="1400" spc="-5" dirty="0">
                <a:latin typeface="Calibri"/>
                <a:cs typeface="Calibri"/>
              </a:rPr>
              <a:t>valid </a:t>
            </a:r>
            <a:r>
              <a:rPr sz="1400" dirty="0">
                <a:latin typeface="Calibri"/>
                <a:cs typeface="Calibri"/>
              </a:rPr>
              <a:t>and two </a:t>
            </a:r>
            <a:r>
              <a:rPr sz="1400" spc="-5" dirty="0">
                <a:latin typeface="Calibri"/>
                <a:cs typeface="Calibri"/>
              </a:rPr>
              <a:t>invalid conditions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here.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56366" y="3213784"/>
            <a:ext cx="4174066" cy="1104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6281"/>
            <a:ext cx="1424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E</a:t>
            </a:r>
            <a:r>
              <a:rPr sz="2800" spc="-55" dirty="0"/>
              <a:t>x</a:t>
            </a:r>
            <a:r>
              <a:rPr sz="2800" spc="-5" dirty="0"/>
              <a:t>amp</a:t>
            </a:r>
            <a:r>
              <a:rPr sz="2800" spc="-20" dirty="0"/>
              <a:t>l</a:t>
            </a:r>
            <a:r>
              <a:rPr sz="2800" spc="-5" dirty="0"/>
              <a:t>e2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858774"/>
            <a:ext cx="555688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Valid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Invalid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Input:</a:t>
            </a:r>
            <a:r>
              <a:rPr sz="1800" dirty="0">
                <a:latin typeface="Calibri"/>
                <a:cs typeface="Calibri"/>
              </a:rPr>
              <a:t> 9 </a:t>
            </a:r>
            <a:r>
              <a:rPr sz="1800" spc="-5" dirty="0">
                <a:latin typeface="Calibri"/>
                <a:cs typeface="Calibri"/>
              </a:rPr>
              <a:t>digits, </a:t>
            </a:r>
            <a:r>
              <a:rPr sz="1800" dirty="0">
                <a:latin typeface="Calibri"/>
                <a:cs typeface="Calibri"/>
              </a:rPr>
              <a:t>11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25" dirty="0">
                <a:latin typeface="Calibri"/>
                <a:cs typeface="Calibri"/>
              </a:rPr>
              <a:t>Valid </a:t>
            </a:r>
            <a:r>
              <a:rPr sz="1800" spc="-5" dirty="0">
                <a:latin typeface="Calibri"/>
                <a:cs typeface="Calibri"/>
              </a:rPr>
              <a:t>Class: </a:t>
            </a:r>
            <a:r>
              <a:rPr sz="1800" spc="-10" dirty="0">
                <a:latin typeface="Calibri"/>
                <a:cs typeface="Calibri"/>
              </a:rPr>
              <a:t>Enter </a:t>
            </a:r>
            <a:r>
              <a:rPr sz="1800" dirty="0">
                <a:latin typeface="Calibri"/>
                <a:cs typeface="Calibri"/>
              </a:rPr>
              <a:t>10 digit </a:t>
            </a:r>
            <a:r>
              <a:rPr sz="1800" spc="-5" dirty="0">
                <a:latin typeface="Calibri"/>
                <a:cs typeface="Calibri"/>
              </a:rPr>
              <a:t>mobile </a:t>
            </a:r>
            <a:r>
              <a:rPr sz="1800" dirty="0">
                <a:latin typeface="Calibri"/>
                <a:cs typeface="Calibri"/>
              </a:rPr>
              <a:t>number =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9876543210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8236" y="2648711"/>
            <a:ext cx="3800827" cy="1038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2677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Decision</a:t>
            </a:r>
            <a:r>
              <a:rPr spc="-80" dirty="0"/>
              <a:t> </a:t>
            </a:r>
            <a:r>
              <a:rPr spc="-60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58774"/>
            <a:ext cx="7900670" cy="19462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Decision </a:t>
            </a:r>
            <a:r>
              <a:rPr sz="1800" spc="-30" dirty="0">
                <a:latin typeface="Calibri"/>
                <a:cs typeface="Calibri"/>
              </a:rPr>
              <a:t>Table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also </a:t>
            </a:r>
            <a:r>
              <a:rPr sz="1800" spc="-5" dirty="0">
                <a:latin typeface="Calibri"/>
                <a:cs typeface="Calibri"/>
              </a:rPr>
              <a:t>called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15" dirty="0">
                <a:latin typeface="Calibri"/>
                <a:cs typeface="Calibri"/>
              </a:rPr>
              <a:t>Cause-Effect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Table.</a:t>
            </a:r>
            <a:endParaRPr sz="1800">
              <a:latin typeface="Calibri"/>
              <a:cs typeface="Calibri"/>
            </a:endParaRPr>
          </a:p>
          <a:p>
            <a:pPr marL="355600" marR="107188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407034" algn="l"/>
                <a:tab pos="407670" algn="l"/>
              </a:tabLst>
            </a:pPr>
            <a:r>
              <a:rPr dirty="0"/>
              <a:t>	</a:t>
            </a: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5" dirty="0">
                <a:latin typeface="Calibri"/>
                <a:cs typeface="Calibri"/>
              </a:rPr>
              <a:t>test </a:t>
            </a:r>
            <a:r>
              <a:rPr sz="1800" spc="-5" dirty="0">
                <a:latin typeface="Calibri"/>
                <a:cs typeface="Calibri"/>
              </a:rPr>
              <a:t>technique is </a:t>
            </a:r>
            <a:r>
              <a:rPr sz="1800" spc="-10" dirty="0">
                <a:latin typeface="Calibri"/>
                <a:cs typeface="Calibri"/>
              </a:rPr>
              <a:t>appropriate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functionalities which has </a:t>
            </a:r>
            <a:r>
              <a:rPr sz="1800" spc="-10" dirty="0">
                <a:latin typeface="Calibri"/>
                <a:cs typeface="Calibri"/>
              </a:rPr>
              <a:t>logical  </a:t>
            </a:r>
            <a:r>
              <a:rPr sz="1800" spc="-5" dirty="0">
                <a:latin typeface="Calibri"/>
                <a:cs typeface="Calibri"/>
              </a:rPr>
              <a:t>relationships between inputs (if-else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logic).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Decision </a:t>
            </a:r>
            <a:r>
              <a:rPr sz="1800" spc="-10" dirty="0">
                <a:latin typeface="Calibri"/>
                <a:cs typeface="Calibri"/>
              </a:rPr>
              <a:t>table </a:t>
            </a:r>
            <a:r>
              <a:rPr sz="1800" spc="-5" dirty="0">
                <a:latin typeface="Calibri"/>
                <a:cs typeface="Calibri"/>
              </a:rPr>
              <a:t>technique, </a:t>
            </a:r>
            <a:r>
              <a:rPr sz="1800" spc="-10" dirty="0">
                <a:latin typeface="Calibri"/>
                <a:cs typeface="Calibri"/>
              </a:rPr>
              <a:t>we </a:t>
            </a:r>
            <a:r>
              <a:rPr sz="1800" dirty="0">
                <a:latin typeface="Calibri"/>
                <a:cs typeface="Calibri"/>
              </a:rPr>
              <a:t>deal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spc="-10" dirty="0">
                <a:latin typeface="Calibri"/>
                <a:cs typeface="Calibri"/>
              </a:rPr>
              <a:t>combinations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8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identify the </a:t>
            </a:r>
            <a:r>
              <a:rPr sz="1800" spc="-15" dirty="0">
                <a:latin typeface="Calibri"/>
                <a:cs typeface="Calibri"/>
              </a:rPr>
              <a:t>test </a:t>
            </a:r>
            <a:r>
              <a:rPr sz="1800" spc="-5" dirty="0">
                <a:latin typeface="Calibri"/>
                <a:cs typeface="Calibri"/>
              </a:rPr>
              <a:t>cases with decision table, </a:t>
            </a:r>
            <a:r>
              <a:rPr sz="1800" spc="-10" dirty="0">
                <a:latin typeface="Calibri"/>
                <a:cs typeface="Calibri"/>
              </a:rPr>
              <a:t>we </a:t>
            </a:r>
            <a:r>
              <a:rPr sz="1800" spc="-5" dirty="0">
                <a:latin typeface="Calibri"/>
                <a:cs typeface="Calibri"/>
              </a:rPr>
              <a:t>consider conditions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actions.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35" dirty="0">
                <a:latin typeface="Calibri"/>
                <a:cs typeface="Calibri"/>
              </a:rPr>
              <a:t>We </a:t>
            </a:r>
            <a:r>
              <a:rPr sz="1800" spc="-25" dirty="0">
                <a:latin typeface="Calibri"/>
                <a:cs typeface="Calibri"/>
              </a:rPr>
              <a:t>take </a:t>
            </a:r>
            <a:r>
              <a:rPr sz="1800" spc="-5" dirty="0">
                <a:latin typeface="Calibri"/>
                <a:cs typeface="Calibri"/>
              </a:rPr>
              <a:t>conditions </a:t>
            </a:r>
            <a:r>
              <a:rPr sz="1800" dirty="0">
                <a:latin typeface="Calibri"/>
                <a:cs typeface="Calibri"/>
              </a:rPr>
              <a:t>as inputs and </a:t>
            </a:r>
            <a:r>
              <a:rPr sz="1800" spc="-5" dirty="0">
                <a:latin typeface="Calibri"/>
                <a:cs typeface="Calibri"/>
              </a:rPr>
              <a:t>actions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outputs.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1969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Example-1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16686"/>
            <a:ext cx="7592695" cy="285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0" dirty="0">
                <a:latin typeface="Calibri"/>
                <a:cs typeface="Calibri"/>
              </a:rPr>
              <a:t>Take </a:t>
            </a:r>
            <a:r>
              <a:rPr sz="1600" spc="-5" dirty="0">
                <a:latin typeface="Calibri"/>
                <a:cs typeface="Calibri"/>
              </a:rPr>
              <a:t>an </a:t>
            </a:r>
            <a:r>
              <a:rPr sz="1600" spc="-10" dirty="0">
                <a:latin typeface="Calibri"/>
                <a:cs typeface="Calibri"/>
              </a:rPr>
              <a:t>example </a:t>
            </a:r>
            <a:r>
              <a:rPr sz="1600" spc="-5" dirty="0">
                <a:latin typeface="Calibri"/>
                <a:cs typeface="Calibri"/>
              </a:rPr>
              <a:t>of </a:t>
            </a:r>
            <a:r>
              <a:rPr sz="1600" spc="-10" dirty="0">
                <a:latin typeface="Calibri"/>
                <a:cs typeface="Calibri"/>
              </a:rPr>
              <a:t>transferring money </a:t>
            </a:r>
            <a:r>
              <a:rPr sz="1600" spc="-5" dirty="0">
                <a:latin typeface="Calibri"/>
                <a:cs typeface="Calibri"/>
              </a:rPr>
              <a:t>online to an </a:t>
            </a:r>
            <a:r>
              <a:rPr sz="1600" spc="-10" dirty="0">
                <a:latin typeface="Calibri"/>
                <a:cs typeface="Calibri"/>
              </a:rPr>
              <a:t>account </a:t>
            </a:r>
            <a:r>
              <a:rPr sz="1600" spc="-5" dirty="0">
                <a:latin typeface="Calibri"/>
                <a:cs typeface="Calibri"/>
              </a:rPr>
              <a:t>which </a:t>
            </a:r>
            <a:r>
              <a:rPr sz="1600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already </a:t>
            </a:r>
            <a:r>
              <a:rPr sz="1600" spc="-5" dirty="0">
                <a:latin typeface="Calibri"/>
                <a:cs typeface="Calibri"/>
              </a:rPr>
              <a:t>added and  </a:t>
            </a:r>
            <a:r>
              <a:rPr sz="1600" spc="-10" dirty="0">
                <a:latin typeface="Calibri"/>
                <a:cs typeface="Calibri"/>
              </a:rPr>
              <a:t>approved.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15" dirty="0">
                <a:latin typeface="Calibri"/>
                <a:cs typeface="Calibri"/>
              </a:rPr>
              <a:t>Here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conditions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15" dirty="0">
                <a:latin typeface="Calibri"/>
                <a:cs typeface="Calibri"/>
              </a:rPr>
              <a:t>transfer </a:t>
            </a:r>
            <a:r>
              <a:rPr sz="1600" spc="-10" dirty="0">
                <a:latin typeface="Calibri"/>
                <a:cs typeface="Calibri"/>
              </a:rPr>
              <a:t>money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endParaRPr sz="1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latin typeface="Calibri"/>
                <a:cs typeface="Calibri"/>
              </a:rPr>
              <a:t>ACCOUNT ALREADY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APPROVED</a:t>
            </a:r>
            <a:endParaRPr sz="1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9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25" dirty="0">
                <a:latin typeface="Calibri"/>
                <a:cs typeface="Calibri"/>
              </a:rPr>
              <a:t>OTP </a:t>
            </a:r>
            <a:r>
              <a:rPr sz="1600" spc="-10" dirty="0">
                <a:latin typeface="Calibri"/>
                <a:cs typeface="Calibri"/>
              </a:rPr>
              <a:t>(One </a:t>
            </a:r>
            <a:r>
              <a:rPr sz="1600" spc="-5" dirty="0">
                <a:latin typeface="Calibri"/>
                <a:cs typeface="Calibri"/>
              </a:rPr>
              <a:t>Time </a:t>
            </a:r>
            <a:r>
              <a:rPr sz="1600" spc="-15" dirty="0">
                <a:latin typeface="Calibri"/>
                <a:cs typeface="Calibri"/>
              </a:rPr>
              <a:t>Password)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MATCHED</a:t>
            </a:r>
            <a:endParaRPr sz="1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latin typeface="Calibri"/>
                <a:cs typeface="Calibri"/>
              </a:rPr>
              <a:t>SUFFICIENT </a:t>
            </a:r>
            <a:r>
              <a:rPr sz="1600" spc="-5" dirty="0">
                <a:latin typeface="Calibri"/>
                <a:cs typeface="Calibri"/>
              </a:rPr>
              <a:t>MONEY IN </a:t>
            </a:r>
            <a:r>
              <a:rPr sz="1600" spc="-10" dirty="0">
                <a:latin typeface="Calibri"/>
                <a:cs typeface="Calibri"/>
              </a:rPr>
              <a:t>THE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ACCOUNT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And the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actions </a:t>
            </a:r>
            <a:r>
              <a:rPr sz="1600" spc="-15" dirty="0">
                <a:latin typeface="Calibri"/>
                <a:cs typeface="Calibri"/>
              </a:rPr>
              <a:t>performed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endParaRPr sz="1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latin typeface="Calibri"/>
                <a:cs typeface="Calibri"/>
              </a:rPr>
              <a:t>TRANSFER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MONEY</a:t>
            </a:r>
            <a:endParaRPr sz="1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latin typeface="Calibri"/>
                <a:cs typeface="Calibri"/>
              </a:rPr>
              <a:t>SHOW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MESSAGE </a:t>
            </a:r>
            <a:r>
              <a:rPr sz="1600" spc="-5" dirty="0">
                <a:latin typeface="Calibri"/>
                <a:cs typeface="Calibri"/>
              </a:rPr>
              <a:t>AS INSUFFICIENT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AMOUNT</a:t>
            </a:r>
            <a:endParaRPr sz="1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15" dirty="0">
                <a:latin typeface="Calibri"/>
                <a:cs typeface="Calibri"/>
              </a:rPr>
              <a:t>BLOCK </a:t>
            </a:r>
            <a:r>
              <a:rPr sz="1600" spc="-10" dirty="0">
                <a:latin typeface="Calibri"/>
                <a:cs typeface="Calibri"/>
              </a:rPr>
              <a:t>THE TRANSACTION </a:t>
            </a:r>
            <a:r>
              <a:rPr sz="1600" spc="-5" dirty="0">
                <a:latin typeface="Calibri"/>
                <a:cs typeface="Calibri"/>
              </a:rPr>
              <a:t>INCASE OF </a:t>
            </a:r>
            <a:r>
              <a:rPr sz="1600" spc="-10" dirty="0">
                <a:latin typeface="Calibri"/>
                <a:cs typeface="Calibri"/>
              </a:rPr>
              <a:t>SUSPICIOUS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TRANSACTION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35325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Error, </a:t>
            </a:r>
            <a:r>
              <a:rPr spc="-5" dirty="0"/>
              <a:t>bug </a:t>
            </a:r>
            <a:r>
              <a:rPr dirty="0"/>
              <a:t>&amp;</a:t>
            </a:r>
            <a:r>
              <a:rPr spc="-20" dirty="0"/>
              <a:t> failure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13638"/>
            <a:ext cx="7943215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Error: </a:t>
            </a:r>
            <a:r>
              <a:rPr sz="1800" spc="-10" dirty="0">
                <a:latin typeface="Calibri"/>
                <a:cs typeface="Calibri"/>
              </a:rPr>
              <a:t>Any incorrect </a:t>
            </a:r>
            <a:r>
              <a:rPr sz="1800" spc="-5" dirty="0">
                <a:latin typeface="Calibri"/>
                <a:cs typeface="Calibri"/>
              </a:rPr>
              <a:t>human action that </a:t>
            </a:r>
            <a:r>
              <a:rPr sz="1800" spc="-10" dirty="0">
                <a:latin typeface="Calibri"/>
                <a:cs typeface="Calibri"/>
              </a:rPr>
              <a:t>produces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problem </a:t>
            </a:r>
            <a:r>
              <a:rPr sz="1800" dirty="0">
                <a:latin typeface="Calibri"/>
                <a:cs typeface="Calibri"/>
              </a:rPr>
              <a:t>in the </a:t>
            </a:r>
            <a:r>
              <a:rPr sz="1800" spc="-20" dirty="0">
                <a:latin typeface="Calibri"/>
                <a:cs typeface="Calibri"/>
              </a:rPr>
              <a:t>system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called 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40" dirty="0">
                <a:latin typeface="Calibri"/>
                <a:cs typeface="Calibri"/>
              </a:rPr>
              <a:t>error.</a:t>
            </a:r>
            <a:endParaRPr sz="1800">
              <a:latin typeface="Calibri"/>
              <a:cs typeface="Calibri"/>
            </a:endParaRPr>
          </a:p>
          <a:p>
            <a:pPr marL="407034" indent="-39497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Font typeface="Arial"/>
              <a:buChar char="•"/>
              <a:tabLst>
                <a:tab pos="407034" algn="l"/>
                <a:tab pos="407670" algn="l"/>
              </a:tabLst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Defect/Bug: </a:t>
            </a:r>
            <a:r>
              <a:rPr sz="1800" spc="-10" dirty="0">
                <a:latin typeface="Calibri"/>
                <a:cs typeface="Calibri"/>
              </a:rPr>
              <a:t>Deviation from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expected </a:t>
            </a:r>
            <a:r>
              <a:rPr sz="1800" spc="-5" dirty="0">
                <a:latin typeface="Calibri"/>
                <a:cs typeface="Calibri"/>
              </a:rPr>
              <a:t>behavior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actual behavior of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system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defect.</a:t>
            </a:r>
            <a:endParaRPr sz="1800">
              <a:latin typeface="Calibri"/>
              <a:cs typeface="Calibri"/>
            </a:endParaRPr>
          </a:p>
          <a:p>
            <a:pPr marL="355600" marR="301625" indent="-3429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407034" algn="l"/>
                <a:tab pos="407670" algn="l"/>
              </a:tabLst>
            </a:pPr>
            <a:r>
              <a:rPr dirty="0"/>
              <a:t>	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Failure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deviation </a:t>
            </a:r>
            <a:r>
              <a:rPr sz="1800" spc="-5" dirty="0">
                <a:latin typeface="Calibri"/>
                <a:cs typeface="Calibri"/>
              </a:rPr>
              <a:t>identified by </a:t>
            </a:r>
            <a:r>
              <a:rPr sz="1800" dirty="0">
                <a:latin typeface="Calibri"/>
                <a:cs typeface="Calibri"/>
              </a:rPr>
              <a:t>end-user </a:t>
            </a:r>
            <a:r>
              <a:rPr sz="1800" spc="-5" dirty="0">
                <a:latin typeface="Calibri"/>
                <a:cs typeface="Calibri"/>
              </a:rPr>
              <a:t>while using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20" dirty="0">
                <a:latin typeface="Calibri"/>
                <a:cs typeface="Calibri"/>
              </a:rPr>
              <a:t>system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called </a:t>
            </a:r>
            <a:r>
              <a:rPr sz="1800" dirty="0">
                <a:latin typeface="Calibri"/>
                <a:cs typeface="Calibri"/>
              </a:rPr>
              <a:t>a  </a:t>
            </a:r>
            <a:r>
              <a:rPr sz="1800" spc="-10" dirty="0">
                <a:latin typeface="Calibri"/>
                <a:cs typeface="Calibri"/>
              </a:rPr>
              <a:t>failure.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11979" y="2725310"/>
            <a:ext cx="2142744" cy="1752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54" y="848486"/>
            <a:ext cx="8315696" cy="1952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93594" y="3276345"/>
            <a:ext cx="3270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 = </a:t>
            </a:r>
            <a:r>
              <a:rPr sz="1800" spc="-25" dirty="0">
                <a:latin typeface="Calibri"/>
                <a:cs typeface="Calibri"/>
              </a:rPr>
              <a:t>True, </a:t>
            </a:r>
            <a:r>
              <a:rPr sz="1800" dirty="0">
                <a:latin typeface="Calibri"/>
                <a:cs typeface="Calibri"/>
              </a:rPr>
              <a:t>F = </a:t>
            </a:r>
            <a:r>
              <a:rPr sz="1800" spc="-10" dirty="0">
                <a:latin typeface="Calibri"/>
                <a:cs typeface="Calibri"/>
              </a:rPr>
              <a:t>False, </a:t>
            </a:r>
            <a:r>
              <a:rPr sz="1800" dirty="0">
                <a:latin typeface="Calibri"/>
                <a:cs typeface="Calibri"/>
              </a:rPr>
              <a:t>X = Not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possible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1969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16686"/>
            <a:ext cx="7793355" cy="2268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0" dirty="0">
                <a:latin typeface="Calibri"/>
                <a:cs typeface="Calibri"/>
              </a:rPr>
              <a:t>Take </a:t>
            </a:r>
            <a:r>
              <a:rPr sz="1600" spc="-5" dirty="0">
                <a:latin typeface="Calibri"/>
                <a:cs typeface="Calibri"/>
              </a:rPr>
              <a:t>another </a:t>
            </a:r>
            <a:r>
              <a:rPr sz="1600" spc="-10" dirty="0">
                <a:latin typeface="Calibri"/>
                <a:cs typeface="Calibri"/>
              </a:rPr>
              <a:t>example </a:t>
            </a:r>
            <a:r>
              <a:rPr sz="1600" spc="-5" dirty="0">
                <a:latin typeface="Calibri"/>
                <a:cs typeface="Calibri"/>
              </a:rPr>
              <a:t>-Login </a:t>
            </a:r>
            <a:r>
              <a:rPr sz="1600" spc="-10" dirty="0">
                <a:latin typeface="Calibri"/>
                <a:cs typeface="Calibri"/>
              </a:rPr>
              <a:t>page validation. </a:t>
            </a:r>
            <a:r>
              <a:rPr sz="1600" spc="-5" dirty="0">
                <a:latin typeface="Calibri"/>
                <a:cs typeface="Calibri"/>
              </a:rPr>
              <a:t>Allow </a:t>
            </a:r>
            <a:r>
              <a:rPr sz="1600" spc="-10" dirty="0">
                <a:latin typeface="Calibri"/>
                <a:cs typeface="Calibri"/>
              </a:rPr>
              <a:t>user to </a:t>
            </a:r>
            <a:r>
              <a:rPr sz="1600" spc="-5" dirty="0">
                <a:latin typeface="Calibri"/>
                <a:cs typeface="Calibri"/>
              </a:rPr>
              <a:t>login only </a:t>
            </a:r>
            <a:r>
              <a:rPr sz="1600" spc="-10" dirty="0">
                <a:latin typeface="Calibri"/>
                <a:cs typeface="Calibri"/>
              </a:rPr>
              <a:t>when </a:t>
            </a:r>
            <a:r>
              <a:rPr sz="1600" spc="-5" dirty="0">
                <a:latin typeface="Calibri"/>
                <a:cs typeface="Calibri"/>
              </a:rPr>
              <a:t>both the </a:t>
            </a:r>
            <a:r>
              <a:rPr sz="1600" spc="-10" dirty="0">
                <a:latin typeface="Calibri"/>
                <a:cs typeface="Calibri"/>
              </a:rPr>
              <a:t>‘User  </a:t>
            </a:r>
            <a:r>
              <a:rPr sz="1600" spc="-5" dirty="0">
                <a:latin typeface="Calibri"/>
                <a:cs typeface="Calibri"/>
              </a:rPr>
              <a:t>ID’ and </a:t>
            </a:r>
            <a:r>
              <a:rPr sz="1600" spc="-15" dirty="0">
                <a:latin typeface="Calibri"/>
                <a:cs typeface="Calibri"/>
              </a:rPr>
              <a:t>‘Password’ are </a:t>
            </a:r>
            <a:r>
              <a:rPr sz="1600" spc="-10" dirty="0">
                <a:latin typeface="Calibri"/>
                <a:cs typeface="Calibri"/>
              </a:rPr>
              <a:t>entered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correct.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15" dirty="0">
                <a:latin typeface="Calibri"/>
                <a:cs typeface="Calibri"/>
              </a:rPr>
              <a:t>Here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Conditions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5" dirty="0">
                <a:latin typeface="Calibri"/>
                <a:cs typeface="Calibri"/>
              </a:rPr>
              <a:t>allow </a:t>
            </a:r>
            <a:r>
              <a:rPr sz="1600" spc="-10" dirty="0">
                <a:latin typeface="Calibri"/>
                <a:cs typeface="Calibri"/>
              </a:rPr>
              <a:t>user to </a:t>
            </a:r>
            <a:r>
              <a:rPr sz="1600" spc="-5" dirty="0">
                <a:latin typeface="Calibri"/>
                <a:cs typeface="Calibri"/>
              </a:rPr>
              <a:t>login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endParaRPr sz="1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latin typeface="Calibri"/>
                <a:cs typeface="Calibri"/>
              </a:rPr>
              <a:t>Enter </a:t>
            </a:r>
            <a:r>
              <a:rPr sz="1600" spc="-20" dirty="0">
                <a:latin typeface="Calibri"/>
                <a:cs typeface="Calibri"/>
              </a:rPr>
              <a:t>Valid </a:t>
            </a:r>
            <a:r>
              <a:rPr sz="1600" spc="-10" dirty="0">
                <a:latin typeface="Calibri"/>
                <a:cs typeface="Calibri"/>
              </a:rPr>
              <a:t>User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Name</a:t>
            </a:r>
            <a:endParaRPr sz="1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9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latin typeface="Calibri"/>
                <a:cs typeface="Calibri"/>
              </a:rPr>
              <a:t>Enter </a:t>
            </a:r>
            <a:r>
              <a:rPr sz="1600" spc="-20" dirty="0">
                <a:latin typeface="Calibri"/>
                <a:cs typeface="Calibri"/>
              </a:rPr>
              <a:t>Valid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Password.</a:t>
            </a:r>
            <a:endParaRPr sz="1600">
              <a:latin typeface="Calibri"/>
              <a:cs typeface="Calibri"/>
            </a:endParaRPr>
          </a:p>
          <a:p>
            <a:pPr marL="342265" marR="5222875" indent="-342265" algn="r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Actions </a:t>
            </a:r>
            <a:r>
              <a:rPr sz="1600" spc="-15" dirty="0">
                <a:latin typeface="Calibri"/>
                <a:cs typeface="Calibri"/>
              </a:rPr>
              <a:t>performed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endParaRPr sz="1600">
              <a:latin typeface="Calibri"/>
              <a:cs typeface="Calibri"/>
            </a:endParaRPr>
          </a:p>
          <a:p>
            <a:pPr marL="286385" marR="5223510" lvl="1" indent="-286385" algn="r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286385" algn="l"/>
                <a:tab pos="287020" algn="l"/>
              </a:tabLst>
            </a:pPr>
            <a:r>
              <a:rPr sz="1600" spc="-10" dirty="0">
                <a:latin typeface="Calibri"/>
                <a:cs typeface="Calibri"/>
              </a:rPr>
              <a:t>Displaying home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page</a:t>
            </a:r>
            <a:endParaRPr sz="1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Calibri"/>
                <a:cs typeface="Calibri"/>
              </a:rPr>
              <a:t>Displaying an </a:t>
            </a:r>
            <a:r>
              <a:rPr sz="1600" spc="-10" dirty="0">
                <a:latin typeface="Calibri"/>
                <a:cs typeface="Calibri"/>
              </a:rPr>
              <a:t>error message </a:t>
            </a:r>
            <a:r>
              <a:rPr sz="1600" spc="-5" dirty="0">
                <a:latin typeface="Calibri"/>
                <a:cs typeface="Calibri"/>
              </a:rPr>
              <a:t>that </a:t>
            </a:r>
            <a:r>
              <a:rPr sz="1600" spc="-10" dirty="0">
                <a:latin typeface="Calibri"/>
                <a:cs typeface="Calibri"/>
              </a:rPr>
              <a:t>User </a:t>
            </a:r>
            <a:r>
              <a:rPr sz="1600" spc="-5" dirty="0">
                <a:latin typeface="Calibri"/>
                <a:cs typeface="Calibri"/>
              </a:rPr>
              <a:t>ID or </a:t>
            </a:r>
            <a:r>
              <a:rPr sz="1600" spc="-15" dirty="0">
                <a:latin typeface="Calibri"/>
                <a:cs typeface="Calibri"/>
              </a:rPr>
              <a:t>Password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wrong.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626" y="1823460"/>
            <a:ext cx="8241919" cy="1121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2900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State</a:t>
            </a:r>
            <a:r>
              <a:rPr spc="-55" dirty="0"/>
              <a:t> </a:t>
            </a:r>
            <a:r>
              <a:rPr spc="-35" dirty="0"/>
              <a:t>Transition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13638"/>
            <a:ext cx="8054340" cy="211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7329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15" dirty="0">
                <a:latin typeface="Calibri"/>
                <a:cs typeface="Calibri"/>
              </a:rPr>
              <a:t>State </a:t>
            </a:r>
            <a:r>
              <a:rPr sz="1800" spc="-20" dirty="0">
                <a:latin typeface="Calibri"/>
                <a:cs typeface="Calibri"/>
              </a:rPr>
              <a:t>Transition </a:t>
            </a:r>
            <a:r>
              <a:rPr sz="1800" spc="-5" dirty="0">
                <a:latin typeface="Calibri"/>
                <a:cs typeface="Calibri"/>
              </a:rPr>
              <a:t>technique </a:t>
            </a:r>
            <a:r>
              <a:rPr sz="1800" dirty="0">
                <a:latin typeface="Calibri"/>
                <a:cs typeface="Calibri"/>
              </a:rPr>
              <a:t>changes in </a:t>
            </a:r>
            <a:r>
              <a:rPr sz="1800" spc="-5" dirty="0">
                <a:latin typeface="Calibri"/>
                <a:cs typeface="Calibri"/>
              </a:rPr>
              <a:t>input conditions </a:t>
            </a:r>
            <a:r>
              <a:rPr sz="1800" dirty="0">
                <a:latin typeface="Calibri"/>
                <a:cs typeface="Calibri"/>
              </a:rPr>
              <a:t>change the </a:t>
            </a:r>
            <a:r>
              <a:rPr sz="1800" spc="-20" dirty="0">
                <a:latin typeface="Calibri"/>
                <a:cs typeface="Calibri"/>
              </a:rPr>
              <a:t>state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 </a:t>
            </a:r>
            <a:r>
              <a:rPr sz="1800" spc="-5" dirty="0">
                <a:latin typeface="Calibri"/>
                <a:cs typeface="Calibri"/>
              </a:rPr>
              <a:t>Application </a:t>
            </a:r>
            <a:r>
              <a:rPr sz="1800" dirty="0">
                <a:latin typeface="Calibri"/>
                <a:cs typeface="Calibri"/>
              </a:rPr>
              <a:t>Under </a:t>
            </a:r>
            <a:r>
              <a:rPr sz="1800" spc="-45" dirty="0">
                <a:latin typeface="Calibri"/>
                <a:cs typeface="Calibri"/>
              </a:rPr>
              <a:t>Test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(AUT).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testing </a:t>
            </a:r>
            <a:r>
              <a:rPr sz="1800" spc="-5" dirty="0">
                <a:latin typeface="Calibri"/>
                <a:cs typeface="Calibri"/>
              </a:rPr>
              <a:t>technique </a:t>
            </a:r>
            <a:r>
              <a:rPr sz="1800" spc="-10" dirty="0">
                <a:latin typeface="Calibri"/>
                <a:cs typeface="Calibri"/>
              </a:rPr>
              <a:t>allows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tester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15" dirty="0">
                <a:latin typeface="Calibri"/>
                <a:cs typeface="Calibri"/>
              </a:rPr>
              <a:t>test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behavior of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AUT.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tester </a:t>
            </a:r>
            <a:r>
              <a:rPr sz="1800" spc="-10" dirty="0">
                <a:latin typeface="Calibri"/>
                <a:cs typeface="Calibri"/>
              </a:rPr>
              <a:t>can perform </a:t>
            </a:r>
            <a:r>
              <a:rPr sz="1800" dirty="0">
                <a:latin typeface="Calibri"/>
                <a:cs typeface="Calibri"/>
              </a:rPr>
              <a:t>this </a:t>
            </a:r>
            <a:r>
              <a:rPr sz="1800" spc="-5" dirty="0">
                <a:latin typeface="Calibri"/>
                <a:cs typeface="Calibri"/>
              </a:rPr>
              <a:t>action by entering various input conditions in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sequence.</a:t>
            </a:r>
            <a:endParaRPr sz="1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15" dirty="0">
                <a:latin typeface="Calibri"/>
                <a:cs typeface="Calibri"/>
              </a:rPr>
              <a:t>State </a:t>
            </a:r>
            <a:r>
              <a:rPr sz="1800" spc="-5" dirty="0">
                <a:latin typeface="Calibri"/>
                <a:cs typeface="Calibri"/>
              </a:rPr>
              <a:t>transition technique,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testing team </a:t>
            </a:r>
            <a:r>
              <a:rPr sz="1800" spc="-5" dirty="0">
                <a:latin typeface="Calibri"/>
                <a:cs typeface="Calibri"/>
              </a:rPr>
              <a:t>provides positive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well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10" dirty="0">
                <a:latin typeface="Calibri"/>
                <a:cs typeface="Calibri"/>
              </a:rPr>
              <a:t>negative  </a:t>
            </a:r>
            <a:r>
              <a:rPr sz="1800" spc="-5" dirty="0">
                <a:latin typeface="Calibri"/>
                <a:cs typeface="Calibri"/>
              </a:rPr>
              <a:t>input </a:t>
            </a:r>
            <a:r>
              <a:rPr sz="1800" spc="-15" dirty="0">
                <a:latin typeface="Calibri"/>
                <a:cs typeface="Calibri"/>
              </a:rPr>
              <a:t>test </a:t>
            </a:r>
            <a:r>
              <a:rPr sz="1800" spc="-5" dirty="0">
                <a:latin typeface="Calibri"/>
                <a:cs typeface="Calibri"/>
              </a:rPr>
              <a:t>values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evaluating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system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behavior.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1828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</a:t>
            </a:r>
            <a:r>
              <a:rPr spc="-70" dirty="0"/>
              <a:t>x</a:t>
            </a:r>
            <a:r>
              <a:rPr dirty="0"/>
              <a:t>am</a:t>
            </a:r>
            <a:r>
              <a:rPr spc="10" dirty="0"/>
              <a:t>p</a:t>
            </a:r>
            <a:r>
              <a:rPr dirty="0"/>
              <a:t>le1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37438"/>
            <a:ext cx="7785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5" dirty="0">
                <a:latin typeface="Calibri"/>
                <a:cs typeface="Calibri"/>
              </a:rPr>
              <a:t>Take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example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login page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application </a:t>
            </a:r>
            <a:r>
              <a:rPr sz="1800" dirty="0">
                <a:latin typeface="Calibri"/>
                <a:cs typeface="Calibri"/>
              </a:rPr>
              <a:t>which </a:t>
            </a:r>
            <a:r>
              <a:rPr sz="1800" spc="-10" dirty="0">
                <a:latin typeface="Calibri"/>
                <a:cs typeface="Calibri"/>
              </a:rPr>
              <a:t>locks </a:t>
            </a:r>
            <a:r>
              <a:rPr sz="1800" dirty="0">
                <a:latin typeface="Calibri"/>
                <a:cs typeface="Calibri"/>
              </a:rPr>
              <a:t>the user name </a:t>
            </a:r>
            <a:r>
              <a:rPr sz="1800" spc="-10" dirty="0">
                <a:latin typeface="Calibri"/>
                <a:cs typeface="Calibri"/>
              </a:rPr>
              <a:t>after  </a:t>
            </a:r>
            <a:r>
              <a:rPr sz="1800" spc="-5" dirty="0">
                <a:latin typeface="Calibri"/>
                <a:cs typeface="Calibri"/>
              </a:rPr>
              <a:t>three </a:t>
            </a:r>
            <a:r>
              <a:rPr sz="1800" spc="-10" dirty="0">
                <a:latin typeface="Calibri"/>
                <a:cs typeface="Calibri"/>
              </a:rPr>
              <a:t>wrong attempts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password.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8095" y="1642556"/>
            <a:ext cx="3375932" cy="284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13184" y="2245167"/>
            <a:ext cx="4406878" cy="11957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1828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</a:t>
            </a:r>
            <a:r>
              <a:rPr spc="-70" dirty="0"/>
              <a:t>x</a:t>
            </a:r>
            <a:r>
              <a:rPr dirty="0"/>
              <a:t>am</a:t>
            </a:r>
            <a:r>
              <a:rPr spc="10" dirty="0"/>
              <a:t>p</a:t>
            </a:r>
            <a:r>
              <a:rPr dirty="0"/>
              <a:t>le2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16686"/>
            <a:ext cx="7874000" cy="1349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The figure shows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example </a:t>
            </a:r>
            <a:r>
              <a:rPr sz="1400" dirty="0">
                <a:latin typeface="Calibri"/>
                <a:cs typeface="Calibri"/>
              </a:rPr>
              <a:t>of </a:t>
            </a:r>
            <a:r>
              <a:rPr sz="1400" spc="-5" dirty="0">
                <a:latin typeface="Calibri"/>
                <a:cs typeface="Calibri"/>
              </a:rPr>
              <a:t>entering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10" dirty="0">
                <a:latin typeface="Calibri"/>
                <a:cs typeface="Calibri"/>
              </a:rPr>
              <a:t>Personal </a:t>
            </a:r>
            <a:r>
              <a:rPr sz="1400" spc="-5" dirty="0">
                <a:latin typeface="Calibri"/>
                <a:cs typeface="Calibri"/>
              </a:rPr>
              <a:t>Identity Number (PIN)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bank account. The </a:t>
            </a:r>
            <a:r>
              <a:rPr sz="1400" spc="-10" dirty="0">
                <a:latin typeface="Calibri"/>
                <a:cs typeface="Calibri"/>
              </a:rPr>
              <a:t>states  </a:t>
            </a:r>
            <a:r>
              <a:rPr sz="1400" spc="-5" dirty="0">
                <a:latin typeface="Calibri"/>
                <a:cs typeface="Calibri"/>
              </a:rPr>
              <a:t>are </a:t>
            </a:r>
            <a:r>
              <a:rPr sz="1400" dirty="0">
                <a:latin typeface="Calibri"/>
                <a:cs typeface="Calibri"/>
              </a:rPr>
              <a:t>shown as </a:t>
            </a:r>
            <a:r>
              <a:rPr sz="1400" spc="-5" dirty="0">
                <a:latin typeface="Calibri"/>
                <a:cs typeface="Calibri"/>
              </a:rPr>
              <a:t>circles, the transitions </a:t>
            </a:r>
            <a:r>
              <a:rPr sz="1400" dirty="0">
                <a:latin typeface="Calibri"/>
                <a:cs typeface="Calibri"/>
              </a:rPr>
              <a:t>as lines with </a:t>
            </a:r>
            <a:r>
              <a:rPr sz="1400" spc="-5" dirty="0">
                <a:latin typeface="Calibri"/>
                <a:cs typeface="Calibri"/>
              </a:rPr>
              <a:t>arrows </a:t>
            </a:r>
            <a:r>
              <a:rPr sz="1400" dirty="0">
                <a:latin typeface="Calibri"/>
                <a:cs typeface="Calibri"/>
              </a:rPr>
              <a:t>and the </a:t>
            </a:r>
            <a:r>
              <a:rPr sz="1400" spc="-5" dirty="0">
                <a:latin typeface="Calibri"/>
                <a:cs typeface="Calibri"/>
              </a:rPr>
              <a:t>events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text </a:t>
            </a:r>
            <a:r>
              <a:rPr sz="1400" spc="-5" dirty="0">
                <a:latin typeface="Calibri"/>
                <a:cs typeface="Calibri"/>
              </a:rPr>
              <a:t>near the</a:t>
            </a:r>
            <a:r>
              <a:rPr sz="1400" spc="19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transitions.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States: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States </a:t>
            </a:r>
            <a:r>
              <a:rPr sz="1400" spc="-5" dirty="0">
                <a:latin typeface="Calibri"/>
                <a:cs typeface="Calibri"/>
              </a:rPr>
              <a:t>can be </a:t>
            </a:r>
            <a:r>
              <a:rPr sz="1400" spc="-10" dirty="0">
                <a:latin typeface="Calibri"/>
                <a:cs typeface="Calibri"/>
              </a:rPr>
              <a:t>numbered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-5" dirty="0">
                <a:latin typeface="Calibri"/>
                <a:cs typeface="Calibri"/>
              </a:rPr>
              <a:t>S1, S2 or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-5" dirty="0">
                <a:latin typeface="Calibri"/>
                <a:cs typeface="Calibri"/>
              </a:rPr>
              <a:t>alphabets </a:t>
            </a:r>
            <a:r>
              <a:rPr sz="1400" spc="5" dirty="0">
                <a:latin typeface="Calibri"/>
                <a:cs typeface="Calibri"/>
              </a:rPr>
              <a:t>A, </a:t>
            </a:r>
            <a:r>
              <a:rPr sz="1400" spc="-10" dirty="0">
                <a:latin typeface="Calibri"/>
                <a:cs typeface="Calibri"/>
              </a:rPr>
              <a:t>B, 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etc</a:t>
            </a:r>
            <a:endParaRPr sz="1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S1</a:t>
            </a:r>
            <a:r>
              <a:rPr sz="1400" spc="-5" dirty="0">
                <a:latin typeface="Calibri"/>
                <a:cs typeface="Calibri"/>
              </a:rPr>
              <a:t>:Start, </a:t>
            </a:r>
            <a:r>
              <a:rPr sz="1400" b="1" spc="-10" dirty="0">
                <a:latin typeface="Calibri"/>
                <a:cs typeface="Calibri"/>
              </a:rPr>
              <a:t>S2</a:t>
            </a:r>
            <a:r>
              <a:rPr sz="1400" spc="-10" dirty="0">
                <a:latin typeface="Calibri"/>
                <a:cs typeface="Calibri"/>
              </a:rPr>
              <a:t>:Wait for </a:t>
            </a:r>
            <a:r>
              <a:rPr sz="1400" spc="-5" dirty="0">
                <a:latin typeface="Calibri"/>
                <a:cs typeface="Calibri"/>
              </a:rPr>
              <a:t>Pin, </a:t>
            </a:r>
            <a:r>
              <a:rPr sz="1400" b="1" spc="-5" dirty="0">
                <a:latin typeface="Calibri"/>
                <a:cs typeface="Calibri"/>
              </a:rPr>
              <a:t>S3</a:t>
            </a:r>
            <a:r>
              <a:rPr sz="1400" spc="-5" dirty="0">
                <a:latin typeface="Calibri"/>
                <a:cs typeface="Calibri"/>
              </a:rPr>
              <a:t>: 1st </a:t>
            </a:r>
            <a:r>
              <a:rPr sz="1400" spc="-25" dirty="0">
                <a:latin typeface="Calibri"/>
                <a:cs typeface="Calibri"/>
              </a:rPr>
              <a:t>try, </a:t>
            </a:r>
            <a:r>
              <a:rPr sz="1400" b="1" spc="-5" dirty="0">
                <a:latin typeface="Calibri"/>
                <a:cs typeface="Calibri"/>
              </a:rPr>
              <a:t>S4</a:t>
            </a:r>
            <a:r>
              <a:rPr sz="1400" spc="-5" dirty="0">
                <a:latin typeface="Calibri"/>
                <a:cs typeface="Calibri"/>
              </a:rPr>
              <a:t>: 2nd </a:t>
            </a:r>
            <a:r>
              <a:rPr sz="1400" spc="-45" dirty="0">
                <a:latin typeface="Calibri"/>
                <a:cs typeface="Calibri"/>
              </a:rPr>
              <a:t>Try, </a:t>
            </a:r>
            <a:r>
              <a:rPr sz="1400" b="1" spc="-5" dirty="0">
                <a:latin typeface="Calibri"/>
                <a:cs typeface="Calibri"/>
              </a:rPr>
              <a:t>S5</a:t>
            </a:r>
            <a:r>
              <a:rPr sz="1400" spc="-5" dirty="0">
                <a:latin typeface="Calibri"/>
                <a:cs typeface="Calibri"/>
              </a:rPr>
              <a:t>: </a:t>
            </a:r>
            <a:r>
              <a:rPr sz="1400" spc="-10" dirty="0">
                <a:latin typeface="Calibri"/>
                <a:cs typeface="Calibri"/>
              </a:rPr>
              <a:t>3rd </a:t>
            </a:r>
            <a:r>
              <a:rPr sz="1400" spc="-45" dirty="0">
                <a:latin typeface="Calibri"/>
                <a:cs typeface="Calibri"/>
              </a:rPr>
              <a:t>Try, </a:t>
            </a:r>
            <a:r>
              <a:rPr sz="1400" b="1" spc="-5" dirty="0">
                <a:latin typeface="Calibri"/>
                <a:cs typeface="Calibri"/>
              </a:rPr>
              <a:t>S6</a:t>
            </a:r>
            <a:r>
              <a:rPr sz="1400" spc="-5" dirty="0">
                <a:latin typeface="Calibri"/>
                <a:cs typeface="Calibri"/>
              </a:rPr>
              <a:t>: access </a:t>
            </a:r>
            <a:r>
              <a:rPr sz="1400" spc="-10" dirty="0">
                <a:latin typeface="Calibri"/>
                <a:cs typeface="Calibri"/>
              </a:rPr>
              <a:t>to account, </a:t>
            </a:r>
            <a:r>
              <a:rPr sz="1400" b="1" spc="-5" dirty="0">
                <a:latin typeface="Calibri"/>
                <a:cs typeface="Calibri"/>
              </a:rPr>
              <a:t>S7</a:t>
            </a:r>
            <a:r>
              <a:rPr sz="1400" spc="-5" dirty="0">
                <a:latin typeface="Calibri"/>
                <a:cs typeface="Calibri"/>
              </a:rPr>
              <a:t>: eat</a:t>
            </a:r>
            <a:r>
              <a:rPr sz="1400" spc="2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card</a:t>
            </a:r>
            <a:endParaRPr sz="1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4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Events: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Event1</a:t>
            </a:r>
            <a:r>
              <a:rPr sz="1400" spc="-10" dirty="0">
                <a:latin typeface="Calibri"/>
                <a:cs typeface="Calibri"/>
              </a:rPr>
              <a:t>:Card </a:t>
            </a:r>
            <a:r>
              <a:rPr sz="1400" spc="-5" dirty="0">
                <a:latin typeface="Calibri"/>
                <a:cs typeface="Calibri"/>
              </a:rPr>
              <a:t>inserted, </a:t>
            </a:r>
            <a:r>
              <a:rPr sz="1400" b="1" spc="-15" dirty="0">
                <a:latin typeface="Calibri"/>
                <a:cs typeface="Calibri"/>
              </a:rPr>
              <a:t>Event </a:t>
            </a:r>
            <a:r>
              <a:rPr sz="1400" b="1" dirty="0">
                <a:latin typeface="Calibri"/>
                <a:cs typeface="Calibri"/>
              </a:rPr>
              <a:t>2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10" dirty="0">
                <a:latin typeface="Calibri"/>
                <a:cs typeface="Calibri"/>
              </a:rPr>
              <a:t>enter </a:t>
            </a:r>
            <a:r>
              <a:rPr sz="1400" spc="-5" dirty="0">
                <a:latin typeface="Calibri"/>
                <a:cs typeface="Calibri"/>
              </a:rPr>
              <a:t>Pin, </a:t>
            </a:r>
            <a:r>
              <a:rPr sz="1400" b="1" spc="-15" dirty="0">
                <a:latin typeface="Calibri"/>
                <a:cs typeface="Calibri"/>
              </a:rPr>
              <a:t>Event </a:t>
            </a:r>
            <a:r>
              <a:rPr sz="1400" b="1" dirty="0">
                <a:latin typeface="Calibri"/>
                <a:cs typeface="Calibri"/>
              </a:rPr>
              <a:t>3</a:t>
            </a:r>
            <a:r>
              <a:rPr sz="1400" dirty="0">
                <a:latin typeface="Calibri"/>
                <a:cs typeface="Calibri"/>
              </a:rPr>
              <a:t>: Pin </a:t>
            </a:r>
            <a:r>
              <a:rPr sz="1400" spc="-5" dirty="0">
                <a:latin typeface="Calibri"/>
                <a:cs typeface="Calibri"/>
              </a:rPr>
              <a:t>OK, </a:t>
            </a:r>
            <a:r>
              <a:rPr sz="1400" b="1" spc="-15" dirty="0">
                <a:latin typeface="Calibri"/>
                <a:cs typeface="Calibri"/>
              </a:rPr>
              <a:t>Event </a:t>
            </a:r>
            <a:r>
              <a:rPr sz="1400" b="1" dirty="0">
                <a:latin typeface="Calibri"/>
                <a:cs typeface="Calibri"/>
              </a:rPr>
              <a:t>4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5" dirty="0">
                <a:latin typeface="Calibri"/>
                <a:cs typeface="Calibri"/>
              </a:rPr>
              <a:t>Pin not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OK</a:t>
            </a:r>
            <a:endParaRPr sz="1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Actions: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(not shown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the above </a:t>
            </a:r>
            <a:r>
              <a:rPr sz="1400" spc="-10" dirty="0">
                <a:latin typeface="Calibri"/>
                <a:cs typeface="Calibri"/>
              </a:rPr>
              <a:t>example) could </a:t>
            </a:r>
            <a:r>
              <a:rPr sz="1400" spc="-5" dirty="0">
                <a:latin typeface="Calibri"/>
                <a:cs typeface="Calibri"/>
              </a:rPr>
              <a:t>be </a:t>
            </a:r>
            <a:r>
              <a:rPr sz="1400" dirty="0">
                <a:latin typeface="Calibri"/>
                <a:cs typeface="Calibri"/>
              </a:rPr>
              <a:t>: Messages </a:t>
            </a:r>
            <a:r>
              <a:rPr sz="1400" spc="-5" dirty="0">
                <a:latin typeface="Calibri"/>
                <a:cs typeface="Calibri"/>
              </a:rPr>
              <a:t>on the screen </a:t>
            </a:r>
            <a:r>
              <a:rPr sz="1400" dirty="0">
                <a:latin typeface="Calibri"/>
                <a:cs typeface="Calibri"/>
              </a:rPr>
              <a:t>– </a:t>
            </a:r>
            <a:r>
              <a:rPr sz="1400" spc="-5" dirty="0">
                <a:latin typeface="Calibri"/>
                <a:cs typeface="Calibri"/>
              </a:rPr>
              <a:t>error or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otherwise.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5207" y="2411306"/>
            <a:ext cx="5122984" cy="2291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889" y="1387874"/>
            <a:ext cx="8008065" cy="217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2734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Error</a:t>
            </a:r>
            <a:r>
              <a:rPr spc="-65" dirty="0"/>
              <a:t> </a:t>
            </a:r>
            <a:r>
              <a:rPr spc="-10" dirty="0"/>
              <a:t>Guessing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16686"/>
            <a:ext cx="7518400" cy="301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Error </a:t>
            </a:r>
            <a:r>
              <a:rPr sz="1400" dirty="0">
                <a:latin typeface="Calibri"/>
                <a:cs typeface="Calibri"/>
              </a:rPr>
              <a:t>guessing is one of </a:t>
            </a:r>
            <a:r>
              <a:rPr sz="1400" spc="-5" dirty="0">
                <a:latin typeface="Calibri"/>
                <a:cs typeface="Calibri"/>
              </a:rPr>
              <a:t>the testing techniques used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find bugs </a:t>
            </a:r>
            <a:r>
              <a:rPr sz="1400" dirty="0">
                <a:latin typeface="Calibri"/>
                <a:cs typeface="Calibri"/>
              </a:rPr>
              <a:t>in a </a:t>
            </a:r>
            <a:r>
              <a:rPr sz="1400" spc="-5" dirty="0">
                <a:latin typeface="Calibri"/>
                <a:cs typeface="Calibri"/>
              </a:rPr>
              <a:t>software application based</a:t>
            </a:r>
            <a:r>
              <a:rPr sz="1400" spc="2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endParaRPr sz="1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tester’s </a:t>
            </a:r>
            <a:r>
              <a:rPr sz="1400" spc="-5" dirty="0">
                <a:latin typeface="Calibri"/>
                <a:cs typeface="Calibri"/>
              </a:rPr>
              <a:t>prior experience. In Error </a:t>
            </a:r>
            <a:r>
              <a:rPr sz="1400" dirty="0">
                <a:latin typeface="Calibri"/>
                <a:cs typeface="Calibri"/>
              </a:rPr>
              <a:t>guessing </a:t>
            </a:r>
            <a:r>
              <a:rPr sz="1400" spc="-5" dirty="0">
                <a:latin typeface="Calibri"/>
                <a:cs typeface="Calibri"/>
              </a:rPr>
              <a:t>we don’t </a:t>
            </a:r>
            <a:r>
              <a:rPr sz="1400" dirty="0">
                <a:latin typeface="Calibri"/>
                <a:cs typeface="Calibri"/>
              </a:rPr>
              <a:t>follow </a:t>
            </a:r>
            <a:r>
              <a:rPr sz="1400" spc="-10" dirty="0">
                <a:latin typeface="Calibri"/>
                <a:cs typeface="Calibri"/>
              </a:rPr>
              <a:t>any </a:t>
            </a:r>
            <a:r>
              <a:rPr sz="1400" spc="-5" dirty="0">
                <a:latin typeface="Calibri"/>
                <a:cs typeface="Calibri"/>
              </a:rPr>
              <a:t>specific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rules.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latin typeface="Calibri"/>
                <a:cs typeface="Calibri"/>
              </a:rPr>
              <a:t>Some of </a:t>
            </a:r>
            <a:r>
              <a:rPr sz="1400" spc="-5" dirty="0">
                <a:latin typeface="Calibri"/>
                <a:cs typeface="Calibri"/>
              </a:rPr>
              <a:t>the examples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are:</a:t>
            </a:r>
            <a:endParaRPr sz="14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812800" algn="l"/>
                <a:tab pos="813435" algn="l"/>
              </a:tabLst>
            </a:pPr>
            <a:r>
              <a:rPr sz="1400" spc="-5" dirty="0">
                <a:latin typeface="Calibri"/>
                <a:cs typeface="Calibri"/>
              </a:rPr>
              <a:t>Submitting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form without entering values.</a:t>
            </a:r>
            <a:endParaRPr sz="14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812800" algn="l"/>
                <a:tab pos="813435" algn="l"/>
              </a:tabLst>
            </a:pPr>
            <a:r>
              <a:rPr sz="1400" spc="-5" dirty="0">
                <a:latin typeface="Calibri"/>
                <a:cs typeface="Calibri"/>
              </a:rPr>
              <a:t>Entering </a:t>
            </a:r>
            <a:r>
              <a:rPr sz="1400" spc="-10" dirty="0">
                <a:latin typeface="Calibri"/>
                <a:cs typeface="Calibri"/>
              </a:rPr>
              <a:t>invalid </a:t>
            </a:r>
            <a:r>
              <a:rPr sz="1400" spc="-5" dirty="0">
                <a:latin typeface="Calibri"/>
                <a:cs typeface="Calibri"/>
              </a:rPr>
              <a:t>values such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-5" dirty="0">
                <a:latin typeface="Calibri"/>
                <a:cs typeface="Calibri"/>
              </a:rPr>
              <a:t>entering alphabets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the numeric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field.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b="1" dirty="0">
                <a:latin typeface="Calibri"/>
                <a:cs typeface="Calibri"/>
              </a:rPr>
              <a:t>Guidelines </a:t>
            </a:r>
            <a:r>
              <a:rPr sz="1400" b="1" spc="-10" dirty="0">
                <a:latin typeface="Calibri"/>
                <a:cs typeface="Calibri"/>
              </a:rPr>
              <a:t>for </a:t>
            </a:r>
            <a:r>
              <a:rPr sz="1400" b="1" dirty="0">
                <a:latin typeface="Calibri"/>
                <a:cs typeface="Calibri"/>
              </a:rPr>
              <a:t>Error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Guessing: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The test should use the previous experience </a:t>
            </a:r>
            <a:r>
              <a:rPr sz="1400" dirty="0">
                <a:latin typeface="Calibri"/>
                <a:cs typeface="Calibri"/>
              </a:rPr>
              <a:t>of </a:t>
            </a:r>
            <a:r>
              <a:rPr sz="1400" spc="-5" dirty="0">
                <a:latin typeface="Calibri"/>
                <a:cs typeface="Calibri"/>
              </a:rPr>
              <a:t>testing </a:t>
            </a:r>
            <a:r>
              <a:rPr sz="1400" dirty="0">
                <a:latin typeface="Calibri"/>
                <a:cs typeface="Calibri"/>
              </a:rPr>
              <a:t>similar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applications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Understanding </a:t>
            </a:r>
            <a:r>
              <a:rPr sz="1400" dirty="0">
                <a:latin typeface="Calibri"/>
                <a:cs typeface="Calibri"/>
              </a:rPr>
              <a:t>of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system </a:t>
            </a:r>
            <a:r>
              <a:rPr sz="1400" spc="-5" dirty="0">
                <a:latin typeface="Calibri"/>
                <a:cs typeface="Calibri"/>
              </a:rPr>
              <a:t>under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test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Knowledge </a:t>
            </a:r>
            <a:r>
              <a:rPr sz="1400" dirty="0">
                <a:latin typeface="Calibri"/>
                <a:cs typeface="Calibri"/>
              </a:rPr>
              <a:t>of </a:t>
            </a:r>
            <a:r>
              <a:rPr sz="1400" spc="-5" dirty="0">
                <a:latin typeface="Calibri"/>
                <a:cs typeface="Calibri"/>
              </a:rPr>
              <a:t>typical implementation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errors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Calibri"/>
                <a:cs typeface="Calibri"/>
              </a:rPr>
              <a:t>Remember previously troubled areas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spc="-10" dirty="0">
                <a:latin typeface="Calibri"/>
                <a:cs typeface="Calibri"/>
              </a:rPr>
              <a:t>Evaluate </a:t>
            </a:r>
            <a:r>
              <a:rPr sz="1400" spc="-5" dirty="0">
                <a:latin typeface="Calibri"/>
                <a:cs typeface="Calibri"/>
              </a:rPr>
              <a:t>Historical </a:t>
            </a:r>
            <a:r>
              <a:rPr sz="1400" spc="-10" dirty="0">
                <a:latin typeface="Calibri"/>
                <a:cs typeface="Calibri"/>
              </a:rPr>
              <a:t>data </a:t>
            </a:r>
            <a:r>
              <a:rPr sz="1400" dirty="0">
                <a:latin typeface="Calibri"/>
                <a:cs typeface="Calibri"/>
              </a:rPr>
              <a:t>&amp; </a:t>
            </a:r>
            <a:r>
              <a:rPr sz="1400" spc="-35" dirty="0">
                <a:latin typeface="Calibri"/>
                <a:cs typeface="Calibri"/>
              </a:rPr>
              <a:t>Test</a:t>
            </a:r>
            <a:r>
              <a:rPr sz="1400" spc="-5" dirty="0">
                <a:latin typeface="Calibri"/>
                <a:cs typeface="Calibri"/>
              </a:rPr>
              <a:t> results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6050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Why </a:t>
            </a:r>
            <a:r>
              <a:rPr spc="-15" dirty="0"/>
              <a:t>there are </a:t>
            </a:r>
            <a:r>
              <a:rPr dirty="0"/>
              <a:t>bugs in</a:t>
            </a:r>
            <a:r>
              <a:rPr spc="-50" dirty="0"/>
              <a:t> </a:t>
            </a:r>
            <a:r>
              <a:rPr spc="-15" dirty="0"/>
              <a:t>software?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12114"/>
            <a:ext cx="490029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6559" indent="-40386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15925" algn="l"/>
                <a:tab pos="416559" algn="l"/>
              </a:tabLst>
            </a:pPr>
            <a:r>
              <a:rPr sz="2100" spc="-5" dirty="0">
                <a:latin typeface="Calibri"/>
                <a:cs typeface="Calibri"/>
              </a:rPr>
              <a:t>Miscommunication or no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communication</a:t>
            </a:r>
            <a:endParaRPr sz="2100">
              <a:latin typeface="Calibri"/>
              <a:cs typeface="Calibri"/>
            </a:endParaRPr>
          </a:p>
          <a:p>
            <a:pPr marL="416559" indent="-403860">
              <a:lnSpc>
                <a:spcPct val="100000"/>
              </a:lnSpc>
              <a:buFont typeface="Arial"/>
              <a:buChar char="•"/>
              <a:tabLst>
                <a:tab pos="415925" algn="l"/>
                <a:tab pos="416559" algn="l"/>
              </a:tabLst>
            </a:pPr>
            <a:r>
              <a:rPr sz="2100" spc="-10" dirty="0">
                <a:latin typeface="Calibri"/>
                <a:cs typeface="Calibri"/>
              </a:rPr>
              <a:t>Software</a:t>
            </a:r>
            <a:r>
              <a:rPr sz="2100" spc="-5" dirty="0">
                <a:latin typeface="Calibri"/>
                <a:cs typeface="Calibri"/>
              </a:rPr>
              <a:t> complexity</a:t>
            </a:r>
            <a:endParaRPr sz="2100">
              <a:latin typeface="Calibri"/>
              <a:cs typeface="Calibri"/>
            </a:endParaRPr>
          </a:p>
          <a:p>
            <a:pPr marL="416559" indent="-403860">
              <a:lnSpc>
                <a:spcPct val="100000"/>
              </a:lnSpc>
              <a:buFont typeface="Arial"/>
              <a:buChar char="•"/>
              <a:tabLst>
                <a:tab pos="415925" algn="l"/>
                <a:tab pos="416559" algn="l"/>
              </a:tabLst>
            </a:pPr>
            <a:r>
              <a:rPr sz="2100" spc="-10" dirty="0">
                <a:latin typeface="Calibri"/>
                <a:cs typeface="Calibri"/>
              </a:rPr>
              <a:t>Programming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errors</a:t>
            </a:r>
            <a:endParaRPr sz="2100">
              <a:latin typeface="Calibri"/>
              <a:cs typeface="Calibri"/>
            </a:endParaRPr>
          </a:p>
          <a:p>
            <a:pPr marL="416559" indent="-403860">
              <a:lnSpc>
                <a:spcPct val="100000"/>
              </a:lnSpc>
              <a:buFont typeface="Arial"/>
              <a:buChar char="•"/>
              <a:tabLst>
                <a:tab pos="415925" algn="l"/>
                <a:tab pos="416559" algn="l"/>
              </a:tabLst>
            </a:pPr>
            <a:r>
              <a:rPr sz="2100" spc="-5" dirty="0">
                <a:latin typeface="Calibri"/>
                <a:cs typeface="Calibri"/>
              </a:rPr>
              <a:t>Changing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requirements</a:t>
            </a:r>
            <a:endParaRPr sz="2100">
              <a:latin typeface="Calibri"/>
              <a:cs typeface="Calibri"/>
            </a:endParaRPr>
          </a:p>
          <a:p>
            <a:pPr marL="12700" marR="2182495">
              <a:lnSpc>
                <a:spcPct val="100000"/>
              </a:lnSpc>
              <a:buFont typeface="Arial"/>
              <a:buChar char="•"/>
              <a:tabLst>
                <a:tab pos="415925" algn="l"/>
                <a:tab pos="416559" algn="l"/>
              </a:tabLst>
            </a:pPr>
            <a:r>
              <a:rPr sz="2100" dirty="0">
                <a:latin typeface="Calibri"/>
                <a:cs typeface="Calibri"/>
              </a:rPr>
              <a:t>Lack </a:t>
            </a:r>
            <a:r>
              <a:rPr sz="2100" spc="-5" dirty="0">
                <a:latin typeface="Calibri"/>
                <a:cs typeface="Calibri"/>
              </a:rPr>
              <a:t>of skilled </a:t>
            </a:r>
            <a:r>
              <a:rPr sz="2100" spc="-20" dirty="0">
                <a:latin typeface="Calibri"/>
                <a:cs typeface="Calibri"/>
              </a:rPr>
              <a:t>testers  </a:t>
            </a:r>
            <a:r>
              <a:rPr sz="2100" spc="-10" dirty="0">
                <a:latin typeface="Calibri"/>
                <a:cs typeface="Calibri"/>
              </a:rPr>
              <a:t>Etc..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784"/>
            <a:ext cx="7425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Software </a:t>
            </a:r>
            <a:r>
              <a:rPr spc="-10" dirty="0"/>
              <a:t>Development </a:t>
            </a:r>
            <a:r>
              <a:rPr spc="-25" dirty="0"/>
              <a:t>Life </a:t>
            </a:r>
            <a:r>
              <a:rPr spc="-15" dirty="0"/>
              <a:t>Cycle</a:t>
            </a:r>
            <a:r>
              <a:rPr spc="-75" dirty="0"/>
              <a:t> </a:t>
            </a:r>
            <a:r>
              <a:rPr spc="-10" dirty="0"/>
              <a:t>(SDLC)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12114"/>
            <a:ext cx="7880350" cy="137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15925" algn="l"/>
                <a:tab pos="416559" algn="l"/>
              </a:tabLst>
            </a:pPr>
            <a:r>
              <a:rPr dirty="0"/>
              <a:t>	</a:t>
            </a:r>
            <a:r>
              <a:rPr sz="2100" spc="-10" dirty="0">
                <a:latin typeface="Calibri"/>
                <a:cs typeface="Calibri"/>
              </a:rPr>
              <a:t>SDLC, Software </a:t>
            </a:r>
            <a:r>
              <a:rPr sz="2100" spc="-5" dirty="0">
                <a:latin typeface="Calibri"/>
                <a:cs typeface="Calibri"/>
              </a:rPr>
              <a:t>Development </a:t>
            </a:r>
            <a:r>
              <a:rPr sz="2100" spc="-15" dirty="0">
                <a:latin typeface="Calibri"/>
                <a:cs typeface="Calibri"/>
              </a:rPr>
              <a:t>Life </a:t>
            </a:r>
            <a:r>
              <a:rPr sz="2100" spc="-10" dirty="0">
                <a:latin typeface="Calibri"/>
                <a:cs typeface="Calibri"/>
              </a:rPr>
              <a:t>Cycle </a:t>
            </a:r>
            <a:r>
              <a:rPr sz="2100" dirty="0">
                <a:latin typeface="Calibri"/>
                <a:cs typeface="Calibri"/>
              </a:rPr>
              <a:t>is a </a:t>
            </a:r>
            <a:r>
              <a:rPr sz="2100" spc="-10" dirty="0">
                <a:latin typeface="Calibri"/>
                <a:cs typeface="Calibri"/>
              </a:rPr>
              <a:t>process </a:t>
            </a:r>
            <a:r>
              <a:rPr sz="2100" spc="-5" dirty="0">
                <a:latin typeface="Calibri"/>
                <a:cs typeface="Calibri"/>
              </a:rPr>
              <a:t>used by </a:t>
            </a:r>
            <a:r>
              <a:rPr sz="2100" spc="-10" dirty="0">
                <a:latin typeface="Calibri"/>
                <a:cs typeface="Calibri"/>
              </a:rPr>
              <a:t>software  </a:t>
            </a:r>
            <a:r>
              <a:rPr sz="2100" spc="-5" dirty="0">
                <a:latin typeface="Calibri"/>
                <a:cs typeface="Calibri"/>
              </a:rPr>
              <a:t>industry </a:t>
            </a:r>
            <a:r>
              <a:rPr sz="2100" spc="-10" dirty="0">
                <a:latin typeface="Calibri"/>
                <a:cs typeface="Calibri"/>
              </a:rPr>
              <a:t>to </a:t>
            </a:r>
            <a:r>
              <a:rPr sz="2100" spc="-5" dirty="0">
                <a:latin typeface="Calibri"/>
                <a:cs typeface="Calibri"/>
              </a:rPr>
              <a:t>design, </a:t>
            </a:r>
            <a:r>
              <a:rPr sz="2100" spc="-10" dirty="0">
                <a:latin typeface="Calibri"/>
                <a:cs typeface="Calibri"/>
              </a:rPr>
              <a:t>develop </a:t>
            </a:r>
            <a:r>
              <a:rPr sz="2100" dirty="0">
                <a:latin typeface="Calibri"/>
                <a:cs typeface="Calibri"/>
              </a:rPr>
              <a:t>and </a:t>
            </a:r>
            <a:r>
              <a:rPr sz="2100" spc="-15" dirty="0">
                <a:latin typeface="Calibri"/>
                <a:cs typeface="Calibri"/>
              </a:rPr>
              <a:t>test </a:t>
            </a:r>
            <a:r>
              <a:rPr sz="2100" spc="-5" dirty="0">
                <a:latin typeface="Calibri"/>
                <a:cs typeface="Calibri"/>
              </a:rPr>
              <a:t>high </a:t>
            </a:r>
            <a:r>
              <a:rPr sz="2100" dirty="0">
                <a:latin typeface="Calibri"/>
                <a:cs typeface="Calibri"/>
              </a:rPr>
              <a:t>quality</a:t>
            </a:r>
            <a:r>
              <a:rPr sz="2100" spc="8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software's.</a:t>
            </a:r>
            <a:endParaRPr sz="2100">
              <a:latin typeface="Calibri"/>
              <a:cs typeface="Calibri"/>
            </a:endParaRPr>
          </a:p>
          <a:p>
            <a:pPr marL="416559" indent="-40386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415925" algn="l"/>
                <a:tab pos="416559" algn="l"/>
              </a:tabLst>
            </a:pPr>
            <a:r>
              <a:rPr sz="2100" spc="-5" dirty="0">
                <a:latin typeface="Calibri"/>
                <a:cs typeface="Calibri"/>
              </a:rPr>
              <a:t>The SDLC </a:t>
            </a:r>
            <a:r>
              <a:rPr sz="2100" dirty="0">
                <a:latin typeface="Calibri"/>
                <a:cs typeface="Calibri"/>
              </a:rPr>
              <a:t>aims </a:t>
            </a:r>
            <a:r>
              <a:rPr sz="2100" spc="-10" dirty="0">
                <a:latin typeface="Calibri"/>
                <a:cs typeface="Calibri"/>
              </a:rPr>
              <a:t>to produce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-5" dirty="0">
                <a:latin typeface="Calibri"/>
                <a:cs typeface="Calibri"/>
              </a:rPr>
              <a:t>high quality </a:t>
            </a:r>
            <a:r>
              <a:rPr sz="2100" spc="-10" dirty="0">
                <a:latin typeface="Calibri"/>
                <a:cs typeface="Calibri"/>
              </a:rPr>
              <a:t>software </a:t>
            </a:r>
            <a:r>
              <a:rPr sz="2100" spc="-5" dirty="0">
                <a:latin typeface="Calibri"/>
                <a:cs typeface="Calibri"/>
              </a:rPr>
              <a:t>that</a:t>
            </a:r>
            <a:r>
              <a:rPr sz="2100" spc="3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meets</a:t>
            </a:r>
            <a:endParaRPr sz="21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100" spc="-10" dirty="0">
                <a:latin typeface="Calibri"/>
                <a:cs typeface="Calibri"/>
              </a:rPr>
              <a:t>customer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expectations.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4510"/>
            <a:ext cx="4825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Verification </a:t>
            </a:r>
            <a:r>
              <a:rPr spc="-70" dirty="0"/>
              <a:t>V/S</a:t>
            </a:r>
            <a:r>
              <a:rPr spc="-105" dirty="0"/>
              <a:t> </a:t>
            </a:r>
            <a:r>
              <a:rPr spc="-25" dirty="0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922528"/>
            <a:ext cx="6229350" cy="288544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spc="-15" dirty="0">
                <a:solidFill>
                  <a:srgbClr val="FF0000"/>
                </a:solidFill>
                <a:latin typeface="Calibri"/>
                <a:cs typeface="Calibri"/>
              </a:rPr>
              <a:t>Verification </a:t>
            </a:r>
            <a:r>
              <a:rPr sz="1800" spc="-10" dirty="0">
                <a:latin typeface="Calibri"/>
                <a:cs typeface="Calibri"/>
              </a:rPr>
              <a:t>checks </a:t>
            </a:r>
            <a:r>
              <a:rPr sz="1800" spc="-5" dirty="0">
                <a:latin typeface="Calibri"/>
                <a:cs typeface="Calibri"/>
              </a:rPr>
              <a:t>whether </a:t>
            </a:r>
            <a:r>
              <a:rPr sz="1800" spc="-10" dirty="0">
                <a:latin typeface="Calibri"/>
                <a:cs typeface="Calibri"/>
              </a:rPr>
              <a:t>we are </a:t>
            </a:r>
            <a:r>
              <a:rPr sz="1800" spc="-5" dirty="0">
                <a:latin typeface="Calibri"/>
                <a:cs typeface="Calibri"/>
              </a:rPr>
              <a:t>building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b="1" spc="-5" dirty="0">
                <a:latin typeface="Calibri"/>
                <a:cs typeface="Calibri"/>
              </a:rPr>
              <a:t>right</a:t>
            </a:r>
            <a:r>
              <a:rPr sz="1800" b="1" spc="8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system</a:t>
            </a:r>
            <a:r>
              <a:rPr sz="1800" spc="-1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Verification </a:t>
            </a:r>
            <a:r>
              <a:rPr sz="1800" spc="-5" dirty="0">
                <a:latin typeface="Calibri"/>
                <a:cs typeface="Calibri"/>
              </a:rPr>
              <a:t>typically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involves.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500" spc="-15" dirty="0">
                <a:latin typeface="Calibri"/>
                <a:cs typeface="Calibri"/>
              </a:rPr>
              <a:t>Reviews</a:t>
            </a:r>
            <a:endParaRPr sz="15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500" spc="-10" dirty="0">
                <a:latin typeface="Calibri"/>
                <a:cs typeface="Calibri"/>
              </a:rPr>
              <a:t>Walkthroughs</a:t>
            </a:r>
            <a:endParaRPr sz="15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500" dirty="0">
                <a:latin typeface="Calibri"/>
                <a:cs typeface="Calibri"/>
              </a:rPr>
              <a:t>Inspections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spc="-20" dirty="0">
                <a:solidFill>
                  <a:srgbClr val="FF0000"/>
                </a:solidFill>
                <a:latin typeface="Calibri"/>
                <a:cs typeface="Calibri"/>
              </a:rPr>
              <a:t>Validation </a:t>
            </a:r>
            <a:r>
              <a:rPr sz="1800" spc="-10" dirty="0">
                <a:latin typeface="Calibri"/>
                <a:cs typeface="Calibri"/>
              </a:rPr>
              <a:t>checks </a:t>
            </a:r>
            <a:r>
              <a:rPr sz="1800" spc="-5" dirty="0">
                <a:latin typeface="Calibri"/>
                <a:cs typeface="Calibri"/>
              </a:rPr>
              <a:t>whether </a:t>
            </a:r>
            <a:r>
              <a:rPr sz="1800" spc="-10" dirty="0">
                <a:latin typeface="Calibri"/>
                <a:cs typeface="Calibri"/>
              </a:rPr>
              <a:t>we are </a:t>
            </a:r>
            <a:r>
              <a:rPr sz="1800" spc="-5" dirty="0">
                <a:latin typeface="Calibri"/>
                <a:cs typeface="Calibri"/>
              </a:rPr>
              <a:t>building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b="1" spc="-15" dirty="0">
                <a:latin typeface="Calibri"/>
                <a:cs typeface="Calibri"/>
              </a:rPr>
              <a:t>system</a:t>
            </a:r>
            <a:r>
              <a:rPr sz="1800" b="1" spc="7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right.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45" dirty="0">
                <a:latin typeface="Calibri"/>
                <a:cs typeface="Calibri"/>
              </a:rPr>
              <a:t>Takes </a:t>
            </a:r>
            <a:r>
              <a:rPr sz="1800" spc="-5" dirty="0">
                <a:latin typeface="Calibri"/>
                <a:cs typeface="Calibri"/>
              </a:rPr>
              <a:t>place </a:t>
            </a:r>
            <a:r>
              <a:rPr sz="1800" spc="-10" dirty="0">
                <a:latin typeface="Calibri"/>
                <a:cs typeface="Calibri"/>
              </a:rPr>
              <a:t>after verifications are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completed.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Validation </a:t>
            </a:r>
            <a:r>
              <a:rPr sz="1800" spc="-5" dirty="0">
                <a:latin typeface="Calibri"/>
                <a:cs typeface="Calibri"/>
              </a:rPr>
              <a:t>typically </a:t>
            </a:r>
            <a:r>
              <a:rPr sz="1800" spc="-10" dirty="0">
                <a:latin typeface="Calibri"/>
                <a:cs typeface="Calibri"/>
              </a:rPr>
              <a:t>involves </a:t>
            </a:r>
            <a:r>
              <a:rPr sz="1800" spc="-5" dirty="0">
                <a:latin typeface="Calibri"/>
                <a:cs typeface="Calibri"/>
              </a:rPr>
              <a:t>actual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testing.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500" spc="-15" dirty="0">
                <a:latin typeface="Calibri"/>
                <a:cs typeface="Calibri"/>
              </a:rPr>
              <a:t>System</a:t>
            </a:r>
            <a:r>
              <a:rPr sz="1500" spc="-25" dirty="0">
                <a:latin typeface="Calibri"/>
                <a:cs typeface="Calibri"/>
              </a:rPr>
              <a:t> Testing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2410" y="1450219"/>
            <a:ext cx="1899160" cy="1615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3616</Words>
  <Application>Microsoft Macintosh PowerPoint</Application>
  <PresentationFormat>On-screen Show (16:9)</PresentationFormat>
  <Paragraphs>487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Berlin Sans FB</vt:lpstr>
      <vt:lpstr>Calibri</vt:lpstr>
      <vt:lpstr>Times New Roman</vt:lpstr>
      <vt:lpstr>Wingdings</vt:lpstr>
      <vt:lpstr>Office Theme</vt:lpstr>
      <vt:lpstr>What is software?</vt:lpstr>
      <vt:lpstr>Product Vs Project</vt:lpstr>
      <vt:lpstr>What is Software Testing?</vt:lpstr>
      <vt:lpstr>Why do we need testing?</vt:lpstr>
      <vt:lpstr>Software Quality</vt:lpstr>
      <vt:lpstr>Error, bug &amp; failure</vt:lpstr>
      <vt:lpstr>Why there are bugs in software?</vt:lpstr>
      <vt:lpstr>Software Development Life Cycle (SDLC)</vt:lpstr>
      <vt:lpstr>Verification V/S Validation</vt:lpstr>
      <vt:lpstr>Static V/S Dynamic Testing</vt:lpstr>
      <vt:lpstr>Review</vt:lpstr>
      <vt:lpstr>Walkthrough</vt:lpstr>
      <vt:lpstr>Inspection</vt:lpstr>
      <vt:lpstr>Levels of Software Testing</vt:lpstr>
      <vt:lpstr>Levels of Software Testing</vt:lpstr>
      <vt:lpstr>Unit Testing</vt:lpstr>
      <vt:lpstr>Integration Testing</vt:lpstr>
      <vt:lpstr>PowerPoint Presentation</vt:lpstr>
      <vt:lpstr>Bottom-Up Integration</vt:lpstr>
      <vt:lpstr>Top down Integration</vt:lpstr>
      <vt:lpstr>System Testing</vt:lpstr>
      <vt:lpstr>User Acceptance Testing</vt:lpstr>
      <vt:lpstr>Testing Methodologies</vt:lpstr>
      <vt:lpstr>White Box Testing</vt:lpstr>
      <vt:lpstr>Block Box Testing</vt:lpstr>
      <vt:lpstr>Grey Box Testing</vt:lpstr>
      <vt:lpstr>System Testing Types</vt:lpstr>
      <vt:lpstr>Agenda</vt:lpstr>
      <vt:lpstr>What is GUI Testing?</vt:lpstr>
      <vt:lpstr>What is GUI Testing?</vt:lpstr>
      <vt:lpstr>What do you Check in GUI Testing?</vt:lpstr>
      <vt:lpstr>GUI Testing Test Cases</vt:lpstr>
      <vt:lpstr>Usability Testing</vt:lpstr>
      <vt:lpstr>Functional Testing</vt:lpstr>
      <vt:lpstr>Non-Functional Testing</vt:lpstr>
      <vt:lpstr>PowerPoint Presentation</vt:lpstr>
      <vt:lpstr>Smoke Testing Vs Sanity Testing - Key  Differences</vt:lpstr>
      <vt:lpstr>Re-testing Vs Regression Testing</vt:lpstr>
      <vt:lpstr>Re-testing Vs Regression Testing</vt:lpstr>
      <vt:lpstr>Difference between Regression and Retesting</vt:lpstr>
      <vt:lpstr>Difference between Regression and Retesting</vt:lpstr>
      <vt:lpstr>Globalization Testing Vs Localization Testing</vt:lpstr>
      <vt:lpstr>END-To-END Testing</vt:lpstr>
      <vt:lpstr>Exploratory Testing</vt:lpstr>
      <vt:lpstr>Adhoc Testing</vt:lpstr>
      <vt:lpstr>Adhoc Testing Vs Monkey Testing Vs Exploratory Testing</vt:lpstr>
      <vt:lpstr>Positive Vs Negative testing</vt:lpstr>
      <vt:lpstr>Positive Vs Negative testing</vt:lpstr>
      <vt:lpstr>Positive V/s Negative Test Cases</vt:lpstr>
      <vt:lpstr>Positive Vs Negative testing</vt:lpstr>
      <vt:lpstr>Test Design Techniques</vt:lpstr>
      <vt:lpstr>Boundary Value Analysis (BVA)</vt:lpstr>
      <vt:lpstr>Example1</vt:lpstr>
      <vt:lpstr>Example2</vt:lpstr>
      <vt:lpstr>Equivalence Partitioning</vt:lpstr>
      <vt:lpstr>Example1</vt:lpstr>
      <vt:lpstr>Example2</vt:lpstr>
      <vt:lpstr>Decision Table</vt:lpstr>
      <vt:lpstr>Example-1</vt:lpstr>
      <vt:lpstr>PowerPoint Presentation</vt:lpstr>
      <vt:lpstr>Example-2</vt:lpstr>
      <vt:lpstr>PowerPoint Presentation</vt:lpstr>
      <vt:lpstr>State Transition</vt:lpstr>
      <vt:lpstr>Example1</vt:lpstr>
      <vt:lpstr>Example2</vt:lpstr>
      <vt:lpstr>PowerPoint Presentation</vt:lpstr>
      <vt:lpstr>Error Guessing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Jain, Ankur</cp:lastModifiedBy>
  <cp:revision>2</cp:revision>
  <dcterms:created xsi:type="dcterms:W3CDTF">2019-12-12T00:21:04Z</dcterms:created>
  <dcterms:modified xsi:type="dcterms:W3CDTF">2019-12-12T00:31:01Z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2019-12-12T00:00:00Z</vt:filetime>
  </property>
</Properties>
</file>