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 SemiBold"/>
      <p:regular r:id="rId27"/>
      <p:bold r:id="rId28"/>
      <p:italic r:id="rId29"/>
      <p:boldItalic r:id="rId30"/>
    </p:embeddedFont>
    <p:embeddedFont>
      <p:font typeface="Comfortaa"/>
      <p:regular r:id="rId31"/>
      <p:bold r:id="rId32"/>
    </p:embeddedFont>
    <p:embeddedFont>
      <p:font typeface="Montserrat Thin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29D1DC-D8FD-44B5-9BB4-1454CDFB615C}">
  <a:tblStyle styleId="{A129D1DC-D8FD-44B5-9BB4-1454CDFB61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AB79C9C-95B0-45A9-A023-E70E273F1EC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mfortaa-regular.fntdata"/><Relationship Id="rId30" Type="http://schemas.openxmlformats.org/officeDocument/2006/relationships/font" Target="fonts/MontserratSemiBold-bold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Thin-regular.fntdata"/><Relationship Id="rId10" Type="http://schemas.openxmlformats.org/officeDocument/2006/relationships/slide" Target="slides/slide4.xml"/><Relationship Id="rId32" Type="http://schemas.openxmlformats.org/officeDocument/2006/relationships/font" Target="fonts/Comfortaa-bold.fntdata"/><Relationship Id="rId13" Type="http://schemas.openxmlformats.org/officeDocument/2006/relationships/slide" Target="slides/slide7.xml"/><Relationship Id="rId35" Type="http://schemas.openxmlformats.org/officeDocument/2006/relationships/font" Target="fonts/MontserratThin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Thin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ontserratThin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Normal_distribution" TargetMode="External"/><Relationship Id="rId3" Type="http://schemas.openxmlformats.org/officeDocument/2006/relationships/hyperlink" Target="https://en.wikipedia.org/wiki/Multimodal_distribution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5912" lvl="0" marL="457200" rtl="0" algn="l">
              <a:lnSpc>
                <a:spcPct val="95000"/>
              </a:lnSpc>
              <a:spcBef>
                <a:spcPts val="3000"/>
              </a:spcBef>
              <a:spcAft>
                <a:spcPts val="0"/>
              </a:spcAft>
              <a:buClr>
                <a:srgbClr val="313131"/>
              </a:buClr>
              <a:buSzPts val="1375"/>
              <a:buFont typeface="Comfortaa"/>
              <a:buChar char="●"/>
            </a:pPr>
            <a:r>
              <a:rPr lang="en" sz="1375">
                <a:solidFill>
                  <a:srgbClr val="31313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build a model that will predict the price of a house based on features provided in the dataset. </a:t>
            </a:r>
            <a:endParaRPr sz="1375">
              <a:solidFill>
                <a:srgbClr val="31313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59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375"/>
              <a:buFont typeface="Comfortaa"/>
              <a:buChar char="●"/>
            </a:pPr>
            <a:r>
              <a:rPr lang="en" sz="1375">
                <a:solidFill>
                  <a:srgbClr val="31313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explore the characteristics of the houses using some business intelligence tools. </a:t>
            </a:r>
            <a:endParaRPr sz="1375">
              <a:solidFill>
                <a:srgbClr val="31313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59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375"/>
              <a:buFont typeface="Comfortaa"/>
              <a:buChar char="●"/>
            </a:pPr>
            <a:r>
              <a:rPr lang="en" sz="1375">
                <a:solidFill>
                  <a:srgbClr val="31313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understand which factors are responsible for higher property value - $650K and above.</a:t>
            </a:r>
            <a:endParaRPr sz="1000">
              <a:solidFill>
                <a:srgbClr val="59595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59595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c956af1a6_1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c956af1a6_1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c9bf4a64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c9bf4a64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cab3535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cab3535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c9bf4a64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c9bf4a64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900"/>
              <a:buFont typeface="Georgia"/>
              <a:buChar char="-"/>
            </a:pPr>
            <a:r>
              <a:rPr b="1" lang="en" sz="900">
                <a:solidFill>
                  <a:srgbClr val="2929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Non-parametric</a:t>
            </a:r>
            <a:r>
              <a:rPr lang="en" sz="900">
                <a:solidFill>
                  <a:srgbClr val="2929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means that KNN does not make assumptions about the distribution of the data it is modeling. </a:t>
            </a:r>
            <a:endParaRPr sz="900">
              <a:solidFill>
                <a:srgbClr val="2929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-"/>
            </a:pPr>
            <a:r>
              <a:rPr lang="en" sz="900">
                <a:solidFill>
                  <a:srgbClr val="2929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With a linear regression, for example, the model assumes the data is </a:t>
            </a: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  <a:hlinkClick r:id="rId2"/>
              </a:rPr>
              <a:t>normally distributed</a:t>
            </a:r>
            <a:r>
              <a:rPr lang="en" sz="900">
                <a:solidFill>
                  <a:srgbClr val="2929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. If the data follows a much different distribution, say, </a:t>
            </a: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  <a:hlinkClick r:id="rId3"/>
              </a:rPr>
              <a:t>bimodal</a:t>
            </a:r>
            <a:r>
              <a:rPr lang="en" sz="900">
                <a:solidFill>
                  <a:srgbClr val="2929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, a linear regression no longer works. So not having to worry about distribution is a big advantage, it means KNN can be applied to lots of data sets.</a:t>
            </a:r>
            <a:endParaRPr sz="900">
              <a:solidFill>
                <a:srgbClr val="2929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"/>
              <a:buFont typeface="Georgia"/>
              <a:buChar char="-"/>
            </a:pPr>
            <a:r>
              <a:rPr lang="en" sz="1000">
                <a:solidFill>
                  <a:srgbClr val="2929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When we call KNN </a:t>
            </a:r>
            <a:r>
              <a:rPr b="1" lang="en" sz="1000">
                <a:solidFill>
                  <a:srgbClr val="2929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‘lazy’</a:t>
            </a:r>
            <a:r>
              <a:rPr lang="en" sz="1000">
                <a:solidFill>
                  <a:srgbClr val="2929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, we mean that it takes little or no training time</a:t>
            </a:r>
            <a:r>
              <a:rPr i="1" lang="en" sz="1000">
                <a:solidFill>
                  <a:srgbClr val="2929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300">
              <a:solidFill>
                <a:srgbClr val="2929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c956af1a6_1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c956af1a6_1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c956af1a6_1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c956af1a6_1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c956af1a6_1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c956af1a6_1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c956af1a6_1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c956af1a6_1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c9bf4a64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c9bf4a64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c956af1a6_1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c956af1a6_1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c956af1a6_1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c956af1a6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c956af1a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c956af1a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c9bf4a6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c9bf4a6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c9bf4a64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c9bf4a64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c956af1a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c956af1a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c9bf4a64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c9bf4a64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c9bf4a64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c9bf4a64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c956af1a6_1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c956af1a6_1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c956af1a6_1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c956af1a6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4" y="1430375"/>
            <a:ext cx="3956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Montserrat SemiBold"/>
              <a:buNone/>
              <a:defRPr sz="52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Montserrat SemiBold"/>
              <a:buNone/>
              <a:defRPr sz="52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Montserrat SemiBold"/>
              <a:buNone/>
              <a:defRPr sz="52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Montserrat SemiBold"/>
              <a:buNone/>
              <a:defRPr sz="52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Montserrat SemiBold"/>
              <a:buNone/>
              <a:defRPr sz="52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Montserrat SemiBold"/>
              <a:buNone/>
              <a:defRPr sz="52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Montserrat SemiBold"/>
              <a:buNone/>
              <a:defRPr sz="52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Montserrat SemiBold"/>
              <a:buNone/>
              <a:defRPr sz="52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Montserrat SemiBold"/>
              <a:buNone/>
              <a:defRPr sz="52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824725"/>
            <a:ext cx="395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21709" r="0" t="0"/>
          <a:stretch/>
        </p:blipFill>
        <p:spPr>
          <a:xfrm>
            <a:off x="4732492" y="0"/>
            <a:ext cx="60821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558150"/>
            <a:ext cx="4268400" cy="4105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00"/>
              <a:buFont typeface="Montserrat Thin"/>
              <a:buNone/>
              <a:defRPr sz="9800">
                <a:solidFill>
                  <a:srgbClr val="000000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800"/>
              <a:buFont typeface="Montserrat Thin"/>
              <a:buNone/>
              <a:defRPr sz="9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800"/>
              <a:buFont typeface="Montserrat Thin"/>
              <a:buNone/>
              <a:defRPr sz="9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800"/>
              <a:buFont typeface="Montserrat Thin"/>
              <a:buNone/>
              <a:defRPr sz="9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800"/>
              <a:buFont typeface="Montserrat Thin"/>
              <a:buNone/>
              <a:defRPr sz="9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800"/>
              <a:buFont typeface="Montserrat Thin"/>
              <a:buNone/>
              <a:defRPr sz="9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800"/>
              <a:buFont typeface="Montserrat Thin"/>
              <a:buNone/>
              <a:defRPr sz="9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800"/>
              <a:buFont typeface="Montserrat Thin"/>
              <a:buNone/>
              <a:defRPr sz="9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800"/>
              <a:buFont typeface="Montserrat Thin"/>
              <a:buNone/>
              <a:defRPr sz="9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42684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0" l="21709" r="0" t="0"/>
          <a:stretch/>
        </p:blipFill>
        <p:spPr>
          <a:xfrm>
            <a:off x="4732492" y="0"/>
            <a:ext cx="60821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●"/>
              <a:defRPr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4" y="1430375"/>
            <a:ext cx="3956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4400" u="sng">
                <a:latin typeface="Montserrat Thin"/>
                <a:ea typeface="Montserrat Thin"/>
                <a:cs typeface="Montserrat Thin"/>
                <a:sym typeface="Montserrat Thin"/>
              </a:rPr>
              <a:t>Case Study: </a:t>
            </a:r>
            <a:r>
              <a:rPr lang="en" sz="4400"/>
              <a:t>Regression</a:t>
            </a:r>
            <a:endParaRPr sz="4400"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22">
                <a:latin typeface="Montserrat Thin"/>
                <a:ea typeface="Montserrat Thin"/>
                <a:cs typeface="Montserrat Thin"/>
                <a:sym typeface="Montserrat Thin"/>
              </a:rPr>
              <a:t>Mid Term Project</a:t>
            </a:r>
            <a:endParaRPr sz="3422"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24725"/>
            <a:ext cx="395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Nadine Kampmann,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Silja Loik, </a:t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Hamid Khurshid,  Raffaele Vergnani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558150"/>
            <a:ext cx="4268400" cy="41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/>
              <a:t>Workflow &amp; Model Evaluation</a:t>
            </a:r>
            <a:endParaRPr sz="5000"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3152225"/>
            <a:ext cx="42684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76200" y="993900"/>
            <a:ext cx="1745400" cy="96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Testing model before making many changes to original data to  get an understanding</a:t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1957025" y="993900"/>
            <a:ext cx="1059600" cy="949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Applied power transformations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3152050" y="994025"/>
            <a:ext cx="1130400" cy="96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Trying to reduce the amount of features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6755476" y="994025"/>
            <a:ext cx="1406400" cy="1290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Adjusted train/test split to see impact on model accuracy, removed outliers with IQR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5618275" y="994023"/>
            <a:ext cx="1059600" cy="949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Applied Variance Inflation Factor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4449146" y="994023"/>
            <a:ext cx="1059600" cy="96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Adjusted transformation approach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8239875" y="994025"/>
            <a:ext cx="887400" cy="96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Applied RandomForestRegressor</a:t>
            </a:r>
            <a:endParaRPr sz="95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49450" y="3907075"/>
            <a:ext cx="79200" cy="949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678450" y="3907075"/>
            <a:ext cx="79200" cy="9495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2030650" y="3914036"/>
            <a:ext cx="79200" cy="949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2812050" y="3914036"/>
            <a:ext cx="79200" cy="9495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3326050" y="3914036"/>
            <a:ext cx="79200" cy="949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4107450" y="3914036"/>
            <a:ext cx="79200" cy="9495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4469050" y="3914036"/>
            <a:ext cx="79200" cy="949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5402850" y="3914036"/>
            <a:ext cx="79200" cy="9495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5715900" y="3894786"/>
            <a:ext cx="79200" cy="949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6497300" y="3894786"/>
            <a:ext cx="79200" cy="9495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6983650" y="3914036"/>
            <a:ext cx="79200" cy="949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7841250" y="3914036"/>
            <a:ext cx="79200" cy="9495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8279050" y="3914036"/>
            <a:ext cx="79200" cy="949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8908050" y="3914036"/>
            <a:ext cx="79200" cy="9495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22650" y="3877725"/>
            <a:ext cx="78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Approx. </a:t>
            </a:r>
            <a:r>
              <a:rPr b="1" lang="en" sz="1000">
                <a:solidFill>
                  <a:schemeClr val="dk1"/>
                </a:solidFill>
              </a:rPr>
              <a:t>50% accuracy </a:t>
            </a:r>
            <a:r>
              <a:rPr lang="en" sz="1000">
                <a:solidFill>
                  <a:schemeClr val="dk1"/>
                </a:solidFill>
              </a:rPr>
              <a:t>for both models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1981150" y="3846175"/>
            <a:ext cx="93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increased</a:t>
            </a:r>
            <a:r>
              <a:rPr lang="en" sz="1000">
                <a:solidFill>
                  <a:schemeClr val="dk1"/>
                </a:solidFill>
              </a:rPr>
              <a:t> model accuracy </a:t>
            </a:r>
            <a:r>
              <a:rPr b="1" lang="en" sz="1000">
                <a:solidFill>
                  <a:schemeClr val="dk1"/>
                </a:solidFill>
              </a:rPr>
              <a:t>by 5% points</a:t>
            </a:r>
            <a:r>
              <a:rPr lang="en" sz="1000">
                <a:solidFill>
                  <a:schemeClr val="dk1"/>
                </a:solidFill>
              </a:rPr>
              <a:t> in each case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3276550" y="3883625"/>
            <a:ext cx="93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reduced</a:t>
            </a:r>
            <a:r>
              <a:rPr lang="en" sz="1000">
                <a:solidFill>
                  <a:schemeClr val="dk1"/>
                </a:solidFill>
              </a:rPr>
              <a:t> model accuracy </a:t>
            </a:r>
            <a:r>
              <a:rPr b="1" lang="en" sz="1000">
                <a:solidFill>
                  <a:schemeClr val="dk1"/>
                </a:solidFill>
              </a:rPr>
              <a:t>by 1% points </a:t>
            </a:r>
            <a:r>
              <a:rPr lang="en" sz="1000">
                <a:solidFill>
                  <a:schemeClr val="dk1"/>
                </a:solidFill>
              </a:rPr>
              <a:t>in each case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6922250" y="3870775"/>
            <a:ext cx="1007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this had </a:t>
            </a:r>
            <a:r>
              <a:rPr b="1" lang="en" sz="1000">
                <a:solidFill>
                  <a:schemeClr val="dk1"/>
                </a:solidFill>
              </a:rPr>
              <a:t>positive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b="1" lang="en" sz="1000">
                <a:solidFill>
                  <a:schemeClr val="dk1"/>
                </a:solidFill>
              </a:rPr>
              <a:t>impact</a:t>
            </a:r>
            <a:r>
              <a:rPr lang="en" sz="1000">
                <a:solidFill>
                  <a:schemeClr val="dk1"/>
                </a:solidFill>
              </a:rPr>
              <a:t> on the </a:t>
            </a:r>
            <a:r>
              <a:rPr b="1" lang="en" sz="1000">
                <a:solidFill>
                  <a:schemeClr val="dk1"/>
                </a:solidFill>
              </a:rPr>
              <a:t>accuracy</a:t>
            </a:r>
            <a:r>
              <a:rPr lang="en" sz="1000">
                <a:solidFill>
                  <a:schemeClr val="dk1"/>
                </a:solidFill>
              </a:rPr>
              <a:t> score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5691150" y="3940575"/>
            <a:ext cx="9369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did </a:t>
            </a:r>
            <a:r>
              <a:rPr b="1" lang="en" sz="1000">
                <a:solidFill>
                  <a:schemeClr val="dk1"/>
                </a:solidFill>
              </a:rPr>
              <a:t>not</a:t>
            </a:r>
            <a:r>
              <a:rPr lang="en" sz="1000">
                <a:solidFill>
                  <a:schemeClr val="dk1"/>
                </a:solidFill>
              </a:rPr>
              <a:t> have a </a:t>
            </a:r>
            <a:r>
              <a:rPr b="1" lang="en" sz="1000">
                <a:solidFill>
                  <a:schemeClr val="dk1"/>
                </a:solidFill>
              </a:rPr>
              <a:t>positive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b="1" lang="en" sz="1000">
                <a:solidFill>
                  <a:schemeClr val="dk1"/>
                </a:solidFill>
              </a:rPr>
              <a:t>impact</a:t>
            </a:r>
            <a:r>
              <a:rPr lang="en" sz="1000">
                <a:solidFill>
                  <a:schemeClr val="dk1"/>
                </a:solidFill>
              </a:rPr>
              <a:t> on the accuracy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63850" y="3907075"/>
            <a:ext cx="79200" cy="949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1592850" y="3907075"/>
            <a:ext cx="79200" cy="9495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937050" y="3877725"/>
            <a:ext cx="80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Approx. </a:t>
            </a:r>
            <a:r>
              <a:rPr b="1" lang="en" sz="1000">
                <a:solidFill>
                  <a:schemeClr val="dk1"/>
                </a:solidFill>
              </a:rPr>
              <a:t>60%+ accuracy </a:t>
            </a:r>
            <a:r>
              <a:rPr lang="en" sz="1000">
                <a:solidFill>
                  <a:schemeClr val="dk1"/>
                </a:solidFill>
              </a:rPr>
              <a:t>for both models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4470175" y="3907075"/>
            <a:ext cx="1007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accuracy score dropped</a:t>
            </a:r>
            <a:r>
              <a:rPr b="1" lang="en" sz="1000">
                <a:solidFill>
                  <a:schemeClr val="dk1"/>
                </a:solidFill>
              </a:rPr>
              <a:t> to 60% </a:t>
            </a:r>
            <a:r>
              <a:rPr lang="en" sz="1000">
                <a:solidFill>
                  <a:schemeClr val="dk1"/>
                </a:solidFill>
              </a:rPr>
              <a:t>- final result to avoid overfitting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8251500" y="3864425"/>
            <a:ext cx="80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we got </a:t>
            </a:r>
            <a:r>
              <a:rPr b="1" lang="en" sz="1000" u="sng">
                <a:solidFill>
                  <a:schemeClr val="dk1"/>
                </a:solidFill>
              </a:rPr>
              <a:t>88% accuracy</a:t>
            </a:r>
            <a:endParaRPr b="1" sz="1000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74" name="Google Shape;174;p23"/>
          <p:cNvCxnSpPr>
            <a:stCxn id="144" idx="2"/>
            <a:endCxn id="165" idx="0"/>
          </p:cNvCxnSpPr>
          <p:nvPr/>
        </p:nvCxnSpPr>
        <p:spPr>
          <a:xfrm flipH="1">
            <a:off x="2449625" y="1943400"/>
            <a:ext cx="37200" cy="19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 txBox="1"/>
          <p:nvPr/>
        </p:nvSpPr>
        <p:spPr>
          <a:xfrm>
            <a:off x="2096075" y="2495550"/>
            <a:ext cx="781500" cy="64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1. StandardScaler</a:t>
            </a:r>
            <a:endParaRPr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76" name="Google Shape;176;p23"/>
          <p:cNvCxnSpPr>
            <a:stCxn id="146" idx="2"/>
            <a:endCxn id="167" idx="0"/>
          </p:cNvCxnSpPr>
          <p:nvPr/>
        </p:nvCxnSpPr>
        <p:spPr>
          <a:xfrm flipH="1">
            <a:off x="7425676" y="2284925"/>
            <a:ext cx="33000" cy="15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3"/>
          <p:cNvCxnSpPr>
            <a:stCxn id="148" idx="2"/>
            <a:endCxn id="172" idx="0"/>
          </p:cNvCxnSpPr>
          <p:nvPr/>
        </p:nvCxnSpPr>
        <p:spPr>
          <a:xfrm flipH="1">
            <a:off x="4973846" y="1954623"/>
            <a:ext cx="5100" cy="19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3"/>
          <p:cNvCxnSpPr>
            <a:stCxn id="149" idx="2"/>
            <a:endCxn id="173" idx="0"/>
          </p:cNvCxnSpPr>
          <p:nvPr/>
        </p:nvCxnSpPr>
        <p:spPr>
          <a:xfrm flipH="1">
            <a:off x="8655975" y="1954625"/>
            <a:ext cx="27600" cy="19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 txBox="1"/>
          <p:nvPr/>
        </p:nvSpPr>
        <p:spPr>
          <a:xfrm>
            <a:off x="6805000" y="2502425"/>
            <a:ext cx="1280700" cy="96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1. IQR multiplyer: 3</a:t>
            </a:r>
            <a:endParaRPr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2. Reduced the test size to 20% and increased train set to 80%</a:t>
            </a:r>
            <a:endParaRPr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3975325" y="2437025"/>
            <a:ext cx="1551900" cy="96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1. </a:t>
            </a:r>
            <a:r>
              <a:rPr lang="en" sz="9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selected only 3 variables to apply the log transformation on</a:t>
            </a:r>
            <a:endParaRPr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81" name="Google Shape;181;p23"/>
          <p:cNvCxnSpPr>
            <a:stCxn id="145" idx="2"/>
            <a:endCxn id="166" idx="0"/>
          </p:cNvCxnSpPr>
          <p:nvPr/>
        </p:nvCxnSpPr>
        <p:spPr>
          <a:xfrm>
            <a:off x="3717250" y="1954625"/>
            <a:ext cx="27900" cy="19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3"/>
          <p:cNvCxnSpPr>
            <a:stCxn id="147" idx="2"/>
            <a:endCxn id="168" idx="0"/>
          </p:cNvCxnSpPr>
          <p:nvPr/>
        </p:nvCxnSpPr>
        <p:spPr>
          <a:xfrm>
            <a:off x="6148075" y="1943523"/>
            <a:ext cx="11400" cy="19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3"/>
          <p:cNvSpPr txBox="1"/>
          <p:nvPr/>
        </p:nvSpPr>
        <p:spPr>
          <a:xfrm>
            <a:off x="2999488" y="2157300"/>
            <a:ext cx="1406400" cy="14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1. Checked for multicollinearity between our independent features</a:t>
            </a:r>
            <a:endParaRPr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2. dropped 2 columns, which are highly correlated</a:t>
            </a:r>
            <a:endParaRPr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84" name="Google Shape;184;p23"/>
          <p:cNvCxnSpPr>
            <a:stCxn id="143" idx="2"/>
            <a:endCxn id="164" idx="0"/>
          </p:cNvCxnSpPr>
          <p:nvPr/>
        </p:nvCxnSpPr>
        <p:spPr>
          <a:xfrm flipH="1">
            <a:off x="413400" y="1954500"/>
            <a:ext cx="535500" cy="19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3"/>
          <p:cNvSpPr txBox="1"/>
          <p:nvPr/>
        </p:nvSpPr>
        <p:spPr>
          <a:xfrm>
            <a:off x="5679625" y="2426225"/>
            <a:ext cx="936900" cy="96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1. tried different thresholds (50, 30, 10)</a:t>
            </a:r>
            <a:endParaRPr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-29550" y="2144650"/>
            <a:ext cx="1059600" cy="144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1. basic data cleaning</a:t>
            </a:r>
            <a:endParaRPr sz="8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2. Ordinal Encoding of cat. data</a:t>
            </a:r>
            <a:endParaRPr sz="8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3. normalized cat.  &amp; num. data using Normalizer</a:t>
            </a:r>
            <a:endParaRPr sz="8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88" name="Google Shape;188;p23"/>
          <p:cNvCxnSpPr>
            <a:stCxn id="143" idx="2"/>
            <a:endCxn id="171" idx="0"/>
          </p:cNvCxnSpPr>
          <p:nvPr/>
        </p:nvCxnSpPr>
        <p:spPr>
          <a:xfrm>
            <a:off x="948900" y="1954500"/>
            <a:ext cx="392700" cy="19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3"/>
          <p:cNvSpPr txBox="1"/>
          <p:nvPr/>
        </p:nvSpPr>
        <p:spPr>
          <a:xfrm>
            <a:off x="975750" y="2366950"/>
            <a:ext cx="936900" cy="96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1. Replaced Normalizer for Standard</a:t>
            </a:r>
            <a:endParaRPr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Scaler</a:t>
            </a:r>
            <a:endParaRPr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Main Challenges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311700" y="1152475"/>
            <a:ext cx="785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Accuracy of linear regression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Figuring out how and where to best use power transformations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How to best deal with outliers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Using Variance Inflation Factor to pick out best features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Dropping columns based on Multicollinearity did not improve our linear regression r-score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62" y="2710425"/>
            <a:ext cx="7271974" cy="19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5282650" y="834350"/>
            <a:ext cx="38613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Linear Regression</a:t>
            </a:r>
            <a:r>
              <a:rPr lang="en"/>
              <a:t> - part of the problem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ssumes the data is normally distributed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K Neighbors</a:t>
            </a:r>
            <a:r>
              <a:rPr lang="en"/>
              <a:t> - works well on regression problems, </a:t>
            </a:r>
            <a:r>
              <a:rPr lang="en"/>
              <a:t>based on the features of known observations that are close to it.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assumes the neighbor points are similar to each other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Random Forest</a:t>
            </a:r>
            <a:r>
              <a:rPr lang="en"/>
              <a:t> </a:t>
            </a:r>
            <a:r>
              <a:rPr lang="en"/>
              <a:t>- commonly used model for regression and classification tasks.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does not make assumption that the data is normally distributed</a:t>
            </a:r>
            <a:endParaRPr/>
          </a:p>
        </p:txBody>
      </p:sp>
      <p:graphicFrame>
        <p:nvGraphicFramePr>
          <p:cNvPr id="204" name="Google Shape;204;p25"/>
          <p:cNvGraphicFramePr/>
          <p:nvPr/>
        </p:nvGraphicFramePr>
        <p:xfrm>
          <a:off x="266075" y="123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{A129D1DC-D8FD-44B5-9BB4-1454CDFB615C}</a:tableStyleId>
              </a:tblPr>
              <a:tblGrid>
                <a:gridCol w="1207825"/>
                <a:gridCol w="1259525"/>
                <a:gridCol w="1233675"/>
                <a:gridCol w="1233675"/>
              </a:tblGrid>
              <a:tr h="3505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Average Price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102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Actual Test Data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Linear Regression Model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KNeighbors Regressor Model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Random Forest Regressor Model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529.871 USD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528.879 USD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527.034 USD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530.321 </a:t>
                      </a:r>
                      <a:r>
                        <a:rPr lang="en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USD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0" y="3482042"/>
            <a:ext cx="5205699" cy="154520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311700" y="558150"/>
            <a:ext cx="4268400" cy="41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/>
              <a:t>Conclusion &amp; Learnings</a:t>
            </a:r>
            <a:endParaRPr sz="5000"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311700" y="3152225"/>
            <a:ext cx="42684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Recommendation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642" y="1371925"/>
            <a:ext cx="2312061" cy="136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537" y="2909150"/>
            <a:ext cx="2312061" cy="1376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8863" y="2918996"/>
            <a:ext cx="2312062" cy="135703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5262200" y="1017725"/>
            <a:ext cx="3687900" cy="38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basis of the predicted values’ distributions compared the actual price, the given values in test data have impacted the distributions of the predicted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 of: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y_test: 			525 000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Linear Regr.: 		62 993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 Neighbors: 		219 700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Forest: 	140 456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y_train: 			350 000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650" y="1329100"/>
            <a:ext cx="2433824" cy="1443400"/>
          </a:xfrm>
          <a:prstGeom prst="rect">
            <a:avLst/>
          </a:prstGeom>
          <a:noFill/>
          <a:ln cap="flat" cmpd="sng" w="9525">
            <a:solidFill>
              <a:srgbClr val="FF00A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5615450" y="1017725"/>
            <a:ext cx="32169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2952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H</a:t>
            </a:r>
            <a:r>
              <a:rPr lang="en" sz="1500"/>
              <a:t>ouses with a price &gt; 800.000 USD account for  2.943 observations . Based on the number of such  observations  Linear regression R_ score is only at 0.70</a:t>
            </a:r>
            <a:endParaRPr sz="1500"/>
          </a:p>
          <a:p>
            <a:pPr indent="-2952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On the  given data through linear regression we cannot train our model better to get the prices of house &gt; 650.000 USD</a:t>
            </a:r>
            <a:endParaRPr sz="1500"/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Based on this data, using the Random Forest Regressor we can predict the sales prices of houses with an r-Score of 0.88</a:t>
            </a:r>
            <a:endParaRPr sz="1500"/>
          </a:p>
        </p:txBody>
      </p:sp>
      <p:sp>
        <p:nvSpPr>
          <p:cNvPr id="231" name="Google Shape;2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75" y="1163575"/>
            <a:ext cx="5173174" cy="28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311700" y="1152475"/>
            <a:ext cx="828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Data Cleaning depends on the model </a:t>
            </a:r>
            <a:r>
              <a:rPr lang="en"/>
              <a:t>we choose.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Prediction depends on what data we have trained the model </a:t>
            </a:r>
            <a:r>
              <a:rPr lang="en"/>
              <a:t>- the imbalance in house prices towards lower priced houses does not allow our model to make good predictions on higher priced houses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Analyse the actual predictions</a:t>
            </a:r>
            <a:r>
              <a:rPr b="1" lang="en"/>
              <a:t> </a:t>
            </a:r>
            <a:r>
              <a:rPr lang="en"/>
              <a:t>to learn and improve the model</a:t>
            </a:r>
            <a:endParaRPr/>
          </a:p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</a:t>
            </a:r>
            <a:endParaRPr/>
          </a:p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2879"/>
            <a:ext cx="9144000" cy="3456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58150"/>
            <a:ext cx="4268400" cy="41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/>
              <a:t>Data 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/>
              <a:t>Overview</a:t>
            </a:r>
            <a:endParaRPr sz="50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3152225"/>
            <a:ext cx="42684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p32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{BAB79C9C-95B0-45A9-A023-E70E273F1EC2}</a:tableStyleId>
              </a:tblPr>
              <a:tblGrid>
                <a:gridCol w="350925"/>
                <a:gridCol w="2448900"/>
                <a:gridCol w="2737950"/>
                <a:gridCol w="2304350"/>
              </a:tblGrid>
              <a:tr h="23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General Step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Details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TAKEAWAY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4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Testing our model before making a lot of changes to the original data and transforming it to get an understanding of it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we had just done basic necessary data cleaning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2nd round we applied Ordinal Encoding to encode categorical data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normalized both categorical and numerical data using Normalizer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 got approximately 50% accuracy for both applied models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instead of Normalizer we used StandardScaler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 got approximately more than 60% accuracy for both applied models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Applied power transformations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StandardScaler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 reduced our model accuracy: by 5% percentage points in each case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Trying to reduce the amount of features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Checked for multicollinearity between our independent features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dropped 2 columns, which are highly correlated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 reduced our model accuracy: by 1% percentage points in each case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Adjusted the train/test split to see the impact on the model accuracy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removed outliers by using IQR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IQR multiplyer: 3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Reduced the test size to 20% and increased train set to 80%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this had positive impact on the accuracy score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Applied Variance Inflation Factor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tried different thresholds (50, 30, 10)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did not have a positive impact on the accuracy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Adjusted transformation approach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selected only 3 variables to apply the log transformation 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accuracy score improved to 70% - the final result to avoid overfitting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Applied RandomForestRegressor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 got 88% accuracy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by year build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737800" y="1317200"/>
            <a:ext cx="456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Date Range </a:t>
            </a:r>
            <a:r>
              <a:rPr b="1" lang="en" sz="1600"/>
              <a:t>May 2014 - May 2015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Dataset of </a:t>
            </a:r>
            <a:r>
              <a:rPr b="1" lang="en" sz="1600"/>
              <a:t>21.597 observations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Average price</a:t>
            </a:r>
            <a:r>
              <a:rPr lang="en" sz="1600"/>
              <a:t> of houses sold: </a:t>
            </a:r>
            <a:r>
              <a:rPr b="1" lang="en" sz="1600"/>
              <a:t>$ 530</a:t>
            </a:r>
            <a:r>
              <a:rPr lang="en" sz="1600"/>
              <a:t>k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Prices </a:t>
            </a:r>
            <a:r>
              <a:rPr b="1" lang="en" sz="1600"/>
              <a:t>ranging from $ 78k to $ 6.890 k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i="1" lang="en" sz="1600">
                <a:latin typeface="Comfortaa"/>
                <a:ea typeface="Comfortaa"/>
                <a:cs typeface="Comfortaa"/>
                <a:sym typeface="Comfortaa"/>
              </a:rPr>
              <a:t>77% of the houses </a:t>
            </a:r>
            <a:r>
              <a:rPr i="1" lang="en" sz="1600"/>
              <a:t>sold </a:t>
            </a:r>
            <a:r>
              <a:rPr i="1" lang="en" sz="1600">
                <a:latin typeface="Comfortaa"/>
                <a:ea typeface="Comfortaa"/>
                <a:cs typeface="Comfortaa"/>
                <a:sym typeface="Comfortaa"/>
              </a:rPr>
              <a:t>were built between 1900 and 2000</a:t>
            </a:r>
            <a:r>
              <a:rPr i="1" lang="en" sz="1600"/>
              <a:t>, with most </a:t>
            </a:r>
            <a:r>
              <a:rPr i="1" lang="en" sz="1600">
                <a:latin typeface="Comfortaa"/>
                <a:ea typeface="Comfortaa"/>
                <a:cs typeface="Comfortaa"/>
                <a:sym typeface="Comfortaa"/>
              </a:rPr>
              <a:t>houses </a:t>
            </a:r>
            <a:r>
              <a:rPr i="1" lang="en" sz="1600"/>
              <a:t>having </a:t>
            </a:r>
            <a:r>
              <a:rPr i="1" lang="en" sz="1600">
                <a:latin typeface="Comfortaa"/>
                <a:ea typeface="Comfortaa"/>
                <a:cs typeface="Comfortaa"/>
                <a:sym typeface="Comfortaa"/>
              </a:rPr>
              <a:t> 3-4 bedrooms</a:t>
            </a:r>
            <a:endParaRPr i="1" sz="1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75" y="1017713"/>
            <a:ext cx="201008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Factors likely to impact avg. Selling 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92" y="1273424"/>
            <a:ext cx="4553633" cy="33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0772" y="1273425"/>
            <a:ext cx="1437900" cy="7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5737750" y="1675675"/>
            <a:ext cx="1437900" cy="299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675" y="1017725"/>
            <a:ext cx="1437900" cy="385088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875" y="1017725"/>
            <a:ext cx="2432700" cy="398306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likely to impact avg. Selling Price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6399700" y="1152475"/>
            <a:ext cx="243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Factors like View and Condition impact the average selling price, but not showing linear growth. </a:t>
            </a:r>
            <a:endParaRPr sz="1600"/>
          </a:p>
        </p:txBody>
      </p:sp>
      <p:sp>
        <p:nvSpPr>
          <p:cNvPr id="90" name="Google Shape;90;p17"/>
          <p:cNvSpPr/>
          <p:nvPr/>
        </p:nvSpPr>
        <p:spPr>
          <a:xfrm>
            <a:off x="3728475" y="2725494"/>
            <a:ext cx="720900" cy="227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4467225" y="1828075"/>
            <a:ext cx="720900" cy="317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00" y="1123126"/>
            <a:ext cx="2327550" cy="38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1239024" y="2786975"/>
            <a:ext cx="774000" cy="214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Area - North/ South </a:t>
            </a:r>
            <a:r>
              <a:rPr lang="en"/>
              <a:t>discrepancy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5697425" y="1152475"/>
            <a:ext cx="3135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House selling prices show a clear north-south divide</a:t>
            </a:r>
            <a:endParaRPr sz="16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03" y="1195298"/>
            <a:ext cx="4572000" cy="36514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00000" dist="19050">
              <a:srgbClr val="000000">
                <a:alpha val="50000"/>
              </a:srgbClr>
            </a:outerShdw>
          </a:effectLst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250" y="4568875"/>
            <a:ext cx="1157300" cy="517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03" name="Google Shape;103;p18"/>
          <p:cNvCxnSpPr/>
          <p:nvPr/>
        </p:nvCxnSpPr>
        <p:spPr>
          <a:xfrm>
            <a:off x="296075" y="1741825"/>
            <a:ext cx="12900" cy="23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 txBox="1"/>
          <p:nvPr/>
        </p:nvSpPr>
        <p:spPr>
          <a:xfrm>
            <a:off x="143675" y="1267475"/>
            <a:ext cx="2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$</a:t>
            </a:r>
            <a:endParaRPr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43675" y="4086875"/>
            <a:ext cx="4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$$</a:t>
            </a:r>
            <a:endParaRPr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Area - Zip code 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7152250" y="1152475"/>
            <a:ext cx="1756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Certain zip code areas with double to </a:t>
            </a:r>
            <a:r>
              <a:rPr lang="en"/>
              <a:t>quadruple</a:t>
            </a:r>
            <a:r>
              <a:rPr lang="en"/>
              <a:t> the average sales price 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8725"/>
            <a:ext cx="6919925" cy="286934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558150"/>
            <a:ext cx="4268400" cy="41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Factors responsible for property value 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&gt; 650k USD</a:t>
            </a:r>
            <a:endParaRPr sz="4000"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Location, Waterfront &amp; Sqft impacting property value &gt; 650k USD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25" y="1474425"/>
            <a:ext cx="1337300" cy="351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0225" y="1474425"/>
            <a:ext cx="6030552" cy="25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6825" y="4144215"/>
            <a:ext cx="6615549" cy="91743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1488" y="1121375"/>
            <a:ext cx="124601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